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p15="http://schemas.microsoft.com/office/powerpoint/2012/main" xmlns:a="http://schemas.openxmlformats.org/drawingml/2006/main" xmlns:r="http://schemas.openxmlformats.org/officeDocument/2006/relationships" xmlns:p="http://schemas.openxmlformats.org/presentationml/2006/main">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 id="292" r:id="rId38"/>
    <p:sldId id="293" r:id="rId39"/>
    <p:sldId id="294" r:id="rId40"/>
    <p:sldId id="295" r:id="rId41"/>
    <p:sldId id="296" r:id="rId42"/>
    <p:sldId id="297" r:id="rId43"/>
    <p:sldId id="298" r:id="rId44"/>
    <p:sldId id="299" r:id="rId45"/>
    <p:sldId id="300" r:id="rId46"/>
    <p:sldId id="301" r:id="rId47"/>
    <p:sldId id="302" r:id="rId48"/>
    <p:sldId id="303" r:id="rId49"/>
    <p:sldId id="304" r:id="rId50"/>
    <p:sldId id="305" r:id="rId51"/>
    <p:sldId id="306" r:id="rId52"/>
    <p:sldId id="307" r:id="rId53"/>
    <p:sldId id="308" r:id="rId54"/>
    <p:sldId id="309" r:id="rId55"/>
    <p:sldId id="310" r:id="rId56"/>
    <p:sldId id="311" r:id="rId57"/>
    <p:sldId id="312" r:id="rId58"/>
    <p:sldId id="313" r:id="rId59"/>
    <p:sldId id="314" r:id="rId60"/>
    <p:sldId id="315" r:id="rId61"/>
    <p:sldId id="316" r:id="rId62"/>
    <p:sldId id="317" r:id="rId63"/>
    <p:sldId id="318" r:id="rId64"/>
    <p:sldId id="319" r:id="rId65"/>
    <p:sldId id="320" r:id="rId66"/>
    <p:sldId id="321" r:id="rId67"/>
    <p:sldId id="322" r:id="rId68"/>
    <p:sldId id="323" r:id="rId69"/>
    <p:sldId id="324" r:id="rId70"/>
    <p:sldId id="325" r:id="rId71"/>
    <p:sldId id="326" r:id="rId72"/>
    <p:sldId id="327" r:id="rId73"/>
    <p:sldId id="328" r:id="rId74"/>
    <p:sldId id="329" r:id="rId75"/>
    <p:sldId id="330" r:id="rId76"/>
    <p:sldId id="331" r:id="rId77"/>
    <p:sldId id="332" r:id="rId78"/>
    <p:sldId id="333" r:id="rId79"/>
    <p:sldId id="334" r:id="rId80"/>
    <p:sldId id="335" r:id="rId81"/>
    <p:sldId id="336" r:id="rId82"/>
    <p:sldId id="337" r:id="rId83"/>
    <p:sldId id="338" r:id="rId84"/>
    <p:sldId id="339" r:id="rId85"/>
    <p:sldId id="340" r:id="rId86"/>
    <p:sldId id="341" r:id="rId87"/>
    <p:sldId id="342" r:id="rId88"/>
    <p:sldId id="343" r:id="rId89"/>
    <p:sldId id="344" r:id="rId90"/>
    <p:sldId id="345" r:id="rId91"/>
    <p:sldId id="346" r:id="rId92"/>
    <p:sldId id="347" r:id="rId93"/>
    <p:sldId id="348" r:id="rId94"/>
    <p:sldId id="349" r:id="rId95"/>
    <p:sldId id="350" r:id="rId96"/>
    <p:sldId id="351" r:id="rId97"/>
    <p:sldId id="352" r:id="rId98"/>
    <p:sldId id="353" r:id="rId99"/>
    <p:sldId id="354" r:id="rId100"/>
    <p:sldId id="355" r:id="rId101"/>
    <p:sldId id="356" r:id="rId102"/>
    <p:sldId id="357" r:id="rId103"/>
    <p:sldId id="358" r:id="rId104"/>
    <p:sldId id="359" r:id="rId105"/>
    <p:sldId id="360" r:id="rId106"/>
    <p:sldId id="361" r:id="rId107"/>
  </p:sldIdLst>
  <p:sldSz cx="12192000" cy="6858000"/>
  <p:notesSz cx="6858000" cy="914400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987" autoAdjust="0"/>
    <p:restoredTop sz="94660"/>
  </p:normalViewPr>
  <p:slideViewPr>
    <p:cSldViewPr snapToGrid="0">
      <p:cViewPr varScale="1">
        <p:scale>
          <a:sx n="83" d="100"/>
          <a:sy n="83" d="100"/>
        </p:scale>
        <p:origin x="446" y="77"/>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6" Type="http://schemas.openxmlformats.org/officeDocument/2006/relationships/slide" Target="slides/slide15.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slide" Target="slides/slide101.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80" Type="http://schemas.openxmlformats.org/officeDocument/2006/relationships/slide" Target="slides/slide79.xml"/><Relationship Id="rId85" Type="http://schemas.openxmlformats.org/officeDocument/2006/relationships/slide" Target="slides/slide84.xml"/><Relationship Id="rId12" Type="http://schemas.openxmlformats.org/officeDocument/2006/relationships/slide" Target="slides/slide11.xml"/><Relationship Id="rId17" Type="http://schemas.openxmlformats.org/officeDocument/2006/relationships/slide" Target="slides/slide16.xml"/><Relationship Id="rId33" Type="http://schemas.openxmlformats.org/officeDocument/2006/relationships/slide" Target="slides/slide32.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slide" Target="slides/slide102.xml"/><Relationship Id="rId108" Type="http://schemas.openxmlformats.org/officeDocument/2006/relationships/presProps" Target="presProps.xml"/><Relationship Id="rId54" Type="http://schemas.openxmlformats.org/officeDocument/2006/relationships/slide" Target="slides/slide53.xml"/><Relationship Id="rId70" Type="http://schemas.openxmlformats.org/officeDocument/2006/relationships/slide" Target="slides/slide69.xml"/><Relationship Id="rId75" Type="http://schemas.openxmlformats.org/officeDocument/2006/relationships/slide" Target="slides/slide74.xml"/><Relationship Id="rId91" Type="http://schemas.openxmlformats.org/officeDocument/2006/relationships/slide" Target="slides/slide90.xml"/><Relationship Id="rId96" Type="http://schemas.openxmlformats.org/officeDocument/2006/relationships/slide" Target="slides/slide95.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6" Type="http://schemas.openxmlformats.org/officeDocument/2006/relationships/slide" Target="slides/slide105.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viewProps" Target="viewProps.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theme" Target="theme/theme1.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3" Type="http://schemas.openxmlformats.org/officeDocument/2006/relationships/slide" Target="slides/slide2.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62" Type="http://schemas.openxmlformats.org/officeDocument/2006/relationships/slide" Target="slides/slide61.xml"/><Relationship Id="rId83" Type="http://schemas.openxmlformats.org/officeDocument/2006/relationships/slide" Target="slides/slide82.xml"/><Relationship Id="rId88" Type="http://schemas.openxmlformats.org/officeDocument/2006/relationships/slide" Target="slides/slide87.xml"/><Relationship Id="rId111"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1.xml"/></Relationships>
</file>

<file path=ppt/slides/_rels/slide100.xml.rels><?xml version="1.0" encoding="UTF-8" standalone="yes"?>
<Relationships xmlns="http://schemas.openxmlformats.org/package/2006/relationships"><Relationship Id="rId3" Type="http://schemas.openxmlformats.org/officeDocument/2006/relationships/image" Target="../media/image118.png"/><Relationship Id="rId2" Type="http://schemas.openxmlformats.org/officeDocument/2006/relationships/image" Target="../media/image3.png"/><Relationship Id="rId1" Type="http://schemas.openxmlformats.org/officeDocument/2006/relationships/slideLayout" Target="../slideLayouts/slideLayout1.xml"/><Relationship Id="rId5" Type="http://schemas.openxmlformats.org/officeDocument/2006/relationships/image" Target="../media/image25.png"/><Relationship Id="rId4" Type="http://schemas.openxmlformats.org/officeDocument/2006/relationships/image" Target="../media/image4.png"/></Relationships>
</file>

<file path=ppt/slides/_rels/slide10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19.png"/><Relationship Id="rId1" Type="http://schemas.openxmlformats.org/officeDocument/2006/relationships/slideLayout" Target="../slideLayouts/slideLayout1.xml"/><Relationship Id="rId5" Type="http://schemas.openxmlformats.org/officeDocument/2006/relationships/image" Target="../media/image25.png"/><Relationship Id="rId4" Type="http://schemas.openxmlformats.org/officeDocument/2006/relationships/image" Target="../media/image4.png"/></Relationships>
</file>

<file path=ppt/slides/_rels/slide10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10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20.png"/><Relationship Id="rId1" Type="http://schemas.openxmlformats.org/officeDocument/2006/relationships/slideLayout" Target="../slideLayouts/slideLayout1.xml"/><Relationship Id="rId5" Type="http://schemas.openxmlformats.org/officeDocument/2006/relationships/image" Target="../media/image25.png"/><Relationship Id="rId4" Type="http://schemas.openxmlformats.org/officeDocument/2006/relationships/image" Target="../media/image4.png"/></Relationships>
</file>

<file path=ppt/slides/_rels/slide10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10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10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image" Target="../media/image22.png"/><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4.jpeg"/></Relationships>
</file>

<file path=ppt/slides/_rels/slide1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1.xml"/><Relationship Id="rId4" Type="http://schemas.openxmlformats.org/officeDocument/2006/relationships/image" Target="../media/image25.png"/></Relationships>
</file>

<file path=ppt/slides/_rels/slide1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1.xml"/><Relationship Id="rId4" Type="http://schemas.openxmlformats.org/officeDocument/2006/relationships/image" Target="../media/image25.png"/></Relationships>
</file>

<file path=ppt/slides/_rels/slide1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1.xml"/><Relationship Id="rId4" Type="http://schemas.openxmlformats.org/officeDocument/2006/relationships/image" Target="../media/image25.png"/></Relationships>
</file>

<file path=ppt/slides/_rels/slide1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1.xml"/><Relationship Id="rId4" Type="http://schemas.openxmlformats.org/officeDocument/2006/relationships/image" Target="../media/image25.png"/></Relationships>
</file>

<file path=ppt/slides/_rels/slide1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1.xml"/><Relationship Id="rId4" Type="http://schemas.openxmlformats.org/officeDocument/2006/relationships/image" Target="../media/image25.png"/></Relationships>
</file>

<file path=ppt/slides/_rels/slide19.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image" Target="../media/image27.jpeg"/><Relationship Id="rId7" Type="http://schemas.openxmlformats.org/officeDocument/2006/relationships/image" Target="../media/image31.jpeg"/><Relationship Id="rId2" Type="http://schemas.openxmlformats.org/officeDocument/2006/relationships/image" Target="../media/image26.jpeg"/><Relationship Id="rId1" Type="http://schemas.openxmlformats.org/officeDocument/2006/relationships/slideLayout" Target="../slideLayouts/slideLayout1.xml"/><Relationship Id="rId6" Type="http://schemas.openxmlformats.org/officeDocument/2006/relationships/image" Target="../media/image30.jpeg"/><Relationship Id="rId5" Type="http://schemas.openxmlformats.org/officeDocument/2006/relationships/image" Target="../media/image29.jpeg"/><Relationship Id="rId4" Type="http://schemas.openxmlformats.org/officeDocument/2006/relationships/image" Target="../media/image28.jpeg"/><Relationship Id="rId9" Type="http://schemas.openxmlformats.org/officeDocument/2006/relationships/image" Target="../media/image4.png"/></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33.png"/><Relationship Id="rId7" Type="http://schemas.openxmlformats.org/officeDocument/2006/relationships/image" Target="../media/image34.jpeg"/><Relationship Id="rId2" Type="http://schemas.openxmlformats.org/officeDocument/2006/relationships/image" Target="../media/image32.png"/><Relationship Id="rId1" Type="http://schemas.openxmlformats.org/officeDocument/2006/relationships/slideLayout" Target="../slideLayouts/slideLayout1.xml"/><Relationship Id="rId6" Type="http://schemas.openxmlformats.org/officeDocument/2006/relationships/image" Target="../media/image25.png"/><Relationship Id="rId5" Type="http://schemas.openxmlformats.org/officeDocument/2006/relationships/image" Target="../media/image4.png"/><Relationship Id="rId4" Type="http://schemas.openxmlformats.org/officeDocument/2006/relationships/image" Target="../media/image3.png"/></Relationships>
</file>

<file path=ppt/slides/_rels/slide21.xml.rels><?xml version="1.0" encoding="UTF-8" standalone="yes"?>
<Relationships xmlns="http://schemas.openxmlformats.org/package/2006/relationships"><Relationship Id="rId3" Type="http://schemas.openxmlformats.org/officeDocument/2006/relationships/image" Target="../media/image36.png"/><Relationship Id="rId7" Type="http://schemas.openxmlformats.org/officeDocument/2006/relationships/image" Target="../media/image34.jpeg"/><Relationship Id="rId2" Type="http://schemas.openxmlformats.org/officeDocument/2006/relationships/image" Target="../media/image35.png"/><Relationship Id="rId1" Type="http://schemas.openxmlformats.org/officeDocument/2006/relationships/slideLayout" Target="../slideLayouts/slideLayout1.xml"/><Relationship Id="rId6" Type="http://schemas.openxmlformats.org/officeDocument/2006/relationships/image" Target="../media/image25.png"/><Relationship Id="rId5" Type="http://schemas.openxmlformats.org/officeDocument/2006/relationships/image" Target="../media/image4.png"/><Relationship Id="rId4" Type="http://schemas.openxmlformats.org/officeDocument/2006/relationships/image" Target="../media/image3.png"/></Relationships>
</file>

<file path=ppt/slides/_rels/slide22.xml.rels><?xml version="1.0" encoding="UTF-8" standalone="yes"?>
<Relationships xmlns="http://schemas.openxmlformats.org/package/2006/relationships"><Relationship Id="rId8" Type="http://schemas.openxmlformats.org/officeDocument/2006/relationships/image" Target="../media/image34.jpeg"/><Relationship Id="rId3" Type="http://schemas.openxmlformats.org/officeDocument/2006/relationships/image" Target="../media/image38.png"/><Relationship Id="rId7" Type="http://schemas.openxmlformats.org/officeDocument/2006/relationships/image" Target="../media/image25.png"/><Relationship Id="rId2" Type="http://schemas.openxmlformats.org/officeDocument/2006/relationships/image" Target="../media/image37.jpeg"/><Relationship Id="rId1" Type="http://schemas.openxmlformats.org/officeDocument/2006/relationships/slideLayout" Target="../slideLayouts/slideLayout1.xml"/><Relationship Id="rId6" Type="http://schemas.openxmlformats.org/officeDocument/2006/relationships/image" Target="../media/image39.png"/><Relationship Id="rId5" Type="http://schemas.openxmlformats.org/officeDocument/2006/relationships/image" Target="../media/image4.png"/><Relationship Id="rId4" Type="http://schemas.openxmlformats.org/officeDocument/2006/relationships/image" Target="../media/image3.png"/></Relationships>
</file>

<file path=ppt/slides/_rels/slide2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0.png"/><Relationship Id="rId1" Type="http://schemas.openxmlformats.org/officeDocument/2006/relationships/slideLayout" Target="../slideLayouts/slideLayout1.xml"/><Relationship Id="rId5" Type="http://schemas.openxmlformats.org/officeDocument/2006/relationships/image" Target="../media/image25.png"/><Relationship Id="rId4" Type="http://schemas.openxmlformats.org/officeDocument/2006/relationships/image" Target="../media/image4.png"/></Relationships>
</file>

<file path=ppt/slides/_rels/slide24.xml.rels><?xml version="1.0" encoding="UTF-8" standalone="yes"?>
<Relationships xmlns="http://schemas.openxmlformats.org/package/2006/relationships"><Relationship Id="rId3" Type="http://schemas.openxmlformats.org/officeDocument/2006/relationships/image" Target="../media/image42.png"/><Relationship Id="rId7" Type="http://schemas.openxmlformats.org/officeDocument/2006/relationships/image" Target="../media/image34.jpeg"/><Relationship Id="rId2" Type="http://schemas.openxmlformats.org/officeDocument/2006/relationships/image" Target="../media/image41.png"/><Relationship Id="rId1" Type="http://schemas.openxmlformats.org/officeDocument/2006/relationships/slideLayout" Target="../slideLayouts/slideLayout1.xml"/><Relationship Id="rId6" Type="http://schemas.openxmlformats.org/officeDocument/2006/relationships/image" Target="../media/image25.png"/><Relationship Id="rId5" Type="http://schemas.openxmlformats.org/officeDocument/2006/relationships/image" Target="../media/image4.png"/><Relationship Id="rId4" Type="http://schemas.openxmlformats.org/officeDocument/2006/relationships/image" Target="../media/image3.png"/></Relationships>
</file>

<file path=ppt/slides/_rels/slide2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1.xml"/><Relationship Id="rId4" Type="http://schemas.openxmlformats.org/officeDocument/2006/relationships/image" Target="../media/image25.png"/></Relationships>
</file>

<file path=ppt/slides/_rels/slide26.xml.rels><?xml version="1.0" encoding="UTF-8" standalone="yes"?>
<Relationships xmlns="http://schemas.openxmlformats.org/package/2006/relationships"><Relationship Id="rId3" Type="http://schemas.openxmlformats.org/officeDocument/2006/relationships/image" Target="../media/image44.png"/><Relationship Id="rId7" Type="http://schemas.openxmlformats.org/officeDocument/2006/relationships/image" Target="../media/image45.jpeg"/><Relationship Id="rId2" Type="http://schemas.openxmlformats.org/officeDocument/2006/relationships/image" Target="../media/image43.png"/><Relationship Id="rId1" Type="http://schemas.openxmlformats.org/officeDocument/2006/relationships/slideLayout" Target="../slideLayouts/slideLayout1.xml"/><Relationship Id="rId6" Type="http://schemas.openxmlformats.org/officeDocument/2006/relationships/image" Target="../media/image25.png"/><Relationship Id="rId5" Type="http://schemas.openxmlformats.org/officeDocument/2006/relationships/image" Target="../media/image4.png"/><Relationship Id="rId4" Type="http://schemas.openxmlformats.org/officeDocument/2006/relationships/image" Target="../media/image3.png"/></Relationships>
</file>

<file path=ppt/slides/_rels/slide27.xml.rels><?xml version="1.0" encoding="UTF-8" standalone="yes"?>
<Relationships xmlns="http://schemas.openxmlformats.org/package/2006/relationships"><Relationship Id="rId3" Type="http://schemas.openxmlformats.org/officeDocument/2006/relationships/image" Target="../media/image47.png"/><Relationship Id="rId7" Type="http://schemas.openxmlformats.org/officeDocument/2006/relationships/image" Target="../media/image34.jpeg"/><Relationship Id="rId2" Type="http://schemas.openxmlformats.org/officeDocument/2006/relationships/image" Target="../media/image46.png"/><Relationship Id="rId1" Type="http://schemas.openxmlformats.org/officeDocument/2006/relationships/slideLayout" Target="../slideLayouts/slideLayout1.xml"/><Relationship Id="rId6" Type="http://schemas.openxmlformats.org/officeDocument/2006/relationships/image" Target="../media/image25.png"/><Relationship Id="rId5" Type="http://schemas.openxmlformats.org/officeDocument/2006/relationships/image" Target="../media/image4.png"/><Relationship Id="rId4" Type="http://schemas.openxmlformats.org/officeDocument/2006/relationships/image" Target="../media/image3.png"/></Relationships>
</file>

<file path=ppt/slides/_rels/slide28.xml.rels><?xml version="1.0" encoding="UTF-8" standalone="yes"?>
<Relationships xmlns="http://schemas.openxmlformats.org/package/2006/relationships"><Relationship Id="rId3" Type="http://schemas.openxmlformats.org/officeDocument/2006/relationships/image" Target="../media/image49.png"/><Relationship Id="rId7" Type="http://schemas.openxmlformats.org/officeDocument/2006/relationships/image" Target="../media/image34.jpeg"/><Relationship Id="rId2" Type="http://schemas.openxmlformats.org/officeDocument/2006/relationships/image" Target="../media/image48.png"/><Relationship Id="rId1" Type="http://schemas.openxmlformats.org/officeDocument/2006/relationships/slideLayout" Target="../slideLayouts/slideLayout1.xml"/><Relationship Id="rId6" Type="http://schemas.openxmlformats.org/officeDocument/2006/relationships/image" Target="../media/image25.png"/><Relationship Id="rId5" Type="http://schemas.openxmlformats.org/officeDocument/2006/relationships/image" Target="../media/image4.png"/><Relationship Id="rId4" Type="http://schemas.openxmlformats.org/officeDocument/2006/relationships/image" Target="../media/image3.png"/></Relationships>
</file>

<file path=ppt/slides/_rels/slide2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50.png"/><Relationship Id="rId1" Type="http://schemas.openxmlformats.org/officeDocument/2006/relationships/slideLayout" Target="../slideLayouts/slideLayout1.xml"/><Relationship Id="rId5" Type="http://schemas.openxmlformats.org/officeDocument/2006/relationships/image" Target="../media/image25.png"/><Relationship Id="rId4" Type="http://schemas.openxmlformats.org/officeDocument/2006/relationships/image" Target="../media/image4.png"/></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3" Type="http://schemas.openxmlformats.org/officeDocument/2006/relationships/image" Target="../media/image52.png"/><Relationship Id="rId7" Type="http://schemas.openxmlformats.org/officeDocument/2006/relationships/image" Target="../media/image34.jpeg"/><Relationship Id="rId2" Type="http://schemas.openxmlformats.org/officeDocument/2006/relationships/image" Target="../media/image51.png"/><Relationship Id="rId1" Type="http://schemas.openxmlformats.org/officeDocument/2006/relationships/slideLayout" Target="../slideLayouts/slideLayout1.xml"/><Relationship Id="rId6" Type="http://schemas.openxmlformats.org/officeDocument/2006/relationships/image" Target="../media/image25.png"/><Relationship Id="rId5" Type="http://schemas.openxmlformats.org/officeDocument/2006/relationships/image" Target="../media/image4.png"/><Relationship Id="rId4" Type="http://schemas.openxmlformats.org/officeDocument/2006/relationships/image" Target="../media/image3.png"/></Relationships>
</file>

<file path=ppt/slides/_rels/slide3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1.xml"/><Relationship Id="rId4" Type="http://schemas.openxmlformats.org/officeDocument/2006/relationships/image" Target="../media/image25.png"/></Relationships>
</file>

<file path=ppt/slides/_rels/slide32.xml.rels><?xml version="1.0" encoding="UTF-8" standalone="yes"?>
<Relationships xmlns="http://schemas.openxmlformats.org/package/2006/relationships"><Relationship Id="rId8" Type="http://schemas.openxmlformats.org/officeDocument/2006/relationships/image" Target="../media/image55.jpeg"/><Relationship Id="rId3" Type="http://schemas.openxmlformats.org/officeDocument/2006/relationships/image" Target="../media/image54.png"/><Relationship Id="rId7" Type="http://schemas.openxmlformats.org/officeDocument/2006/relationships/image" Target="../media/image25.png"/><Relationship Id="rId2" Type="http://schemas.openxmlformats.org/officeDocument/2006/relationships/image" Target="../media/image53.jpeg"/><Relationship Id="rId1" Type="http://schemas.openxmlformats.org/officeDocument/2006/relationships/slideLayout" Target="../slideLayouts/slideLayout1.xml"/><Relationship Id="rId6" Type="http://schemas.openxmlformats.org/officeDocument/2006/relationships/image" Target="../media/image39.png"/><Relationship Id="rId5" Type="http://schemas.openxmlformats.org/officeDocument/2006/relationships/image" Target="../media/image4.png"/><Relationship Id="rId4" Type="http://schemas.openxmlformats.org/officeDocument/2006/relationships/image" Target="../media/image3.png"/></Relationships>
</file>

<file path=ppt/slides/_rels/slide33.xml.rels><?xml version="1.0" encoding="UTF-8" standalone="yes"?>
<Relationships xmlns="http://schemas.openxmlformats.org/package/2006/relationships"><Relationship Id="rId3" Type="http://schemas.openxmlformats.org/officeDocument/2006/relationships/image" Target="../media/image57.png"/><Relationship Id="rId7" Type="http://schemas.openxmlformats.org/officeDocument/2006/relationships/image" Target="../media/image58.jpeg"/><Relationship Id="rId2" Type="http://schemas.openxmlformats.org/officeDocument/2006/relationships/image" Target="../media/image56.png"/><Relationship Id="rId1" Type="http://schemas.openxmlformats.org/officeDocument/2006/relationships/slideLayout" Target="../slideLayouts/slideLayout1.xml"/><Relationship Id="rId6" Type="http://schemas.openxmlformats.org/officeDocument/2006/relationships/image" Target="../media/image25.png"/><Relationship Id="rId5" Type="http://schemas.openxmlformats.org/officeDocument/2006/relationships/image" Target="../media/image4.png"/><Relationship Id="rId4" Type="http://schemas.openxmlformats.org/officeDocument/2006/relationships/image" Target="../media/image3.png"/></Relationships>
</file>

<file path=ppt/slides/_rels/slide34.xml.rels><?xml version="1.0" encoding="UTF-8" standalone="yes"?>
<Relationships xmlns="http://schemas.openxmlformats.org/package/2006/relationships"><Relationship Id="rId3" Type="http://schemas.openxmlformats.org/officeDocument/2006/relationships/image" Target="../media/image60.png"/><Relationship Id="rId7" Type="http://schemas.openxmlformats.org/officeDocument/2006/relationships/image" Target="../media/image34.jpeg"/><Relationship Id="rId2" Type="http://schemas.openxmlformats.org/officeDocument/2006/relationships/image" Target="../media/image59.png"/><Relationship Id="rId1" Type="http://schemas.openxmlformats.org/officeDocument/2006/relationships/slideLayout" Target="../slideLayouts/slideLayout1.xml"/><Relationship Id="rId6" Type="http://schemas.openxmlformats.org/officeDocument/2006/relationships/image" Target="../media/image25.png"/><Relationship Id="rId5" Type="http://schemas.openxmlformats.org/officeDocument/2006/relationships/image" Target="../media/image4.png"/><Relationship Id="rId4" Type="http://schemas.openxmlformats.org/officeDocument/2006/relationships/image" Target="../media/image3.png"/></Relationships>
</file>

<file path=ppt/slides/_rels/slide3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61.png"/><Relationship Id="rId1" Type="http://schemas.openxmlformats.org/officeDocument/2006/relationships/slideLayout" Target="../slideLayouts/slideLayout1.xml"/><Relationship Id="rId5" Type="http://schemas.openxmlformats.org/officeDocument/2006/relationships/image" Target="../media/image25.png"/><Relationship Id="rId4" Type="http://schemas.openxmlformats.org/officeDocument/2006/relationships/image" Target="../media/image4.png"/></Relationships>
</file>

<file path=ppt/slides/_rels/slide3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62.png"/><Relationship Id="rId1" Type="http://schemas.openxmlformats.org/officeDocument/2006/relationships/slideLayout" Target="../slideLayouts/slideLayout1.xml"/><Relationship Id="rId5" Type="http://schemas.openxmlformats.org/officeDocument/2006/relationships/image" Target="../media/image25.png"/><Relationship Id="rId4" Type="http://schemas.openxmlformats.org/officeDocument/2006/relationships/image" Target="../media/image4.png"/></Relationships>
</file>

<file path=ppt/slides/_rels/slide37.xml.rels><?xml version="1.0" encoding="UTF-8" standalone="yes"?>
<Relationships xmlns="http://schemas.openxmlformats.org/package/2006/relationships"><Relationship Id="rId3" Type="http://schemas.openxmlformats.org/officeDocument/2006/relationships/image" Target="../media/image64.png"/><Relationship Id="rId7" Type="http://schemas.openxmlformats.org/officeDocument/2006/relationships/image" Target="../media/image58.jpeg"/><Relationship Id="rId2" Type="http://schemas.openxmlformats.org/officeDocument/2006/relationships/image" Target="../media/image63.png"/><Relationship Id="rId1" Type="http://schemas.openxmlformats.org/officeDocument/2006/relationships/slideLayout" Target="../slideLayouts/slideLayout1.xml"/><Relationship Id="rId6" Type="http://schemas.openxmlformats.org/officeDocument/2006/relationships/image" Target="../media/image25.png"/><Relationship Id="rId5" Type="http://schemas.openxmlformats.org/officeDocument/2006/relationships/image" Target="../media/image4.png"/><Relationship Id="rId4" Type="http://schemas.openxmlformats.org/officeDocument/2006/relationships/image" Target="../media/image3.png"/></Relationships>
</file>

<file path=ppt/slides/_rels/slide3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65.png"/><Relationship Id="rId1" Type="http://schemas.openxmlformats.org/officeDocument/2006/relationships/slideLayout" Target="../slideLayouts/slideLayout1.xml"/><Relationship Id="rId5" Type="http://schemas.openxmlformats.org/officeDocument/2006/relationships/image" Target="../media/image25.png"/><Relationship Id="rId4" Type="http://schemas.openxmlformats.org/officeDocument/2006/relationships/image" Target="../media/image4.png"/></Relationships>
</file>

<file path=ppt/slides/_rels/slide39.xml.rels><?xml version="1.0" encoding="UTF-8" standalone="yes"?>
<Relationships xmlns="http://schemas.openxmlformats.org/package/2006/relationships"><Relationship Id="rId3" Type="http://schemas.openxmlformats.org/officeDocument/2006/relationships/image" Target="../media/image67.png"/><Relationship Id="rId7" Type="http://schemas.openxmlformats.org/officeDocument/2006/relationships/image" Target="../media/image34.jpeg"/><Relationship Id="rId2" Type="http://schemas.openxmlformats.org/officeDocument/2006/relationships/image" Target="../media/image66.png"/><Relationship Id="rId1" Type="http://schemas.openxmlformats.org/officeDocument/2006/relationships/slideLayout" Target="../slideLayouts/slideLayout1.xml"/><Relationship Id="rId6" Type="http://schemas.openxmlformats.org/officeDocument/2006/relationships/image" Target="../media/image25.png"/><Relationship Id="rId5" Type="http://schemas.openxmlformats.org/officeDocument/2006/relationships/image" Target="../media/image4.png"/><Relationship Id="rId4" Type="http://schemas.openxmlformats.org/officeDocument/2006/relationships/image" Target="../media/image3.png"/></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1.xml"/><Relationship Id="rId5" Type="http://schemas.openxmlformats.org/officeDocument/2006/relationships/image" Target="../media/image8.png"/><Relationship Id="rId4" Type="http://schemas.openxmlformats.org/officeDocument/2006/relationships/image" Target="../media/image7.png"/></Relationships>
</file>

<file path=ppt/slides/_rels/slide40.xml.rels><?xml version="1.0" encoding="UTF-8" standalone="yes"?>
<Relationships xmlns="http://schemas.openxmlformats.org/package/2006/relationships"><Relationship Id="rId8" Type="http://schemas.openxmlformats.org/officeDocument/2006/relationships/image" Target="../media/image71.png"/><Relationship Id="rId3" Type="http://schemas.openxmlformats.org/officeDocument/2006/relationships/image" Target="../media/image69.png"/><Relationship Id="rId7" Type="http://schemas.openxmlformats.org/officeDocument/2006/relationships/image" Target="../media/image70.png"/><Relationship Id="rId2" Type="http://schemas.openxmlformats.org/officeDocument/2006/relationships/image" Target="../media/image68.png"/><Relationship Id="rId1" Type="http://schemas.openxmlformats.org/officeDocument/2006/relationships/slideLayout" Target="../slideLayouts/slideLayout1.xml"/><Relationship Id="rId6" Type="http://schemas.openxmlformats.org/officeDocument/2006/relationships/image" Target="../media/image25.png"/><Relationship Id="rId5" Type="http://schemas.openxmlformats.org/officeDocument/2006/relationships/image" Target="../media/image4.png"/><Relationship Id="rId4" Type="http://schemas.openxmlformats.org/officeDocument/2006/relationships/image" Target="../media/image3.png"/></Relationships>
</file>

<file path=ppt/slides/_rels/slide4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72.png"/><Relationship Id="rId1" Type="http://schemas.openxmlformats.org/officeDocument/2006/relationships/slideLayout" Target="../slideLayouts/slideLayout1.xml"/><Relationship Id="rId5" Type="http://schemas.openxmlformats.org/officeDocument/2006/relationships/image" Target="../media/image25.png"/><Relationship Id="rId4" Type="http://schemas.openxmlformats.org/officeDocument/2006/relationships/image" Target="../media/image4.png"/></Relationships>
</file>

<file path=ppt/slides/_rels/slide4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73.png"/><Relationship Id="rId1" Type="http://schemas.openxmlformats.org/officeDocument/2006/relationships/slideLayout" Target="../slideLayouts/slideLayout1.xml"/><Relationship Id="rId5" Type="http://schemas.openxmlformats.org/officeDocument/2006/relationships/image" Target="../media/image25.png"/><Relationship Id="rId4" Type="http://schemas.openxmlformats.org/officeDocument/2006/relationships/image" Target="../media/image4.png"/></Relationships>
</file>

<file path=ppt/slides/_rels/slide43.xml.rels><?xml version="1.0" encoding="UTF-8" standalone="yes"?>
<Relationships xmlns="http://schemas.openxmlformats.org/package/2006/relationships"><Relationship Id="rId8" Type="http://schemas.openxmlformats.org/officeDocument/2006/relationships/image" Target="../media/image71.png"/><Relationship Id="rId3" Type="http://schemas.openxmlformats.org/officeDocument/2006/relationships/image" Target="../media/image74.png"/><Relationship Id="rId7" Type="http://schemas.openxmlformats.org/officeDocument/2006/relationships/image" Target="../media/image70.png"/><Relationship Id="rId2" Type="http://schemas.openxmlformats.org/officeDocument/2006/relationships/image" Target="../media/image68.png"/><Relationship Id="rId1" Type="http://schemas.openxmlformats.org/officeDocument/2006/relationships/slideLayout" Target="../slideLayouts/slideLayout1.xml"/><Relationship Id="rId6" Type="http://schemas.openxmlformats.org/officeDocument/2006/relationships/image" Target="../media/image25.png"/><Relationship Id="rId5" Type="http://schemas.openxmlformats.org/officeDocument/2006/relationships/image" Target="../media/image4.png"/><Relationship Id="rId4" Type="http://schemas.openxmlformats.org/officeDocument/2006/relationships/image" Target="../media/image3.png"/></Relationships>
</file>

<file path=ppt/slides/_rels/slide4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1.xml"/><Relationship Id="rId4" Type="http://schemas.openxmlformats.org/officeDocument/2006/relationships/image" Target="../media/image25.png"/></Relationships>
</file>

<file path=ppt/slides/_rels/slide4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75.png"/><Relationship Id="rId1" Type="http://schemas.openxmlformats.org/officeDocument/2006/relationships/slideLayout" Target="../slideLayouts/slideLayout1.xml"/><Relationship Id="rId5" Type="http://schemas.openxmlformats.org/officeDocument/2006/relationships/image" Target="../media/image25.png"/><Relationship Id="rId4" Type="http://schemas.openxmlformats.org/officeDocument/2006/relationships/image" Target="../media/image4.png"/></Relationships>
</file>

<file path=ppt/slides/_rels/slide4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76.png"/><Relationship Id="rId1" Type="http://schemas.openxmlformats.org/officeDocument/2006/relationships/slideLayout" Target="../slideLayouts/slideLayout1.xml"/><Relationship Id="rId5" Type="http://schemas.openxmlformats.org/officeDocument/2006/relationships/image" Target="../media/image25.png"/><Relationship Id="rId4" Type="http://schemas.openxmlformats.org/officeDocument/2006/relationships/image" Target="../media/image4.png"/></Relationships>
</file>

<file path=ppt/slides/_rels/slide47.xml.rels><?xml version="1.0" encoding="UTF-8" standalone="yes"?>
<Relationships xmlns="http://schemas.openxmlformats.org/package/2006/relationships"><Relationship Id="rId3" Type="http://schemas.openxmlformats.org/officeDocument/2006/relationships/image" Target="../media/image78.png"/><Relationship Id="rId7" Type="http://schemas.openxmlformats.org/officeDocument/2006/relationships/image" Target="../media/image34.jpeg"/><Relationship Id="rId2" Type="http://schemas.openxmlformats.org/officeDocument/2006/relationships/image" Target="../media/image77.png"/><Relationship Id="rId1" Type="http://schemas.openxmlformats.org/officeDocument/2006/relationships/slideLayout" Target="../slideLayouts/slideLayout1.xml"/><Relationship Id="rId6" Type="http://schemas.openxmlformats.org/officeDocument/2006/relationships/image" Target="../media/image25.png"/><Relationship Id="rId5" Type="http://schemas.openxmlformats.org/officeDocument/2006/relationships/image" Target="../media/image4.png"/><Relationship Id="rId4" Type="http://schemas.openxmlformats.org/officeDocument/2006/relationships/image" Target="../media/image3.png"/></Relationships>
</file>

<file path=ppt/slides/_rels/slide4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79.png"/><Relationship Id="rId1" Type="http://schemas.openxmlformats.org/officeDocument/2006/relationships/slideLayout" Target="../slideLayouts/slideLayout1.xml"/><Relationship Id="rId5" Type="http://schemas.openxmlformats.org/officeDocument/2006/relationships/image" Target="../media/image25.png"/><Relationship Id="rId4" Type="http://schemas.openxmlformats.org/officeDocument/2006/relationships/image" Target="../media/image4.png"/></Relationships>
</file>

<file path=ppt/slides/_rels/slide4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80.png"/><Relationship Id="rId1" Type="http://schemas.openxmlformats.org/officeDocument/2006/relationships/slideLayout" Target="../slideLayouts/slideLayout1.xml"/><Relationship Id="rId5" Type="http://schemas.openxmlformats.org/officeDocument/2006/relationships/image" Target="../media/image25.png"/><Relationship Id="rId4" Type="http://schemas.openxmlformats.org/officeDocument/2006/relationships/image" Target="../media/image4.png"/></Relationships>
</file>

<file path=ppt/slides/_rels/slide5.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image" Target="../media/image10.png"/><Relationship Id="rId7" Type="http://schemas.openxmlformats.org/officeDocument/2006/relationships/image" Target="../media/image14.jpeg"/><Relationship Id="rId2" Type="http://schemas.openxmlformats.org/officeDocument/2006/relationships/image" Target="../media/image9.png"/><Relationship Id="rId1" Type="http://schemas.openxmlformats.org/officeDocument/2006/relationships/slideLayout" Target="../slideLayouts/slideLayout1.xml"/><Relationship Id="rId6" Type="http://schemas.openxmlformats.org/officeDocument/2006/relationships/image" Target="../media/image13.jpeg"/><Relationship Id="rId5" Type="http://schemas.openxmlformats.org/officeDocument/2006/relationships/image" Target="../media/image12.jpeg"/><Relationship Id="rId4" Type="http://schemas.openxmlformats.org/officeDocument/2006/relationships/image" Target="../media/image11.png"/><Relationship Id="rId9" Type="http://schemas.openxmlformats.org/officeDocument/2006/relationships/image" Target="../media/image4.png"/></Relationships>
</file>

<file path=ppt/slides/_rels/slide50.xml.rels><?xml version="1.0" encoding="UTF-8" standalone="yes"?>
<Relationships xmlns="http://schemas.openxmlformats.org/package/2006/relationships"><Relationship Id="rId8" Type="http://schemas.openxmlformats.org/officeDocument/2006/relationships/image" Target="../media/image71.png"/><Relationship Id="rId3" Type="http://schemas.openxmlformats.org/officeDocument/2006/relationships/image" Target="../media/image81.png"/><Relationship Id="rId7" Type="http://schemas.openxmlformats.org/officeDocument/2006/relationships/image" Target="../media/image70.png"/><Relationship Id="rId2" Type="http://schemas.openxmlformats.org/officeDocument/2006/relationships/image" Target="../media/image68.png"/><Relationship Id="rId1" Type="http://schemas.openxmlformats.org/officeDocument/2006/relationships/slideLayout" Target="../slideLayouts/slideLayout1.xml"/><Relationship Id="rId6" Type="http://schemas.openxmlformats.org/officeDocument/2006/relationships/image" Target="../media/image25.png"/><Relationship Id="rId5" Type="http://schemas.openxmlformats.org/officeDocument/2006/relationships/image" Target="../media/image4.png"/><Relationship Id="rId4" Type="http://schemas.openxmlformats.org/officeDocument/2006/relationships/image" Target="../media/image3.png"/></Relationships>
</file>

<file path=ppt/slides/_rels/slide5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82.png"/><Relationship Id="rId1" Type="http://schemas.openxmlformats.org/officeDocument/2006/relationships/slideLayout" Target="../slideLayouts/slideLayout1.xml"/><Relationship Id="rId5" Type="http://schemas.openxmlformats.org/officeDocument/2006/relationships/image" Target="../media/image25.png"/><Relationship Id="rId4" Type="http://schemas.openxmlformats.org/officeDocument/2006/relationships/image" Target="../media/image4.png"/></Relationships>
</file>

<file path=ppt/slides/_rels/slide5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83.png"/><Relationship Id="rId1" Type="http://schemas.openxmlformats.org/officeDocument/2006/relationships/slideLayout" Target="../slideLayouts/slideLayout1.xml"/><Relationship Id="rId5" Type="http://schemas.openxmlformats.org/officeDocument/2006/relationships/image" Target="../media/image25.png"/><Relationship Id="rId4" Type="http://schemas.openxmlformats.org/officeDocument/2006/relationships/image" Target="../media/image4.png"/></Relationships>
</file>

<file path=ppt/slides/_rels/slide5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84.png"/><Relationship Id="rId1" Type="http://schemas.openxmlformats.org/officeDocument/2006/relationships/slideLayout" Target="../slideLayouts/slideLayout1.xml"/><Relationship Id="rId5" Type="http://schemas.openxmlformats.org/officeDocument/2006/relationships/image" Target="../media/image25.png"/><Relationship Id="rId4" Type="http://schemas.openxmlformats.org/officeDocument/2006/relationships/image" Target="../media/image4.png"/></Relationships>
</file>

<file path=ppt/slides/_rels/slide5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5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85.png"/><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5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86.jpeg"/><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5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87.jpeg"/><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5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1.xml"/><Relationship Id="rId4" Type="http://schemas.openxmlformats.org/officeDocument/2006/relationships/image" Target="../media/image25.png"/></Relationships>
</file>

<file path=ppt/slides/_rels/slide5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1.xml"/><Relationship Id="rId4" Type="http://schemas.openxmlformats.org/officeDocument/2006/relationships/image" Target="../media/image25.png"/></Relationships>
</file>

<file path=ppt/slides/_rels/slide6.xml.rels><?xml version="1.0" encoding="UTF-8" standalone="yes"?>
<Relationships xmlns="http://schemas.openxmlformats.org/package/2006/relationships"><Relationship Id="rId3" Type="http://schemas.openxmlformats.org/officeDocument/2006/relationships/image" Target="../media/image16.png"/><Relationship Id="rId7" Type="http://schemas.openxmlformats.org/officeDocument/2006/relationships/image" Target="../media/image4.png"/><Relationship Id="rId2" Type="http://schemas.openxmlformats.org/officeDocument/2006/relationships/image" Target="../media/image15.png"/><Relationship Id="rId1" Type="http://schemas.openxmlformats.org/officeDocument/2006/relationships/slideLayout" Target="../slideLayouts/slideLayout1.xml"/><Relationship Id="rId6" Type="http://schemas.openxmlformats.org/officeDocument/2006/relationships/image" Target="../media/image3.png"/><Relationship Id="rId5" Type="http://schemas.openxmlformats.org/officeDocument/2006/relationships/image" Target="../media/image18.png"/><Relationship Id="rId4" Type="http://schemas.openxmlformats.org/officeDocument/2006/relationships/image" Target="../media/image17.png"/></Relationships>
</file>

<file path=ppt/slides/_rels/slide6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1.xml"/><Relationship Id="rId4" Type="http://schemas.openxmlformats.org/officeDocument/2006/relationships/image" Target="../media/image25.png"/></Relationships>
</file>

<file path=ppt/slides/_rels/slide6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1.xml"/><Relationship Id="rId4" Type="http://schemas.openxmlformats.org/officeDocument/2006/relationships/image" Target="../media/image25.png"/></Relationships>
</file>

<file path=ppt/slides/_rels/slide6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1.xml"/><Relationship Id="rId4" Type="http://schemas.openxmlformats.org/officeDocument/2006/relationships/image" Target="../media/image25.png"/></Relationships>
</file>

<file path=ppt/slides/_rels/slide6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1.xml"/><Relationship Id="rId4" Type="http://schemas.openxmlformats.org/officeDocument/2006/relationships/image" Target="../media/image25.png"/></Relationships>
</file>

<file path=ppt/slides/_rels/slide6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1.xml"/><Relationship Id="rId4" Type="http://schemas.openxmlformats.org/officeDocument/2006/relationships/image" Target="../media/image25.png"/></Relationships>
</file>

<file path=ppt/slides/_rels/slide6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1.xml"/><Relationship Id="rId4" Type="http://schemas.openxmlformats.org/officeDocument/2006/relationships/image" Target="../media/image25.png"/></Relationships>
</file>

<file path=ppt/slides/_rels/slide6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1.xml"/><Relationship Id="rId4" Type="http://schemas.openxmlformats.org/officeDocument/2006/relationships/image" Target="../media/image25.png"/></Relationships>
</file>

<file path=ppt/slides/_rels/slide6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1.xml"/><Relationship Id="rId4" Type="http://schemas.openxmlformats.org/officeDocument/2006/relationships/image" Target="../media/image25.png"/></Relationships>
</file>

<file path=ppt/slides/_rels/slide68.xml.rels><?xml version="1.0" encoding="UTF-8" standalone="yes"?>
<Relationships xmlns="http://schemas.openxmlformats.org/package/2006/relationships"><Relationship Id="rId3" Type="http://schemas.openxmlformats.org/officeDocument/2006/relationships/image" Target="../media/image89.png"/><Relationship Id="rId7" Type="http://schemas.openxmlformats.org/officeDocument/2006/relationships/image" Target="../media/image90.png"/><Relationship Id="rId2" Type="http://schemas.openxmlformats.org/officeDocument/2006/relationships/image" Target="../media/image88.png"/><Relationship Id="rId1" Type="http://schemas.openxmlformats.org/officeDocument/2006/relationships/slideLayout" Target="../slideLayouts/slideLayout1.xml"/><Relationship Id="rId6" Type="http://schemas.openxmlformats.org/officeDocument/2006/relationships/image" Target="../media/image25.png"/><Relationship Id="rId5" Type="http://schemas.openxmlformats.org/officeDocument/2006/relationships/image" Target="../media/image4.png"/><Relationship Id="rId4" Type="http://schemas.openxmlformats.org/officeDocument/2006/relationships/image" Target="../media/image3.png"/></Relationships>
</file>

<file path=ppt/slides/_rels/slide6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1.xml"/><Relationship Id="rId4" Type="http://schemas.openxmlformats.org/officeDocument/2006/relationships/image" Target="../media/image25.png"/></Relationships>
</file>

<file path=ppt/slides/_rels/slide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7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91.png"/><Relationship Id="rId1" Type="http://schemas.openxmlformats.org/officeDocument/2006/relationships/slideLayout" Target="../slideLayouts/slideLayout1.xml"/><Relationship Id="rId5" Type="http://schemas.openxmlformats.org/officeDocument/2006/relationships/image" Target="../media/image25.png"/><Relationship Id="rId4" Type="http://schemas.openxmlformats.org/officeDocument/2006/relationships/image" Target="../media/image4.png"/></Relationships>
</file>

<file path=ppt/slides/_rels/slide7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92.png"/><Relationship Id="rId1" Type="http://schemas.openxmlformats.org/officeDocument/2006/relationships/slideLayout" Target="../slideLayouts/slideLayout1.xml"/><Relationship Id="rId5" Type="http://schemas.openxmlformats.org/officeDocument/2006/relationships/image" Target="../media/image25.png"/><Relationship Id="rId4" Type="http://schemas.openxmlformats.org/officeDocument/2006/relationships/image" Target="../media/image4.png"/></Relationships>
</file>

<file path=ppt/slides/_rels/slide7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1.xml"/><Relationship Id="rId4" Type="http://schemas.openxmlformats.org/officeDocument/2006/relationships/image" Target="../media/image25.png"/></Relationships>
</file>

<file path=ppt/slides/_rels/slide7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93.png"/><Relationship Id="rId1" Type="http://schemas.openxmlformats.org/officeDocument/2006/relationships/slideLayout" Target="../slideLayouts/slideLayout1.xml"/><Relationship Id="rId5" Type="http://schemas.openxmlformats.org/officeDocument/2006/relationships/image" Target="../media/image25.png"/><Relationship Id="rId4" Type="http://schemas.openxmlformats.org/officeDocument/2006/relationships/image" Target="../media/image4.png"/></Relationships>
</file>

<file path=ppt/slides/_rels/slide74.xml.rels><?xml version="1.0" encoding="UTF-8" standalone="yes"?>
<Relationships xmlns="http://schemas.openxmlformats.org/package/2006/relationships"><Relationship Id="rId3" Type="http://schemas.openxmlformats.org/officeDocument/2006/relationships/image" Target="../media/image95.png"/><Relationship Id="rId7" Type="http://schemas.openxmlformats.org/officeDocument/2006/relationships/image" Target="../media/image96.png"/><Relationship Id="rId2" Type="http://schemas.openxmlformats.org/officeDocument/2006/relationships/image" Target="../media/image94.png"/><Relationship Id="rId1" Type="http://schemas.openxmlformats.org/officeDocument/2006/relationships/slideLayout" Target="../slideLayouts/slideLayout1.xml"/><Relationship Id="rId6" Type="http://schemas.openxmlformats.org/officeDocument/2006/relationships/image" Target="../media/image25.png"/><Relationship Id="rId5" Type="http://schemas.openxmlformats.org/officeDocument/2006/relationships/image" Target="../media/image4.png"/><Relationship Id="rId4" Type="http://schemas.openxmlformats.org/officeDocument/2006/relationships/image" Target="../media/image3.png"/></Relationships>
</file>

<file path=ppt/slides/_rels/slide7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1.xml"/><Relationship Id="rId4" Type="http://schemas.openxmlformats.org/officeDocument/2006/relationships/image" Target="../media/image25.png"/></Relationships>
</file>

<file path=ppt/slides/_rels/slide7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93.png"/><Relationship Id="rId1" Type="http://schemas.openxmlformats.org/officeDocument/2006/relationships/slideLayout" Target="../slideLayouts/slideLayout1.xml"/><Relationship Id="rId5" Type="http://schemas.openxmlformats.org/officeDocument/2006/relationships/image" Target="../media/image25.png"/><Relationship Id="rId4" Type="http://schemas.openxmlformats.org/officeDocument/2006/relationships/image" Target="../media/image4.png"/></Relationships>
</file>

<file path=ppt/slides/_rels/slide77.xml.rels><?xml version="1.0" encoding="UTF-8" standalone="yes"?>
<Relationships xmlns="http://schemas.openxmlformats.org/package/2006/relationships"><Relationship Id="rId3" Type="http://schemas.openxmlformats.org/officeDocument/2006/relationships/image" Target="../media/image98.png"/><Relationship Id="rId7" Type="http://schemas.openxmlformats.org/officeDocument/2006/relationships/image" Target="../media/image96.png"/><Relationship Id="rId2" Type="http://schemas.openxmlformats.org/officeDocument/2006/relationships/image" Target="../media/image97.png"/><Relationship Id="rId1" Type="http://schemas.openxmlformats.org/officeDocument/2006/relationships/slideLayout" Target="../slideLayouts/slideLayout1.xml"/><Relationship Id="rId6" Type="http://schemas.openxmlformats.org/officeDocument/2006/relationships/image" Target="../media/image25.png"/><Relationship Id="rId5" Type="http://schemas.openxmlformats.org/officeDocument/2006/relationships/image" Target="../media/image4.png"/><Relationship Id="rId4" Type="http://schemas.openxmlformats.org/officeDocument/2006/relationships/image" Target="../media/image3.png"/></Relationships>
</file>

<file path=ppt/slides/_rels/slide7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1.xml"/><Relationship Id="rId5" Type="http://schemas.openxmlformats.org/officeDocument/2006/relationships/image" Target="../media/image25.png"/><Relationship Id="rId4" Type="http://schemas.openxmlformats.org/officeDocument/2006/relationships/image" Target="../media/image99.png"/></Relationships>
</file>

<file path=ppt/slides/_rels/slide7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00.png"/><Relationship Id="rId1" Type="http://schemas.openxmlformats.org/officeDocument/2006/relationships/slideLayout" Target="../slideLayouts/slideLayout1.xml"/><Relationship Id="rId5" Type="http://schemas.openxmlformats.org/officeDocument/2006/relationships/image" Target="../media/image25.png"/><Relationship Id="rId4" Type="http://schemas.openxmlformats.org/officeDocument/2006/relationships/image" Target="../media/image4.png"/></Relationships>
</file>

<file path=ppt/slides/_rels/slide8.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1.xml"/></Relationships>
</file>

<file path=ppt/slides/_rels/slide8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01.png"/><Relationship Id="rId1" Type="http://schemas.openxmlformats.org/officeDocument/2006/relationships/slideLayout" Target="../slideLayouts/slideLayout1.xml"/><Relationship Id="rId5" Type="http://schemas.openxmlformats.org/officeDocument/2006/relationships/image" Target="../media/image25.png"/><Relationship Id="rId4" Type="http://schemas.openxmlformats.org/officeDocument/2006/relationships/image" Target="../media/image4.png"/></Relationships>
</file>

<file path=ppt/slides/_rels/slide8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1.xml"/><Relationship Id="rId5" Type="http://schemas.openxmlformats.org/officeDocument/2006/relationships/image" Target="../media/image25.png"/><Relationship Id="rId4" Type="http://schemas.openxmlformats.org/officeDocument/2006/relationships/image" Target="../media/image99.png"/></Relationships>
</file>

<file path=ppt/slides/_rels/slide8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02.png"/><Relationship Id="rId1" Type="http://schemas.openxmlformats.org/officeDocument/2006/relationships/slideLayout" Target="../slideLayouts/slideLayout1.xml"/><Relationship Id="rId6" Type="http://schemas.openxmlformats.org/officeDocument/2006/relationships/image" Target="../media/image103.png"/><Relationship Id="rId5" Type="http://schemas.openxmlformats.org/officeDocument/2006/relationships/image" Target="../media/image25.png"/><Relationship Id="rId4" Type="http://schemas.openxmlformats.org/officeDocument/2006/relationships/image" Target="../media/image4.png"/></Relationships>
</file>

<file path=ppt/slides/_rels/slide8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04.jpeg"/><Relationship Id="rId1" Type="http://schemas.openxmlformats.org/officeDocument/2006/relationships/slideLayout" Target="../slideLayouts/slideLayout1.xml"/><Relationship Id="rId6" Type="http://schemas.openxmlformats.org/officeDocument/2006/relationships/image" Target="../media/image25.png"/><Relationship Id="rId5" Type="http://schemas.openxmlformats.org/officeDocument/2006/relationships/image" Target="../media/image105.png"/><Relationship Id="rId4" Type="http://schemas.openxmlformats.org/officeDocument/2006/relationships/image" Target="../media/image4.png"/></Relationships>
</file>

<file path=ppt/slides/_rels/slide8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1.xml"/><Relationship Id="rId4" Type="http://schemas.openxmlformats.org/officeDocument/2006/relationships/image" Target="../media/image25.png"/></Relationships>
</file>

<file path=ppt/slides/_rels/slide8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02.png"/><Relationship Id="rId1" Type="http://schemas.openxmlformats.org/officeDocument/2006/relationships/slideLayout" Target="../slideLayouts/slideLayout1.xml"/><Relationship Id="rId6" Type="http://schemas.openxmlformats.org/officeDocument/2006/relationships/image" Target="../media/image103.png"/><Relationship Id="rId5" Type="http://schemas.openxmlformats.org/officeDocument/2006/relationships/image" Target="../media/image25.png"/><Relationship Id="rId4" Type="http://schemas.openxmlformats.org/officeDocument/2006/relationships/image" Target="../media/image4.png"/></Relationships>
</file>

<file path=ppt/slides/_rels/slide8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06.png"/><Relationship Id="rId1" Type="http://schemas.openxmlformats.org/officeDocument/2006/relationships/slideLayout" Target="../slideLayouts/slideLayout1.xml"/><Relationship Id="rId5" Type="http://schemas.openxmlformats.org/officeDocument/2006/relationships/image" Target="../media/image25.png"/><Relationship Id="rId4" Type="http://schemas.openxmlformats.org/officeDocument/2006/relationships/image" Target="../media/image4.png"/></Relationships>
</file>

<file path=ppt/slides/_rels/slide8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1.xml"/><Relationship Id="rId4" Type="http://schemas.openxmlformats.org/officeDocument/2006/relationships/image" Target="../media/image25.png"/></Relationships>
</file>

<file path=ppt/slides/_rels/slide8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07.png"/><Relationship Id="rId1" Type="http://schemas.openxmlformats.org/officeDocument/2006/relationships/slideLayout" Target="../slideLayouts/slideLayout1.xml"/><Relationship Id="rId5" Type="http://schemas.openxmlformats.org/officeDocument/2006/relationships/image" Target="../media/image25.png"/><Relationship Id="rId4" Type="http://schemas.openxmlformats.org/officeDocument/2006/relationships/image" Target="../media/image4.png"/></Relationships>
</file>

<file path=ppt/slides/_rels/slide8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08.png"/><Relationship Id="rId1" Type="http://schemas.openxmlformats.org/officeDocument/2006/relationships/slideLayout" Target="../slideLayouts/slideLayout1.xml"/><Relationship Id="rId5" Type="http://schemas.openxmlformats.org/officeDocument/2006/relationships/image" Target="../media/image25.png"/><Relationship Id="rId4" Type="http://schemas.openxmlformats.org/officeDocument/2006/relationships/image" Target="../media/image4.png"/></Relationships>
</file>

<file path=ppt/slides/_rels/slide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0.png"/><Relationship Id="rId1" Type="http://schemas.openxmlformats.org/officeDocument/2006/relationships/slideLayout" Target="../slideLayouts/slideLayout1.xml"/><Relationship Id="rId4" Type="http://schemas.openxmlformats.org/officeDocument/2006/relationships/image" Target="../media/image8.png"/></Relationships>
</file>

<file path=ppt/slides/_rels/slide90.xml.rels><?xml version="1.0" encoding="UTF-8" standalone="yes"?>
<Relationships xmlns="http://schemas.openxmlformats.org/package/2006/relationships"><Relationship Id="rId3" Type="http://schemas.openxmlformats.org/officeDocument/2006/relationships/image" Target="../media/image110.png"/><Relationship Id="rId7" Type="http://schemas.openxmlformats.org/officeDocument/2006/relationships/image" Target="../media/image111.jpeg"/><Relationship Id="rId2" Type="http://schemas.openxmlformats.org/officeDocument/2006/relationships/image" Target="../media/image109.png"/><Relationship Id="rId1" Type="http://schemas.openxmlformats.org/officeDocument/2006/relationships/slideLayout" Target="../slideLayouts/slideLayout1.xml"/><Relationship Id="rId6" Type="http://schemas.openxmlformats.org/officeDocument/2006/relationships/image" Target="../media/image25.png"/><Relationship Id="rId5" Type="http://schemas.openxmlformats.org/officeDocument/2006/relationships/image" Target="../media/image4.png"/><Relationship Id="rId4" Type="http://schemas.openxmlformats.org/officeDocument/2006/relationships/image" Target="../media/image3.png"/></Relationships>
</file>

<file path=ppt/slides/_rels/slide9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1.xml"/><Relationship Id="rId4" Type="http://schemas.openxmlformats.org/officeDocument/2006/relationships/image" Target="../media/image25.png"/></Relationships>
</file>

<file path=ppt/slides/_rels/slide9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1.xml"/><Relationship Id="rId4" Type="http://schemas.openxmlformats.org/officeDocument/2006/relationships/image" Target="../media/image25.png"/></Relationships>
</file>

<file path=ppt/slides/_rels/slide93.xml.rels><?xml version="1.0" encoding="UTF-8" standalone="yes"?>
<Relationships xmlns="http://schemas.openxmlformats.org/package/2006/relationships"><Relationship Id="rId3" Type="http://schemas.openxmlformats.org/officeDocument/2006/relationships/image" Target="../media/image113.png"/><Relationship Id="rId7" Type="http://schemas.openxmlformats.org/officeDocument/2006/relationships/image" Target="../media/image114.jpeg"/><Relationship Id="rId2" Type="http://schemas.openxmlformats.org/officeDocument/2006/relationships/image" Target="../media/image112.png"/><Relationship Id="rId1" Type="http://schemas.openxmlformats.org/officeDocument/2006/relationships/slideLayout" Target="../slideLayouts/slideLayout1.xml"/><Relationship Id="rId6" Type="http://schemas.openxmlformats.org/officeDocument/2006/relationships/image" Target="../media/image25.png"/><Relationship Id="rId5" Type="http://schemas.openxmlformats.org/officeDocument/2006/relationships/image" Target="../media/image4.png"/><Relationship Id="rId4" Type="http://schemas.openxmlformats.org/officeDocument/2006/relationships/image" Target="../media/image3.png"/></Relationships>
</file>

<file path=ppt/slides/_rels/slide9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15.png"/><Relationship Id="rId1" Type="http://schemas.openxmlformats.org/officeDocument/2006/relationships/slideLayout" Target="../slideLayouts/slideLayout1.xml"/><Relationship Id="rId5" Type="http://schemas.openxmlformats.org/officeDocument/2006/relationships/image" Target="../media/image25.png"/><Relationship Id="rId4" Type="http://schemas.openxmlformats.org/officeDocument/2006/relationships/image" Target="../media/image4.png"/></Relationships>
</file>

<file path=ppt/slides/_rels/slide9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16.png"/><Relationship Id="rId1" Type="http://schemas.openxmlformats.org/officeDocument/2006/relationships/slideLayout" Target="../slideLayouts/slideLayout1.xml"/><Relationship Id="rId5" Type="http://schemas.openxmlformats.org/officeDocument/2006/relationships/image" Target="../media/image25.png"/><Relationship Id="rId4" Type="http://schemas.openxmlformats.org/officeDocument/2006/relationships/image" Target="../media/image4.png"/></Relationships>
</file>

<file path=ppt/slides/_rels/slide9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9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9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17.png"/><Relationship Id="rId1" Type="http://schemas.openxmlformats.org/officeDocument/2006/relationships/slideLayout" Target="../slideLayouts/slideLayout1.xml"/><Relationship Id="rId5" Type="http://schemas.openxmlformats.org/officeDocument/2006/relationships/image" Target="../media/image25.png"/><Relationship Id="rId4" Type="http://schemas.openxmlformats.org/officeDocument/2006/relationships/image" Target="../media/image4.png"/></Relationships>
</file>

<file path=ppt/slides/_rels/slide9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 2"/>
          <p:cNvSpPr/>
          <p:nvPr/>
        </p:nvSpPr>
        <p:spPr>
          <a:xfrm>
            <a:off x="0" y="0"/>
            <a:ext cx="12192000" cy="6858000"/>
          </a:xfrm>
          <a:prstGeom prst="rect">
            <a:avLst/>
          </a:prstGeom>
          <a:solidFill>
            <a:srgbClr val="E4F4FB">
              <a:alpha val="100000"/>
            </a:srgbClr>
          </a:solidFill>
          <a:ln w="0" cap="flat">
            <a:noFill/>
            <a:prstDash val="solid"/>
            <a:miter lim="0"/>
          </a:ln>
        </p:spPr>
        <p:txBody>
          <a:bodyPr rtlCol="0"/>
          <a:lstStyle/>
          <a:p>
            <a:pPr algn="ctr"/>
            <a:endParaRPr lang="zh-CN" altLang="en-US"/>
          </a:p>
        </p:txBody>
      </p:sp>
      <p:pic>
        <p:nvPicPr>
          <p:cNvPr id="4" name="picture 4"/>
          <p:cNvPicPr>
            <a:picLocks noChangeAspect="1"/>
          </p:cNvPicPr>
          <p:nvPr/>
        </p:nvPicPr>
        <p:blipFill>
          <a:blip r:embed="rId2"/>
          <a:stretch>
            <a:fillRect/>
          </a:stretch>
        </p:blipFill>
        <p:spPr>
          <a:xfrm rot="21600000">
            <a:off x="10668" y="0"/>
            <a:ext cx="12172188" cy="6858000"/>
          </a:xfrm>
          <a:prstGeom prst="rect">
            <a:avLst/>
          </a:prstGeom>
        </p:spPr>
      </p:pic>
      <p:sp>
        <p:nvSpPr>
          <p:cNvPr id="6" name="textbox 6"/>
          <p:cNvSpPr/>
          <p:nvPr/>
        </p:nvSpPr>
        <p:spPr>
          <a:xfrm>
            <a:off x="885461" y="2281084"/>
            <a:ext cx="10423525" cy="1442085"/>
          </a:xfrm>
          <a:prstGeom prst="rect">
            <a:avLst/>
          </a:prstGeom>
          <a:noFill/>
          <a:ln w="0" cap="flat">
            <a:noFill/>
            <a:prstDash val="solid"/>
            <a:miter lim="0"/>
          </a:ln>
        </p:spPr>
        <p:txBody>
          <a:bodyPr vert="horz" wrap="square" lIns="0" tIns="0" rIns="0" bIns="0"/>
          <a:lstStyle/>
          <a:p>
            <a:pPr algn="l" rtl="0" eaLnBrk="0">
              <a:lnSpc>
                <a:spcPct val="105000"/>
              </a:lnSpc>
              <a:tabLst/>
            </a:pPr>
            <a:endParaRPr sz="700" dirty="0">
              <a:latin typeface="Arial"/>
              <a:ea typeface="Arial"/>
              <a:cs typeface="Arial"/>
            </a:endParaRPr>
          </a:p>
          <a:p>
            <a:pPr marL="292100" algn="l" rtl="0" eaLnBrk="0">
              <a:lnSpc>
                <a:spcPct val="88000"/>
              </a:lnSpc>
              <a:spcBef>
                <a:spcPts val="3"/>
              </a:spcBef>
              <a:tabLst/>
            </a:pPr>
            <a:r>
              <a:rPr sz="4400" b="1" kern="0" spc="10" dirty="0">
                <a:solidFill>
                  <a:srgbClr val="FF0000">
                    <a:alpha val="100000"/>
                  </a:srgbClr>
                </a:solidFill>
                <a:latin typeface="Microsoft YaHei"/>
                <a:ea typeface="Microsoft YaHei"/>
                <a:cs typeface="Microsoft YaHei"/>
              </a:rPr>
              <a:t>《城镇燃气经营安全重大隐患判定标准》</a:t>
            </a:r>
            <a:endParaRPr sz="4400" dirty="0">
              <a:latin typeface="Microsoft YaHei"/>
              <a:ea typeface="Microsoft YaHei"/>
              <a:cs typeface="Microsoft YaHei"/>
            </a:endParaRPr>
          </a:p>
          <a:p>
            <a:pPr algn="l" rtl="0" eaLnBrk="0">
              <a:lnSpc>
                <a:spcPct val="102000"/>
              </a:lnSpc>
              <a:tabLst/>
            </a:pPr>
            <a:endParaRPr sz="1300" dirty="0">
              <a:latin typeface="Arial"/>
              <a:ea typeface="Arial"/>
              <a:cs typeface="Arial"/>
            </a:endParaRPr>
          </a:p>
          <a:p>
            <a:pPr algn="l" rtl="0" eaLnBrk="0">
              <a:lnSpc>
                <a:spcPct val="10459"/>
              </a:lnSpc>
              <a:tabLst/>
            </a:pPr>
            <a:endParaRPr sz="100" dirty="0">
              <a:latin typeface="Arial"/>
              <a:ea typeface="Arial"/>
              <a:cs typeface="Arial"/>
            </a:endParaRPr>
          </a:p>
          <a:p>
            <a:pPr marL="4538345" algn="l" rtl="0" eaLnBrk="0">
              <a:lnSpc>
                <a:spcPct val="88000"/>
              </a:lnSpc>
              <a:tabLst/>
            </a:pPr>
            <a:r>
              <a:rPr sz="3900" b="1" kern="0" spc="30" dirty="0">
                <a:solidFill>
                  <a:srgbClr val="595959">
                    <a:alpha val="100000"/>
                  </a:srgbClr>
                </a:solidFill>
                <a:latin typeface="Microsoft YaHei"/>
                <a:ea typeface="Microsoft YaHei"/>
                <a:cs typeface="Microsoft YaHei"/>
              </a:rPr>
              <a:t>解</a:t>
            </a:r>
            <a:r>
              <a:rPr sz="3900" b="1" kern="0" spc="200" dirty="0">
                <a:solidFill>
                  <a:srgbClr val="595959">
                    <a:alpha val="100000"/>
                  </a:srgbClr>
                </a:solidFill>
                <a:latin typeface="Microsoft YaHei"/>
                <a:ea typeface="Microsoft YaHei"/>
                <a:cs typeface="Microsoft YaHei"/>
              </a:rPr>
              <a:t>  </a:t>
            </a:r>
            <a:r>
              <a:rPr sz="3900" b="1" kern="0" spc="30" dirty="0">
                <a:solidFill>
                  <a:srgbClr val="595959">
                    <a:alpha val="100000"/>
                  </a:srgbClr>
                </a:solidFill>
                <a:latin typeface="Microsoft YaHei"/>
                <a:ea typeface="Microsoft YaHei"/>
                <a:cs typeface="Microsoft YaHei"/>
              </a:rPr>
              <a:t>读</a:t>
            </a:r>
            <a:endParaRPr sz="3900" dirty="0">
              <a:latin typeface="Microsoft YaHei"/>
              <a:ea typeface="Microsoft YaHei"/>
              <a:cs typeface="Microsoft YaHei"/>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8" name="rect 118"/>
          <p:cNvSpPr/>
          <p:nvPr/>
        </p:nvSpPr>
        <p:spPr>
          <a:xfrm>
            <a:off x="0" y="0"/>
            <a:ext cx="12192000" cy="6858000"/>
          </a:xfrm>
          <a:prstGeom prst="rect">
            <a:avLst/>
          </a:prstGeom>
          <a:solidFill>
            <a:srgbClr val="E4F4FB">
              <a:alpha val="100000"/>
            </a:srgbClr>
          </a:solidFill>
          <a:ln w="0" cap="flat">
            <a:noFill/>
            <a:prstDash val="solid"/>
            <a:miter lim="0"/>
          </a:ln>
        </p:spPr>
        <p:txBody>
          <a:bodyPr rtlCol="0"/>
          <a:lstStyle/>
          <a:p>
            <a:pPr algn="ctr"/>
            <a:endParaRPr lang="zh-CN" altLang="en-US"/>
          </a:p>
        </p:txBody>
      </p:sp>
      <p:pic>
        <p:nvPicPr>
          <p:cNvPr id="120" name="picture 120"/>
          <p:cNvPicPr>
            <a:picLocks noChangeAspect="1"/>
          </p:cNvPicPr>
          <p:nvPr/>
        </p:nvPicPr>
        <p:blipFill>
          <a:blip r:embed="rId2"/>
          <a:stretch>
            <a:fillRect/>
          </a:stretch>
        </p:blipFill>
        <p:spPr>
          <a:xfrm rot="21600000">
            <a:off x="1367027" y="3347847"/>
            <a:ext cx="9533001" cy="3068573"/>
          </a:xfrm>
          <a:prstGeom prst="rect">
            <a:avLst/>
          </a:prstGeom>
        </p:spPr>
      </p:pic>
      <p:sp>
        <p:nvSpPr>
          <p:cNvPr id="122" name="textbox 122"/>
          <p:cNvSpPr/>
          <p:nvPr/>
        </p:nvSpPr>
        <p:spPr>
          <a:xfrm>
            <a:off x="1167692" y="689497"/>
            <a:ext cx="9763759" cy="2169160"/>
          </a:xfrm>
          <a:prstGeom prst="rect">
            <a:avLst/>
          </a:prstGeom>
          <a:noFill/>
          <a:ln w="0" cap="flat">
            <a:noFill/>
            <a:prstDash val="solid"/>
            <a:miter lim="0"/>
          </a:ln>
        </p:spPr>
        <p:txBody>
          <a:bodyPr vert="horz" wrap="square" lIns="0" tIns="0" rIns="0" bIns="0"/>
          <a:lstStyle/>
          <a:p>
            <a:pPr algn="l" rtl="0" eaLnBrk="0">
              <a:lnSpc>
                <a:spcPct val="83750"/>
              </a:lnSpc>
              <a:tabLst/>
            </a:pPr>
            <a:endParaRPr sz="100" dirty="0">
              <a:latin typeface="Arial"/>
              <a:ea typeface="Arial"/>
              <a:cs typeface="Arial"/>
            </a:endParaRPr>
          </a:p>
          <a:p>
            <a:pPr marL="215900" algn="l" rtl="0" eaLnBrk="0">
              <a:lnSpc>
                <a:spcPct val="118000"/>
              </a:lnSpc>
              <a:tabLst>
                <a:tab pos="8740775" algn="l"/>
              </a:tabLst>
            </a:pPr>
            <a:r>
              <a:rPr sz="3200" b="1" u="sng" kern="0" spc="-80" dirty="0">
                <a:solidFill>
                  <a:srgbClr val="000000">
                    <a:alpha val="100000"/>
                  </a:srgbClr>
                </a:solidFill>
                <a:uFill>
                  <a:solidFill>
                    <a:srgbClr val="C40000"/>
                  </a:solidFill>
                </a:uFill>
                <a:latin typeface="Microsoft YaHei"/>
                <a:ea typeface="Microsoft YaHei"/>
                <a:cs typeface="Microsoft YaHei"/>
              </a:rPr>
              <a:t>《城镇燃气经营安全重大隐患判定标准》解析</a:t>
            </a:r>
            <a:r>
              <a:rPr sz="3200" b="1" u="sng" kern="0" spc="0" dirty="0">
                <a:solidFill>
                  <a:srgbClr val="000000">
                    <a:alpha val="100000"/>
                  </a:srgbClr>
                </a:solidFill>
                <a:uFill>
                  <a:solidFill>
                    <a:srgbClr val="C40000"/>
                  </a:solidFill>
                </a:uFill>
                <a:latin typeface="Microsoft YaHei"/>
                <a:ea typeface="Microsoft YaHei"/>
                <a:cs typeface="Microsoft YaHei"/>
              </a:rPr>
              <a:t>	</a:t>
            </a:r>
            <a:endParaRPr sz="3200" dirty="0">
              <a:latin typeface="Microsoft YaHei"/>
              <a:ea typeface="Microsoft YaHei"/>
              <a:cs typeface="Microsoft YaHei"/>
            </a:endParaRPr>
          </a:p>
          <a:p>
            <a:pPr algn="l" rtl="0" eaLnBrk="0">
              <a:lnSpc>
                <a:spcPct val="123000"/>
              </a:lnSpc>
              <a:tabLst/>
            </a:pPr>
            <a:endParaRPr sz="1000" dirty="0">
              <a:latin typeface="Arial"/>
              <a:ea typeface="Arial"/>
              <a:cs typeface="Arial"/>
            </a:endParaRPr>
          </a:p>
          <a:p>
            <a:pPr algn="l" rtl="0" eaLnBrk="0">
              <a:lnSpc>
                <a:spcPct val="123000"/>
              </a:lnSpc>
              <a:tabLst/>
            </a:pPr>
            <a:endParaRPr sz="1000" dirty="0">
              <a:latin typeface="Arial"/>
              <a:ea typeface="Arial"/>
              <a:cs typeface="Arial"/>
            </a:endParaRPr>
          </a:p>
          <a:p>
            <a:pPr algn="l" rtl="0" eaLnBrk="0">
              <a:lnSpc>
                <a:spcPct val="123000"/>
              </a:lnSpc>
              <a:tabLst/>
            </a:pPr>
            <a:endParaRPr sz="1000" dirty="0">
              <a:latin typeface="Arial"/>
              <a:ea typeface="Arial"/>
              <a:cs typeface="Arial"/>
            </a:endParaRPr>
          </a:p>
          <a:p>
            <a:pPr algn="l" rtl="0" eaLnBrk="0">
              <a:lnSpc>
                <a:spcPct val="107000"/>
              </a:lnSpc>
              <a:tabLst/>
            </a:pPr>
            <a:endParaRPr sz="400" dirty="0">
              <a:latin typeface="Arial"/>
              <a:ea typeface="Arial"/>
              <a:cs typeface="Arial"/>
            </a:endParaRPr>
          </a:p>
          <a:p>
            <a:pPr marL="653415" indent="-255904" algn="l" rtl="0" eaLnBrk="0">
              <a:lnSpc>
                <a:spcPct val="121000"/>
              </a:lnSpc>
              <a:spcBef>
                <a:spcPts val="1"/>
              </a:spcBef>
              <a:tabLst/>
            </a:pPr>
            <a:r>
              <a:rPr sz="1700" kern="0" spc="80" dirty="0">
                <a:solidFill>
                  <a:srgbClr val="FF0000">
                    <a:alpha val="100000"/>
                  </a:srgbClr>
                </a:solidFill>
                <a:latin typeface="Wingdings"/>
                <a:ea typeface="Wingdings"/>
                <a:cs typeface="Wingdings"/>
              </a:rPr>
              <a:t>n</a:t>
            </a:r>
            <a:r>
              <a:rPr sz="1700" kern="0" spc="1220" dirty="0">
                <a:solidFill>
                  <a:srgbClr val="FF0000">
                    <a:alpha val="100000"/>
                  </a:srgbClr>
                </a:solidFill>
                <a:latin typeface="Wingdings"/>
                <a:ea typeface="Wingdings"/>
                <a:cs typeface="Wingdings"/>
              </a:rPr>
              <a:t> </a:t>
            </a:r>
            <a:r>
              <a:rPr sz="1700" kern="0" spc="80" dirty="0">
                <a:solidFill>
                  <a:srgbClr val="000000">
                    <a:alpha val="100000"/>
                  </a:srgbClr>
                </a:solidFill>
                <a:latin typeface="Microsoft YaHei"/>
                <a:ea typeface="Microsoft YaHei"/>
                <a:cs typeface="Microsoft YaHei"/>
              </a:rPr>
              <a:t>第一条 为指导各地加强城镇燃气安全风险管控和隐</a:t>
            </a:r>
            <a:r>
              <a:rPr sz="1700" kern="0" spc="70" dirty="0">
                <a:solidFill>
                  <a:srgbClr val="000000">
                    <a:alpha val="100000"/>
                  </a:srgbClr>
                </a:solidFill>
                <a:latin typeface="Microsoft YaHei"/>
                <a:ea typeface="Microsoft YaHei"/>
                <a:cs typeface="Microsoft YaHei"/>
              </a:rPr>
              <a:t>患排查治理 ，防范重特大事故发生</a:t>
            </a:r>
            <a:r>
              <a:rPr sz="1700" kern="0" spc="220" dirty="0">
                <a:solidFill>
                  <a:srgbClr val="000000">
                    <a:alpha val="100000"/>
                  </a:srgbClr>
                </a:solidFill>
                <a:latin typeface="Microsoft YaHei"/>
                <a:ea typeface="Microsoft YaHei"/>
                <a:cs typeface="Microsoft YaHei"/>
              </a:rPr>
              <a:t> </a:t>
            </a:r>
            <a:r>
              <a:rPr sz="1700" kern="0" spc="70" dirty="0">
                <a:solidFill>
                  <a:srgbClr val="000000">
                    <a:alpha val="100000"/>
                  </a:srgbClr>
                </a:solidFill>
                <a:latin typeface="Microsoft YaHei"/>
                <a:ea typeface="Microsoft YaHei"/>
                <a:cs typeface="Microsoft YaHei"/>
              </a:rPr>
              <a:t>，</a:t>
            </a:r>
            <a:r>
              <a:rPr sz="1700" kern="0" spc="0" dirty="0">
                <a:solidFill>
                  <a:srgbClr val="000000">
                    <a:alpha val="100000"/>
                  </a:srgbClr>
                </a:solidFill>
                <a:latin typeface="Microsoft YaHei"/>
                <a:ea typeface="Microsoft YaHei"/>
                <a:cs typeface="Microsoft YaHei"/>
              </a:rPr>
              <a:t> </a:t>
            </a:r>
            <a:r>
              <a:rPr sz="1700" kern="0" spc="90" dirty="0">
                <a:solidFill>
                  <a:srgbClr val="000000">
                    <a:alpha val="100000"/>
                  </a:srgbClr>
                </a:solidFill>
                <a:latin typeface="Microsoft YaHei"/>
                <a:ea typeface="Microsoft YaHei"/>
                <a:cs typeface="Microsoft YaHei"/>
              </a:rPr>
              <a:t>切实保护人民群众生命财产安全 ，根</a:t>
            </a:r>
            <a:r>
              <a:rPr sz="1700" kern="0" spc="80" dirty="0">
                <a:solidFill>
                  <a:srgbClr val="000000">
                    <a:alpha val="100000"/>
                  </a:srgbClr>
                </a:solidFill>
                <a:latin typeface="Microsoft YaHei"/>
                <a:ea typeface="Microsoft YaHei"/>
                <a:cs typeface="Microsoft YaHei"/>
              </a:rPr>
              <a:t>据《中华人民共和国安全生产法》《中华人民共和国</a:t>
            </a:r>
            <a:r>
              <a:rPr sz="1700" kern="0" spc="0" dirty="0">
                <a:solidFill>
                  <a:srgbClr val="000000">
                    <a:alpha val="100000"/>
                  </a:srgbClr>
                </a:solidFill>
                <a:latin typeface="Microsoft YaHei"/>
                <a:ea typeface="Microsoft YaHei"/>
                <a:cs typeface="Microsoft YaHei"/>
              </a:rPr>
              <a:t>    </a:t>
            </a:r>
            <a:r>
              <a:rPr sz="1700" kern="0" spc="70" dirty="0">
                <a:solidFill>
                  <a:srgbClr val="000000">
                    <a:alpha val="100000"/>
                  </a:srgbClr>
                </a:solidFill>
                <a:latin typeface="Microsoft YaHei"/>
                <a:ea typeface="Microsoft YaHei"/>
                <a:cs typeface="Microsoft YaHei"/>
              </a:rPr>
              <a:t>特种设备安全法》《城镇燃气管理条例》等法律法规及《燃气工程项目规范》</a:t>
            </a:r>
            <a:r>
              <a:rPr sz="1700" kern="0" spc="60" dirty="0">
                <a:solidFill>
                  <a:srgbClr val="000000">
                    <a:alpha val="100000"/>
                  </a:srgbClr>
                </a:solidFill>
                <a:latin typeface="Microsoft YaHei"/>
                <a:ea typeface="Microsoft YaHei"/>
                <a:cs typeface="Microsoft YaHei"/>
              </a:rPr>
              <a:t>等标准规范。</a:t>
            </a:r>
            <a:endParaRPr sz="1700" dirty="0">
              <a:latin typeface="Microsoft YaHei"/>
              <a:ea typeface="Microsoft YaHei"/>
              <a:cs typeface="Microsoft YaHei"/>
            </a:endParaRPr>
          </a:p>
        </p:txBody>
      </p:sp>
      <p:sp>
        <p:nvSpPr>
          <p:cNvPr id="124" name="path 124"/>
          <p:cNvSpPr/>
          <p:nvPr/>
        </p:nvSpPr>
        <p:spPr>
          <a:xfrm>
            <a:off x="1367027" y="1638300"/>
            <a:ext cx="359663" cy="359664"/>
          </a:xfrm>
          <a:custGeom>
            <a:avLst/>
            <a:gdLst/>
            <a:ahLst/>
            <a:cxnLst/>
            <a:rect l="0" t="0" r="0" b="0"/>
            <a:pathLst>
              <a:path w="566" h="566">
                <a:moveTo>
                  <a:pt x="0" y="283"/>
                </a:moveTo>
                <a:lnTo>
                  <a:pt x="283" y="0"/>
                </a:lnTo>
                <a:lnTo>
                  <a:pt x="566" y="0"/>
                </a:lnTo>
                <a:lnTo>
                  <a:pt x="0" y="566"/>
                </a:lnTo>
                <a:lnTo>
                  <a:pt x="0" y="283"/>
                </a:lnTo>
              </a:path>
            </a:pathLst>
          </a:custGeom>
          <a:solidFill>
            <a:srgbClr val="018989">
              <a:alpha val="100000"/>
            </a:srgbClr>
          </a:solidFill>
          <a:ln w="0" cap="flat">
            <a:noFill/>
            <a:prstDash val="solid"/>
            <a:miter lim="0"/>
          </a:ln>
        </p:spPr>
        <p:txBody>
          <a:bodyPr rtlCol="0"/>
          <a:lstStyle/>
          <a:p>
            <a:pPr algn="ctr"/>
            <a:endParaRPr lang="zh-CN" altLang="en-US"/>
          </a:p>
        </p:txBody>
      </p:sp>
    </p:spTree>
  </p:cSld>
  <p:clrMapOvr>
    <a:masterClrMapping/>
  </p:clrMapOvr>
</p:sld>
</file>

<file path=ppt/slides/slide100.xml><?xml version="1.0" encoding="utf-8"?>
<p:sld xmlns:a16="http://schemas.microsoft.com/office/drawing/2014/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44" name="rect 2144"/>
          <p:cNvSpPr/>
          <p:nvPr/>
        </p:nvSpPr>
        <p:spPr>
          <a:xfrm>
            <a:off x="0" y="0"/>
            <a:ext cx="12192000" cy="6858000"/>
          </a:xfrm>
          <a:prstGeom prst="rect">
            <a:avLst/>
          </a:prstGeom>
          <a:solidFill>
            <a:srgbClr val="E4F4FB">
              <a:alpha val="100000"/>
            </a:srgbClr>
          </a:solidFill>
          <a:ln w="0" cap="flat">
            <a:noFill/>
            <a:prstDash val="solid"/>
            <a:miter lim="0"/>
          </a:ln>
        </p:spPr>
        <p:txBody>
          <a:bodyPr rtlCol="0"/>
          <a:lstStyle/>
          <a:p>
            <a:pPr algn="ctr"/>
            <a:endParaRPr lang="zh-CN" altLang="en-US"/>
          </a:p>
        </p:txBody>
      </p:sp>
      <p:grpSp>
        <p:nvGrpSpPr>
          <p:cNvPr id="174" name="group 174"/>
          <p:cNvGrpSpPr/>
          <p:nvPr/>
        </p:nvGrpSpPr>
        <p:grpSpPr>
          <a:xfrm rot="21600000">
            <a:off x="720852" y="1760220"/>
            <a:ext cx="10751819" cy="4727448"/>
            <a:chOff x="0" y="0"/>
            <a:chExt cx="10751819" cy="4727448"/>
          </a:xfrm>
        </p:grpSpPr>
        <p:sp>
          <p:nvSpPr>
            <p:cNvPr id="2146" name="path 2146"/>
            <p:cNvSpPr/>
            <p:nvPr/>
          </p:nvSpPr>
          <p:spPr>
            <a:xfrm>
              <a:off x="0" y="0"/>
              <a:ext cx="10751819" cy="4727448"/>
            </a:xfrm>
            <a:custGeom>
              <a:avLst/>
              <a:gdLst/>
              <a:ahLst/>
              <a:cxnLst/>
              <a:rect l="0" t="0" r="0" b="0"/>
              <a:pathLst>
                <a:path w="16931" h="7444">
                  <a:moveTo>
                    <a:pt x="0" y="0"/>
                  </a:moveTo>
                  <a:lnTo>
                    <a:pt x="16931" y="0"/>
                  </a:lnTo>
                  <a:lnTo>
                    <a:pt x="16931" y="1060"/>
                  </a:lnTo>
                  <a:lnTo>
                    <a:pt x="0" y="1060"/>
                  </a:lnTo>
                  <a:lnTo>
                    <a:pt x="0" y="0"/>
                  </a:lnTo>
                  <a:close/>
                </a:path>
                <a:path w="16931" h="7444">
                  <a:moveTo>
                    <a:pt x="0" y="2040"/>
                  </a:moveTo>
                  <a:lnTo>
                    <a:pt x="4173" y="2040"/>
                  </a:lnTo>
                  <a:lnTo>
                    <a:pt x="4173" y="7444"/>
                  </a:lnTo>
                  <a:lnTo>
                    <a:pt x="0" y="7444"/>
                  </a:lnTo>
                  <a:lnTo>
                    <a:pt x="0" y="2040"/>
                  </a:lnTo>
                  <a:close/>
                </a:path>
                <a:path w="16931" h="7444">
                  <a:moveTo>
                    <a:pt x="4173" y="2040"/>
                  </a:moveTo>
                  <a:lnTo>
                    <a:pt x="11140" y="2040"/>
                  </a:lnTo>
                  <a:lnTo>
                    <a:pt x="11140" y="4159"/>
                  </a:lnTo>
                  <a:lnTo>
                    <a:pt x="4173" y="4159"/>
                  </a:lnTo>
                  <a:lnTo>
                    <a:pt x="4173" y="2040"/>
                  </a:lnTo>
                  <a:close/>
                </a:path>
                <a:path w="16931" h="7444">
                  <a:moveTo>
                    <a:pt x="11140" y="2040"/>
                  </a:moveTo>
                  <a:lnTo>
                    <a:pt x="16931" y="2040"/>
                  </a:lnTo>
                  <a:lnTo>
                    <a:pt x="16931" y="7444"/>
                  </a:lnTo>
                  <a:lnTo>
                    <a:pt x="11140" y="7444"/>
                  </a:lnTo>
                  <a:lnTo>
                    <a:pt x="11140" y="2040"/>
                  </a:lnTo>
                  <a:close/>
                </a:path>
              </a:pathLst>
            </a:custGeom>
            <a:solidFill>
              <a:srgbClr val="B9D6E6">
                <a:alpha val="100000"/>
              </a:srgbClr>
            </a:solidFill>
            <a:ln w="0" cap="flat">
              <a:noFill/>
              <a:prstDash val="solid"/>
              <a:miter lim="0"/>
            </a:ln>
          </p:spPr>
          <p:txBody>
            <a:bodyPr rtlCol="0"/>
            <a:lstStyle/>
            <a:p>
              <a:pPr algn="ctr"/>
              <a:endParaRPr lang="zh-CN" altLang="en-US"/>
            </a:p>
          </p:txBody>
        </p:sp>
        <p:sp>
          <p:nvSpPr>
            <p:cNvPr id="2148" name="path 2148"/>
            <p:cNvSpPr/>
            <p:nvPr/>
          </p:nvSpPr>
          <p:spPr>
            <a:xfrm>
              <a:off x="0" y="673608"/>
              <a:ext cx="10751819" cy="4053839"/>
            </a:xfrm>
            <a:custGeom>
              <a:avLst/>
              <a:gdLst/>
              <a:ahLst/>
              <a:cxnLst/>
              <a:rect l="0" t="0" r="0" b="0"/>
              <a:pathLst>
                <a:path w="16931" h="6383">
                  <a:moveTo>
                    <a:pt x="0" y="0"/>
                  </a:moveTo>
                  <a:lnTo>
                    <a:pt x="4173" y="0"/>
                  </a:lnTo>
                  <a:lnTo>
                    <a:pt x="4173" y="979"/>
                  </a:lnTo>
                  <a:lnTo>
                    <a:pt x="0" y="979"/>
                  </a:lnTo>
                  <a:lnTo>
                    <a:pt x="0" y="0"/>
                  </a:lnTo>
                  <a:close/>
                </a:path>
                <a:path w="16931" h="6383">
                  <a:moveTo>
                    <a:pt x="4173" y="0"/>
                  </a:moveTo>
                  <a:lnTo>
                    <a:pt x="11140" y="0"/>
                  </a:lnTo>
                  <a:lnTo>
                    <a:pt x="11140" y="979"/>
                  </a:lnTo>
                  <a:lnTo>
                    <a:pt x="4173" y="979"/>
                  </a:lnTo>
                  <a:lnTo>
                    <a:pt x="4173" y="0"/>
                  </a:lnTo>
                  <a:close/>
                </a:path>
                <a:path w="16931" h="6383">
                  <a:moveTo>
                    <a:pt x="11140" y="0"/>
                  </a:moveTo>
                  <a:lnTo>
                    <a:pt x="16931" y="0"/>
                  </a:lnTo>
                  <a:lnTo>
                    <a:pt x="16931" y="979"/>
                  </a:lnTo>
                  <a:lnTo>
                    <a:pt x="11140" y="979"/>
                  </a:lnTo>
                  <a:lnTo>
                    <a:pt x="11140" y="0"/>
                  </a:lnTo>
                  <a:close/>
                </a:path>
                <a:path w="16931" h="6383">
                  <a:moveTo>
                    <a:pt x="4173" y="3098"/>
                  </a:moveTo>
                  <a:lnTo>
                    <a:pt x="11140" y="3098"/>
                  </a:lnTo>
                  <a:lnTo>
                    <a:pt x="11140" y="6383"/>
                  </a:lnTo>
                  <a:lnTo>
                    <a:pt x="4173" y="6383"/>
                  </a:lnTo>
                  <a:lnTo>
                    <a:pt x="4173" y="3098"/>
                  </a:lnTo>
                  <a:close/>
                </a:path>
              </a:pathLst>
            </a:custGeom>
            <a:solidFill>
              <a:srgbClr val="FFFFFF">
                <a:alpha val="100000"/>
              </a:srgbClr>
            </a:solidFill>
            <a:ln w="0" cap="flat">
              <a:noFill/>
              <a:prstDash val="solid"/>
              <a:miter lim="0"/>
            </a:ln>
          </p:spPr>
          <p:txBody>
            <a:bodyPr rtlCol="0"/>
            <a:lstStyle/>
            <a:p>
              <a:pPr algn="ctr"/>
              <a:endParaRPr lang="zh-CN" altLang="en-US"/>
            </a:p>
          </p:txBody>
        </p:sp>
      </p:grpSp>
      <p:graphicFrame>
        <p:nvGraphicFramePr>
          <p:cNvPr id="2150" name="table 2150"/>
          <p:cNvGraphicFramePr>
            <a:graphicFrameLocks noGrp="1"/>
          </p:cNvGraphicFramePr>
          <p:nvPr/>
        </p:nvGraphicFramePr>
        <p:xfrm>
          <a:off x="720725" y="2426970"/>
          <a:ext cx="10750549" cy="4065904"/>
        </p:xfrm>
        <a:graphic>
          <a:graphicData uri="http://schemas.openxmlformats.org/drawingml/2006/table">
            <a:tbl>
              <a:tblPr/>
              <a:tblGrid>
                <a:gridCol w="2649220">
                  <a:extLst>
                    <a:ext uri="{9D8B030D-6E8A-4147-A177-3AD203B41FA5}">
                      <a16:colId xmlns:a16="http://schemas.microsoft.com/office/drawing/2014/main" val="20000"/>
                    </a:ext>
                  </a:extLst>
                </a:gridCol>
                <a:gridCol w="4424045">
                  <a:extLst>
                    <a:ext uri="{9D8B030D-6E8A-4147-A177-3AD203B41FA5}">
                      <a16:colId xmlns:a16="http://schemas.microsoft.com/office/drawing/2014/main" val="20001"/>
                    </a:ext>
                  </a:extLst>
                </a:gridCol>
                <a:gridCol w="3677284">
                  <a:extLst>
                    <a:ext uri="{9D8B030D-6E8A-4147-A177-3AD203B41FA5}">
                      <a16:colId xmlns:a16="http://schemas.microsoft.com/office/drawing/2014/main" val="20002"/>
                    </a:ext>
                  </a:extLst>
                </a:gridCol>
              </a:tblGrid>
              <a:tr h="4065904">
                <a:tc>
                  <a:txBody>
                    <a:bodyPr/>
                    <a:lstStyle/>
                    <a:p>
                      <a:pPr algn="l" rtl="0" eaLnBrk="0">
                        <a:lnSpc>
                          <a:spcPct val="157000"/>
                        </a:lnSpc>
                        <a:tabLst/>
                      </a:pPr>
                      <a:endParaRPr sz="1000" dirty="0">
                        <a:latin typeface="Arial"/>
                        <a:ea typeface="Arial"/>
                        <a:cs typeface="Arial"/>
                      </a:endParaRPr>
                    </a:p>
                    <a:p>
                      <a:pPr marL="872489" algn="l" rtl="0" eaLnBrk="0">
                        <a:lnSpc>
                          <a:spcPct val="84000"/>
                        </a:lnSpc>
                        <a:tabLst/>
                      </a:pPr>
                      <a:r>
                        <a:rPr sz="1600" kern="0" spc="120" dirty="0">
                          <a:solidFill>
                            <a:srgbClr val="000000">
                              <a:alpha val="100000"/>
                            </a:srgbClr>
                          </a:solidFill>
                          <a:latin typeface="Microsoft YaHei"/>
                          <a:ea typeface="Microsoft YaHei"/>
                          <a:cs typeface="Microsoft YaHei"/>
                        </a:rPr>
                        <a:t>检查要点</a:t>
                      </a:r>
                      <a:endParaRPr sz="1600" dirty="0">
                        <a:latin typeface="Microsoft YaHei"/>
                        <a:ea typeface="Microsoft YaHei"/>
                        <a:cs typeface="Microsoft YaHei"/>
                      </a:endParaRPr>
                    </a:p>
                    <a:p>
                      <a:pPr algn="l" rtl="0" eaLnBrk="0">
                        <a:lnSpc>
                          <a:spcPct val="102000"/>
                        </a:lnSpc>
                        <a:tabLst/>
                      </a:pPr>
                      <a:endParaRPr sz="1000" dirty="0">
                        <a:latin typeface="Arial"/>
                        <a:ea typeface="Arial"/>
                        <a:cs typeface="Arial"/>
                      </a:endParaRPr>
                    </a:p>
                    <a:p>
                      <a:pPr algn="l" rtl="0" eaLnBrk="0">
                        <a:lnSpc>
                          <a:spcPct val="102000"/>
                        </a:lnSpc>
                        <a:tabLst/>
                      </a:pPr>
                      <a:endParaRPr sz="1000" dirty="0">
                        <a:latin typeface="Arial"/>
                        <a:ea typeface="Arial"/>
                        <a:cs typeface="Arial"/>
                      </a:endParaRPr>
                    </a:p>
                    <a:p>
                      <a:pPr algn="l" rtl="0" eaLnBrk="0">
                        <a:lnSpc>
                          <a:spcPct val="102000"/>
                        </a:lnSpc>
                        <a:tabLst/>
                      </a:pPr>
                      <a:endParaRPr sz="1000" dirty="0">
                        <a:latin typeface="Arial"/>
                        <a:ea typeface="Arial"/>
                        <a:cs typeface="Arial"/>
                      </a:endParaRPr>
                    </a:p>
                    <a:p>
                      <a:pPr algn="l" rtl="0" eaLnBrk="0">
                        <a:lnSpc>
                          <a:spcPct val="102000"/>
                        </a:lnSpc>
                        <a:tabLst/>
                      </a:pPr>
                      <a:endParaRPr sz="1000" dirty="0">
                        <a:latin typeface="Arial"/>
                        <a:ea typeface="Arial"/>
                        <a:cs typeface="Arial"/>
                      </a:endParaRPr>
                    </a:p>
                    <a:p>
                      <a:pPr algn="l" rtl="0" eaLnBrk="0">
                        <a:lnSpc>
                          <a:spcPct val="102000"/>
                        </a:lnSpc>
                        <a:tabLst/>
                      </a:pPr>
                      <a:endParaRPr sz="1000" dirty="0">
                        <a:latin typeface="Arial"/>
                        <a:ea typeface="Arial"/>
                        <a:cs typeface="Arial"/>
                      </a:endParaRPr>
                    </a:p>
                    <a:p>
                      <a:pPr algn="l" rtl="0" eaLnBrk="0">
                        <a:lnSpc>
                          <a:spcPct val="103000"/>
                        </a:lnSpc>
                        <a:tabLst/>
                      </a:pPr>
                      <a:endParaRPr sz="1000" dirty="0">
                        <a:latin typeface="Arial"/>
                        <a:ea typeface="Arial"/>
                        <a:cs typeface="Arial"/>
                      </a:endParaRPr>
                    </a:p>
                    <a:p>
                      <a:pPr algn="l" rtl="0" eaLnBrk="0">
                        <a:lnSpc>
                          <a:spcPct val="103000"/>
                        </a:lnSpc>
                        <a:tabLst/>
                      </a:pPr>
                      <a:endParaRPr sz="1000" dirty="0">
                        <a:latin typeface="Arial"/>
                        <a:ea typeface="Arial"/>
                        <a:cs typeface="Arial"/>
                      </a:endParaRPr>
                    </a:p>
                    <a:p>
                      <a:pPr algn="l" rtl="0" eaLnBrk="0">
                        <a:lnSpc>
                          <a:spcPct val="103000"/>
                        </a:lnSpc>
                        <a:tabLst/>
                      </a:pPr>
                      <a:endParaRPr sz="1000" dirty="0">
                        <a:latin typeface="Arial"/>
                        <a:ea typeface="Arial"/>
                        <a:cs typeface="Arial"/>
                      </a:endParaRPr>
                    </a:p>
                    <a:p>
                      <a:pPr algn="l" rtl="0" eaLnBrk="0">
                        <a:lnSpc>
                          <a:spcPct val="103000"/>
                        </a:lnSpc>
                        <a:tabLst/>
                      </a:pPr>
                      <a:endParaRPr sz="1000" dirty="0">
                        <a:latin typeface="Arial"/>
                        <a:ea typeface="Arial"/>
                        <a:cs typeface="Arial"/>
                      </a:endParaRPr>
                    </a:p>
                    <a:p>
                      <a:pPr algn="l" rtl="0" eaLnBrk="0">
                        <a:lnSpc>
                          <a:spcPct val="103000"/>
                        </a:lnSpc>
                        <a:tabLst/>
                      </a:pPr>
                      <a:endParaRPr sz="1000" dirty="0">
                        <a:latin typeface="Arial"/>
                        <a:ea typeface="Arial"/>
                        <a:cs typeface="Arial"/>
                      </a:endParaRPr>
                    </a:p>
                    <a:p>
                      <a:pPr algn="l" rtl="0" eaLnBrk="0">
                        <a:lnSpc>
                          <a:spcPct val="127000"/>
                        </a:lnSpc>
                        <a:tabLst/>
                      </a:pPr>
                      <a:endParaRPr sz="300" dirty="0">
                        <a:latin typeface="Arial"/>
                        <a:ea typeface="Arial"/>
                        <a:cs typeface="Arial"/>
                      </a:endParaRPr>
                    </a:p>
                    <a:p>
                      <a:pPr marL="412115" indent="-101600" algn="l" rtl="0" eaLnBrk="0">
                        <a:lnSpc>
                          <a:spcPct val="124000"/>
                        </a:lnSpc>
                        <a:spcBef>
                          <a:spcPts val="1"/>
                        </a:spcBef>
                        <a:tabLst/>
                      </a:pPr>
                      <a:r>
                        <a:rPr sz="1500" kern="0" spc="40" dirty="0">
                          <a:solidFill>
                            <a:srgbClr val="000000">
                              <a:alpha val="100000"/>
                            </a:srgbClr>
                          </a:solidFill>
                          <a:latin typeface="Microsoft YaHei"/>
                          <a:ea typeface="Microsoft YaHei"/>
                          <a:cs typeface="Microsoft YaHei"/>
                        </a:rPr>
                        <a:t>查入户安检记录 ，结合</a:t>
                      </a:r>
                      <a:r>
                        <a:rPr sz="1500" kern="0" spc="10" dirty="0">
                          <a:solidFill>
                            <a:srgbClr val="000000">
                              <a:alpha val="100000"/>
                            </a:srgbClr>
                          </a:solidFill>
                          <a:latin typeface="Microsoft YaHei"/>
                          <a:ea typeface="Microsoft YaHei"/>
                          <a:cs typeface="Microsoft YaHei"/>
                        </a:rPr>
                        <a:t>      </a:t>
                      </a:r>
                      <a:r>
                        <a:rPr sz="1500" kern="0" spc="80" dirty="0">
                          <a:solidFill>
                            <a:srgbClr val="000000">
                              <a:alpha val="100000"/>
                            </a:srgbClr>
                          </a:solidFill>
                          <a:latin typeface="Microsoft YaHei"/>
                          <a:ea typeface="Microsoft YaHei"/>
                          <a:cs typeface="Microsoft YaHei"/>
                        </a:rPr>
                        <a:t>入户抽查综合判定。</a:t>
                      </a:r>
                      <a:endParaRPr sz="1500" dirty="0">
                        <a:latin typeface="Microsoft YaHei"/>
                        <a:ea typeface="Microsoft YaHei"/>
                        <a:cs typeface="Microsoft YaHei"/>
                      </a:endParaRPr>
                    </a:p>
                  </a:txBody>
                  <a:tcPr marL="0" marR="0" marT="0" marB="0">
                    <a:lnL>
                      <a:noFill/>
                    </a:lnL>
                    <a:lnR w="12700" cap="flat" cmpd="sng" algn="ctr">
                      <a:solidFill>
                        <a:srgbClr val="8EBFD6"/>
                      </a:solidFill>
                      <a:prstDash val="solid"/>
                      <a:round/>
                      <a:headEnd type="none" w="med" len="med"/>
                      <a:tailEnd type="none" w="med" len="med"/>
                    </a:lnR>
                    <a:lnT w="12700" cap="flat" cmpd="sng" algn="ctr">
                      <a:solidFill>
                        <a:srgbClr val="8EBFD6"/>
                      </a:solidFill>
                      <a:prstDash val="solid"/>
                      <a:round/>
                      <a:headEnd type="none" w="med" len="med"/>
                      <a:tailEnd type="none" w="med" len="med"/>
                    </a:lnT>
                    <a:lnB w="12700" cap="flat" cmpd="sng" algn="ctr">
                      <a:solidFill>
                        <a:srgbClr val="8EBFD6"/>
                      </a:solidFill>
                      <a:prstDash val="solid"/>
                      <a:round/>
                      <a:headEnd type="none" w="med" len="med"/>
                      <a:tailEnd type="none" w="med" len="med"/>
                    </a:lnB>
                  </a:tcPr>
                </a:tc>
                <a:tc>
                  <a:txBody>
                    <a:bodyPr/>
                    <a:lstStyle/>
                    <a:p>
                      <a:pPr algn="l" rtl="0" eaLnBrk="0">
                        <a:lnSpc>
                          <a:spcPct val="156000"/>
                        </a:lnSpc>
                        <a:tabLst/>
                      </a:pPr>
                      <a:endParaRPr sz="1000" dirty="0">
                        <a:latin typeface="Arial"/>
                        <a:ea typeface="Arial"/>
                        <a:cs typeface="Arial"/>
                      </a:endParaRPr>
                    </a:p>
                    <a:p>
                      <a:pPr marL="1762125" algn="l" rtl="0" eaLnBrk="0">
                        <a:lnSpc>
                          <a:spcPct val="84000"/>
                        </a:lnSpc>
                        <a:spcBef>
                          <a:spcPts val="6"/>
                        </a:spcBef>
                        <a:tabLst/>
                      </a:pPr>
                      <a:r>
                        <a:rPr sz="1600" kern="0" spc="120" dirty="0">
                          <a:solidFill>
                            <a:srgbClr val="000000">
                              <a:alpha val="100000"/>
                            </a:srgbClr>
                          </a:solidFill>
                          <a:latin typeface="Microsoft YaHei"/>
                          <a:ea typeface="Microsoft YaHei"/>
                          <a:cs typeface="Microsoft YaHei"/>
                        </a:rPr>
                        <a:t>判定标准</a:t>
                      </a:r>
                      <a:endParaRPr sz="1600" dirty="0">
                        <a:latin typeface="Microsoft YaHei"/>
                        <a:ea typeface="Microsoft YaHei"/>
                        <a:cs typeface="Microsoft YaHei"/>
                      </a:endParaRPr>
                    </a:p>
                    <a:p>
                      <a:pPr algn="l" rtl="0" eaLnBrk="0">
                        <a:lnSpc>
                          <a:spcPct val="195000"/>
                        </a:lnSpc>
                        <a:tabLst/>
                      </a:pPr>
                      <a:endParaRPr sz="1000" dirty="0">
                        <a:latin typeface="Arial"/>
                        <a:ea typeface="Arial"/>
                        <a:cs typeface="Arial"/>
                      </a:endParaRPr>
                    </a:p>
                    <a:p>
                      <a:pPr algn="l" rtl="0" eaLnBrk="0">
                        <a:lnSpc>
                          <a:spcPct val="117000"/>
                        </a:lnSpc>
                        <a:tabLst/>
                      </a:pPr>
                      <a:endParaRPr sz="300" dirty="0">
                        <a:latin typeface="Arial"/>
                        <a:ea typeface="Arial"/>
                        <a:cs typeface="Arial"/>
                      </a:endParaRPr>
                    </a:p>
                    <a:p>
                      <a:pPr marL="231140" indent="1270" algn="l" rtl="0" eaLnBrk="0">
                        <a:lnSpc>
                          <a:spcPct val="119000"/>
                        </a:lnSpc>
                        <a:spcBef>
                          <a:spcPts val="3"/>
                        </a:spcBef>
                        <a:tabLst/>
                      </a:pPr>
                      <a:r>
                        <a:rPr sz="1400" kern="0" spc="0" dirty="0">
                          <a:solidFill>
                            <a:srgbClr val="000000">
                              <a:alpha val="100000"/>
                            </a:srgbClr>
                          </a:solidFill>
                          <a:latin typeface="Microsoft YaHei"/>
                          <a:ea typeface="Microsoft YaHei"/>
                          <a:cs typeface="Microsoft YaHei"/>
                        </a:rPr>
                        <a:t>燃气引入管、立管、水平干管以明管、暗埋</a:t>
                      </a:r>
                      <a:r>
                        <a:rPr sz="1400" kern="0" spc="-10" dirty="0">
                          <a:solidFill>
                            <a:srgbClr val="000000">
                              <a:alpha val="100000"/>
                            </a:srgbClr>
                          </a:solidFill>
                          <a:latin typeface="Microsoft YaHei"/>
                          <a:ea typeface="Microsoft YaHei"/>
                          <a:cs typeface="Microsoft YaHei"/>
                        </a:rPr>
                        <a:t>或暗封</a:t>
                      </a:r>
                      <a:r>
                        <a:rPr sz="1400" kern="0" spc="0" dirty="0">
                          <a:solidFill>
                            <a:srgbClr val="000000">
                              <a:alpha val="100000"/>
                            </a:srgbClr>
                          </a:solidFill>
                          <a:latin typeface="Microsoft YaHei"/>
                          <a:ea typeface="Microsoft YaHei"/>
                          <a:cs typeface="Microsoft YaHei"/>
                        </a:rPr>
                        <a:t>      </a:t>
                      </a:r>
                      <a:r>
                        <a:rPr sz="1400" kern="0" spc="-20" dirty="0">
                          <a:solidFill>
                            <a:srgbClr val="000000">
                              <a:alpha val="100000"/>
                            </a:srgbClr>
                          </a:solidFill>
                          <a:latin typeface="Microsoft YaHei"/>
                          <a:ea typeface="Microsoft YaHei"/>
                          <a:cs typeface="Microsoft YaHei"/>
                        </a:rPr>
                        <a:t>等敷设方式水平或垂直穿越卫生间的 ，燃气经营者</a:t>
                      </a:r>
                      <a:r>
                        <a:rPr sz="1400" kern="0" spc="0" dirty="0">
                          <a:solidFill>
                            <a:srgbClr val="000000">
                              <a:alpha val="100000"/>
                            </a:srgbClr>
                          </a:solidFill>
                          <a:latin typeface="Microsoft YaHei"/>
                          <a:ea typeface="Microsoft YaHei"/>
                          <a:cs typeface="Microsoft YaHei"/>
                        </a:rPr>
                        <a:t>      未采取书面告知的形式通知用户按照合规要求</a:t>
                      </a:r>
                      <a:r>
                        <a:rPr sz="1400" kern="0" spc="-10" dirty="0">
                          <a:solidFill>
                            <a:srgbClr val="000000">
                              <a:alpha val="100000"/>
                            </a:srgbClr>
                          </a:solidFill>
                          <a:latin typeface="Microsoft YaHei"/>
                          <a:ea typeface="Microsoft YaHei"/>
                          <a:cs typeface="Microsoft YaHei"/>
                        </a:rPr>
                        <a:t>进行</a:t>
                      </a:r>
                      <a:r>
                        <a:rPr sz="1400" kern="0" spc="0" dirty="0">
                          <a:solidFill>
                            <a:srgbClr val="000000">
                              <a:alpha val="100000"/>
                            </a:srgbClr>
                          </a:solidFill>
                          <a:latin typeface="Microsoft YaHei"/>
                          <a:ea typeface="Microsoft YaHei"/>
                          <a:cs typeface="Microsoft YaHei"/>
                        </a:rPr>
                        <a:t>      </a:t>
                      </a:r>
                      <a:r>
                        <a:rPr sz="1400" kern="0" spc="-40" dirty="0">
                          <a:solidFill>
                            <a:srgbClr val="000000">
                              <a:alpha val="100000"/>
                            </a:srgbClr>
                          </a:solidFill>
                          <a:latin typeface="Microsoft YaHei"/>
                          <a:ea typeface="Microsoft YaHei"/>
                          <a:cs typeface="Microsoft YaHei"/>
                        </a:rPr>
                        <a:t>整改的 ，构成重大隐患。</a:t>
                      </a:r>
                      <a:endParaRPr sz="1400" dirty="0">
                        <a:latin typeface="Microsoft YaHei"/>
                        <a:ea typeface="Microsoft YaHei"/>
                        <a:cs typeface="Microsoft YaHei"/>
                      </a:endParaRPr>
                    </a:p>
                  </a:txBody>
                  <a:tcPr marL="0" marR="0" marT="0" marB="0">
                    <a:lnL w="12700" cap="flat" cmpd="sng" algn="ctr">
                      <a:solidFill>
                        <a:srgbClr val="8EBFD6"/>
                      </a:solidFill>
                      <a:prstDash val="solid"/>
                      <a:round/>
                      <a:headEnd type="none" w="med" len="med"/>
                      <a:tailEnd type="none" w="med" len="med"/>
                    </a:lnL>
                    <a:lnR w="12700" cap="flat" cmpd="sng" algn="ctr">
                      <a:solidFill>
                        <a:srgbClr val="8EBFD6"/>
                      </a:solidFill>
                      <a:prstDash val="solid"/>
                      <a:round/>
                      <a:headEnd type="none" w="med" len="med"/>
                      <a:tailEnd type="none" w="med" len="med"/>
                    </a:lnR>
                    <a:lnT w="12700" cap="flat" cmpd="sng" algn="ctr">
                      <a:solidFill>
                        <a:srgbClr val="8EBFD6"/>
                      </a:solidFill>
                      <a:prstDash val="solid"/>
                      <a:round/>
                      <a:headEnd type="none" w="med" len="med"/>
                      <a:tailEnd type="none" w="med" len="med"/>
                    </a:lnT>
                    <a:lnB w="12700" cap="flat" cmpd="sng" algn="ctr">
                      <a:solidFill>
                        <a:srgbClr val="8EBFD6"/>
                      </a:solidFill>
                      <a:prstDash val="solid"/>
                      <a:round/>
                      <a:headEnd type="none" w="med" len="med"/>
                      <a:tailEnd type="none" w="med" len="med"/>
                    </a:lnB>
                  </a:tcPr>
                </a:tc>
                <a:tc>
                  <a:txBody>
                    <a:bodyPr/>
                    <a:lstStyle/>
                    <a:p>
                      <a:pPr algn="l" rtl="0" eaLnBrk="0">
                        <a:lnSpc>
                          <a:spcPct val="155000"/>
                        </a:lnSpc>
                        <a:tabLst/>
                      </a:pPr>
                      <a:endParaRPr sz="1000" dirty="0">
                        <a:latin typeface="Arial"/>
                        <a:ea typeface="Arial"/>
                        <a:cs typeface="Arial"/>
                      </a:endParaRPr>
                    </a:p>
                    <a:p>
                      <a:pPr marL="1162050" algn="l" rtl="0" eaLnBrk="0">
                        <a:lnSpc>
                          <a:spcPct val="85000"/>
                        </a:lnSpc>
                        <a:spcBef>
                          <a:spcPts val="3"/>
                        </a:spcBef>
                        <a:tabLst/>
                      </a:pPr>
                      <a:r>
                        <a:rPr sz="1600" kern="0" spc="140" dirty="0">
                          <a:solidFill>
                            <a:srgbClr val="000000">
                              <a:alpha val="100000"/>
                            </a:srgbClr>
                          </a:solidFill>
                          <a:latin typeface="Microsoft YaHei"/>
                          <a:ea typeface="Microsoft YaHei"/>
                          <a:cs typeface="Microsoft YaHei"/>
                        </a:rPr>
                        <a:t>相关参考依据</a:t>
                      </a:r>
                      <a:endParaRPr sz="1600" dirty="0">
                        <a:latin typeface="Microsoft YaHei"/>
                        <a:ea typeface="Microsoft YaHei"/>
                        <a:cs typeface="Microsoft YaHei"/>
                      </a:endParaRPr>
                    </a:p>
                    <a:p>
                      <a:pPr algn="l" rtl="0" eaLnBrk="0">
                        <a:lnSpc>
                          <a:spcPct val="105000"/>
                        </a:lnSpc>
                        <a:tabLst/>
                      </a:pPr>
                      <a:endParaRPr sz="1000" dirty="0">
                        <a:latin typeface="Arial"/>
                        <a:ea typeface="Arial"/>
                        <a:cs typeface="Arial"/>
                      </a:endParaRPr>
                    </a:p>
                    <a:p>
                      <a:pPr algn="l" rtl="0" eaLnBrk="0">
                        <a:lnSpc>
                          <a:spcPct val="105000"/>
                        </a:lnSpc>
                        <a:tabLst/>
                      </a:pPr>
                      <a:endParaRPr sz="1000" dirty="0">
                        <a:latin typeface="Arial"/>
                        <a:ea typeface="Arial"/>
                        <a:cs typeface="Arial"/>
                      </a:endParaRPr>
                    </a:p>
                    <a:p>
                      <a:pPr marL="233045" indent="97155" algn="l" rtl="0" eaLnBrk="0">
                        <a:lnSpc>
                          <a:spcPct val="118000"/>
                        </a:lnSpc>
                        <a:spcBef>
                          <a:spcPts val="424"/>
                        </a:spcBef>
                        <a:tabLst/>
                      </a:pPr>
                      <a:r>
                        <a:rPr sz="1400" kern="0" spc="30" dirty="0">
                          <a:solidFill>
                            <a:srgbClr val="FF0000">
                              <a:alpha val="100000"/>
                            </a:srgbClr>
                          </a:solidFill>
                          <a:latin typeface="Microsoft YaHei"/>
                          <a:ea typeface="Microsoft YaHei"/>
                          <a:cs typeface="Microsoft YaHei"/>
                        </a:rPr>
                        <a:t>【依据】</a:t>
                      </a:r>
                      <a:r>
                        <a:rPr sz="1400" kern="0" spc="-120" dirty="0">
                          <a:solidFill>
                            <a:srgbClr val="FF0000">
                              <a:alpha val="100000"/>
                            </a:srgbClr>
                          </a:solidFill>
                          <a:latin typeface="Microsoft YaHei"/>
                          <a:ea typeface="Microsoft YaHei"/>
                          <a:cs typeface="Microsoft YaHei"/>
                        </a:rPr>
                        <a:t> </a:t>
                      </a:r>
                      <a:r>
                        <a:rPr sz="1400" kern="0" spc="30" dirty="0">
                          <a:solidFill>
                            <a:srgbClr val="000000">
                              <a:alpha val="100000"/>
                            </a:srgbClr>
                          </a:solidFill>
                          <a:latin typeface="Microsoft YaHei"/>
                          <a:ea typeface="Microsoft YaHei"/>
                          <a:cs typeface="Microsoft YaHei"/>
                        </a:rPr>
                        <a:t>《燃气工程项目规范》</a:t>
                      </a:r>
                      <a:r>
                        <a:rPr sz="1400" kern="0" spc="-150" dirty="0">
                          <a:solidFill>
                            <a:srgbClr val="000000">
                              <a:alpha val="100000"/>
                            </a:srgbClr>
                          </a:solidFill>
                          <a:latin typeface="Microsoft YaHei"/>
                          <a:ea typeface="Microsoft YaHei"/>
                          <a:cs typeface="Microsoft YaHei"/>
                        </a:rPr>
                        <a:t> </a:t>
                      </a:r>
                      <a:r>
                        <a:rPr sz="1400" kern="0" spc="30" dirty="0">
                          <a:solidFill>
                            <a:srgbClr val="000000">
                              <a:alpha val="100000"/>
                            </a:srgbClr>
                          </a:solidFill>
                          <a:latin typeface="Microsoft YaHei"/>
                          <a:ea typeface="Microsoft YaHei"/>
                          <a:cs typeface="Microsoft YaHei"/>
                        </a:rPr>
                        <a:t>第</a:t>
                      </a:r>
                      <a:r>
                        <a:rPr sz="1400" kern="0" spc="0" dirty="0">
                          <a:solidFill>
                            <a:srgbClr val="000000">
                              <a:alpha val="100000"/>
                            </a:srgbClr>
                          </a:solidFill>
                          <a:latin typeface="Microsoft YaHei"/>
                          <a:ea typeface="Microsoft YaHei"/>
                          <a:cs typeface="Microsoft YaHei"/>
                        </a:rPr>
                        <a:t>           </a:t>
                      </a:r>
                      <a:r>
                        <a:rPr sz="1400" kern="0" spc="50" dirty="0">
                          <a:solidFill>
                            <a:srgbClr val="000000">
                              <a:alpha val="100000"/>
                            </a:srgbClr>
                          </a:solidFill>
                          <a:latin typeface="Microsoft YaHei"/>
                          <a:ea typeface="Microsoft YaHei"/>
                          <a:cs typeface="Microsoft YaHei"/>
                        </a:rPr>
                        <a:t>5.3.4</a:t>
                      </a:r>
                      <a:r>
                        <a:rPr sz="1400" kern="0" spc="270" dirty="0">
                          <a:solidFill>
                            <a:srgbClr val="000000">
                              <a:alpha val="100000"/>
                            </a:srgbClr>
                          </a:solidFill>
                          <a:latin typeface="Microsoft YaHei"/>
                          <a:ea typeface="Microsoft YaHei"/>
                          <a:cs typeface="Microsoft YaHei"/>
                        </a:rPr>
                        <a:t> </a:t>
                      </a:r>
                      <a:r>
                        <a:rPr sz="1400" kern="0" spc="50" dirty="0">
                          <a:solidFill>
                            <a:srgbClr val="000000">
                              <a:alpha val="100000"/>
                            </a:srgbClr>
                          </a:solidFill>
                          <a:latin typeface="Microsoft YaHei"/>
                          <a:ea typeface="Microsoft YaHei"/>
                          <a:cs typeface="Microsoft YaHei"/>
                        </a:rPr>
                        <a:t>条 ：燃气</a:t>
                      </a:r>
                      <a:r>
                        <a:rPr sz="1400" kern="0" spc="40" dirty="0">
                          <a:solidFill>
                            <a:srgbClr val="000000">
                              <a:alpha val="100000"/>
                            </a:srgbClr>
                          </a:solidFill>
                          <a:latin typeface="Microsoft YaHei"/>
                          <a:ea typeface="Microsoft YaHei"/>
                          <a:cs typeface="Microsoft YaHei"/>
                        </a:rPr>
                        <a:t>引入管</a:t>
                      </a:r>
                      <a:r>
                        <a:rPr sz="1400" kern="0" spc="-210" dirty="0">
                          <a:solidFill>
                            <a:srgbClr val="000000">
                              <a:alpha val="100000"/>
                            </a:srgbClr>
                          </a:solidFill>
                          <a:latin typeface="Microsoft YaHei"/>
                          <a:ea typeface="Microsoft YaHei"/>
                          <a:cs typeface="Microsoft YaHei"/>
                        </a:rPr>
                        <a:t> </a:t>
                      </a:r>
                      <a:r>
                        <a:rPr sz="1400" kern="0" spc="40" dirty="0">
                          <a:solidFill>
                            <a:srgbClr val="000000">
                              <a:alpha val="100000"/>
                            </a:srgbClr>
                          </a:solidFill>
                          <a:latin typeface="Microsoft YaHei"/>
                          <a:ea typeface="Microsoft YaHei"/>
                          <a:cs typeface="Microsoft YaHei"/>
                        </a:rPr>
                        <a:t>、</a:t>
                      </a:r>
                      <a:r>
                        <a:rPr sz="1400" kern="0" spc="-240" dirty="0">
                          <a:solidFill>
                            <a:srgbClr val="000000">
                              <a:alpha val="100000"/>
                            </a:srgbClr>
                          </a:solidFill>
                          <a:latin typeface="Microsoft YaHei"/>
                          <a:ea typeface="Microsoft YaHei"/>
                          <a:cs typeface="Microsoft YaHei"/>
                        </a:rPr>
                        <a:t> </a:t>
                      </a:r>
                      <a:r>
                        <a:rPr sz="1400" kern="0" spc="40" dirty="0">
                          <a:solidFill>
                            <a:srgbClr val="000000">
                              <a:alpha val="100000"/>
                            </a:srgbClr>
                          </a:solidFill>
                          <a:latin typeface="Microsoft YaHei"/>
                          <a:ea typeface="Microsoft YaHei"/>
                          <a:cs typeface="Microsoft YaHei"/>
                        </a:rPr>
                        <a:t>立管</a:t>
                      </a:r>
                      <a:r>
                        <a:rPr sz="1400" kern="0" spc="-210" dirty="0">
                          <a:solidFill>
                            <a:srgbClr val="000000">
                              <a:alpha val="100000"/>
                            </a:srgbClr>
                          </a:solidFill>
                          <a:latin typeface="Microsoft YaHei"/>
                          <a:ea typeface="Microsoft YaHei"/>
                          <a:cs typeface="Microsoft YaHei"/>
                        </a:rPr>
                        <a:t> </a:t>
                      </a:r>
                      <a:r>
                        <a:rPr sz="1400" kern="0" spc="40" dirty="0">
                          <a:solidFill>
                            <a:srgbClr val="000000">
                              <a:alpha val="100000"/>
                            </a:srgbClr>
                          </a:solidFill>
                          <a:latin typeface="Microsoft YaHei"/>
                          <a:ea typeface="Microsoft YaHei"/>
                          <a:cs typeface="Microsoft YaHei"/>
                        </a:rPr>
                        <a:t>、</a:t>
                      </a:r>
                      <a:r>
                        <a:rPr sz="1400" kern="0" spc="-260" dirty="0">
                          <a:solidFill>
                            <a:srgbClr val="000000">
                              <a:alpha val="100000"/>
                            </a:srgbClr>
                          </a:solidFill>
                          <a:latin typeface="Microsoft YaHei"/>
                          <a:ea typeface="Microsoft YaHei"/>
                          <a:cs typeface="Microsoft YaHei"/>
                        </a:rPr>
                        <a:t> </a:t>
                      </a:r>
                      <a:r>
                        <a:rPr sz="1400" kern="0" spc="40" dirty="0">
                          <a:solidFill>
                            <a:srgbClr val="000000">
                              <a:alpha val="100000"/>
                            </a:srgbClr>
                          </a:solidFill>
                          <a:latin typeface="Microsoft YaHei"/>
                          <a:ea typeface="Microsoft YaHei"/>
                          <a:cs typeface="Microsoft YaHei"/>
                        </a:rPr>
                        <a:t>水平</a:t>
                      </a:r>
                      <a:r>
                        <a:rPr sz="1400" kern="0" spc="0" dirty="0">
                          <a:solidFill>
                            <a:srgbClr val="000000">
                              <a:alpha val="100000"/>
                            </a:srgbClr>
                          </a:solidFill>
                          <a:latin typeface="Microsoft YaHei"/>
                          <a:ea typeface="Microsoft YaHei"/>
                          <a:cs typeface="Microsoft YaHei"/>
                        </a:rPr>
                        <a:t>        </a:t>
                      </a:r>
                      <a:r>
                        <a:rPr sz="1400" kern="0" spc="110" dirty="0">
                          <a:solidFill>
                            <a:srgbClr val="000000">
                              <a:alpha val="100000"/>
                            </a:srgbClr>
                          </a:solidFill>
                          <a:latin typeface="Microsoft YaHei"/>
                          <a:ea typeface="Microsoft YaHei"/>
                          <a:cs typeface="Microsoft YaHei"/>
                        </a:rPr>
                        <a:t>干管不应设置在卫生间内。</a:t>
                      </a:r>
                      <a:endParaRPr sz="1400" dirty="0">
                        <a:latin typeface="Microsoft YaHei"/>
                        <a:ea typeface="Microsoft YaHei"/>
                        <a:cs typeface="Microsoft YaHei"/>
                      </a:endParaRPr>
                    </a:p>
                    <a:p>
                      <a:pPr marL="235584" indent="92710" algn="l" rtl="0" eaLnBrk="0">
                        <a:lnSpc>
                          <a:spcPct val="120000"/>
                        </a:lnSpc>
                        <a:spcBef>
                          <a:spcPts val="31"/>
                        </a:spcBef>
                        <a:tabLst/>
                      </a:pPr>
                      <a:r>
                        <a:rPr sz="1400" kern="0" spc="-10" dirty="0">
                          <a:solidFill>
                            <a:srgbClr val="FF0000">
                              <a:alpha val="100000"/>
                            </a:srgbClr>
                          </a:solidFill>
                          <a:latin typeface="Microsoft YaHei"/>
                          <a:ea typeface="Microsoft YaHei"/>
                          <a:cs typeface="Microsoft YaHei"/>
                        </a:rPr>
                        <a:t>〖解读〗 </a:t>
                      </a:r>
                      <a:r>
                        <a:rPr sz="1400" kern="0" spc="-10" dirty="0">
                          <a:solidFill>
                            <a:srgbClr val="404040">
                              <a:alpha val="100000"/>
                            </a:srgbClr>
                          </a:solidFill>
                          <a:latin typeface="SimHei"/>
                          <a:ea typeface="SimHei"/>
                          <a:cs typeface="SimHei"/>
                        </a:rPr>
                        <a:t>一般情况下</a:t>
                      </a:r>
                      <a:r>
                        <a:rPr sz="1400" kern="0" spc="-410" dirty="0">
                          <a:solidFill>
                            <a:srgbClr val="404040">
                              <a:alpha val="100000"/>
                            </a:srgbClr>
                          </a:solidFill>
                          <a:latin typeface="SimHei"/>
                          <a:ea typeface="SimHei"/>
                          <a:cs typeface="SimHei"/>
                        </a:rPr>
                        <a:t> </a:t>
                      </a:r>
                      <a:r>
                        <a:rPr sz="1400" kern="0" spc="-10" dirty="0">
                          <a:solidFill>
                            <a:srgbClr val="404040">
                              <a:alpha val="100000"/>
                            </a:srgbClr>
                          </a:solidFill>
                          <a:latin typeface="SimHei"/>
                          <a:ea typeface="SimHei"/>
                          <a:cs typeface="SimHei"/>
                        </a:rPr>
                        <a:t>，引入管</a:t>
                      </a:r>
                      <a:r>
                        <a:rPr sz="1400" kern="0" spc="-410" dirty="0">
                          <a:solidFill>
                            <a:srgbClr val="404040">
                              <a:alpha val="100000"/>
                            </a:srgbClr>
                          </a:solidFill>
                          <a:latin typeface="SimHei"/>
                          <a:ea typeface="SimHei"/>
                          <a:cs typeface="SimHei"/>
                        </a:rPr>
                        <a:t> </a:t>
                      </a:r>
                      <a:r>
                        <a:rPr sz="1400" kern="0" spc="-10" dirty="0">
                          <a:solidFill>
                            <a:srgbClr val="404040">
                              <a:alpha val="100000"/>
                            </a:srgbClr>
                          </a:solidFill>
                          <a:latin typeface="SimHei"/>
                          <a:ea typeface="SimHei"/>
                          <a:cs typeface="SimHei"/>
                        </a:rPr>
                        <a:t>、立管</a:t>
                      </a:r>
                      <a:r>
                        <a:rPr sz="1400" kern="0" spc="0" dirty="0">
                          <a:solidFill>
                            <a:srgbClr val="404040">
                              <a:alpha val="100000"/>
                            </a:srgbClr>
                          </a:solidFill>
                          <a:latin typeface="SimHei"/>
                          <a:ea typeface="SimHei"/>
                          <a:cs typeface="SimHei"/>
                        </a:rPr>
                        <a:t>     </a:t>
                      </a:r>
                      <a:r>
                        <a:rPr sz="1400" kern="0" spc="90" dirty="0">
                          <a:solidFill>
                            <a:srgbClr val="404040">
                              <a:alpha val="100000"/>
                            </a:srgbClr>
                          </a:solidFill>
                          <a:latin typeface="SimHei"/>
                          <a:ea typeface="SimHei"/>
                          <a:cs typeface="SimHei"/>
                        </a:rPr>
                        <a:t>和水平干管为多个燃气用户的连接管</a:t>
                      </a:r>
                      <a:r>
                        <a:rPr sz="1400" kern="0" spc="0" dirty="0">
                          <a:solidFill>
                            <a:srgbClr val="404040">
                              <a:alpha val="100000"/>
                            </a:srgbClr>
                          </a:solidFill>
                          <a:latin typeface="SimHei"/>
                          <a:ea typeface="SimHei"/>
                          <a:cs typeface="SimHei"/>
                        </a:rPr>
                        <a:t>     </a:t>
                      </a:r>
                      <a:r>
                        <a:rPr sz="1400" kern="0" spc="50" dirty="0">
                          <a:solidFill>
                            <a:srgbClr val="404040">
                              <a:alpha val="100000"/>
                            </a:srgbClr>
                          </a:solidFill>
                          <a:latin typeface="SimHei"/>
                          <a:ea typeface="SimHei"/>
                          <a:cs typeface="SimHei"/>
                        </a:rPr>
                        <a:t>道</a:t>
                      </a:r>
                      <a:r>
                        <a:rPr sz="1400" kern="0" spc="-420" dirty="0">
                          <a:solidFill>
                            <a:srgbClr val="404040">
                              <a:alpha val="100000"/>
                            </a:srgbClr>
                          </a:solidFill>
                          <a:latin typeface="SimHei"/>
                          <a:ea typeface="SimHei"/>
                          <a:cs typeface="SimHei"/>
                        </a:rPr>
                        <a:t> </a:t>
                      </a:r>
                      <a:r>
                        <a:rPr sz="1400" kern="0" spc="50" dirty="0">
                          <a:solidFill>
                            <a:srgbClr val="404040">
                              <a:alpha val="100000"/>
                            </a:srgbClr>
                          </a:solidFill>
                          <a:latin typeface="SimHei"/>
                          <a:ea typeface="SimHei"/>
                          <a:cs typeface="SimHei"/>
                        </a:rPr>
                        <a:t>，相对用户支管来说</a:t>
                      </a:r>
                      <a:r>
                        <a:rPr sz="1400" kern="0" spc="-410" dirty="0">
                          <a:solidFill>
                            <a:srgbClr val="404040">
                              <a:alpha val="100000"/>
                            </a:srgbClr>
                          </a:solidFill>
                          <a:latin typeface="SimHei"/>
                          <a:ea typeface="SimHei"/>
                          <a:cs typeface="SimHei"/>
                        </a:rPr>
                        <a:t> </a:t>
                      </a:r>
                      <a:r>
                        <a:rPr sz="1400" kern="0" spc="50" dirty="0">
                          <a:solidFill>
                            <a:srgbClr val="404040">
                              <a:alpha val="100000"/>
                            </a:srgbClr>
                          </a:solidFill>
                          <a:latin typeface="SimHei"/>
                          <a:ea typeface="SimHei"/>
                          <a:cs typeface="SimHei"/>
                        </a:rPr>
                        <a:t>，管径</a:t>
                      </a:r>
                      <a:r>
                        <a:rPr sz="1400" kern="0" spc="40" dirty="0">
                          <a:solidFill>
                            <a:srgbClr val="404040">
                              <a:alpha val="100000"/>
                            </a:srgbClr>
                          </a:solidFill>
                          <a:latin typeface="SimHei"/>
                          <a:ea typeface="SimHei"/>
                          <a:cs typeface="SimHei"/>
                        </a:rPr>
                        <a:t>较大</a:t>
                      </a:r>
                      <a:r>
                        <a:rPr sz="1400" kern="0" spc="-410" dirty="0">
                          <a:solidFill>
                            <a:srgbClr val="404040">
                              <a:alpha val="100000"/>
                            </a:srgbClr>
                          </a:solidFill>
                          <a:latin typeface="SimHei"/>
                          <a:ea typeface="SimHei"/>
                          <a:cs typeface="SimHei"/>
                        </a:rPr>
                        <a:t> </a:t>
                      </a:r>
                      <a:r>
                        <a:rPr sz="1400" kern="0" spc="40" dirty="0">
                          <a:solidFill>
                            <a:srgbClr val="404040">
                              <a:alpha val="100000"/>
                            </a:srgbClr>
                          </a:solidFill>
                          <a:latin typeface="SimHei"/>
                          <a:ea typeface="SimHei"/>
                          <a:cs typeface="SimHei"/>
                        </a:rPr>
                        <a:t>，</a:t>
                      </a:r>
                      <a:r>
                        <a:rPr sz="1400" kern="0" spc="0" dirty="0">
                          <a:solidFill>
                            <a:srgbClr val="404040">
                              <a:alpha val="100000"/>
                            </a:srgbClr>
                          </a:solidFill>
                          <a:latin typeface="SimHei"/>
                          <a:ea typeface="SimHei"/>
                          <a:cs typeface="SimHei"/>
                        </a:rPr>
                        <a:t>     </a:t>
                      </a:r>
                      <a:r>
                        <a:rPr sz="1400" kern="0" spc="90" dirty="0">
                          <a:solidFill>
                            <a:srgbClr val="404040">
                              <a:alpha val="100000"/>
                            </a:srgbClr>
                          </a:solidFill>
                          <a:latin typeface="SimHei"/>
                          <a:ea typeface="SimHei"/>
                          <a:cs typeface="SimHei"/>
                        </a:rPr>
                        <a:t>影响范围较广。卫生间大多存在环境</a:t>
                      </a:r>
                      <a:r>
                        <a:rPr sz="1400" kern="0" spc="0" dirty="0">
                          <a:solidFill>
                            <a:srgbClr val="404040">
                              <a:alpha val="100000"/>
                            </a:srgbClr>
                          </a:solidFill>
                          <a:latin typeface="SimHei"/>
                          <a:ea typeface="SimHei"/>
                          <a:cs typeface="SimHei"/>
                        </a:rPr>
                        <a:t>     </a:t>
                      </a:r>
                      <a:r>
                        <a:rPr sz="1400" kern="0" spc="50" dirty="0">
                          <a:solidFill>
                            <a:srgbClr val="404040">
                              <a:alpha val="100000"/>
                            </a:srgbClr>
                          </a:solidFill>
                          <a:latin typeface="SimHei"/>
                          <a:ea typeface="SimHei"/>
                          <a:cs typeface="SimHei"/>
                        </a:rPr>
                        <a:t>潮湿</a:t>
                      </a:r>
                      <a:r>
                        <a:rPr sz="1400" kern="0" spc="-350" dirty="0">
                          <a:solidFill>
                            <a:srgbClr val="404040">
                              <a:alpha val="100000"/>
                            </a:srgbClr>
                          </a:solidFill>
                          <a:latin typeface="SimHei"/>
                          <a:ea typeface="SimHei"/>
                          <a:cs typeface="SimHei"/>
                        </a:rPr>
                        <a:t> </a:t>
                      </a:r>
                      <a:r>
                        <a:rPr sz="1400" kern="0" spc="50" dirty="0">
                          <a:solidFill>
                            <a:srgbClr val="404040">
                              <a:alpha val="100000"/>
                            </a:srgbClr>
                          </a:solidFill>
                          <a:latin typeface="SimHei"/>
                          <a:ea typeface="SimHei"/>
                          <a:cs typeface="SimHei"/>
                        </a:rPr>
                        <a:t>、通风不良等问题</a:t>
                      </a:r>
                      <a:r>
                        <a:rPr sz="1400" kern="0" spc="-410" dirty="0">
                          <a:solidFill>
                            <a:srgbClr val="404040">
                              <a:alpha val="100000"/>
                            </a:srgbClr>
                          </a:solidFill>
                          <a:latin typeface="SimHei"/>
                          <a:ea typeface="SimHei"/>
                          <a:cs typeface="SimHei"/>
                        </a:rPr>
                        <a:t> </a:t>
                      </a:r>
                      <a:r>
                        <a:rPr sz="1400" kern="0" spc="50" dirty="0">
                          <a:solidFill>
                            <a:srgbClr val="404040">
                              <a:alpha val="100000"/>
                            </a:srgbClr>
                          </a:solidFill>
                          <a:latin typeface="SimHei"/>
                          <a:ea typeface="SimHei"/>
                          <a:cs typeface="SimHei"/>
                        </a:rPr>
                        <a:t>，燃气钢质管</a:t>
                      </a:r>
                      <a:r>
                        <a:rPr sz="1400" kern="0" spc="0" dirty="0">
                          <a:solidFill>
                            <a:srgbClr val="404040">
                              <a:alpha val="100000"/>
                            </a:srgbClr>
                          </a:solidFill>
                          <a:latin typeface="SimHei"/>
                          <a:ea typeface="SimHei"/>
                          <a:cs typeface="SimHei"/>
                        </a:rPr>
                        <a:t>     </a:t>
                      </a:r>
                      <a:r>
                        <a:rPr sz="1400" kern="0" spc="70" dirty="0">
                          <a:solidFill>
                            <a:srgbClr val="404040">
                              <a:alpha val="100000"/>
                            </a:srgbClr>
                          </a:solidFill>
                          <a:latin typeface="SimHei"/>
                          <a:ea typeface="SimHei"/>
                          <a:cs typeface="SimHei"/>
                        </a:rPr>
                        <a:t>道在此环境下容易被腐蚀。此外</a:t>
                      </a:r>
                      <a:r>
                        <a:rPr sz="1400" kern="0" spc="-380" dirty="0">
                          <a:solidFill>
                            <a:srgbClr val="404040">
                              <a:alpha val="100000"/>
                            </a:srgbClr>
                          </a:solidFill>
                          <a:latin typeface="SimHei"/>
                          <a:ea typeface="SimHei"/>
                          <a:cs typeface="SimHei"/>
                        </a:rPr>
                        <a:t> </a:t>
                      </a:r>
                      <a:r>
                        <a:rPr sz="1400" kern="0" spc="70" dirty="0">
                          <a:solidFill>
                            <a:srgbClr val="404040">
                              <a:alpha val="100000"/>
                            </a:srgbClr>
                          </a:solidFill>
                          <a:latin typeface="SimHei"/>
                          <a:ea typeface="SimHei"/>
                          <a:cs typeface="SimHei"/>
                        </a:rPr>
                        <a:t>，卫</a:t>
                      </a:r>
                      <a:r>
                        <a:rPr sz="1400" kern="0" spc="0" dirty="0">
                          <a:solidFill>
                            <a:srgbClr val="404040">
                              <a:alpha val="100000"/>
                            </a:srgbClr>
                          </a:solidFill>
                          <a:latin typeface="SimHei"/>
                          <a:ea typeface="SimHei"/>
                          <a:cs typeface="SimHei"/>
                        </a:rPr>
                        <a:t>     </a:t>
                      </a:r>
                      <a:r>
                        <a:rPr sz="1400" kern="0" spc="70" dirty="0">
                          <a:solidFill>
                            <a:srgbClr val="404040">
                              <a:alpha val="100000"/>
                            </a:srgbClr>
                          </a:solidFill>
                          <a:latin typeface="SimHei"/>
                          <a:ea typeface="SimHei"/>
                          <a:cs typeface="SimHei"/>
                        </a:rPr>
                        <a:t>生间不易日常巡检</a:t>
                      </a:r>
                      <a:r>
                        <a:rPr sz="1400" kern="0" spc="-380" dirty="0">
                          <a:solidFill>
                            <a:srgbClr val="404040">
                              <a:alpha val="100000"/>
                            </a:srgbClr>
                          </a:solidFill>
                          <a:latin typeface="SimHei"/>
                          <a:ea typeface="SimHei"/>
                          <a:cs typeface="SimHei"/>
                        </a:rPr>
                        <a:t> </a:t>
                      </a:r>
                      <a:r>
                        <a:rPr sz="1400" kern="0" spc="70" dirty="0">
                          <a:solidFill>
                            <a:srgbClr val="404040">
                              <a:alpha val="100000"/>
                            </a:srgbClr>
                          </a:solidFill>
                          <a:latin typeface="SimHei"/>
                          <a:ea typeface="SimHei"/>
                          <a:cs typeface="SimHei"/>
                        </a:rPr>
                        <a:t>，一旦燃气管道腐</a:t>
                      </a:r>
                      <a:r>
                        <a:rPr sz="1400" kern="0" spc="0" dirty="0">
                          <a:solidFill>
                            <a:srgbClr val="404040">
                              <a:alpha val="100000"/>
                            </a:srgbClr>
                          </a:solidFill>
                          <a:latin typeface="SimHei"/>
                          <a:ea typeface="SimHei"/>
                          <a:cs typeface="SimHei"/>
                        </a:rPr>
                        <a:t>     </a:t>
                      </a:r>
                      <a:r>
                        <a:rPr sz="1400" kern="0" spc="50" dirty="0">
                          <a:solidFill>
                            <a:srgbClr val="404040">
                              <a:alpha val="100000"/>
                            </a:srgbClr>
                          </a:solidFill>
                          <a:latin typeface="SimHei"/>
                          <a:ea typeface="SimHei"/>
                          <a:cs typeface="SimHei"/>
                        </a:rPr>
                        <a:t>蚀穿孔</a:t>
                      </a:r>
                      <a:r>
                        <a:rPr sz="1400" kern="0" spc="-350" dirty="0">
                          <a:solidFill>
                            <a:srgbClr val="404040">
                              <a:alpha val="100000"/>
                            </a:srgbClr>
                          </a:solidFill>
                          <a:latin typeface="SimHei"/>
                          <a:ea typeface="SimHei"/>
                          <a:cs typeface="SimHei"/>
                        </a:rPr>
                        <a:t> </a:t>
                      </a:r>
                      <a:r>
                        <a:rPr sz="1400" kern="0" spc="50" dirty="0">
                          <a:solidFill>
                            <a:srgbClr val="404040">
                              <a:alpha val="100000"/>
                            </a:srgbClr>
                          </a:solidFill>
                          <a:latin typeface="SimHei"/>
                          <a:ea typeface="SimHei"/>
                          <a:cs typeface="SimHei"/>
                        </a:rPr>
                        <a:t>，不易被及时发现</a:t>
                      </a:r>
                      <a:r>
                        <a:rPr sz="1400" kern="0" spc="-410" dirty="0">
                          <a:solidFill>
                            <a:srgbClr val="404040">
                              <a:alpha val="100000"/>
                            </a:srgbClr>
                          </a:solidFill>
                          <a:latin typeface="SimHei"/>
                          <a:ea typeface="SimHei"/>
                          <a:cs typeface="SimHei"/>
                        </a:rPr>
                        <a:t> </a:t>
                      </a:r>
                      <a:r>
                        <a:rPr sz="1400" kern="0" spc="50" dirty="0">
                          <a:solidFill>
                            <a:srgbClr val="404040">
                              <a:alpha val="100000"/>
                            </a:srgbClr>
                          </a:solidFill>
                          <a:latin typeface="SimHei"/>
                          <a:ea typeface="SimHei"/>
                          <a:cs typeface="SimHei"/>
                        </a:rPr>
                        <a:t>，引发安全</a:t>
                      </a:r>
                      <a:r>
                        <a:rPr sz="1400" kern="0" spc="0" dirty="0">
                          <a:solidFill>
                            <a:srgbClr val="404040">
                              <a:alpha val="100000"/>
                            </a:srgbClr>
                          </a:solidFill>
                          <a:latin typeface="SimHei"/>
                          <a:ea typeface="SimHei"/>
                          <a:cs typeface="SimHei"/>
                        </a:rPr>
                        <a:t>     </a:t>
                      </a:r>
                      <a:r>
                        <a:rPr sz="1400" kern="0" spc="10" dirty="0">
                          <a:solidFill>
                            <a:srgbClr val="404040">
                              <a:alpha val="100000"/>
                            </a:srgbClr>
                          </a:solidFill>
                          <a:latin typeface="SimHei"/>
                          <a:ea typeface="SimHei"/>
                          <a:cs typeface="SimHei"/>
                        </a:rPr>
                        <a:t>事故。</a:t>
                      </a:r>
                      <a:endParaRPr sz="1400" dirty="0">
                        <a:latin typeface="SimHei"/>
                        <a:ea typeface="SimHei"/>
                        <a:cs typeface="SimHei"/>
                      </a:endParaRPr>
                    </a:p>
                  </a:txBody>
                  <a:tcPr marL="0" marR="0" marT="0" marB="0">
                    <a:lnL w="12700" cap="flat" cmpd="sng" algn="ctr">
                      <a:solidFill>
                        <a:srgbClr val="8EBFD6"/>
                      </a:solidFill>
                      <a:prstDash val="solid"/>
                      <a:round/>
                      <a:headEnd type="none" w="med" len="med"/>
                      <a:tailEnd type="none" w="med" len="med"/>
                    </a:lnL>
                    <a:lnR>
                      <a:noFill/>
                    </a:lnR>
                    <a:lnT w="12700" cap="flat" cmpd="sng" algn="ctr">
                      <a:solidFill>
                        <a:srgbClr val="8EBFD6"/>
                      </a:solidFill>
                      <a:prstDash val="solid"/>
                      <a:round/>
                      <a:headEnd type="none" w="med" len="med"/>
                      <a:tailEnd type="none" w="med" len="med"/>
                    </a:lnT>
                    <a:lnB w="12700" cap="flat" cmpd="sng" algn="ctr">
                      <a:solidFill>
                        <a:srgbClr val="8EBFD6"/>
                      </a:solidFill>
                      <a:prstDash val="solid"/>
                      <a:round/>
                      <a:headEnd type="none" w="med" len="med"/>
                      <a:tailEnd type="none" w="med" len="med"/>
                    </a:lnB>
                  </a:tcPr>
                </a:tc>
                <a:extLst>
                  <a:ext uri="{0D108BD9-81ED-4DB2-BD59-A6C34878D82A}">
                    <a16:rowId xmlns:a16="http://schemas.microsoft.com/office/drawing/2014/main" val="10000"/>
                  </a:ext>
                </a:extLst>
              </a:tr>
            </a:tbl>
          </a:graphicData>
        </a:graphic>
      </p:graphicFrame>
      <p:sp>
        <p:nvSpPr>
          <p:cNvPr id="2152" name="textbox 2152"/>
          <p:cNvSpPr/>
          <p:nvPr/>
        </p:nvSpPr>
        <p:spPr>
          <a:xfrm>
            <a:off x="725573" y="-12700"/>
            <a:ext cx="11479530" cy="1531619"/>
          </a:xfrm>
          <a:prstGeom prst="rect">
            <a:avLst/>
          </a:prstGeom>
          <a:noFill/>
          <a:ln w="0" cap="flat">
            <a:noFill/>
            <a:prstDash val="solid"/>
            <a:miter lim="0"/>
          </a:ln>
        </p:spPr>
        <p:txBody>
          <a:bodyPr vert="horz" wrap="square" lIns="0" tIns="0" rIns="0" bIns="0"/>
          <a:lstStyle/>
          <a:p>
            <a:pPr algn="l" rtl="0" eaLnBrk="0">
              <a:lnSpc>
                <a:spcPct val="103000"/>
              </a:lnSpc>
              <a:tabLst/>
            </a:pPr>
            <a:endParaRPr sz="1000" dirty="0">
              <a:latin typeface="Arial"/>
              <a:ea typeface="Arial"/>
              <a:cs typeface="Arial"/>
            </a:endParaRPr>
          </a:p>
          <a:p>
            <a:pPr algn="l" rtl="0" eaLnBrk="0">
              <a:lnSpc>
                <a:spcPct val="104000"/>
              </a:lnSpc>
              <a:tabLst/>
            </a:pPr>
            <a:endParaRPr sz="1000" dirty="0">
              <a:latin typeface="Arial"/>
              <a:ea typeface="Arial"/>
              <a:cs typeface="Arial"/>
            </a:endParaRPr>
          </a:p>
          <a:p>
            <a:pPr marL="255904" algn="l" rtl="0" eaLnBrk="0">
              <a:lnSpc>
                <a:spcPts val="4227"/>
              </a:lnSpc>
              <a:tabLst/>
            </a:pPr>
            <a:r>
              <a:rPr sz="3200" b="1" kern="0" spc="-50" dirty="0">
                <a:solidFill>
                  <a:srgbClr val="000000">
                    <a:alpha val="100000"/>
                  </a:srgbClr>
                </a:solidFill>
                <a:latin typeface="Microsoft YaHei"/>
                <a:ea typeface="Microsoft YaHei"/>
                <a:cs typeface="Microsoft YaHei"/>
              </a:rPr>
              <a:t>《城镇燃气经营安全重大隐患判定标准》解析 </a:t>
            </a:r>
            <a:r>
              <a:rPr sz="3200" b="1" kern="0" spc="-60" dirty="0">
                <a:solidFill>
                  <a:srgbClr val="000000">
                    <a:alpha val="100000"/>
                  </a:srgbClr>
                </a:solidFill>
                <a:latin typeface="Microsoft YaHei"/>
                <a:ea typeface="Microsoft YaHei"/>
                <a:cs typeface="Microsoft YaHei"/>
              </a:rPr>
              <a:t>                     </a:t>
            </a:r>
            <a:endParaRPr sz="3200" dirty="0">
              <a:latin typeface="Microsoft YaHei"/>
              <a:ea typeface="Microsoft YaHei"/>
              <a:cs typeface="Microsoft YaHei"/>
            </a:endParaRPr>
          </a:p>
          <a:p>
            <a:pPr algn="l" rtl="0" eaLnBrk="0">
              <a:lnSpc>
                <a:spcPct val="103000"/>
              </a:lnSpc>
              <a:tabLst/>
            </a:pPr>
            <a:endParaRPr sz="700" dirty="0">
              <a:latin typeface="Arial"/>
              <a:ea typeface="Arial"/>
              <a:cs typeface="Arial"/>
            </a:endParaRPr>
          </a:p>
          <a:p>
            <a:pPr marL="282575" indent="-270509" algn="l" rtl="0" eaLnBrk="0">
              <a:lnSpc>
                <a:spcPct val="114000"/>
              </a:lnSpc>
              <a:spcBef>
                <a:spcPts val="5"/>
              </a:spcBef>
              <a:tabLst/>
            </a:pPr>
            <a:r>
              <a:rPr sz="1600" kern="0" spc="130" dirty="0">
                <a:solidFill>
                  <a:srgbClr val="FF0000">
                    <a:alpha val="100000"/>
                  </a:srgbClr>
                </a:solidFill>
                <a:latin typeface="Wingdings"/>
                <a:ea typeface="Wingdings"/>
                <a:cs typeface="Wingdings"/>
              </a:rPr>
              <a:t>n</a:t>
            </a:r>
            <a:r>
              <a:rPr sz="1600" kern="0" spc="-570" dirty="0">
                <a:solidFill>
                  <a:srgbClr val="FF0000">
                    <a:alpha val="100000"/>
                  </a:srgbClr>
                </a:solidFill>
                <a:latin typeface="Wingdings"/>
                <a:ea typeface="Wingdings"/>
                <a:cs typeface="Wingdings"/>
              </a:rPr>
              <a:t> </a:t>
            </a:r>
            <a:r>
              <a:rPr sz="1600" kern="0" spc="130" dirty="0">
                <a:solidFill>
                  <a:srgbClr val="000000">
                    <a:alpha val="100000"/>
                  </a:srgbClr>
                </a:solidFill>
                <a:latin typeface="Microsoft YaHei"/>
                <a:ea typeface="Microsoft YaHei"/>
                <a:cs typeface="Microsoft YaHei"/>
              </a:rPr>
              <a:t>第九条</a:t>
            </a:r>
            <a:r>
              <a:rPr sz="1600" kern="0" spc="200" dirty="0">
                <a:solidFill>
                  <a:srgbClr val="000000">
                    <a:alpha val="100000"/>
                  </a:srgbClr>
                </a:solidFill>
                <a:latin typeface="Microsoft YaHei"/>
                <a:ea typeface="Microsoft YaHei"/>
                <a:cs typeface="Microsoft YaHei"/>
              </a:rPr>
              <a:t>  </a:t>
            </a:r>
            <a:r>
              <a:rPr sz="1600" kern="0" spc="130" dirty="0">
                <a:solidFill>
                  <a:srgbClr val="000000">
                    <a:alpha val="100000"/>
                  </a:srgbClr>
                </a:solidFill>
                <a:latin typeface="Microsoft YaHei"/>
                <a:ea typeface="Microsoft YaHei"/>
                <a:cs typeface="Microsoft YaHei"/>
              </a:rPr>
              <a:t>燃气经营者在对燃气用</a:t>
            </a:r>
            <a:r>
              <a:rPr sz="1600" kern="0" spc="120" dirty="0">
                <a:solidFill>
                  <a:srgbClr val="000000">
                    <a:alpha val="100000"/>
                  </a:srgbClr>
                </a:solidFill>
                <a:latin typeface="Microsoft YaHei"/>
                <a:ea typeface="Microsoft YaHei"/>
                <a:cs typeface="Microsoft YaHei"/>
              </a:rPr>
              <a:t>户进行安全检查时 ，发现有下列情形之一 ，不按规定采取书面告知用户整改</a:t>
            </a:r>
            <a:r>
              <a:rPr sz="1600" kern="0" spc="0" dirty="0">
                <a:solidFill>
                  <a:srgbClr val="000000">
                    <a:alpha val="100000"/>
                  </a:srgbClr>
                </a:solidFill>
                <a:latin typeface="Microsoft YaHei"/>
                <a:ea typeface="Microsoft YaHei"/>
                <a:cs typeface="Microsoft YaHei"/>
              </a:rPr>
              <a:t>              </a:t>
            </a:r>
            <a:r>
              <a:rPr sz="1600" kern="0" spc="70" dirty="0">
                <a:solidFill>
                  <a:srgbClr val="000000">
                    <a:alpha val="100000"/>
                  </a:srgbClr>
                </a:solidFill>
                <a:latin typeface="Microsoft YaHei"/>
                <a:ea typeface="Microsoft YaHei"/>
                <a:cs typeface="Microsoft YaHei"/>
              </a:rPr>
              <a:t>等措施的 ，判定为重大隐患:（ 4种 ）</a:t>
            </a:r>
            <a:endParaRPr sz="1600" dirty="0">
              <a:latin typeface="Microsoft YaHei"/>
              <a:ea typeface="Microsoft YaHei"/>
              <a:cs typeface="Microsoft YaHei"/>
            </a:endParaRPr>
          </a:p>
        </p:txBody>
      </p:sp>
      <p:pic>
        <p:nvPicPr>
          <p:cNvPr id="2154" name="picture 2154"/>
          <p:cNvPicPr>
            <a:picLocks noChangeAspect="1"/>
          </p:cNvPicPr>
          <p:nvPr/>
        </p:nvPicPr>
        <p:blipFill>
          <a:blip r:embed="rId2"/>
          <a:stretch>
            <a:fillRect/>
          </a:stretch>
        </p:blipFill>
        <p:spPr>
          <a:xfrm rot="21600000">
            <a:off x="11542449" y="0"/>
            <a:ext cx="719328" cy="720852"/>
          </a:xfrm>
          <a:prstGeom prst="rect">
            <a:avLst/>
          </a:prstGeom>
        </p:spPr>
      </p:pic>
      <p:pic>
        <p:nvPicPr>
          <p:cNvPr id="2156" name="picture 2156"/>
          <p:cNvPicPr>
            <a:picLocks noChangeAspect="1"/>
          </p:cNvPicPr>
          <p:nvPr/>
        </p:nvPicPr>
        <p:blipFill>
          <a:blip r:embed="rId3"/>
          <a:stretch>
            <a:fillRect/>
          </a:stretch>
        </p:blipFill>
        <p:spPr>
          <a:xfrm rot="21600000">
            <a:off x="4713732" y="4597907"/>
            <a:ext cx="1741932" cy="1728216"/>
          </a:xfrm>
          <a:prstGeom prst="rect">
            <a:avLst/>
          </a:prstGeom>
        </p:spPr>
      </p:pic>
      <p:sp>
        <p:nvSpPr>
          <p:cNvPr id="2158" name="textbox 2158"/>
          <p:cNvSpPr/>
          <p:nvPr/>
        </p:nvSpPr>
        <p:spPr>
          <a:xfrm>
            <a:off x="920278" y="1962248"/>
            <a:ext cx="5403850" cy="295275"/>
          </a:xfrm>
          <a:prstGeom prst="rect">
            <a:avLst/>
          </a:prstGeom>
          <a:noFill/>
          <a:ln w="0" cap="flat">
            <a:noFill/>
            <a:prstDash val="solid"/>
            <a:miter lim="0"/>
          </a:ln>
        </p:spPr>
        <p:txBody>
          <a:bodyPr vert="horz" wrap="square" lIns="0" tIns="0" rIns="0" bIns="0"/>
          <a:lstStyle/>
          <a:p>
            <a:pPr algn="l" rtl="0" eaLnBrk="0">
              <a:lnSpc>
                <a:spcPct val="83341"/>
              </a:lnSpc>
              <a:tabLst/>
            </a:pPr>
            <a:endParaRPr sz="100" dirty="0">
              <a:latin typeface="Arial"/>
              <a:ea typeface="Arial"/>
              <a:cs typeface="Arial"/>
            </a:endParaRPr>
          </a:p>
          <a:p>
            <a:pPr algn="r" rtl="0" eaLnBrk="0">
              <a:lnSpc>
                <a:spcPts val="2123"/>
              </a:lnSpc>
              <a:tabLst/>
            </a:pPr>
            <a:r>
              <a:rPr sz="1600" kern="0" spc="10" dirty="0">
                <a:solidFill>
                  <a:srgbClr val="000000">
                    <a:alpha val="100000"/>
                  </a:srgbClr>
                </a:solidFill>
                <a:latin typeface="Microsoft YaHei"/>
                <a:ea typeface="Microsoft YaHei"/>
                <a:cs typeface="Microsoft YaHei"/>
              </a:rPr>
              <a:t>（ 二 ）燃气引入管</a:t>
            </a:r>
            <a:r>
              <a:rPr sz="1600" kern="0" spc="-260" dirty="0">
                <a:solidFill>
                  <a:srgbClr val="000000">
                    <a:alpha val="100000"/>
                  </a:srgbClr>
                </a:solidFill>
                <a:latin typeface="Microsoft YaHei"/>
                <a:ea typeface="Microsoft YaHei"/>
                <a:cs typeface="Microsoft YaHei"/>
              </a:rPr>
              <a:t> </a:t>
            </a:r>
            <a:r>
              <a:rPr sz="1600" kern="0" spc="10" dirty="0">
                <a:solidFill>
                  <a:srgbClr val="000000">
                    <a:alpha val="100000"/>
                  </a:srgbClr>
                </a:solidFill>
                <a:latin typeface="Microsoft YaHei"/>
                <a:ea typeface="Microsoft YaHei"/>
                <a:cs typeface="Microsoft YaHei"/>
              </a:rPr>
              <a:t>、</a:t>
            </a:r>
            <a:r>
              <a:rPr sz="1600" kern="0" spc="-290" dirty="0">
                <a:solidFill>
                  <a:srgbClr val="000000">
                    <a:alpha val="100000"/>
                  </a:srgbClr>
                </a:solidFill>
                <a:latin typeface="Microsoft YaHei"/>
                <a:ea typeface="Microsoft YaHei"/>
                <a:cs typeface="Microsoft YaHei"/>
              </a:rPr>
              <a:t> </a:t>
            </a:r>
            <a:r>
              <a:rPr sz="1600" kern="0" spc="0" dirty="0">
                <a:solidFill>
                  <a:srgbClr val="000000">
                    <a:alpha val="100000"/>
                  </a:srgbClr>
                </a:solidFill>
                <a:latin typeface="Microsoft YaHei"/>
                <a:ea typeface="Microsoft YaHei"/>
                <a:cs typeface="Microsoft YaHei"/>
              </a:rPr>
              <a:t>立管</a:t>
            </a:r>
            <a:r>
              <a:rPr sz="1600" kern="0" spc="-250" dirty="0">
                <a:solidFill>
                  <a:srgbClr val="000000">
                    <a:alpha val="100000"/>
                  </a:srgbClr>
                </a:solidFill>
                <a:latin typeface="Microsoft YaHei"/>
                <a:ea typeface="Microsoft YaHei"/>
                <a:cs typeface="Microsoft YaHei"/>
              </a:rPr>
              <a:t> </a:t>
            </a:r>
            <a:r>
              <a:rPr sz="1600" kern="0" spc="0" dirty="0">
                <a:solidFill>
                  <a:srgbClr val="000000">
                    <a:alpha val="100000"/>
                  </a:srgbClr>
                </a:solidFill>
                <a:latin typeface="Microsoft YaHei"/>
                <a:ea typeface="Microsoft YaHei"/>
                <a:cs typeface="Microsoft YaHei"/>
              </a:rPr>
              <a:t>、</a:t>
            </a:r>
            <a:r>
              <a:rPr sz="1600" kern="0" spc="-310" dirty="0">
                <a:solidFill>
                  <a:srgbClr val="000000">
                    <a:alpha val="100000"/>
                  </a:srgbClr>
                </a:solidFill>
                <a:latin typeface="Microsoft YaHei"/>
                <a:ea typeface="Microsoft YaHei"/>
                <a:cs typeface="Microsoft YaHei"/>
              </a:rPr>
              <a:t> </a:t>
            </a:r>
            <a:r>
              <a:rPr sz="1600" kern="0" spc="0" dirty="0">
                <a:solidFill>
                  <a:srgbClr val="000000">
                    <a:alpha val="100000"/>
                  </a:srgbClr>
                </a:solidFill>
                <a:latin typeface="Microsoft YaHei"/>
                <a:ea typeface="Microsoft YaHei"/>
                <a:cs typeface="Microsoft YaHei"/>
              </a:rPr>
              <a:t>水平干管设置在卫生间内 ；</a:t>
            </a:r>
            <a:endParaRPr sz="1600" dirty="0">
              <a:latin typeface="Microsoft YaHei"/>
              <a:ea typeface="Microsoft YaHei"/>
              <a:cs typeface="Microsoft YaHei"/>
            </a:endParaRPr>
          </a:p>
        </p:txBody>
      </p:sp>
      <p:pic>
        <p:nvPicPr>
          <p:cNvPr id="2160" name="picture 2160"/>
          <p:cNvPicPr>
            <a:picLocks noChangeAspect="1"/>
          </p:cNvPicPr>
          <p:nvPr/>
        </p:nvPicPr>
        <p:blipFill>
          <a:blip r:embed="rId4"/>
          <a:stretch>
            <a:fillRect/>
          </a:stretch>
        </p:blipFill>
        <p:spPr>
          <a:xfrm rot="21600000">
            <a:off x="0" y="6138671"/>
            <a:ext cx="720852" cy="719328"/>
          </a:xfrm>
          <a:prstGeom prst="rect">
            <a:avLst/>
          </a:prstGeom>
        </p:spPr>
      </p:pic>
      <p:pic>
        <p:nvPicPr>
          <p:cNvPr id="2162" name="picture 2162"/>
          <p:cNvPicPr>
            <a:picLocks noChangeAspect="1"/>
          </p:cNvPicPr>
          <p:nvPr/>
        </p:nvPicPr>
        <p:blipFill>
          <a:blip r:embed="rId5"/>
          <a:stretch>
            <a:fillRect/>
          </a:stretch>
        </p:blipFill>
        <p:spPr>
          <a:xfrm rot="21600000">
            <a:off x="720725" y="1753870"/>
            <a:ext cx="10751184" cy="12700"/>
          </a:xfrm>
          <a:prstGeom prst="rect">
            <a:avLst/>
          </a:prstGeom>
        </p:spPr>
      </p:pic>
    </p:spTree>
  </p:cSld>
  <p:clrMapOvr>
    <a:masterClrMapping/>
  </p:clrMapOvr>
</p:sld>
</file>

<file path=ppt/slides/slide101.xml><?xml version="1.0" encoding="utf-8"?>
<p:sld xmlns:a16="http://schemas.microsoft.com/office/drawing/2014/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64" name="rect 2164"/>
          <p:cNvSpPr/>
          <p:nvPr/>
        </p:nvSpPr>
        <p:spPr>
          <a:xfrm>
            <a:off x="0" y="0"/>
            <a:ext cx="12192000" cy="6858000"/>
          </a:xfrm>
          <a:prstGeom prst="rect">
            <a:avLst/>
          </a:prstGeom>
          <a:solidFill>
            <a:srgbClr val="E4F4FB">
              <a:alpha val="100000"/>
            </a:srgbClr>
          </a:solidFill>
          <a:ln w="0" cap="flat">
            <a:noFill/>
            <a:prstDash val="solid"/>
            <a:miter lim="0"/>
          </a:ln>
        </p:spPr>
        <p:txBody>
          <a:bodyPr rtlCol="0"/>
          <a:lstStyle/>
          <a:p>
            <a:pPr algn="ctr"/>
            <a:endParaRPr lang="zh-CN" altLang="en-US"/>
          </a:p>
        </p:txBody>
      </p:sp>
      <p:grpSp>
        <p:nvGrpSpPr>
          <p:cNvPr id="176" name="group 176"/>
          <p:cNvGrpSpPr/>
          <p:nvPr/>
        </p:nvGrpSpPr>
        <p:grpSpPr>
          <a:xfrm rot="21600000">
            <a:off x="720852" y="1749552"/>
            <a:ext cx="10750296" cy="4698491"/>
            <a:chOff x="0" y="0"/>
            <a:chExt cx="10750296" cy="4698491"/>
          </a:xfrm>
        </p:grpSpPr>
        <p:sp>
          <p:nvSpPr>
            <p:cNvPr id="2166" name="path 2166"/>
            <p:cNvSpPr/>
            <p:nvPr/>
          </p:nvSpPr>
          <p:spPr>
            <a:xfrm>
              <a:off x="0" y="0"/>
              <a:ext cx="10750296" cy="4698491"/>
            </a:xfrm>
            <a:custGeom>
              <a:avLst/>
              <a:gdLst/>
              <a:ahLst/>
              <a:cxnLst/>
              <a:rect l="0" t="0" r="0" b="0"/>
              <a:pathLst>
                <a:path w="16929" h="7399">
                  <a:moveTo>
                    <a:pt x="0" y="0"/>
                  </a:moveTo>
                  <a:lnTo>
                    <a:pt x="16929" y="0"/>
                  </a:lnTo>
                  <a:lnTo>
                    <a:pt x="16929" y="981"/>
                  </a:lnTo>
                  <a:lnTo>
                    <a:pt x="0" y="981"/>
                  </a:lnTo>
                  <a:lnTo>
                    <a:pt x="0" y="0"/>
                  </a:lnTo>
                  <a:close/>
                </a:path>
                <a:path w="16929" h="7399">
                  <a:moveTo>
                    <a:pt x="0" y="1960"/>
                  </a:moveTo>
                  <a:lnTo>
                    <a:pt x="4171" y="1960"/>
                  </a:lnTo>
                  <a:lnTo>
                    <a:pt x="4171" y="7399"/>
                  </a:lnTo>
                  <a:lnTo>
                    <a:pt x="0" y="7399"/>
                  </a:lnTo>
                  <a:lnTo>
                    <a:pt x="0" y="1960"/>
                  </a:lnTo>
                  <a:close/>
                </a:path>
                <a:path w="16929" h="7399">
                  <a:moveTo>
                    <a:pt x="4171" y="1960"/>
                  </a:moveTo>
                  <a:lnTo>
                    <a:pt x="11138" y="1960"/>
                  </a:lnTo>
                  <a:lnTo>
                    <a:pt x="11138" y="4571"/>
                  </a:lnTo>
                  <a:lnTo>
                    <a:pt x="4171" y="4571"/>
                  </a:lnTo>
                  <a:lnTo>
                    <a:pt x="4171" y="1960"/>
                  </a:lnTo>
                  <a:close/>
                </a:path>
                <a:path w="16929" h="7399">
                  <a:moveTo>
                    <a:pt x="11138" y="1960"/>
                  </a:moveTo>
                  <a:lnTo>
                    <a:pt x="16929" y="1960"/>
                  </a:lnTo>
                  <a:lnTo>
                    <a:pt x="16929" y="7399"/>
                  </a:lnTo>
                  <a:lnTo>
                    <a:pt x="11138" y="7399"/>
                  </a:lnTo>
                  <a:lnTo>
                    <a:pt x="11138" y="1960"/>
                  </a:lnTo>
                  <a:close/>
                </a:path>
              </a:pathLst>
            </a:custGeom>
            <a:solidFill>
              <a:srgbClr val="B9D6E6">
                <a:alpha val="100000"/>
              </a:srgbClr>
            </a:solidFill>
            <a:ln w="0" cap="flat">
              <a:noFill/>
              <a:prstDash val="solid"/>
              <a:miter lim="0"/>
            </a:ln>
          </p:spPr>
          <p:txBody>
            <a:bodyPr rtlCol="0"/>
            <a:lstStyle/>
            <a:p>
              <a:pPr algn="ctr"/>
              <a:endParaRPr lang="zh-CN" altLang="en-US"/>
            </a:p>
          </p:txBody>
        </p:sp>
        <p:sp>
          <p:nvSpPr>
            <p:cNvPr id="2168" name="path 2168"/>
            <p:cNvSpPr/>
            <p:nvPr/>
          </p:nvSpPr>
          <p:spPr>
            <a:xfrm>
              <a:off x="0" y="623315"/>
              <a:ext cx="10750295" cy="4075175"/>
            </a:xfrm>
            <a:custGeom>
              <a:avLst/>
              <a:gdLst/>
              <a:ahLst/>
              <a:cxnLst/>
              <a:rect l="0" t="0" r="0" b="0"/>
              <a:pathLst>
                <a:path w="16929" h="6417">
                  <a:moveTo>
                    <a:pt x="0" y="0"/>
                  </a:moveTo>
                  <a:lnTo>
                    <a:pt x="4171" y="0"/>
                  </a:lnTo>
                  <a:lnTo>
                    <a:pt x="4171" y="979"/>
                  </a:lnTo>
                  <a:lnTo>
                    <a:pt x="0" y="979"/>
                  </a:lnTo>
                  <a:lnTo>
                    <a:pt x="0" y="0"/>
                  </a:lnTo>
                  <a:close/>
                </a:path>
                <a:path w="16929" h="6417">
                  <a:moveTo>
                    <a:pt x="4171" y="0"/>
                  </a:moveTo>
                  <a:lnTo>
                    <a:pt x="11138" y="0"/>
                  </a:lnTo>
                  <a:lnTo>
                    <a:pt x="11138" y="979"/>
                  </a:lnTo>
                  <a:lnTo>
                    <a:pt x="4171" y="979"/>
                  </a:lnTo>
                  <a:lnTo>
                    <a:pt x="4171" y="0"/>
                  </a:lnTo>
                  <a:close/>
                </a:path>
                <a:path w="16929" h="6417">
                  <a:moveTo>
                    <a:pt x="11138" y="0"/>
                  </a:moveTo>
                  <a:lnTo>
                    <a:pt x="16929" y="0"/>
                  </a:lnTo>
                  <a:lnTo>
                    <a:pt x="16929" y="979"/>
                  </a:lnTo>
                  <a:lnTo>
                    <a:pt x="11138" y="979"/>
                  </a:lnTo>
                  <a:lnTo>
                    <a:pt x="11138" y="0"/>
                  </a:lnTo>
                  <a:close/>
                </a:path>
                <a:path w="16929" h="6417">
                  <a:moveTo>
                    <a:pt x="4171" y="3590"/>
                  </a:moveTo>
                  <a:lnTo>
                    <a:pt x="11138" y="3590"/>
                  </a:lnTo>
                  <a:lnTo>
                    <a:pt x="11138" y="6417"/>
                  </a:lnTo>
                  <a:lnTo>
                    <a:pt x="4171" y="6417"/>
                  </a:lnTo>
                  <a:lnTo>
                    <a:pt x="4171" y="3590"/>
                  </a:lnTo>
                  <a:close/>
                </a:path>
              </a:pathLst>
            </a:custGeom>
            <a:solidFill>
              <a:srgbClr val="FFFFFF">
                <a:alpha val="100000"/>
              </a:srgbClr>
            </a:solidFill>
            <a:ln w="0" cap="flat">
              <a:noFill/>
              <a:prstDash val="solid"/>
              <a:miter lim="0"/>
            </a:ln>
          </p:spPr>
          <p:txBody>
            <a:bodyPr rtlCol="0"/>
            <a:lstStyle/>
            <a:p>
              <a:pPr algn="ctr"/>
              <a:endParaRPr lang="zh-CN" altLang="en-US"/>
            </a:p>
          </p:txBody>
        </p:sp>
      </p:grpSp>
      <p:graphicFrame>
        <p:nvGraphicFramePr>
          <p:cNvPr id="2170" name="table 2170"/>
          <p:cNvGraphicFramePr>
            <a:graphicFrameLocks noGrp="1"/>
          </p:cNvGraphicFramePr>
          <p:nvPr/>
        </p:nvGraphicFramePr>
        <p:xfrm>
          <a:off x="720090" y="2366009"/>
          <a:ext cx="10750549" cy="4088129"/>
        </p:xfrm>
        <a:graphic>
          <a:graphicData uri="http://schemas.openxmlformats.org/drawingml/2006/table">
            <a:tbl>
              <a:tblPr/>
              <a:tblGrid>
                <a:gridCol w="2649220">
                  <a:extLst>
                    <a:ext uri="{9D8B030D-6E8A-4147-A177-3AD203B41FA5}">
                      <a16:colId xmlns:a16="http://schemas.microsoft.com/office/drawing/2014/main" val="20000"/>
                    </a:ext>
                  </a:extLst>
                </a:gridCol>
                <a:gridCol w="4424045">
                  <a:extLst>
                    <a:ext uri="{9D8B030D-6E8A-4147-A177-3AD203B41FA5}">
                      <a16:colId xmlns:a16="http://schemas.microsoft.com/office/drawing/2014/main" val="20001"/>
                    </a:ext>
                  </a:extLst>
                </a:gridCol>
                <a:gridCol w="3677284">
                  <a:extLst>
                    <a:ext uri="{9D8B030D-6E8A-4147-A177-3AD203B41FA5}">
                      <a16:colId xmlns:a16="http://schemas.microsoft.com/office/drawing/2014/main" val="20002"/>
                    </a:ext>
                  </a:extLst>
                </a:gridCol>
              </a:tblGrid>
              <a:tr h="2152014">
                <a:tc rowSpan="5">
                  <a:txBody>
                    <a:bodyPr/>
                    <a:lstStyle/>
                    <a:p>
                      <a:pPr algn="l" rtl="0" eaLnBrk="0">
                        <a:lnSpc>
                          <a:spcPct val="157000"/>
                        </a:lnSpc>
                        <a:tabLst/>
                      </a:pPr>
                      <a:endParaRPr sz="1000" dirty="0">
                        <a:latin typeface="Arial"/>
                        <a:ea typeface="Arial"/>
                        <a:cs typeface="Arial"/>
                      </a:endParaRPr>
                    </a:p>
                    <a:p>
                      <a:pPr marL="872489" algn="l" rtl="0" eaLnBrk="0">
                        <a:lnSpc>
                          <a:spcPct val="84000"/>
                        </a:lnSpc>
                        <a:tabLst/>
                      </a:pPr>
                      <a:r>
                        <a:rPr sz="1600" kern="0" spc="120" dirty="0">
                          <a:solidFill>
                            <a:srgbClr val="000000">
                              <a:alpha val="100000"/>
                            </a:srgbClr>
                          </a:solidFill>
                          <a:latin typeface="Microsoft YaHei"/>
                          <a:ea typeface="Microsoft YaHei"/>
                          <a:cs typeface="Microsoft YaHei"/>
                        </a:rPr>
                        <a:t>检查要点</a:t>
                      </a:r>
                      <a:endParaRPr sz="1600" dirty="0">
                        <a:latin typeface="Microsoft YaHei"/>
                        <a:ea typeface="Microsoft YaHei"/>
                        <a:cs typeface="Microsoft YaHei"/>
                      </a:endParaRPr>
                    </a:p>
                    <a:p>
                      <a:pPr algn="l" rtl="0" eaLnBrk="0">
                        <a:lnSpc>
                          <a:spcPct val="103000"/>
                        </a:lnSpc>
                        <a:tabLst/>
                      </a:pPr>
                      <a:endParaRPr sz="1000" dirty="0">
                        <a:latin typeface="Arial"/>
                        <a:ea typeface="Arial"/>
                        <a:cs typeface="Arial"/>
                      </a:endParaRPr>
                    </a:p>
                    <a:p>
                      <a:pPr algn="l" rtl="0" eaLnBrk="0">
                        <a:lnSpc>
                          <a:spcPct val="103000"/>
                        </a:lnSpc>
                        <a:tabLst/>
                      </a:pPr>
                      <a:endParaRPr sz="1000" dirty="0">
                        <a:latin typeface="Arial"/>
                        <a:ea typeface="Arial"/>
                        <a:cs typeface="Arial"/>
                      </a:endParaRPr>
                    </a:p>
                    <a:p>
                      <a:pPr algn="l" rtl="0" eaLnBrk="0">
                        <a:lnSpc>
                          <a:spcPct val="103000"/>
                        </a:lnSpc>
                        <a:tabLst/>
                      </a:pPr>
                      <a:endParaRPr sz="1000" dirty="0">
                        <a:latin typeface="Arial"/>
                        <a:ea typeface="Arial"/>
                        <a:cs typeface="Arial"/>
                      </a:endParaRPr>
                    </a:p>
                    <a:p>
                      <a:pPr algn="l" rtl="0" eaLnBrk="0">
                        <a:lnSpc>
                          <a:spcPct val="103000"/>
                        </a:lnSpc>
                        <a:tabLst/>
                      </a:pPr>
                      <a:endParaRPr sz="1000" dirty="0">
                        <a:latin typeface="Arial"/>
                        <a:ea typeface="Arial"/>
                        <a:cs typeface="Arial"/>
                      </a:endParaRPr>
                    </a:p>
                    <a:p>
                      <a:pPr algn="l" rtl="0" eaLnBrk="0">
                        <a:lnSpc>
                          <a:spcPct val="103000"/>
                        </a:lnSpc>
                        <a:tabLst/>
                      </a:pPr>
                      <a:endParaRPr sz="1000" dirty="0">
                        <a:latin typeface="Arial"/>
                        <a:ea typeface="Arial"/>
                        <a:cs typeface="Arial"/>
                      </a:endParaRPr>
                    </a:p>
                    <a:p>
                      <a:pPr algn="l" rtl="0" eaLnBrk="0">
                        <a:lnSpc>
                          <a:spcPct val="103000"/>
                        </a:lnSpc>
                        <a:tabLst/>
                      </a:pPr>
                      <a:endParaRPr sz="1000" dirty="0">
                        <a:latin typeface="Arial"/>
                        <a:ea typeface="Arial"/>
                        <a:cs typeface="Arial"/>
                      </a:endParaRPr>
                    </a:p>
                    <a:p>
                      <a:pPr algn="l" rtl="0" eaLnBrk="0">
                        <a:lnSpc>
                          <a:spcPct val="103000"/>
                        </a:lnSpc>
                        <a:tabLst/>
                      </a:pPr>
                      <a:endParaRPr sz="1000" dirty="0">
                        <a:latin typeface="Arial"/>
                        <a:ea typeface="Arial"/>
                        <a:cs typeface="Arial"/>
                      </a:endParaRPr>
                    </a:p>
                    <a:p>
                      <a:pPr algn="l" rtl="0" eaLnBrk="0">
                        <a:lnSpc>
                          <a:spcPct val="103000"/>
                        </a:lnSpc>
                        <a:tabLst/>
                      </a:pPr>
                      <a:endParaRPr sz="1000" dirty="0">
                        <a:latin typeface="Arial"/>
                        <a:ea typeface="Arial"/>
                        <a:cs typeface="Arial"/>
                      </a:endParaRPr>
                    </a:p>
                    <a:p>
                      <a:pPr algn="l" rtl="0" eaLnBrk="0">
                        <a:lnSpc>
                          <a:spcPct val="104000"/>
                        </a:lnSpc>
                        <a:tabLst/>
                      </a:pPr>
                      <a:endParaRPr sz="1000" dirty="0">
                        <a:latin typeface="Arial"/>
                        <a:ea typeface="Arial"/>
                        <a:cs typeface="Arial"/>
                      </a:endParaRPr>
                    </a:p>
                    <a:p>
                      <a:pPr algn="l" rtl="0" eaLnBrk="0">
                        <a:lnSpc>
                          <a:spcPct val="104000"/>
                        </a:lnSpc>
                        <a:tabLst/>
                      </a:pPr>
                      <a:endParaRPr sz="1000" dirty="0">
                        <a:latin typeface="Arial"/>
                        <a:ea typeface="Arial"/>
                        <a:cs typeface="Arial"/>
                      </a:endParaRPr>
                    </a:p>
                    <a:p>
                      <a:pPr algn="l" rtl="0" eaLnBrk="0">
                        <a:lnSpc>
                          <a:spcPct val="127000"/>
                        </a:lnSpc>
                        <a:tabLst/>
                      </a:pPr>
                      <a:endParaRPr sz="300" dirty="0">
                        <a:latin typeface="Arial"/>
                        <a:ea typeface="Arial"/>
                        <a:cs typeface="Arial"/>
                      </a:endParaRPr>
                    </a:p>
                    <a:p>
                      <a:pPr marL="412115" indent="-101600" algn="l" rtl="0" eaLnBrk="0">
                        <a:lnSpc>
                          <a:spcPct val="124000"/>
                        </a:lnSpc>
                        <a:spcBef>
                          <a:spcPts val="2"/>
                        </a:spcBef>
                        <a:tabLst/>
                      </a:pPr>
                      <a:r>
                        <a:rPr sz="1500" kern="0" spc="40" dirty="0">
                          <a:solidFill>
                            <a:srgbClr val="000000">
                              <a:alpha val="100000"/>
                            </a:srgbClr>
                          </a:solidFill>
                          <a:latin typeface="Microsoft YaHei"/>
                          <a:ea typeface="Microsoft YaHei"/>
                          <a:cs typeface="Microsoft YaHei"/>
                        </a:rPr>
                        <a:t>查入户安检记录 ，结合</a:t>
                      </a:r>
                      <a:r>
                        <a:rPr sz="1500" kern="0" spc="10" dirty="0">
                          <a:solidFill>
                            <a:srgbClr val="000000">
                              <a:alpha val="100000"/>
                            </a:srgbClr>
                          </a:solidFill>
                          <a:latin typeface="Microsoft YaHei"/>
                          <a:ea typeface="Microsoft YaHei"/>
                          <a:cs typeface="Microsoft YaHei"/>
                        </a:rPr>
                        <a:t>      </a:t>
                      </a:r>
                      <a:r>
                        <a:rPr sz="1500" kern="0" spc="80" dirty="0">
                          <a:solidFill>
                            <a:srgbClr val="000000">
                              <a:alpha val="100000"/>
                            </a:srgbClr>
                          </a:solidFill>
                          <a:latin typeface="Microsoft YaHei"/>
                          <a:ea typeface="Microsoft YaHei"/>
                          <a:cs typeface="Microsoft YaHei"/>
                        </a:rPr>
                        <a:t>入户抽查综合判定。</a:t>
                      </a:r>
                      <a:endParaRPr sz="1500" dirty="0">
                        <a:latin typeface="Microsoft YaHei"/>
                        <a:ea typeface="Microsoft YaHei"/>
                        <a:cs typeface="Microsoft YaHei"/>
                      </a:endParaRPr>
                    </a:p>
                  </a:txBody>
                  <a:tcPr marL="0" marR="0" marT="0" marB="0">
                    <a:lnL>
                      <a:noFill/>
                    </a:lnL>
                    <a:lnR w="12700" cap="flat" cmpd="sng" algn="ctr">
                      <a:solidFill>
                        <a:srgbClr val="8EBFD6"/>
                      </a:solidFill>
                      <a:prstDash val="solid"/>
                      <a:round/>
                      <a:headEnd type="none" w="med" len="med"/>
                      <a:tailEnd type="none" w="med" len="med"/>
                    </a:lnR>
                    <a:lnT w="12700" cap="flat" cmpd="sng" algn="ctr">
                      <a:solidFill>
                        <a:srgbClr val="8EBFD6"/>
                      </a:solidFill>
                      <a:prstDash val="solid"/>
                      <a:round/>
                      <a:headEnd type="none" w="med" len="med"/>
                      <a:tailEnd type="none" w="med" len="med"/>
                    </a:lnT>
                    <a:lnB w="12700" cap="flat" cmpd="sng" algn="ctr">
                      <a:solidFill>
                        <a:srgbClr val="8EBFD6"/>
                      </a:solidFill>
                      <a:prstDash val="solid"/>
                      <a:round/>
                      <a:headEnd type="none" w="med" len="med"/>
                      <a:tailEnd type="none" w="med" len="med"/>
                    </a:lnB>
                  </a:tcPr>
                </a:tc>
                <a:tc rowSpan="5">
                  <a:txBody>
                    <a:bodyPr/>
                    <a:lstStyle/>
                    <a:p>
                      <a:pPr algn="l" rtl="0" eaLnBrk="0">
                        <a:lnSpc>
                          <a:spcPct val="156000"/>
                        </a:lnSpc>
                        <a:tabLst/>
                      </a:pPr>
                      <a:endParaRPr sz="1000" dirty="0">
                        <a:latin typeface="Arial"/>
                        <a:ea typeface="Arial"/>
                        <a:cs typeface="Arial"/>
                      </a:endParaRPr>
                    </a:p>
                    <a:p>
                      <a:pPr marL="1762125" algn="l" rtl="0" eaLnBrk="0">
                        <a:lnSpc>
                          <a:spcPct val="84000"/>
                        </a:lnSpc>
                        <a:spcBef>
                          <a:spcPts val="6"/>
                        </a:spcBef>
                        <a:tabLst/>
                      </a:pPr>
                      <a:r>
                        <a:rPr sz="1600" kern="0" spc="120" dirty="0">
                          <a:solidFill>
                            <a:srgbClr val="000000">
                              <a:alpha val="100000"/>
                            </a:srgbClr>
                          </a:solidFill>
                          <a:latin typeface="Microsoft YaHei"/>
                          <a:ea typeface="Microsoft YaHei"/>
                          <a:cs typeface="Microsoft YaHei"/>
                        </a:rPr>
                        <a:t>判定标准</a:t>
                      </a:r>
                      <a:endParaRPr sz="1600" dirty="0">
                        <a:latin typeface="Microsoft YaHei"/>
                        <a:ea typeface="Microsoft YaHei"/>
                        <a:cs typeface="Microsoft YaHei"/>
                      </a:endParaRPr>
                    </a:p>
                    <a:p>
                      <a:pPr algn="l" rtl="0" eaLnBrk="0">
                        <a:lnSpc>
                          <a:spcPct val="109000"/>
                        </a:lnSpc>
                        <a:tabLst/>
                      </a:pPr>
                      <a:endParaRPr sz="1000" dirty="0">
                        <a:latin typeface="Arial"/>
                        <a:ea typeface="Arial"/>
                        <a:cs typeface="Arial"/>
                      </a:endParaRPr>
                    </a:p>
                    <a:p>
                      <a:pPr algn="l" rtl="0" eaLnBrk="0">
                        <a:lnSpc>
                          <a:spcPct val="109000"/>
                        </a:lnSpc>
                        <a:tabLst/>
                      </a:pPr>
                      <a:endParaRPr sz="1000" dirty="0">
                        <a:latin typeface="Arial"/>
                        <a:ea typeface="Arial"/>
                        <a:cs typeface="Arial"/>
                      </a:endParaRPr>
                    </a:p>
                    <a:p>
                      <a:pPr marL="232409" indent="59055" algn="l" rtl="0" eaLnBrk="0">
                        <a:lnSpc>
                          <a:spcPct val="113000"/>
                        </a:lnSpc>
                        <a:spcBef>
                          <a:spcPts val="372"/>
                        </a:spcBef>
                        <a:tabLst/>
                      </a:pPr>
                      <a:r>
                        <a:rPr sz="1200" kern="0" spc="-40" dirty="0">
                          <a:solidFill>
                            <a:srgbClr val="000000">
                              <a:alpha val="100000"/>
                            </a:srgbClr>
                          </a:solidFill>
                          <a:latin typeface="Microsoft YaHei"/>
                          <a:ea typeface="Microsoft YaHei"/>
                          <a:cs typeface="Microsoft YaHei"/>
                        </a:rPr>
                        <a:t>（ </a:t>
                      </a:r>
                      <a:r>
                        <a:rPr sz="1200" kern="0" spc="-40" dirty="0">
                          <a:solidFill>
                            <a:srgbClr val="000000">
                              <a:alpha val="100000"/>
                            </a:srgbClr>
                          </a:solidFill>
                          <a:latin typeface="FangSong"/>
                          <a:ea typeface="FangSong"/>
                          <a:cs typeface="FangSong"/>
                        </a:rPr>
                        <a:t>1</a:t>
                      </a:r>
                      <a:r>
                        <a:rPr sz="1200" kern="0" spc="-310" dirty="0">
                          <a:solidFill>
                            <a:srgbClr val="000000">
                              <a:alpha val="100000"/>
                            </a:srgbClr>
                          </a:solidFill>
                          <a:latin typeface="FangSong"/>
                          <a:ea typeface="FangSong"/>
                          <a:cs typeface="FangSong"/>
                        </a:rPr>
                        <a:t> </a:t>
                      </a:r>
                      <a:r>
                        <a:rPr sz="1200" kern="0" spc="-40" dirty="0">
                          <a:solidFill>
                            <a:srgbClr val="000000">
                              <a:alpha val="100000"/>
                            </a:srgbClr>
                          </a:solidFill>
                          <a:latin typeface="Microsoft YaHei"/>
                          <a:ea typeface="Microsoft YaHei"/>
                          <a:cs typeface="Microsoft YaHei"/>
                        </a:rPr>
                        <a:t>）燃气管道及附件设置在卧室、旅馆建</a:t>
                      </a:r>
                      <a:r>
                        <a:rPr sz="1200" kern="0" spc="-50" dirty="0">
                          <a:solidFill>
                            <a:srgbClr val="000000">
                              <a:alpha val="100000"/>
                            </a:srgbClr>
                          </a:solidFill>
                          <a:latin typeface="Microsoft YaHei"/>
                          <a:ea typeface="Microsoft YaHei"/>
                          <a:cs typeface="Microsoft YaHei"/>
                        </a:rPr>
                        <a:t>筑客房等人员居</a:t>
                      </a:r>
                      <a:r>
                        <a:rPr sz="1200" kern="0" spc="0" dirty="0">
                          <a:solidFill>
                            <a:srgbClr val="000000">
                              <a:alpha val="100000"/>
                            </a:srgbClr>
                          </a:solidFill>
                          <a:latin typeface="Microsoft YaHei"/>
                          <a:ea typeface="Microsoft YaHei"/>
                          <a:cs typeface="Microsoft YaHei"/>
                        </a:rPr>
                        <a:t>        </a:t>
                      </a:r>
                      <a:r>
                        <a:rPr sz="1200" kern="0" spc="-10" dirty="0">
                          <a:solidFill>
                            <a:srgbClr val="000000">
                              <a:alpha val="100000"/>
                            </a:srgbClr>
                          </a:solidFill>
                          <a:latin typeface="Microsoft YaHei"/>
                          <a:ea typeface="Microsoft YaHei"/>
                          <a:cs typeface="Microsoft YaHei"/>
                        </a:rPr>
                        <a:t>住和休息的房间内。</a:t>
                      </a:r>
                      <a:endParaRPr sz="1200" dirty="0">
                        <a:latin typeface="Microsoft YaHei"/>
                        <a:ea typeface="Microsoft YaHei"/>
                        <a:cs typeface="Microsoft YaHei"/>
                      </a:endParaRPr>
                    </a:p>
                    <a:p>
                      <a:pPr marL="231775" indent="59689" algn="l" rtl="0" eaLnBrk="0">
                        <a:lnSpc>
                          <a:spcPct val="113000"/>
                        </a:lnSpc>
                        <a:spcBef>
                          <a:spcPts val="196"/>
                        </a:spcBef>
                        <a:tabLst/>
                      </a:pPr>
                      <a:r>
                        <a:rPr sz="1200" kern="0" spc="-40" dirty="0">
                          <a:solidFill>
                            <a:srgbClr val="000000">
                              <a:alpha val="100000"/>
                            </a:srgbClr>
                          </a:solidFill>
                          <a:latin typeface="Microsoft YaHei"/>
                          <a:ea typeface="Microsoft YaHei"/>
                          <a:cs typeface="Microsoft YaHei"/>
                        </a:rPr>
                        <a:t>（ </a:t>
                      </a:r>
                      <a:r>
                        <a:rPr sz="1200" kern="0" spc="-40" dirty="0">
                          <a:solidFill>
                            <a:srgbClr val="000000">
                              <a:alpha val="100000"/>
                            </a:srgbClr>
                          </a:solidFill>
                          <a:latin typeface="FangSong"/>
                          <a:ea typeface="FangSong"/>
                          <a:cs typeface="FangSong"/>
                        </a:rPr>
                        <a:t>2</a:t>
                      </a:r>
                      <a:r>
                        <a:rPr sz="1200" kern="0" spc="-310" dirty="0">
                          <a:solidFill>
                            <a:srgbClr val="000000">
                              <a:alpha val="100000"/>
                            </a:srgbClr>
                          </a:solidFill>
                          <a:latin typeface="FangSong"/>
                          <a:ea typeface="FangSong"/>
                          <a:cs typeface="FangSong"/>
                        </a:rPr>
                        <a:t> </a:t>
                      </a:r>
                      <a:r>
                        <a:rPr sz="1200" kern="0" spc="-40" dirty="0">
                          <a:solidFill>
                            <a:srgbClr val="000000">
                              <a:alpha val="100000"/>
                            </a:srgbClr>
                          </a:solidFill>
                          <a:latin typeface="Microsoft YaHei"/>
                          <a:ea typeface="Microsoft YaHei"/>
                          <a:cs typeface="Microsoft YaHei"/>
                        </a:rPr>
                        <a:t>）燃具设置在卧室、旅馆建筑客房等人</a:t>
                      </a:r>
                      <a:r>
                        <a:rPr sz="1200" kern="0" spc="-50" dirty="0">
                          <a:solidFill>
                            <a:srgbClr val="000000">
                              <a:alpha val="100000"/>
                            </a:srgbClr>
                          </a:solidFill>
                          <a:latin typeface="Microsoft YaHei"/>
                          <a:ea typeface="Microsoft YaHei"/>
                          <a:cs typeface="Microsoft YaHei"/>
                        </a:rPr>
                        <a:t>员居住和休息的</a:t>
                      </a:r>
                      <a:r>
                        <a:rPr sz="1200" kern="0" spc="0" dirty="0">
                          <a:solidFill>
                            <a:srgbClr val="000000">
                              <a:alpha val="100000"/>
                            </a:srgbClr>
                          </a:solidFill>
                          <a:latin typeface="Microsoft YaHei"/>
                          <a:ea typeface="Microsoft YaHei"/>
                          <a:cs typeface="Microsoft YaHei"/>
                        </a:rPr>
                        <a:t>        </a:t>
                      </a:r>
                      <a:r>
                        <a:rPr sz="1200" kern="0" spc="-10" dirty="0">
                          <a:solidFill>
                            <a:srgbClr val="000000">
                              <a:alpha val="100000"/>
                            </a:srgbClr>
                          </a:solidFill>
                          <a:latin typeface="Microsoft YaHei"/>
                          <a:ea typeface="Microsoft YaHei"/>
                          <a:cs typeface="Microsoft YaHei"/>
                        </a:rPr>
                        <a:t>房间内。</a:t>
                      </a:r>
                      <a:endParaRPr sz="1200" dirty="0">
                        <a:latin typeface="Microsoft YaHei"/>
                        <a:ea typeface="Microsoft YaHei"/>
                        <a:cs typeface="Microsoft YaHei"/>
                      </a:endParaRPr>
                    </a:p>
                    <a:p>
                      <a:pPr marL="231775" algn="l" rtl="0" eaLnBrk="0">
                        <a:lnSpc>
                          <a:spcPct val="117000"/>
                        </a:lnSpc>
                        <a:spcBef>
                          <a:spcPts val="81"/>
                        </a:spcBef>
                        <a:tabLst/>
                      </a:pPr>
                      <a:r>
                        <a:rPr sz="1200" kern="0" spc="-10" dirty="0">
                          <a:solidFill>
                            <a:srgbClr val="000000">
                              <a:alpha val="100000"/>
                            </a:srgbClr>
                          </a:solidFill>
                          <a:latin typeface="Microsoft YaHei"/>
                          <a:ea typeface="Microsoft YaHei"/>
                          <a:cs typeface="Microsoft YaHei"/>
                        </a:rPr>
                        <a:t>存在以上情况 ，燃气经营者未采取</a:t>
                      </a:r>
                      <a:r>
                        <a:rPr sz="1200" kern="0" spc="-20" dirty="0">
                          <a:solidFill>
                            <a:srgbClr val="000000">
                              <a:alpha val="100000"/>
                            </a:srgbClr>
                          </a:solidFill>
                          <a:latin typeface="Microsoft YaHei"/>
                          <a:ea typeface="Microsoft YaHei"/>
                          <a:cs typeface="Microsoft YaHei"/>
                        </a:rPr>
                        <a:t>书面告知的形式通知用户</a:t>
                      </a:r>
                      <a:r>
                        <a:rPr sz="1200" kern="0" spc="-10" dirty="0">
                          <a:solidFill>
                            <a:srgbClr val="000000">
                              <a:alpha val="100000"/>
                            </a:srgbClr>
                          </a:solidFill>
                          <a:latin typeface="Microsoft YaHei"/>
                          <a:ea typeface="Microsoft YaHei"/>
                          <a:cs typeface="Microsoft YaHei"/>
                        </a:rPr>
                        <a:t>      </a:t>
                      </a:r>
                      <a:r>
                        <a:rPr sz="1200" kern="0" spc="-20" dirty="0">
                          <a:solidFill>
                            <a:srgbClr val="000000">
                              <a:alpha val="100000"/>
                            </a:srgbClr>
                          </a:solidFill>
                          <a:latin typeface="Microsoft YaHei"/>
                          <a:ea typeface="Microsoft YaHei"/>
                          <a:cs typeface="Microsoft YaHei"/>
                        </a:rPr>
                        <a:t>按照合规要求进行整改的 ，构成重大隐患。</a:t>
                      </a:r>
                      <a:endParaRPr sz="1200" dirty="0">
                        <a:latin typeface="Microsoft YaHei"/>
                        <a:ea typeface="Microsoft YaHei"/>
                        <a:cs typeface="Microsoft YaHei"/>
                      </a:endParaRPr>
                    </a:p>
                  </a:txBody>
                  <a:tcPr marL="0" marR="0" marT="0" marB="0">
                    <a:lnL w="12700" cap="flat" cmpd="sng" algn="ctr">
                      <a:solidFill>
                        <a:srgbClr val="8EBFD6"/>
                      </a:solidFill>
                      <a:prstDash val="solid"/>
                      <a:round/>
                      <a:headEnd type="none" w="med" len="med"/>
                      <a:tailEnd type="none" w="med" len="med"/>
                    </a:lnL>
                    <a:lnR w="12700" cap="flat" cmpd="sng" algn="ctr">
                      <a:solidFill>
                        <a:srgbClr val="8EBFD6"/>
                      </a:solidFill>
                      <a:prstDash val="solid"/>
                      <a:round/>
                      <a:headEnd type="none" w="med" len="med"/>
                      <a:tailEnd type="none" w="med" len="med"/>
                    </a:lnR>
                    <a:lnT w="12700" cap="flat" cmpd="sng" algn="ctr">
                      <a:solidFill>
                        <a:srgbClr val="8EBFD6"/>
                      </a:solidFill>
                      <a:prstDash val="solid"/>
                      <a:round/>
                      <a:headEnd type="none" w="med" len="med"/>
                      <a:tailEnd type="none" w="med" len="med"/>
                    </a:lnT>
                    <a:lnB w="12700" cap="flat" cmpd="sng" algn="ctr">
                      <a:solidFill>
                        <a:srgbClr val="8EBFD6"/>
                      </a:solidFill>
                      <a:prstDash val="solid"/>
                      <a:round/>
                      <a:headEnd type="none" w="med" len="med"/>
                      <a:tailEnd type="none" w="med" len="med"/>
                    </a:lnB>
                  </a:tcPr>
                </a:tc>
                <a:tc>
                  <a:txBody>
                    <a:bodyPr/>
                    <a:lstStyle/>
                    <a:p>
                      <a:pPr algn="l" rtl="0" eaLnBrk="0">
                        <a:lnSpc>
                          <a:spcPct val="155000"/>
                        </a:lnSpc>
                        <a:tabLst/>
                      </a:pPr>
                      <a:endParaRPr sz="1000" dirty="0">
                        <a:latin typeface="Arial"/>
                        <a:ea typeface="Arial"/>
                        <a:cs typeface="Arial"/>
                      </a:endParaRPr>
                    </a:p>
                    <a:p>
                      <a:pPr marL="1162050" algn="l" rtl="0" eaLnBrk="0">
                        <a:lnSpc>
                          <a:spcPct val="85000"/>
                        </a:lnSpc>
                        <a:spcBef>
                          <a:spcPts val="3"/>
                        </a:spcBef>
                        <a:tabLst/>
                      </a:pPr>
                      <a:r>
                        <a:rPr sz="1600" kern="0" spc="140" dirty="0">
                          <a:solidFill>
                            <a:srgbClr val="000000">
                              <a:alpha val="100000"/>
                            </a:srgbClr>
                          </a:solidFill>
                          <a:latin typeface="Microsoft YaHei"/>
                          <a:ea typeface="Microsoft YaHei"/>
                          <a:cs typeface="Microsoft YaHei"/>
                        </a:rPr>
                        <a:t>相关参考依据</a:t>
                      </a:r>
                      <a:endParaRPr sz="1600" dirty="0">
                        <a:latin typeface="Microsoft YaHei"/>
                        <a:ea typeface="Microsoft YaHei"/>
                        <a:cs typeface="Microsoft YaHei"/>
                      </a:endParaRPr>
                    </a:p>
                    <a:p>
                      <a:pPr algn="l" rtl="0" eaLnBrk="0">
                        <a:lnSpc>
                          <a:spcPct val="116000"/>
                        </a:lnSpc>
                        <a:tabLst/>
                      </a:pPr>
                      <a:endParaRPr sz="1000" dirty="0">
                        <a:latin typeface="Arial"/>
                        <a:ea typeface="Arial"/>
                        <a:cs typeface="Arial"/>
                      </a:endParaRPr>
                    </a:p>
                    <a:p>
                      <a:pPr algn="l" rtl="0" eaLnBrk="0">
                        <a:lnSpc>
                          <a:spcPct val="116000"/>
                        </a:lnSpc>
                        <a:tabLst/>
                      </a:pPr>
                      <a:endParaRPr sz="1000" dirty="0">
                        <a:latin typeface="Arial"/>
                        <a:ea typeface="Arial"/>
                        <a:cs typeface="Arial"/>
                      </a:endParaRPr>
                    </a:p>
                    <a:p>
                      <a:pPr algn="l" rtl="0" eaLnBrk="0">
                        <a:lnSpc>
                          <a:spcPct val="117000"/>
                        </a:lnSpc>
                        <a:tabLst/>
                      </a:pPr>
                      <a:endParaRPr sz="1000" dirty="0">
                        <a:latin typeface="Arial"/>
                        <a:ea typeface="Arial"/>
                        <a:cs typeface="Arial"/>
                      </a:endParaRPr>
                    </a:p>
                    <a:p>
                      <a:pPr marL="232409" indent="83185" algn="l" rtl="0" eaLnBrk="0">
                        <a:lnSpc>
                          <a:spcPct val="122000"/>
                        </a:lnSpc>
                        <a:spcBef>
                          <a:spcPts val="363"/>
                        </a:spcBef>
                        <a:tabLst/>
                      </a:pPr>
                      <a:r>
                        <a:rPr sz="1200" kern="0" spc="-20" dirty="0">
                          <a:solidFill>
                            <a:srgbClr val="FF0000">
                              <a:alpha val="100000"/>
                            </a:srgbClr>
                          </a:solidFill>
                          <a:latin typeface="Microsoft YaHei"/>
                          <a:ea typeface="Microsoft YaHei"/>
                          <a:cs typeface="Microsoft YaHei"/>
                        </a:rPr>
                        <a:t>【依据】</a:t>
                      </a:r>
                      <a:r>
                        <a:rPr sz="1200" kern="0" spc="-120" dirty="0">
                          <a:solidFill>
                            <a:srgbClr val="FF0000">
                              <a:alpha val="100000"/>
                            </a:srgbClr>
                          </a:solidFill>
                          <a:latin typeface="Microsoft YaHei"/>
                          <a:ea typeface="Microsoft YaHei"/>
                          <a:cs typeface="Microsoft YaHei"/>
                        </a:rPr>
                        <a:t> </a:t>
                      </a:r>
                      <a:r>
                        <a:rPr sz="1200" kern="0" spc="-20" dirty="0">
                          <a:solidFill>
                            <a:srgbClr val="000000">
                              <a:alpha val="100000"/>
                            </a:srgbClr>
                          </a:solidFill>
                          <a:latin typeface="Microsoft YaHei"/>
                          <a:ea typeface="Microsoft YaHei"/>
                          <a:cs typeface="Microsoft YaHei"/>
                        </a:rPr>
                        <a:t>《燃气工程项目规范》第  </a:t>
                      </a:r>
                      <a:r>
                        <a:rPr sz="1200" kern="0" spc="-20" dirty="0">
                          <a:solidFill>
                            <a:srgbClr val="000000">
                              <a:alpha val="100000"/>
                            </a:srgbClr>
                          </a:solidFill>
                          <a:latin typeface="FangSong"/>
                          <a:ea typeface="FangSong"/>
                          <a:cs typeface="FangSong"/>
                        </a:rPr>
                        <a:t>5.</a:t>
                      </a:r>
                      <a:r>
                        <a:rPr sz="1200" kern="0" spc="-30" dirty="0">
                          <a:solidFill>
                            <a:srgbClr val="000000">
                              <a:alpha val="100000"/>
                            </a:srgbClr>
                          </a:solidFill>
                          <a:latin typeface="FangSong"/>
                          <a:ea typeface="FangSong"/>
                          <a:cs typeface="FangSong"/>
                        </a:rPr>
                        <a:t>3.3 </a:t>
                      </a:r>
                      <a:r>
                        <a:rPr sz="1200" kern="0" spc="-30" dirty="0">
                          <a:solidFill>
                            <a:srgbClr val="000000">
                              <a:alpha val="100000"/>
                            </a:srgbClr>
                          </a:solidFill>
                          <a:latin typeface="Microsoft YaHei"/>
                          <a:ea typeface="Microsoft YaHei"/>
                          <a:cs typeface="Microsoft YaHei"/>
                        </a:rPr>
                        <a:t>条</a:t>
                      </a:r>
                      <a:r>
                        <a:rPr sz="1200" kern="0" spc="170" dirty="0">
                          <a:solidFill>
                            <a:srgbClr val="000000">
                              <a:alpha val="100000"/>
                            </a:srgbClr>
                          </a:solidFill>
                          <a:latin typeface="Microsoft YaHei"/>
                          <a:ea typeface="Microsoft YaHei"/>
                          <a:cs typeface="Microsoft YaHei"/>
                        </a:rPr>
                        <a:t> </a:t>
                      </a:r>
                      <a:r>
                        <a:rPr sz="1200" kern="0" spc="-30" dirty="0">
                          <a:solidFill>
                            <a:srgbClr val="000000">
                              <a:alpha val="100000"/>
                            </a:srgbClr>
                          </a:solidFill>
                          <a:latin typeface="Microsoft YaHei"/>
                          <a:ea typeface="Microsoft YaHei"/>
                          <a:cs typeface="Microsoft YaHei"/>
                        </a:rPr>
                        <a:t>：</a:t>
                      </a:r>
                      <a:r>
                        <a:rPr sz="1200" kern="0" spc="0" dirty="0">
                          <a:solidFill>
                            <a:srgbClr val="000000">
                              <a:alpha val="100000"/>
                            </a:srgbClr>
                          </a:solidFill>
                          <a:latin typeface="Microsoft YaHei"/>
                          <a:ea typeface="Microsoft YaHei"/>
                          <a:cs typeface="Microsoft YaHei"/>
                        </a:rPr>
                        <a:t>     用户燃气管道及附件应结合建筑物的结构</a:t>
                      </a:r>
                      <a:r>
                        <a:rPr sz="1200" kern="0" spc="-10" dirty="0">
                          <a:solidFill>
                            <a:srgbClr val="000000">
                              <a:alpha val="100000"/>
                            </a:srgbClr>
                          </a:solidFill>
                          <a:latin typeface="Microsoft YaHei"/>
                          <a:ea typeface="Microsoft YaHei"/>
                          <a:cs typeface="Microsoft YaHei"/>
                        </a:rPr>
                        <a:t>合理布      </a:t>
                      </a:r>
                      <a:r>
                        <a:rPr sz="1200" kern="0" spc="-20" dirty="0">
                          <a:solidFill>
                            <a:srgbClr val="000000">
                              <a:alpha val="100000"/>
                            </a:srgbClr>
                          </a:solidFill>
                          <a:latin typeface="Microsoft YaHei"/>
                          <a:ea typeface="Microsoft YaHei"/>
                          <a:cs typeface="Microsoft YaHei"/>
                        </a:rPr>
                        <a:t>置 ，并应设置在便于安装、检修的位置 </a:t>
                      </a:r>
                      <a:r>
                        <a:rPr sz="1200" kern="0" spc="-30" dirty="0">
                          <a:solidFill>
                            <a:srgbClr val="000000">
                              <a:alpha val="100000"/>
                            </a:srgbClr>
                          </a:solidFill>
                          <a:latin typeface="Microsoft YaHei"/>
                          <a:ea typeface="Microsoft YaHei"/>
                          <a:cs typeface="Microsoft YaHei"/>
                        </a:rPr>
                        <a:t>， 不得</a:t>
                      </a:r>
                      <a:r>
                        <a:rPr sz="1200" kern="0" spc="0" dirty="0">
                          <a:solidFill>
                            <a:srgbClr val="000000">
                              <a:alpha val="100000"/>
                            </a:srgbClr>
                          </a:solidFill>
                          <a:latin typeface="Microsoft YaHei"/>
                          <a:ea typeface="Microsoft YaHei"/>
                          <a:cs typeface="Microsoft YaHei"/>
                        </a:rPr>
                        <a:t>        </a:t>
                      </a:r>
                      <a:r>
                        <a:rPr sz="1200" kern="0" spc="-10" dirty="0">
                          <a:solidFill>
                            <a:srgbClr val="000000">
                              <a:alpha val="100000"/>
                            </a:srgbClr>
                          </a:solidFill>
                          <a:latin typeface="Microsoft YaHei"/>
                          <a:ea typeface="Microsoft YaHei"/>
                          <a:cs typeface="Microsoft YaHei"/>
                        </a:rPr>
                        <a:t>设置在下列场所</a:t>
                      </a:r>
                      <a:r>
                        <a:rPr sz="1200" kern="0" spc="360" dirty="0">
                          <a:solidFill>
                            <a:srgbClr val="000000">
                              <a:alpha val="100000"/>
                            </a:srgbClr>
                          </a:solidFill>
                          <a:latin typeface="Microsoft YaHei"/>
                          <a:ea typeface="Microsoft YaHei"/>
                          <a:cs typeface="Microsoft YaHei"/>
                        </a:rPr>
                        <a:t> </a:t>
                      </a:r>
                      <a:r>
                        <a:rPr sz="1200" kern="0" spc="-10" dirty="0">
                          <a:solidFill>
                            <a:srgbClr val="000000">
                              <a:alpha val="100000"/>
                            </a:srgbClr>
                          </a:solidFill>
                          <a:latin typeface="FangSong"/>
                          <a:ea typeface="FangSong"/>
                          <a:cs typeface="FangSong"/>
                        </a:rPr>
                        <a:t>:</a:t>
                      </a:r>
                      <a:endParaRPr sz="1200" dirty="0">
                        <a:latin typeface="FangSong"/>
                        <a:ea typeface="FangSong"/>
                        <a:cs typeface="FangSong"/>
                      </a:endParaRPr>
                    </a:p>
                    <a:p>
                      <a:pPr algn="l" rtl="0" eaLnBrk="0">
                        <a:lnSpc>
                          <a:spcPct val="116000"/>
                        </a:lnSpc>
                        <a:tabLst/>
                      </a:pPr>
                      <a:endParaRPr sz="300" dirty="0">
                        <a:latin typeface="Arial"/>
                        <a:ea typeface="Arial"/>
                        <a:cs typeface="Arial"/>
                      </a:endParaRPr>
                    </a:p>
                    <a:p>
                      <a:pPr marL="245745" algn="l" rtl="0" eaLnBrk="0">
                        <a:lnSpc>
                          <a:spcPct val="88000"/>
                        </a:lnSpc>
                        <a:tabLst/>
                      </a:pPr>
                      <a:r>
                        <a:rPr sz="1200" kern="0" spc="-10" dirty="0">
                          <a:solidFill>
                            <a:srgbClr val="000000">
                              <a:alpha val="100000"/>
                            </a:srgbClr>
                          </a:solidFill>
                          <a:latin typeface="FangSong"/>
                          <a:ea typeface="FangSong"/>
                          <a:cs typeface="FangSong"/>
                        </a:rPr>
                        <a:t>1 </a:t>
                      </a:r>
                      <a:r>
                        <a:rPr sz="1200" kern="0" spc="-10" dirty="0">
                          <a:solidFill>
                            <a:srgbClr val="000000">
                              <a:alpha val="100000"/>
                            </a:srgbClr>
                          </a:solidFill>
                          <a:latin typeface="Microsoft YaHei"/>
                          <a:ea typeface="Microsoft YaHei"/>
                          <a:cs typeface="Microsoft YaHei"/>
                        </a:rPr>
                        <a:t>卧室、客房等人员居住和休息的房间 ；</a:t>
                      </a:r>
                      <a:endParaRPr sz="1200" dirty="0">
                        <a:latin typeface="Microsoft YaHei"/>
                        <a:ea typeface="Microsoft YaHei"/>
                        <a:cs typeface="Microsoft YaHei"/>
                      </a:endParaRPr>
                    </a:p>
                  </a:txBody>
                  <a:tcPr marL="0" marR="0" marT="0" marB="0">
                    <a:lnL w="12700" cap="flat" cmpd="sng" algn="ctr">
                      <a:solidFill>
                        <a:srgbClr val="8EBFD6"/>
                      </a:solidFill>
                      <a:prstDash val="solid"/>
                      <a:round/>
                      <a:headEnd type="none" w="med" len="med"/>
                      <a:tailEnd type="none" w="med" len="med"/>
                    </a:lnL>
                    <a:lnR>
                      <a:noFill/>
                    </a:lnR>
                    <a:lnT w="12700" cap="flat" cmpd="sng" algn="ctr">
                      <a:solidFill>
                        <a:srgbClr val="8EBFD6"/>
                      </a:solidFill>
                      <a:prstDash val="solid"/>
                      <a:round/>
                      <a:headEnd type="none" w="med" len="med"/>
                      <a:tailEnd type="none" w="med" len="med"/>
                    </a:lnT>
                    <a:lnB>
                      <a:noFill/>
                    </a:lnB>
                  </a:tcPr>
                </a:tc>
                <a:extLst>
                  <a:ext uri="{0D108BD9-81ED-4DB2-BD59-A6C34878D82A}">
                    <a16:rowId xmlns:a16="http://schemas.microsoft.com/office/drawing/2014/main" val="10000"/>
                  </a:ext>
                </a:extLst>
              </a:tr>
              <a:tr h="438150">
                <a:tc vMerge="1">
                  <a:txBody>
                    <a:bodyPr/>
                    <a:lstStyle/>
                    <a:p>
                      <a:pPr algn="l" rtl="0" eaLnBrk="0">
                        <a:lnSpc>
                          <a:spcPct val="100000"/>
                        </a:lnSpc>
                        <a:tabLst/>
                      </a:pPr>
                      <a:endParaRPr sz="1000" dirty="0">
                        <a:latin typeface="Arial"/>
                        <a:ea typeface="Arial"/>
                        <a:cs typeface="Arial"/>
                      </a:endParaRPr>
                    </a:p>
                  </a:txBody>
                  <a:tcPr marL="0" marR="0" marT="0" marB="0">
                    <a:lnL>
                      <a:noFill/>
                    </a:lnL>
                    <a:lnR w="12700" cap="flat" cmpd="sng" algn="ctr">
                      <a:solidFill>
                        <a:srgbClr val="8EBFD6"/>
                      </a:solidFill>
                      <a:prstDash val="solid"/>
                      <a:round/>
                      <a:headEnd type="none" w="med" len="med"/>
                      <a:tailEnd type="none" w="med" len="med"/>
                    </a:lnR>
                    <a:lnT w="12700" cap="flat" cmpd="sng" algn="ctr">
                      <a:solidFill>
                        <a:srgbClr val="8EBFD6"/>
                      </a:solidFill>
                      <a:prstDash val="solid"/>
                      <a:round/>
                      <a:headEnd type="none" w="med" len="med"/>
                      <a:tailEnd type="none" w="med" len="med"/>
                    </a:lnT>
                    <a:lnB w="12700" cap="flat" cmpd="sng" algn="ctr">
                      <a:solidFill>
                        <a:srgbClr val="8EBFD6"/>
                      </a:solidFill>
                      <a:prstDash val="solid"/>
                      <a:round/>
                      <a:headEnd type="none" w="med" len="med"/>
                      <a:tailEnd type="none" w="med" len="med"/>
                    </a:lnB>
                  </a:tcPr>
                </a:tc>
                <a:tc vMerge="1">
                  <a:txBody>
                    <a:bodyPr/>
                    <a:lstStyle/>
                    <a:p>
                      <a:pPr algn="l" rtl="0" eaLnBrk="0">
                        <a:lnSpc>
                          <a:spcPct val="100000"/>
                        </a:lnSpc>
                        <a:tabLst/>
                      </a:pPr>
                      <a:endParaRPr sz="1000" dirty="0">
                        <a:latin typeface="Arial"/>
                        <a:ea typeface="Arial"/>
                        <a:cs typeface="Arial"/>
                      </a:endParaRPr>
                    </a:p>
                  </a:txBody>
                  <a:tcPr marL="0" marR="0" marT="0" marB="0">
                    <a:lnL w="12700" cap="flat" cmpd="sng" algn="ctr">
                      <a:solidFill>
                        <a:srgbClr val="8EBFD6"/>
                      </a:solidFill>
                      <a:prstDash val="solid"/>
                      <a:round/>
                      <a:headEnd type="none" w="med" len="med"/>
                      <a:tailEnd type="none" w="med" len="med"/>
                    </a:lnL>
                    <a:lnR w="12700" cap="flat" cmpd="sng" algn="ctr">
                      <a:solidFill>
                        <a:srgbClr val="8EBFD6"/>
                      </a:solidFill>
                      <a:prstDash val="solid"/>
                      <a:round/>
                      <a:headEnd type="none" w="med" len="med"/>
                      <a:tailEnd type="none" w="med" len="med"/>
                    </a:lnR>
                    <a:lnT w="12700" cap="flat" cmpd="sng" algn="ctr">
                      <a:solidFill>
                        <a:srgbClr val="8EBFD6"/>
                      </a:solidFill>
                      <a:prstDash val="solid"/>
                      <a:round/>
                      <a:headEnd type="none" w="med" len="med"/>
                      <a:tailEnd type="none" w="med" len="med"/>
                    </a:lnT>
                    <a:lnB w="12700" cap="flat" cmpd="sng" algn="ctr">
                      <a:solidFill>
                        <a:srgbClr val="8EBFD6"/>
                      </a:solidFill>
                      <a:prstDash val="solid"/>
                      <a:round/>
                      <a:headEnd type="none" w="med" len="med"/>
                      <a:tailEnd type="none" w="med" len="med"/>
                    </a:lnB>
                  </a:tcPr>
                </a:tc>
                <a:tc>
                  <a:txBody>
                    <a:bodyPr/>
                    <a:lstStyle/>
                    <a:p>
                      <a:pPr algn="l" rtl="0" eaLnBrk="0">
                        <a:lnSpc>
                          <a:spcPct val="15579"/>
                        </a:lnSpc>
                        <a:tabLst/>
                      </a:pPr>
                      <a:endParaRPr sz="100" dirty="0">
                        <a:latin typeface="Arial"/>
                        <a:ea typeface="Arial"/>
                        <a:cs typeface="Arial"/>
                      </a:endParaRPr>
                    </a:p>
                    <a:p>
                      <a:pPr marL="240029" indent="1905" algn="l" rtl="0" eaLnBrk="0">
                        <a:lnSpc>
                          <a:spcPct val="114000"/>
                        </a:lnSpc>
                        <a:tabLst/>
                      </a:pPr>
                      <a:r>
                        <a:rPr sz="1200" kern="0" spc="-10" dirty="0">
                          <a:solidFill>
                            <a:srgbClr val="000000">
                              <a:alpha val="100000"/>
                            </a:srgbClr>
                          </a:solidFill>
                          <a:latin typeface="FangSong"/>
                          <a:ea typeface="FangSong"/>
                          <a:cs typeface="FangSong"/>
                        </a:rPr>
                        <a:t>2 </a:t>
                      </a:r>
                      <a:r>
                        <a:rPr sz="1200" kern="0" spc="-10" dirty="0">
                          <a:solidFill>
                            <a:srgbClr val="000000">
                              <a:alpha val="100000"/>
                            </a:srgbClr>
                          </a:solidFill>
                          <a:latin typeface="Microsoft YaHei"/>
                          <a:ea typeface="Microsoft YaHei"/>
                          <a:cs typeface="Microsoft YaHei"/>
                        </a:rPr>
                        <a:t>建筑内的避难场所、</a:t>
                      </a:r>
                      <a:r>
                        <a:rPr sz="1200" kern="0" spc="340" dirty="0">
                          <a:solidFill>
                            <a:srgbClr val="000000">
                              <a:alpha val="100000"/>
                            </a:srgbClr>
                          </a:solidFill>
                          <a:latin typeface="Microsoft YaHei"/>
                          <a:ea typeface="Microsoft YaHei"/>
                          <a:cs typeface="Microsoft YaHei"/>
                        </a:rPr>
                        <a:t> </a:t>
                      </a:r>
                      <a:r>
                        <a:rPr sz="1200" kern="0" spc="-10" dirty="0">
                          <a:solidFill>
                            <a:srgbClr val="000000">
                              <a:alpha val="100000"/>
                            </a:srgbClr>
                          </a:solidFill>
                          <a:latin typeface="Microsoft YaHei"/>
                          <a:ea typeface="Microsoft YaHei"/>
                          <a:cs typeface="Microsoft YaHei"/>
                        </a:rPr>
                        <a:t>电梯井和电梯前室、封</a:t>
                      </a:r>
                      <a:r>
                        <a:rPr sz="1200" kern="0" spc="0" dirty="0">
                          <a:solidFill>
                            <a:srgbClr val="000000">
                              <a:alpha val="100000"/>
                            </a:srgbClr>
                          </a:solidFill>
                          <a:latin typeface="Microsoft YaHei"/>
                          <a:ea typeface="Microsoft YaHei"/>
                          <a:cs typeface="Microsoft YaHei"/>
                        </a:rPr>
                        <a:t>        </a:t>
                      </a:r>
                      <a:r>
                        <a:rPr sz="1200" kern="0" spc="-10" dirty="0">
                          <a:solidFill>
                            <a:srgbClr val="000000">
                              <a:alpha val="100000"/>
                            </a:srgbClr>
                          </a:solidFill>
                          <a:latin typeface="Microsoft YaHei"/>
                          <a:ea typeface="Microsoft YaHei"/>
                          <a:cs typeface="Microsoft YaHei"/>
                        </a:rPr>
                        <a:t>闭楼梯间、防烟楼梯间及其前室 ；</a:t>
                      </a:r>
                      <a:endParaRPr sz="1200" dirty="0">
                        <a:latin typeface="Microsoft YaHei"/>
                        <a:ea typeface="Microsoft YaHei"/>
                        <a:cs typeface="Microsoft YaHei"/>
                      </a:endParaRPr>
                    </a:p>
                  </a:txBody>
                  <a:tcPr marL="0" marR="0" marT="0" marB="0">
                    <a:lnL w="12700" cap="flat" cmpd="sng" algn="ctr">
                      <a:solidFill>
                        <a:srgbClr val="8EBFD6"/>
                      </a:solidFill>
                      <a:prstDash val="solid"/>
                      <a:round/>
                      <a:headEnd type="none" w="med" len="med"/>
                      <a:tailEnd type="none" w="med" len="med"/>
                    </a:lnL>
                    <a:lnR>
                      <a:noFill/>
                    </a:lnR>
                    <a:lnT>
                      <a:noFill/>
                    </a:lnT>
                    <a:lnB>
                      <a:noFill/>
                    </a:lnB>
                  </a:tcPr>
                </a:tc>
                <a:extLst>
                  <a:ext uri="{0D108BD9-81ED-4DB2-BD59-A6C34878D82A}">
                    <a16:rowId xmlns:a16="http://schemas.microsoft.com/office/drawing/2014/main" val="10001"/>
                  </a:ext>
                </a:extLst>
              </a:tr>
              <a:tr h="437515">
                <a:tc vMerge="1">
                  <a:txBody>
                    <a:bodyPr/>
                    <a:lstStyle/>
                    <a:p>
                      <a:pPr algn="l" rtl="0" eaLnBrk="0">
                        <a:lnSpc>
                          <a:spcPct val="100000"/>
                        </a:lnSpc>
                        <a:tabLst/>
                      </a:pPr>
                      <a:endParaRPr sz="1000" dirty="0">
                        <a:latin typeface="Arial"/>
                        <a:ea typeface="Arial"/>
                        <a:cs typeface="Arial"/>
                      </a:endParaRPr>
                    </a:p>
                  </a:txBody>
                  <a:tcPr marL="0" marR="0" marT="0" marB="0">
                    <a:lnL>
                      <a:noFill/>
                    </a:lnL>
                    <a:lnR w="12700" cap="flat" cmpd="sng" algn="ctr">
                      <a:solidFill>
                        <a:srgbClr val="8EBFD6"/>
                      </a:solidFill>
                      <a:prstDash val="solid"/>
                      <a:round/>
                      <a:headEnd type="none" w="med" len="med"/>
                      <a:tailEnd type="none" w="med" len="med"/>
                    </a:lnR>
                    <a:lnT w="12700" cap="flat" cmpd="sng" algn="ctr">
                      <a:solidFill>
                        <a:srgbClr val="8EBFD6"/>
                      </a:solidFill>
                      <a:prstDash val="solid"/>
                      <a:round/>
                      <a:headEnd type="none" w="med" len="med"/>
                      <a:tailEnd type="none" w="med" len="med"/>
                    </a:lnT>
                    <a:lnB w="12700" cap="flat" cmpd="sng" algn="ctr">
                      <a:solidFill>
                        <a:srgbClr val="8EBFD6"/>
                      </a:solidFill>
                      <a:prstDash val="solid"/>
                      <a:round/>
                      <a:headEnd type="none" w="med" len="med"/>
                      <a:tailEnd type="none" w="med" len="med"/>
                    </a:lnB>
                  </a:tcPr>
                </a:tc>
                <a:tc vMerge="1">
                  <a:txBody>
                    <a:bodyPr/>
                    <a:lstStyle/>
                    <a:p>
                      <a:pPr algn="l" rtl="0" eaLnBrk="0">
                        <a:lnSpc>
                          <a:spcPct val="100000"/>
                        </a:lnSpc>
                        <a:tabLst/>
                      </a:pPr>
                      <a:endParaRPr sz="1000" dirty="0">
                        <a:latin typeface="Arial"/>
                        <a:ea typeface="Arial"/>
                        <a:cs typeface="Arial"/>
                      </a:endParaRPr>
                    </a:p>
                  </a:txBody>
                  <a:tcPr marL="0" marR="0" marT="0" marB="0">
                    <a:lnL w="12700" cap="flat" cmpd="sng" algn="ctr">
                      <a:solidFill>
                        <a:srgbClr val="8EBFD6"/>
                      </a:solidFill>
                      <a:prstDash val="solid"/>
                      <a:round/>
                      <a:headEnd type="none" w="med" len="med"/>
                      <a:tailEnd type="none" w="med" len="med"/>
                    </a:lnL>
                    <a:lnR w="12700" cap="flat" cmpd="sng" algn="ctr">
                      <a:solidFill>
                        <a:srgbClr val="8EBFD6"/>
                      </a:solidFill>
                      <a:prstDash val="solid"/>
                      <a:round/>
                      <a:headEnd type="none" w="med" len="med"/>
                      <a:tailEnd type="none" w="med" len="med"/>
                    </a:lnR>
                    <a:lnT w="12700" cap="flat" cmpd="sng" algn="ctr">
                      <a:solidFill>
                        <a:srgbClr val="8EBFD6"/>
                      </a:solidFill>
                      <a:prstDash val="solid"/>
                      <a:round/>
                      <a:headEnd type="none" w="med" len="med"/>
                      <a:tailEnd type="none" w="med" len="med"/>
                    </a:lnT>
                    <a:lnB w="12700" cap="flat" cmpd="sng" algn="ctr">
                      <a:solidFill>
                        <a:srgbClr val="8EBFD6"/>
                      </a:solidFill>
                      <a:prstDash val="solid"/>
                      <a:round/>
                      <a:headEnd type="none" w="med" len="med"/>
                      <a:tailEnd type="none" w="med" len="med"/>
                    </a:lnB>
                  </a:tcPr>
                </a:tc>
                <a:tc>
                  <a:txBody>
                    <a:bodyPr/>
                    <a:lstStyle/>
                    <a:p>
                      <a:pPr algn="l" rtl="0" eaLnBrk="0">
                        <a:lnSpc>
                          <a:spcPct val="15509"/>
                        </a:lnSpc>
                        <a:tabLst/>
                      </a:pPr>
                      <a:endParaRPr sz="100" dirty="0">
                        <a:latin typeface="Arial"/>
                        <a:ea typeface="Arial"/>
                        <a:cs typeface="Arial"/>
                      </a:endParaRPr>
                    </a:p>
                    <a:p>
                      <a:pPr marL="231775" indent="15875" algn="l" rtl="0" eaLnBrk="0">
                        <a:lnSpc>
                          <a:spcPct val="114000"/>
                        </a:lnSpc>
                        <a:tabLst/>
                      </a:pPr>
                      <a:r>
                        <a:rPr sz="1200" kern="0" spc="-10" dirty="0">
                          <a:solidFill>
                            <a:srgbClr val="000000">
                              <a:alpha val="100000"/>
                            </a:srgbClr>
                          </a:solidFill>
                          <a:latin typeface="FangSong"/>
                          <a:ea typeface="FangSong"/>
                          <a:cs typeface="FangSong"/>
                        </a:rPr>
                        <a:t>3 </a:t>
                      </a:r>
                      <a:r>
                        <a:rPr sz="1200" kern="0" spc="-10" dirty="0">
                          <a:solidFill>
                            <a:srgbClr val="000000">
                              <a:alpha val="100000"/>
                            </a:srgbClr>
                          </a:solidFill>
                          <a:latin typeface="Microsoft YaHei"/>
                          <a:ea typeface="Microsoft YaHei"/>
                          <a:cs typeface="Microsoft YaHei"/>
                        </a:rPr>
                        <a:t>空调机房、通风机房、计算机房和变、配电室</a:t>
                      </a:r>
                      <a:r>
                        <a:rPr sz="1200" kern="0" spc="10" dirty="0">
                          <a:solidFill>
                            <a:srgbClr val="000000">
                              <a:alpha val="100000"/>
                            </a:srgbClr>
                          </a:solidFill>
                          <a:latin typeface="Microsoft YaHei"/>
                          <a:ea typeface="Microsoft YaHei"/>
                          <a:cs typeface="Microsoft YaHei"/>
                        </a:rPr>
                        <a:t>      </a:t>
                      </a:r>
                      <a:r>
                        <a:rPr sz="1200" kern="0" spc="-20" dirty="0">
                          <a:solidFill>
                            <a:srgbClr val="000000">
                              <a:alpha val="100000"/>
                            </a:srgbClr>
                          </a:solidFill>
                          <a:latin typeface="Microsoft YaHei"/>
                          <a:ea typeface="Microsoft YaHei"/>
                          <a:cs typeface="Microsoft YaHei"/>
                        </a:rPr>
                        <a:t>等设备房间 ：</a:t>
                      </a:r>
                      <a:endParaRPr sz="1200" dirty="0">
                        <a:latin typeface="Microsoft YaHei"/>
                        <a:ea typeface="Microsoft YaHei"/>
                        <a:cs typeface="Microsoft YaHei"/>
                      </a:endParaRPr>
                    </a:p>
                  </a:txBody>
                  <a:tcPr marL="0" marR="0" marT="0" marB="0">
                    <a:lnL w="12700" cap="flat" cmpd="sng" algn="ctr">
                      <a:solidFill>
                        <a:srgbClr val="8EBFD6"/>
                      </a:solidFill>
                      <a:prstDash val="solid"/>
                      <a:round/>
                      <a:headEnd type="none" w="med" len="med"/>
                      <a:tailEnd type="none" w="med" len="med"/>
                    </a:lnL>
                    <a:lnR>
                      <a:noFill/>
                    </a:lnR>
                    <a:lnT>
                      <a:noFill/>
                    </a:lnT>
                    <a:lnB>
                      <a:noFill/>
                    </a:lnB>
                  </a:tcPr>
                </a:tc>
                <a:extLst>
                  <a:ext uri="{0D108BD9-81ED-4DB2-BD59-A6C34878D82A}">
                    <a16:rowId xmlns:a16="http://schemas.microsoft.com/office/drawing/2014/main" val="10002"/>
                  </a:ext>
                </a:extLst>
              </a:tr>
              <a:tr h="220345">
                <a:tc vMerge="1">
                  <a:txBody>
                    <a:bodyPr/>
                    <a:lstStyle/>
                    <a:p>
                      <a:pPr algn="l" rtl="0" eaLnBrk="0">
                        <a:lnSpc>
                          <a:spcPct val="100000"/>
                        </a:lnSpc>
                        <a:tabLst/>
                      </a:pPr>
                      <a:endParaRPr sz="1000" dirty="0">
                        <a:latin typeface="Arial"/>
                        <a:ea typeface="Arial"/>
                        <a:cs typeface="Arial"/>
                      </a:endParaRPr>
                    </a:p>
                  </a:txBody>
                  <a:tcPr marL="0" marR="0" marT="0" marB="0">
                    <a:lnL>
                      <a:noFill/>
                    </a:lnL>
                    <a:lnR w="12700" cap="flat" cmpd="sng" algn="ctr">
                      <a:solidFill>
                        <a:srgbClr val="8EBFD6"/>
                      </a:solidFill>
                      <a:prstDash val="solid"/>
                      <a:round/>
                      <a:headEnd type="none" w="med" len="med"/>
                      <a:tailEnd type="none" w="med" len="med"/>
                    </a:lnR>
                    <a:lnT w="12700" cap="flat" cmpd="sng" algn="ctr">
                      <a:solidFill>
                        <a:srgbClr val="8EBFD6"/>
                      </a:solidFill>
                      <a:prstDash val="solid"/>
                      <a:round/>
                      <a:headEnd type="none" w="med" len="med"/>
                      <a:tailEnd type="none" w="med" len="med"/>
                    </a:lnT>
                    <a:lnB w="12700" cap="flat" cmpd="sng" algn="ctr">
                      <a:solidFill>
                        <a:srgbClr val="8EBFD6"/>
                      </a:solidFill>
                      <a:prstDash val="solid"/>
                      <a:round/>
                      <a:headEnd type="none" w="med" len="med"/>
                      <a:tailEnd type="none" w="med" len="med"/>
                    </a:lnB>
                  </a:tcPr>
                </a:tc>
                <a:tc vMerge="1">
                  <a:txBody>
                    <a:bodyPr/>
                    <a:lstStyle/>
                    <a:p>
                      <a:pPr algn="l" rtl="0" eaLnBrk="0">
                        <a:lnSpc>
                          <a:spcPct val="100000"/>
                        </a:lnSpc>
                        <a:tabLst/>
                      </a:pPr>
                      <a:endParaRPr sz="1000" dirty="0">
                        <a:latin typeface="Arial"/>
                        <a:ea typeface="Arial"/>
                        <a:cs typeface="Arial"/>
                      </a:endParaRPr>
                    </a:p>
                  </a:txBody>
                  <a:tcPr marL="0" marR="0" marT="0" marB="0">
                    <a:lnL w="12700" cap="flat" cmpd="sng" algn="ctr">
                      <a:solidFill>
                        <a:srgbClr val="8EBFD6"/>
                      </a:solidFill>
                      <a:prstDash val="solid"/>
                      <a:round/>
                      <a:headEnd type="none" w="med" len="med"/>
                      <a:tailEnd type="none" w="med" len="med"/>
                    </a:lnL>
                    <a:lnR w="12700" cap="flat" cmpd="sng" algn="ctr">
                      <a:solidFill>
                        <a:srgbClr val="8EBFD6"/>
                      </a:solidFill>
                      <a:prstDash val="solid"/>
                      <a:round/>
                      <a:headEnd type="none" w="med" len="med"/>
                      <a:tailEnd type="none" w="med" len="med"/>
                    </a:lnR>
                    <a:lnT w="12700" cap="flat" cmpd="sng" algn="ctr">
                      <a:solidFill>
                        <a:srgbClr val="8EBFD6"/>
                      </a:solidFill>
                      <a:prstDash val="solid"/>
                      <a:round/>
                      <a:headEnd type="none" w="med" len="med"/>
                      <a:tailEnd type="none" w="med" len="med"/>
                    </a:lnT>
                    <a:lnB w="12700" cap="flat" cmpd="sng" algn="ctr">
                      <a:solidFill>
                        <a:srgbClr val="8EBFD6"/>
                      </a:solidFill>
                      <a:prstDash val="solid"/>
                      <a:round/>
                      <a:headEnd type="none" w="med" len="med"/>
                      <a:tailEnd type="none" w="med" len="med"/>
                    </a:lnB>
                  </a:tcPr>
                </a:tc>
                <a:tc>
                  <a:txBody>
                    <a:bodyPr/>
                    <a:lstStyle/>
                    <a:p>
                      <a:pPr algn="l" rtl="0" eaLnBrk="0">
                        <a:lnSpc>
                          <a:spcPct val="111000"/>
                        </a:lnSpc>
                        <a:tabLst/>
                      </a:pPr>
                      <a:endParaRPr sz="200" dirty="0">
                        <a:latin typeface="Arial"/>
                        <a:ea typeface="Arial"/>
                        <a:cs typeface="Arial"/>
                      </a:endParaRPr>
                    </a:p>
                    <a:p>
                      <a:pPr marL="241300" algn="l" rtl="0" eaLnBrk="0">
                        <a:lnSpc>
                          <a:spcPct val="88000"/>
                        </a:lnSpc>
                        <a:spcBef>
                          <a:spcPts val="1"/>
                        </a:spcBef>
                        <a:tabLst/>
                      </a:pPr>
                      <a:r>
                        <a:rPr sz="1200" kern="0" spc="-10" dirty="0">
                          <a:solidFill>
                            <a:srgbClr val="000000">
                              <a:alpha val="100000"/>
                            </a:srgbClr>
                          </a:solidFill>
                          <a:latin typeface="FangSong"/>
                          <a:ea typeface="FangSong"/>
                          <a:cs typeface="FangSong"/>
                        </a:rPr>
                        <a:t>4 </a:t>
                      </a:r>
                      <a:r>
                        <a:rPr sz="1200" kern="0" spc="-10" dirty="0">
                          <a:solidFill>
                            <a:srgbClr val="000000">
                              <a:alpha val="100000"/>
                            </a:srgbClr>
                          </a:solidFill>
                          <a:latin typeface="Microsoft YaHei"/>
                          <a:ea typeface="Microsoft YaHei"/>
                          <a:cs typeface="Microsoft YaHei"/>
                        </a:rPr>
                        <a:t>易燃或易品的仓库、有腐蚀性介质等场所 ；</a:t>
                      </a:r>
                      <a:endParaRPr sz="1200" dirty="0">
                        <a:latin typeface="Microsoft YaHei"/>
                        <a:ea typeface="Microsoft YaHei"/>
                        <a:cs typeface="Microsoft YaHei"/>
                      </a:endParaRPr>
                    </a:p>
                  </a:txBody>
                  <a:tcPr marL="0" marR="0" marT="0" marB="0">
                    <a:lnL w="12700" cap="flat" cmpd="sng" algn="ctr">
                      <a:solidFill>
                        <a:srgbClr val="8EBFD6"/>
                      </a:solidFill>
                      <a:prstDash val="solid"/>
                      <a:round/>
                      <a:headEnd type="none" w="med" len="med"/>
                      <a:tailEnd type="none" w="med" len="med"/>
                    </a:lnL>
                    <a:lnR>
                      <a:noFill/>
                    </a:lnR>
                    <a:lnT>
                      <a:noFill/>
                    </a:lnT>
                    <a:lnB>
                      <a:noFill/>
                    </a:lnB>
                  </a:tcPr>
                </a:tc>
                <a:extLst>
                  <a:ext uri="{0D108BD9-81ED-4DB2-BD59-A6C34878D82A}">
                    <a16:rowId xmlns:a16="http://schemas.microsoft.com/office/drawing/2014/main" val="10003"/>
                  </a:ext>
                </a:extLst>
              </a:tr>
              <a:tr h="840105">
                <a:tc vMerge="1">
                  <a:txBody>
                    <a:bodyPr/>
                    <a:lstStyle/>
                    <a:p>
                      <a:pPr algn="l" rtl="0" eaLnBrk="0">
                        <a:lnSpc>
                          <a:spcPct val="100000"/>
                        </a:lnSpc>
                        <a:tabLst/>
                      </a:pPr>
                      <a:endParaRPr sz="1000" dirty="0">
                        <a:latin typeface="Arial"/>
                        <a:ea typeface="Arial"/>
                        <a:cs typeface="Arial"/>
                      </a:endParaRPr>
                    </a:p>
                  </a:txBody>
                  <a:tcPr marL="0" marR="0" marT="0" marB="0">
                    <a:lnL>
                      <a:noFill/>
                    </a:lnL>
                    <a:lnR w="12700" cap="flat" cmpd="sng" algn="ctr">
                      <a:solidFill>
                        <a:srgbClr val="8EBFD6"/>
                      </a:solidFill>
                      <a:prstDash val="solid"/>
                      <a:round/>
                      <a:headEnd type="none" w="med" len="med"/>
                      <a:tailEnd type="none" w="med" len="med"/>
                    </a:lnR>
                    <a:lnT w="12700" cap="flat" cmpd="sng" algn="ctr">
                      <a:solidFill>
                        <a:srgbClr val="8EBFD6"/>
                      </a:solidFill>
                      <a:prstDash val="solid"/>
                      <a:round/>
                      <a:headEnd type="none" w="med" len="med"/>
                      <a:tailEnd type="none" w="med" len="med"/>
                    </a:lnT>
                    <a:lnB w="12700" cap="flat" cmpd="sng" algn="ctr">
                      <a:solidFill>
                        <a:srgbClr val="8EBFD6"/>
                      </a:solidFill>
                      <a:prstDash val="solid"/>
                      <a:round/>
                      <a:headEnd type="none" w="med" len="med"/>
                      <a:tailEnd type="none" w="med" len="med"/>
                    </a:lnB>
                  </a:tcPr>
                </a:tc>
                <a:tc vMerge="1">
                  <a:txBody>
                    <a:bodyPr/>
                    <a:lstStyle/>
                    <a:p>
                      <a:pPr algn="l" rtl="0" eaLnBrk="0">
                        <a:lnSpc>
                          <a:spcPct val="100000"/>
                        </a:lnSpc>
                        <a:tabLst/>
                      </a:pPr>
                      <a:endParaRPr sz="1000" dirty="0">
                        <a:latin typeface="Arial"/>
                        <a:ea typeface="Arial"/>
                        <a:cs typeface="Arial"/>
                      </a:endParaRPr>
                    </a:p>
                  </a:txBody>
                  <a:tcPr marL="0" marR="0" marT="0" marB="0">
                    <a:lnL w="12700" cap="flat" cmpd="sng" algn="ctr">
                      <a:solidFill>
                        <a:srgbClr val="8EBFD6"/>
                      </a:solidFill>
                      <a:prstDash val="solid"/>
                      <a:round/>
                      <a:headEnd type="none" w="med" len="med"/>
                      <a:tailEnd type="none" w="med" len="med"/>
                    </a:lnL>
                    <a:lnR w="12700" cap="flat" cmpd="sng" algn="ctr">
                      <a:solidFill>
                        <a:srgbClr val="8EBFD6"/>
                      </a:solidFill>
                      <a:prstDash val="solid"/>
                      <a:round/>
                      <a:headEnd type="none" w="med" len="med"/>
                      <a:tailEnd type="none" w="med" len="med"/>
                    </a:lnR>
                    <a:lnT w="12700" cap="flat" cmpd="sng" algn="ctr">
                      <a:solidFill>
                        <a:srgbClr val="8EBFD6"/>
                      </a:solidFill>
                      <a:prstDash val="solid"/>
                      <a:round/>
                      <a:headEnd type="none" w="med" len="med"/>
                      <a:tailEnd type="none" w="med" len="med"/>
                    </a:lnT>
                    <a:lnB w="12700" cap="flat" cmpd="sng" algn="ctr">
                      <a:solidFill>
                        <a:srgbClr val="8EBFD6"/>
                      </a:solidFill>
                      <a:prstDash val="solid"/>
                      <a:round/>
                      <a:headEnd type="none" w="med" len="med"/>
                      <a:tailEnd type="none" w="med" len="med"/>
                    </a:lnB>
                  </a:tcPr>
                </a:tc>
                <a:tc>
                  <a:txBody>
                    <a:bodyPr/>
                    <a:lstStyle/>
                    <a:p>
                      <a:pPr algn="l" rtl="0" eaLnBrk="0">
                        <a:lnSpc>
                          <a:spcPct val="11342"/>
                        </a:lnSpc>
                        <a:tabLst/>
                      </a:pPr>
                      <a:endParaRPr sz="100" dirty="0">
                        <a:latin typeface="Arial"/>
                        <a:ea typeface="Arial"/>
                        <a:cs typeface="Arial"/>
                      </a:endParaRPr>
                    </a:p>
                    <a:p>
                      <a:pPr marL="231775" indent="11429" algn="l" rtl="0" eaLnBrk="0">
                        <a:lnSpc>
                          <a:spcPct val="114000"/>
                        </a:lnSpc>
                        <a:tabLst/>
                      </a:pPr>
                      <a:r>
                        <a:rPr sz="1200" kern="0" spc="0" dirty="0">
                          <a:solidFill>
                            <a:srgbClr val="000000">
                              <a:alpha val="100000"/>
                            </a:srgbClr>
                          </a:solidFill>
                          <a:latin typeface="FangSong"/>
                          <a:ea typeface="FangSong"/>
                          <a:cs typeface="FangSong"/>
                        </a:rPr>
                        <a:t>5 </a:t>
                      </a:r>
                      <a:r>
                        <a:rPr sz="1200" kern="0" spc="0" dirty="0">
                          <a:solidFill>
                            <a:srgbClr val="000000">
                              <a:alpha val="100000"/>
                            </a:srgbClr>
                          </a:solidFill>
                          <a:latin typeface="Microsoft YaHei"/>
                          <a:ea typeface="Microsoft YaHei"/>
                          <a:cs typeface="Microsoft YaHei"/>
                        </a:rPr>
                        <a:t>电线</a:t>
                      </a:r>
                      <a:r>
                        <a:rPr sz="1200" kern="0" spc="0" dirty="0">
                          <a:solidFill>
                            <a:srgbClr val="000000">
                              <a:alpha val="100000"/>
                            </a:srgbClr>
                          </a:solidFill>
                          <a:latin typeface="FangSong"/>
                          <a:ea typeface="FangSong"/>
                          <a:cs typeface="FangSong"/>
                        </a:rPr>
                        <a:t>(</a:t>
                      </a:r>
                      <a:r>
                        <a:rPr sz="1200" kern="0" spc="0" dirty="0">
                          <a:solidFill>
                            <a:srgbClr val="000000">
                              <a:alpha val="100000"/>
                            </a:srgbClr>
                          </a:solidFill>
                          <a:latin typeface="Microsoft YaHei"/>
                          <a:ea typeface="Microsoft YaHei"/>
                          <a:cs typeface="Microsoft YaHei"/>
                        </a:rPr>
                        <a:t>缆</a:t>
                      </a:r>
                      <a:r>
                        <a:rPr sz="1200" kern="0" spc="0" dirty="0">
                          <a:solidFill>
                            <a:srgbClr val="000000">
                              <a:alpha val="100000"/>
                            </a:srgbClr>
                          </a:solidFill>
                          <a:latin typeface="FangSong"/>
                          <a:ea typeface="FangSong"/>
                          <a:cs typeface="FangSong"/>
                        </a:rPr>
                        <a:t>)</a:t>
                      </a:r>
                      <a:r>
                        <a:rPr sz="1200" kern="0" spc="0" dirty="0">
                          <a:solidFill>
                            <a:srgbClr val="000000">
                              <a:alpha val="100000"/>
                            </a:srgbClr>
                          </a:solidFill>
                          <a:latin typeface="Microsoft YaHei"/>
                          <a:ea typeface="Microsoft YaHei"/>
                          <a:cs typeface="Microsoft YaHei"/>
                        </a:rPr>
                        <a:t>、供暖和</a:t>
                      </a:r>
                      <a:r>
                        <a:rPr sz="1200" kern="0" spc="-10" dirty="0">
                          <a:solidFill>
                            <a:srgbClr val="000000">
                              <a:alpha val="100000"/>
                            </a:srgbClr>
                          </a:solidFill>
                          <a:latin typeface="Microsoft YaHei"/>
                          <a:ea typeface="Microsoft YaHei"/>
                          <a:cs typeface="Microsoft YaHei"/>
                        </a:rPr>
                        <a:t>污水等沟槽及烟道、进风道      和垃圾道等地方。</a:t>
                      </a:r>
                      <a:endParaRPr sz="1200" dirty="0">
                        <a:latin typeface="Microsoft YaHei"/>
                        <a:ea typeface="Microsoft YaHei"/>
                        <a:cs typeface="Microsoft YaHei"/>
                      </a:endParaRPr>
                    </a:p>
                  </a:txBody>
                  <a:tcPr marL="0" marR="0" marT="0" marB="0">
                    <a:lnL w="12700" cap="flat" cmpd="sng" algn="ctr">
                      <a:solidFill>
                        <a:srgbClr val="8EBFD6"/>
                      </a:solidFill>
                      <a:prstDash val="solid"/>
                      <a:round/>
                      <a:headEnd type="none" w="med" len="med"/>
                      <a:tailEnd type="none" w="med" len="med"/>
                    </a:lnL>
                    <a:lnR>
                      <a:noFill/>
                    </a:lnR>
                    <a:lnT>
                      <a:noFill/>
                    </a:lnT>
                    <a:lnB w="12700" cap="flat" cmpd="sng" algn="ctr">
                      <a:solidFill>
                        <a:srgbClr val="8EBFD6"/>
                      </a:solidFill>
                      <a:prstDash val="solid"/>
                      <a:round/>
                      <a:headEnd type="none" w="med" len="med"/>
                      <a:tailEnd type="none" w="med" len="med"/>
                    </a:lnB>
                  </a:tcPr>
                </a:tc>
                <a:extLst>
                  <a:ext uri="{0D108BD9-81ED-4DB2-BD59-A6C34878D82A}">
                    <a16:rowId xmlns:a16="http://schemas.microsoft.com/office/drawing/2014/main" val="10004"/>
                  </a:ext>
                </a:extLst>
              </a:tr>
            </a:tbl>
          </a:graphicData>
        </a:graphic>
      </p:graphicFrame>
      <p:sp>
        <p:nvSpPr>
          <p:cNvPr id="2172" name="textbox 2172"/>
          <p:cNvSpPr/>
          <p:nvPr/>
        </p:nvSpPr>
        <p:spPr>
          <a:xfrm>
            <a:off x="659692" y="392316"/>
            <a:ext cx="10781030" cy="1249044"/>
          </a:xfrm>
          <a:prstGeom prst="rect">
            <a:avLst/>
          </a:prstGeom>
          <a:noFill/>
          <a:ln w="0" cap="flat">
            <a:noFill/>
            <a:prstDash val="solid"/>
            <a:miter lim="0"/>
          </a:ln>
        </p:spPr>
        <p:txBody>
          <a:bodyPr vert="horz" wrap="square" lIns="0" tIns="0" rIns="0" bIns="0"/>
          <a:lstStyle/>
          <a:p>
            <a:pPr algn="l" rtl="0" eaLnBrk="0">
              <a:lnSpc>
                <a:spcPct val="83341"/>
              </a:lnSpc>
              <a:tabLst/>
            </a:pPr>
            <a:endParaRPr sz="100" dirty="0">
              <a:latin typeface="Arial"/>
              <a:ea typeface="Arial"/>
              <a:cs typeface="Arial"/>
            </a:endParaRPr>
          </a:p>
          <a:p>
            <a:pPr marL="215900" algn="l" rtl="0" eaLnBrk="0">
              <a:lnSpc>
                <a:spcPts val="4227"/>
              </a:lnSpc>
              <a:tabLst/>
            </a:pPr>
            <a:r>
              <a:rPr sz="3200" b="1" kern="0" spc="-80" dirty="0">
                <a:solidFill>
                  <a:srgbClr val="000000">
                    <a:alpha val="100000"/>
                  </a:srgbClr>
                </a:solidFill>
                <a:latin typeface="Microsoft YaHei"/>
                <a:ea typeface="Microsoft YaHei"/>
                <a:cs typeface="Microsoft YaHei"/>
              </a:rPr>
              <a:t>《城镇燃气经营安全重大隐患判定标准》解析</a:t>
            </a:r>
            <a:endParaRPr sz="3200" dirty="0">
              <a:latin typeface="Microsoft YaHei"/>
              <a:ea typeface="Microsoft YaHei"/>
              <a:cs typeface="Microsoft YaHei"/>
            </a:endParaRPr>
          </a:p>
          <a:p>
            <a:pPr algn="l" rtl="0" eaLnBrk="0">
              <a:lnSpc>
                <a:spcPct val="107000"/>
              </a:lnSpc>
              <a:tabLst/>
            </a:pPr>
            <a:endParaRPr sz="800" dirty="0">
              <a:latin typeface="Arial"/>
              <a:ea typeface="Arial"/>
              <a:cs typeface="Arial"/>
            </a:endParaRPr>
          </a:p>
          <a:p>
            <a:pPr marL="348615" indent="-270509" algn="l" rtl="0" eaLnBrk="0">
              <a:lnSpc>
                <a:spcPct val="114000"/>
              </a:lnSpc>
              <a:spcBef>
                <a:spcPts val="3"/>
              </a:spcBef>
              <a:tabLst/>
            </a:pPr>
            <a:r>
              <a:rPr sz="1600" kern="0" spc="130" dirty="0">
                <a:solidFill>
                  <a:srgbClr val="FF0000">
                    <a:alpha val="100000"/>
                  </a:srgbClr>
                </a:solidFill>
                <a:latin typeface="Wingdings"/>
                <a:ea typeface="Wingdings"/>
                <a:cs typeface="Wingdings"/>
              </a:rPr>
              <a:t>n</a:t>
            </a:r>
            <a:r>
              <a:rPr sz="1600" kern="0" spc="-570" dirty="0">
                <a:solidFill>
                  <a:srgbClr val="FF0000">
                    <a:alpha val="100000"/>
                  </a:srgbClr>
                </a:solidFill>
                <a:latin typeface="Wingdings"/>
                <a:ea typeface="Wingdings"/>
                <a:cs typeface="Wingdings"/>
              </a:rPr>
              <a:t> </a:t>
            </a:r>
            <a:r>
              <a:rPr sz="1600" kern="0" spc="130" dirty="0">
                <a:solidFill>
                  <a:srgbClr val="000000">
                    <a:alpha val="100000"/>
                  </a:srgbClr>
                </a:solidFill>
                <a:latin typeface="Microsoft YaHei"/>
                <a:ea typeface="Microsoft YaHei"/>
                <a:cs typeface="Microsoft YaHei"/>
              </a:rPr>
              <a:t>第九条</a:t>
            </a:r>
            <a:r>
              <a:rPr sz="1600" kern="0" spc="200" dirty="0">
                <a:solidFill>
                  <a:srgbClr val="000000">
                    <a:alpha val="100000"/>
                  </a:srgbClr>
                </a:solidFill>
                <a:latin typeface="Microsoft YaHei"/>
                <a:ea typeface="Microsoft YaHei"/>
                <a:cs typeface="Microsoft YaHei"/>
              </a:rPr>
              <a:t>  </a:t>
            </a:r>
            <a:r>
              <a:rPr sz="1600" kern="0" spc="130" dirty="0">
                <a:solidFill>
                  <a:srgbClr val="000000">
                    <a:alpha val="100000"/>
                  </a:srgbClr>
                </a:solidFill>
                <a:latin typeface="Microsoft YaHei"/>
                <a:ea typeface="Microsoft YaHei"/>
                <a:cs typeface="Microsoft YaHei"/>
              </a:rPr>
              <a:t>燃气经营者在对燃气用</a:t>
            </a:r>
            <a:r>
              <a:rPr sz="1600" kern="0" spc="120" dirty="0">
                <a:solidFill>
                  <a:srgbClr val="000000">
                    <a:alpha val="100000"/>
                  </a:srgbClr>
                </a:solidFill>
                <a:latin typeface="Microsoft YaHei"/>
                <a:ea typeface="Microsoft YaHei"/>
                <a:cs typeface="Microsoft YaHei"/>
              </a:rPr>
              <a:t>户进行安全检查时 ，发现有下列情形之一 ，不按规定采取书面告知用户整改</a:t>
            </a:r>
            <a:r>
              <a:rPr sz="1600" kern="0" spc="0" dirty="0">
                <a:solidFill>
                  <a:srgbClr val="000000">
                    <a:alpha val="100000"/>
                  </a:srgbClr>
                </a:solidFill>
                <a:latin typeface="Microsoft YaHei"/>
                <a:ea typeface="Microsoft YaHei"/>
                <a:cs typeface="Microsoft YaHei"/>
              </a:rPr>
              <a:t> </a:t>
            </a:r>
            <a:r>
              <a:rPr sz="1600" kern="0" spc="70" dirty="0">
                <a:solidFill>
                  <a:srgbClr val="000000">
                    <a:alpha val="100000"/>
                  </a:srgbClr>
                </a:solidFill>
                <a:latin typeface="Microsoft YaHei"/>
                <a:ea typeface="Microsoft YaHei"/>
                <a:cs typeface="Microsoft YaHei"/>
              </a:rPr>
              <a:t>等措施的 ，判定为重大隐患:（ 4种 ）</a:t>
            </a:r>
            <a:endParaRPr sz="1600" dirty="0">
              <a:latin typeface="Microsoft YaHei"/>
              <a:ea typeface="Microsoft YaHei"/>
              <a:cs typeface="Microsoft YaHei"/>
            </a:endParaRPr>
          </a:p>
        </p:txBody>
      </p:sp>
      <p:pic>
        <p:nvPicPr>
          <p:cNvPr id="2174" name="picture 2174"/>
          <p:cNvPicPr>
            <a:picLocks noChangeAspect="1"/>
          </p:cNvPicPr>
          <p:nvPr/>
        </p:nvPicPr>
        <p:blipFill>
          <a:blip r:embed="rId2"/>
          <a:stretch>
            <a:fillRect/>
          </a:stretch>
        </p:blipFill>
        <p:spPr>
          <a:xfrm rot="21600000">
            <a:off x="4485132" y="4719828"/>
            <a:ext cx="2287524" cy="1728216"/>
          </a:xfrm>
          <a:prstGeom prst="rect">
            <a:avLst/>
          </a:prstGeom>
        </p:spPr>
      </p:pic>
      <p:sp>
        <p:nvSpPr>
          <p:cNvPr id="2176" name="textbox 2176"/>
          <p:cNvSpPr/>
          <p:nvPr/>
        </p:nvSpPr>
        <p:spPr>
          <a:xfrm>
            <a:off x="919643" y="1926688"/>
            <a:ext cx="8533130" cy="295275"/>
          </a:xfrm>
          <a:prstGeom prst="rect">
            <a:avLst/>
          </a:prstGeom>
          <a:noFill/>
          <a:ln w="0" cap="flat">
            <a:noFill/>
            <a:prstDash val="solid"/>
            <a:miter lim="0"/>
          </a:ln>
        </p:spPr>
        <p:txBody>
          <a:bodyPr vert="horz" wrap="square" lIns="0" tIns="0" rIns="0" bIns="0"/>
          <a:lstStyle/>
          <a:p>
            <a:pPr algn="l" rtl="0" eaLnBrk="0">
              <a:lnSpc>
                <a:spcPct val="83341"/>
              </a:lnSpc>
              <a:tabLst/>
            </a:pPr>
            <a:endParaRPr sz="100" dirty="0">
              <a:latin typeface="Arial"/>
              <a:ea typeface="Arial"/>
              <a:cs typeface="Arial"/>
            </a:endParaRPr>
          </a:p>
          <a:p>
            <a:pPr algn="r" rtl="0" eaLnBrk="0">
              <a:lnSpc>
                <a:spcPts val="2123"/>
              </a:lnSpc>
              <a:tabLst/>
            </a:pPr>
            <a:r>
              <a:rPr sz="1600" kern="0" spc="60" dirty="0">
                <a:solidFill>
                  <a:srgbClr val="000000">
                    <a:alpha val="100000"/>
                  </a:srgbClr>
                </a:solidFill>
                <a:latin typeface="Microsoft YaHei"/>
                <a:ea typeface="Microsoft YaHei"/>
                <a:cs typeface="Microsoft YaHei"/>
              </a:rPr>
              <a:t>（ 三 ）燃气管道及附件</a:t>
            </a:r>
            <a:r>
              <a:rPr sz="1600" kern="0" spc="-260" dirty="0">
                <a:solidFill>
                  <a:srgbClr val="000000">
                    <a:alpha val="100000"/>
                  </a:srgbClr>
                </a:solidFill>
                <a:latin typeface="Microsoft YaHei"/>
                <a:ea typeface="Microsoft YaHei"/>
                <a:cs typeface="Microsoft YaHei"/>
              </a:rPr>
              <a:t> </a:t>
            </a:r>
            <a:r>
              <a:rPr sz="1600" kern="0" spc="60" dirty="0">
                <a:solidFill>
                  <a:srgbClr val="000000">
                    <a:alpha val="100000"/>
                  </a:srgbClr>
                </a:solidFill>
                <a:latin typeface="Microsoft YaHei"/>
                <a:ea typeface="Microsoft YaHei"/>
                <a:cs typeface="Microsoft YaHei"/>
              </a:rPr>
              <a:t>、</a:t>
            </a:r>
            <a:r>
              <a:rPr sz="1600" kern="0" spc="-300" dirty="0">
                <a:solidFill>
                  <a:srgbClr val="000000">
                    <a:alpha val="100000"/>
                  </a:srgbClr>
                </a:solidFill>
                <a:latin typeface="Microsoft YaHei"/>
                <a:ea typeface="Microsoft YaHei"/>
                <a:cs typeface="Microsoft YaHei"/>
              </a:rPr>
              <a:t> </a:t>
            </a:r>
            <a:r>
              <a:rPr sz="1600" kern="0" spc="60" dirty="0">
                <a:solidFill>
                  <a:srgbClr val="000000">
                    <a:alpha val="100000"/>
                  </a:srgbClr>
                </a:solidFill>
                <a:latin typeface="Microsoft YaHei"/>
                <a:ea typeface="Microsoft YaHei"/>
                <a:cs typeface="Microsoft YaHei"/>
              </a:rPr>
              <a:t>燃具设置在卧室</a:t>
            </a:r>
            <a:r>
              <a:rPr sz="1600" kern="0" spc="-260" dirty="0">
                <a:solidFill>
                  <a:srgbClr val="000000">
                    <a:alpha val="100000"/>
                  </a:srgbClr>
                </a:solidFill>
                <a:latin typeface="Microsoft YaHei"/>
                <a:ea typeface="Microsoft YaHei"/>
                <a:cs typeface="Microsoft YaHei"/>
              </a:rPr>
              <a:t> </a:t>
            </a:r>
            <a:r>
              <a:rPr sz="1600" kern="0" spc="60" dirty="0">
                <a:solidFill>
                  <a:srgbClr val="000000">
                    <a:alpha val="100000"/>
                  </a:srgbClr>
                </a:solidFill>
                <a:latin typeface="Microsoft YaHei"/>
                <a:ea typeface="Microsoft YaHei"/>
                <a:cs typeface="Microsoft YaHei"/>
              </a:rPr>
              <a:t>、</a:t>
            </a:r>
            <a:r>
              <a:rPr sz="1600" kern="0" spc="-310" dirty="0">
                <a:solidFill>
                  <a:srgbClr val="000000">
                    <a:alpha val="100000"/>
                  </a:srgbClr>
                </a:solidFill>
                <a:latin typeface="Microsoft YaHei"/>
                <a:ea typeface="Microsoft YaHei"/>
                <a:cs typeface="Microsoft YaHei"/>
              </a:rPr>
              <a:t> </a:t>
            </a:r>
            <a:r>
              <a:rPr sz="1600" kern="0" spc="60" dirty="0">
                <a:solidFill>
                  <a:srgbClr val="000000">
                    <a:alpha val="100000"/>
                  </a:srgbClr>
                </a:solidFill>
                <a:latin typeface="Microsoft YaHei"/>
                <a:ea typeface="Microsoft YaHei"/>
                <a:cs typeface="Microsoft YaHei"/>
              </a:rPr>
              <a:t>旅馆建筑客房等人员居住</a:t>
            </a:r>
            <a:r>
              <a:rPr sz="1600" kern="0" spc="50" dirty="0">
                <a:solidFill>
                  <a:srgbClr val="000000">
                    <a:alpha val="100000"/>
                  </a:srgbClr>
                </a:solidFill>
                <a:latin typeface="Microsoft YaHei"/>
                <a:ea typeface="Microsoft YaHei"/>
                <a:cs typeface="Microsoft YaHei"/>
              </a:rPr>
              <a:t>和休息的房间内 ；</a:t>
            </a:r>
            <a:endParaRPr sz="1600" dirty="0">
              <a:latin typeface="Microsoft YaHei"/>
              <a:ea typeface="Microsoft YaHei"/>
              <a:cs typeface="Microsoft YaHei"/>
            </a:endParaRPr>
          </a:p>
        </p:txBody>
      </p:sp>
      <p:pic>
        <p:nvPicPr>
          <p:cNvPr id="2178" name="picture 2178"/>
          <p:cNvPicPr>
            <a:picLocks noChangeAspect="1"/>
          </p:cNvPicPr>
          <p:nvPr/>
        </p:nvPicPr>
        <p:blipFill>
          <a:blip r:embed="rId3"/>
          <a:stretch>
            <a:fillRect/>
          </a:stretch>
        </p:blipFill>
        <p:spPr>
          <a:xfrm rot="21600000">
            <a:off x="11472671" y="0"/>
            <a:ext cx="719328" cy="720852"/>
          </a:xfrm>
          <a:prstGeom prst="rect">
            <a:avLst/>
          </a:prstGeom>
        </p:spPr>
      </p:pic>
      <p:pic>
        <p:nvPicPr>
          <p:cNvPr id="2180" name="picture 2180"/>
          <p:cNvPicPr>
            <a:picLocks noChangeAspect="1"/>
          </p:cNvPicPr>
          <p:nvPr/>
        </p:nvPicPr>
        <p:blipFill>
          <a:blip r:embed="rId4"/>
          <a:stretch>
            <a:fillRect/>
          </a:stretch>
        </p:blipFill>
        <p:spPr>
          <a:xfrm rot="21600000">
            <a:off x="0" y="6138671"/>
            <a:ext cx="720852" cy="719328"/>
          </a:xfrm>
          <a:prstGeom prst="rect">
            <a:avLst/>
          </a:prstGeom>
        </p:spPr>
      </p:pic>
      <p:pic>
        <p:nvPicPr>
          <p:cNvPr id="2182" name="picture 2182"/>
          <p:cNvPicPr>
            <a:picLocks noChangeAspect="1"/>
          </p:cNvPicPr>
          <p:nvPr/>
        </p:nvPicPr>
        <p:blipFill>
          <a:blip r:embed="rId5"/>
          <a:stretch>
            <a:fillRect/>
          </a:stretch>
        </p:blipFill>
        <p:spPr>
          <a:xfrm rot="21600000">
            <a:off x="720090" y="1743709"/>
            <a:ext cx="10751184" cy="12700"/>
          </a:xfrm>
          <a:prstGeom prst="rect">
            <a:avLst/>
          </a:prstGeom>
        </p:spPr>
      </p:pic>
    </p:spTree>
  </p:cSld>
  <p:clrMapOvr>
    <a:masterClrMapping/>
  </p:clrMapOvr>
</p:sld>
</file>

<file path=ppt/slides/slide102.xml><?xml version="1.0" encoding="utf-8"?>
<p:sld xmlns:a16="http://schemas.microsoft.com/office/drawing/2014/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84" name="rect 2184"/>
          <p:cNvSpPr/>
          <p:nvPr/>
        </p:nvSpPr>
        <p:spPr>
          <a:xfrm>
            <a:off x="0" y="0"/>
            <a:ext cx="12192000" cy="6858000"/>
          </a:xfrm>
          <a:prstGeom prst="rect">
            <a:avLst/>
          </a:prstGeom>
          <a:solidFill>
            <a:srgbClr val="E4F4FB">
              <a:alpha val="100000"/>
            </a:srgbClr>
          </a:solidFill>
          <a:ln w="0" cap="flat">
            <a:noFill/>
            <a:prstDash val="solid"/>
            <a:miter lim="0"/>
          </a:ln>
        </p:spPr>
        <p:txBody>
          <a:bodyPr rtlCol="0"/>
          <a:lstStyle/>
          <a:p>
            <a:pPr algn="ctr"/>
            <a:endParaRPr lang="zh-CN" altLang="en-US"/>
          </a:p>
        </p:txBody>
      </p:sp>
      <p:graphicFrame>
        <p:nvGraphicFramePr>
          <p:cNvPr id="2186" name="table 2186"/>
          <p:cNvGraphicFramePr>
            <a:graphicFrameLocks noGrp="1"/>
          </p:cNvGraphicFramePr>
          <p:nvPr/>
        </p:nvGraphicFramePr>
        <p:xfrm>
          <a:off x="720090" y="1743709"/>
          <a:ext cx="10750550" cy="4170679"/>
        </p:xfrm>
        <a:graphic>
          <a:graphicData uri="http://schemas.openxmlformats.org/drawingml/2006/table">
            <a:tbl>
              <a:tblPr/>
              <a:tblGrid>
                <a:gridCol w="10750550">
                  <a:extLst>
                    <a:ext uri="{9D8B030D-6E8A-4147-A177-3AD203B41FA5}">
                      <a16:colId xmlns:a16="http://schemas.microsoft.com/office/drawing/2014/main" val="20000"/>
                    </a:ext>
                  </a:extLst>
                </a:gridCol>
              </a:tblGrid>
              <a:tr h="628650">
                <a:tc>
                  <a:txBody>
                    <a:bodyPr/>
                    <a:lstStyle/>
                    <a:p>
                      <a:pPr algn="l" rtl="0" eaLnBrk="0">
                        <a:lnSpc>
                          <a:spcPct val="128000"/>
                        </a:lnSpc>
                        <a:tabLst/>
                      </a:pPr>
                      <a:endParaRPr sz="1000" dirty="0">
                        <a:latin typeface="Arial"/>
                        <a:ea typeface="Arial"/>
                        <a:cs typeface="Arial"/>
                      </a:endParaRPr>
                    </a:p>
                    <a:p>
                      <a:pPr marL="313690" algn="l" rtl="0" eaLnBrk="0">
                        <a:lnSpc>
                          <a:spcPts val="2123"/>
                        </a:lnSpc>
                        <a:spcBef>
                          <a:spcPts val="5"/>
                        </a:spcBef>
                        <a:tabLst/>
                      </a:pPr>
                      <a:r>
                        <a:rPr sz="1600" kern="0" spc="90" dirty="0">
                          <a:solidFill>
                            <a:srgbClr val="000000">
                              <a:alpha val="100000"/>
                            </a:srgbClr>
                          </a:solidFill>
                          <a:latin typeface="Microsoft YaHei"/>
                          <a:ea typeface="Microsoft YaHei"/>
                          <a:cs typeface="Microsoft YaHei"/>
                        </a:rPr>
                        <a:t>（ 三 ）燃气管道及附件</a:t>
                      </a:r>
                      <a:r>
                        <a:rPr sz="1600" kern="0" spc="-260" dirty="0">
                          <a:solidFill>
                            <a:srgbClr val="000000">
                              <a:alpha val="100000"/>
                            </a:srgbClr>
                          </a:solidFill>
                          <a:latin typeface="Microsoft YaHei"/>
                          <a:ea typeface="Microsoft YaHei"/>
                          <a:cs typeface="Microsoft YaHei"/>
                        </a:rPr>
                        <a:t> </a:t>
                      </a:r>
                      <a:r>
                        <a:rPr sz="1600" kern="0" spc="90" dirty="0">
                          <a:solidFill>
                            <a:srgbClr val="000000">
                              <a:alpha val="100000"/>
                            </a:srgbClr>
                          </a:solidFill>
                          <a:latin typeface="Microsoft YaHei"/>
                          <a:ea typeface="Microsoft YaHei"/>
                          <a:cs typeface="Microsoft YaHei"/>
                        </a:rPr>
                        <a:t>、</a:t>
                      </a:r>
                      <a:r>
                        <a:rPr sz="1600" kern="0" spc="-300" dirty="0">
                          <a:solidFill>
                            <a:srgbClr val="000000">
                              <a:alpha val="100000"/>
                            </a:srgbClr>
                          </a:solidFill>
                          <a:latin typeface="Microsoft YaHei"/>
                          <a:ea typeface="Microsoft YaHei"/>
                          <a:cs typeface="Microsoft YaHei"/>
                        </a:rPr>
                        <a:t> </a:t>
                      </a:r>
                      <a:r>
                        <a:rPr sz="1600" kern="0" spc="90" dirty="0">
                          <a:solidFill>
                            <a:srgbClr val="000000">
                              <a:alpha val="100000"/>
                            </a:srgbClr>
                          </a:solidFill>
                          <a:latin typeface="Microsoft YaHei"/>
                          <a:ea typeface="Microsoft YaHei"/>
                          <a:cs typeface="Microsoft YaHei"/>
                        </a:rPr>
                        <a:t>燃具设置在</a:t>
                      </a:r>
                      <a:r>
                        <a:rPr sz="1600" kern="0" spc="80" dirty="0">
                          <a:solidFill>
                            <a:srgbClr val="000000">
                              <a:alpha val="100000"/>
                            </a:srgbClr>
                          </a:solidFill>
                          <a:latin typeface="Microsoft YaHei"/>
                          <a:ea typeface="Microsoft YaHei"/>
                          <a:cs typeface="Microsoft YaHei"/>
                        </a:rPr>
                        <a:t>卧室</a:t>
                      </a:r>
                      <a:r>
                        <a:rPr sz="1600" kern="0" spc="-260" dirty="0">
                          <a:solidFill>
                            <a:srgbClr val="000000">
                              <a:alpha val="100000"/>
                            </a:srgbClr>
                          </a:solidFill>
                          <a:latin typeface="Microsoft YaHei"/>
                          <a:ea typeface="Microsoft YaHei"/>
                          <a:cs typeface="Microsoft YaHei"/>
                        </a:rPr>
                        <a:t> </a:t>
                      </a:r>
                      <a:r>
                        <a:rPr sz="1600" kern="0" spc="80" dirty="0">
                          <a:solidFill>
                            <a:srgbClr val="000000">
                              <a:alpha val="100000"/>
                            </a:srgbClr>
                          </a:solidFill>
                          <a:latin typeface="Microsoft YaHei"/>
                          <a:ea typeface="Microsoft YaHei"/>
                          <a:cs typeface="Microsoft YaHei"/>
                        </a:rPr>
                        <a:t>、</a:t>
                      </a:r>
                      <a:r>
                        <a:rPr sz="1600" kern="0" spc="-310" dirty="0">
                          <a:solidFill>
                            <a:srgbClr val="000000">
                              <a:alpha val="100000"/>
                            </a:srgbClr>
                          </a:solidFill>
                          <a:latin typeface="Microsoft YaHei"/>
                          <a:ea typeface="Microsoft YaHei"/>
                          <a:cs typeface="Microsoft YaHei"/>
                        </a:rPr>
                        <a:t> </a:t>
                      </a:r>
                      <a:r>
                        <a:rPr sz="1600" kern="0" spc="80" dirty="0">
                          <a:solidFill>
                            <a:srgbClr val="000000">
                              <a:alpha val="100000"/>
                            </a:srgbClr>
                          </a:solidFill>
                          <a:latin typeface="Microsoft YaHei"/>
                          <a:ea typeface="Microsoft YaHei"/>
                          <a:cs typeface="Microsoft YaHei"/>
                        </a:rPr>
                        <a:t>旅馆建筑客房等人员居住和休息的房间内 ；</a:t>
                      </a:r>
                      <a:endParaRPr sz="1600" dirty="0">
                        <a:latin typeface="Microsoft YaHei"/>
                        <a:ea typeface="Microsoft YaHei"/>
                        <a:cs typeface="Microsoft YaHei"/>
                      </a:endParaRPr>
                    </a:p>
                  </a:txBody>
                  <a:tcPr marL="0" marR="0" marT="0" marB="0">
                    <a:lnL>
                      <a:noFill/>
                    </a:lnL>
                    <a:lnR>
                      <a:noFill/>
                    </a:lnR>
                    <a:lnT w="12700" cap="flat" cmpd="sng" algn="ctr">
                      <a:solidFill>
                        <a:srgbClr val="8EBFD6"/>
                      </a:solidFill>
                      <a:prstDash val="solid"/>
                      <a:round/>
                      <a:headEnd type="none" w="med" len="med"/>
                      <a:tailEnd type="none" w="med" len="med"/>
                    </a:lnT>
                    <a:lnB w="12700" cap="flat" cmpd="sng" algn="ctr">
                      <a:solidFill>
                        <a:srgbClr val="8EBFD6"/>
                      </a:solidFill>
                      <a:prstDash val="solid"/>
                      <a:round/>
                      <a:headEnd type="none" w="med" len="med"/>
                      <a:tailEnd type="none" w="med" len="med"/>
                    </a:lnB>
                    <a:solidFill>
                      <a:srgbClr val="B9D6E6"/>
                    </a:solidFill>
                  </a:tcPr>
                </a:tc>
                <a:extLst>
                  <a:ext uri="{0D108BD9-81ED-4DB2-BD59-A6C34878D82A}">
                    <a16:rowId xmlns:a16="http://schemas.microsoft.com/office/drawing/2014/main" val="10000"/>
                  </a:ext>
                </a:extLst>
              </a:tr>
              <a:tr h="3542029">
                <a:tc>
                  <a:txBody>
                    <a:bodyPr/>
                    <a:lstStyle/>
                    <a:p>
                      <a:pPr algn="l" rtl="0" eaLnBrk="0">
                        <a:lnSpc>
                          <a:spcPct val="101000"/>
                        </a:lnSpc>
                        <a:tabLst/>
                      </a:pPr>
                      <a:endParaRPr sz="900" dirty="0">
                        <a:latin typeface="Arial"/>
                        <a:ea typeface="Arial"/>
                        <a:cs typeface="Arial"/>
                      </a:endParaRPr>
                    </a:p>
                    <a:p>
                      <a:pPr marL="231140" indent="109854" algn="l" rtl="0" eaLnBrk="0">
                        <a:lnSpc>
                          <a:spcPct val="129000"/>
                        </a:lnSpc>
                        <a:spcBef>
                          <a:spcPts val="5"/>
                        </a:spcBef>
                        <a:tabLst/>
                      </a:pPr>
                      <a:r>
                        <a:rPr sz="1500" kern="0" spc="160" dirty="0">
                          <a:solidFill>
                            <a:srgbClr val="FF0000">
                              <a:alpha val="100000"/>
                            </a:srgbClr>
                          </a:solidFill>
                          <a:latin typeface="Microsoft YaHei"/>
                          <a:ea typeface="Microsoft YaHei"/>
                          <a:cs typeface="Microsoft YaHei"/>
                        </a:rPr>
                        <a:t>〖解读〗</a:t>
                      </a:r>
                      <a:r>
                        <a:rPr sz="1500" kern="0" spc="-90" dirty="0">
                          <a:solidFill>
                            <a:srgbClr val="FF0000">
                              <a:alpha val="100000"/>
                            </a:srgbClr>
                          </a:solidFill>
                          <a:latin typeface="Microsoft YaHei"/>
                          <a:ea typeface="Microsoft YaHei"/>
                          <a:cs typeface="Microsoft YaHei"/>
                        </a:rPr>
                        <a:t> </a:t>
                      </a:r>
                      <a:r>
                        <a:rPr sz="1500" kern="0" spc="160" dirty="0">
                          <a:solidFill>
                            <a:srgbClr val="000000">
                              <a:alpha val="100000"/>
                            </a:srgbClr>
                          </a:solidFill>
                          <a:latin typeface="Microsoft YaHei"/>
                          <a:ea typeface="Microsoft YaHei"/>
                          <a:cs typeface="Microsoft YaHei"/>
                        </a:rPr>
                        <a:t>燃气管道及附件不得设置在下列</a:t>
                      </a:r>
                      <a:r>
                        <a:rPr sz="1500" kern="0" spc="150" dirty="0">
                          <a:solidFill>
                            <a:srgbClr val="000000">
                              <a:alpha val="100000"/>
                            </a:srgbClr>
                          </a:solidFill>
                          <a:latin typeface="Microsoft YaHei"/>
                          <a:ea typeface="Microsoft YaHei"/>
                          <a:cs typeface="Microsoft YaHei"/>
                        </a:rPr>
                        <a:t>场所的理由 ： (1)卧室</a:t>
                      </a:r>
                      <a:r>
                        <a:rPr sz="1500" kern="0" spc="-230" dirty="0">
                          <a:solidFill>
                            <a:srgbClr val="000000">
                              <a:alpha val="100000"/>
                            </a:srgbClr>
                          </a:solidFill>
                          <a:latin typeface="Microsoft YaHei"/>
                          <a:ea typeface="Microsoft YaHei"/>
                          <a:cs typeface="Microsoft YaHei"/>
                        </a:rPr>
                        <a:t> </a:t>
                      </a:r>
                      <a:r>
                        <a:rPr sz="1500" kern="0" spc="150" dirty="0">
                          <a:solidFill>
                            <a:srgbClr val="000000">
                              <a:alpha val="100000"/>
                            </a:srgbClr>
                          </a:solidFill>
                          <a:latin typeface="Microsoft YaHei"/>
                          <a:ea typeface="Microsoft YaHei"/>
                          <a:cs typeface="Microsoft YaHei"/>
                        </a:rPr>
                        <a:t>、</a:t>
                      </a:r>
                      <a:r>
                        <a:rPr sz="1500" kern="0" spc="-250" dirty="0">
                          <a:solidFill>
                            <a:srgbClr val="000000">
                              <a:alpha val="100000"/>
                            </a:srgbClr>
                          </a:solidFill>
                          <a:latin typeface="Microsoft YaHei"/>
                          <a:ea typeface="Microsoft YaHei"/>
                          <a:cs typeface="Microsoft YaHei"/>
                        </a:rPr>
                        <a:t> </a:t>
                      </a:r>
                      <a:r>
                        <a:rPr sz="1500" kern="0" spc="150" dirty="0">
                          <a:solidFill>
                            <a:srgbClr val="000000">
                              <a:alpha val="100000"/>
                            </a:srgbClr>
                          </a:solidFill>
                          <a:latin typeface="Microsoft YaHei"/>
                          <a:ea typeface="Microsoft YaHei"/>
                          <a:cs typeface="Microsoft YaHei"/>
                        </a:rPr>
                        <a:t>客房等是人员睡眠和休息的场所 ，燃气泄</a:t>
                      </a:r>
                      <a:r>
                        <a:rPr sz="1500" kern="0" spc="0" dirty="0">
                          <a:solidFill>
                            <a:srgbClr val="000000">
                              <a:alpha val="100000"/>
                            </a:srgbClr>
                          </a:solidFill>
                          <a:latin typeface="Microsoft YaHei"/>
                          <a:ea typeface="Microsoft YaHei"/>
                          <a:cs typeface="Microsoft YaHei"/>
                        </a:rPr>
                        <a:t>       </a:t>
                      </a:r>
                      <a:r>
                        <a:rPr sz="1500" kern="0" spc="180" dirty="0">
                          <a:solidFill>
                            <a:srgbClr val="000000">
                              <a:alpha val="100000"/>
                            </a:srgbClr>
                          </a:solidFill>
                          <a:latin typeface="Microsoft YaHei"/>
                          <a:ea typeface="Microsoft YaHei"/>
                          <a:cs typeface="Microsoft YaHei"/>
                        </a:rPr>
                        <a:t>漏会直接影响人身健康和安全</a:t>
                      </a:r>
                      <a:r>
                        <a:rPr sz="1500" kern="0" spc="-230" dirty="0">
                          <a:solidFill>
                            <a:srgbClr val="000000">
                              <a:alpha val="100000"/>
                            </a:srgbClr>
                          </a:solidFill>
                          <a:latin typeface="Microsoft YaHei"/>
                          <a:ea typeface="Microsoft YaHei"/>
                          <a:cs typeface="Microsoft YaHei"/>
                        </a:rPr>
                        <a:t> </a:t>
                      </a:r>
                      <a:r>
                        <a:rPr sz="1500" kern="0" spc="180" dirty="0">
                          <a:solidFill>
                            <a:srgbClr val="000000">
                              <a:alpha val="100000"/>
                            </a:srgbClr>
                          </a:solidFill>
                          <a:latin typeface="Microsoft YaHei"/>
                          <a:ea typeface="Microsoft YaHei"/>
                          <a:cs typeface="Microsoft YaHei"/>
                        </a:rPr>
                        <a:t>。</a:t>
                      </a:r>
                      <a:r>
                        <a:rPr sz="1500" kern="0" spc="-140" dirty="0">
                          <a:solidFill>
                            <a:srgbClr val="000000">
                              <a:alpha val="100000"/>
                            </a:srgbClr>
                          </a:solidFill>
                          <a:latin typeface="Microsoft YaHei"/>
                          <a:ea typeface="Microsoft YaHei"/>
                          <a:cs typeface="Microsoft YaHei"/>
                        </a:rPr>
                        <a:t> </a:t>
                      </a:r>
                      <a:r>
                        <a:rPr sz="1500" kern="0" spc="180" dirty="0">
                          <a:solidFill>
                            <a:srgbClr val="000000">
                              <a:alpha val="100000"/>
                            </a:srgbClr>
                          </a:solidFill>
                          <a:latin typeface="Microsoft YaHei"/>
                          <a:ea typeface="Microsoft YaHei"/>
                          <a:cs typeface="Microsoft YaHei"/>
                        </a:rPr>
                        <a:t>(2)避难场所用于避难人员疏散和</a:t>
                      </a:r>
                      <a:r>
                        <a:rPr sz="1500" kern="0" spc="170" dirty="0">
                          <a:solidFill>
                            <a:srgbClr val="000000">
                              <a:alpha val="100000"/>
                            </a:srgbClr>
                          </a:solidFill>
                          <a:latin typeface="Microsoft YaHei"/>
                          <a:ea typeface="Microsoft YaHei"/>
                          <a:cs typeface="Microsoft YaHei"/>
                        </a:rPr>
                        <a:t>临时避难 ；一般情况下 ，防御等级高于民</a:t>
                      </a:r>
                      <a:r>
                        <a:rPr sz="1500" kern="0" spc="0" dirty="0">
                          <a:solidFill>
                            <a:srgbClr val="000000">
                              <a:alpha val="100000"/>
                            </a:srgbClr>
                          </a:solidFill>
                          <a:latin typeface="Microsoft YaHei"/>
                          <a:ea typeface="Microsoft YaHei"/>
                          <a:cs typeface="Microsoft YaHei"/>
                        </a:rPr>
                        <a:t>        </a:t>
                      </a:r>
                      <a:r>
                        <a:rPr sz="1500" kern="0" spc="180" dirty="0">
                          <a:solidFill>
                            <a:srgbClr val="000000">
                              <a:alpha val="100000"/>
                            </a:srgbClr>
                          </a:solidFill>
                          <a:latin typeface="Microsoft YaHei"/>
                          <a:ea typeface="Microsoft YaHei"/>
                          <a:cs typeface="Microsoft YaHei"/>
                        </a:rPr>
                        <a:t>用建筑的卧室及商业建筑</a:t>
                      </a:r>
                      <a:r>
                        <a:rPr sz="1500" kern="0" spc="170" dirty="0">
                          <a:solidFill>
                            <a:srgbClr val="000000">
                              <a:alpha val="100000"/>
                            </a:srgbClr>
                          </a:solidFill>
                          <a:latin typeface="Microsoft YaHei"/>
                          <a:ea typeface="Microsoft YaHei"/>
                          <a:cs typeface="Microsoft YaHei"/>
                        </a:rPr>
                        <a:t>的客房</a:t>
                      </a:r>
                      <a:r>
                        <a:rPr sz="1500" kern="0" spc="-230" dirty="0">
                          <a:solidFill>
                            <a:srgbClr val="000000">
                              <a:alpha val="100000"/>
                            </a:srgbClr>
                          </a:solidFill>
                          <a:latin typeface="Microsoft YaHei"/>
                          <a:ea typeface="Microsoft YaHei"/>
                          <a:cs typeface="Microsoft YaHei"/>
                        </a:rPr>
                        <a:t> </a:t>
                      </a:r>
                      <a:r>
                        <a:rPr sz="1500" kern="0" spc="170" dirty="0">
                          <a:solidFill>
                            <a:srgbClr val="000000">
                              <a:alpha val="100000"/>
                            </a:srgbClr>
                          </a:solidFill>
                          <a:latin typeface="Microsoft YaHei"/>
                          <a:ea typeface="Microsoft YaHei"/>
                          <a:cs typeface="Microsoft YaHei"/>
                        </a:rPr>
                        <a:t>。</a:t>
                      </a:r>
                      <a:r>
                        <a:rPr sz="1500" kern="0" spc="-160" dirty="0">
                          <a:solidFill>
                            <a:srgbClr val="000000">
                              <a:alpha val="100000"/>
                            </a:srgbClr>
                          </a:solidFill>
                          <a:latin typeface="Microsoft YaHei"/>
                          <a:ea typeface="Microsoft YaHei"/>
                          <a:cs typeface="Microsoft YaHei"/>
                        </a:rPr>
                        <a:t> </a:t>
                      </a:r>
                      <a:r>
                        <a:rPr sz="1500" kern="0" spc="170" dirty="0">
                          <a:solidFill>
                            <a:srgbClr val="000000">
                              <a:alpha val="100000"/>
                            </a:srgbClr>
                          </a:solidFill>
                          <a:latin typeface="Microsoft YaHei"/>
                          <a:ea typeface="Microsoft YaHei"/>
                          <a:cs typeface="Microsoft YaHei"/>
                        </a:rPr>
                        <a:t>电梯属于特种设备 ，是涉及生命安全</a:t>
                      </a:r>
                      <a:r>
                        <a:rPr sz="1500" kern="0" spc="-220" dirty="0">
                          <a:solidFill>
                            <a:srgbClr val="000000">
                              <a:alpha val="100000"/>
                            </a:srgbClr>
                          </a:solidFill>
                          <a:latin typeface="Microsoft YaHei"/>
                          <a:ea typeface="Microsoft YaHei"/>
                          <a:cs typeface="Microsoft YaHei"/>
                        </a:rPr>
                        <a:t> </a:t>
                      </a:r>
                      <a:r>
                        <a:rPr sz="1500" kern="0" spc="170" dirty="0">
                          <a:solidFill>
                            <a:srgbClr val="000000">
                              <a:alpha val="100000"/>
                            </a:srgbClr>
                          </a:solidFill>
                          <a:latin typeface="Microsoft YaHei"/>
                          <a:ea typeface="Microsoft YaHei"/>
                          <a:cs typeface="Microsoft YaHei"/>
                        </a:rPr>
                        <a:t>、</a:t>
                      </a:r>
                      <a:r>
                        <a:rPr sz="1500" kern="0" spc="-240" dirty="0">
                          <a:solidFill>
                            <a:srgbClr val="000000">
                              <a:alpha val="100000"/>
                            </a:srgbClr>
                          </a:solidFill>
                          <a:latin typeface="Microsoft YaHei"/>
                          <a:ea typeface="Microsoft YaHei"/>
                          <a:cs typeface="Microsoft YaHei"/>
                        </a:rPr>
                        <a:t> </a:t>
                      </a:r>
                      <a:r>
                        <a:rPr sz="1500" kern="0" spc="170" dirty="0">
                          <a:solidFill>
                            <a:srgbClr val="000000">
                              <a:alpha val="100000"/>
                            </a:srgbClr>
                          </a:solidFill>
                          <a:latin typeface="Microsoft YaHei"/>
                          <a:ea typeface="Microsoft YaHei"/>
                          <a:cs typeface="Microsoft YaHei"/>
                        </a:rPr>
                        <a:t>危险性较大的设施</a:t>
                      </a:r>
                      <a:r>
                        <a:rPr sz="1500" kern="0" spc="-230" dirty="0">
                          <a:solidFill>
                            <a:srgbClr val="000000">
                              <a:alpha val="100000"/>
                            </a:srgbClr>
                          </a:solidFill>
                          <a:latin typeface="Microsoft YaHei"/>
                          <a:ea typeface="Microsoft YaHei"/>
                          <a:cs typeface="Microsoft YaHei"/>
                        </a:rPr>
                        <a:t> </a:t>
                      </a:r>
                      <a:r>
                        <a:rPr sz="1500" kern="0" spc="170" dirty="0">
                          <a:solidFill>
                            <a:srgbClr val="000000">
                              <a:alpha val="100000"/>
                            </a:srgbClr>
                          </a:solidFill>
                          <a:latin typeface="Microsoft YaHei"/>
                          <a:ea typeface="Microsoft YaHei"/>
                          <a:cs typeface="Microsoft YaHei"/>
                        </a:rPr>
                        <a:t>。</a:t>
                      </a:r>
                      <a:r>
                        <a:rPr sz="1500" kern="0" spc="-160" dirty="0">
                          <a:solidFill>
                            <a:srgbClr val="000000">
                              <a:alpha val="100000"/>
                            </a:srgbClr>
                          </a:solidFill>
                          <a:latin typeface="Microsoft YaHei"/>
                          <a:ea typeface="Microsoft YaHei"/>
                          <a:cs typeface="Microsoft YaHei"/>
                        </a:rPr>
                        <a:t> </a:t>
                      </a:r>
                      <a:r>
                        <a:rPr sz="1500" kern="0" spc="170" dirty="0">
                          <a:solidFill>
                            <a:srgbClr val="000000">
                              <a:alpha val="100000"/>
                            </a:srgbClr>
                          </a:solidFill>
                          <a:latin typeface="Microsoft YaHei"/>
                          <a:ea typeface="Microsoft YaHei"/>
                          <a:cs typeface="Microsoft YaHei"/>
                        </a:rPr>
                        <a:t>电梯一旦发生</a:t>
                      </a:r>
                      <a:r>
                        <a:rPr sz="1500" kern="0" spc="0" dirty="0">
                          <a:solidFill>
                            <a:srgbClr val="000000">
                              <a:alpha val="100000"/>
                            </a:srgbClr>
                          </a:solidFill>
                          <a:latin typeface="Microsoft YaHei"/>
                          <a:ea typeface="Microsoft YaHei"/>
                          <a:cs typeface="Microsoft YaHei"/>
                        </a:rPr>
                        <a:t>      </a:t>
                      </a:r>
                      <a:r>
                        <a:rPr sz="1500" kern="0" spc="180" dirty="0">
                          <a:solidFill>
                            <a:srgbClr val="000000">
                              <a:alpha val="100000"/>
                            </a:srgbClr>
                          </a:solidFill>
                          <a:latin typeface="Microsoft YaHei"/>
                          <a:ea typeface="Microsoft YaHei"/>
                          <a:cs typeface="Microsoft YaHei"/>
                        </a:rPr>
                        <a:t>火灾往往容易因断电而造成电梯</a:t>
                      </a:r>
                      <a:r>
                        <a:rPr sz="1500" kern="0" spc="-240" dirty="0">
                          <a:solidFill>
                            <a:srgbClr val="000000">
                              <a:alpha val="100000"/>
                            </a:srgbClr>
                          </a:solidFill>
                          <a:latin typeface="Microsoft YaHei"/>
                          <a:ea typeface="Microsoft YaHei"/>
                          <a:cs typeface="Microsoft YaHei"/>
                        </a:rPr>
                        <a:t> </a:t>
                      </a:r>
                      <a:r>
                        <a:rPr sz="1500" kern="0" spc="180" dirty="0">
                          <a:solidFill>
                            <a:srgbClr val="000000">
                              <a:alpha val="100000"/>
                            </a:srgbClr>
                          </a:solidFill>
                          <a:latin typeface="Microsoft YaHei"/>
                          <a:ea typeface="Microsoft YaHei"/>
                          <a:cs typeface="Microsoft YaHei"/>
                        </a:rPr>
                        <a:t>“</a:t>
                      </a:r>
                      <a:r>
                        <a:rPr sz="1500" kern="0" spc="-280" dirty="0">
                          <a:solidFill>
                            <a:srgbClr val="000000">
                              <a:alpha val="100000"/>
                            </a:srgbClr>
                          </a:solidFill>
                          <a:latin typeface="Microsoft YaHei"/>
                          <a:ea typeface="Microsoft YaHei"/>
                          <a:cs typeface="Microsoft YaHei"/>
                        </a:rPr>
                        <a:t> </a:t>
                      </a:r>
                      <a:r>
                        <a:rPr sz="1500" kern="0" spc="180" dirty="0">
                          <a:solidFill>
                            <a:srgbClr val="000000">
                              <a:alpha val="100000"/>
                            </a:srgbClr>
                          </a:solidFill>
                          <a:latin typeface="Microsoft YaHei"/>
                          <a:ea typeface="Microsoft YaHei"/>
                          <a:cs typeface="Microsoft YaHei"/>
                        </a:rPr>
                        <a:t>卡壳</a:t>
                      </a:r>
                      <a:r>
                        <a:rPr sz="1500" kern="0" spc="370" dirty="0">
                          <a:solidFill>
                            <a:srgbClr val="000000">
                              <a:alpha val="100000"/>
                            </a:srgbClr>
                          </a:solidFill>
                          <a:latin typeface="Microsoft YaHei"/>
                          <a:ea typeface="Microsoft YaHei"/>
                          <a:cs typeface="Microsoft YaHei"/>
                        </a:rPr>
                        <a:t> </a:t>
                      </a:r>
                      <a:r>
                        <a:rPr sz="1500" kern="0" spc="180" dirty="0">
                          <a:solidFill>
                            <a:srgbClr val="000000">
                              <a:alpha val="100000"/>
                            </a:srgbClr>
                          </a:solidFill>
                          <a:latin typeface="Microsoft YaHei"/>
                          <a:ea typeface="Microsoft YaHei"/>
                          <a:cs typeface="Microsoft YaHei"/>
                        </a:rPr>
                        <a:t>”</a:t>
                      </a:r>
                      <a:r>
                        <a:rPr sz="1500" kern="0" spc="310" dirty="0">
                          <a:solidFill>
                            <a:srgbClr val="000000">
                              <a:alpha val="100000"/>
                            </a:srgbClr>
                          </a:solidFill>
                          <a:latin typeface="Microsoft YaHei"/>
                          <a:ea typeface="Microsoft YaHei"/>
                          <a:cs typeface="Microsoft YaHei"/>
                        </a:rPr>
                        <a:t> </a:t>
                      </a:r>
                      <a:r>
                        <a:rPr sz="1500" kern="0" spc="180" dirty="0">
                          <a:solidFill>
                            <a:srgbClr val="000000">
                              <a:alpha val="100000"/>
                            </a:srgbClr>
                          </a:solidFill>
                          <a:latin typeface="Microsoft YaHei"/>
                          <a:ea typeface="Microsoft YaHei"/>
                          <a:cs typeface="Microsoft YaHei"/>
                        </a:rPr>
                        <a:t>，</a:t>
                      </a:r>
                      <a:r>
                        <a:rPr sz="1500" kern="0" spc="-60" dirty="0">
                          <a:solidFill>
                            <a:srgbClr val="000000">
                              <a:alpha val="100000"/>
                            </a:srgbClr>
                          </a:solidFill>
                          <a:latin typeface="Microsoft YaHei"/>
                          <a:ea typeface="Microsoft YaHei"/>
                          <a:cs typeface="Microsoft YaHei"/>
                        </a:rPr>
                        <a:t> </a:t>
                      </a:r>
                      <a:r>
                        <a:rPr sz="1500" kern="0" spc="180" dirty="0">
                          <a:solidFill>
                            <a:srgbClr val="000000">
                              <a:alpha val="100000"/>
                            </a:srgbClr>
                          </a:solidFill>
                          <a:latin typeface="Microsoft YaHei"/>
                          <a:ea typeface="Microsoft YaHei"/>
                          <a:cs typeface="Microsoft YaHei"/>
                        </a:rPr>
                        <a:t>将乘坐电梯逃生的人员困在电梯厢内 </a:t>
                      </a:r>
                      <a:r>
                        <a:rPr sz="1500" kern="0" spc="170" dirty="0">
                          <a:solidFill>
                            <a:srgbClr val="000000">
                              <a:alpha val="100000"/>
                            </a:srgbClr>
                          </a:solidFill>
                          <a:latin typeface="Microsoft YaHei"/>
                          <a:ea typeface="Microsoft YaHei"/>
                          <a:cs typeface="Microsoft YaHei"/>
                        </a:rPr>
                        <a:t>；火场烟气涌入时极易造</a:t>
                      </a:r>
                      <a:r>
                        <a:rPr sz="1500" kern="0" spc="0" dirty="0">
                          <a:solidFill>
                            <a:srgbClr val="000000">
                              <a:alpha val="100000"/>
                            </a:srgbClr>
                          </a:solidFill>
                          <a:latin typeface="Microsoft YaHei"/>
                          <a:ea typeface="Microsoft YaHei"/>
                          <a:cs typeface="Microsoft YaHei"/>
                        </a:rPr>
                        <a:t>       </a:t>
                      </a:r>
                      <a:r>
                        <a:rPr sz="1500" kern="0" spc="170" dirty="0">
                          <a:solidFill>
                            <a:srgbClr val="000000">
                              <a:alpha val="100000"/>
                            </a:srgbClr>
                          </a:solidFill>
                          <a:latin typeface="Microsoft YaHei"/>
                          <a:ea typeface="Microsoft YaHei"/>
                          <a:cs typeface="Microsoft YaHei"/>
                        </a:rPr>
                        <a:t>成</a:t>
                      </a:r>
                      <a:r>
                        <a:rPr sz="1500" kern="0" spc="-230" dirty="0">
                          <a:solidFill>
                            <a:srgbClr val="000000">
                              <a:alpha val="100000"/>
                            </a:srgbClr>
                          </a:solidFill>
                          <a:latin typeface="Microsoft YaHei"/>
                          <a:ea typeface="Microsoft YaHei"/>
                          <a:cs typeface="Microsoft YaHei"/>
                        </a:rPr>
                        <a:t> </a:t>
                      </a:r>
                      <a:r>
                        <a:rPr sz="1500" kern="0" spc="170" dirty="0">
                          <a:solidFill>
                            <a:srgbClr val="000000">
                              <a:alpha val="100000"/>
                            </a:srgbClr>
                          </a:solidFill>
                          <a:latin typeface="Microsoft YaHei"/>
                          <a:ea typeface="Microsoft YaHei"/>
                          <a:cs typeface="Microsoft YaHei"/>
                        </a:rPr>
                        <a:t>“</a:t>
                      </a:r>
                      <a:r>
                        <a:rPr sz="1500" kern="0" spc="-310" dirty="0">
                          <a:solidFill>
                            <a:srgbClr val="000000">
                              <a:alpha val="100000"/>
                            </a:srgbClr>
                          </a:solidFill>
                          <a:latin typeface="Microsoft YaHei"/>
                          <a:ea typeface="Microsoft YaHei"/>
                          <a:cs typeface="Microsoft YaHei"/>
                        </a:rPr>
                        <a:t> </a:t>
                      </a:r>
                      <a:r>
                        <a:rPr sz="1500" kern="0" spc="170" dirty="0">
                          <a:solidFill>
                            <a:srgbClr val="000000">
                              <a:alpha val="100000"/>
                            </a:srgbClr>
                          </a:solidFill>
                          <a:latin typeface="Microsoft YaHei"/>
                          <a:ea typeface="Microsoft YaHei"/>
                          <a:cs typeface="Microsoft YaHei"/>
                        </a:rPr>
                        <a:t>烟囱效应</a:t>
                      </a:r>
                      <a:r>
                        <a:rPr sz="1500" kern="0" spc="360" dirty="0">
                          <a:solidFill>
                            <a:srgbClr val="000000">
                              <a:alpha val="100000"/>
                            </a:srgbClr>
                          </a:solidFill>
                          <a:latin typeface="Microsoft YaHei"/>
                          <a:ea typeface="Microsoft YaHei"/>
                          <a:cs typeface="Microsoft YaHei"/>
                        </a:rPr>
                        <a:t> </a:t>
                      </a:r>
                      <a:r>
                        <a:rPr sz="1500" kern="0" spc="170" dirty="0">
                          <a:solidFill>
                            <a:srgbClr val="000000">
                              <a:alpha val="100000"/>
                            </a:srgbClr>
                          </a:solidFill>
                          <a:latin typeface="Microsoft YaHei"/>
                          <a:ea typeface="Microsoft YaHei"/>
                          <a:cs typeface="Microsoft YaHei"/>
                        </a:rPr>
                        <a:t>” ，电梯里的人员随时会被浓</a:t>
                      </a:r>
                      <a:r>
                        <a:rPr sz="1500" kern="0" spc="160" dirty="0">
                          <a:solidFill>
                            <a:srgbClr val="000000">
                              <a:alpha val="100000"/>
                            </a:srgbClr>
                          </a:solidFill>
                          <a:latin typeface="Microsoft YaHei"/>
                          <a:ea typeface="Microsoft YaHei"/>
                          <a:cs typeface="Microsoft YaHei"/>
                        </a:rPr>
                        <a:t>烟毒气熏呛而窒息死亡 ；电梯不具有防高温性能 ，当在火灾时</a:t>
                      </a:r>
                      <a:r>
                        <a:rPr sz="1500" kern="0" spc="0" dirty="0">
                          <a:solidFill>
                            <a:srgbClr val="000000">
                              <a:alpha val="100000"/>
                            </a:srgbClr>
                          </a:solidFill>
                          <a:latin typeface="Microsoft YaHei"/>
                          <a:ea typeface="Microsoft YaHei"/>
                          <a:cs typeface="Microsoft YaHei"/>
                        </a:rPr>
                        <a:t>        </a:t>
                      </a:r>
                      <a:r>
                        <a:rPr sz="1500" kern="0" spc="160" dirty="0">
                          <a:solidFill>
                            <a:srgbClr val="000000">
                              <a:alpha val="100000"/>
                            </a:srgbClr>
                          </a:solidFill>
                          <a:latin typeface="Microsoft YaHei"/>
                          <a:ea typeface="Microsoft YaHei"/>
                          <a:cs typeface="Microsoft YaHei"/>
                        </a:rPr>
                        <a:t>遇到高温 ，电梯厢容易失控甚至变形卡住 ；在消防人员灭火时 ，水容易流</a:t>
                      </a:r>
                      <a:r>
                        <a:rPr sz="1500" kern="0" spc="150" dirty="0">
                          <a:solidFill>
                            <a:srgbClr val="000000">
                              <a:alpha val="100000"/>
                            </a:srgbClr>
                          </a:solidFill>
                          <a:latin typeface="Microsoft YaHei"/>
                          <a:ea typeface="Microsoft YaHei"/>
                          <a:cs typeface="Microsoft YaHei"/>
                        </a:rPr>
                        <a:t>到电梯内 ，会造成触电的危</a:t>
                      </a:r>
                      <a:r>
                        <a:rPr sz="1500" kern="0" spc="370" dirty="0">
                          <a:solidFill>
                            <a:srgbClr val="000000">
                              <a:alpha val="100000"/>
                            </a:srgbClr>
                          </a:solidFill>
                          <a:latin typeface="Microsoft YaHei"/>
                          <a:ea typeface="Microsoft YaHei"/>
                          <a:cs typeface="Microsoft YaHei"/>
                        </a:rPr>
                        <a:t> </a:t>
                      </a:r>
                      <a:r>
                        <a:rPr sz="1500" kern="0" spc="150" dirty="0">
                          <a:solidFill>
                            <a:srgbClr val="000000">
                              <a:alpha val="100000"/>
                            </a:srgbClr>
                          </a:solidFill>
                          <a:latin typeface="Microsoft YaHei"/>
                          <a:ea typeface="Microsoft YaHei"/>
                          <a:cs typeface="Microsoft YaHei"/>
                        </a:rPr>
                        <a:t>险。</a:t>
                      </a:r>
                      <a:endParaRPr sz="1500" dirty="0">
                        <a:latin typeface="Microsoft YaHei"/>
                        <a:ea typeface="Microsoft YaHei"/>
                        <a:cs typeface="Microsoft YaHei"/>
                      </a:endParaRPr>
                    </a:p>
                    <a:p>
                      <a:pPr marL="231140" indent="13334" algn="l" rtl="0" eaLnBrk="0">
                        <a:lnSpc>
                          <a:spcPct val="127000"/>
                        </a:lnSpc>
                        <a:spcBef>
                          <a:spcPts val="71"/>
                        </a:spcBef>
                        <a:tabLst/>
                      </a:pPr>
                      <a:r>
                        <a:rPr sz="1500" kern="0" spc="160" dirty="0">
                          <a:solidFill>
                            <a:srgbClr val="000000">
                              <a:alpha val="100000"/>
                            </a:srgbClr>
                          </a:solidFill>
                          <a:latin typeface="Microsoft YaHei"/>
                          <a:ea typeface="Microsoft YaHei"/>
                          <a:cs typeface="Microsoft YaHei"/>
                        </a:rPr>
                        <a:t>(3)空调机房</a:t>
                      </a:r>
                      <a:r>
                        <a:rPr sz="1500" kern="0" spc="-230" dirty="0">
                          <a:solidFill>
                            <a:srgbClr val="000000">
                              <a:alpha val="100000"/>
                            </a:srgbClr>
                          </a:solidFill>
                          <a:latin typeface="Microsoft YaHei"/>
                          <a:ea typeface="Microsoft YaHei"/>
                          <a:cs typeface="Microsoft YaHei"/>
                        </a:rPr>
                        <a:t> </a:t>
                      </a:r>
                      <a:r>
                        <a:rPr sz="1500" kern="0" spc="160" dirty="0">
                          <a:solidFill>
                            <a:srgbClr val="000000">
                              <a:alpha val="100000"/>
                            </a:srgbClr>
                          </a:solidFill>
                          <a:latin typeface="Microsoft YaHei"/>
                          <a:ea typeface="Microsoft YaHei"/>
                          <a:cs typeface="Microsoft YaHei"/>
                        </a:rPr>
                        <a:t>、</a:t>
                      </a:r>
                      <a:r>
                        <a:rPr sz="1500" kern="0" spc="-240" dirty="0">
                          <a:solidFill>
                            <a:srgbClr val="000000">
                              <a:alpha val="100000"/>
                            </a:srgbClr>
                          </a:solidFill>
                          <a:latin typeface="Microsoft YaHei"/>
                          <a:ea typeface="Microsoft YaHei"/>
                          <a:cs typeface="Microsoft YaHei"/>
                        </a:rPr>
                        <a:t> </a:t>
                      </a:r>
                      <a:r>
                        <a:rPr sz="1500" kern="0" spc="160" dirty="0">
                          <a:solidFill>
                            <a:srgbClr val="000000">
                              <a:alpha val="100000"/>
                            </a:srgbClr>
                          </a:solidFill>
                          <a:latin typeface="Microsoft YaHei"/>
                          <a:ea typeface="Microsoft YaHei"/>
                          <a:cs typeface="Microsoft YaHei"/>
                        </a:rPr>
                        <a:t>通风机房</a:t>
                      </a:r>
                      <a:r>
                        <a:rPr sz="1500" kern="0" spc="-230" dirty="0">
                          <a:solidFill>
                            <a:srgbClr val="000000">
                              <a:alpha val="100000"/>
                            </a:srgbClr>
                          </a:solidFill>
                          <a:latin typeface="Microsoft YaHei"/>
                          <a:ea typeface="Microsoft YaHei"/>
                          <a:cs typeface="Microsoft YaHei"/>
                        </a:rPr>
                        <a:t> </a:t>
                      </a:r>
                      <a:r>
                        <a:rPr sz="1500" kern="0" spc="160" dirty="0">
                          <a:solidFill>
                            <a:srgbClr val="000000">
                              <a:alpha val="100000"/>
                            </a:srgbClr>
                          </a:solidFill>
                          <a:latin typeface="Microsoft YaHei"/>
                          <a:ea typeface="Microsoft YaHei"/>
                          <a:cs typeface="Microsoft YaHei"/>
                        </a:rPr>
                        <a:t>、</a:t>
                      </a:r>
                      <a:r>
                        <a:rPr sz="1500" kern="0" spc="-230" dirty="0">
                          <a:solidFill>
                            <a:srgbClr val="000000">
                              <a:alpha val="100000"/>
                            </a:srgbClr>
                          </a:solidFill>
                          <a:latin typeface="Microsoft YaHei"/>
                          <a:ea typeface="Microsoft YaHei"/>
                          <a:cs typeface="Microsoft YaHei"/>
                        </a:rPr>
                        <a:t> </a:t>
                      </a:r>
                      <a:r>
                        <a:rPr sz="1500" kern="0" spc="160" dirty="0">
                          <a:solidFill>
                            <a:srgbClr val="000000">
                              <a:alpha val="100000"/>
                            </a:srgbClr>
                          </a:solidFill>
                          <a:latin typeface="Microsoft YaHei"/>
                          <a:ea typeface="Microsoft YaHei"/>
                          <a:cs typeface="Microsoft YaHei"/>
                        </a:rPr>
                        <a:t>计算机房和变</a:t>
                      </a:r>
                      <a:r>
                        <a:rPr sz="1500" kern="0" spc="-230" dirty="0">
                          <a:solidFill>
                            <a:srgbClr val="000000">
                              <a:alpha val="100000"/>
                            </a:srgbClr>
                          </a:solidFill>
                          <a:latin typeface="Microsoft YaHei"/>
                          <a:ea typeface="Microsoft YaHei"/>
                          <a:cs typeface="Microsoft YaHei"/>
                        </a:rPr>
                        <a:t> </a:t>
                      </a:r>
                      <a:r>
                        <a:rPr sz="1500" kern="0" spc="160" dirty="0">
                          <a:solidFill>
                            <a:srgbClr val="000000">
                              <a:alpha val="100000"/>
                            </a:srgbClr>
                          </a:solidFill>
                          <a:latin typeface="Microsoft YaHei"/>
                          <a:ea typeface="Microsoft YaHei"/>
                          <a:cs typeface="Microsoft YaHei"/>
                        </a:rPr>
                        <a:t>、</a:t>
                      </a:r>
                      <a:r>
                        <a:rPr sz="1500" kern="0" spc="-210" dirty="0">
                          <a:solidFill>
                            <a:srgbClr val="000000">
                              <a:alpha val="100000"/>
                            </a:srgbClr>
                          </a:solidFill>
                          <a:latin typeface="Microsoft YaHei"/>
                          <a:ea typeface="Microsoft YaHei"/>
                          <a:cs typeface="Microsoft YaHei"/>
                        </a:rPr>
                        <a:t> </a:t>
                      </a:r>
                      <a:r>
                        <a:rPr sz="1500" kern="0" spc="160" dirty="0">
                          <a:solidFill>
                            <a:srgbClr val="000000">
                              <a:alpha val="100000"/>
                            </a:srgbClr>
                          </a:solidFill>
                          <a:latin typeface="Microsoft YaHei"/>
                          <a:ea typeface="Microsoft YaHei"/>
                          <a:cs typeface="Microsoft YaHei"/>
                        </a:rPr>
                        <a:t>配电室等设备房间有电源</a:t>
                      </a:r>
                      <a:r>
                        <a:rPr sz="1500" kern="0" spc="-230" dirty="0">
                          <a:solidFill>
                            <a:srgbClr val="000000">
                              <a:alpha val="100000"/>
                            </a:srgbClr>
                          </a:solidFill>
                          <a:latin typeface="Microsoft YaHei"/>
                          <a:ea typeface="Microsoft YaHei"/>
                          <a:cs typeface="Microsoft YaHei"/>
                        </a:rPr>
                        <a:t> </a:t>
                      </a:r>
                      <a:r>
                        <a:rPr sz="1500" kern="0" spc="160" dirty="0">
                          <a:solidFill>
                            <a:srgbClr val="000000">
                              <a:alpha val="100000"/>
                            </a:srgbClr>
                          </a:solidFill>
                          <a:latin typeface="Microsoft YaHei"/>
                          <a:ea typeface="Microsoft YaHei"/>
                          <a:cs typeface="Microsoft YaHei"/>
                        </a:rPr>
                        <a:t>、</a:t>
                      </a:r>
                      <a:r>
                        <a:rPr sz="1500" kern="0" spc="440" dirty="0">
                          <a:solidFill>
                            <a:srgbClr val="000000">
                              <a:alpha val="100000"/>
                            </a:srgbClr>
                          </a:solidFill>
                          <a:latin typeface="Microsoft YaHei"/>
                          <a:ea typeface="Microsoft YaHei"/>
                          <a:cs typeface="Microsoft YaHei"/>
                        </a:rPr>
                        <a:t> </a:t>
                      </a:r>
                      <a:r>
                        <a:rPr sz="1500" kern="0" spc="160" dirty="0">
                          <a:solidFill>
                            <a:srgbClr val="000000">
                              <a:alpha val="100000"/>
                            </a:srgbClr>
                          </a:solidFill>
                          <a:latin typeface="Microsoft YaHei"/>
                          <a:ea typeface="Microsoft YaHei"/>
                          <a:cs typeface="Microsoft YaHei"/>
                        </a:rPr>
                        <a:t>电器开关 ，产生的电火花遇到燃气</a:t>
                      </a:r>
                      <a:r>
                        <a:rPr sz="1500" kern="0" spc="150" dirty="0">
                          <a:solidFill>
                            <a:srgbClr val="000000">
                              <a:alpha val="100000"/>
                            </a:srgbClr>
                          </a:solidFill>
                          <a:latin typeface="Microsoft YaHei"/>
                          <a:ea typeface="Microsoft YaHei"/>
                          <a:cs typeface="Microsoft YaHei"/>
                        </a:rPr>
                        <a:t>泄</a:t>
                      </a:r>
                      <a:r>
                        <a:rPr sz="1500" kern="0" spc="0" dirty="0">
                          <a:solidFill>
                            <a:srgbClr val="000000">
                              <a:alpha val="100000"/>
                            </a:srgbClr>
                          </a:solidFill>
                          <a:latin typeface="Microsoft YaHei"/>
                          <a:ea typeface="Microsoft YaHei"/>
                          <a:cs typeface="Microsoft YaHei"/>
                        </a:rPr>
                        <a:t>       </a:t>
                      </a:r>
                      <a:r>
                        <a:rPr sz="1500" kern="0" spc="190" dirty="0">
                          <a:solidFill>
                            <a:srgbClr val="000000">
                              <a:alpha val="100000"/>
                            </a:srgbClr>
                          </a:solidFill>
                          <a:latin typeface="Microsoft YaHei"/>
                          <a:ea typeface="Microsoft YaHei"/>
                          <a:cs typeface="Microsoft YaHei"/>
                        </a:rPr>
                        <a:t>漏容易引发燃气爆炸等事故</a:t>
                      </a:r>
                      <a:r>
                        <a:rPr sz="1500" kern="0" spc="-230" dirty="0">
                          <a:solidFill>
                            <a:srgbClr val="000000">
                              <a:alpha val="100000"/>
                            </a:srgbClr>
                          </a:solidFill>
                          <a:latin typeface="Microsoft YaHei"/>
                          <a:ea typeface="Microsoft YaHei"/>
                          <a:cs typeface="Microsoft YaHei"/>
                        </a:rPr>
                        <a:t> </a:t>
                      </a:r>
                      <a:r>
                        <a:rPr sz="1500" kern="0" spc="190" dirty="0">
                          <a:solidFill>
                            <a:srgbClr val="000000">
                              <a:alpha val="100000"/>
                            </a:srgbClr>
                          </a:solidFill>
                          <a:latin typeface="Microsoft YaHei"/>
                          <a:ea typeface="Microsoft YaHei"/>
                          <a:cs typeface="Microsoft YaHei"/>
                        </a:rPr>
                        <a:t>。</a:t>
                      </a:r>
                      <a:r>
                        <a:rPr sz="1500" kern="0" spc="0" dirty="0">
                          <a:solidFill>
                            <a:srgbClr val="000000">
                              <a:alpha val="100000"/>
                            </a:srgbClr>
                          </a:solidFill>
                          <a:latin typeface="Microsoft YaHei"/>
                          <a:ea typeface="Microsoft YaHei"/>
                          <a:cs typeface="Microsoft YaHei"/>
                        </a:rPr>
                        <a:t>  </a:t>
                      </a:r>
                      <a:r>
                        <a:rPr sz="1500" kern="0" spc="190" dirty="0">
                          <a:solidFill>
                            <a:srgbClr val="000000">
                              <a:alpha val="100000"/>
                            </a:srgbClr>
                          </a:solidFill>
                          <a:latin typeface="Microsoft YaHei"/>
                          <a:ea typeface="Microsoft YaHei"/>
                          <a:cs typeface="Microsoft YaHei"/>
                        </a:rPr>
                        <a:t>(4)储存易燃易爆</a:t>
                      </a:r>
                      <a:r>
                        <a:rPr sz="1500" kern="0" spc="-220" dirty="0">
                          <a:solidFill>
                            <a:srgbClr val="000000">
                              <a:alpha val="100000"/>
                            </a:srgbClr>
                          </a:solidFill>
                          <a:latin typeface="Microsoft YaHei"/>
                          <a:ea typeface="Microsoft YaHei"/>
                          <a:cs typeface="Microsoft YaHei"/>
                        </a:rPr>
                        <a:t> </a:t>
                      </a:r>
                      <a:r>
                        <a:rPr sz="1500" kern="0" spc="190" dirty="0">
                          <a:solidFill>
                            <a:srgbClr val="000000">
                              <a:alpha val="100000"/>
                            </a:srgbClr>
                          </a:solidFill>
                          <a:latin typeface="Microsoft YaHei"/>
                          <a:ea typeface="Microsoft YaHei"/>
                          <a:cs typeface="Microsoft YaHei"/>
                        </a:rPr>
                        <a:t>、</a:t>
                      </a:r>
                      <a:r>
                        <a:rPr sz="1500" kern="0" spc="-230" dirty="0">
                          <a:solidFill>
                            <a:srgbClr val="000000">
                              <a:alpha val="100000"/>
                            </a:srgbClr>
                          </a:solidFill>
                          <a:latin typeface="Microsoft YaHei"/>
                          <a:ea typeface="Microsoft YaHei"/>
                          <a:cs typeface="Microsoft YaHei"/>
                        </a:rPr>
                        <a:t> </a:t>
                      </a:r>
                      <a:r>
                        <a:rPr sz="1500" kern="0" spc="190" dirty="0">
                          <a:solidFill>
                            <a:srgbClr val="000000">
                              <a:alpha val="100000"/>
                            </a:srgbClr>
                          </a:solidFill>
                          <a:latin typeface="Microsoft YaHei"/>
                          <a:ea typeface="Microsoft YaHei"/>
                          <a:cs typeface="Microsoft YaHei"/>
                        </a:rPr>
                        <a:t>易腐蚀性或有放</a:t>
                      </a:r>
                      <a:r>
                        <a:rPr sz="1500" kern="0" spc="210" dirty="0">
                          <a:solidFill>
                            <a:srgbClr val="000000">
                              <a:alpha val="100000"/>
                            </a:srgbClr>
                          </a:solidFill>
                          <a:latin typeface="Microsoft YaHei"/>
                          <a:ea typeface="Microsoft YaHei"/>
                          <a:cs typeface="Microsoft YaHei"/>
                        </a:rPr>
                        <a:t>  </a:t>
                      </a:r>
                      <a:r>
                        <a:rPr sz="1500" kern="0" spc="190" dirty="0">
                          <a:solidFill>
                            <a:srgbClr val="000000">
                              <a:alpha val="100000"/>
                            </a:srgbClr>
                          </a:solidFill>
                          <a:latin typeface="Microsoft YaHei"/>
                          <a:ea typeface="Microsoft YaHei"/>
                          <a:cs typeface="Microsoft YaHei"/>
                        </a:rPr>
                        <a:t>射性物质等危险场所具有较大的</a:t>
                      </a:r>
                      <a:r>
                        <a:rPr sz="1500" kern="0" spc="180" dirty="0">
                          <a:solidFill>
                            <a:srgbClr val="000000">
                              <a:alpha val="100000"/>
                            </a:srgbClr>
                          </a:solidFill>
                          <a:latin typeface="Microsoft YaHei"/>
                          <a:ea typeface="Microsoft YaHei"/>
                          <a:cs typeface="Microsoft YaHei"/>
                        </a:rPr>
                        <a:t>火灾危</a:t>
                      </a:r>
                      <a:r>
                        <a:rPr sz="1500" kern="0" spc="0" dirty="0">
                          <a:solidFill>
                            <a:srgbClr val="000000">
                              <a:alpha val="100000"/>
                            </a:srgbClr>
                          </a:solidFill>
                          <a:latin typeface="Microsoft YaHei"/>
                          <a:ea typeface="Microsoft YaHei"/>
                          <a:cs typeface="Microsoft YaHei"/>
                        </a:rPr>
                        <a:t>        </a:t>
                      </a:r>
                      <a:r>
                        <a:rPr sz="1500" kern="0" spc="160" dirty="0">
                          <a:solidFill>
                            <a:srgbClr val="000000">
                              <a:alpha val="100000"/>
                            </a:srgbClr>
                          </a:solidFill>
                          <a:latin typeface="Microsoft YaHei"/>
                          <a:ea typeface="Microsoft YaHei"/>
                          <a:cs typeface="Microsoft YaHei"/>
                        </a:rPr>
                        <a:t>险性 ，一旦发生灾害事故 ，往往危害更大</a:t>
                      </a:r>
                      <a:r>
                        <a:rPr sz="1500" kern="0" spc="-230" dirty="0">
                          <a:solidFill>
                            <a:srgbClr val="000000">
                              <a:alpha val="100000"/>
                            </a:srgbClr>
                          </a:solidFill>
                          <a:latin typeface="Microsoft YaHei"/>
                          <a:ea typeface="Microsoft YaHei"/>
                          <a:cs typeface="Microsoft YaHei"/>
                        </a:rPr>
                        <a:t> </a:t>
                      </a:r>
                      <a:r>
                        <a:rPr sz="1500" kern="0" spc="160" dirty="0">
                          <a:solidFill>
                            <a:srgbClr val="000000">
                              <a:alpha val="100000"/>
                            </a:srgbClr>
                          </a:solidFill>
                          <a:latin typeface="Microsoft YaHei"/>
                          <a:ea typeface="Microsoft YaHei"/>
                          <a:cs typeface="Microsoft YaHei"/>
                        </a:rPr>
                        <a:t>。</a:t>
                      </a:r>
                      <a:r>
                        <a:rPr sz="1500" kern="0" spc="0" dirty="0">
                          <a:solidFill>
                            <a:srgbClr val="000000">
                              <a:alpha val="100000"/>
                            </a:srgbClr>
                          </a:solidFill>
                          <a:latin typeface="Microsoft YaHei"/>
                          <a:ea typeface="Microsoft YaHei"/>
                          <a:cs typeface="Microsoft YaHei"/>
                        </a:rPr>
                        <a:t>  </a:t>
                      </a:r>
                      <a:r>
                        <a:rPr sz="1500" kern="0" spc="160" dirty="0">
                          <a:solidFill>
                            <a:srgbClr val="000000">
                              <a:alpha val="100000"/>
                            </a:srgbClr>
                          </a:solidFill>
                          <a:latin typeface="Microsoft YaHei"/>
                          <a:ea typeface="Microsoft YaHei"/>
                          <a:cs typeface="Microsoft YaHei"/>
                        </a:rPr>
                        <a:t>(5)电线(缆)</a:t>
                      </a:r>
                      <a:r>
                        <a:rPr sz="1500" kern="0" spc="-220" dirty="0">
                          <a:solidFill>
                            <a:srgbClr val="000000">
                              <a:alpha val="100000"/>
                            </a:srgbClr>
                          </a:solidFill>
                          <a:latin typeface="Microsoft YaHei"/>
                          <a:ea typeface="Microsoft YaHei"/>
                          <a:cs typeface="Microsoft YaHei"/>
                        </a:rPr>
                        <a:t> </a:t>
                      </a:r>
                      <a:r>
                        <a:rPr sz="1500" kern="0" spc="160" dirty="0">
                          <a:solidFill>
                            <a:srgbClr val="000000">
                              <a:alpha val="100000"/>
                            </a:srgbClr>
                          </a:solidFill>
                          <a:latin typeface="Microsoft YaHei"/>
                          <a:ea typeface="Microsoft YaHei"/>
                          <a:cs typeface="Microsoft YaHei"/>
                        </a:rPr>
                        <a:t>、</a:t>
                      </a:r>
                      <a:r>
                        <a:rPr sz="1500" kern="0" spc="-260" dirty="0">
                          <a:solidFill>
                            <a:srgbClr val="000000">
                              <a:alpha val="100000"/>
                            </a:srgbClr>
                          </a:solidFill>
                          <a:latin typeface="Microsoft YaHei"/>
                          <a:ea typeface="Microsoft YaHei"/>
                          <a:cs typeface="Microsoft YaHei"/>
                        </a:rPr>
                        <a:t> </a:t>
                      </a:r>
                      <a:r>
                        <a:rPr sz="1500" kern="0" spc="160" dirty="0">
                          <a:solidFill>
                            <a:srgbClr val="000000">
                              <a:alpha val="100000"/>
                            </a:srgbClr>
                          </a:solidFill>
                          <a:latin typeface="Microsoft YaHei"/>
                          <a:ea typeface="Microsoft YaHei"/>
                          <a:cs typeface="Microsoft YaHei"/>
                        </a:rPr>
                        <a:t>供暖和污水等沟槽以</a:t>
                      </a:r>
                      <a:r>
                        <a:rPr sz="1500" kern="0" spc="150" dirty="0">
                          <a:solidFill>
                            <a:srgbClr val="000000">
                              <a:alpha val="100000"/>
                            </a:srgbClr>
                          </a:solidFill>
                          <a:latin typeface="Microsoft YaHei"/>
                          <a:ea typeface="Microsoft YaHei"/>
                          <a:cs typeface="Microsoft YaHei"/>
                        </a:rPr>
                        <a:t>及烟道</a:t>
                      </a:r>
                      <a:r>
                        <a:rPr sz="1500" kern="0" spc="-220" dirty="0">
                          <a:solidFill>
                            <a:srgbClr val="000000">
                              <a:alpha val="100000"/>
                            </a:srgbClr>
                          </a:solidFill>
                          <a:latin typeface="Microsoft YaHei"/>
                          <a:ea typeface="Microsoft YaHei"/>
                          <a:cs typeface="Microsoft YaHei"/>
                        </a:rPr>
                        <a:t> </a:t>
                      </a:r>
                      <a:r>
                        <a:rPr sz="1500" kern="0" spc="150" dirty="0">
                          <a:solidFill>
                            <a:srgbClr val="000000">
                              <a:alpha val="100000"/>
                            </a:srgbClr>
                          </a:solidFill>
                          <a:latin typeface="Microsoft YaHei"/>
                          <a:ea typeface="Microsoft YaHei"/>
                          <a:cs typeface="Microsoft YaHei"/>
                        </a:rPr>
                        <a:t>、</a:t>
                      </a:r>
                      <a:r>
                        <a:rPr sz="1500" kern="0" spc="-240" dirty="0">
                          <a:solidFill>
                            <a:srgbClr val="000000">
                              <a:alpha val="100000"/>
                            </a:srgbClr>
                          </a:solidFill>
                          <a:latin typeface="Microsoft YaHei"/>
                          <a:ea typeface="Microsoft YaHei"/>
                          <a:cs typeface="Microsoft YaHei"/>
                        </a:rPr>
                        <a:t> </a:t>
                      </a:r>
                      <a:r>
                        <a:rPr sz="1500" kern="0" spc="150" dirty="0">
                          <a:solidFill>
                            <a:srgbClr val="000000">
                              <a:alpha val="100000"/>
                            </a:srgbClr>
                          </a:solidFill>
                          <a:latin typeface="Microsoft YaHei"/>
                          <a:ea typeface="Microsoft YaHei"/>
                          <a:cs typeface="Microsoft YaHei"/>
                        </a:rPr>
                        <a:t>进风道和垃圾道等</a:t>
                      </a:r>
                      <a:r>
                        <a:rPr sz="1500" kern="0" spc="0" dirty="0">
                          <a:solidFill>
                            <a:srgbClr val="000000">
                              <a:alpha val="100000"/>
                            </a:srgbClr>
                          </a:solidFill>
                          <a:latin typeface="Microsoft YaHei"/>
                          <a:ea typeface="Microsoft YaHei"/>
                          <a:cs typeface="Microsoft YaHei"/>
                        </a:rPr>
                        <a:t>        </a:t>
                      </a:r>
                      <a:r>
                        <a:rPr sz="1500" kern="0" spc="170" dirty="0">
                          <a:solidFill>
                            <a:srgbClr val="000000">
                              <a:alpha val="100000"/>
                            </a:srgbClr>
                          </a:solidFill>
                          <a:latin typeface="Microsoft YaHei"/>
                          <a:ea typeface="Microsoft YaHei"/>
                          <a:cs typeface="Microsoft YaHei"/>
                        </a:rPr>
                        <a:t>地方属于潮湿环境 ，燃气管道</a:t>
                      </a:r>
                      <a:r>
                        <a:rPr sz="1500" kern="0" spc="-230" dirty="0">
                          <a:solidFill>
                            <a:srgbClr val="000000">
                              <a:alpha val="100000"/>
                            </a:srgbClr>
                          </a:solidFill>
                          <a:latin typeface="Microsoft YaHei"/>
                          <a:ea typeface="Microsoft YaHei"/>
                          <a:cs typeface="Microsoft YaHei"/>
                        </a:rPr>
                        <a:t> </a:t>
                      </a:r>
                      <a:r>
                        <a:rPr sz="1500" kern="0" spc="170" dirty="0">
                          <a:solidFill>
                            <a:srgbClr val="000000">
                              <a:alpha val="100000"/>
                            </a:srgbClr>
                          </a:solidFill>
                          <a:latin typeface="Microsoft YaHei"/>
                          <a:ea typeface="Microsoft YaHei"/>
                          <a:cs typeface="Microsoft YaHei"/>
                        </a:rPr>
                        <a:t>、</a:t>
                      </a:r>
                      <a:r>
                        <a:rPr sz="1500" kern="0" spc="360" dirty="0">
                          <a:solidFill>
                            <a:srgbClr val="000000">
                              <a:alpha val="100000"/>
                            </a:srgbClr>
                          </a:solidFill>
                          <a:latin typeface="Microsoft YaHei"/>
                          <a:ea typeface="Microsoft YaHei"/>
                          <a:cs typeface="Microsoft YaHei"/>
                        </a:rPr>
                        <a:t> </a:t>
                      </a:r>
                      <a:r>
                        <a:rPr sz="1500" kern="0" spc="170" dirty="0">
                          <a:solidFill>
                            <a:srgbClr val="000000">
                              <a:alpha val="100000"/>
                            </a:srgbClr>
                          </a:solidFill>
                          <a:latin typeface="Microsoft YaHei"/>
                          <a:ea typeface="Microsoft YaHei"/>
                          <a:cs typeface="Microsoft YaHei"/>
                        </a:rPr>
                        <a:t>燃气表易发生腐蚀 ；有些地方不仅是通风</a:t>
                      </a:r>
                      <a:r>
                        <a:rPr sz="1500" kern="0" spc="160" dirty="0">
                          <a:solidFill>
                            <a:srgbClr val="000000">
                              <a:alpha val="100000"/>
                            </a:srgbClr>
                          </a:solidFill>
                          <a:latin typeface="Microsoft YaHei"/>
                          <a:ea typeface="Microsoft YaHei"/>
                          <a:cs typeface="Microsoft YaHei"/>
                        </a:rPr>
                        <a:t>不良的密闭空间 ，而且一旦发生</a:t>
                      </a:r>
                      <a:r>
                        <a:rPr sz="1500" kern="0" spc="0" dirty="0">
                          <a:solidFill>
                            <a:srgbClr val="000000">
                              <a:alpha val="100000"/>
                            </a:srgbClr>
                          </a:solidFill>
                          <a:latin typeface="Microsoft YaHei"/>
                          <a:ea typeface="Microsoft YaHei"/>
                          <a:cs typeface="Microsoft YaHei"/>
                        </a:rPr>
                        <a:t>        </a:t>
                      </a:r>
                      <a:r>
                        <a:rPr sz="1500" kern="0" spc="180" dirty="0">
                          <a:solidFill>
                            <a:srgbClr val="000000">
                              <a:alpha val="100000"/>
                            </a:srgbClr>
                          </a:solidFill>
                          <a:latin typeface="Microsoft YaHei"/>
                          <a:ea typeface="Microsoft YaHei"/>
                          <a:cs typeface="Microsoft YaHei"/>
                        </a:rPr>
                        <a:t>燃气泄漏容易窜入其他场所 ，造成很大的</a:t>
                      </a:r>
                      <a:r>
                        <a:rPr sz="1500" kern="0" spc="170" dirty="0">
                          <a:solidFill>
                            <a:srgbClr val="000000">
                              <a:alpha val="100000"/>
                            </a:srgbClr>
                          </a:solidFill>
                          <a:latin typeface="Microsoft YaHei"/>
                          <a:ea typeface="Microsoft YaHei"/>
                          <a:cs typeface="Microsoft YaHei"/>
                        </a:rPr>
                        <a:t>危害。</a:t>
                      </a:r>
                      <a:endParaRPr sz="1500" dirty="0">
                        <a:latin typeface="Microsoft YaHei"/>
                        <a:ea typeface="Microsoft YaHei"/>
                        <a:cs typeface="Microsoft YaHei"/>
                      </a:endParaRPr>
                    </a:p>
                  </a:txBody>
                  <a:tcPr marL="0" marR="0" marT="0" marB="0">
                    <a:lnL>
                      <a:noFill/>
                    </a:lnL>
                    <a:lnR>
                      <a:noFill/>
                    </a:lnR>
                    <a:lnT w="12700" cap="flat" cmpd="sng" algn="ctr">
                      <a:solidFill>
                        <a:srgbClr val="8EBFD6"/>
                      </a:solidFill>
                      <a:prstDash val="solid"/>
                      <a:round/>
                      <a:headEnd type="none" w="med" len="med"/>
                      <a:tailEnd type="none" w="med" len="med"/>
                    </a:lnT>
                    <a:lnB w="12700" cap="flat" cmpd="sng" algn="ctr">
                      <a:solidFill>
                        <a:srgbClr val="8EBFD6"/>
                      </a:solidFill>
                      <a:prstDash val="solid"/>
                      <a:round/>
                      <a:headEnd type="none" w="med" len="med"/>
                      <a:tailEnd type="none" w="med" len="med"/>
                    </a:lnB>
                    <a:solidFill>
                      <a:srgbClr val="FFFFFF"/>
                    </a:solidFill>
                  </a:tcPr>
                </a:tc>
                <a:extLst>
                  <a:ext uri="{0D108BD9-81ED-4DB2-BD59-A6C34878D82A}">
                    <a16:rowId xmlns:a16="http://schemas.microsoft.com/office/drawing/2014/main" val="10001"/>
                  </a:ext>
                </a:extLst>
              </a:tr>
            </a:tbl>
          </a:graphicData>
        </a:graphic>
      </p:graphicFrame>
      <p:sp>
        <p:nvSpPr>
          <p:cNvPr id="2188" name="textbox 2188"/>
          <p:cNvSpPr/>
          <p:nvPr/>
        </p:nvSpPr>
        <p:spPr>
          <a:xfrm>
            <a:off x="725573" y="997304"/>
            <a:ext cx="10714990" cy="580390"/>
          </a:xfrm>
          <a:prstGeom prst="rect">
            <a:avLst/>
          </a:prstGeom>
          <a:noFill/>
          <a:ln w="0" cap="flat">
            <a:noFill/>
            <a:prstDash val="solid"/>
            <a:miter lim="0"/>
          </a:ln>
        </p:spPr>
        <p:txBody>
          <a:bodyPr vert="horz" wrap="square" lIns="0" tIns="0" rIns="0" bIns="0"/>
          <a:lstStyle/>
          <a:p>
            <a:pPr algn="l" rtl="0" eaLnBrk="0">
              <a:lnSpc>
                <a:spcPct val="73728"/>
              </a:lnSpc>
              <a:tabLst/>
            </a:pPr>
            <a:endParaRPr sz="100" dirty="0">
              <a:latin typeface="Arial"/>
              <a:ea typeface="Arial"/>
              <a:cs typeface="Arial"/>
            </a:endParaRPr>
          </a:p>
          <a:p>
            <a:pPr marL="282575" indent="-270509" algn="l" rtl="0" eaLnBrk="0">
              <a:lnSpc>
                <a:spcPct val="114000"/>
              </a:lnSpc>
              <a:tabLst/>
            </a:pPr>
            <a:r>
              <a:rPr sz="1600" kern="0" spc="130" dirty="0">
                <a:solidFill>
                  <a:srgbClr val="FF0000">
                    <a:alpha val="100000"/>
                  </a:srgbClr>
                </a:solidFill>
                <a:latin typeface="Wingdings"/>
                <a:ea typeface="Wingdings"/>
                <a:cs typeface="Wingdings"/>
              </a:rPr>
              <a:t>n</a:t>
            </a:r>
            <a:r>
              <a:rPr sz="1600" kern="0" spc="-570" dirty="0">
                <a:solidFill>
                  <a:srgbClr val="FF0000">
                    <a:alpha val="100000"/>
                  </a:srgbClr>
                </a:solidFill>
                <a:latin typeface="Wingdings"/>
                <a:ea typeface="Wingdings"/>
                <a:cs typeface="Wingdings"/>
              </a:rPr>
              <a:t> </a:t>
            </a:r>
            <a:r>
              <a:rPr sz="1600" kern="0" spc="130" dirty="0">
                <a:solidFill>
                  <a:srgbClr val="000000">
                    <a:alpha val="100000"/>
                  </a:srgbClr>
                </a:solidFill>
                <a:latin typeface="Microsoft YaHei"/>
                <a:ea typeface="Microsoft YaHei"/>
                <a:cs typeface="Microsoft YaHei"/>
              </a:rPr>
              <a:t>第九条</a:t>
            </a:r>
            <a:r>
              <a:rPr sz="1600" kern="0" spc="200" dirty="0">
                <a:solidFill>
                  <a:srgbClr val="000000">
                    <a:alpha val="100000"/>
                  </a:srgbClr>
                </a:solidFill>
                <a:latin typeface="Microsoft YaHei"/>
                <a:ea typeface="Microsoft YaHei"/>
                <a:cs typeface="Microsoft YaHei"/>
              </a:rPr>
              <a:t>  </a:t>
            </a:r>
            <a:r>
              <a:rPr sz="1600" kern="0" spc="130" dirty="0">
                <a:solidFill>
                  <a:srgbClr val="000000">
                    <a:alpha val="100000"/>
                  </a:srgbClr>
                </a:solidFill>
                <a:latin typeface="Microsoft YaHei"/>
                <a:ea typeface="Microsoft YaHei"/>
                <a:cs typeface="Microsoft YaHei"/>
              </a:rPr>
              <a:t>燃气经营者在对燃气用</a:t>
            </a:r>
            <a:r>
              <a:rPr sz="1600" kern="0" spc="120" dirty="0">
                <a:solidFill>
                  <a:srgbClr val="000000">
                    <a:alpha val="100000"/>
                  </a:srgbClr>
                </a:solidFill>
                <a:latin typeface="Microsoft YaHei"/>
                <a:ea typeface="Microsoft YaHei"/>
                <a:cs typeface="Microsoft YaHei"/>
              </a:rPr>
              <a:t>户进行安全检查时 ，发现有下列情形之一 ，不按规定采取书面告知用户整改</a:t>
            </a:r>
            <a:r>
              <a:rPr sz="1600" kern="0" spc="0" dirty="0">
                <a:solidFill>
                  <a:srgbClr val="000000">
                    <a:alpha val="100000"/>
                  </a:srgbClr>
                </a:solidFill>
                <a:latin typeface="Microsoft YaHei"/>
                <a:ea typeface="Microsoft YaHei"/>
                <a:cs typeface="Microsoft YaHei"/>
              </a:rPr>
              <a:t> </a:t>
            </a:r>
            <a:r>
              <a:rPr sz="1600" kern="0" spc="70" dirty="0">
                <a:solidFill>
                  <a:srgbClr val="000000">
                    <a:alpha val="100000"/>
                  </a:srgbClr>
                </a:solidFill>
                <a:latin typeface="Microsoft YaHei"/>
                <a:ea typeface="Microsoft YaHei"/>
                <a:cs typeface="Microsoft YaHei"/>
              </a:rPr>
              <a:t>等措施的 ，判定为重大隐患:（ 4种 ）</a:t>
            </a:r>
            <a:endParaRPr sz="1600" dirty="0">
              <a:latin typeface="Microsoft YaHei"/>
              <a:ea typeface="Microsoft YaHei"/>
              <a:cs typeface="Microsoft YaHei"/>
            </a:endParaRPr>
          </a:p>
        </p:txBody>
      </p:sp>
      <p:sp>
        <p:nvSpPr>
          <p:cNvPr id="2190" name="textbox 2190"/>
          <p:cNvSpPr/>
          <p:nvPr/>
        </p:nvSpPr>
        <p:spPr>
          <a:xfrm>
            <a:off x="659692" y="392316"/>
            <a:ext cx="8160384" cy="562609"/>
          </a:xfrm>
          <a:prstGeom prst="rect">
            <a:avLst/>
          </a:prstGeom>
          <a:noFill/>
          <a:ln w="0" cap="flat">
            <a:noFill/>
            <a:prstDash val="solid"/>
            <a:miter lim="0"/>
          </a:ln>
        </p:spPr>
        <p:txBody>
          <a:bodyPr vert="horz" wrap="square" lIns="0" tIns="0" rIns="0" bIns="0"/>
          <a:lstStyle/>
          <a:p>
            <a:pPr algn="l" rtl="0" eaLnBrk="0">
              <a:lnSpc>
                <a:spcPct val="83341"/>
              </a:lnSpc>
              <a:tabLst/>
            </a:pPr>
            <a:endParaRPr sz="100" dirty="0">
              <a:latin typeface="Arial"/>
              <a:ea typeface="Arial"/>
              <a:cs typeface="Arial"/>
            </a:endParaRPr>
          </a:p>
          <a:p>
            <a:pPr algn="r" rtl="0" eaLnBrk="0">
              <a:lnSpc>
                <a:spcPts val="4227"/>
              </a:lnSpc>
              <a:tabLst/>
            </a:pPr>
            <a:r>
              <a:rPr sz="3200" b="1" kern="0" spc="-80" dirty="0">
                <a:solidFill>
                  <a:srgbClr val="000000">
                    <a:alpha val="100000"/>
                  </a:srgbClr>
                </a:solidFill>
                <a:latin typeface="Microsoft YaHei"/>
                <a:ea typeface="Microsoft YaHei"/>
                <a:cs typeface="Microsoft YaHei"/>
              </a:rPr>
              <a:t>《城镇燃气经营安全重大隐患判定标准》解析</a:t>
            </a:r>
            <a:endParaRPr sz="3200" dirty="0">
              <a:latin typeface="Microsoft YaHei"/>
              <a:ea typeface="Microsoft YaHei"/>
              <a:cs typeface="Microsoft YaHei"/>
            </a:endParaRPr>
          </a:p>
        </p:txBody>
      </p:sp>
      <p:pic>
        <p:nvPicPr>
          <p:cNvPr id="2192" name="picture 2192"/>
          <p:cNvPicPr>
            <a:picLocks noChangeAspect="1"/>
          </p:cNvPicPr>
          <p:nvPr/>
        </p:nvPicPr>
        <p:blipFill>
          <a:blip r:embed="rId2"/>
          <a:stretch>
            <a:fillRect/>
          </a:stretch>
        </p:blipFill>
        <p:spPr>
          <a:xfrm rot="21600000">
            <a:off x="11472671" y="0"/>
            <a:ext cx="719328" cy="720852"/>
          </a:xfrm>
          <a:prstGeom prst="rect">
            <a:avLst/>
          </a:prstGeom>
        </p:spPr>
      </p:pic>
      <p:pic>
        <p:nvPicPr>
          <p:cNvPr id="2194" name="picture 2194"/>
          <p:cNvPicPr>
            <a:picLocks noChangeAspect="1"/>
          </p:cNvPicPr>
          <p:nvPr/>
        </p:nvPicPr>
        <p:blipFill>
          <a:blip r:embed="rId3"/>
          <a:stretch>
            <a:fillRect/>
          </a:stretch>
        </p:blipFill>
        <p:spPr>
          <a:xfrm rot="21600000">
            <a:off x="0" y="6138671"/>
            <a:ext cx="720852" cy="719328"/>
          </a:xfrm>
          <a:prstGeom prst="rect">
            <a:avLst/>
          </a:prstGeom>
        </p:spPr>
      </p:pic>
    </p:spTree>
  </p:cSld>
  <p:clrMapOvr>
    <a:masterClrMapping/>
  </p:clrMapOvr>
</p:sld>
</file>

<file path=ppt/slides/slide103.xml><?xml version="1.0" encoding="utf-8"?>
<p:sld xmlns:a16="http://schemas.microsoft.com/office/drawing/2014/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96" name="rect 2196"/>
          <p:cNvSpPr/>
          <p:nvPr/>
        </p:nvSpPr>
        <p:spPr>
          <a:xfrm>
            <a:off x="0" y="0"/>
            <a:ext cx="12192000" cy="6858000"/>
          </a:xfrm>
          <a:prstGeom prst="rect">
            <a:avLst/>
          </a:prstGeom>
          <a:solidFill>
            <a:srgbClr val="E4F4FB">
              <a:alpha val="100000"/>
            </a:srgbClr>
          </a:solidFill>
          <a:ln w="0" cap="flat">
            <a:noFill/>
            <a:prstDash val="solid"/>
            <a:miter lim="0"/>
          </a:ln>
        </p:spPr>
        <p:txBody>
          <a:bodyPr rtlCol="0"/>
          <a:lstStyle/>
          <a:p>
            <a:pPr algn="ctr"/>
            <a:endParaRPr lang="zh-CN" altLang="en-US"/>
          </a:p>
        </p:txBody>
      </p:sp>
      <p:grpSp>
        <p:nvGrpSpPr>
          <p:cNvPr id="178" name="group 178"/>
          <p:cNvGrpSpPr/>
          <p:nvPr/>
        </p:nvGrpSpPr>
        <p:grpSpPr>
          <a:xfrm rot="21600000">
            <a:off x="720852" y="1749552"/>
            <a:ext cx="10750296" cy="4824983"/>
            <a:chOff x="0" y="0"/>
            <a:chExt cx="10750296" cy="4824983"/>
          </a:xfrm>
        </p:grpSpPr>
        <p:sp>
          <p:nvSpPr>
            <p:cNvPr id="2198" name="path 2198"/>
            <p:cNvSpPr/>
            <p:nvPr/>
          </p:nvSpPr>
          <p:spPr>
            <a:xfrm>
              <a:off x="0" y="0"/>
              <a:ext cx="10750296" cy="4824983"/>
            </a:xfrm>
            <a:custGeom>
              <a:avLst/>
              <a:gdLst/>
              <a:ahLst/>
              <a:cxnLst/>
              <a:rect l="0" t="0" r="0" b="0"/>
              <a:pathLst>
                <a:path w="16929" h="7598">
                  <a:moveTo>
                    <a:pt x="0" y="0"/>
                  </a:moveTo>
                  <a:lnTo>
                    <a:pt x="16929" y="0"/>
                  </a:lnTo>
                  <a:lnTo>
                    <a:pt x="16929" y="981"/>
                  </a:lnTo>
                  <a:lnTo>
                    <a:pt x="0" y="981"/>
                  </a:lnTo>
                  <a:lnTo>
                    <a:pt x="0" y="0"/>
                  </a:lnTo>
                  <a:close/>
                </a:path>
                <a:path w="16929" h="7598">
                  <a:moveTo>
                    <a:pt x="0" y="1960"/>
                  </a:moveTo>
                  <a:lnTo>
                    <a:pt x="4171" y="1960"/>
                  </a:lnTo>
                  <a:lnTo>
                    <a:pt x="4171" y="7598"/>
                  </a:lnTo>
                  <a:lnTo>
                    <a:pt x="0" y="7598"/>
                  </a:lnTo>
                  <a:lnTo>
                    <a:pt x="0" y="1960"/>
                  </a:lnTo>
                  <a:close/>
                </a:path>
                <a:path w="16929" h="7598">
                  <a:moveTo>
                    <a:pt x="4171" y="1960"/>
                  </a:moveTo>
                  <a:lnTo>
                    <a:pt x="11138" y="1960"/>
                  </a:lnTo>
                  <a:lnTo>
                    <a:pt x="11138" y="4773"/>
                  </a:lnTo>
                  <a:lnTo>
                    <a:pt x="4171" y="4773"/>
                  </a:lnTo>
                  <a:lnTo>
                    <a:pt x="4171" y="1960"/>
                  </a:lnTo>
                  <a:close/>
                </a:path>
                <a:path w="16929" h="7598">
                  <a:moveTo>
                    <a:pt x="11138" y="1960"/>
                  </a:moveTo>
                  <a:lnTo>
                    <a:pt x="16929" y="1960"/>
                  </a:lnTo>
                  <a:lnTo>
                    <a:pt x="16929" y="7598"/>
                  </a:lnTo>
                  <a:lnTo>
                    <a:pt x="11138" y="7598"/>
                  </a:lnTo>
                  <a:lnTo>
                    <a:pt x="11138" y="1960"/>
                  </a:lnTo>
                  <a:close/>
                </a:path>
              </a:pathLst>
            </a:custGeom>
            <a:solidFill>
              <a:srgbClr val="B9D6E6">
                <a:alpha val="100000"/>
              </a:srgbClr>
            </a:solidFill>
            <a:ln w="0" cap="flat">
              <a:noFill/>
              <a:prstDash val="solid"/>
              <a:miter lim="0"/>
            </a:ln>
          </p:spPr>
          <p:txBody>
            <a:bodyPr rtlCol="0"/>
            <a:lstStyle/>
            <a:p>
              <a:pPr algn="ctr"/>
              <a:endParaRPr lang="zh-CN" altLang="en-US"/>
            </a:p>
          </p:txBody>
        </p:sp>
        <p:sp>
          <p:nvSpPr>
            <p:cNvPr id="2200" name="path 2200"/>
            <p:cNvSpPr/>
            <p:nvPr/>
          </p:nvSpPr>
          <p:spPr>
            <a:xfrm>
              <a:off x="0" y="623315"/>
              <a:ext cx="10750295" cy="4201667"/>
            </a:xfrm>
            <a:custGeom>
              <a:avLst/>
              <a:gdLst/>
              <a:ahLst/>
              <a:cxnLst/>
              <a:rect l="0" t="0" r="0" b="0"/>
              <a:pathLst>
                <a:path w="16929" h="6616">
                  <a:moveTo>
                    <a:pt x="0" y="0"/>
                  </a:moveTo>
                  <a:lnTo>
                    <a:pt x="4171" y="0"/>
                  </a:lnTo>
                  <a:lnTo>
                    <a:pt x="4171" y="979"/>
                  </a:lnTo>
                  <a:lnTo>
                    <a:pt x="0" y="979"/>
                  </a:lnTo>
                  <a:lnTo>
                    <a:pt x="0" y="0"/>
                  </a:lnTo>
                  <a:close/>
                </a:path>
                <a:path w="16929" h="6616">
                  <a:moveTo>
                    <a:pt x="4171" y="0"/>
                  </a:moveTo>
                  <a:lnTo>
                    <a:pt x="11138" y="0"/>
                  </a:lnTo>
                  <a:lnTo>
                    <a:pt x="11138" y="979"/>
                  </a:lnTo>
                  <a:lnTo>
                    <a:pt x="4171" y="979"/>
                  </a:lnTo>
                  <a:lnTo>
                    <a:pt x="4171" y="0"/>
                  </a:lnTo>
                  <a:close/>
                </a:path>
                <a:path w="16929" h="6616">
                  <a:moveTo>
                    <a:pt x="11138" y="0"/>
                  </a:moveTo>
                  <a:lnTo>
                    <a:pt x="16929" y="0"/>
                  </a:lnTo>
                  <a:lnTo>
                    <a:pt x="16929" y="979"/>
                  </a:lnTo>
                  <a:lnTo>
                    <a:pt x="11138" y="979"/>
                  </a:lnTo>
                  <a:lnTo>
                    <a:pt x="11138" y="0"/>
                  </a:lnTo>
                  <a:close/>
                </a:path>
                <a:path w="16929" h="6616">
                  <a:moveTo>
                    <a:pt x="4171" y="3792"/>
                  </a:moveTo>
                  <a:lnTo>
                    <a:pt x="11138" y="3792"/>
                  </a:lnTo>
                  <a:lnTo>
                    <a:pt x="11138" y="6616"/>
                  </a:lnTo>
                  <a:lnTo>
                    <a:pt x="4171" y="6616"/>
                  </a:lnTo>
                  <a:lnTo>
                    <a:pt x="4171" y="3792"/>
                  </a:lnTo>
                  <a:close/>
                </a:path>
              </a:pathLst>
            </a:custGeom>
            <a:solidFill>
              <a:srgbClr val="FFFFFF">
                <a:alpha val="100000"/>
              </a:srgbClr>
            </a:solidFill>
            <a:ln w="0" cap="flat">
              <a:noFill/>
              <a:prstDash val="solid"/>
              <a:miter lim="0"/>
            </a:ln>
          </p:spPr>
          <p:txBody>
            <a:bodyPr rtlCol="0"/>
            <a:lstStyle/>
            <a:p>
              <a:pPr algn="ctr"/>
              <a:endParaRPr lang="zh-CN" altLang="en-US"/>
            </a:p>
          </p:txBody>
        </p:sp>
      </p:grpSp>
      <p:graphicFrame>
        <p:nvGraphicFramePr>
          <p:cNvPr id="2202" name="table 2202"/>
          <p:cNvGraphicFramePr>
            <a:graphicFrameLocks noGrp="1"/>
          </p:cNvGraphicFramePr>
          <p:nvPr/>
        </p:nvGraphicFramePr>
        <p:xfrm>
          <a:off x="720090" y="2366009"/>
          <a:ext cx="10750549" cy="4215129"/>
        </p:xfrm>
        <a:graphic>
          <a:graphicData uri="http://schemas.openxmlformats.org/drawingml/2006/table">
            <a:tbl>
              <a:tblPr/>
              <a:tblGrid>
                <a:gridCol w="2649220">
                  <a:extLst>
                    <a:ext uri="{9D8B030D-6E8A-4147-A177-3AD203B41FA5}">
                      <a16:colId xmlns:a16="http://schemas.microsoft.com/office/drawing/2014/main" val="20000"/>
                    </a:ext>
                  </a:extLst>
                </a:gridCol>
                <a:gridCol w="4424045">
                  <a:extLst>
                    <a:ext uri="{9D8B030D-6E8A-4147-A177-3AD203B41FA5}">
                      <a16:colId xmlns:a16="http://schemas.microsoft.com/office/drawing/2014/main" val="20001"/>
                    </a:ext>
                  </a:extLst>
                </a:gridCol>
                <a:gridCol w="3677284">
                  <a:extLst>
                    <a:ext uri="{9D8B030D-6E8A-4147-A177-3AD203B41FA5}">
                      <a16:colId xmlns:a16="http://schemas.microsoft.com/office/drawing/2014/main" val="20002"/>
                    </a:ext>
                  </a:extLst>
                </a:gridCol>
              </a:tblGrid>
              <a:tr h="4215129">
                <a:tc>
                  <a:txBody>
                    <a:bodyPr/>
                    <a:lstStyle/>
                    <a:p>
                      <a:pPr algn="l" rtl="0" eaLnBrk="0">
                        <a:lnSpc>
                          <a:spcPct val="157000"/>
                        </a:lnSpc>
                        <a:tabLst/>
                      </a:pPr>
                      <a:endParaRPr sz="1000" dirty="0">
                        <a:latin typeface="Arial"/>
                        <a:ea typeface="Arial"/>
                        <a:cs typeface="Arial"/>
                      </a:endParaRPr>
                    </a:p>
                    <a:p>
                      <a:pPr marL="872489" algn="l" rtl="0" eaLnBrk="0">
                        <a:lnSpc>
                          <a:spcPct val="84000"/>
                        </a:lnSpc>
                        <a:tabLst/>
                      </a:pPr>
                      <a:r>
                        <a:rPr sz="1600" kern="0" spc="120" dirty="0">
                          <a:solidFill>
                            <a:srgbClr val="000000">
                              <a:alpha val="100000"/>
                            </a:srgbClr>
                          </a:solidFill>
                          <a:latin typeface="Microsoft YaHei"/>
                          <a:ea typeface="Microsoft YaHei"/>
                          <a:cs typeface="Microsoft YaHei"/>
                        </a:rPr>
                        <a:t>检查要点</a:t>
                      </a:r>
                      <a:endParaRPr sz="1600" dirty="0">
                        <a:latin typeface="Microsoft YaHei"/>
                        <a:ea typeface="Microsoft YaHei"/>
                        <a:cs typeface="Microsoft YaHei"/>
                      </a:endParaRPr>
                    </a:p>
                    <a:p>
                      <a:pPr algn="l" rtl="0" eaLnBrk="0">
                        <a:lnSpc>
                          <a:spcPct val="107000"/>
                        </a:lnSpc>
                        <a:tabLst/>
                      </a:pPr>
                      <a:endParaRPr sz="1000" dirty="0">
                        <a:latin typeface="Arial"/>
                        <a:ea typeface="Arial"/>
                        <a:cs typeface="Arial"/>
                      </a:endParaRPr>
                    </a:p>
                    <a:p>
                      <a:pPr algn="l" rtl="0" eaLnBrk="0">
                        <a:lnSpc>
                          <a:spcPct val="107000"/>
                        </a:lnSpc>
                        <a:tabLst/>
                      </a:pPr>
                      <a:endParaRPr sz="1000" dirty="0">
                        <a:latin typeface="Arial"/>
                        <a:ea typeface="Arial"/>
                        <a:cs typeface="Arial"/>
                      </a:endParaRPr>
                    </a:p>
                    <a:p>
                      <a:pPr algn="l" rtl="0" eaLnBrk="0">
                        <a:lnSpc>
                          <a:spcPct val="107000"/>
                        </a:lnSpc>
                        <a:tabLst/>
                      </a:pPr>
                      <a:endParaRPr sz="1000" dirty="0">
                        <a:latin typeface="Arial"/>
                        <a:ea typeface="Arial"/>
                        <a:cs typeface="Arial"/>
                      </a:endParaRPr>
                    </a:p>
                    <a:p>
                      <a:pPr algn="l" rtl="0" eaLnBrk="0">
                        <a:lnSpc>
                          <a:spcPct val="107000"/>
                        </a:lnSpc>
                        <a:tabLst/>
                      </a:pPr>
                      <a:endParaRPr sz="1000" dirty="0">
                        <a:latin typeface="Arial"/>
                        <a:ea typeface="Arial"/>
                        <a:cs typeface="Arial"/>
                      </a:endParaRPr>
                    </a:p>
                    <a:p>
                      <a:pPr algn="l" rtl="0" eaLnBrk="0">
                        <a:lnSpc>
                          <a:spcPct val="107000"/>
                        </a:lnSpc>
                        <a:tabLst/>
                      </a:pPr>
                      <a:endParaRPr sz="1000" dirty="0">
                        <a:latin typeface="Arial"/>
                        <a:ea typeface="Arial"/>
                        <a:cs typeface="Arial"/>
                      </a:endParaRPr>
                    </a:p>
                    <a:p>
                      <a:pPr algn="l" rtl="0" eaLnBrk="0">
                        <a:lnSpc>
                          <a:spcPct val="107000"/>
                        </a:lnSpc>
                        <a:tabLst/>
                      </a:pPr>
                      <a:endParaRPr sz="1000" dirty="0">
                        <a:latin typeface="Arial"/>
                        <a:ea typeface="Arial"/>
                        <a:cs typeface="Arial"/>
                      </a:endParaRPr>
                    </a:p>
                    <a:p>
                      <a:pPr algn="l" rtl="0" eaLnBrk="0">
                        <a:lnSpc>
                          <a:spcPct val="108000"/>
                        </a:lnSpc>
                        <a:tabLst/>
                      </a:pPr>
                      <a:endParaRPr sz="1000" dirty="0">
                        <a:latin typeface="Arial"/>
                        <a:ea typeface="Arial"/>
                        <a:cs typeface="Arial"/>
                      </a:endParaRPr>
                    </a:p>
                    <a:p>
                      <a:pPr algn="l" rtl="0" eaLnBrk="0">
                        <a:lnSpc>
                          <a:spcPct val="108000"/>
                        </a:lnSpc>
                        <a:tabLst/>
                      </a:pPr>
                      <a:endParaRPr sz="1000" dirty="0">
                        <a:latin typeface="Arial"/>
                        <a:ea typeface="Arial"/>
                        <a:cs typeface="Arial"/>
                      </a:endParaRPr>
                    </a:p>
                    <a:p>
                      <a:pPr algn="l" rtl="0" eaLnBrk="0">
                        <a:lnSpc>
                          <a:spcPct val="108000"/>
                        </a:lnSpc>
                        <a:tabLst/>
                      </a:pPr>
                      <a:endParaRPr sz="1000" dirty="0">
                        <a:latin typeface="Arial"/>
                        <a:ea typeface="Arial"/>
                        <a:cs typeface="Arial"/>
                      </a:endParaRPr>
                    </a:p>
                    <a:p>
                      <a:pPr algn="l" rtl="0" eaLnBrk="0">
                        <a:lnSpc>
                          <a:spcPct val="108000"/>
                        </a:lnSpc>
                        <a:tabLst/>
                      </a:pPr>
                      <a:endParaRPr sz="1000" dirty="0">
                        <a:latin typeface="Arial"/>
                        <a:ea typeface="Arial"/>
                        <a:cs typeface="Arial"/>
                      </a:endParaRPr>
                    </a:p>
                    <a:p>
                      <a:pPr algn="l" rtl="0" eaLnBrk="0">
                        <a:lnSpc>
                          <a:spcPct val="126000"/>
                        </a:lnSpc>
                        <a:tabLst/>
                      </a:pPr>
                      <a:endParaRPr sz="300" dirty="0">
                        <a:latin typeface="Arial"/>
                        <a:ea typeface="Arial"/>
                        <a:cs typeface="Arial"/>
                      </a:endParaRPr>
                    </a:p>
                    <a:p>
                      <a:pPr marL="412115" indent="-101600" algn="l" rtl="0" eaLnBrk="0">
                        <a:lnSpc>
                          <a:spcPct val="124000"/>
                        </a:lnSpc>
                        <a:spcBef>
                          <a:spcPts val="1"/>
                        </a:spcBef>
                        <a:tabLst/>
                      </a:pPr>
                      <a:r>
                        <a:rPr sz="1500" kern="0" spc="40" dirty="0">
                          <a:solidFill>
                            <a:srgbClr val="000000">
                              <a:alpha val="100000"/>
                            </a:srgbClr>
                          </a:solidFill>
                          <a:latin typeface="Microsoft YaHei"/>
                          <a:ea typeface="Microsoft YaHei"/>
                          <a:cs typeface="Microsoft YaHei"/>
                        </a:rPr>
                        <a:t>查入户安检记录 ，结合</a:t>
                      </a:r>
                      <a:r>
                        <a:rPr sz="1500" kern="0" spc="10" dirty="0">
                          <a:solidFill>
                            <a:srgbClr val="000000">
                              <a:alpha val="100000"/>
                            </a:srgbClr>
                          </a:solidFill>
                          <a:latin typeface="Microsoft YaHei"/>
                          <a:ea typeface="Microsoft YaHei"/>
                          <a:cs typeface="Microsoft YaHei"/>
                        </a:rPr>
                        <a:t>      </a:t>
                      </a:r>
                      <a:r>
                        <a:rPr sz="1500" kern="0" spc="80" dirty="0">
                          <a:solidFill>
                            <a:srgbClr val="000000">
                              <a:alpha val="100000"/>
                            </a:srgbClr>
                          </a:solidFill>
                          <a:latin typeface="Microsoft YaHei"/>
                          <a:ea typeface="Microsoft YaHei"/>
                          <a:cs typeface="Microsoft YaHei"/>
                        </a:rPr>
                        <a:t>入户抽查综合判定。</a:t>
                      </a:r>
                      <a:endParaRPr sz="1500" dirty="0">
                        <a:latin typeface="Microsoft YaHei"/>
                        <a:ea typeface="Microsoft YaHei"/>
                        <a:cs typeface="Microsoft YaHei"/>
                      </a:endParaRPr>
                    </a:p>
                  </a:txBody>
                  <a:tcPr marL="0" marR="0" marT="0" marB="0">
                    <a:lnL>
                      <a:noFill/>
                    </a:lnL>
                    <a:lnR w="12700" cap="flat" cmpd="sng" algn="ctr">
                      <a:solidFill>
                        <a:srgbClr val="8EBFD6"/>
                      </a:solidFill>
                      <a:prstDash val="solid"/>
                      <a:round/>
                      <a:headEnd type="none" w="med" len="med"/>
                      <a:tailEnd type="none" w="med" len="med"/>
                    </a:lnR>
                    <a:lnT w="12700" cap="flat" cmpd="sng" algn="ctr">
                      <a:solidFill>
                        <a:srgbClr val="8EBFD6"/>
                      </a:solidFill>
                      <a:prstDash val="solid"/>
                      <a:round/>
                      <a:headEnd type="none" w="med" len="med"/>
                      <a:tailEnd type="none" w="med" len="med"/>
                    </a:lnT>
                    <a:lnB w="12700" cap="flat" cmpd="sng" algn="ctr">
                      <a:solidFill>
                        <a:srgbClr val="8EBFD6"/>
                      </a:solidFill>
                      <a:prstDash val="solid"/>
                      <a:round/>
                      <a:headEnd type="none" w="med" len="med"/>
                      <a:tailEnd type="none" w="med" len="med"/>
                    </a:lnB>
                  </a:tcPr>
                </a:tc>
                <a:tc>
                  <a:txBody>
                    <a:bodyPr/>
                    <a:lstStyle/>
                    <a:p>
                      <a:pPr algn="l" rtl="0" eaLnBrk="0">
                        <a:lnSpc>
                          <a:spcPct val="156000"/>
                        </a:lnSpc>
                        <a:tabLst/>
                      </a:pPr>
                      <a:endParaRPr sz="1000" dirty="0">
                        <a:latin typeface="Arial"/>
                        <a:ea typeface="Arial"/>
                        <a:cs typeface="Arial"/>
                      </a:endParaRPr>
                    </a:p>
                    <a:p>
                      <a:pPr marL="1762125" algn="l" rtl="0" eaLnBrk="0">
                        <a:lnSpc>
                          <a:spcPct val="84000"/>
                        </a:lnSpc>
                        <a:spcBef>
                          <a:spcPts val="6"/>
                        </a:spcBef>
                        <a:tabLst/>
                      </a:pPr>
                      <a:r>
                        <a:rPr sz="1600" kern="0" spc="120" dirty="0">
                          <a:solidFill>
                            <a:srgbClr val="000000">
                              <a:alpha val="100000"/>
                            </a:srgbClr>
                          </a:solidFill>
                          <a:latin typeface="Microsoft YaHei"/>
                          <a:ea typeface="Microsoft YaHei"/>
                          <a:cs typeface="Microsoft YaHei"/>
                        </a:rPr>
                        <a:t>判定标准</a:t>
                      </a:r>
                      <a:endParaRPr sz="1600" dirty="0">
                        <a:latin typeface="Microsoft YaHei"/>
                        <a:ea typeface="Microsoft YaHei"/>
                        <a:cs typeface="Microsoft YaHei"/>
                      </a:endParaRPr>
                    </a:p>
                    <a:p>
                      <a:pPr algn="l" rtl="0" eaLnBrk="0">
                        <a:lnSpc>
                          <a:spcPct val="108000"/>
                        </a:lnSpc>
                        <a:tabLst/>
                      </a:pPr>
                      <a:endParaRPr sz="1000" dirty="0">
                        <a:latin typeface="Arial"/>
                        <a:ea typeface="Arial"/>
                        <a:cs typeface="Arial"/>
                      </a:endParaRPr>
                    </a:p>
                    <a:p>
                      <a:pPr algn="l" rtl="0" eaLnBrk="0">
                        <a:lnSpc>
                          <a:spcPct val="108000"/>
                        </a:lnSpc>
                        <a:tabLst/>
                      </a:pPr>
                      <a:endParaRPr sz="1000" dirty="0">
                        <a:latin typeface="Arial"/>
                        <a:ea typeface="Arial"/>
                        <a:cs typeface="Arial"/>
                      </a:endParaRPr>
                    </a:p>
                    <a:p>
                      <a:pPr marL="231775" indent="48894" algn="l" rtl="0" eaLnBrk="0">
                        <a:lnSpc>
                          <a:spcPct val="132000"/>
                        </a:lnSpc>
                        <a:spcBef>
                          <a:spcPts val="280"/>
                        </a:spcBef>
                        <a:tabLst/>
                      </a:pPr>
                      <a:r>
                        <a:rPr sz="900" kern="0" spc="40" dirty="0">
                          <a:solidFill>
                            <a:srgbClr val="000000">
                              <a:alpha val="100000"/>
                            </a:srgbClr>
                          </a:solidFill>
                          <a:latin typeface="Microsoft YaHei"/>
                          <a:ea typeface="Microsoft YaHei"/>
                          <a:cs typeface="Microsoft YaHei"/>
                        </a:rPr>
                        <a:t>（</a:t>
                      </a:r>
                      <a:r>
                        <a:rPr sz="900" kern="0" spc="140" dirty="0">
                          <a:solidFill>
                            <a:srgbClr val="000000">
                              <a:alpha val="100000"/>
                            </a:srgbClr>
                          </a:solidFill>
                          <a:latin typeface="Microsoft YaHei"/>
                          <a:ea typeface="Microsoft YaHei"/>
                          <a:cs typeface="Microsoft YaHei"/>
                        </a:rPr>
                        <a:t> </a:t>
                      </a:r>
                      <a:r>
                        <a:rPr sz="900" kern="0" spc="40" dirty="0">
                          <a:solidFill>
                            <a:srgbClr val="000000">
                              <a:alpha val="100000"/>
                            </a:srgbClr>
                          </a:solidFill>
                          <a:latin typeface="FangSong"/>
                          <a:ea typeface="FangSong"/>
                          <a:cs typeface="FangSong"/>
                        </a:rPr>
                        <a:t>1</a:t>
                      </a:r>
                      <a:r>
                        <a:rPr sz="900" kern="0" spc="-190" dirty="0">
                          <a:solidFill>
                            <a:srgbClr val="000000">
                              <a:alpha val="100000"/>
                            </a:srgbClr>
                          </a:solidFill>
                          <a:latin typeface="FangSong"/>
                          <a:ea typeface="FangSong"/>
                          <a:cs typeface="FangSong"/>
                        </a:rPr>
                        <a:t> </a:t>
                      </a:r>
                      <a:r>
                        <a:rPr sz="900" kern="0" spc="40" dirty="0">
                          <a:solidFill>
                            <a:srgbClr val="000000">
                              <a:alpha val="100000"/>
                            </a:srgbClr>
                          </a:solidFill>
                          <a:latin typeface="Microsoft YaHei"/>
                          <a:ea typeface="Microsoft YaHei"/>
                          <a:cs typeface="Microsoft YaHei"/>
                        </a:rPr>
                        <a:t>）家用燃气燃烧器具不符合《家用燃气灶具》（ </a:t>
                      </a:r>
                      <a:r>
                        <a:rPr sz="900" kern="0" spc="0" dirty="0">
                          <a:solidFill>
                            <a:srgbClr val="000000">
                              <a:alpha val="100000"/>
                            </a:srgbClr>
                          </a:solidFill>
                          <a:latin typeface="FangSong"/>
                          <a:ea typeface="FangSong"/>
                          <a:cs typeface="FangSong"/>
                        </a:rPr>
                        <a:t>GB</a:t>
                      </a:r>
                      <a:r>
                        <a:rPr sz="900" kern="0" spc="40" dirty="0">
                          <a:solidFill>
                            <a:srgbClr val="000000">
                              <a:alpha val="100000"/>
                            </a:srgbClr>
                          </a:solidFill>
                          <a:latin typeface="FangSong"/>
                          <a:ea typeface="FangSong"/>
                          <a:cs typeface="FangSong"/>
                        </a:rPr>
                        <a:t>16410-2020</a:t>
                      </a:r>
                      <a:r>
                        <a:rPr sz="900" kern="0" spc="-190" dirty="0">
                          <a:solidFill>
                            <a:srgbClr val="000000">
                              <a:alpha val="100000"/>
                            </a:srgbClr>
                          </a:solidFill>
                          <a:latin typeface="FangSong"/>
                          <a:ea typeface="FangSong"/>
                          <a:cs typeface="FangSong"/>
                        </a:rPr>
                        <a:t> </a:t>
                      </a:r>
                      <a:r>
                        <a:rPr sz="900" kern="0" spc="40" dirty="0">
                          <a:solidFill>
                            <a:srgbClr val="000000">
                              <a:alpha val="100000"/>
                            </a:srgbClr>
                          </a:solidFill>
                          <a:latin typeface="Microsoft YaHei"/>
                          <a:ea typeface="Microsoft YaHei"/>
                          <a:cs typeface="Microsoft YaHei"/>
                        </a:rPr>
                        <a:t>）的</a:t>
                      </a:r>
                      <a:r>
                        <a:rPr sz="900" kern="0" spc="0" dirty="0">
                          <a:solidFill>
                            <a:srgbClr val="000000">
                              <a:alpha val="100000"/>
                            </a:srgbClr>
                          </a:solidFill>
                          <a:latin typeface="Microsoft YaHei"/>
                          <a:ea typeface="Microsoft YaHei"/>
                          <a:cs typeface="Microsoft YaHei"/>
                        </a:rPr>
                        <a:t>           </a:t>
                      </a:r>
                      <a:r>
                        <a:rPr sz="900" kern="0" spc="70" dirty="0">
                          <a:solidFill>
                            <a:srgbClr val="000000">
                              <a:alpha val="100000"/>
                            </a:srgbClr>
                          </a:solidFill>
                          <a:latin typeface="Microsoft YaHei"/>
                          <a:ea typeface="Microsoft YaHei"/>
                          <a:cs typeface="Microsoft YaHei"/>
                        </a:rPr>
                        <a:t>要求 ，构成重大隐患</a:t>
                      </a:r>
                      <a:r>
                        <a:rPr sz="900" kern="0" spc="150" dirty="0">
                          <a:solidFill>
                            <a:srgbClr val="000000">
                              <a:alpha val="100000"/>
                            </a:srgbClr>
                          </a:solidFill>
                          <a:latin typeface="Microsoft YaHei"/>
                          <a:ea typeface="Microsoft YaHei"/>
                          <a:cs typeface="Microsoft YaHei"/>
                        </a:rPr>
                        <a:t> </a:t>
                      </a:r>
                      <a:r>
                        <a:rPr sz="900" kern="0" spc="-240" dirty="0">
                          <a:solidFill>
                            <a:srgbClr val="000000">
                              <a:alpha val="100000"/>
                            </a:srgbClr>
                          </a:solidFill>
                          <a:latin typeface="Microsoft YaHei"/>
                          <a:ea typeface="Microsoft YaHei"/>
                          <a:cs typeface="Microsoft YaHei"/>
                        </a:rPr>
                        <a:t>；（</a:t>
                      </a:r>
                      <a:r>
                        <a:rPr sz="900" kern="0" spc="80" dirty="0">
                          <a:solidFill>
                            <a:srgbClr val="000000">
                              <a:alpha val="100000"/>
                            </a:srgbClr>
                          </a:solidFill>
                          <a:latin typeface="Microsoft YaHei"/>
                          <a:ea typeface="Microsoft YaHei"/>
                          <a:cs typeface="Microsoft YaHei"/>
                        </a:rPr>
                        <a:t> </a:t>
                      </a:r>
                      <a:r>
                        <a:rPr sz="900" kern="0" spc="70" dirty="0">
                          <a:solidFill>
                            <a:srgbClr val="000000">
                              <a:alpha val="100000"/>
                            </a:srgbClr>
                          </a:solidFill>
                          <a:latin typeface="FangSong"/>
                          <a:ea typeface="FangSong"/>
                          <a:cs typeface="FangSong"/>
                        </a:rPr>
                        <a:t>2</a:t>
                      </a:r>
                      <a:r>
                        <a:rPr sz="900" kern="0" spc="-190" dirty="0">
                          <a:solidFill>
                            <a:srgbClr val="000000">
                              <a:alpha val="100000"/>
                            </a:srgbClr>
                          </a:solidFill>
                          <a:latin typeface="FangSong"/>
                          <a:ea typeface="FangSong"/>
                          <a:cs typeface="FangSong"/>
                        </a:rPr>
                        <a:t> </a:t>
                      </a:r>
                      <a:r>
                        <a:rPr sz="900" kern="0" spc="70" dirty="0">
                          <a:solidFill>
                            <a:srgbClr val="000000">
                              <a:alpha val="100000"/>
                            </a:srgbClr>
                          </a:solidFill>
                          <a:latin typeface="Microsoft YaHei"/>
                          <a:ea typeface="Microsoft YaHei"/>
                          <a:cs typeface="Microsoft YaHei"/>
                        </a:rPr>
                        <a:t>）热水器、</a:t>
                      </a:r>
                      <a:r>
                        <a:rPr sz="900" kern="0" spc="-150" dirty="0">
                          <a:solidFill>
                            <a:srgbClr val="000000">
                              <a:alpha val="100000"/>
                            </a:srgbClr>
                          </a:solidFill>
                          <a:latin typeface="Microsoft YaHei"/>
                          <a:ea typeface="Microsoft YaHei"/>
                          <a:cs typeface="Microsoft YaHei"/>
                        </a:rPr>
                        <a:t> </a:t>
                      </a:r>
                      <a:r>
                        <a:rPr sz="900" kern="0" spc="70" dirty="0">
                          <a:solidFill>
                            <a:srgbClr val="000000">
                              <a:alpha val="100000"/>
                            </a:srgbClr>
                          </a:solidFill>
                          <a:latin typeface="Microsoft YaHei"/>
                          <a:ea typeface="Microsoft YaHei"/>
                          <a:cs typeface="Microsoft YaHei"/>
                        </a:rPr>
                        <a:t>壁挂炉不符合《家用燃气快速</a:t>
                      </a:r>
                      <a:r>
                        <a:rPr sz="900" kern="0" spc="60" dirty="0">
                          <a:solidFill>
                            <a:srgbClr val="000000">
                              <a:alpha val="100000"/>
                            </a:srgbClr>
                          </a:solidFill>
                          <a:latin typeface="Microsoft YaHei"/>
                          <a:ea typeface="Microsoft YaHei"/>
                          <a:cs typeface="Microsoft YaHei"/>
                        </a:rPr>
                        <a:t>热</a:t>
                      </a:r>
                      <a:r>
                        <a:rPr sz="900" kern="0" spc="0" dirty="0">
                          <a:solidFill>
                            <a:srgbClr val="000000">
                              <a:alpha val="100000"/>
                            </a:srgbClr>
                          </a:solidFill>
                          <a:latin typeface="Microsoft YaHei"/>
                          <a:ea typeface="Microsoft YaHei"/>
                          <a:cs typeface="Microsoft YaHei"/>
                        </a:rPr>
                        <a:t>           </a:t>
                      </a:r>
                      <a:r>
                        <a:rPr sz="900" kern="0" spc="60" dirty="0">
                          <a:solidFill>
                            <a:srgbClr val="000000">
                              <a:alpha val="100000"/>
                            </a:srgbClr>
                          </a:solidFill>
                          <a:latin typeface="Microsoft YaHei"/>
                          <a:ea typeface="Microsoft YaHei"/>
                          <a:cs typeface="Microsoft YaHei"/>
                        </a:rPr>
                        <a:t>水器》（ </a:t>
                      </a:r>
                      <a:r>
                        <a:rPr sz="900" kern="0" spc="0" dirty="0">
                          <a:solidFill>
                            <a:srgbClr val="000000">
                              <a:alpha val="100000"/>
                            </a:srgbClr>
                          </a:solidFill>
                          <a:latin typeface="FangSong"/>
                          <a:ea typeface="FangSong"/>
                          <a:cs typeface="FangSong"/>
                        </a:rPr>
                        <a:t>GB</a:t>
                      </a:r>
                      <a:r>
                        <a:rPr sz="900" kern="0" spc="60" dirty="0">
                          <a:solidFill>
                            <a:srgbClr val="000000">
                              <a:alpha val="100000"/>
                            </a:srgbClr>
                          </a:solidFill>
                          <a:latin typeface="FangSong"/>
                          <a:ea typeface="FangSong"/>
                          <a:cs typeface="FangSong"/>
                        </a:rPr>
                        <a:t>6932-2015</a:t>
                      </a:r>
                      <a:r>
                        <a:rPr sz="900" kern="0" spc="-180" dirty="0">
                          <a:solidFill>
                            <a:srgbClr val="000000">
                              <a:alpha val="100000"/>
                            </a:srgbClr>
                          </a:solidFill>
                          <a:latin typeface="FangSong"/>
                          <a:ea typeface="FangSong"/>
                          <a:cs typeface="FangSong"/>
                        </a:rPr>
                        <a:t> </a:t>
                      </a:r>
                      <a:r>
                        <a:rPr sz="900" kern="0" spc="60" dirty="0">
                          <a:solidFill>
                            <a:srgbClr val="000000">
                              <a:alpha val="100000"/>
                            </a:srgbClr>
                          </a:solidFill>
                          <a:latin typeface="Microsoft YaHei"/>
                          <a:ea typeface="Microsoft YaHei"/>
                          <a:cs typeface="Microsoft YaHei"/>
                        </a:rPr>
                        <a:t>）的要求</a:t>
                      </a:r>
                      <a:r>
                        <a:rPr sz="900" kern="0" spc="140" dirty="0">
                          <a:solidFill>
                            <a:srgbClr val="000000">
                              <a:alpha val="100000"/>
                            </a:srgbClr>
                          </a:solidFill>
                          <a:latin typeface="Microsoft YaHei"/>
                          <a:ea typeface="Microsoft YaHei"/>
                          <a:cs typeface="Microsoft YaHei"/>
                        </a:rPr>
                        <a:t> </a:t>
                      </a:r>
                      <a:r>
                        <a:rPr sz="900" kern="0" spc="-240" dirty="0">
                          <a:solidFill>
                            <a:srgbClr val="000000">
                              <a:alpha val="100000"/>
                            </a:srgbClr>
                          </a:solidFill>
                          <a:latin typeface="Microsoft YaHei"/>
                          <a:ea typeface="Microsoft YaHei"/>
                          <a:cs typeface="Microsoft YaHei"/>
                        </a:rPr>
                        <a:t>；（</a:t>
                      </a:r>
                      <a:r>
                        <a:rPr sz="900" kern="0" spc="120" dirty="0">
                          <a:solidFill>
                            <a:srgbClr val="000000">
                              <a:alpha val="100000"/>
                            </a:srgbClr>
                          </a:solidFill>
                          <a:latin typeface="Microsoft YaHei"/>
                          <a:ea typeface="Microsoft YaHei"/>
                          <a:cs typeface="Microsoft YaHei"/>
                        </a:rPr>
                        <a:t> </a:t>
                      </a:r>
                      <a:r>
                        <a:rPr sz="900" kern="0" spc="60" dirty="0">
                          <a:solidFill>
                            <a:srgbClr val="000000">
                              <a:alpha val="100000"/>
                            </a:srgbClr>
                          </a:solidFill>
                          <a:latin typeface="FangSong"/>
                          <a:ea typeface="FangSong"/>
                          <a:cs typeface="FangSong"/>
                        </a:rPr>
                        <a:t>3</a:t>
                      </a:r>
                      <a:r>
                        <a:rPr sz="900" kern="0" spc="-190" dirty="0">
                          <a:solidFill>
                            <a:srgbClr val="000000">
                              <a:alpha val="100000"/>
                            </a:srgbClr>
                          </a:solidFill>
                          <a:latin typeface="FangSong"/>
                          <a:ea typeface="FangSong"/>
                          <a:cs typeface="FangSong"/>
                        </a:rPr>
                        <a:t> </a:t>
                      </a:r>
                      <a:r>
                        <a:rPr sz="900" kern="0" spc="60" dirty="0">
                          <a:solidFill>
                            <a:srgbClr val="000000">
                              <a:alpha val="100000"/>
                            </a:srgbClr>
                          </a:solidFill>
                          <a:latin typeface="Microsoft YaHei"/>
                          <a:ea typeface="Microsoft YaHei"/>
                          <a:cs typeface="Microsoft YaHei"/>
                        </a:rPr>
                        <a:t>）商用燃气燃烧</a:t>
                      </a:r>
                      <a:r>
                        <a:rPr sz="900" kern="0" spc="50" dirty="0">
                          <a:solidFill>
                            <a:srgbClr val="000000">
                              <a:alpha val="100000"/>
                            </a:srgbClr>
                          </a:solidFill>
                          <a:latin typeface="Microsoft YaHei"/>
                          <a:ea typeface="Microsoft YaHei"/>
                          <a:cs typeface="Microsoft YaHei"/>
                        </a:rPr>
                        <a:t>器具不符合《商用</a:t>
                      </a:r>
                      <a:r>
                        <a:rPr sz="900" kern="0" spc="0" dirty="0">
                          <a:solidFill>
                            <a:srgbClr val="000000">
                              <a:alpha val="100000"/>
                            </a:srgbClr>
                          </a:solidFill>
                          <a:latin typeface="Microsoft YaHei"/>
                          <a:ea typeface="Microsoft YaHei"/>
                          <a:cs typeface="Microsoft YaHei"/>
                        </a:rPr>
                        <a:t>         </a:t>
                      </a:r>
                      <a:r>
                        <a:rPr sz="900" kern="0" spc="70" dirty="0">
                          <a:solidFill>
                            <a:srgbClr val="000000">
                              <a:alpha val="100000"/>
                            </a:srgbClr>
                          </a:solidFill>
                          <a:latin typeface="Microsoft YaHei"/>
                          <a:ea typeface="Microsoft YaHei"/>
                          <a:cs typeface="Microsoft YaHei"/>
                        </a:rPr>
                        <a:t>燃气燃烧器具》</a:t>
                      </a:r>
                      <a:r>
                        <a:rPr sz="900" kern="0" spc="-100" dirty="0">
                          <a:solidFill>
                            <a:srgbClr val="000000">
                              <a:alpha val="100000"/>
                            </a:srgbClr>
                          </a:solidFill>
                          <a:latin typeface="Microsoft YaHei"/>
                          <a:ea typeface="Microsoft YaHei"/>
                          <a:cs typeface="Microsoft YaHei"/>
                        </a:rPr>
                        <a:t> </a:t>
                      </a:r>
                      <a:r>
                        <a:rPr sz="900" kern="0" spc="0" dirty="0">
                          <a:solidFill>
                            <a:srgbClr val="000000">
                              <a:alpha val="100000"/>
                            </a:srgbClr>
                          </a:solidFill>
                          <a:latin typeface="FangSong"/>
                          <a:ea typeface="FangSong"/>
                          <a:cs typeface="FangSong"/>
                        </a:rPr>
                        <a:t>GB</a:t>
                      </a:r>
                      <a:r>
                        <a:rPr sz="900" kern="0" spc="170" dirty="0">
                          <a:solidFill>
                            <a:srgbClr val="000000">
                              <a:alpha val="100000"/>
                            </a:srgbClr>
                          </a:solidFill>
                          <a:latin typeface="FangSong"/>
                          <a:ea typeface="FangSong"/>
                          <a:cs typeface="FangSong"/>
                        </a:rPr>
                        <a:t> </a:t>
                      </a:r>
                      <a:r>
                        <a:rPr sz="900" kern="0" spc="70" dirty="0">
                          <a:solidFill>
                            <a:srgbClr val="000000">
                              <a:alpha val="100000"/>
                            </a:srgbClr>
                          </a:solidFill>
                          <a:latin typeface="FangSong"/>
                          <a:ea typeface="FangSong"/>
                          <a:cs typeface="FangSong"/>
                        </a:rPr>
                        <a:t>35848-2018</a:t>
                      </a:r>
                      <a:r>
                        <a:rPr sz="900" kern="0" spc="70" dirty="0">
                          <a:solidFill>
                            <a:srgbClr val="000000">
                              <a:alpha val="100000"/>
                            </a:srgbClr>
                          </a:solidFill>
                          <a:latin typeface="Microsoft YaHei"/>
                          <a:ea typeface="Microsoft YaHei"/>
                          <a:cs typeface="Microsoft YaHei"/>
                        </a:rPr>
                        <a:t>的要求</a:t>
                      </a:r>
                      <a:r>
                        <a:rPr sz="900" kern="0" spc="140" dirty="0">
                          <a:solidFill>
                            <a:srgbClr val="000000">
                              <a:alpha val="100000"/>
                            </a:srgbClr>
                          </a:solidFill>
                          <a:latin typeface="Microsoft YaHei"/>
                          <a:ea typeface="Microsoft YaHei"/>
                          <a:cs typeface="Microsoft YaHei"/>
                        </a:rPr>
                        <a:t> </a:t>
                      </a:r>
                      <a:r>
                        <a:rPr sz="900" kern="0" spc="-240" dirty="0">
                          <a:solidFill>
                            <a:srgbClr val="000000">
                              <a:alpha val="100000"/>
                            </a:srgbClr>
                          </a:solidFill>
                          <a:latin typeface="Microsoft YaHei"/>
                          <a:ea typeface="Microsoft YaHei"/>
                          <a:cs typeface="Microsoft YaHei"/>
                        </a:rPr>
                        <a:t>；（</a:t>
                      </a:r>
                      <a:r>
                        <a:rPr sz="900" kern="0" spc="70" dirty="0">
                          <a:solidFill>
                            <a:srgbClr val="000000">
                              <a:alpha val="100000"/>
                            </a:srgbClr>
                          </a:solidFill>
                          <a:latin typeface="Microsoft YaHei"/>
                          <a:ea typeface="Microsoft YaHei"/>
                          <a:cs typeface="Microsoft YaHei"/>
                        </a:rPr>
                        <a:t> </a:t>
                      </a:r>
                      <a:r>
                        <a:rPr sz="900" kern="0" spc="70" dirty="0">
                          <a:solidFill>
                            <a:srgbClr val="000000">
                              <a:alpha val="100000"/>
                            </a:srgbClr>
                          </a:solidFill>
                          <a:latin typeface="FangSong"/>
                          <a:ea typeface="FangSong"/>
                          <a:cs typeface="FangSong"/>
                        </a:rPr>
                        <a:t>4</a:t>
                      </a:r>
                      <a:r>
                        <a:rPr sz="900" kern="0" spc="-190" dirty="0">
                          <a:solidFill>
                            <a:srgbClr val="000000">
                              <a:alpha val="100000"/>
                            </a:srgbClr>
                          </a:solidFill>
                          <a:latin typeface="FangSong"/>
                          <a:ea typeface="FangSong"/>
                          <a:cs typeface="FangSong"/>
                        </a:rPr>
                        <a:t> </a:t>
                      </a:r>
                      <a:r>
                        <a:rPr sz="900" kern="0" spc="70" dirty="0">
                          <a:solidFill>
                            <a:srgbClr val="000000">
                              <a:alpha val="100000"/>
                            </a:srgbClr>
                          </a:solidFill>
                          <a:latin typeface="Microsoft YaHei"/>
                          <a:ea typeface="Microsoft YaHei"/>
                          <a:cs typeface="Microsoft YaHei"/>
                        </a:rPr>
                        <a:t>）燃</a:t>
                      </a:r>
                      <a:r>
                        <a:rPr sz="900" kern="0" spc="60" dirty="0">
                          <a:solidFill>
                            <a:srgbClr val="000000">
                              <a:alpha val="100000"/>
                            </a:srgbClr>
                          </a:solidFill>
                          <a:latin typeface="Microsoft YaHei"/>
                          <a:ea typeface="Microsoft YaHei"/>
                          <a:cs typeface="Microsoft YaHei"/>
                        </a:rPr>
                        <a:t>气用具连接软管不符合</a:t>
                      </a:r>
                      <a:r>
                        <a:rPr sz="900" kern="0" spc="0" dirty="0">
                          <a:solidFill>
                            <a:srgbClr val="000000">
                              <a:alpha val="100000"/>
                            </a:srgbClr>
                          </a:solidFill>
                          <a:latin typeface="Microsoft YaHei"/>
                          <a:ea typeface="Microsoft YaHei"/>
                          <a:cs typeface="Microsoft YaHei"/>
                        </a:rPr>
                        <a:t>         </a:t>
                      </a:r>
                      <a:r>
                        <a:rPr sz="900" kern="0" spc="80" dirty="0">
                          <a:solidFill>
                            <a:srgbClr val="000000">
                              <a:alpha val="100000"/>
                            </a:srgbClr>
                          </a:solidFill>
                          <a:latin typeface="Microsoft YaHei"/>
                          <a:ea typeface="Microsoft YaHei"/>
                          <a:cs typeface="Microsoft YaHei"/>
                        </a:rPr>
                        <a:t>《燃气燃烧器具用不锈钢波纹软管</a:t>
                      </a:r>
                      <a:r>
                        <a:rPr sz="900" kern="0" spc="0" dirty="0">
                          <a:solidFill>
                            <a:srgbClr val="000000">
                              <a:alpha val="100000"/>
                            </a:srgbClr>
                          </a:solidFill>
                          <a:latin typeface="FangSong"/>
                          <a:ea typeface="FangSong"/>
                          <a:cs typeface="FangSong"/>
                        </a:rPr>
                        <a:t>GB</a:t>
                      </a:r>
                      <a:r>
                        <a:rPr sz="900" kern="0" spc="80" dirty="0">
                          <a:solidFill>
                            <a:srgbClr val="000000">
                              <a:alpha val="100000"/>
                            </a:srgbClr>
                          </a:solidFill>
                          <a:latin typeface="FangSong"/>
                          <a:ea typeface="FangSong"/>
                          <a:cs typeface="FangSong"/>
                        </a:rPr>
                        <a:t>/T 41317-2022</a:t>
                      </a:r>
                      <a:r>
                        <a:rPr sz="900" kern="0" spc="80" dirty="0">
                          <a:solidFill>
                            <a:srgbClr val="000000">
                              <a:alpha val="100000"/>
                            </a:srgbClr>
                          </a:solidFill>
                          <a:latin typeface="Microsoft YaHei"/>
                          <a:ea typeface="Microsoft YaHei"/>
                          <a:cs typeface="Microsoft YaHei"/>
                        </a:rPr>
                        <a:t>》</a:t>
                      </a:r>
                      <a:r>
                        <a:rPr sz="900" kern="0" spc="-130" dirty="0">
                          <a:solidFill>
                            <a:srgbClr val="000000">
                              <a:alpha val="100000"/>
                            </a:srgbClr>
                          </a:solidFill>
                          <a:latin typeface="Microsoft YaHei"/>
                          <a:ea typeface="Microsoft YaHei"/>
                          <a:cs typeface="Microsoft YaHei"/>
                        </a:rPr>
                        <a:t> </a:t>
                      </a:r>
                      <a:r>
                        <a:rPr sz="900" kern="0" spc="80" dirty="0">
                          <a:solidFill>
                            <a:srgbClr val="000000">
                              <a:alpha val="100000"/>
                            </a:srgbClr>
                          </a:solidFill>
                          <a:latin typeface="Microsoft YaHei"/>
                          <a:ea typeface="Microsoft YaHei"/>
                          <a:cs typeface="Microsoft YaHei"/>
                        </a:rPr>
                        <a:t>等相关标准的要</a:t>
                      </a:r>
                      <a:r>
                        <a:rPr sz="900" kern="0" spc="0" dirty="0">
                          <a:solidFill>
                            <a:srgbClr val="000000">
                              <a:alpha val="100000"/>
                            </a:srgbClr>
                          </a:solidFill>
                          <a:latin typeface="Microsoft YaHei"/>
                          <a:ea typeface="Microsoft YaHei"/>
                          <a:cs typeface="Microsoft YaHei"/>
                        </a:rPr>
                        <a:t>           </a:t>
                      </a:r>
                      <a:r>
                        <a:rPr sz="900" kern="0" spc="40" dirty="0">
                          <a:solidFill>
                            <a:srgbClr val="000000">
                              <a:alpha val="100000"/>
                            </a:srgbClr>
                          </a:solidFill>
                          <a:latin typeface="Microsoft YaHei"/>
                          <a:ea typeface="Microsoft YaHei"/>
                          <a:cs typeface="Microsoft YaHei"/>
                        </a:rPr>
                        <a:t>求。（</a:t>
                      </a:r>
                      <a:r>
                        <a:rPr sz="900" kern="0" spc="130" dirty="0">
                          <a:solidFill>
                            <a:srgbClr val="000000">
                              <a:alpha val="100000"/>
                            </a:srgbClr>
                          </a:solidFill>
                          <a:latin typeface="Microsoft YaHei"/>
                          <a:ea typeface="Microsoft YaHei"/>
                          <a:cs typeface="Microsoft YaHei"/>
                        </a:rPr>
                        <a:t> </a:t>
                      </a:r>
                      <a:r>
                        <a:rPr sz="900" kern="0" spc="40" dirty="0">
                          <a:solidFill>
                            <a:srgbClr val="000000">
                              <a:alpha val="100000"/>
                            </a:srgbClr>
                          </a:solidFill>
                          <a:latin typeface="FangSong"/>
                          <a:ea typeface="FangSong"/>
                          <a:cs typeface="FangSong"/>
                        </a:rPr>
                        <a:t>5</a:t>
                      </a:r>
                      <a:r>
                        <a:rPr sz="900" kern="0" spc="-190" dirty="0">
                          <a:solidFill>
                            <a:srgbClr val="000000">
                              <a:alpha val="100000"/>
                            </a:srgbClr>
                          </a:solidFill>
                          <a:latin typeface="FangSong"/>
                          <a:ea typeface="FangSong"/>
                          <a:cs typeface="FangSong"/>
                        </a:rPr>
                        <a:t> </a:t>
                      </a:r>
                      <a:r>
                        <a:rPr sz="900" kern="0" spc="40" dirty="0">
                          <a:solidFill>
                            <a:srgbClr val="000000">
                              <a:alpha val="100000"/>
                            </a:srgbClr>
                          </a:solidFill>
                          <a:latin typeface="Microsoft YaHei"/>
                          <a:ea typeface="Microsoft YaHei"/>
                          <a:cs typeface="Microsoft YaHei"/>
                        </a:rPr>
                        <a:t>）燃烧器具超期使用。</a:t>
                      </a:r>
                      <a:endParaRPr sz="900" dirty="0">
                        <a:latin typeface="Microsoft YaHei"/>
                        <a:ea typeface="Microsoft YaHei"/>
                        <a:cs typeface="Microsoft YaHei"/>
                      </a:endParaRPr>
                    </a:p>
                    <a:p>
                      <a:pPr marL="232409" indent="-635" algn="l" rtl="0" eaLnBrk="0">
                        <a:lnSpc>
                          <a:spcPct val="129000"/>
                        </a:lnSpc>
                        <a:spcBef>
                          <a:spcPts val="7"/>
                        </a:spcBef>
                        <a:tabLst/>
                      </a:pPr>
                      <a:r>
                        <a:rPr sz="900" kern="0" spc="90" dirty="0">
                          <a:solidFill>
                            <a:srgbClr val="000000">
                              <a:alpha val="100000"/>
                            </a:srgbClr>
                          </a:solidFill>
                          <a:latin typeface="Microsoft YaHei"/>
                          <a:ea typeface="Microsoft YaHei"/>
                          <a:cs typeface="Microsoft YaHei"/>
                        </a:rPr>
                        <a:t>存在以上情况 ，燃气经营者未采取书面告知的形式通</a:t>
                      </a:r>
                      <a:r>
                        <a:rPr sz="900" kern="0" spc="80" dirty="0">
                          <a:solidFill>
                            <a:srgbClr val="000000">
                              <a:alpha val="100000"/>
                            </a:srgbClr>
                          </a:solidFill>
                          <a:latin typeface="Microsoft YaHei"/>
                          <a:ea typeface="Microsoft YaHei"/>
                          <a:cs typeface="Microsoft YaHei"/>
                        </a:rPr>
                        <a:t>知用户按照合规要</a:t>
                      </a:r>
                      <a:r>
                        <a:rPr sz="900" kern="0" spc="0" dirty="0">
                          <a:solidFill>
                            <a:srgbClr val="000000">
                              <a:alpha val="100000"/>
                            </a:srgbClr>
                          </a:solidFill>
                          <a:latin typeface="Microsoft YaHei"/>
                          <a:ea typeface="Microsoft YaHei"/>
                          <a:cs typeface="Microsoft YaHei"/>
                        </a:rPr>
                        <a:t>         </a:t>
                      </a:r>
                      <a:r>
                        <a:rPr sz="900" kern="0" spc="70" dirty="0">
                          <a:solidFill>
                            <a:srgbClr val="000000">
                              <a:alpha val="100000"/>
                            </a:srgbClr>
                          </a:solidFill>
                          <a:latin typeface="Microsoft YaHei"/>
                          <a:ea typeface="Microsoft YaHei"/>
                          <a:cs typeface="Microsoft YaHei"/>
                        </a:rPr>
                        <a:t>求进行整改的 ，构成重大隐患</a:t>
                      </a:r>
                      <a:endParaRPr sz="900" dirty="0">
                        <a:latin typeface="Microsoft YaHei"/>
                        <a:ea typeface="Microsoft YaHei"/>
                        <a:cs typeface="Microsoft YaHei"/>
                      </a:endParaRPr>
                    </a:p>
                  </a:txBody>
                  <a:tcPr marL="0" marR="0" marT="0" marB="0">
                    <a:lnL w="12700" cap="flat" cmpd="sng" algn="ctr">
                      <a:solidFill>
                        <a:srgbClr val="8EBFD6"/>
                      </a:solidFill>
                      <a:prstDash val="solid"/>
                      <a:round/>
                      <a:headEnd type="none" w="med" len="med"/>
                      <a:tailEnd type="none" w="med" len="med"/>
                    </a:lnL>
                    <a:lnR w="12700" cap="flat" cmpd="sng" algn="ctr">
                      <a:solidFill>
                        <a:srgbClr val="8EBFD6"/>
                      </a:solidFill>
                      <a:prstDash val="solid"/>
                      <a:round/>
                      <a:headEnd type="none" w="med" len="med"/>
                      <a:tailEnd type="none" w="med" len="med"/>
                    </a:lnR>
                    <a:lnT w="12700" cap="flat" cmpd="sng" algn="ctr">
                      <a:solidFill>
                        <a:srgbClr val="8EBFD6"/>
                      </a:solidFill>
                      <a:prstDash val="solid"/>
                      <a:round/>
                      <a:headEnd type="none" w="med" len="med"/>
                      <a:tailEnd type="none" w="med" len="med"/>
                    </a:lnT>
                    <a:lnB w="12700" cap="flat" cmpd="sng" algn="ctr">
                      <a:solidFill>
                        <a:srgbClr val="8EBFD6"/>
                      </a:solidFill>
                      <a:prstDash val="solid"/>
                      <a:round/>
                      <a:headEnd type="none" w="med" len="med"/>
                      <a:tailEnd type="none" w="med" len="med"/>
                    </a:lnB>
                  </a:tcPr>
                </a:tc>
                <a:tc>
                  <a:txBody>
                    <a:bodyPr/>
                    <a:lstStyle/>
                    <a:p>
                      <a:pPr algn="l" rtl="0" eaLnBrk="0">
                        <a:lnSpc>
                          <a:spcPct val="155000"/>
                        </a:lnSpc>
                        <a:tabLst/>
                      </a:pPr>
                      <a:endParaRPr sz="1000" dirty="0">
                        <a:latin typeface="Arial"/>
                        <a:ea typeface="Arial"/>
                        <a:cs typeface="Arial"/>
                      </a:endParaRPr>
                    </a:p>
                    <a:p>
                      <a:pPr marL="1162050" algn="l" rtl="0" eaLnBrk="0">
                        <a:lnSpc>
                          <a:spcPct val="85000"/>
                        </a:lnSpc>
                        <a:spcBef>
                          <a:spcPts val="3"/>
                        </a:spcBef>
                        <a:tabLst/>
                      </a:pPr>
                      <a:r>
                        <a:rPr sz="1600" kern="0" spc="140" dirty="0">
                          <a:solidFill>
                            <a:srgbClr val="000000">
                              <a:alpha val="100000"/>
                            </a:srgbClr>
                          </a:solidFill>
                          <a:latin typeface="Microsoft YaHei"/>
                          <a:ea typeface="Microsoft YaHei"/>
                          <a:cs typeface="Microsoft YaHei"/>
                        </a:rPr>
                        <a:t>相关参考依据</a:t>
                      </a:r>
                      <a:endParaRPr sz="1600" dirty="0">
                        <a:latin typeface="Microsoft YaHei"/>
                        <a:ea typeface="Microsoft YaHei"/>
                        <a:cs typeface="Microsoft YaHei"/>
                      </a:endParaRPr>
                    </a:p>
                    <a:p>
                      <a:pPr algn="l" rtl="0" eaLnBrk="0">
                        <a:lnSpc>
                          <a:spcPct val="114000"/>
                        </a:lnSpc>
                        <a:tabLst/>
                      </a:pPr>
                      <a:endParaRPr sz="1000" dirty="0">
                        <a:latin typeface="Arial"/>
                        <a:ea typeface="Arial"/>
                        <a:cs typeface="Arial"/>
                      </a:endParaRPr>
                    </a:p>
                    <a:p>
                      <a:pPr algn="l" rtl="0" eaLnBrk="0">
                        <a:lnSpc>
                          <a:spcPct val="114000"/>
                        </a:lnSpc>
                        <a:tabLst/>
                      </a:pPr>
                      <a:endParaRPr sz="1000" dirty="0">
                        <a:latin typeface="Arial"/>
                        <a:ea typeface="Arial"/>
                        <a:cs typeface="Arial"/>
                      </a:endParaRPr>
                    </a:p>
                    <a:p>
                      <a:pPr algn="l" rtl="0" eaLnBrk="0">
                        <a:lnSpc>
                          <a:spcPct val="114000"/>
                        </a:lnSpc>
                        <a:tabLst/>
                      </a:pPr>
                      <a:endParaRPr sz="1000" dirty="0">
                        <a:latin typeface="Arial"/>
                        <a:ea typeface="Arial"/>
                        <a:cs typeface="Arial"/>
                      </a:endParaRPr>
                    </a:p>
                    <a:p>
                      <a:pPr algn="l" rtl="0" eaLnBrk="0">
                        <a:lnSpc>
                          <a:spcPct val="114000"/>
                        </a:lnSpc>
                        <a:tabLst/>
                      </a:pPr>
                      <a:endParaRPr sz="1000" dirty="0">
                        <a:latin typeface="Arial"/>
                        <a:ea typeface="Arial"/>
                        <a:cs typeface="Arial"/>
                      </a:endParaRPr>
                    </a:p>
                    <a:p>
                      <a:pPr algn="l" rtl="0" eaLnBrk="0">
                        <a:lnSpc>
                          <a:spcPct val="115000"/>
                        </a:lnSpc>
                        <a:tabLst/>
                      </a:pPr>
                      <a:endParaRPr sz="1000" dirty="0">
                        <a:latin typeface="Arial"/>
                        <a:ea typeface="Arial"/>
                        <a:cs typeface="Arial"/>
                      </a:endParaRPr>
                    </a:p>
                    <a:p>
                      <a:pPr algn="l" rtl="0" eaLnBrk="0">
                        <a:lnSpc>
                          <a:spcPct val="125000"/>
                        </a:lnSpc>
                        <a:tabLst/>
                      </a:pPr>
                      <a:endParaRPr sz="300" dirty="0">
                        <a:latin typeface="Arial"/>
                        <a:ea typeface="Arial"/>
                        <a:cs typeface="Arial"/>
                      </a:endParaRPr>
                    </a:p>
                    <a:p>
                      <a:pPr marL="231775" indent="112395" algn="l" rtl="0" eaLnBrk="0">
                        <a:lnSpc>
                          <a:spcPct val="129000"/>
                        </a:lnSpc>
                        <a:spcBef>
                          <a:spcPts val="3"/>
                        </a:spcBef>
                        <a:tabLst/>
                      </a:pPr>
                      <a:r>
                        <a:rPr sz="1500" kern="0" spc="110" dirty="0">
                          <a:solidFill>
                            <a:srgbClr val="FF0000">
                              <a:alpha val="100000"/>
                            </a:srgbClr>
                          </a:solidFill>
                          <a:latin typeface="Microsoft YaHei"/>
                          <a:ea typeface="Microsoft YaHei"/>
                          <a:cs typeface="Microsoft YaHei"/>
                        </a:rPr>
                        <a:t>【依据】 </a:t>
                      </a:r>
                      <a:r>
                        <a:rPr sz="1500" kern="0" spc="110" dirty="0">
                          <a:solidFill>
                            <a:srgbClr val="000000">
                              <a:alpha val="100000"/>
                            </a:srgbClr>
                          </a:solidFill>
                          <a:latin typeface="Microsoft YaHei"/>
                          <a:ea typeface="Microsoft YaHei"/>
                          <a:cs typeface="Microsoft YaHei"/>
                        </a:rPr>
                        <a:t>《城镇燃气管理条例》</a:t>
                      </a:r>
                      <a:r>
                        <a:rPr sz="1500" kern="0" spc="0" dirty="0">
                          <a:solidFill>
                            <a:srgbClr val="000000">
                              <a:alpha val="100000"/>
                            </a:srgbClr>
                          </a:solidFill>
                          <a:latin typeface="Microsoft YaHei"/>
                          <a:ea typeface="Microsoft YaHei"/>
                          <a:cs typeface="Microsoft YaHei"/>
                        </a:rPr>
                        <a:t>        </a:t>
                      </a:r>
                      <a:r>
                        <a:rPr sz="1500" kern="0" spc="170" dirty="0">
                          <a:solidFill>
                            <a:srgbClr val="000000">
                              <a:alpha val="100000"/>
                            </a:srgbClr>
                          </a:solidFill>
                          <a:latin typeface="Microsoft YaHei"/>
                          <a:ea typeface="Microsoft YaHei"/>
                          <a:cs typeface="Microsoft YaHei"/>
                        </a:rPr>
                        <a:t>第二十七条 ：燃气用户应当遵守</a:t>
                      </a:r>
                      <a:r>
                        <a:rPr sz="1500" kern="0" spc="0" dirty="0">
                          <a:solidFill>
                            <a:srgbClr val="000000">
                              <a:alpha val="100000"/>
                            </a:srgbClr>
                          </a:solidFill>
                          <a:latin typeface="Microsoft YaHei"/>
                          <a:ea typeface="Microsoft YaHei"/>
                          <a:cs typeface="Microsoft YaHei"/>
                        </a:rPr>
                        <a:t>        </a:t>
                      </a:r>
                      <a:r>
                        <a:rPr sz="1500" kern="0" spc="170" dirty="0">
                          <a:solidFill>
                            <a:srgbClr val="000000">
                              <a:alpha val="100000"/>
                            </a:srgbClr>
                          </a:solidFill>
                          <a:latin typeface="Microsoft YaHei"/>
                          <a:ea typeface="Microsoft YaHei"/>
                          <a:cs typeface="Microsoft YaHei"/>
                        </a:rPr>
                        <a:t>安全用气规则 ，使用合格的燃气</a:t>
                      </a:r>
                      <a:r>
                        <a:rPr sz="1500" kern="0" spc="0" dirty="0">
                          <a:solidFill>
                            <a:srgbClr val="000000">
                              <a:alpha val="100000"/>
                            </a:srgbClr>
                          </a:solidFill>
                          <a:latin typeface="Microsoft YaHei"/>
                          <a:ea typeface="Microsoft YaHei"/>
                          <a:cs typeface="Microsoft YaHei"/>
                        </a:rPr>
                        <a:t>        </a:t>
                      </a:r>
                      <a:r>
                        <a:rPr sz="1500" kern="0" spc="170" dirty="0">
                          <a:solidFill>
                            <a:srgbClr val="000000">
                              <a:alpha val="100000"/>
                            </a:srgbClr>
                          </a:solidFill>
                          <a:latin typeface="Microsoft YaHei"/>
                          <a:ea typeface="Microsoft YaHei"/>
                          <a:cs typeface="Microsoft YaHei"/>
                        </a:rPr>
                        <a:t>燃烧器具和气瓶 ，及时更换国家</a:t>
                      </a:r>
                      <a:r>
                        <a:rPr sz="1500" kern="0" spc="0" dirty="0">
                          <a:solidFill>
                            <a:srgbClr val="000000">
                              <a:alpha val="100000"/>
                            </a:srgbClr>
                          </a:solidFill>
                          <a:latin typeface="Microsoft YaHei"/>
                          <a:ea typeface="Microsoft YaHei"/>
                          <a:cs typeface="Microsoft YaHei"/>
                        </a:rPr>
                        <a:t>        </a:t>
                      </a:r>
                      <a:r>
                        <a:rPr sz="1500" kern="0" spc="220" dirty="0">
                          <a:solidFill>
                            <a:srgbClr val="000000">
                              <a:alpha val="100000"/>
                            </a:srgbClr>
                          </a:solidFill>
                          <a:latin typeface="Microsoft YaHei"/>
                          <a:ea typeface="Microsoft YaHei"/>
                          <a:cs typeface="Microsoft YaHei"/>
                        </a:rPr>
                        <a:t>明令淘汰或者使用年限已届</a:t>
                      </a:r>
                      <a:r>
                        <a:rPr sz="1500" kern="0" spc="210" dirty="0">
                          <a:solidFill>
                            <a:srgbClr val="000000">
                              <a:alpha val="100000"/>
                            </a:srgbClr>
                          </a:solidFill>
                          <a:latin typeface="Microsoft YaHei"/>
                          <a:ea typeface="Microsoft YaHei"/>
                          <a:cs typeface="Microsoft YaHei"/>
                        </a:rPr>
                        <a:t>满的</a:t>
                      </a:r>
                      <a:r>
                        <a:rPr sz="1500" kern="0" spc="-10" dirty="0">
                          <a:solidFill>
                            <a:srgbClr val="000000">
                              <a:alpha val="100000"/>
                            </a:srgbClr>
                          </a:solidFill>
                          <a:latin typeface="Microsoft YaHei"/>
                          <a:ea typeface="Microsoft YaHei"/>
                          <a:cs typeface="Microsoft YaHei"/>
                        </a:rPr>
                        <a:t>        </a:t>
                      </a:r>
                      <a:r>
                        <a:rPr sz="1500" kern="0" spc="140" dirty="0">
                          <a:solidFill>
                            <a:srgbClr val="000000">
                              <a:alpha val="100000"/>
                            </a:srgbClr>
                          </a:solidFill>
                          <a:latin typeface="Microsoft YaHei"/>
                          <a:ea typeface="Microsoft YaHei"/>
                          <a:cs typeface="Microsoft YaHei"/>
                        </a:rPr>
                        <a:t>燃气燃烧器具</a:t>
                      </a:r>
                      <a:r>
                        <a:rPr sz="1500" kern="0" spc="-170" dirty="0">
                          <a:solidFill>
                            <a:srgbClr val="000000">
                              <a:alpha val="100000"/>
                            </a:srgbClr>
                          </a:solidFill>
                          <a:latin typeface="Microsoft YaHei"/>
                          <a:ea typeface="Microsoft YaHei"/>
                          <a:cs typeface="Microsoft YaHei"/>
                        </a:rPr>
                        <a:t> </a:t>
                      </a:r>
                      <a:r>
                        <a:rPr sz="1500" kern="0" spc="140" dirty="0">
                          <a:solidFill>
                            <a:srgbClr val="000000">
                              <a:alpha val="100000"/>
                            </a:srgbClr>
                          </a:solidFill>
                          <a:latin typeface="Microsoft YaHei"/>
                          <a:ea typeface="Microsoft YaHei"/>
                          <a:cs typeface="Microsoft YaHei"/>
                        </a:rPr>
                        <a:t>、</a:t>
                      </a:r>
                      <a:r>
                        <a:rPr sz="1500" kern="0" spc="-230" dirty="0">
                          <a:solidFill>
                            <a:srgbClr val="000000">
                              <a:alpha val="100000"/>
                            </a:srgbClr>
                          </a:solidFill>
                          <a:latin typeface="Microsoft YaHei"/>
                          <a:ea typeface="Microsoft YaHei"/>
                          <a:cs typeface="Microsoft YaHei"/>
                        </a:rPr>
                        <a:t> </a:t>
                      </a:r>
                      <a:r>
                        <a:rPr sz="1500" kern="0" spc="140" dirty="0">
                          <a:solidFill>
                            <a:srgbClr val="000000">
                              <a:alpha val="100000"/>
                            </a:srgbClr>
                          </a:solidFill>
                          <a:latin typeface="Microsoft YaHei"/>
                          <a:ea typeface="Microsoft YaHei"/>
                          <a:cs typeface="Microsoft YaHei"/>
                        </a:rPr>
                        <a:t>连接管等 ，并按</a:t>
                      </a:r>
                      <a:r>
                        <a:rPr sz="1500" kern="0" spc="0" dirty="0">
                          <a:solidFill>
                            <a:srgbClr val="000000">
                              <a:alpha val="100000"/>
                            </a:srgbClr>
                          </a:solidFill>
                          <a:latin typeface="Microsoft YaHei"/>
                          <a:ea typeface="Microsoft YaHei"/>
                          <a:cs typeface="Microsoft YaHei"/>
                        </a:rPr>
                        <a:t>        </a:t>
                      </a:r>
                      <a:r>
                        <a:rPr sz="1500" kern="0" spc="210" dirty="0">
                          <a:solidFill>
                            <a:srgbClr val="000000">
                              <a:alpha val="100000"/>
                            </a:srgbClr>
                          </a:solidFill>
                          <a:latin typeface="Microsoft YaHei"/>
                          <a:ea typeface="Microsoft YaHei"/>
                          <a:cs typeface="Microsoft YaHei"/>
                        </a:rPr>
                        <a:t>照约定期限支付燃气费用</a:t>
                      </a:r>
                      <a:r>
                        <a:rPr sz="1500" kern="0" spc="200" dirty="0">
                          <a:solidFill>
                            <a:srgbClr val="000000">
                              <a:alpha val="100000"/>
                            </a:srgbClr>
                          </a:solidFill>
                          <a:latin typeface="Microsoft YaHei"/>
                          <a:ea typeface="Microsoft YaHei"/>
                          <a:cs typeface="Microsoft YaHei"/>
                        </a:rPr>
                        <a:t>。</a:t>
                      </a:r>
                      <a:endParaRPr sz="1500" dirty="0">
                        <a:latin typeface="Microsoft YaHei"/>
                        <a:ea typeface="Microsoft YaHei"/>
                        <a:cs typeface="Microsoft YaHei"/>
                      </a:endParaRPr>
                    </a:p>
                  </a:txBody>
                  <a:tcPr marL="0" marR="0" marT="0" marB="0">
                    <a:lnL w="12700" cap="flat" cmpd="sng" algn="ctr">
                      <a:solidFill>
                        <a:srgbClr val="8EBFD6"/>
                      </a:solidFill>
                      <a:prstDash val="solid"/>
                      <a:round/>
                      <a:headEnd type="none" w="med" len="med"/>
                      <a:tailEnd type="none" w="med" len="med"/>
                    </a:lnL>
                    <a:lnR>
                      <a:noFill/>
                    </a:lnR>
                    <a:lnT w="12700" cap="flat" cmpd="sng" algn="ctr">
                      <a:solidFill>
                        <a:srgbClr val="8EBFD6"/>
                      </a:solidFill>
                      <a:prstDash val="solid"/>
                      <a:round/>
                      <a:headEnd type="none" w="med" len="med"/>
                      <a:tailEnd type="none" w="med" len="med"/>
                    </a:lnT>
                    <a:lnB w="12700" cap="flat" cmpd="sng" algn="ctr">
                      <a:solidFill>
                        <a:srgbClr val="8EBFD6"/>
                      </a:solidFill>
                      <a:prstDash val="solid"/>
                      <a:round/>
                      <a:headEnd type="none" w="med" len="med"/>
                      <a:tailEnd type="none" w="med" len="med"/>
                    </a:lnB>
                  </a:tcPr>
                </a:tc>
                <a:extLst>
                  <a:ext uri="{0D108BD9-81ED-4DB2-BD59-A6C34878D82A}">
                    <a16:rowId xmlns:a16="http://schemas.microsoft.com/office/drawing/2014/main" val="10000"/>
                  </a:ext>
                </a:extLst>
              </a:tr>
            </a:tbl>
          </a:graphicData>
        </a:graphic>
      </p:graphicFrame>
      <p:sp>
        <p:nvSpPr>
          <p:cNvPr id="2204" name="textbox 2204"/>
          <p:cNvSpPr/>
          <p:nvPr/>
        </p:nvSpPr>
        <p:spPr>
          <a:xfrm>
            <a:off x="702236" y="406286"/>
            <a:ext cx="10738484" cy="1234439"/>
          </a:xfrm>
          <a:prstGeom prst="rect">
            <a:avLst/>
          </a:prstGeom>
          <a:noFill/>
          <a:ln w="0" cap="flat">
            <a:noFill/>
            <a:prstDash val="solid"/>
            <a:miter lim="0"/>
          </a:ln>
        </p:spPr>
        <p:txBody>
          <a:bodyPr vert="horz" wrap="square" lIns="0" tIns="0" rIns="0" bIns="0"/>
          <a:lstStyle/>
          <a:p>
            <a:pPr algn="l" rtl="0" eaLnBrk="0">
              <a:lnSpc>
                <a:spcPct val="83341"/>
              </a:lnSpc>
              <a:tabLst/>
            </a:pPr>
            <a:endParaRPr sz="100" dirty="0">
              <a:latin typeface="Arial"/>
              <a:ea typeface="Arial"/>
              <a:cs typeface="Arial"/>
            </a:endParaRPr>
          </a:p>
          <a:p>
            <a:pPr marL="215900" algn="l" rtl="0" eaLnBrk="0">
              <a:lnSpc>
                <a:spcPts val="4227"/>
              </a:lnSpc>
              <a:tabLst/>
            </a:pPr>
            <a:r>
              <a:rPr sz="3200" b="1" kern="0" spc="-80" dirty="0">
                <a:solidFill>
                  <a:srgbClr val="000000">
                    <a:alpha val="100000"/>
                  </a:srgbClr>
                </a:solidFill>
                <a:latin typeface="Microsoft YaHei"/>
                <a:ea typeface="Microsoft YaHei"/>
                <a:cs typeface="Microsoft YaHei"/>
              </a:rPr>
              <a:t>《城镇燃气经营安全重大隐患判定标准》解析</a:t>
            </a:r>
            <a:endParaRPr sz="3200" dirty="0">
              <a:latin typeface="Microsoft YaHei"/>
              <a:ea typeface="Microsoft YaHei"/>
              <a:cs typeface="Microsoft YaHei"/>
            </a:endParaRPr>
          </a:p>
          <a:p>
            <a:pPr algn="l" rtl="0" eaLnBrk="0">
              <a:lnSpc>
                <a:spcPct val="108000"/>
              </a:lnSpc>
              <a:tabLst/>
            </a:pPr>
            <a:endParaRPr sz="700" dirty="0">
              <a:latin typeface="Arial"/>
              <a:ea typeface="Arial"/>
              <a:cs typeface="Arial"/>
            </a:endParaRPr>
          </a:p>
          <a:p>
            <a:pPr algn="l" rtl="0" eaLnBrk="0">
              <a:lnSpc>
                <a:spcPct val="6364"/>
              </a:lnSpc>
              <a:tabLst/>
            </a:pPr>
            <a:endParaRPr sz="100" dirty="0">
              <a:latin typeface="Arial"/>
              <a:ea typeface="Arial"/>
              <a:cs typeface="Arial"/>
            </a:endParaRPr>
          </a:p>
          <a:p>
            <a:pPr marL="306070" indent="-270509" algn="l" rtl="0" eaLnBrk="0">
              <a:lnSpc>
                <a:spcPct val="114000"/>
              </a:lnSpc>
              <a:tabLst/>
            </a:pPr>
            <a:r>
              <a:rPr sz="1600" kern="0" spc="130" dirty="0">
                <a:solidFill>
                  <a:srgbClr val="FF0000">
                    <a:alpha val="100000"/>
                  </a:srgbClr>
                </a:solidFill>
                <a:latin typeface="Wingdings"/>
                <a:ea typeface="Wingdings"/>
                <a:cs typeface="Wingdings"/>
              </a:rPr>
              <a:t>n</a:t>
            </a:r>
            <a:r>
              <a:rPr sz="1600" kern="0" spc="-570" dirty="0">
                <a:solidFill>
                  <a:srgbClr val="FF0000">
                    <a:alpha val="100000"/>
                  </a:srgbClr>
                </a:solidFill>
                <a:latin typeface="Wingdings"/>
                <a:ea typeface="Wingdings"/>
                <a:cs typeface="Wingdings"/>
              </a:rPr>
              <a:t> </a:t>
            </a:r>
            <a:r>
              <a:rPr sz="1600" kern="0" spc="130" dirty="0">
                <a:solidFill>
                  <a:srgbClr val="000000">
                    <a:alpha val="100000"/>
                  </a:srgbClr>
                </a:solidFill>
                <a:latin typeface="Microsoft YaHei"/>
                <a:ea typeface="Microsoft YaHei"/>
                <a:cs typeface="Microsoft YaHei"/>
              </a:rPr>
              <a:t>第九条</a:t>
            </a:r>
            <a:r>
              <a:rPr sz="1600" kern="0" spc="200" dirty="0">
                <a:solidFill>
                  <a:srgbClr val="000000">
                    <a:alpha val="100000"/>
                  </a:srgbClr>
                </a:solidFill>
                <a:latin typeface="Microsoft YaHei"/>
                <a:ea typeface="Microsoft YaHei"/>
                <a:cs typeface="Microsoft YaHei"/>
              </a:rPr>
              <a:t>  </a:t>
            </a:r>
            <a:r>
              <a:rPr sz="1600" kern="0" spc="130" dirty="0">
                <a:solidFill>
                  <a:srgbClr val="000000">
                    <a:alpha val="100000"/>
                  </a:srgbClr>
                </a:solidFill>
                <a:latin typeface="Microsoft YaHei"/>
                <a:ea typeface="Microsoft YaHei"/>
                <a:cs typeface="Microsoft YaHei"/>
              </a:rPr>
              <a:t>燃气经营者在对燃气用</a:t>
            </a:r>
            <a:r>
              <a:rPr sz="1600" kern="0" spc="120" dirty="0">
                <a:solidFill>
                  <a:srgbClr val="000000">
                    <a:alpha val="100000"/>
                  </a:srgbClr>
                </a:solidFill>
                <a:latin typeface="Microsoft YaHei"/>
                <a:ea typeface="Microsoft YaHei"/>
                <a:cs typeface="Microsoft YaHei"/>
              </a:rPr>
              <a:t>户进行安全检查时 ，发现有下列情形之一 ，不按规定采取书面告知用户整改</a:t>
            </a:r>
            <a:r>
              <a:rPr sz="1600" kern="0" spc="0" dirty="0">
                <a:solidFill>
                  <a:srgbClr val="000000">
                    <a:alpha val="100000"/>
                  </a:srgbClr>
                </a:solidFill>
                <a:latin typeface="Microsoft YaHei"/>
                <a:ea typeface="Microsoft YaHei"/>
                <a:cs typeface="Microsoft YaHei"/>
              </a:rPr>
              <a:t> </a:t>
            </a:r>
            <a:r>
              <a:rPr sz="1600" kern="0" spc="70" dirty="0">
                <a:solidFill>
                  <a:srgbClr val="000000">
                    <a:alpha val="100000"/>
                  </a:srgbClr>
                </a:solidFill>
                <a:latin typeface="Microsoft YaHei"/>
                <a:ea typeface="Microsoft YaHei"/>
                <a:cs typeface="Microsoft YaHei"/>
              </a:rPr>
              <a:t>等措施的 ，判定为重大隐患:（ 4种 ）</a:t>
            </a:r>
            <a:endParaRPr sz="1600" dirty="0">
              <a:latin typeface="Microsoft YaHei"/>
              <a:ea typeface="Microsoft YaHei"/>
              <a:cs typeface="Microsoft YaHei"/>
            </a:endParaRPr>
          </a:p>
        </p:txBody>
      </p:sp>
      <p:pic>
        <p:nvPicPr>
          <p:cNvPr id="2206" name="picture 2206"/>
          <p:cNvPicPr>
            <a:picLocks noChangeAspect="1"/>
          </p:cNvPicPr>
          <p:nvPr/>
        </p:nvPicPr>
        <p:blipFill>
          <a:blip r:embed="rId2"/>
          <a:stretch>
            <a:fillRect/>
          </a:stretch>
        </p:blipFill>
        <p:spPr>
          <a:xfrm rot="21600000">
            <a:off x="4309871" y="4770119"/>
            <a:ext cx="2676143" cy="1728216"/>
          </a:xfrm>
          <a:prstGeom prst="rect">
            <a:avLst/>
          </a:prstGeom>
        </p:spPr>
      </p:pic>
      <p:sp>
        <p:nvSpPr>
          <p:cNvPr id="2208" name="textbox 2208"/>
          <p:cNvSpPr/>
          <p:nvPr/>
        </p:nvSpPr>
        <p:spPr>
          <a:xfrm>
            <a:off x="919643" y="1926688"/>
            <a:ext cx="5126990" cy="295275"/>
          </a:xfrm>
          <a:prstGeom prst="rect">
            <a:avLst/>
          </a:prstGeom>
          <a:noFill/>
          <a:ln w="0" cap="flat">
            <a:noFill/>
            <a:prstDash val="solid"/>
            <a:miter lim="0"/>
          </a:ln>
        </p:spPr>
        <p:txBody>
          <a:bodyPr vert="horz" wrap="square" lIns="0" tIns="0" rIns="0" bIns="0"/>
          <a:lstStyle/>
          <a:p>
            <a:pPr algn="l" rtl="0" eaLnBrk="0">
              <a:lnSpc>
                <a:spcPct val="83341"/>
              </a:lnSpc>
              <a:tabLst/>
            </a:pPr>
            <a:endParaRPr sz="100" dirty="0">
              <a:latin typeface="Arial"/>
              <a:ea typeface="Arial"/>
              <a:cs typeface="Arial"/>
            </a:endParaRPr>
          </a:p>
          <a:p>
            <a:pPr algn="r" rtl="0" eaLnBrk="0">
              <a:lnSpc>
                <a:spcPts val="2123"/>
              </a:lnSpc>
              <a:tabLst/>
            </a:pPr>
            <a:r>
              <a:rPr sz="1600" kern="0" spc="10" dirty="0">
                <a:solidFill>
                  <a:srgbClr val="000000">
                    <a:alpha val="100000"/>
                  </a:srgbClr>
                </a:solidFill>
                <a:latin typeface="Microsoft YaHei"/>
                <a:ea typeface="Microsoft YaHei"/>
                <a:cs typeface="Microsoft YaHei"/>
              </a:rPr>
              <a:t>（</a:t>
            </a:r>
            <a:r>
              <a:rPr sz="1600" kern="0" spc="200" dirty="0">
                <a:solidFill>
                  <a:srgbClr val="000000">
                    <a:alpha val="100000"/>
                  </a:srgbClr>
                </a:solidFill>
                <a:latin typeface="Microsoft YaHei"/>
                <a:ea typeface="Microsoft YaHei"/>
                <a:cs typeface="Microsoft YaHei"/>
              </a:rPr>
              <a:t> </a:t>
            </a:r>
            <a:r>
              <a:rPr sz="1600" kern="0" spc="10" dirty="0">
                <a:solidFill>
                  <a:srgbClr val="000000">
                    <a:alpha val="100000"/>
                  </a:srgbClr>
                </a:solidFill>
                <a:latin typeface="Microsoft YaHei"/>
                <a:ea typeface="Microsoft YaHei"/>
                <a:cs typeface="Microsoft YaHei"/>
              </a:rPr>
              <a:t>四 ）使用国家明令淘汰的燃气燃烧器具</a:t>
            </a:r>
            <a:r>
              <a:rPr sz="1600" kern="0" spc="-260" dirty="0">
                <a:solidFill>
                  <a:srgbClr val="000000">
                    <a:alpha val="100000"/>
                  </a:srgbClr>
                </a:solidFill>
                <a:latin typeface="Microsoft YaHei"/>
                <a:ea typeface="Microsoft YaHei"/>
                <a:cs typeface="Microsoft YaHei"/>
              </a:rPr>
              <a:t> </a:t>
            </a:r>
            <a:r>
              <a:rPr sz="1600" kern="0" spc="10" dirty="0">
                <a:solidFill>
                  <a:srgbClr val="000000">
                    <a:alpha val="100000"/>
                  </a:srgbClr>
                </a:solidFill>
                <a:latin typeface="Microsoft YaHei"/>
                <a:ea typeface="Microsoft YaHei"/>
                <a:cs typeface="Microsoft YaHei"/>
              </a:rPr>
              <a:t>、</a:t>
            </a:r>
            <a:r>
              <a:rPr sz="1600" kern="0" spc="-300" dirty="0">
                <a:solidFill>
                  <a:srgbClr val="000000">
                    <a:alpha val="100000"/>
                  </a:srgbClr>
                </a:solidFill>
                <a:latin typeface="Microsoft YaHei"/>
                <a:ea typeface="Microsoft YaHei"/>
                <a:cs typeface="Microsoft YaHei"/>
              </a:rPr>
              <a:t> </a:t>
            </a:r>
            <a:r>
              <a:rPr sz="1600" kern="0" spc="10" dirty="0">
                <a:solidFill>
                  <a:srgbClr val="000000">
                    <a:alpha val="100000"/>
                  </a:srgbClr>
                </a:solidFill>
                <a:latin typeface="Microsoft YaHei"/>
                <a:ea typeface="Microsoft YaHei"/>
                <a:cs typeface="Microsoft YaHei"/>
              </a:rPr>
              <a:t>连</a:t>
            </a:r>
            <a:r>
              <a:rPr sz="1600" kern="0" spc="0" dirty="0">
                <a:solidFill>
                  <a:srgbClr val="000000">
                    <a:alpha val="100000"/>
                  </a:srgbClr>
                </a:solidFill>
                <a:latin typeface="Microsoft YaHei"/>
                <a:ea typeface="Microsoft YaHei"/>
                <a:cs typeface="Microsoft YaHei"/>
              </a:rPr>
              <a:t>接管。</a:t>
            </a:r>
            <a:endParaRPr sz="1600" dirty="0">
              <a:latin typeface="Microsoft YaHei"/>
              <a:ea typeface="Microsoft YaHei"/>
              <a:cs typeface="Microsoft YaHei"/>
            </a:endParaRPr>
          </a:p>
        </p:txBody>
      </p:sp>
      <p:pic>
        <p:nvPicPr>
          <p:cNvPr id="2210" name="picture 2210"/>
          <p:cNvPicPr>
            <a:picLocks noChangeAspect="1"/>
          </p:cNvPicPr>
          <p:nvPr/>
        </p:nvPicPr>
        <p:blipFill>
          <a:blip r:embed="rId3"/>
          <a:stretch>
            <a:fillRect/>
          </a:stretch>
        </p:blipFill>
        <p:spPr>
          <a:xfrm rot="21600000">
            <a:off x="11472671" y="0"/>
            <a:ext cx="719328" cy="720852"/>
          </a:xfrm>
          <a:prstGeom prst="rect">
            <a:avLst/>
          </a:prstGeom>
        </p:spPr>
      </p:pic>
      <p:pic>
        <p:nvPicPr>
          <p:cNvPr id="2212" name="picture 2212"/>
          <p:cNvPicPr>
            <a:picLocks noChangeAspect="1"/>
          </p:cNvPicPr>
          <p:nvPr/>
        </p:nvPicPr>
        <p:blipFill>
          <a:blip r:embed="rId4"/>
          <a:stretch>
            <a:fillRect/>
          </a:stretch>
        </p:blipFill>
        <p:spPr>
          <a:xfrm rot="21600000">
            <a:off x="0" y="6138671"/>
            <a:ext cx="720852" cy="719328"/>
          </a:xfrm>
          <a:prstGeom prst="rect">
            <a:avLst/>
          </a:prstGeom>
        </p:spPr>
      </p:pic>
      <p:pic>
        <p:nvPicPr>
          <p:cNvPr id="2214" name="picture 2214"/>
          <p:cNvPicPr>
            <a:picLocks noChangeAspect="1"/>
          </p:cNvPicPr>
          <p:nvPr/>
        </p:nvPicPr>
        <p:blipFill>
          <a:blip r:embed="rId5"/>
          <a:stretch>
            <a:fillRect/>
          </a:stretch>
        </p:blipFill>
        <p:spPr>
          <a:xfrm rot="21600000">
            <a:off x="720090" y="1743709"/>
            <a:ext cx="10751184" cy="12700"/>
          </a:xfrm>
          <a:prstGeom prst="rect">
            <a:avLst/>
          </a:prstGeom>
        </p:spPr>
      </p:pic>
    </p:spTree>
  </p:cSld>
  <p:clrMapOvr>
    <a:masterClrMapping/>
  </p:clrMapOvr>
</p:sld>
</file>

<file path=ppt/slides/slide104.xml><?xml version="1.0" encoding="utf-8"?>
<p:sld xmlns:a16="http://schemas.microsoft.com/office/drawing/2014/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16" name="rect 2216"/>
          <p:cNvSpPr/>
          <p:nvPr/>
        </p:nvSpPr>
        <p:spPr>
          <a:xfrm>
            <a:off x="0" y="0"/>
            <a:ext cx="12192000" cy="6858000"/>
          </a:xfrm>
          <a:prstGeom prst="rect">
            <a:avLst/>
          </a:prstGeom>
          <a:solidFill>
            <a:srgbClr val="E4F4FB">
              <a:alpha val="100000"/>
            </a:srgbClr>
          </a:solidFill>
          <a:ln w="0" cap="flat">
            <a:noFill/>
            <a:prstDash val="solid"/>
            <a:miter lim="0"/>
          </a:ln>
        </p:spPr>
        <p:txBody>
          <a:bodyPr rtlCol="0"/>
          <a:lstStyle/>
          <a:p>
            <a:pPr algn="ctr"/>
            <a:endParaRPr lang="zh-CN" altLang="en-US"/>
          </a:p>
        </p:txBody>
      </p:sp>
      <p:grpSp>
        <p:nvGrpSpPr>
          <p:cNvPr id="180" name="group 180"/>
          <p:cNvGrpSpPr/>
          <p:nvPr/>
        </p:nvGrpSpPr>
        <p:grpSpPr>
          <a:xfrm rot="21600000">
            <a:off x="720852" y="2133600"/>
            <a:ext cx="10750295" cy="4376928"/>
            <a:chOff x="0" y="0"/>
            <a:chExt cx="10750295" cy="4376928"/>
          </a:xfrm>
        </p:grpSpPr>
        <p:sp>
          <p:nvSpPr>
            <p:cNvPr id="2218" name="path 2218"/>
            <p:cNvSpPr/>
            <p:nvPr/>
          </p:nvSpPr>
          <p:spPr>
            <a:xfrm>
              <a:off x="0" y="0"/>
              <a:ext cx="10750295" cy="4376928"/>
            </a:xfrm>
            <a:custGeom>
              <a:avLst/>
              <a:gdLst/>
              <a:ahLst/>
              <a:cxnLst/>
              <a:rect l="0" t="0" r="0" b="0"/>
              <a:pathLst>
                <a:path w="16929" h="6892">
                  <a:moveTo>
                    <a:pt x="0" y="0"/>
                  </a:moveTo>
                  <a:lnTo>
                    <a:pt x="4171" y="0"/>
                  </a:lnTo>
                  <a:lnTo>
                    <a:pt x="4171" y="1171"/>
                  </a:lnTo>
                  <a:lnTo>
                    <a:pt x="0" y="1171"/>
                  </a:lnTo>
                  <a:lnTo>
                    <a:pt x="0" y="0"/>
                  </a:lnTo>
                  <a:close/>
                </a:path>
                <a:path w="16929" h="6892">
                  <a:moveTo>
                    <a:pt x="4171" y="0"/>
                  </a:moveTo>
                  <a:lnTo>
                    <a:pt x="11138" y="0"/>
                  </a:lnTo>
                  <a:lnTo>
                    <a:pt x="11138" y="1171"/>
                  </a:lnTo>
                  <a:lnTo>
                    <a:pt x="4171" y="1171"/>
                  </a:lnTo>
                  <a:lnTo>
                    <a:pt x="4171" y="0"/>
                  </a:lnTo>
                  <a:close/>
                </a:path>
                <a:path w="16929" h="6892">
                  <a:moveTo>
                    <a:pt x="11138" y="0"/>
                  </a:moveTo>
                  <a:lnTo>
                    <a:pt x="16929" y="0"/>
                  </a:lnTo>
                  <a:lnTo>
                    <a:pt x="16929" y="1171"/>
                  </a:lnTo>
                  <a:lnTo>
                    <a:pt x="11138" y="1171"/>
                  </a:lnTo>
                  <a:lnTo>
                    <a:pt x="11138" y="0"/>
                  </a:lnTo>
                  <a:close/>
                </a:path>
                <a:path w="16929" h="6892">
                  <a:moveTo>
                    <a:pt x="0" y="3360"/>
                  </a:moveTo>
                  <a:lnTo>
                    <a:pt x="4171" y="3360"/>
                  </a:lnTo>
                  <a:lnTo>
                    <a:pt x="4171" y="6892"/>
                  </a:lnTo>
                  <a:lnTo>
                    <a:pt x="0" y="6892"/>
                  </a:lnTo>
                  <a:lnTo>
                    <a:pt x="0" y="3360"/>
                  </a:lnTo>
                  <a:close/>
                </a:path>
                <a:path w="16929" h="6892">
                  <a:moveTo>
                    <a:pt x="4171" y="3360"/>
                  </a:moveTo>
                  <a:lnTo>
                    <a:pt x="11138" y="3360"/>
                  </a:lnTo>
                  <a:lnTo>
                    <a:pt x="11138" y="6892"/>
                  </a:lnTo>
                  <a:lnTo>
                    <a:pt x="4171" y="6892"/>
                  </a:lnTo>
                  <a:lnTo>
                    <a:pt x="4171" y="3360"/>
                  </a:lnTo>
                  <a:close/>
                </a:path>
                <a:path w="16929" h="6892">
                  <a:moveTo>
                    <a:pt x="11138" y="3360"/>
                  </a:moveTo>
                  <a:lnTo>
                    <a:pt x="16929" y="3360"/>
                  </a:lnTo>
                  <a:lnTo>
                    <a:pt x="16929" y="6892"/>
                  </a:lnTo>
                  <a:lnTo>
                    <a:pt x="11138" y="6892"/>
                  </a:lnTo>
                  <a:lnTo>
                    <a:pt x="11138" y="3360"/>
                  </a:lnTo>
                  <a:close/>
                </a:path>
              </a:pathLst>
            </a:custGeom>
            <a:solidFill>
              <a:srgbClr val="B9D6E6">
                <a:alpha val="100000"/>
              </a:srgbClr>
            </a:solidFill>
            <a:ln w="0" cap="flat">
              <a:noFill/>
              <a:prstDash val="solid"/>
              <a:miter lim="0"/>
            </a:ln>
          </p:spPr>
          <p:txBody>
            <a:bodyPr rtlCol="0"/>
            <a:lstStyle/>
            <a:p>
              <a:pPr algn="ctr"/>
              <a:endParaRPr lang="zh-CN" altLang="en-US"/>
            </a:p>
          </p:txBody>
        </p:sp>
        <p:sp>
          <p:nvSpPr>
            <p:cNvPr id="2220" name="path 2220"/>
            <p:cNvSpPr/>
            <p:nvPr/>
          </p:nvSpPr>
          <p:spPr>
            <a:xfrm>
              <a:off x="0" y="743711"/>
              <a:ext cx="10750295" cy="1389888"/>
            </a:xfrm>
            <a:custGeom>
              <a:avLst/>
              <a:gdLst/>
              <a:ahLst/>
              <a:cxnLst/>
              <a:rect l="0" t="0" r="0" b="0"/>
              <a:pathLst>
                <a:path w="16929" h="2188">
                  <a:moveTo>
                    <a:pt x="0" y="0"/>
                  </a:moveTo>
                  <a:lnTo>
                    <a:pt x="4171" y="0"/>
                  </a:lnTo>
                  <a:lnTo>
                    <a:pt x="4171" y="2188"/>
                  </a:lnTo>
                  <a:lnTo>
                    <a:pt x="0" y="2188"/>
                  </a:lnTo>
                  <a:lnTo>
                    <a:pt x="0" y="0"/>
                  </a:lnTo>
                  <a:close/>
                </a:path>
                <a:path w="16929" h="2188">
                  <a:moveTo>
                    <a:pt x="4171" y="0"/>
                  </a:moveTo>
                  <a:lnTo>
                    <a:pt x="11138" y="0"/>
                  </a:lnTo>
                  <a:lnTo>
                    <a:pt x="11138" y="2188"/>
                  </a:lnTo>
                  <a:lnTo>
                    <a:pt x="4171" y="2188"/>
                  </a:lnTo>
                  <a:lnTo>
                    <a:pt x="4171" y="0"/>
                  </a:lnTo>
                  <a:close/>
                </a:path>
                <a:path w="16929" h="2188">
                  <a:moveTo>
                    <a:pt x="11138" y="0"/>
                  </a:moveTo>
                  <a:lnTo>
                    <a:pt x="16929" y="0"/>
                  </a:lnTo>
                  <a:lnTo>
                    <a:pt x="16929" y="2188"/>
                  </a:lnTo>
                  <a:lnTo>
                    <a:pt x="11138" y="2188"/>
                  </a:lnTo>
                  <a:lnTo>
                    <a:pt x="11138" y="0"/>
                  </a:lnTo>
                  <a:close/>
                </a:path>
              </a:pathLst>
            </a:custGeom>
            <a:solidFill>
              <a:srgbClr val="FFFFFF">
                <a:alpha val="100000"/>
              </a:srgbClr>
            </a:solidFill>
            <a:ln w="0" cap="flat">
              <a:noFill/>
              <a:prstDash val="solid"/>
              <a:miter lim="0"/>
            </a:ln>
          </p:spPr>
          <p:txBody>
            <a:bodyPr rtlCol="0"/>
            <a:lstStyle/>
            <a:p>
              <a:pPr algn="ctr"/>
              <a:endParaRPr lang="zh-CN" altLang="en-US"/>
            </a:p>
          </p:txBody>
        </p:sp>
      </p:grpSp>
      <p:graphicFrame>
        <p:nvGraphicFramePr>
          <p:cNvPr id="2222" name="table 2222"/>
          <p:cNvGraphicFramePr>
            <a:graphicFrameLocks noGrp="1"/>
          </p:cNvGraphicFramePr>
          <p:nvPr/>
        </p:nvGraphicFramePr>
        <p:xfrm>
          <a:off x="720090" y="2127250"/>
          <a:ext cx="10750549" cy="4388484"/>
        </p:xfrm>
        <a:graphic>
          <a:graphicData uri="http://schemas.openxmlformats.org/drawingml/2006/table">
            <a:tbl>
              <a:tblPr/>
              <a:tblGrid>
                <a:gridCol w="2649220">
                  <a:extLst>
                    <a:ext uri="{9D8B030D-6E8A-4147-A177-3AD203B41FA5}">
                      <a16:colId xmlns:a16="http://schemas.microsoft.com/office/drawing/2014/main" val="20000"/>
                    </a:ext>
                  </a:extLst>
                </a:gridCol>
                <a:gridCol w="4424045">
                  <a:extLst>
                    <a:ext uri="{9D8B030D-6E8A-4147-A177-3AD203B41FA5}">
                      <a16:colId xmlns:a16="http://schemas.microsoft.com/office/drawing/2014/main" val="20001"/>
                    </a:ext>
                  </a:extLst>
                </a:gridCol>
                <a:gridCol w="3677284">
                  <a:extLst>
                    <a:ext uri="{9D8B030D-6E8A-4147-A177-3AD203B41FA5}">
                      <a16:colId xmlns:a16="http://schemas.microsoft.com/office/drawing/2014/main" val="20002"/>
                    </a:ext>
                  </a:extLst>
                </a:gridCol>
              </a:tblGrid>
              <a:tr h="750569">
                <a:tc>
                  <a:txBody>
                    <a:bodyPr/>
                    <a:lstStyle/>
                    <a:p>
                      <a:pPr algn="l" rtl="0" eaLnBrk="0">
                        <a:lnSpc>
                          <a:spcPct val="197000"/>
                        </a:lnSpc>
                        <a:tabLst/>
                      </a:pPr>
                      <a:endParaRPr sz="1000" dirty="0">
                        <a:latin typeface="Arial"/>
                        <a:ea typeface="Arial"/>
                        <a:cs typeface="Arial"/>
                      </a:endParaRPr>
                    </a:p>
                    <a:p>
                      <a:pPr marL="872489" algn="l" rtl="0" eaLnBrk="0">
                        <a:lnSpc>
                          <a:spcPct val="84000"/>
                        </a:lnSpc>
                        <a:tabLst/>
                      </a:pPr>
                      <a:r>
                        <a:rPr sz="1600" kern="0" spc="120" dirty="0">
                          <a:solidFill>
                            <a:srgbClr val="000000">
                              <a:alpha val="100000"/>
                            </a:srgbClr>
                          </a:solidFill>
                          <a:latin typeface="Microsoft YaHei"/>
                          <a:ea typeface="Microsoft YaHei"/>
                          <a:cs typeface="Microsoft YaHei"/>
                        </a:rPr>
                        <a:t>检查要点</a:t>
                      </a:r>
                      <a:endParaRPr sz="1600" dirty="0">
                        <a:latin typeface="Microsoft YaHei"/>
                        <a:ea typeface="Microsoft YaHei"/>
                        <a:cs typeface="Microsoft YaHei"/>
                      </a:endParaRPr>
                    </a:p>
                  </a:txBody>
                  <a:tcPr marL="0" marR="0" marT="0" marB="0">
                    <a:lnL>
                      <a:noFill/>
                    </a:lnL>
                    <a:lnR w="12700" cap="flat" cmpd="sng" algn="ctr">
                      <a:solidFill>
                        <a:srgbClr val="8EBFD6"/>
                      </a:solidFill>
                      <a:prstDash val="solid"/>
                      <a:round/>
                      <a:headEnd type="none" w="med" len="med"/>
                      <a:tailEnd type="none" w="med" len="med"/>
                    </a:lnR>
                    <a:lnT w="12700" cap="flat" cmpd="sng" algn="ctr">
                      <a:solidFill>
                        <a:srgbClr val="8EBFD6"/>
                      </a:solidFill>
                      <a:prstDash val="solid"/>
                      <a:round/>
                      <a:headEnd type="none" w="med" len="med"/>
                      <a:tailEnd type="none" w="med" len="med"/>
                    </a:lnT>
                    <a:lnB w="12700" cap="flat" cmpd="sng" algn="ctr">
                      <a:solidFill>
                        <a:srgbClr val="8EBFD6"/>
                      </a:solidFill>
                      <a:prstDash val="solid"/>
                      <a:round/>
                      <a:headEnd type="none" w="med" len="med"/>
                      <a:tailEnd type="none" w="med" len="med"/>
                    </a:lnB>
                  </a:tcPr>
                </a:tc>
                <a:tc>
                  <a:txBody>
                    <a:bodyPr/>
                    <a:lstStyle/>
                    <a:p>
                      <a:pPr algn="l" rtl="0" eaLnBrk="0">
                        <a:lnSpc>
                          <a:spcPct val="196000"/>
                        </a:lnSpc>
                        <a:tabLst/>
                      </a:pPr>
                      <a:endParaRPr sz="1000" dirty="0">
                        <a:latin typeface="Arial"/>
                        <a:ea typeface="Arial"/>
                        <a:cs typeface="Arial"/>
                      </a:endParaRPr>
                    </a:p>
                    <a:p>
                      <a:pPr marL="1762125" algn="l" rtl="0" eaLnBrk="0">
                        <a:lnSpc>
                          <a:spcPct val="84000"/>
                        </a:lnSpc>
                        <a:spcBef>
                          <a:spcPts val="6"/>
                        </a:spcBef>
                        <a:tabLst/>
                      </a:pPr>
                      <a:r>
                        <a:rPr sz="1600" kern="0" spc="120" dirty="0">
                          <a:solidFill>
                            <a:srgbClr val="000000">
                              <a:alpha val="100000"/>
                            </a:srgbClr>
                          </a:solidFill>
                          <a:latin typeface="Microsoft YaHei"/>
                          <a:ea typeface="Microsoft YaHei"/>
                          <a:cs typeface="Microsoft YaHei"/>
                        </a:rPr>
                        <a:t>判定标准</a:t>
                      </a:r>
                      <a:endParaRPr sz="1600" dirty="0">
                        <a:latin typeface="Microsoft YaHei"/>
                        <a:ea typeface="Microsoft YaHei"/>
                        <a:cs typeface="Microsoft YaHei"/>
                      </a:endParaRPr>
                    </a:p>
                  </a:txBody>
                  <a:tcPr marL="0" marR="0" marT="0" marB="0">
                    <a:lnL w="12700" cap="flat" cmpd="sng" algn="ctr">
                      <a:solidFill>
                        <a:srgbClr val="8EBFD6"/>
                      </a:solidFill>
                      <a:prstDash val="solid"/>
                      <a:round/>
                      <a:headEnd type="none" w="med" len="med"/>
                      <a:tailEnd type="none" w="med" len="med"/>
                    </a:lnL>
                    <a:lnR w="12700" cap="flat" cmpd="sng" algn="ctr">
                      <a:solidFill>
                        <a:srgbClr val="8EBFD6"/>
                      </a:solidFill>
                      <a:prstDash val="solid"/>
                      <a:round/>
                      <a:headEnd type="none" w="med" len="med"/>
                      <a:tailEnd type="none" w="med" len="med"/>
                    </a:lnR>
                    <a:lnT w="12700" cap="flat" cmpd="sng" algn="ctr">
                      <a:solidFill>
                        <a:srgbClr val="8EBFD6"/>
                      </a:solidFill>
                      <a:prstDash val="solid"/>
                      <a:round/>
                      <a:headEnd type="none" w="med" len="med"/>
                      <a:tailEnd type="none" w="med" len="med"/>
                    </a:lnT>
                    <a:lnB w="12700" cap="flat" cmpd="sng" algn="ctr">
                      <a:solidFill>
                        <a:srgbClr val="8EBFD6"/>
                      </a:solidFill>
                      <a:prstDash val="solid"/>
                      <a:round/>
                      <a:headEnd type="none" w="med" len="med"/>
                      <a:tailEnd type="none" w="med" len="med"/>
                    </a:lnB>
                  </a:tcPr>
                </a:tc>
                <a:tc>
                  <a:txBody>
                    <a:bodyPr/>
                    <a:lstStyle/>
                    <a:p>
                      <a:pPr algn="l" rtl="0" eaLnBrk="0">
                        <a:lnSpc>
                          <a:spcPct val="195000"/>
                        </a:lnSpc>
                        <a:tabLst/>
                      </a:pPr>
                      <a:endParaRPr sz="1000" dirty="0">
                        <a:latin typeface="Arial"/>
                        <a:ea typeface="Arial"/>
                        <a:cs typeface="Arial"/>
                      </a:endParaRPr>
                    </a:p>
                    <a:p>
                      <a:pPr marL="1162050" algn="l" rtl="0" eaLnBrk="0">
                        <a:lnSpc>
                          <a:spcPct val="85000"/>
                        </a:lnSpc>
                        <a:spcBef>
                          <a:spcPts val="3"/>
                        </a:spcBef>
                        <a:tabLst/>
                      </a:pPr>
                      <a:r>
                        <a:rPr sz="1600" kern="0" spc="140" dirty="0">
                          <a:solidFill>
                            <a:srgbClr val="000000">
                              <a:alpha val="100000"/>
                            </a:srgbClr>
                          </a:solidFill>
                          <a:latin typeface="Microsoft YaHei"/>
                          <a:ea typeface="Microsoft YaHei"/>
                          <a:cs typeface="Microsoft YaHei"/>
                        </a:rPr>
                        <a:t>相关参考依据</a:t>
                      </a:r>
                      <a:endParaRPr sz="1600" dirty="0">
                        <a:latin typeface="Microsoft YaHei"/>
                        <a:ea typeface="Microsoft YaHei"/>
                        <a:cs typeface="Microsoft YaHei"/>
                      </a:endParaRPr>
                    </a:p>
                  </a:txBody>
                  <a:tcPr marL="0" marR="0" marT="0" marB="0">
                    <a:lnL w="12700" cap="flat" cmpd="sng" algn="ctr">
                      <a:solidFill>
                        <a:srgbClr val="8EBFD6"/>
                      </a:solidFill>
                      <a:prstDash val="solid"/>
                      <a:round/>
                      <a:headEnd type="none" w="med" len="med"/>
                      <a:tailEnd type="none" w="med" len="med"/>
                    </a:lnL>
                    <a:lnR>
                      <a:noFill/>
                    </a:lnR>
                    <a:lnT w="12700" cap="flat" cmpd="sng" algn="ctr">
                      <a:solidFill>
                        <a:srgbClr val="8EBFD6"/>
                      </a:solidFill>
                      <a:prstDash val="solid"/>
                      <a:round/>
                      <a:headEnd type="none" w="med" len="med"/>
                      <a:tailEnd type="none" w="med" len="med"/>
                    </a:lnT>
                    <a:lnB w="12700" cap="flat" cmpd="sng" algn="ctr">
                      <a:solidFill>
                        <a:srgbClr val="8EBFD6"/>
                      </a:solidFill>
                      <a:prstDash val="solid"/>
                      <a:round/>
                      <a:headEnd type="none" w="med" len="med"/>
                      <a:tailEnd type="none" w="med" len="med"/>
                    </a:lnB>
                  </a:tcPr>
                </a:tc>
                <a:extLst>
                  <a:ext uri="{0D108BD9-81ED-4DB2-BD59-A6C34878D82A}">
                    <a16:rowId xmlns:a16="http://schemas.microsoft.com/office/drawing/2014/main" val="10000"/>
                  </a:ext>
                </a:extLst>
              </a:tr>
              <a:tr h="3637915">
                <a:tc>
                  <a:txBody>
                    <a:bodyPr/>
                    <a:lstStyle/>
                    <a:p>
                      <a:pPr algn="l" rtl="0" eaLnBrk="0">
                        <a:lnSpc>
                          <a:spcPct val="100000"/>
                        </a:lnSpc>
                        <a:tabLst/>
                      </a:pPr>
                      <a:endParaRPr sz="1000" dirty="0">
                        <a:latin typeface="Arial"/>
                        <a:ea typeface="Arial"/>
                        <a:cs typeface="Arial"/>
                      </a:endParaRPr>
                    </a:p>
                    <a:p>
                      <a:pPr algn="l" rtl="0" eaLnBrk="0">
                        <a:lnSpc>
                          <a:spcPct val="101000"/>
                        </a:lnSpc>
                        <a:tabLst/>
                      </a:pPr>
                      <a:endParaRPr sz="1000" dirty="0">
                        <a:latin typeface="Arial"/>
                        <a:ea typeface="Arial"/>
                        <a:cs typeface="Arial"/>
                      </a:endParaRPr>
                    </a:p>
                    <a:p>
                      <a:pPr algn="l" rtl="0" eaLnBrk="0">
                        <a:lnSpc>
                          <a:spcPct val="101000"/>
                        </a:lnSpc>
                        <a:tabLst/>
                      </a:pPr>
                      <a:endParaRPr sz="1000" dirty="0">
                        <a:latin typeface="Arial"/>
                        <a:ea typeface="Arial"/>
                        <a:cs typeface="Arial"/>
                      </a:endParaRPr>
                    </a:p>
                    <a:p>
                      <a:pPr marL="71119" indent="17145" algn="l" rtl="0" eaLnBrk="0">
                        <a:lnSpc>
                          <a:spcPct val="105000"/>
                        </a:lnSpc>
                        <a:spcBef>
                          <a:spcPts val="3"/>
                        </a:spcBef>
                        <a:tabLst/>
                      </a:pPr>
                      <a:r>
                        <a:rPr sz="1500" kern="0" spc="80" dirty="0">
                          <a:solidFill>
                            <a:srgbClr val="000000">
                              <a:alpha val="100000"/>
                            </a:srgbClr>
                          </a:solidFill>
                          <a:latin typeface="FangSong"/>
                          <a:ea typeface="FangSong"/>
                          <a:cs typeface="FangSong"/>
                        </a:rPr>
                        <a:t>1.</a:t>
                      </a:r>
                      <a:r>
                        <a:rPr sz="1500" kern="0" spc="80" dirty="0">
                          <a:solidFill>
                            <a:srgbClr val="000000">
                              <a:alpha val="100000"/>
                            </a:srgbClr>
                          </a:solidFill>
                          <a:latin typeface="Microsoft YaHei"/>
                          <a:ea typeface="Microsoft YaHei"/>
                          <a:cs typeface="Microsoft YaHei"/>
                        </a:rPr>
                        <a:t>抽查燃气设施周边施</a:t>
                      </a:r>
                      <a:r>
                        <a:rPr sz="1500" kern="0" spc="70" dirty="0">
                          <a:solidFill>
                            <a:srgbClr val="000000">
                              <a:alpha val="100000"/>
                            </a:srgbClr>
                          </a:solidFill>
                          <a:latin typeface="Microsoft YaHei"/>
                          <a:ea typeface="Microsoft YaHei"/>
                          <a:cs typeface="Microsoft YaHei"/>
                        </a:rPr>
                        <a:t>工现</a:t>
                      </a:r>
                      <a:r>
                        <a:rPr sz="1500" kern="0" spc="-10" dirty="0">
                          <a:solidFill>
                            <a:srgbClr val="000000">
                              <a:alpha val="100000"/>
                            </a:srgbClr>
                          </a:solidFill>
                          <a:latin typeface="Microsoft YaHei"/>
                          <a:ea typeface="Microsoft YaHei"/>
                          <a:cs typeface="Microsoft YaHei"/>
                        </a:rPr>
                        <a:t>   </a:t>
                      </a:r>
                      <a:r>
                        <a:rPr sz="1500" kern="0" spc="30" dirty="0">
                          <a:solidFill>
                            <a:srgbClr val="000000">
                              <a:alpha val="100000"/>
                            </a:srgbClr>
                          </a:solidFill>
                          <a:latin typeface="Microsoft YaHei"/>
                          <a:ea typeface="Microsoft YaHei"/>
                          <a:cs typeface="Microsoft YaHei"/>
                        </a:rPr>
                        <a:t>场</a:t>
                      </a:r>
                      <a:r>
                        <a:rPr sz="1500" kern="0" spc="-40" dirty="0">
                          <a:solidFill>
                            <a:srgbClr val="000000">
                              <a:alpha val="100000"/>
                            </a:srgbClr>
                          </a:solidFill>
                          <a:latin typeface="Microsoft YaHei"/>
                          <a:ea typeface="Microsoft YaHei"/>
                          <a:cs typeface="Microsoft YaHei"/>
                        </a:rPr>
                        <a:t> </a:t>
                      </a:r>
                      <a:r>
                        <a:rPr sz="1500" kern="0" spc="30" dirty="0">
                          <a:solidFill>
                            <a:srgbClr val="000000">
                              <a:alpha val="100000"/>
                            </a:srgbClr>
                          </a:solidFill>
                          <a:latin typeface="Microsoft YaHei"/>
                          <a:ea typeface="Microsoft YaHei"/>
                          <a:cs typeface="Microsoft YaHei"/>
                        </a:rPr>
                        <a:t>；</a:t>
                      </a:r>
                      <a:endParaRPr sz="1500" dirty="0">
                        <a:latin typeface="Microsoft YaHei"/>
                        <a:ea typeface="Microsoft YaHei"/>
                        <a:cs typeface="Microsoft YaHei"/>
                      </a:endParaRPr>
                    </a:p>
                    <a:p>
                      <a:pPr algn="l" rtl="0" eaLnBrk="0">
                        <a:lnSpc>
                          <a:spcPct val="108000"/>
                        </a:lnSpc>
                        <a:tabLst/>
                      </a:pPr>
                      <a:endParaRPr sz="1000" dirty="0">
                        <a:latin typeface="Arial"/>
                        <a:ea typeface="Arial"/>
                        <a:cs typeface="Arial"/>
                      </a:endParaRPr>
                    </a:p>
                    <a:p>
                      <a:pPr algn="l" rtl="0" eaLnBrk="0">
                        <a:lnSpc>
                          <a:spcPct val="108000"/>
                        </a:lnSpc>
                        <a:tabLst/>
                      </a:pPr>
                      <a:endParaRPr sz="1000" dirty="0">
                        <a:latin typeface="Arial"/>
                        <a:ea typeface="Arial"/>
                        <a:cs typeface="Arial"/>
                      </a:endParaRPr>
                    </a:p>
                    <a:p>
                      <a:pPr algn="l" rtl="0" eaLnBrk="0">
                        <a:lnSpc>
                          <a:spcPct val="109000"/>
                        </a:lnSpc>
                        <a:tabLst/>
                      </a:pPr>
                      <a:endParaRPr sz="1000" dirty="0">
                        <a:latin typeface="Arial"/>
                        <a:ea typeface="Arial"/>
                        <a:cs typeface="Arial"/>
                      </a:endParaRPr>
                    </a:p>
                    <a:p>
                      <a:pPr algn="l" rtl="0" eaLnBrk="0">
                        <a:lnSpc>
                          <a:spcPct val="109000"/>
                        </a:lnSpc>
                        <a:tabLst/>
                      </a:pPr>
                      <a:endParaRPr sz="1000" dirty="0">
                        <a:latin typeface="Arial"/>
                        <a:ea typeface="Arial"/>
                        <a:cs typeface="Arial"/>
                      </a:endParaRPr>
                    </a:p>
                    <a:p>
                      <a:pPr algn="l" rtl="0" eaLnBrk="0">
                        <a:lnSpc>
                          <a:spcPct val="109000"/>
                        </a:lnSpc>
                        <a:tabLst/>
                      </a:pPr>
                      <a:endParaRPr sz="1000" dirty="0">
                        <a:latin typeface="Arial"/>
                        <a:ea typeface="Arial"/>
                        <a:cs typeface="Arial"/>
                      </a:endParaRPr>
                    </a:p>
                    <a:p>
                      <a:pPr algn="l" rtl="0" eaLnBrk="0">
                        <a:lnSpc>
                          <a:spcPct val="109000"/>
                        </a:lnSpc>
                        <a:tabLst/>
                      </a:pPr>
                      <a:endParaRPr sz="1000" dirty="0">
                        <a:latin typeface="Arial"/>
                        <a:ea typeface="Arial"/>
                        <a:cs typeface="Arial"/>
                      </a:endParaRPr>
                    </a:p>
                    <a:p>
                      <a:pPr algn="l" rtl="0" eaLnBrk="0">
                        <a:lnSpc>
                          <a:spcPct val="109000"/>
                        </a:lnSpc>
                        <a:tabLst/>
                      </a:pPr>
                      <a:endParaRPr sz="1000" dirty="0">
                        <a:latin typeface="Arial"/>
                        <a:ea typeface="Arial"/>
                        <a:cs typeface="Arial"/>
                      </a:endParaRPr>
                    </a:p>
                    <a:p>
                      <a:pPr algn="l" rtl="0" eaLnBrk="0">
                        <a:lnSpc>
                          <a:spcPct val="127000"/>
                        </a:lnSpc>
                        <a:tabLst/>
                      </a:pPr>
                      <a:endParaRPr sz="300" dirty="0">
                        <a:latin typeface="Arial"/>
                        <a:ea typeface="Arial"/>
                        <a:cs typeface="Arial"/>
                      </a:endParaRPr>
                    </a:p>
                    <a:p>
                      <a:pPr marL="69850" indent="13970" algn="l" rtl="0" eaLnBrk="0">
                        <a:lnSpc>
                          <a:spcPct val="105000"/>
                        </a:lnSpc>
                        <a:spcBef>
                          <a:spcPts val="2"/>
                        </a:spcBef>
                        <a:tabLst/>
                      </a:pPr>
                      <a:r>
                        <a:rPr sz="1500" kern="0" spc="70" dirty="0">
                          <a:solidFill>
                            <a:srgbClr val="000000">
                              <a:alpha val="100000"/>
                            </a:srgbClr>
                          </a:solidFill>
                          <a:latin typeface="FangSong"/>
                          <a:ea typeface="FangSong"/>
                          <a:cs typeface="FangSong"/>
                        </a:rPr>
                        <a:t>2.</a:t>
                      </a:r>
                      <a:r>
                        <a:rPr sz="1500" kern="0" spc="70" dirty="0">
                          <a:solidFill>
                            <a:srgbClr val="000000">
                              <a:alpha val="100000"/>
                            </a:srgbClr>
                          </a:solidFill>
                          <a:latin typeface="Microsoft YaHei"/>
                          <a:ea typeface="Microsoft YaHei"/>
                          <a:cs typeface="Microsoft YaHei"/>
                        </a:rPr>
                        <a:t>查燃气经营者动火、</a:t>
                      </a:r>
                      <a:r>
                        <a:rPr sz="1500" kern="0" spc="-310" dirty="0">
                          <a:solidFill>
                            <a:srgbClr val="000000">
                              <a:alpha val="100000"/>
                            </a:srgbClr>
                          </a:solidFill>
                          <a:latin typeface="Microsoft YaHei"/>
                          <a:ea typeface="Microsoft YaHei"/>
                          <a:cs typeface="Microsoft YaHei"/>
                        </a:rPr>
                        <a:t> </a:t>
                      </a:r>
                      <a:r>
                        <a:rPr sz="1500" kern="0" spc="70" dirty="0">
                          <a:solidFill>
                            <a:srgbClr val="000000">
                              <a:alpha val="100000"/>
                            </a:srgbClr>
                          </a:solidFill>
                          <a:latin typeface="Microsoft YaHei"/>
                          <a:ea typeface="Microsoft YaHei"/>
                          <a:cs typeface="Microsoft YaHei"/>
                        </a:rPr>
                        <a:t>通气</a:t>
                      </a:r>
                      <a:r>
                        <a:rPr sz="1500" kern="0" spc="0" dirty="0">
                          <a:solidFill>
                            <a:srgbClr val="000000">
                              <a:alpha val="100000"/>
                            </a:srgbClr>
                          </a:solidFill>
                          <a:latin typeface="Microsoft YaHei"/>
                          <a:ea typeface="Microsoft YaHei"/>
                          <a:cs typeface="Microsoft YaHei"/>
                        </a:rPr>
                        <a:t>   </a:t>
                      </a:r>
                      <a:r>
                        <a:rPr sz="1500" kern="0" spc="80" dirty="0">
                          <a:solidFill>
                            <a:srgbClr val="000000">
                              <a:alpha val="100000"/>
                            </a:srgbClr>
                          </a:solidFill>
                          <a:latin typeface="Microsoft YaHei"/>
                          <a:ea typeface="Microsoft YaHei"/>
                          <a:cs typeface="Microsoft YaHei"/>
                        </a:rPr>
                        <a:t>置换、</a:t>
                      </a:r>
                      <a:r>
                        <a:rPr sz="1500" kern="0" spc="-250" dirty="0">
                          <a:solidFill>
                            <a:srgbClr val="000000">
                              <a:alpha val="100000"/>
                            </a:srgbClr>
                          </a:solidFill>
                          <a:latin typeface="Microsoft YaHei"/>
                          <a:ea typeface="Microsoft YaHei"/>
                          <a:cs typeface="Microsoft YaHei"/>
                        </a:rPr>
                        <a:t> </a:t>
                      </a:r>
                      <a:r>
                        <a:rPr sz="1500" kern="0" spc="80" dirty="0">
                          <a:solidFill>
                            <a:srgbClr val="000000">
                              <a:alpha val="100000"/>
                            </a:srgbClr>
                          </a:solidFill>
                          <a:latin typeface="Microsoft YaHei"/>
                          <a:ea typeface="Microsoft YaHei"/>
                          <a:cs typeface="Microsoft YaHei"/>
                        </a:rPr>
                        <a:t>受限空间作业操作规</a:t>
                      </a:r>
                      <a:r>
                        <a:rPr sz="1500" kern="0" spc="0" dirty="0">
                          <a:solidFill>
                            <a:srgbClr val="000000">
                              <a:alpha val="100000"/>
                            </a:srgbClr>
                          </a:solidFill>
                          <a:latin typeface="Microsoft YaHei"/>
                          <a:ea typeface="Microsoft YaHei"/>
                          <a:cs typeface="Microsoft YaHei"/>
                        </a:rPr>
                        <a:t>   </a:t>
                      </a:r>
                      <a:r>
                        <a:rPr sz="1500" kern="0" spc="60" dirty="0">
                          <a:solidFill>
                            <a:srgbClr val="000000">
                              <a:alpha val="100000"/>
                            </a:srgbClr>
                          </a:solidFill>
                          <a:latin typeface="Microsoft YaHei"/>
                          <a:ea typeface="Microsoft YaHei"/>
                          <a:cs typeface="Microsoft YaHei"/>
                        </a:rPr>
                        <a:t>程或作业方案 ；</a:t>
                      </a:r>
                      <a:endParaRPr sz="1500" dirty="0">
                        <a:latin typeface="Microsoft YaHei"/>
                        <a:ea typeface="Microsoft YaHei"/>
                        <a:cs typeface="Microsoft YaHei"/>
                      </a:endParaRPr>
                    </a:p>
                  </a:txBody>
                  <a:tcPr marL="0" marR="0" marT="0" marB="0">
                    <a:lnL>
                      <a:noFill/>
                    </a:lnL>
                    <a:lnR w="12700" cap="flat" cmpd="sng" algn="ctr">
                      <a:solidFill>
                        <a:srgbClr val="8EBFD6"/>
                      </a:solidFill>
                      <a:prstDash val="solid"/>
                      <a:round/>
                      <a:headEnd type="none" w="med" len="med"/>
                      <a:tailEnd type="none" w="med" len="med"/>
                    </a:lnR>
                    <a:lnT w="12700" cap="flat" cmpd="sng" algn="ctr">
                      <a:solidFill>
                        <a:srgbClr val="8EBFD6"/>
                      </a:solidFill>
                      <a:prstDash val="solid"/>
                      <a:round/>
                      <a:headEnd type="none" w="med" len="med"/>
                      <a:tailEnd type="none" w="med" len="med"/>
                    </a:lnT>
                    <a:lnB w="12700" cap="flat" cmpd="sng" algn="ctr">
                      <a:solidFill>
                        <a:srgbClr val="8EBFD6"/>
                      </a:solidFill>
                      <a:prstDash val="solid"/>
                      <a:round/>
                      <a:headEnd type="none" w="med" len="med"/>
                      <a:tailEnd type="none" w="med" len="med"/>
                    </a:lnB>
                  </a:tcPr>
                </a:tc>
                <a:tc>
                  <a:txBody>
                    <a:bodyPr/>
                    <a:lstStyle/>
                    <a:p>
                      <a:pPr algn="l" rtl="0" eaLnBrk="0">
                        <a:lnSpc>
                          <a:spcPct val="112000"/>
                        </a:lnSpc>
                        <a:tabLst/>
                      </a:pPr>
                      <a:endParaRPr sz="1000" dirty="0">
                        <a:latin typeface="Arial"/>
                        <a:ea typeface="Arial"/>
                        <a:cs typeface="Arial"/>
                      </a:endParaRPr>
                    </a:p>
                    <a:p>
                      <a:pPr algn="l" rtl="0" eaLnBrk="0">
                        <a:lnSpc>
                          <a:spcPct val="112000"/>
                        </a:lnSpc>
                        <a:tabLst/>
                      </a:pPr>
                      <a:endParaRPr sz="1000" dirty="0">
                        <a:latin typeface="Arial"/>
                        <a:ea typeface="Arial"/>
                        <a:cs typeface="Arial"/>
                      </a:endParaRPr>
                    </a:p>
                    <a:p>
                      <a:pPr algn="l" rtl="0" eaLnBrk="0">
                        <a:lnSpc>
                          <a:spcPct val="7606"/>
                        </a:lnSpc>
                        <a:tabLst/>
                      </a:pPr>
                      <a:endParaRPr sz="100" dirty="0">
                        <a:latin typeface="Arial"/>
                        <a:ea typeface="Arial"/>
                        <a:cs typeface="Arial"/>
                      </a:endParaRPr>
                    </a:p>
                    <a:p>
                      <a:pPr marL="70485" indent="635" algn="l" rtl="0" eaLnBrk="0">
                        <a:lnSpc>
                          <a:spcPct val="105000"/>
                        </a:lnSpc>
                        <a:tabLst/>
                      </a:pPr>
                      <a:r>
                        <a:rPr sz="1500" kern="0" spc="100" dirty="0">
                          <a:solidFill>
                            <a:srgbClr val="000000">
                              <a:alpha val="100000"/>
                            </a:srgbClr>
                          </a:solidFill>
                          <a:latin typeface="Microsoft YaHei"/>
                          <a:ea typeface="Microsoft YaHei"/>
                          <a:cs typeface="Microsoft YaHei"/>
                        </a:rPr>
                        <a:t>对燃气设施有影响且未采取有效保护措</a:t>
                      </a:r>
                      <a:r>
                        <a:rPr sz="1500" kern="0" spc="90" dirty="0">
                          <a:solidFill>
                            <a:srgbClr val="000000">
                              <a:alpha val="100000"/>
                            </a:srgbClr>
                          </a:solidFill>
                          <a:latin typeface="Microsoft YaHei"/>
                          <a:ea typeface="Microsoft YaHei"/>
                          <a:cs typeface="Microsoft YaHei"/>
                        </a:rPr>
                        <a:t>施的第三</a:t>
                      </a:r>
                      <a:r>
                        <a:rPr sz="1500" kern="0" spc="-10" dirty="0">
                          <a:solidFill>
                            <a:srgbClr val="000000">
                              <a:alpha val="100000"/>
                            </a:srgbClr>
                          </a:solidFill>
                          <a:latin typeface="Microsoft YaHei"/>
                          <a:ea typeface="Microsoft YaHei"/>
                          <a:cs typeface="Microsoft YaHei"/>
                        </a:rPr>
                        <a:t>  </a:t>
                      </a:r>
                      <a:r>
                        <a:rPr sz="1500" kern="0" spc="50" dirty="0">
                          <a:solidFill>
                            <a:srgbClr val="000000">
                              <a:alpha val="100000"/>
                            </a:srgbClr>
                          </a:solidFill>
                          <a:latin typeface="Microsoft YaHei"/>
                          <a:ea typeface="Microsoft YaHei"/>
                          <a:cs typeface="Microsoft YaHei"/>
                        </a:rPr>
                        <a:t>方施工 ，燃气经营者未及时发现的 ，构成重大隐</a:t>
                      </a:r>
                      <a:r>
                        <a:rPr sz="1500" kern="0" spc="0" dirty="0">
                          <a:solidFill>
                            <a:srgbClr val="000000">
                              <a:alpha val="100000"/>
                            </a:srgbClr>
                          </a:solidFill>
                          <a:latin typeface="Microsoft YaHei"/>
                          <a:ea typeface="Microsoft YaHei"/>
                          <a:cs typeface="Microsoft YaHei"/>
                        </a:rPr>
                        <a:t>  </a:t>
                      </a:r>
                      <a:r>
                        <a:rPr sz="1500" kern="0" spc="30" dirty="0">
                          <a:solidFill>
                            <a:srgbClr val="000000">
                              <a:alpha val="100000"/>
                            </a:srgbClr>
                          </a:solidFill>
                          <a:latin typeface="Microsoft YaHei"/>
                          <a:ea typeface="Microsoft YaHei"/>
                          <a:cs typeface="Microsoft YaHei"/>
                        </a:rPr>
                        <a:t>患</a:t>
                      </a:r>
                      <a:r>
                        <a:rPr sz="1500" kern="0" spc="-30" dirty="0">
                          <a:solidFill>
                            <a:srgbClr val="000000">
                              <a:alpha val="100000"/>
                            </a:srgbClr>
                          </a:solidFill>
                          <a:latin typeface="Microsoft YaHei"/>
                          <a:ea typeface="Microsoft YaHei"/>
                          <a:cs typeface="Microsoft YaHei"/>
                        </a:rPr>
                        <a:t> </a:t>
                      </a:r>
                      <a:r>
                        <a:rPr sz="1500" kern="0" spc="30" dirty="0">
                          <a:solidFill>
                            <a:srgbClr val="000000">
                              <a:alpha val="100000"/>
                            </a:srgbClr>
                          </a:solidFill>
                          <a:latin typeface="Microsoft YaHei"/>
                          <a:ea typeface="Microsoft YaHei"/>
                          <a:cs typeface="Microsoft YaHei"/>
                        </a:rPr>
                        <a:t>；</a:t>
                      </a:r>
                      <a:endParaRPr sz="1500" dirty="0">
                        <a:latin typeface="Microsoft YaHei"/>
                        <a:ea typeface="Microsoft YaHei"/>
                        <a:cs typeface="Microsoft YaHei"/>
                      </a:endParaRPr>
                    </a:p>
                    <a:p>
                      <a:pPr algn="l" rtl="0" eaLnBrk="0">
                        <a:lnSpc>
                          <a:spcPct val="109000"/>
                        </a:lnSpc>
                        <a:tabLst/>
                      </a:pPr>
                      <a:endParaRPr sz="1000" dirty="0">
                        <a:latin typeface="Arial"/>
                        <a:ea typeface="Arial"/>
                        <a:cs typeface="Arial"/>
                      </a:endParaRPr>
                    </a:p>
                    <a:p>
                      <a:pPr algn="l" rtl="0" eaLnBrk="0">
                        <a:lnSpc>
                          <a:spcPct val="110000"/>
                        </a:lnSpc>
                        <a:tabLst/>
                      </a:pPr>
                      <a:endParaRPr sz="1000" dirty="0">
                        <a:latin typeface="Arial"/>
                        <a:ea typeface="Arial"/>
                        <a:cs typeface="Arial"/>
                      </a:endParaRPr>
                    </a:p>
                    <a:p>
                      <a:pPr algn="l" rtl="0" eaLnBrk="0">
                        <a:lnSpc>
                          <a:spcPct val="110000"/>
                        </a:lnSpc>
                        <a:tabLst/>
                      </a:pPr>
                      <a:endParaRPr sz="1000" dirty="0">
                        <a:latin typeface="Arial"/>
                        <a:ea typeface="Arial"/>
                        <a:cs typeface="Arial"/>
                      </a:endParaRPr>
                    </a:p>
                    <a:p>
                      <a:pPr algn="l" rtl="0" eaLnBrk="0">
                        <a:lnSpc>
                          <a:spcPct val="110000"/>
                        </a:lnSpc>
                        <a:tabLst/>
                      </a:pPr>
                      <a:endParaRPr sz="1000" dirty="0">
                        <a:latin typeface="Arial"/>
                        <a:ea typeface="Arial"/>
                        <a:cs typeface="Arial"/>
                      </a:endParaRPr>
                    </a:p>
                    <a:p>
                      <a:pPr algn="l" rtl="0" eaLnBrk="0">
                        <a:lnSpc>
                          <a:spcPct val="110000"/>
                        </a:lnSpc>
                        <a:tabLst/>
                      </a:pPr>
                      <a:endParaRPr sz="1000" dirty="0">
                        <a:latin typeface="Arial"/>
                        <a:ea typeface="Arial"/>
                        <a:cs typeface="Arial"/>
                      </a:endParaRPr>
                    </a:p>
                    <a:p>
                      <a:pPr algn="l" rtl="0" eaLnBrk="0">
                        <a:lnSpc>
                          <a:spcPct val="110000"/>
                        </a:lnSpc>
                        <a:tabLst/>
                      </a:pPr>
                      <a:endParaRPr sz="1000" dirty="0">
                        <a:latin typeface="Arial"/>
                        <a:ea typeface="Arial"/>
                        <a:cs typeface="Arial"/>
                      </a:endParaRPr>
                    </a:p>
                    <a:p>
                      <a:pPr algn="l" rtl="0" eaLnBrk="0">
                        <a:lnSpc>
                          <a:spcPct val="125000"/>
                        </a:lnSpc>
                        <a:tabLst/>
                      </a:pPr>
                      <a:endParaRPr sz="300" dirty="0">
                        <a:latin typeface="Arial"/>
                        <a:ea typeface="Arial"/>
                        <a:cs typeface="Arial"/>
                      </a:endParaRPr>
                    </a:p>
                    <a:p>
                      <a:pPr marL="71119" algn="l" rtl="0" eaLnBrk="0">
                        <a:lnSpc>
                          <a:spcPct val="110000"/>
                        </a:lnSpc>
                        <a:spcBef>
                          <a:spcPts val="3"/>
                        </a:spcBef>
                        <a:tabLst/>
                      </a:pPr>
                      <a:r>
                        <a:rPr sz="1500" kern="0" spc="90" dirty="0">
                          <a:solidFill>
                            <a:srgbClr val="000000">
                              <a:alpha val="100000"/>
                            </a:srgbClr>
                          </a:solidFill>
                          <a:latin typeface="Microsoft YaHei"/>
                          <a:ea typeface="Microsoft YaHei"/>
                          <a:cs typeface="Microsoft YaHei"/>
                        </a:rPr>
                        <a:t>未按照规定制定操作规程（作业方案</a:t>
                      </a:r>
                      <a:r>
                        <a:rPr sz="1500" kern="0" spc="-140" dirty="0">
                          <a:solidFill>
                            <a:srgbClr val="000000">
                              <a:alpha val="100000"/>
                            </a:srgbClr>
                          </a:solidFill>
                          <a:latin typeface="Microsoft YaHei"/>
                          <a:ea typeface="Microsoft YaHei"/>
                          <a:cs typeface="Microsoft YaHei"/>
                        </a:rPr>
                        <a:t>）</a:t>
                      </a:r>
                      <a:r>
                        <a:rPr sz="1500" kern="0" spc="70" dirty="0">
                          <a:solidFill>
                            <a:srgbClr val="000000">
                              <a:alpha val="100000"/>
                            </a:srgbClr>
                          </a:solidFill>
                          <a:latin typeface="Microsoft YaHei"/>
                          <a:ea typeface="Microsoft YaHei"/>
                          <a:cs typeface="Microsoft YaHei"/>
                        </a:rPr>
                        <a:t> </a:t>
                      </a:r>
                      <a:r>
                        <a:rPr sz="1500" kern="0" spc="-140" dirty="0">
                          <a:solidFill>
                            <a:srgbClr val="000000">
                              <a:alpha val="100000"/>
                            </a:srgbClr>
                          </a:solidFill>
                          <a:latin typeface="Microsoft YaHei"/>
                          <a:ea typeface="Microsoft YaHei"/>
                          <a:cs typeface="Microsoft YaHei"/>
                        </a:rPr>
                        <a:t>；</a:t>
                      </a:r>
                      <a:r>
                        <a:rPr sz="1500" kern="0" spc="90" dirty="0">
                          <a:solidFill>
                            <a:srgbClr val="000000">
                              <a:alpha val="100000"/>
                            </a:srgbClr>
                          </a:solidFill>
                          <a:latin typeface="Microsoft YaHei"/>
                          <a:ea typeface="Microsoft YaHei"/>
                          <a:cs typeface="Microsoft YaHei"/>
                        </a:rPr>
                        <a:t>动火、</a:t>
                      </a:r>
                      <a:r>
                        <a:rPr sz="1500" kern="0" spc="0" dirty="0">
                          <a:solidFill>
                            <a:srgbClr val="000000">
                              <a:alpha val="100000"/>
                            </a:srgbClr>
                          </a:solidFill>
                          <a:latin typeface="Microsoft YaHei"/>
                          <a:ea typeface="Microsoft YaHei"/>
                          <a:cs typeface="Microsoft YaHei"/>
                        </a:rPr>
                        <a:t>   </a:t>
                      </a:r>
                      <a:r>
                        <a:rPr sz="1500" kern="0" spc="90" dirty="0">
                          <a:solidFill>
                            <a:srgbClr val="000000">
                              <a:alpha val="100000"/>
                            </a:srgbClr>
                          </a:solidFill>
                          <a:latin typeface="Microsoft YaHei"/>
                          <a:ea typeface="Microsoft YaHei"/>
                          <a:cs typeface="Microsoft YaHei"/>
                        </a:rPr>
                        <a:t>通气置换、</a:t>
                      </a:r>
                      <a:r>
                        <a:rPr sz="1500" kern="0" spc="-280" dirty="0">
                          <a:solidFill>
                            <a:srgbClr val="000000">
                              <a:alpha val="100000"/>
                            </a:srgbClr>
                          </a:solidFill>
                          <a:latin typeface="Microsoft YaHei"/>
                          <a:ea typeface="Microsoft YaHei"/>
                          <a:cs typeface="Microsoft YaHei"/>
                        </a:rPr>
                        <a:t> </a:t>
                      </a:r>
                      <a:r>
                        <a:rPr sz="1500" kern="0" spc="90" dirty="0">
                          <a:solidFill>
                            <a:srgbClr val="000000">
                              <a:alpha val="100000"/>
                            </a:srgbClr>
                          </a:solidFill>
                          <a:latin typeface="Microsoft YaHei"/>
                          <a:ea typeface="Microsoft YaHei"/>
                          <a:cs typeface="Microsoft YaHei"/>
                        </a:rPr>
                        <a:t>受限空间作业不符合规程或方案要求</a:t>
                      </a:r>
                      <a:r>
                        <a:rPr sz="1500" kern="0" spc="0" dirty="0">
                          <a:solidFill>
                            <a:srgbClr val="000000">
                              <a:alpha val="100000"/>
                            </a:srgbClr>
                          </a:solidFill>
                          <a:latin typeface="Microsoft YaHei"/>
                          <a:ea typeface="Microsoft YaHei"/>
                          <a:cs typeface="Microsoft YaHei"/>
                        </a:rPr>
                        <a:t>  </a:t>
                      </a:r>
                      <a:r>
                        <a:rPr sz="1500" kern="0" spc="20" dirty="0">
                          <a:solidFill>
                            <a:srgbClr val="000000">
                              <a:alpha val="100000"/>
                            </a:srgbClr>
                          </a:solidFill>
                          <a:latin typeface="Microsoft YaHei"/>
                          <a:ea typeface="Microsoft YaHei"/>
                          <a:cs typeface="Microsoft YaHei"/>
                        </a:rPr>
                        <a:t>的 ；构成重大隐患 ；</a:t>
                      </a:r>
                      <a:endParaRPr sz="1500" dirty="0">
                        <a:latin typeface="Microsoft YaHei"/>
                        <a:ea typeface="Microsoft YaHei"/>
                        <a:cs typeface="Microsoft YaHei"/>
                      </a:endParaRPr>
                    </a:p>
                  </a:txBody>
                  <a:tcPr marL="0" marR="0" marT="0" marB="0">
                    <a:lnL w="12700" cap="flat" cmpd="sng" algn="ctr">
                      <a:solidFill>
                        <a:srgbClr val="8EBFD6"/>
                      </a:solidFill>
                      <a:prstDash val="solid"/>
                      <a:round/>
                      <a:headEnd type="none" w="med" len="med"/>
                      <a:tailEnd type="none" w="med" len="med"/>
                    </a:lnL>
                    <a:lnR w="12700" cap="flat" cmpd="sng" algn="ctr">
                      <a:solidFill>
                        <a:srgbClr val="8EBFD6"/>
                      </a:solidFill>
                      <a:prstDash val="solid"/>
                      <a:round/>
                      <a:headEnd type="none" w="med" len="med"/>
                      <a:tailEnd type="none" w="med" len="med"/>
                    </a:lnR>
                    <a:lnT w="12700" cap="flat" cmpd="sng" algn="ctr">
                      <a:solidFill>
                        <a:srgbClr val="8EBFD6"/>
                      </a:solidFill>
                      <a:prstDash val="solid"/>
                      <a:round/>
                      <a:headEnd type="none" w="med" len="med"/>
                      <a:tailEnd type="none" w="med" len="med"/>
                    </a:lnT>
                    <a:lnB w="12700" cap="flat" cmpd="sng" algn="ctr">
                      <a:solidFill>
                        <a:srgbClr val="8EBFD6"/>
                      </a:solidFill>
                      <a:prstDash val="solid"/>
                      <a:round/>
                      <a:headEnd type="none" w="med" len="med"/>
                      <a:tailEnd type="none" w="med" len="med"/>
                    </a:lnB>
                  </a:tcPr>
                </a:tc>
                <a:tc>
                  <a:txBody>
                    <a:bodyPr/>
                    <a:lstStyle/>
                    <a:p>
                      <a:pPr algn="l" rtl="0" eaLnBrk="0">
                        <a:lnSpc>
                          <a:spcPct val="101000"/>
                        </a:lnSpc>
                        <a:tabLst/>
                      </a:pPr>
                      <a:endParaRPr sz="1000" dirty="0">
                        <a:latin typeface="Arial"/>
                        <a:ea typeface="Arial"/>
                        <a:cs typeface="Arial"/>
                      </a:endParaRPr>
                    </a:p>
                    <a:p>
                      <a:pPr marL="232409" indent="97789" algn="l" rtl="0" eaLnBrk="0">
                        <a:lnSpc>
                          <a:spcPct val="101000"/>
                        </a:lnSpc>
                        <a:spcBef>
                          <a:spcPts val="1"/>
                        </a:spcBef>
                        <a:tabLst/>
                      </a:pPr>
                      <a:r>
                        <a:rPr sz="1400" kern="0" spc="40" dirty="0">
                          <a:solidFill>
                            <a:srgbClr val="FF0000">
                              <a:alpha val="100000"/>
                            </a:srgbClr>
                          </a:solidFill>
                          <a:latin typeface="Microsoft YaHei"/>
                          <a:ea typeface="Microsoft YaHei"/>
                          <a:cs typeface="Microsoft YaHei"/>
                        </a:rPr>
                        <a:t>【依据】</a:t>
                      </a:r>
                      <a:r>
                        <a:rPr sz="1400" kern="0" spc="-170" dirty="0">
                          <a:solidFill>
                            <a:srgbClr val="FF0000">
                              <a:alpha val="100000"/>
                            </a:srgbClr>
                          </a:solidFill>
                          <a:latin typeface="Microsoft YaHei"/>
                          <a:ea typeface="Microsoft YaHei"/>
                          <a:cs typeface="Microsoft YaHei"/>
                        </a:rPr>
                        <a:t> </a:t>
                      </a:r>
                      <a:r>
                        <a:rPr sz="1400" kern="0" spc="40" dirty="0">
                          <a:solidFill>
                            <a:srgbClr val="000000">
                              <a:alpha val="100000"/>
                            </a:srgbClr>
                          </a:solidFill>
                          <a:latin typeface="Microsoft YaHei"/>
                          <a:ea typeface="Microsoft YaHei"/>
                          <a:cs typeface="Microsoft YaHei"/>
                        </a:rPr>
                        <a:t>《城镇燃气管理条例》</a:t>
                      </a:r>
                      <a:r>
                        <a:rPr sz="1400" kern="0" spc="-150" dirty="0">
                          <a:solidFill>
                            <a:srgbClr val="000000">
                              <a:alpha val="100000"/>
                            </a:srgbClr>
                          </a:solidFill>
                          <a:latin typeface="Microsoft YaHei"/>
                          <a:ea typeface="Microsoft YaHei"/>
                          <a:cs typeface="Microsoft YaHei"/>
                        </a:rPr>
                        <a:t> </a:t>
                      </a:r>
                      <a:r>
                        <a:rPr sz="1400" kern="0" spc="40" dirty="0">
                          <a:solidFill>
                            <a:srgbClr val="000000">
                              <a:alpha val="100000"/>
                            </a:srgbClr>
                          </a:solidFill>
                          <a:latin typeface="Microsoft YaHei"/>
                          <a:ea typeface="Microsoft YaHei"/>
                          <a:cs typeface="Microsoft YaHei"/>
                        </a:rPr>
                        <a:t>第</a:t>
                      </a:r>
                      <a:r>
                        <a:rPr sz="1400" kern="0" spc="30" dirty="0">
                          <a:solidFill>
                            <a:srgbClr val="000000">
                              <a:alpha val="100000"/>
                            </a:srgbClr>
                          </a:solidFill>
                          <a:latin typeface="Microsoft YaHei"/>
                          <a:ea typeface="Microsoft YaHei"/>
                          <a:cs typeface="Microsoft YaHei"/>
                        </a:rPr>
                        <a:t>三</a:t>
                      </a:r>
                      <a:r>
                        <a:rPr sz="1400" kern="0" spc="0" dirty="0">
                          <a:solidFill>
                            <a:srgbClr val="000000">
                              <a:alpha val="100000"/>
                            </a:srgbClr>
                          </a:solidFill>
                          <a:latin typeface="Microsoft YaHei"/>
                          <a:ea typeface="Microsoft YaHei"/>
                          <a:cs typeface="Microsoft YaHei"/>
                        </a:rPr>
                        <a:t>        </a:t>
                      </a:r>
                      <a:r>
                        <a:rPr sz="1400" kern="0" spc="60" dirty="0">
                          <a:solidFill>
                            <a:srgbClr val="000000">
                              <a:alpha val="100000"/>
                            </a:srgbClr>
                          </a:solidFill>
                          <a:latin typeface="Microsoft YaHei"/>
                          <a:ea typeface="Microsoft YaHei"/>
                          <a:cs typeface="Microsoft YaHei"/>
                        </a:rPr>
                        <a:t>十三条 ：在燃气设施保护范围内 ，禁</a:t>
                      </a:r>
                      <a:r>
                        <a:rPr sz="1400" kern="0" spc="0" dirty="0">
                          <a:solidFill>
                            <a:srgbClr val="000000">
                              <a:alpha val="100000"/>
                            </a:srgbClr>
                          </a:solidFill>
                          <a:latin typeface="Microsoft YaHei"/>
                          <a:ea typeface="Microsoft YaHei"/>
                          <a:cs typeface="Microsoft YaHei"/>
                        </a:rPr>
                        <a:t>        </a:t>
                      </a:r>
                      <a:r>
                        <a:rPr sz="1400" kern="0" spc="120" dirty="0">
                          <a:solidFill>
                            <a:srgbClr val="000000">
                              <a:alpha val="100000"/>
                            </a:srgbClr>
                          </a:solidFill>
                          <a:latin typeface="Microsoft YaHei"/>
                          <a:ea typeface="Microsoft YaHei"/>
                          <a:cs typeface="Microsoft YaHei"/>
                        </a:rPr>
                        <a:t>止从事下列危及燃气设施安全的活动</a:t>
                      </a:r>
                      <a:r>
                        <a:rPr sz="1400" kern="0" spc="0" dirty="0">
                          <a:solidFill>
                            <a:srgbClr val="000000">
                              <a:alpha val="100000"/>
                            </a:srgbClr>
                          </a:solidFill>
                          <a:latin typeface="Microsoft YaHei"/>
                          <a:ea typeface="Microsoft YaHei"/>
                          <a:cs typeface="Microsoft YaHei"/>
                        </a:rPr>
                        <a:t>       </a:t>
                      </a:r>
                      <a:r>
                        <a:rPr sz="1400" kern="0" spc="100" dirty="0">
                          <a:solidFill>
                            <a:srgbClr val="000000">
                              <a:alpha val="100000"/>
                            </a:srgbClr>
                          </a:solidFill>
                          <a:latin typeface="Microsoft YaHei"/>
                          <a:ea typeface="Microsoft YaHei"/>
                          <a:cs typeface="Microsoft YaHei"/>
                        </a:rPr>
                        <a:t>:</a:t>
                      </a:r>
                      <a:r>
                        <a:rPr sz="1400" kern="0" spc="-190" dirty="0">
                          <a:solidFill>
                            <a:srgbClr val="000000">
                              <a:alpha val="100000"/>
                            </a:srgbClr>
                          </a:solidFill>
                          <a:latin typeface="Microsoft YaHei"/>
                          <a:ea typeface="Microsoft YaHei"/>
                          <a:cs typeface="Microsoft YaHei"/>
                        </a:rPr>
                        <a:t> </a:t>
                      </a:r>
                      <a:r>
                        <a:rPr sz="1400" kern="0" spc="100" dirty="0">
                          <a:solidFill>
                            <a:srgbClr val="000000">
                              <a:alpha val="100000"/>
                            </a:srgbClr>
                          </a:solidFill>
                          <a:latin typeface="Microsoft YaHei"/>
                          <a:ea typeface="Microsoft YaHei"/>
                          <a:cs typeface="Microsoft YaHei"/>
                        </a:rPr>
                        <a:t>(一)建设占压地下燃气管线的</a:t>
                      </a:r>
                      <a:r>
                        <a:rPr sz="1400" kern="0" spc="90" dirty="0">
                          <a:solidFill>
                            <a:srgbClr val="000000">
                              <a:alpha val="100000"/>
                            </a:srgbClr>
                          </a:solidFill>
                          <a:latin typeface="Microsoft YaHei"/>
                          <a:ea typeface="Microsoft YaHei"/>
                          <a:cs typeface="Microsoft YaHei"/>
                        </a:rPr>
                        <a:t>建筑物</a:t>
                      </a:r>
                      <a:r>
                        <a:rPr sz="1400" kern="0" spc="-200" dirty="0">
                          <a:solidFill>
                            <a:srgbClr val="000000">
                              <a:alpha val="100000"/>
                            </a:srgbClr>
                          </a:solidFill>
                          <a:latin typeface="Microsoft YaHei"/>
                          <a:ea typeface="Microsoft YaHei"/>
                          <a:cs typeface="Microsoft YaHei"/>
                        </a:rPr>
                        <a:t> </a:t>
                      </a:r>
                      <a:r>
                        <a:rPr sz="1400" kern="0" spc="90" dirty="0">
                          <a:solidFill>
                            <a:srgbClr val="000000">
                              <a:alpha val="100000"/>
                            </a:srgbClr>
                          </a:solidFill>
                          <a:latin typeface="Microsoft YaHei"/>
                          <a:ea typeface="Microsoft YaHei"/>
                          <a:cs typeface="Microsoft YaHei"/>
                        </a:rPr>
                        <a:t>、</a:t>
                      </a:r>
                      <a:r>
                        <a:rPr sz="1400" kern="0" spc="0" dirty="0">
                          <a:solidFill>
                            <a:srgbClr val="000000">
                              <a:alpha val="100000"/>
                            </a:srgbClr>
                          </a:solidFill>
                          <a:latin typeface="Microsoft YaHei"/>
                          <a:ea typeface="Microsoft YaHei"/>
                          <a:cs typeface="Microsoft YaHei"/>
                        </a:rPr>
                        <a:t>    </a:t>
                      </a:r>
                      <a:r>
                        <a:rPr sz="1400" kern="0" spc="110" dirty="0">
                          <a:solidFill>
                            <a:srgbClr val="000000">
                              <a:alpha val="100000"/>
                            </a:srgbClr>
                          </a:solidFill>
                          <a:latin typeface="Microsoft YaHei"/>
                          <a:ea typeface="Microsoft YaHei"/>
                          <a:cs typeface="Microsoft YaHei"/>
                        </a:rPr>
                        <a:t>构筑物或者其他设施;</a:t>
                      </a:r>
                      <a:endParaRPr sz="1400" dirty="0">
                        <a:latin typeface="Microsoft YaHei"/>
                        <a:ea typeface="Microsoft YaHei"/>
                        <a:cs typeface="Microsoft YaHei"/>
                      </a:endParaRPr>
                    </a:p>
                    <a:p>
                      <a:pPr algn="l" rtl="0" eaLnBrk="0">
                        <a:lnSpc>
                          <a:spcPct val="157000"/>
                        </a:lnSpc>
                        <a:tabLst/>
                      </a:pPr>
                      <a:endParaRPr sz="1000" dirty="0">
                        <a:latin typeface="Arial"/>
                        <a:ea typeface="Arial"/>
                        <a:cs typeface="Arial"/>
                      </a:endParaRPr>
                    </a:p>
                    <a:p>
                      <a:pPr marL="231140" indent="99060" algn="l" rtl="0" eaLnBrk="0">
                        <a:lnSpc>
                          <a:spcPct val="101000"/>
                        </a:lnSpc>
                        <a:spcBef>
                          <a:spcPts val="428"/>
                        </a:spcBef>
                        <a:tabLst/>
                      </a:pPr>
                      <a:r>
                        <a:rPr sz="1400" kern="0" spc="-30" dirty="0">
                          <a:solidFill>
                            <a:srgbClr val="FF0000">
                              <a:alpha val="100000"/>
                            </a:srgbClr>
                          </a:solidFill>
                          <a:latin typeface="Microsoft YaHei"/>
                          <a:ea typeface="Microsoft YaHei"/>
                          <a:cs typeface="Microsoft YaHei"/>
                        </a:rPr>
                        <a:t>【依据】</a:t>
                      </a:r>
                      <a:r>
                        <a:rPr sz="1400" kern="0" spc="-160" dirty="0">
                          <a:solidFill>
                            <a:srgbClr val="FF0000">
                              <a:alpha val="100000"/>
                            </a:srgbClr>
                          </a:solidFill>
                          <a:latin typeface="Microsoft YaHei"/>
                          <a:ea typeface="Microsoft YaHei"/>
                          <a:cs typeface="Microsoft YaHei"/>
                        </a:rPr>
                        <a:t> </a:t>
                      </a:r>
                      <a:r>
                        <a:rPr sz="1400" kern="0" spc="-30" dirty="0">
                          <a:solidFill>
                            <a:srgbClr val="000000">
                              <a:alpha val="100000"/>
                            </a:srgbClr>
                          </a:solidFill>
                          <a:latin typeface="Microsoft YaHei"/>
                          <a:ea typeface="Microsoft YaHei"/>
                          <a:cs typeface="Microsoft YaHei"/>
                        </a:rPr>
                        <a:t>《中华人民共和国安全生产法》</a:t>
                      </a:r>
                      <a:r>
                        <a:rPr sz="1400" kern="0" spc="0" dirty="0">
                          <a:solidFill>
                            <a:srgbClr val="000000">
                              <a:alpha val="100000"/>
                            </a:srgbClr>
                          </a:solidFill>
                          <a:latin typeface="Microsoft YaHei"/>
                          <a:ea typeface="Microsoft YaHei"/>
                          <a:cs typeface="Microsoft YaHei"/>
                        </a:rPr>
                        <a:t>    </a:t>
                      </a:r>
                      <a:r>
                        <a:rPr sz="1400" kern="0" spc="-30" dirty="0">
                          <a:solidFill>
                            <a:srgbClr val="000000">
                              <a:alpha val="100000"/>
                            </a:srgbClr>
                          </a:solidFill>
                          <a:latin typeface="Microsoft YaHei"/>
                          <a:ea typeface="Microsoft YaHei"/>
                          <a:cs typeface="Microsoft YaHei"/>
                        </a:rPr>
                        <a:t>第四十三条 ：生产经营单位进行爆破、</a:t>
                      </a:r>
                      <a:r>
                        <a:rPr sz="1400" kern="0" spc="-280" dirty="0">
                          <a:solidFill>
                            <a:srgbClr val="000000">
                              <a:alpha val="100000"/>
                            </a:srgbClr>
                          </a:solidFill>
                          <a:latin typeface="Microsoft YaHei"/>
                          <a:ea typeface="Microsoft YaHei"/>
                          <a:cs typeface="Microsoft YaHei"/>
                        </a:rPr>
                        <a:t> </a:t>
                      </a:r>
                      <a:r>
                        <a:rPr sz="1400" kern="0" spc="-30" dirty="0">
                          <a:solidFill>
                            <a:srgbClr val="000000">
                              <a:alpha val="100000"/>
                            </a:srgbClr>
                          </a:solidFill>
                          <a:latin typeface="Microsoft YaHei"/>
                          <a:ea typeface="Microsoft YaHei"/>
                          <a:cs typeface="Microsoft YaHei"/>
                        </a:rPr>
                        <a:t>吊</a:t>
                      </a:r>
                      <a:r>
                        <a:rPr sz="1400" kern="0" spc="0" dirty="0">
                          <a:solidFill>
                            <a:srgbClr val="000000">
                              <a:alpha val="100000"/>
                            </a:srgbClr>
                          </a:solidFill>
                          <a:latin typeface="Microsoft YaHei"/>
                          <a:ea typeface="Microsoft YaHei"/>
                          <a:cs typeface="Microsoft YaHei"/>
                        </a:rPr>
                        <a:t>     装、动火、临时用电以及国务院应急</a:t>
                      </a:r>
                      <a:r>
                        <a:rPr sz="1400" kern="0" spc="-10" dirty="0">
                          <a:solidFill>
                            <a:srgbClr val="000000">
                              <a:alpha val="100000"/>
                            </a:srgbClr>
                          </a:solidFill>
                          <a:latin typeface="Microsoft YaHei"/>
                          <a:ea typeface="Microsoft YaHei"/>
                          <a:cs typeface="Microsoft YaHei"/>
                        </a:rPr>
                        <a:t>管理</a:t>
                      </a:r>
                      <a:r>
                        <a:rPr sz="1400" kern="0" spc="0" dirty="0">
                          <a:solidFill>
                            <a:srgbClr val="000000">
                              <a:alpha val="100000"/>
                            </a:srgbClr>
                          </a:solidFill>
                          <a:latin typeface="Microsoft YaHei"/>
                          <a:ea typeface="Microsoft YaHei"/>
                          <a:cs typeface="Microsoft YaHei"/>
                        </a:rPr>
                        <a:t>     部门会同国务院有关部门规定的其他</a:t>
                      </a:r>
                      <a:r>
                        <a:rPr sz="1400" kern="0" spc="-10" dirty="0">
                          <a:solidFill>
                            <a:srgbClr val="000000">
                              <a:alpha val="100000"/>
                            </a:srgbClr>
                          </a:solidFill>
                          <a:latin typeface="Microsoft YaHei"/>
                          <a:ea typeface="Microsoft YaHei"/>
                          <a:cs typeface="Microsoft YaHei"/>
                        </a:rPr>
                        <a:t>危险</a:t>
                      </a:r>
                      <a:r>
                        <a:rPr sz="1400" kern="0" spc="0" dirty="0">
                          <a:solidFill>
                            <a:srgbClr val="000000">
                              <a:alpha val="100000"/>
                            </a:srgbClr>
                          </a:solidFill>
                          <a:latin typeface="Microsoft YaHei"/>
                          <a:ea typeface="Microsoft YaHei"/>
                          <a:cs typeface="Microsoft YaHei"/>
                        </a:rPr>
                        <a:t>     </a:t>
                      </a:r>
                      <a:r>
                        <a:rPr sz="1400" kern="0" spc="-20" dirty="0">
                          <a:solidFill>
                            <a:srgbClr val="000000">
                              <a:alpha val="100000"/>
                            </a:srgbClr>
                          </a:solidFill>
                          <a:latin typeface="Microsoft YaHei"/>
                          <a:ea typeface="Microsoft YaHei"/>
                          <a:cs typeface="Microsoft YaHei"/>
                        </a:rPr>
                        <a:t>作业 ，应当安排专门人员进行</a:t>
                      </a:r>
                      <a:r>
                        <a:rPr sz="1400" kern="0" spc="-30" dirty="0">
                          <a:solidFill>
                            <a:srgbClr val="000000">
                              <a:alpha val="100000"/>
                            </a:srgbClr>
                          </a:solidFill>
                          <a:latin typeface="Microsoft YaHei"/>
                          <a:ea typeface="Microsoft YaHei"/>
                          <a:cs typeface="Microsoft YaHei"/>
                        </a:rPr>
                        <a:t>现场安全管</a:t>
                      </a:r>
                      <a:r>
                        <a:rPr sz="1400" kern="0" spc="-10" dirty="0">
                          <a:solidFill>
                            <a:srgbClr val="000000">
                              <a:alpha val="100000"/>
                            </a:srgbClr>
                          </a:solidFill>
                          <a:latin typeface="Microsoft YaHei"/>
                          <a:ea typeface="Microsoft YaHei"/>
                          <a:cs typeface="Microsoft YaHei"/>
                        </a:rPr>
                        <a:t>     </a:t>
                      </a:r>
                      <a:r>
                        <a:rPr sz="1400" kern="0" spc="-20" dirty="0">
                          <a:solidFill>
                            <a:srgbClr val="000000">
                              <a:alpha val="100000"/>
                            </a:srgbClr>
                          </a:solidFill>
                          <a:latin typeface="Microsoft YaHei"/>
                          <a:ea typeface="Microsoft YaHei"/>
                          <a:cs typeface="Microsoft YaHei"/>
                        </a:rPr>
                        <a:t>理 ，确保操作规程的遵守和安</a:t>
                      </a:r>
                      <a:r>
                        <a:rPr sz="1400" kern="0" spc="-30" dirty="0">
                          <a:solidFill>
                            <a:srgbClr val="000000">
                              <a:alpha val="100000"/>
                            </a:srgbClr>
                          </a:solidFill>
                          <a:latin typeface="Microsoft YaHei"/>
                          <a:ea typeface="Microsoft YaHei"/>
                          <a:cs typeface="Microsoft YaHei"/>
                        </a:rPr>
                        <a:t>全措施的落</a:t>
                      </a:r>
                      <a:r>
                        <a:rPr sz="1400" kern="0" spc="-10" dirty="0">
                          <a:solidFill>
                            <a:srgbClr val="000000">
                              <a:alpha val="100000"/>
                            </a:srgbClr>
                          </a:solidFill>
                          <a:latin typeface="Microsoft YaHei"/>
                          <a:ea typeface="Microsoft YaHei"/>
                          <a:cs typeface="Microsoft YaHei"/>
                        </a:rPr>
                        <a:t>     实。</a:t>
                      </a:r>
                      <a:endParaRPr sz="1400" dirty="0">
                        <a:latin typeface="Microsoft YaHei"/>
                        <a:ea typeface="Microsoft YaHei"/>
                        <a:cs typeface="Microsoft YaHei"/>
                      </a:endParaRPr>
                    </a:p>
                    <a:p>
                      <a:pPr marL="232409" indent="95885" algn="l" rtl="0" eaLnBrk="0">
                        <a:lnSpc>
                          <a:spcPct val="108000"/>
                        </a:lnSpc>
                        <a:spcBef>
                          <a:spcPts val="9"/>
                        </a:spcBef>
                        <a:tabLst/>
                      </a:pPr>
                      <a:r>
                        <a:rPr sz="1400" kern="0" spc="-30" dirty="0">
                          <a:solidFill>
                            <a:srgbClr val="FF0000">
                              <a:alpha val="100000"/>
                            </a:srgbClr>
                          </a:solidFill>
                          <a:latin typeface="Microsoft YaHei"/>
                          <a:ea typeface="Microsoft YaHei"/>
                          <a:cs typeface="Microsoft YaHei"/>
                        </a:rPr>
                        <a:t>〖解读〗</a:t>
                      </a:r>
                      <a:r>
                        <a:rPr sz="1400" kern="0" spc="-190" dirty="0">
                          <a:solidFill>
                            <a:srgbClr val="FF0000">
                              <a:alpha val="100000"/>
                            </a:srgbClr>
                          </a:solidFill>
                          <a:latin typeface="Microsoft YaHei"/>
                          <a:ea typeface="Microsoft YaHei"/>
                          <a:cs typeface="Microsoft YaHei"/>
                        </a:rPr>
                        <a:t> </a:t>
                      </a:r>
                      <a:r>
                        <a:rPr sz="1400" kern="0" spc="-30" dirty="0">
                          <a:solidFill>
                            <a:srgbClr val="000000">
                              <a:alpha val="100000"/>
                            </a:srgbClr>
                          </a:solidFill>
                          <a:latin typeface="Microsoft YaHei"/>
                          <a:ea typeface="Microsoft YaHei"/>
                          <a:cs typeface="Microsoft YaHei"/>
                        </a:rPr>
                        <a:t>《危险化学品企业特殊</a:t>
                      </a:r>
                      <a:r>
                        <a:rPr sz="1400" kern="0" spc="-40" dirty="0">
                          <a:solidFill>
                            <a:srgbClr val="000000">
                              <a:alpha val="100000"/>
                            </a:srgbClr>
                          </a:solidFill>
                          <a:latin typeface="Microsoft YaHei"/>
                          <a:ea typeface="Microsoft YaHei"/>
                          <a:cs typeface="Microsoft YaHei"/>
                        </a:rPr>
                        <a:t>作业安</a:t>
                      </a:r>
                      <a:r>
                        <a:rPr sz="1400" kern="0" spc="0" dirty="0">
                          <a:solidFill>
                            <a:srgbClr val="000000">
                              <a:alpha val="100000"/>
                            </a:srgbClr>
                          </a:solidFill>
                          <a:latin typeface="Microsoft YaHei"/>
                          <a:ea typeface="Microsoft YaHei"/>
                          <a:cs typeface="Microsoft YaHei"/>
                        </a:rPr>
                        <a:t>        </a:t>
                      </a:r>
                      <a:r>
                        <a:rPr sz="1400" kern="0" spc="-10" dirty="0">
                          <a:solidFill>
                            <a:srgbClr val="000000">
                              <a:alpha val="100000"/>
                            </a:srgbClr>
                          </a:solidFill>
                          <a:latin typeface="Microsoft YaHei"/>
                          <a:ea typeface="Microsoft YaHei"/>
                          <a:cs typeface="Microsoft YaHei"/>
                        </a:rPr>
                        <a:t>全规范》</a:t>
                      </a:r>
                      <a:r>
                        <a:rPr sz="1400" kern="0" spc="-10" dirty="0">
                          <a:solidFill>
                            <a:srgbClr val="000000">
                              <a:alpha val="100000"/>
                            </a:srgbClr>
                          </a:solidFill>
                          <a:latin typeface="FangSong"/>
                          <a:ea typeface="FangSong"/>
                          <a:cs typeface="FangSong"/>
                        </a:rPr>
                        <a:t>GB</a:t>
                      </a:r>
                      <a:r>
                        <a:rPr sz="1400" kern="0" spc="150" dirty="0">
                          <a:solidFill>
                            <a:srgbClr val="000000">
                              <a:alpha val="100000"/>
                            </a:srgbClr>
                          </a:solidFill>
                          <a:latin typeface="FangSong"/>
                          <a:ea typeface="FangSong"/>
                          <a:cs typeface="FangSong"/>
                        </a:rPr>
                        <a:t> </a:t>
                      </a:r>
                      <a:r>
                        <a:rPr sz="1400" kern="0" spc="-10" dirty="0">
                          <a:solidFill>
                            <a:srgbClr val="000000">
                              <a:alpha val="100000"/>
                            </a:srgbClr>
                          </a:solidFill>
                          <a:latin typeface="FangSong"/>
                          <a:ea typeface="FangSong"/>
                          <a:cs typeface="FangSong"/>
                        </a:rPr>
                        <a:t>30871-2</a:t>
                      </a:r>
                      <a:r>
                        <a:rPr sz="1400" kern="0" spc="-20" dirty="0">
                          <a:solidFill>
                            <a:srgbClr val="000000">
                              <a:alpha val="100000"/>
                            </a:srgbClr>
                          </a:solidFill>
                          <a:latin typeface="FangSong"/>
                          <a:ea typeface="FangSong"/>
                          <a:cs typeface="FangSong"/>
                        </a:rPr>
                        <a:t>022</a:t>
                      </a:r>
                      <a:endParaRPr sz="1400" dirty="0">
                        <a:latin typeface="FangSong"/>
                        <a:ea typeface="FangSong"/>
                        <a:cs typeface="FangSong"/>
                      </a:endParaRPr>
                    </a:p>
                  </a:txBody>
                  <a:tcPr marL="0" marR="0" marT="0" marB="0">
                    <a:lnL w="12700" cap="flat" cmpd="sng" algn="ctr">
                      <a:solidFill>
                        <a:srgbClr val="8EBFD6"/>
                      </a:solidFill>
                      <a:prstDash val="solid"/>
                      <a:round/>
                      <a:headEnd type="none" w="med" len="med"/>
                      <a:tailEnd type="none" w="med" len="med"/>
                    </a:lnL>
                    <a:lnR>
                      <a:noFill/>
                    </a:lnR>
                    <a:lnT w="12700" cap="flat" cmpd="sng" algn="ctr">
                      <a:solidFill>
                        <a:srgbClr val="8EBFD6"/>
                      </a:solidFill>
                      <a:prstDash val="solid"/>
                      <a:round/>
                      <a:headEnd type="none" w="med" len="med"/>
                      <a:tailEnd type="none" w="med" len="med"/>
                    </a:lnT>
                    <a:lnB w="12700" cap="flat" cmpd="sng" algn="ctr">
                      <a:solidFill>
                        <a:srgbClr val="8EBFD6"/>
                      </a:solidFill>
                      <a:prstDash val="solid"/>
                      <a:round/>
                      <a:headEnd type="none" w="med" len="med"/>
                      <a:tailEnd type="none" w="med" len="med"/>
                    </a:lnB>
                  </a:tcPr>
                </a:tc>
                <a:extLst>
                  <a:ext uri="{0D108BD9-81ED-4DB2-BD59-A6C34878D82A}">
                    <a16:rowId xmlns:a16="http://schemas.microsoft.com/office/drawing/2014/main" val="10001"/>
                  </a:ext>
                </a:extLst>
              </a:tr>
            </a:tbl>
          </a:graphicData>
        </a:graphic>
      </p:graphicFrame>
      <p:sp>
        <p:nvSpPr>
          <p:cNvPr id="2224" name="textbox 2224"/>
          <p:cNvSpPr/>
          <p:nvPr/>
        </p:nvSpPr>
        <p:spPr>
          <a:xfrm>
            <a:off x="725573" y="1342109"/>
            <a:ext cx="10714990" cy="562609"/>
          </a:xfrm>
          <a:prstGeom prst="rect">
            <a:avLst/>
          </a:prstGeom>
          <a:noFill/>
          <a:ln w="0" cap="flat">
            <a:noFill/>
            <a:prstDash val="solid"/>
            <a:miter lim="0"/>
          </a:ln>
        </p:spPr>
        <p:txBody>
          <a:bodyPr vert="horz" wrap="square" lIns="0" tIns="0" rIns="0" bIns="0"/>
          <a:lstStyle/>
          <a:p>
            <a:pPr algn="l" rtl="0" eaLnBrk="0">
              <a:lnSpc>
                <a:spcPct val="21084"/>
              </a:lnSpc>
              <a:tabLst/>
            </a:pPr>
            <a:endParaRPr sz="100" dirty="0">
              <a:latin typeface="Arial"/>
              <a:ea typeface="Arial"/>
              <a:cs typeface="Arial"/>
            </a:endParaRPr>
          </a:p>
          <a:p>
            <a:pPr marL="283845" indent="-271779" algn="l" rtl="0" eaLnBrk="0">
              <a:lnSpc>
                <a:spcPct val="112000"/>
              </a:lnSpc>
              <a:tabLst/>
            </a:pPr>
            <a:r>
              <a:rPr sz="1600" kern="0" spc="130" dirty="0">
                <a:solidFill>
                  <a:srgbClr val="FF0000">
                    <a:alpha val="100000"/>
                  </a:srgbClr>
                </a:solidFill>
                <a:latin typeface="Wingdings"/>
                <a:ea typeface="Wingdings"/>
                <a:cs typeface="Wingdings"/>
              </a:rPr>
              <a:t>n</a:t>
            </a:r>
            <a:r>
              <a:rPr sz="1600" kern="0" spc="-570" dirty="0">
                <a:solidFill>
                  <a:srgbClr val="FF0000">
                    <a:alpha val="100000"/>
                  </a:srgbClr>
                </a:solidFill>
                <a:latin typeface="Wingdings"/>
                <a:ea typeface="Wingdings"/>
                <a:cs typeface="Wingdings"/>
              </a:rPr>
              <a:t> </a:t>
            </a:r>
            <a:r>
              <a:rPr sz="1600" kern="0" spc="130" dirty="0">
                <a:solidFill>
                  <a:srgbClr val="000000">
                    <a:alpha val="100000"/>
                  </a:srgbClr>
                </a:solidFill>
                <a:latin typeface="Microsoft YaHei"/>
                <a:ea typeface="Microsoft YaHei"/>
                <a:cs typeface="Microsoft YaHei"/>
              </a:rPr>
              <a:t>第十条</a:t>
            </a:r>
            <a:r>
              <a:rPr sz="1600" kern="0" spc="200" dirty="0">
                <a:solidFill>
                  <a:srgbClr val="000000">
                    <a:alpha val="100000"/>
                  </a:srgbClr>
                </a:solidFill>
                <a:latin typeface="Microsoft YaHei"/>
                <a:ea typeface="Microsoft YaHei"/>
                <a:cs typeface="Microsoft YaHei"/>
              </a:rPr>
              <a:t>  </a:t>
            </a:r>
            <a:r>
              <a:rPr sz="1600" kern="0" spc="130" dirty="0">
                <a:solidFill>
                  <a:srgbClr val="000000">
                    <a:alpha val="100000"/>
                  </a:srgbClr>
                </a:solidFill>
                <a:latin typeface="Microsoft YaHei"/>
                <a:ea typeface="Microsoft YaHei"/>
                <a:cs typeface="Microsoft YaHei"/>
              </a:rPr>
              <a:t>其他严重违反城镇燃气经营法律法规及标准规范 ，且存在危害程度</a:t>
            </a:r>
            <a:r>
              <a:rPr sz="1600" kern="0" spc="120" dirty="0">
                <a:solidFill>
                  <a:srgbClr val="000000">
                    <a:alpha val="100000"/>
                  </a:srgbClr>
                </a:solidFill>
                <a:latin typeface="Microsoft YaHei"/>
                <a:ea typeface="Microsoft YaHei"/>
                <a:cs typeface="Microsoft YaHei"/>
              </a:rPr>
              <a:t>较大</a:t>
            </a:r>
            <a:r>
              <a:rPr sz="1600" kern="0" spc="-260" dirty="0">
                <a:solidFill>
                  <a:srgbClr val="000000">
                    <a:alpha val="100000"/>
                  </a:srgbClr>
                </a:solidFill>
                <a:latin typeface="Microsoft YaHei"/>
                <a:ea typeface="Microsoft YaHei"/>
                <a:cs typeface="Microsoft YaHei"/>
              </a:rPr>
              <a:t> </a:t>
            </a:r>
            <a:r>
              <a:rPr sz="1600" kern="0" spc="120" dirty="0">
                <a:solidFill>
                  <a:srgbClr val="000000">
                    <a:alpha val="100000"/>
                  </a:srgbClr>
                </a:solidFill>
                <a:latin typeface="Microsoft YaHei"/>
                <a:ea typeface="Microsoft YaHei"/>
                <a:cs typeface="Microsoft YaHei"/>
              </a:rPr>
              <a:t>、</a:t>
            </a:r>
            <a:r>
              <a:rPr sz="1600" kern="0" spc="-300" dirty="0">
                <a:solidFill>
                  <a:srgbClr val="000000">
                    <a:alpha val="100000"/>
                  </a:srgbClr>
                </a:solidFill>
                <a:latin typeface="Microsoft YaHei"/>
                <a:ea typeface="Microsoft YaHei"/>
                <a:cs typeface="Microsoft YaHei"/>
              </a:rPr>
              <a:t> </a:t>
            </a:r>
            <a:r>
              <a:rPr sz="1600" kern="0" spc="120" dirty="0">
                <a:solidFill>
                  <a:srgbClr val="000000">
                    <a:alpha val="100000"/>
                  </a:srgbClr>
                </a:solidFill>
                <a:latin typeface="Microsoft YaHei"/>
                <a:ea typeface="Microsoft YaHei"/>
                <a:cs typeface="Microsoft YaHei"/>
              </a:rPr>
              <a:t>可能导致群死群伤或造成</a:t>
            </a:r>
            <a:r>
              <a:rPr sz="1600" kern="0" spc="0" dirty="0">
                <a:solidFill>
                  <a:srgbClr val="000000">
                    <a:alpha val="100000"/>
                  </a:srgbClr>
                </a:solidFill>
                <a:latin typeface="Microsoft YaHei"/>
                <a:ea typeface="Microsoft YaHei"/>
                <a:cs typeface="Microsoft YaHei"/>
              </a:rPr>
              <a:t> </a:t>
            </a:r>
            <a:r>
              <a:rPr sz="1600" kern="0" spc="120" dirty="0">
                <a:solidFill>
                  <a:srgbClr val="000000">
                    <a:alpha val="100000"/>
                  </a:srgbClr>
                </a:solidFill>
                <a:latin typeface="Microsoft YaHei"/>
                <a:ea typeface="Microsoft YaHei"/>
                <a:cs typeface="Microsoft YaHei"/>
              </a:rPr>
              <a:t>重大经济损失的现实危险 ，判定为重大隐患。</a:t>
            </a:r>
            <a:endParaRPr sz="1600" dirty="0">
              <a:latin typeface="Microsoft YaHei"/>
              <a:ea typeface="Microsoft YaHei"/>
              <a:cs typeface="Microsoft YaHei"/>
            </a:endParaRPr>
          </a:p>
        </p:txBody>
      </p:sp>
      <p:sp>
        <p:nvSpPr>
          <p:cNvPr id="2226" name="textbox 2226"/>
          <p:cNvSpPr/>
          <p:nvPr/>
        </p:nvSpPr>
        <p:spPr>
          <a:xfrm>
            <a:off x="701601" y="510426"/>
            <a:ext cx="8160384" cy="562609"/>
          </a:xfrm>
          <a:prstGeom prst="rect">
            <a:avLst/>
          </a:prstGeom>
          <a:noFill/>
          <a:ln w="0" cap="flat">
            <a:noFill/>
            <a:prstDash val="solid"/>
            <a:miter lim="0"/>
          </a:ln>
        </p:spPr>
        <p:txBody>
          <a:bodyPr vert="horz" wrap="square" lIns="0" tIns="0" rIns="0" bIns="0"/>
          <a:lstStyle/>
          <a:p>
            <a:pPr algn="l" rtl="0" eaLnBrk="0">
              <a:lnSpc>
                <a:spcPct val="83341"/>
              </a:lnSpc>
              <a:tabLst/>
            </a:pPr>
            <a:endParaRPr sz="100" dirty="0">
              <a:latin typeface="Arial"/>
              <a:ea typeface="Arial"/>
              <a:cs typeface="Arial"/>
            </a:endParaRPr>
          </a:p>
          <a:p>
            <a:pPr algn="r" rtl="0" eaLnBrk="0">
              <a:lnSpc>
                <a:spcPts val="4227"/>
              </a:lnSpc>
              <a:tabLst/>
            </a:pPr>
            <a:r>
              <a:rPr sz="3200" b="1" kern="0" spc="-80" dirty="0">
                <a:solidFill>
                  <a:srgbClr val="000000">
                    <a:alpha val="100000"/>
                  </a:srgbClr>
                </a:solidFill>
                <a:latin typeface="Microsoft YaHei"/>
                <a:ea typeface="Microsoft YaHei"/>
                <a:cs typeface="Microsoft YaHei"/>
              </a:rPr>
              <a:t>《城镇燃气经营安全重大隐患判定标准》解析</a:t>
            </a:r>
            <a:endParaRPr sz="3200" dirty="0">
              <a:latin typeface="Microsoft YaHei"/>
              <a:ea typeface="Microsoft YaHei"/>
              <a:cs typeface="Microsoft YaHei"/>
            </a:endParaRPr>
          </a:p>
        </p:txBody>
      </p:sp>
      <p:pic>
        <p:nvPicPr>
          <p:cNvPr id="2228" name="picture 2228"/>
          <p:cNvPicPr>
            <a:picLocks noChangeAspect="1"/>
          </p:cNvPicPr>
          <p:nvPr/>
        </p:nvPicPr>
        <p:blipFill>
          <a:blip r:embed="rId2"/>
          <a:stretch>
            <a:fillRect/>
          </a:stretch>
        </p:blipFill>
        <p:spPr>
          <a:xfrm rot="21600000">
            <a:off x="11472671" y="0"/>
            <a:ext cx="719328" cy="720852"/>
          </a:xfrm>
          <a:prstGeom prst="rect">
            <a:avLst/>
          </a:prstGeom>
        </p:spPr>
      </p:pic>
      <p:pic>
        <p:nvPicPr>
          <p:cNvPr id="2230" name="picture 2230"/>
          <p:cNvPicPr>
            <a:picLocks noChangeAspect="1"/>
          </p:cNvPicPr>
          <p:nvPr/>
        </p:nvPicPr>
        <p:blipFill>
          <a:blip r:embed="rId3"/>
          <a:stretch>
            <a:fillRect/>
          </a:stretch>
        </p:blipFill>
        <p:spPr>
          <a:xfrm rot="21600000">
            <a:off x="0" y="6138671"/>
            <a:ext cx="720852" cy="719328"/>
          </a:xfrm>
          <a:prstGeom prst="rect">
            <a:avLst/>
          </a:prstGeom>
        </p:spPr>
      </p:pic>
    </p:spTree>
  </p:cSld>
  <p:clrMapOvr>
    <a:masterClrMapping/>
  </p:clrMapOvr>
</p:sld>
</file>

<file path=ppt/slides/slide105.xml><?xml version="1.0" encoding="utf-8"?>
<p:sld xmlns:a16="http://schemas.microsoft.com/office/drawing/2014/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32" name="rect 2232"/>
          <p:cNvSpPr/>
          <p:nvPr/>
        </p:nvSpPr>
        <p:spPr>
          <a:xfrm>
            <a:off x="0" y="0"/>
            <a:ext cx="12192000" cy="6858000"/>
          </a:xfrm>
          <a:prstGeom prst="rect">
            <a:avLst/>
          </a:prstGeom>
          <a:solidFill>
            <a:srgbClr val="E4F4FB">
              <a:alpha val="100000"/>
            </a:srgbClr>
          </a:solidFill>
          <a:ln w="0" cap="flat">
            <a:noFill/>
            <a:prstDash val="solid"/>
            <a:miter lim="0"/>
          </a:ln>
        </p:spPr>
        <p:txBody>
          <a:bodyPr rtlCol="0"/>
          <a:lstStyle/>
          <a:p>
            <a:pPr algn="ctr"/>
            <a:endParaRPr lang="zh-CN" altLang="en-US"/>
          </a:p>
        </p:txBody>
      </p:sp>
      <p:grpSp>
        <p:nvGrpSpPr>
          <p:cNvPr id="182" name="group 182"/>
          <p:cNvGrpSpPr/>
          <p:nvPr/>
        </p:nvGrpSpPr>
        <p:grpSpPr>
          <a:xfrm rot="21600000">
            <a:off x="720852" y="2133600"/>
            <a:ext cx="10750295" cy="4163567"/>
            <a:chOff x="0" y="0"/>
            <a:chExt cx="10750295" cy="4163567"/>
          </a:xfrm>
        </p:grpSpPr>
        <p:sp>
          <p:nvSpPr>
            <p:cNvPr id="2234" name="path 2234"/>
            <p:cNvSpPr/>
            <p:nvPr/>
          </p:nvSpPr>
          <p:spPr>
            <a:xfrm>
              <a:off x="0" y="0"/>
              <a:ext cx="10750295" cy="4163567"/>
            </a:xfrm>
            <a:custGeom>
              <a:avLst/>
              <a:gdLst/>
              <a:ahLst/>
              <a:cxnLst/>
              <a:rect l="0" t="0" r="0" b="0"/>
              <a:pathLst>
                <a:path w="16929" h="6556">
                  <a:moveTo>
                    <a:pt x="0" y="0"/>
                  </a:moveTo>
                  <a:lnTo>
                    <a:pt x="4171" y="0"/>
                  </a:lnTo>
                  <a:lnTo>
                    <a:pt x="4171" y="979"/>
                  </a:lnTo>
                  <a:lnTo>
                    <a:pt x="0" y="979"/>
                  </a:lnTo>
                  <a:lnTo>
                    <a:pt x="0" y="0"/>
                  </a:lnTo>
                  <a:close/>
                </a:path>
                <a:path w="16929" h="6556">
                  <a:moveTo>
                    <a:pt x="4171" y="0"/>
                  </a:moveTo>
                  <a:lnTo>
                    <a:pt x="11138" y="0"/>
                  </a:lnTo>
                  <a:lnTo>
                    <a:pt x="11138" y="979"/>
                  </a:lnTo>
                  <a:lnTo>
                    <a:pt x="4171" y="979"/>
                  </a:lnTo>
                  <a:lnTo>
                    <a:pt x="4171" y="0"/>
                  </a:lnTo>
                  <a:close/>
                </a:path>
                <a:path w="16929" h="6556">
                  <a:moveTo>
                    <a:pt x="11138" y="0"/>
                  </a:moveTo>
                  <a:lnTo>
                    <a:pt x="16929" y="0"/>
                  </a:lnTo>
                  <a:lnTo>
                    <a:pt x="16929" y="979"/>
                  </a:lnTo>
                  <a:lnTo>
                    <a:pt x="11138" y="979"/>
                  </a:lnTo>
                  <a:lnTo>
                    <a:pt x="11138" y="0"/>
                  </a:lnTo>
                  <a:close/>
                </a:path>
                <a:path w="16929" h="6556">
                  <a:moveTo>
                    <a:pt x="0" y="4512"/>
                  </a:moveTo>
                  <a:lnTo>
                    <a:pt x="4171" y="4512"/>
                  </a:lnTo>
                  <a:lnTo>
                    <a:pt x="4171" y="6556"/>
                  </a:lnTo>
                  <a:lnTo>
                    <a:pt x="0" y="6556"/>
                  </a:lnTo>
                  <a:lnTo>
                    <a:pt x="0" y="4512"/>
                  </a:lnTo>
                  <a:close/>
                </a:path>
                <a:path w="16929" h="6556">
                  <a:moveTo>
                    <a:pt x="4171" y="4512"/>
                  </a:moveTo>
                  <a:lnTo>
                    <a:pt x="11138" y="4512"/>
                  </a:lnTo>
                  <a:lnTo>
                    <a:pt x="11138" y="6556"/>
                  </a:lnTo>
                  <a:lnTo>
                    <a:pt x="4171" y="6556"/>
                  </a:lnTo>
                  <a:lnTo>
                    <a:pt x="4171" y="4512"/>
                  </a:lnTo>
                  <a:close/>
                </a:path>
                <a:path w="16929" h="6556">
                  <a:moveTo>
                    <a:pt x="11138" y="4512"/>
                  </a:moveTo>
                  <a:lnTo>
                    <a:pt x="16929" y="4512"/>
                  </a:lnTo>
                  <a:lnTo>
                    <a:pt x="16929" y="6556"/>
                  </a:lnTo>
                  <a:lnTo>
                    <a:pt x="11138" y="6556"/>
                  </a:lnTo>
                  <a:lnTo>
                    <a:pt x="11138" y="4512"/>
                  </a:lnTo>
                  <a:close/>
                </a:path>
              </a:pathLst>
            </a:custGeom>
            <a:solidFill>
              <a:srgbClr val="B9D6E6">
                <a:alpha val="100000"/>
              </a:srgbClr>
            </a:solidFill>
            <a:ln w="0" cap="flat">
              <a:noFill/>
              <a:prstDash val="solid"/>
              <a:miter lim="0"/>
            </a:ln>
          </p:spPr>
          <p:txBody>
            <a:bodyPr rtlCol="0"/>
            <a:lstStyle/>
            <a:p>
              <a:pPr algn="ctr"/>
              <a:endParaRPr lang="zh-CN" altLang="en-US"/>
            </a:p>
          </p:txBody>
        </p:sp>
        <p:sp>
          <p:nvSpPr>
            <p:cNvPr id="2236" name="path 2236"/>
            <p:cNvSpPr/>
            <p:nvPr/>
          </p:nvSpPr>
          <p:spPr>
            <a:xfrm>
              <a:off x="0" y="621791"/>
              <a:ext cx="10750295" cy="2243327"/>
            </a:xfrm>
            <a:custGeom>
              <a:avLst/>
              <a:gdLst/>
              <a:ahLst/>
              <a:cxnLst/>
              <a:rect l="0" t="0" r="0" b="0"/>
              <a:pathLst>
                <a:path w="16929" h="3532">
                  <a:moveTo>
                    <a:pt x="0" y="0"/>
                  </a:moveTo>
                  <a:lnTo>
                    <a:pt x="4171" y="0"/>
                  </a:lnTo>
                  <a:lnTo>
                    <a:pt x="4171" y="3532"/>
                  </a:lnTo>
                  <a:lnTo>
                    <a:pt x="0" y="3532"/>
                  </a:lnTo>
                  <a:lnTo>
                    <a:pt x="0" y="0"/>
                  </a:lnTo>
                  <a:close/>
                </a:path>
                <a:path w="16929" h="3532">
                  <a:moveTo>
                    <a:pt x="4171" y="0"/>
                  </a:moveTo>
                  <a:lnTo>
                    <a:pt x="11138" y="0"/>
                  </a:lnTo>
                  <a:lnTo>
                    <a:pt x="11138" y="3532"/>
                  </a:lnTo>
                  <a:lnTo>
                    <a:pt x="4171" y="3532"/>
                  </a:lnTo>
                  <a:lnTo>
                    <a:pt x="4171" y="0"/>
                  </a:lnTo>
                  <a:close/>
                </a:path>
                <a:path w="16929" h="3532">
                  <a:moveTo>
                    <a:pt x="11138" y="0"/>
                  </a:moveTo>
                  <a:lnTo>
                    <a:pt x="16929" y="0"/>
                  </a:lnTo>
                  <a:lnTo>
                    <a:pt x="16929" y="3532"/>
                  </a:lnTo>
                  <a:lnTo>
                    <a:pt x="11138" y="3532"/>
                  </a:lnTo>
                  <a:lnTo>
                    <a:pt x="11138" y="0"/>
                  </a:lnTo>
                  <a:close/>
                </a:path>
              </a:pathLst>
            </a:custGeom>
            <a:solidFill>
              <a:srgbClr val="FFFFFF">
                <a:alpha val="100000"/>
              </a:srgbClr>
            </a:solidFill>
            <a:ln w="0" cap="flat">
              <a:noFill/>
              <a:prstDash val="solid"/>
              <a:miter lim="0"/>
            </a:ln>
          </p:spPr>
          <p:txBody>
            <a:bodyPr rtlCol="0"/>
            <a:lstStyle/>
            <a:p>
              <a:pPr algn="ctr"/>
              <a:endParaRPr lang="zh-CN" altLang="en-US"/>
            </a:p>
          </p:txBody>
        </p:sp>
      </p:grpSp>
      <p:graphicFrame>
        <p:nvGraphicFramePr>
          <p:cNvPr id="2238" name="table 2238"/>
          <p:cNvGraphicFramePr>
            <a:graphicFrameLocks noGrp="1"/>
          </p:cNvGraphicFramePr>
          <p:nvPr/>
        </p:nvGraphicFramePr>
        <p:xfrm>
          <a:off x="720090" y="2127250"/>
          <a:ext cx="10750549" cy="4175125"/>
        </p:xfrm>
        <a:graphic>
          <a:graphicData uri="http://schemas.openxmlformats.org/drawingml/2006/table">
            <a:tbl>
              <a:tblPr/>
              <a:tblGrid>
                <a:gridCol w="2649220">
                  <a:extLst>
                    <a:ext uri="{9D8B030D-6E8A-4147-A177-3AD203B41FA5}">
                      <a16:colId xmlns:a16="http://schemas.microsoft.com/office/drawing/2014/main" val="20000"/>
                    </a:ext>
                  </a:extLst>
                </a:gridCol>
                <a:gridCol w="4424045">
                  <a:extLst>
                    <a:ext uri="{9D8B030D-6E8A-4147-A177-3AD203B41FA5}">
                      <a16:colId xmlns:a16="http://schemas.microsoft.com/office/drawing/2014/main" val="20001"/>
                    </a:ext>
                  </a:extLst>
                </a:gridCol>
                <a:gridCol w="3677284">
                  <a:extLst>
                    <a:ext uri="{9D8B030D-6E8A-4147-A177-3AD203B41FA5}">
                      <a16:colId xmlns:a16="http://schemas.microsoft.com/office/drawing/2014/main" val="20002"/>
                    </a:ext>
                  </a:extLst>
                </a:gridCol>
              </a:tblGrid>
              <a:tr h="628650">
                <a:tc>
                  <a:txBody>
                    <a:bodyPr/>
                    <a:lstStyle/>
                    <a:p>
                      <a:pPr algn="l" rtl="0" eaLnBrk="0">
                        <a:lnSpc>
                          <a:spcPct val="157000"/>
                        </a:lnSpc>
                        <a:tabLst/>
                      </a:pPr>
                      <a:endParaRPr sz="1000" dirty="0">
                        <a:latin typeface="Arial"/>
                        <a:ea typeface="Arial"/>
                        <a:cs typeface="Arial"/>
                      </a:endParaRPr>
                    </a:p>
                    <a:p>
                      <a:pPr marL="872489" algn="l" rtl="0" eaLnBrk="0">
                        <a:lnSpc>
                          <a:spcPct val="84000"/>
                        </a:lnSpc>
                        <a:tabLst/>
                      </a:pPr>
                      <a:r>
                        <a:rPr sz="1600" kern="0" spc="120" dirty="0">
                          <a:solidFill>
                            <a:srgbClr val="000000">
                              <a:alpha val="100000"/>
                            </a:srgbClr>
                          </a:solidFill>
                          <a:latin typeface="Microsoft YaHei"/>
                          <a:ea typeface="Microsoft YaHei"/>
                          <a:cs typeface="Microsoft YaHei"/>
                        </a:rPr>
                        <a:t>检查要点</a:t>
                      </a:r>
                      <a:endParaRPr sz="1600" dirty="0">
                        <a:latin typeface="Microsoft YaHei"/>
                        <a:ea typeface="Microsoft YaHei"/>
                        <a:cs typeface="Microsoft YaHei"/>
                      </a:endParaRPr>
                    </a:p>
                  </a:txBody>
                  <a:tcPr marL="0" marR="0" marT="0" marB="0">
                    <a:lnL>
                      <a:noFill/>
                    </a:lnL>
                    <a:lnR w="12700" cap="flat" cmpd="sng" algn="ctr">
                      <a:solidFill>
                        <a:srgbClr val="8EBFD6"/>
                      </a:solidFill>
                      <a:prstDash val="solid"/>
                      <a:round/>
                      <a:headEnd type="none" w="med" len="med"/>
                      <a:tailEnd type="none" w="med" len="med"/>
                    </a:lnR>
                    <a:lnT w="12700" cap="flat" cmpd="sng" algn="ctr">
                      <a:solidFill>
                        <a:srgbClr val="8EBFD6"/>
                      </a:solidFill>
                      <a:prstDash val="solid"/>
                      <a:round/>
                      <a:headEnd type="none" w="med" len="med"/>
                      <a:tailEnd type="none" w="med" len="med"/>
                    </a:lnT>
                    <a:lnB w="12700" cap="flat" cmpd="sng" algn="ctr">
                      <a:solidFill>
                        <a:srgbClr val="8EBFD6"/>
                      </a:solidFill>
                      <a:prstDash val="solid"/>
                      <a:round/>
                      <a:headEnd type="none" w="med" len="med"/>
                      <a:tailEnd type="none" w="med" len="med"/>
                    </a:lnB>
                  </a:tcPr>
                </a:tc>
                <a:tc>
                  <a:txBody>
                    <a:bodyPr/>
                    <a:lstStyle/>
                    <a:p>
                      <a:pPr algn="l" rtl="0" eaLnBrk="0">
                        <a:lnSpc>
                          <a:spcPct val="156000"/>
                        </a:lnSpc>
                        <a:tabLst/>
                      </a:pPr>
                      <a:endParaRPr sz="1000" dirty="0">
                        <a:latin typeface="Arial"/>
                        <a:ea typeface="Arial"/>
                        <a:cs typeface="Arial"/>
                      </a:endParaRPr>
                    </a:p>
                    <a:p>
                      <a:pPr marL="1762125" algn="l" rtl="0" eaLnBrk="0">
                        <a:lnSpc>
                          <a:spcPct val="84000"/>
                        </a:lnSpc>
                        <a:spcBef>
                          <a:spcPts val="6"/>
                        </a:spcBef>
                        <a:tabLst/>
                      </a:pPr>
                      <a:r>
                        <a:rPr sz="1600" kern="0" spc="120" dirty="0">
                          <a:solidFill>
                            <a:srgbClr val="000000">
                              <a:alpha val="100000"/>
                            </a:srgbClr>
                          </a:solidFill>
                          <a:latin typeface="Microsoft YaHei"/>
                          <a:ea typeface="Microsoft YaHei"/>
                          <a:cs typeface="Microsoft YaHei"/>
                        </a:rPr>
                        <a:t>判定标准</a:t>
                      </a:r>
                      <a:endParaRPr sz="1600" dirty="0">
                        <a:latin typeface="Microsoft YaHei"/>
                        <a:ea typeface="Microsoft YaHei"/>
                        <a:cs typeface="Microsoft YaHei"/>
                      </a:endParaRPr>
                    </a:p>
                  </a:txBody>
                  <a:tcPr marL="0" marR="0" marT="0" marB="0">
                    <a:lnL w="12700" cap="flat" cmpd="sng" algn="ctr">
                      <a:solidFill>
                        <a:srgbClr val="8EBFD6"/>
                      </a:solidFill>
                      <a:prstDash val="solid"/>
                      <a:round/>
                      <a:headEnd type="none" w="med" len="med"/>
                      <a:tailEnd type="none" w="med" len="med"/>
                    </a:lnL>
                    <a:lnR w="12700" cap="flat" cmpd="sng" algn="ctr">
                      <a:solidFill>
                        <a:srgbClr val="8EBFD6"/>
                      </a:solidFill>
                      <a:prstDash val="solid"/>
                      <a:round/>
                      <a:headEnd type="none" w="med" len="med"/>
                      <a:tailEnd type="none" w="med" len="med"/>
                    </a:lnR>
                    <a:lnT w="12700" cap="flat" cmpd="sng" algn="ctr">
                      <a:solidFill>
                        <a:srgbClr val="8EBFD6"/>
                      </a:solidFill>
                      <a:prstDash val="solid"/>
                      <a:round/>
                      <a:headEnd type="none" w="med" len="med"/>
                      <a:tailEnd type="none" w="med" len="med"/>
                    </a:lnT>
                    <a:lnB w="12700" cap="flat" cmpd="sng" algn="ctr">
                      <a:solidFill>
                        <a:srgbClr val="8EBFD6"/>
                      </a:solidFill>
                      <a:prstDash val="solid"/>
                      <a:round/>
                      <a:headEnd type="none" w="med" len="med"/>
                      <a:tailEnd type="none" w="med" len="med"/>
                    </a:lnB>
                  </a:tcPr>
                </a:tc>
                <a:tc>
                  <a:txBody>
                    <a:bodyPr/>
                    <a:lstStyle/>
                    <a:p>
                      <a:pPr algn="l" rtl="0" eaLnBrk="0">
                        <a:lnSpc>
                          <a:spcPct val="155000"/>
                        </a:lnSpc>
                        <a:tabLst/>
                      </a:pPr>
                      <a:endParaRPr sz="1000" dirty="0">
                        <a:latin typeface="Arial"/>
                        <a:ea typeface="Arial"/>
                        <a:cs typeface="Arial"/>
                      </a:endParaRPr>
                    </a:p>
                    <a:p>
                      <a:pPr marL="1162050" algn="l" rtl="0" eaLnBrk="0">
                        <a:lnSpc>
                          <a:spcPct val="85000"/>
                        </a:lnSpc>
                        <a:spcBef>
                          <a:spcPts val="3"/>
                        </a:spcBef>
                        <a:tabLst/>
                      </a:pPr>
                      <a:r>
                        <a:rPr sz="1600" kern="0" spc="140" dirty="0">
                          <a:solidFill>
                            <a:srgbClr val="000000">
                              <a:alpha val="100000"/>
                            </a:srgbClr>
                          </a:solidFill>
                          <a:latin typeface="Microsoft YaHei"/>
                          <a:ea typeface="Microsoft YaHei"/>
                          <a:cs typeface="Microsoft YaHei"/>
                        </a:rPr>
                        <a:t>相关参考依据</a:t>
                      </a:r>
                      <a:endParaRPr sz="1600" dirty="0">
                        <a:latin typeface="Microsoft YaHei"/>
                        <a:ea typeface="Microsoft YaHei"/>
                        <a:cs typeface="Microsoft YaHei"/>
                      </a:endParaRPr>
                    </a:p>
                  </a:txBody>
                  <a:tcPr marL="0" marR="0" marT="0" marB="0">
                    <a:lnL w="12700" cap="flat" cmpd="sng" algn="ctr">
                      <a:solidFill>
                        <a:srgbClr val="8EBFD6"/>
                      </a:solidFill>
                      <a:prstDash val="solid"/>
                      <a:round/>
                      <a:headEnd type="none" w="med" len="med"/>
                      <a:tailEnd type="none" w="med" len="med"/>
                    </a:lnL>
                    <a:lnR>
                      <a:noFill/>
                    </a:lnR>
                    <a:lnT w="12700" cap="flat" cmpd="sng" algn="ctr">
                      <a:solidFill>
                        <a:srgbClr val="8EBFD6"/>
                      </a:solidFill>
                      <a:prstDash val="solid"/>
                      <a:round/>
                      <a:headEnd type="none" w="med" len="med"/>
                      <a:tailEnd type="none" w="med" len="med"/>
                    </a:lnT>
                    <a:lnB w="12700" cap="flat" cmpd="sng" algn="ctr">
                      <a:solidFill>
                        <a:srgbClr val="8EBFD6"/>
                      </a:solidFill>
                      <a:prstDash val="solid"/>
                      <a:round/>
                      <a:headEnd type="none" w="med" len="med"/>
                      <a:tailEnd type="none" w="med" len="med"/>
                    </a:lnB>
                  </a:tcPr>
                </a:tc>
                <a:extLst>
                  <a:ext uri="{0D108BD9-81ED-4DB2-BD59-A6C34878D82A}">
                    <a16:rowId xmlns:a16="http://schemas.microsoft.com/office/drawing/2014/main" val="10000"/>
                  </a:ext>
                </a:extLst>
              </a:tr>
              <a:tr h="3546475">
                <a:tc>
                  <a:txBody>
                    <a:bodyPr/>
                    <a:lstStyle/>
                    <a:p>
                      <a:pPr algn="l" rtl="0" eaLnBrk="0">
                        <a:lnSpc>
                          <a:spcPct val="117000"/>
                        </a:lnSpc>
                        <a:tabLst/>
                      </a:pPr>
                      <a:endParaRPr sz="1000" dirty="0">
                        <a:latin typeface="Arial"/>
                        <a:ea typeface="Arial"/>
                        <a:cs typeface="Arial"/>
                      </a:endParaRPr>
                    </a:p>
                    <a:p>
                      <a:pPr algn="l" rtl="0" eaLnBrk="0">
                        <a:lnSpc>
                          <a:spcPct val="117000"/>
                        </a:lnSpc>
                        <a:tabLst/>
                      </a:pPr>
                      <a:endParaRPr sz="1000" dirty="0">
                        <a:latin typeface="Arial"/>
                        <a:ea typeface="Arial"/>
                        <a:cs typeface="Arial"/>
                      </a:endParaRPr>
                    </a:p>
                    <a:p>
                      <a:pPr algn="l" rtl="0" eaLnBrk="0">
                        <a:lnSpc>
                          <a:spcPct val="117000"/>
                        </a:lnSpc>
                        <a:tabLst/>
                      </a:pPr>
                      <a:endParaRPr sz="1000" dirty="0">
                        <a:latin typeface="Arial"/>
                        <a:ea typeface="Arial"/>
                        <a:cs typeface="Arial"/>
                      </a:endParaRPr>
                    </a:p>
                    <a:p>
                      <a:pPr algn="l" rtl="0" eaLnBrk="0">
                        <a:lnSpc>
                          <a:spcPct val="118000"/>
                        </a:lnSpc>
                        <a:tabLst/>
                      </a:pPr>
                      <a:endParaRPr sz="1000" dirty="0">
                        <a:latin typeface="Arial"/>
                        <a:ea typeface="Arial"/>
                        <a:cs typeface="Arial"/>
                      </a:endParaRPr>
                    </a:p>
                    <a:p>
                      <a:pPr algn="l" rtl="0" eaLnBrk="0">
                        <a:lnSpc>
                          <a:spcPct val="118000"/>
                        </a:lnSpc>
                        <a:tabLst/>
                      </a:pPr>
                      <a:endParaRPr sz="1000" dirty="0">
                        <a:latin typeface="Arial"/>
                        <a:ea typeface="Arial"/>
                        <a:cs typeface="Arial"/>
                      </a:endParaRPr>
                    </a:p>
                    <a:p>
                      <a:pPr algn="l" rtl="0" eaLnBrk="0">
                        <a:lnSpc>
                          <a:spcPct val="9421"/>
                        </a:lnSpc>
                        <a:tabLst/>
                      </a:pPr>
                      <a:endParaRPr sz="100" dirty="0">
                        <a:latin typeface="Arial"/>
                        <a:ea typeface="Arial"/>
                        <a:cs typeface="Arial"/>
                      </a:endParaRPr>
                    </a:p>
                    <a:p>
                      <a:pPr marL="69850" indent="21590" algn="l" rtl="0" eaLnBrk="0">
                        <a:lnSpc>
                          <a:spcPct val="99000"/>
                        </a:lnSpc>
                        <a:tabLst/>
                      </a:pPr>
                      <a:r>
                        <a:rPr sz="1500" kern="0" spc="70" dirty="0">
                          <a:solidFill>
                            <a:srgbClr val="000000">
                              <a:alpha val="100000"/>
                            </a:srgbClr>
                          </a:solidFill>
                          <a:latin typeface="FangSong"/>
                          <a:ea typeface="FangSong"/>
                          <a:cs typeface="FangSong"/>
                        </a:rPr>
                        <a:t>3.</a:t>
                      </a:r>
                      <a:r>
                        <a:rPr sz="1500" kern="0" spc="70" dirty="0">
                          <a:solidFill>
                            <a:srgbClr val="000000">
                              <a:alpha val="100000"/>
                            </a:srgbClr>
                          </a:solidFill>
                          <a:latin typeface="Microsoft YaHei"/>
                          <a:ea typeface="Microsoft YaHei"/>
                          <a:cs typeface="Microsoft YaHei"/>
                        </a:rPr>
                        <a:t>查燃气质量检测报告和用</a:t>
                      </a:r>
                      <a:r>
                        <a:rPr sz="1500" kern="0" spc="20" dirty="0">
                          <a:solidFill>
                            <a:srgbClr val="000000">
                              <a:alpha val="100000"/>
                            </a:srgbClr>
                          </a:solidFill>
                          <a:latin typeface="Microsoft YaHei"/>
                          <a:ea typeface="Microsoft YaHei"/>
                          <a:cs typeface="Microsoft YaHei"/>
                        </a:rPr>
                        <a:t>   </a:t>
                      </a:r>
                      <a:r>
                        <a:rPr sz="1500" kern="0" spc="70" dirty="0">
                          <a:solidFill>
                            <a:srgbClr val="000000">
                              <a:alpha val="100000"/>
                            </a:srgbClr>
                          </a:solidFill>
                          <a:latin typeface="Microsoft YaHei"/>
                          <a:ea typeface="Microsoft YaHei"/>
                          <a:cs typeface="Microsoft YaHei"/>
                        </a:rPr>
                        <a:t>户压力检测记录 ；</a:t>
                      </a:r>
                      <a:endParaRPr sz="1500" dirty="0">
                        <a:latin typeface="Microsoft YaHei"/>
                        <a:ea typeface="Microsoft YaHei"/>
                        <a:cs typeface="Microsoft YaHei"/>
                      </a:endParaRPr>
                    </a:p>
                    <a:p>
                      <a:pPr algn="l" rtl="0" eaLnBrk="0">
                        <a:lnSpc>
                          <a:spcPct val="102000"/>
                        </a:lnSpc>
                        <a:tabLst/>
                      </a:pPr>
                      <a:endParaRPr sz="1000" dirty="0">
                        <a:latin typeface="Arial"/>
                        <a:ea typeface="Arial"/>
                        <a:cs typeface="Arial"/>
                      </a:endParaRPr>
                    </a:p>
                    <a:p>
                      <a:pPr algn="l" rtl="0" eaLnBrk="0">
                        <a:lnSpc>
                          <a:spcPct val="102000"/>
                        </a:lnSpc>
                        <a:tabLst/>
                      </a:pPr>
                      <a:endParaRPr sz="1000" dirty="0">
                        <a:latin typeface="Arial"/>
                        <a:ea typeface="Arial"/>
                        <a:cs typeface="Arial"/>
                      </a:endParaRPr>
                    </a:p>
                    <a:p>
                      <a:pPr algn="l" rtl="0" eaLnBrk="0">
                        <a:lnSpc>
                          <a:spcPct val="102000"/>
                        </a:lnSpc>
                        <a:tabLst/>
                      </a:pPr>
                      <a:endParaRPr sz="1000" dirty="0">
                        <a:latin typeface="Arial"/>
                        <a:ea typeface="Arial"/>
                        <a:cs typeface="Arial"/>
                      </a:endParaRPr>
                    </a:p>
                    <a:p>
                      <a:pPr algn="l" rtl="0" eaLnBrk="0">
                        <a:lnSpc>
                          <a:spcPct val="103000"/>
                        </a:lnSpc>
                        <a:tabLst/>
                      </a:pPr>
                      <a:endParaRPr sz="1000" dirty="0">
                        <a:latin typeface="Arial"/>
                        <a:ea typeface="Arial"/>
                        <a:cs typeface="Arial"/>
                      </a:endParaRPr>
                    </a:p>
                    <a:p>
                      <a:pPr algn="l" rtl="0" eaLnBrk="0">
                        <a:lnSpc>
                          <a:spcPct val="103000"/>
                        </a:lnSpc>
                        <a:tabLst/>
                      </a:pPr>
                      <a:endParaRPr sz="1000" dirty="0">
                        <a:latin typeface="Arial"/>
                        <a:ea typeface="Arial"/>
                        <a:cs typeface="Arial"/>
                      </a:endParaRPr>
                    </a:p>
                    <a:p>
                      <a:pPr algn="l" rtl="0" eaLnBrk="0">
                        <a:lnSpc>
                          <a:spcPct val="103000"/>
                        </a:lnSpc>
                        <a:tabLst/>
                      </a:pPr>
                      <a:endParaRPr sz="1000" dirty="0">
                        <a:latin typeface="Arial"/>
                        <a:ea typeface="Arial"/>
                        <a:cs typeface="Arial"/>
                      </a:endParaRPr>
                    </a:p>
                    <a:p>
                      <a:pPr algn="l" rtl="0" eaLnBrk="0">
                        <a:lnSpc>
                          <a:spcPct val="103000"/>
                        </a:lnSpc>
                        <a:tabLst/>
                      </a:pPr>
                      <a:endParaRPr sz="1000" dirty="0">
                        <a:latin typeface="Arial"/>
                        <a:ea typeface="Arial"/>
                        <a:cs typeface="Arial"/>
                      </a:endParaRPr>
                    </a:p>
                    <a:p>
                      <a:pPr algn="l" rtl="0" eaLnBrk="0">
                        <a:lnSpc>
                          <a:spcPct val="103000"/>
                        </a:lnSpc>
                        <a:tabLst/>
                      </a:pPr>
                      <a:endParaRPr sz="1000" dirty="0">
                        <a:latin typeface="Arial"/>
                        <a:ea typeface="Arial"/>
                        <a:cs typeface="Arial"/>
                      </a:endParaRPr>
                    </a:p>
                    <a:p>
                      <a:pPr algn="l" rtl="0" eaLnBrk="0">
                        <a:lnSpc>
                          <a:spcPct val="126000"/>
                        </a:lnSpc>
                        <a:tabLst/>
                      </a:pPr>
                      <a:endParaRPr sz="300" dirty="0">
                        <a:latin typeface="Arial"/>
                        <a:ea typeface="Arial"/>
                        <a:cs typeface="Arial"/>
                      </a:endParaRPr>
                    </a:p>
                    <a:p>
                      <a:pPr marL="70485" indent="12700" algn="l" rtl="0" eaLnBrk="0">
                        <a:lnSpc>
                          <a:spcPct val="105000"/>
                        </a:lnSpc>
                        <a:spcBef>
                          <a:spcPts val="2"/>
                        </a:spcBef>
                        <a:tabLst/>
                      </a:pPr>
                      <a:r>
                        <a:rPr sz="1500" kern="0" spc="80" dirty="0">
                          <a:solidFill>
                            <a:srgbClr val="000000">
                              <a:alpha val="100000"/>
                            </a:srgbClr>
                          </a:solidFill>
                          <a:latin typeface="FangSong"/>
                          <a:ea typeface="FangSong"/>
                          <a:cs typeface="FangSong"/>
                        </a:rPr>
                        <a:t>4.</a:t>
                      </a:r>
                      <a:r>
                        <a:rPr sz="1500" kern="0" spc="80" dirty="0">
                          <a:solidFill>
                            <a:srgbClr val="000000">
                              <a:alpha val="100000"/>
                            </a:srgbClr>
                          </a:solidFill>
                          <a:latin typeface="Microsoft YaHei"/>
                          <a:ea typeface="Microsoft YaHei"/>
                          <a:cs typeface="Microsoft YaHei"/>
                        </a:rPr>
                        <a:t>查燃气厂站现场和设计文</a:t>
                      </a:r>
                      <a:r>
                        <a:rPr sz="1500" kern="0" spc="0" dirty="0">
                          <a:solidFill>
                            <a:srgbClr val="000000">
                              <a:alpha val="100000"/>
                            </a:srgbClr>
                          </a:solidFill>
                          <a:latin typeface="Microsoft YaHei"/>
                          <a:ea typeface="Microsoft YaHei"/>
                          <a:cs typeface="Microsoft YaHei"/>
                        </a:rPr>
                        <a:t>   </a:t>
                      </a:r>
                      <a:r>
                        <a:rPr sz="1500" kern="0" spc="30" dirty="0">
                          <a:solidFill>
                            <a:srgbClr val="000000">
                              <a:alpha val="100000"/>
                            </a:srgbClr>
                          </a:solidFill>
                          <a:latin typeface="Microsoft YaHei"/>
                          <a:ea typeface="Microsoft YaHei"/>
                          <a:cs typeface="Microsoft YaHei"/>
                        </a:rPr>
                        <a:t>件。</a:t>
                      </a:r>
                      <a:endParaRPr sz="1500" dirty="0">
                        <a:latin typeface="Microsoft YaHei"/>
                        <a:ea typeface="Microsoft YaHei"/>
                        <a:cs typeface="Microsoft YaHei"/>
                      </a:endParaRPr>
                    </a:p>
                  </a:txBody>
                  <a:tcPr marL="0" marR="0" marT="0" marB="0">
                    <a:lnL>
                      <a:noFill/>
                    </a:lnL>
                    <a:lnR w="12700" cap="flat" cmpd="sng" algn="ctr">
                      <a:solidFill>
                        <a:srgbClr val="8EBFD6"/>
                      </a:solidFill>
                      <a:prstDash val="solid"/>
                      <a:round/>
                      <a:headEnd type="none" w="med" len="med"/>
                      <a:tailEnd type="none" w="med" len="med"/>
                    </a:lnR>
                    <a:lnT w="12700" cap="flat" cmpd="sng" algn="ctr">
                      <a:solidFill>
                        <a:srgbClr val="8EBFD6"/>
                      </a:solidFill>
                      <a:prstDash val="solid"/>
                      <a:round/>
                      <a:headEnd type="none" w="med" len="med"/>
                      <a:tailEnd type="none" w="med" len="med"/>
                    </a:lnT>
                    <a:lnB w="12700" cap="flat" cmpd="sng" algn="ctr">
                      <a:solidFill>
                        <a:srgbClr val="8EBFD6"/>
                      </a:solidFill>
                      <a:prstDash val="solid"/>
                      <a:round/>
                      <a:headEnd type="none" w="med" len="med"/>
                      <a:tailEnd type="none" w="med" len="med"/>
                    </a:lnB>
                  </a:tcPr>
                </a:tc>
                <a:tc>
                  <a:txBody>
                    <a:bodyPr/>
                    <a:lstStyle/>
                    <a:p>
                      <a:pPr algn="l" rtl="0" eaLnBrk="0">
                        <a:lnSpc>
                          <a:spcPct val="117000"/>
                        </a:lnSpc>
                        <a:tabLst/>
                      </a:pPr>
                      <a:endParaRPr sz="1000" dirty="0">
                        <a:latin typeface="Arial"/>
                        <a:ea typeface="Arial"/>
                        <a:cs typeface="Arial"/>
                      </a:endParaRPr>
                    </a:p>
                    <a:p>
                      <a:pPr algn="l" rtl="0" eaLnBrk="0">
                        <a:lnSpc>
                          <a:spcPct val="117000"/>
                        </a:lnSpc>
                        <a:tabLst/>
                      </a:pPr>
                      <a:endParaRPr sz="1000" dirty="0">
                        <a:latin typeface="Arial"/>
                        <a:ea typeface="Arial"/>
                        <a:cs typeface="Arial"/>
                      </a:endParaRPr>
                    </a:p>
                    <a:p>
                      <a:pPr algn="l" rtl="0" eaLnBrk="0">
                        <a:lnSpc>
                          <a:spcPct val="117000"/>
                        </a:lnSpc>
                        <a:tabLst/>
                      </a:pPr>
                      <a:endParaRPr sz="1000" dirty="0">
                        <a:latin typeface="Arial"/>
                        <a:ea typeface="Arial"/>
                        <a:cs typeface="Arial"/>
                      </a:endParaRPr>
                    </a:p>
                    <a:p>
                      <a:pPr algn="l" rtl="0" eaLnBrk="0">
                        <a:lnSpc>
                          <a:spcPct val="118000"/>
                        </a:lnSpc>
                        <a:tabLst/>
                      </a:pPr>
                      <a:endParaRPr sz="1000" dirty="0">
                        <a:latin typeface="Arial"/>
                        <a:ea typeface="Arial"/>
                        <a:cs typeface="Arial"/>
                      </a:endParaRPr>
                    </a:p>
                    <a:p>
                      <a:pPr algn="l" rtl="0" eaLnBrk="0">
                        <a:lnSpc>
                          <a:spcPct val="118000"/>
                        </a:lnSpc>
                        <a:tabLst/>
                      </a:pPr>
                      <a:endParaRPr sz="1000" dirty="0">
                        <a:latin typeface="Arial"/>
                        <a:ea typeface="Arial"/>
                        <a:cs typeface="Arial"/>
                      </a:endParaRPr>
                    </a:p>
                    <a:p>
                      <a:pPr algn="l" rtl="0" eaLnBrk="0">
                        <a:lnSpc>
                          <a:spcPct val="6762"/>
                        </a:lnSpc>
                        <a:tabLst/>
                      </a:pPr>
                      <a:endParaRPr sz="100" dirty="0">
                        <a:latin typeface="Arial"/>
                        <a:ea typeface="Arial"/>
                        <a:cs typeface="Arial"/>
                      </a:endParaRPr>
                    </a:p>
                    <a:p>
                      <a:pPr marL="73025" indent="-3175" algn="l" rtl="0" eaLnBrk="0">
                        <a:lnSpc>
                          <a:spcPct val="99000"/>
                        </a:lnSpc>
                        <a:tabLst/>
                      </a:pPr>
                      <a:r>
                        <a:rPr sz="1500" kern="0" spc="100" dirty="0">
                          <a:solidFill>
                            <a:srgbClr val="000000">
                              <a:alpha val="100000"/>
                            </a:srgbClr>
                          </a:solidFill>
                          <a:latin typeface="Microsoft YaHei"/>
                          <a:ea typeface="Microsoft YaHei"/>
                          <a:cs typeface="Microsoft YaHei"/>
                        </a:rPr>
                        <a:t>供应的燃气质量和压力等参数不符合标准</a:t>
                      </a:r>
                      <a:r>
                        <a:rPr sz="1500" kern="0" spc="90" dirty="0">
                          <a:solidFill>
                            <a:srgbClr val="000000">
                              <a:alpha val="100000"/>
                            </a:srgbClr>
                          </a:solidFill>
                          <a:latin typeface="Microsoft YaHei"/>
                          <a:ea typeface="Microsoft YaHei"/>
                          <a:cs typeface="Microsoft YaHei"/>
                        </a:rPr>
                        <a:t>规范要</a:t>
                      </a:r>
                      <a:r>
                        <a:rPr sz="1500" kern="0" spc="0" dirty="0">
                          <a:solidFill>
                            <a:srgbClr val="000000">
                              <a:alpha val="100000"/>
                            </a:srgbClr>
                          </a:solidFill>
                          <a:latin typeface="Microsoft YaHei"/>
                          <a:ea typeface="Microsoft YaHei"/>
                          <a:cs typeface="Microsoft YaHei"/>
                        </a:rPr>
                        <a:t>  </a:t>
                      </a:r>
                      <a:r>
                        <a:rPr sz="1500" kern="0" spc="30" dirty="0">
                          <a:solidFill>
                            <a:srgbClr val="000000">
                              <a:alpha val="100000"/>
                            </a:srgbClr>
                          </a:solidFill>
                          <a:latin typeface="Microsoft YaHei"/>
                          <a:ea typeface="Microsoft YaHei"/>
                          <a:cs typeface="Microsoft YaHei"/>
                        </a:rPr>
                        <a:t>求的 ，构成重大隐患 ；</a:t>
                      </a:r>
                      <a:endParaRPr sz="1500" dirty="0">
                        <a:latin typeface="Microsoft YaHei"/>
                        <a:ea typeface="Microsoft YaHei"/>
                        <a:cs typeface="Microsoft YaHei"/>
                      </a:endParaRPr>
                    </a:p>
                    <a:p>
                      <a:pPr algn="l" rtl="0" eaLnBrk="0">
                        <a:lnSpc>
                          <a:spcPct val="103000"/>
                        </a:lnSpc>
                        <a:tabLst/>
                      </a:pPr>
                      <a:endParaRPr sz="1000" dirty="0">
                        <a:latin typeface="Arial"/>
                        <a:ea typeface="Arial"/>
                        <a:cs typeface="Arial"/>
                      </a:endParaRPr>
                    </a:p>
                    <a:p>
                      <a:pPr algn="l" rtl="0" eaLnBrk="0">
                        <a:lnSpc>
                          <a:spcPct val="103000"/>
                        </a:lnSpc>
                        <a:tabLst/>
                      </a:pPr>
                      <a:endParaRPr sz="1000" dirty="0">
                        <a:latin typeface="Arial"/>
                        <a:ea typeface="Arial"/>
                        <a:cs typeface="Arial"/>
                      </a:endParaRPr>
                    </a:p>
                    <a:p>
                      <a:pPr algn="l" rtl="0" eaLnBrk="0">
                        <a:lnSpc>
                          <a:spcPct val="103000"/>
                        </a:lnSpc>
                        <a:tabLst/>
                      </a:pPr>
                      <a:endParaRPr sz="1000" dirty="0">
                        <a:latin typeface="Arial"/>
                        <a:ea typeface="Arial"/>
                        <a:cs typeface="Arial"/>
                      </a:endParaRPr>
                    </a:p>
                    <a:p>
                      <a:pPr algn="l" rtl="0" eaLnBrk="0">
                        <a:lnSpc>
                          <a:spcPct val="103000"/>
                        </a:lnSpc>
                        <a:tabLst/>
                      </a:pPr>
                      <a:endParaRPr sz="1000" dirty="0">
                        <a:latin typeface="Arial"/>
                        <a:ea typeface="Arial"/>
                        <a:cs typeface="Arial"/>
                      </a:endParaRPr>
                    </a:p>
                    <a:p>
                      <a:pPr algn="l" rtl="0" eaLnBrk="0">
                        <a:lnSpc>
                          <a:spcPct val="103000"/>
                        </a:lnSpc>
                        <a:tabLst/>
                      </a:pPr>
                      <a:endParaRPr sz="1000" dirty="0">
                        <a:latin typeface="Arial"/>
                        <a:ea typeface="Arial"/>
                        <a:cs typeface="Arial"/>
                      </a:endParaRPr>
                    </a:p>
                    <a:p>
                      <a:pPr algn="l" rtl="0" eaLnBrk="0">
                        <a:lnSpc>
                          <a:spcPct val="103000"/>
                        </a:lnSpc>
                        <a:tabLst/>
                      </a:pPr>
                      <a:endParaRPr sz="1000" dirty="0">
                        <a:latin typeface="Arial"/>
                        <a:ea typeface="Arial"/>
                        <a:cs typeface="Arial"/>
                      </a:endParaRPr>
                    </a:p>
                    <a:p>
                      <a:pPr algn="l" rtl="0" eaLnBrk="0">
                        <a:lnSpc>
                          <a:spcPct val="103000"/>
                        </a:lnSpc>
                        <a:tabLst/>
                      </a:pPr>
                      <a:endParaRPr sz="1000" dirty="0">
                        <a:latin typeface="Arial"/>
                        <a:ea typeface="Arial"/>
                        <a:cs typeface="Arial"/>
                      </a:endParaRPr>
                    </a:p>
                    <a:p>
                      <a:pPr algn="l" rtl="0" eaLnBrk="0">
                        <a:lnSpc>
                          <a:spcPct val="103000"/>
                        </a:lnSpc>
                        <a:tabLst/>
                      </a:pPr>
                      <a:endParaRPr sz="1000" dirty="0">
                        <a:latin typeface="Arial"/>
                        <a:ea typeface="Arial"/>
                        <a:cs typeface="Arial"/>
                      </a:endParaRPr>
                    </a:p>
                    <a:p>
                      <a:pPr algn="l" rtl="0" eaLnBrk="0">
                        <a:lnSpc>
                          <a:spcPct val="127000"/>
                        </a:lnSpc>
                        <a:tabLst/>
                      </a:pPr>
                      <a:endParaRPr sz="300" dirty="0">
                        <a:latin typeface="Arial"/>
                        <a:ea typeface="Arial"/>
                        <a:cs typeface="Arial"/>
                      </a:endParaRPr>
                    </a:p>
                    <a:p>
                      <a:pPr marL="71755" algn="l" rtl="0" eaLnBrk="0">
                        <a:lnSpc>
                          <a:spcPct val="104000"/>
                        </a:lnSpc>
                        <a:spcBef>
                          <a:spcPts val="3"/>
                        </a:spcBef>
                        <a:tabLst/>
                      </a:pPr>
                      <a:r>
                        <a:rPr sz="1500" kern="0" spc="100" dirty="0">
                          <a:solidFill>
                            <a:srgbClr val="000000">
                              <a:alpha val="100000"/>
                            </a:srgbClr>
                          </a:solidFill>
                          <a:latin typeface="Microsoft YaHei"/>
                          <a:ea typeface="Microsoft YaHei"/>
                          <a:cs typeface="Microsoft YaHei"/>
                        </a:rPr>
                        <a:t>燃气厂站内设施与站内外设施距离不符</a:t>
                      </a:r>
                      <a:r>
                        <a:rPr sz="1500" kern="0" spc="90" dirty="0">
                          <a:solidFill>
                            <a:srgbClr val="000000">
                              <a:alpha val="100000"/>
                            </a:srgbClr>
                          </a:solidFill>
                          <a:latin typeface="Microsoft YaHei"/>
                          <a:ea typeface="Microsoft YaHei"/>
                          <a:cs typeface="Microsoft YaHei"/>
                        </a:rPr>
                        <a:t>合规范规</a:t>
                      </a:r>
                      <a:r>
                        <a:rPr sz="1500" kern="0" spc="-10" dirty="0">
                          <a:solidFill>
                            <a:srgbClr val="000000">
                              <a:alpha val="100000"/>
                            </a:srgbClr>
                          </a:solidFill>
                          <a:latin typeface="Microsoft YaHei"/>
                          <a:ea typeface="Microsoft YaHei"/>
                          <a:cs typeface="Microsoft YaHei"/>
                        </a:rPr>
                        <a:t>  </a:t>
                      </a:r>
                      <a:r>
                        <a:rPr sz="1500" kern="0" spc="30" dirty="0">
                          <a:solidFill>
                            <a:srgbClr val="000000">
                              <a:alpha val="100000"/>
                            </a:srgbClr>
                          </a:solidFill>
                          <a:latin typeface="Microsoft YaHei"/>
                          <a:ea typeface="Microsoft YaHei"/>
                          <a:cs typeface="Microsoft YaHei"/>
                        </a:rPr>
                        <a:t>定的 ，构成重大隐患 ；</a:t>
                      </a:r>
                      <a:endParaRPr sz="1500" dirty="0">
                        <a:latin typeface="Microsoft YaHei"/>
                        <a:ea typeface="Microsoft YaHei"/>
                        <a:cs typeface="Microsoft YaHei"/>
                      </a:endParaRPr>
                    </a:p>
                  </a:txBody>
                  <a:tcPr marL="0" marR="0" marT="0" marB="0">
                    <a:lnL w="12700" cap="flat" cmpd="sng" algn="ctr">
                      <a:solidFill>
                        <a:srgbClr val="8EBFD6"/>
                      </a:solidFill>
                      <a:prstDash val="solid"/>
                      <a:round/>
                      <a:headEnd type="none" w="med" len="med"/>
                      <a:tailEnd type="none" w="med" len="med"/>
                    </a:lnL>
                    <a:lnR w="12700" cap="flat" cmpd="sng" algn="ctr">
                      <a:solidFill>
                        <a:srgbClr val="8EBFD6"/>
                      </a:solidFill>
                      <a:prstDash val="solid"/>
                      <a:round/>
                      <a:headEnd type="none" w="med" len="med"/>
                      <a:tailEnd type="none" w="med" len="med"/>
                    </a:lnR>
                    <a:lnT w="12700" cap="flat" cmpd="sng" algn="ctr">
                      <a:solidFill>
                        <a:srgbClr val="8EBFD6"/>
                      </a:solidFill>
                      <a:prstDash val="solid"/>
                      <a:round/>
                      <a:headEnd type="none" w="med" len="med"/>
                      <a:tailEnd type="none" w="med" len="med"/>
                    </a:lnT>
                    <a:lnB w="12700" cap="flat" cmpd="sng" algn="ctr">
                      <a:solidFill>
                        <a:srgbClr val="8EBFD6"/>
                      </a:solidFill>
                      <a:prstDash val="solid"/>
                      <a:round/>
                      <a:headEnd type="none" w="med" len="med"/>
                      <a:tailEnd type="none" w="med" len="med"/>
                    </a:lnB>
                  </a:tcPr>
                </a:tc>
                <a:tc>
                  <a:txBody>
                    <a:bodyPr/>
                    <a:lstStyle/>
                    <a:p>
                      <a:pPr algn="l" rtl="0" eaLnBrk="0">
                        <a:lnSpc>
                          <a:spcPct val="100000"/>
                        </a:lnSpc>
                        <a:tabLst/>
                      </a:pPr>
                      <a:endParaRPr sz="1000" dirty="0">
                        <a:latin typeface="Arial"/>
                        <a:ea typeface="Arial"/>
                        <a:cs typeface="Arial"/>
                      </a:endParaRPr>
                    </a:p>
                    <a:p>
                      <a:pPr marL="231140" indent="99694" algn="l" rtl="0" eaLnBrk="0">
                        <a:lnSpc>
                          <a:spcPct val="99000"/>
                        </a:lnSpc>
                        <a:spcBef>
                          <a:spcPts val="2"/>
                        </a:spcBef>
                        <a:tabLst/>
                      </a:pPr>
                      <a:r>
                        <a:rPr sz="1400" kern="0" spc="30" dirty="0">
                          <a:solidFill>
                            <a:srgbClr val="FF0000">
                              <a:alpha val="100000"/>
                            </a:srgbClr>
                          </a:solidFill>
                          <a:latin typeface="Microsoft YaHei"/>
                          <a:ea typeface="Microsoft YaHei"/>
                          <a:cs typeface="Microsoft YaHei"/>
                        </a:rPr>
                        <a:t>【依据】</a:t>
                      </a:r>
                      <a:r>
                        <a:rPr sz="1400" kern="0" spc="-120" dirty="0">
                          <a:solidFill>
                            <a:srgbClr val="FF0000">
                              <a:alpha val="100000"/>
                            </a:srgbClr>
                          </a:solidFill>
                          <a:latin typeface="Microsoft YaHei"/>
                          <a:ea typeface="Microsoft YaHei"/>
                          <a:cs typeface="Microsoft YaHei"/>
                        </a:rPr>
                        <a:t> </a:t>
                      </a:r>
                      <a:r>
                        <a:rPr sz="1400" kern="0" spc="30" dirty="0">
                          <a:solidFill>
                            <a:srgbClr val="000000">
                              <a:alpha val="100000"/>
                            </a:srgbClr>
                          </a:solidFill>
                          <a:latin typeface="Microsoft YaHei"/>
                          <a:ea typeface="Microsoft YaHei"/>
                          <a:cs typeface="Microsoft YaHei"/>
                        </a:rPr>
                        <a:t>《燃气工程项目规范》</a:t>
                      </a:r>
                      <a:r>
                        <a:rPr sz="1400" kern="0" spc="-150" dirty="0">
                          <a:solidFill>
                            <a:srgbClr val="000000">
                              <a:alpha val="100000"/>
                            </a:srgbClr>
                          </a:solidFill>
                          <a:latin typeface="Microsoft YaHei"/>
                          <a:ea typeface="Microsoft YaHei"/>
                          <a:cs typeface="Microsoft YaHei"/>
                        </a:rPr>
                        <a:t> </a:t>
                      </a:r>
                      <a:r>
                        <a:rPr sz="1400" kern="0" spc="30" dirty="0">
                          <a:solidFill>
                            <a:srgbClr val="000000">
                              <a:alpha val="100000"/>
                            </a:srgbClr>
                          </a:solidFill>
                          <a:latin typeface="Microsoft YaHei"/>
                          <a:ea typeface="Microsoft YaHei"/>
                          <a:cs typeface="Microsoft YaHei"/>
                        </a:rPr>
                        <a:t>第</a:t>
                      </a:r>
                      <a:r>
                        <a:rPr sz="1400" kern="0" spc="0" dirty="0">
                          <a:solidFill>
                            <a:srgbClr val="000000">
                              <a:alpha val="100000"/>
                            </a:srgbClr>
                          </a:solidFill>
                          <a:latin typeface="Microsoft YaHei"/>
                          <a:ea typeface="Microsoft YaHei"/>
                          <a:cs typeface="Microsoft YaHei"/>
                        </a:rPr>
                        <a:t>           </a:t>
                      </a:r>
                      <a:r>
                        <a:rPr sz="1400" kern="0" spc="90" dirty="0">
                          <a:solidFill>
                            <a:srgbClr val="000000">
                              <a:alpha val="100000"/>
                            </a:srgbClr>
                          </a:solidFill>
                          <a:latin typeface="Microsoft YaHei"/>
                          <a:ea typeface="Microsoft YaHei"/>
                          <a:cs typeface="Microsoft YaHei"/>
                        </a:rPr>
                        <a:t>3.0.1</a:t>
                      </a:r>
                      <a:r>
                        <a:rPr sz="1400" kern="0" spc="270" dirty="0">
                          <a:solidFill>
                            <a:srgbClr val="000000">
                              <a:alpha val="100000"/>
                            </a:srgbClr>
                          </a:solidFill>
                          <a:latin typeface="Microsoft YaHei"/>
                          <a:ea typeface="Microsoft YaHei"/>
                          <a:cs typeface="Microsoft YaHei"/>
                        </a:rPr>
                        <a:t> </a:t>
                      </a:r>
                      <a:r>
                        <a:rPr sz="1400" kern="0" spc="90" dirty="0">
                          <a:solidFill>
                            <a:srgbClr val="000000">
                              <a:alpha val="100000"/>
                            </a:srgbClr>
                          </a:solidFill>
                          <a:latin typeface="Microsoft YaHei"/>
                          <a:ea typeface="Microsoft YaHei"/>
                          <a:cs typeface="Microsoft YaHei"/>
                        </a:rPr>
                        <a:t>条 ：燃</a:t>
                      </a:r>
                      <a:r>
                        <a:rPr sz="1400" kern="0" spc="80" dirty="0">
                          <a:solidFill>
                            <a:srgbClr val="000000">
                              <a:alpha val="100000"/>
                            </a:srgbClr>
                          </a:solidFill>
                          <a:latin typeface="Microsoft YaHei"/>
                          <a:ea typeface="Microsoft YaHei"/>
                          <a:cs typeface="Microsoft YaHei"/>
                        </a:rPr>
                        <a:t>气工程供应的燃气质量</a:t>
                      </a:r>
                      <a:r>
                        <a:rPr sz="1400" kern="0" spc="0" dirty="0">
                          <a:solidFill>
                            <a:srgbClr val="000000">
                              <a:alpha val="100000"/>
                            </a:srgbClr>
                          </a:solidFill>
                          <a:latin typeface="Microsoft YaHei"/>
                          <a:ea typeface="Microsoft YaHei"/>
                          <a:cs typeface="Microsoft YaHei"/>
                        </a:rPr>
                        <a:t>        </a:t>
                      </a:r>
                      <a:r>
                        <a:rPr sz="1400" kern="0" spc="90" dirty="0">
                          <a:solidFill>
                            <a:srgbClr val="000000">
                              <a:alpha val="100000"/>
                            </a:srgbClr>
                          </a:solidFill>
                          <a:latin typeface="Microsoft YaHei"/>
                          <a:ea typeface="Microsoft YaHei"/>
                          <a:cs typeface="Microsoft YaHei"/>
                        </a:rPr>
                        <a:t>应符合下列规定 ：</a:t>
                      </a:r>
                      <a:endParaRPr sz="1400" dirty="0">
                        <a:latin typeface="Microsoft YaHei"/>
                        <a:ea typeface="Microsoft YaHei"/>
                        <a:cs typeface="Microsoft YaHei"/>
                      </a:endParaRPr>
                    </a:p>
                    <a:p>
                      <a:pPr marL="232409" indent="13334" algn="l" rtl="0" eaLnBrk="0">
                        <a:lnSpc>
                          <a:spcPct val="99000"/>
                        </a:lnSpc>
                        <a:spcBef>
                          <a:spcPts val="37"/>
                        </a:spcBef>
                        <a:tabLst/>
                      </a:pPr>
                      <a:r>
                        <a:rPr sz="1400" kern="0" spc="100" dirty="0">
                          <a:solidFill>
                            <a:srgbClr val="000000">
                              <a:alpha val="100000"/>
                            </a:srgbClr>
                          </a:solidFill>
                          <a:latin typeface="Microsoft YaHei"/>
                          <a:ea typeface="Microsoft YaHei"/>
                          <a:cs typeface="Microsoft YaHei"/>
                        </a:rPr>
                        <a:t>1</a:t>
                      </a:r>
                      <a:r>
                        <a:rPr sz="1400" kern="0" spc="230" dirty="0">
                          <a:solidFill>
                            <a:srgbClr val="000000">
                              <a:alpha val="100000"/>
                            </a:srgbClr>
                          </a:solidFill>
                          <a:latin typeface="Microsoft YaHei"/>
                          <a:ea typeface="Microsoft YaHei"/>
                          <a:cs typeface="Microsoft YaHei"/>
                        </a:rPr>
                        <a:t>  </a:t>
                      </a:r>
                      <a:r>
                        <a:rPr sz="1400" kern="0" spc="100" dirty="0">
                          <a:solidFill>
                            <a:srgbClr val="000000">
                              <a:alpha val="100000"/>
                            </a:srgbClr>
                          </a:solidFill>
                          <a:latin typeface="Microsoft YaHei"/>
                          <a:ea typeface="Microsoft YaHei"/>
                          <a:cs typeface="Microsoft YaHei"/>
                        </a:rPr>
                        <a:t>应符合国家规定的燃气分类和气质</a:t>
                      </a:r>
                      <a:r>
                        <a:rPr sz="1400" kern="0" spc="0" dirty="0">
                          <a:solidFill>
                            <a:srgbClr val="000000">
                              <a:alpha val="100000"/>
                            </a:srgbClr>
                          </a:solidFill>
                          <a:latin typeface="Microsoft YaHei"/>
                          <a:ea typeface="Microsoft YaHei"/>
                          <a:cs typeface="Microsoft YaHei"/>
                        </a:rPr>
                        <a:t>      </a:t>
                      </a:r>
                      <a:r>
                        <a:rPr sz="1400" kern="0" spc="30" dirty="0">
                          <a:solidFill>
                            <a:srgbClr val="000000">
                              <a:alpha val="100000"/>
                            </a:srgbClr>
                          </a:solidFill>
                          <a:latin typeface="Microsoft YaHei"/>
                          <a:ea typeface="Microsoft YaHei"/>
                          <a:cs typeface="Microsoft YaHei"/>
                        </a:rPr>
                        <a:t>标准</a:t>
                      </a:r>
                      <a:r>
                        <a:rPr sz="1400" kern="0" spc="70" dirty="0">
                          <a:solidFill>
                            <a:srgbClr val="000000">
                              <a:alpha val="100000"/>
                            </a:srgbClr>
                          </a:solidFill>
                          <a:latin typeface="Microsoft YaHei"/>
                          <a:ea typeface="Microsoft YaHei"/>
                          <a:cs typeface="Microsoft YaHei"/>
                        </a:rPr>
                        <a:t> </a:t>
                      </a:r>
                      <a:r>
                        <a:rPr sz="1400" kern="0" spc="30" dirty="0">
                          <a:solidFill>
                            <a:srgbClr val="000000">
                              <a:alpha val="100000"/>
                            </a:srgbClr>
                          </a:solidFill>
                          <a:latin typeface="Microsoft YaHei"/>
                          <a:ea typeface="Microsoft YaHei"/>
                          <a:cs typeface="Microsoft YaHei"/>
                        </a:rPr>
                        <a:t>；</a:t>
                      </a:r>
                      <a:endParaRPr sz="1400" dirty="0">
                        <a:latin typeface="Microsoft YaHei"/>
                        <a:ea typeface="Microsoft YaHei"/>
                        <a:cs typeface="Microsoft YaHei"/>
                      </a:endParaRPr>
                    </a:p>
                    <a:p>
                      <a:pPr marL="232409" indent="6350" algn="l" rtl="0" eaLnBrk="0">
                        <a:lnSpc>
                          <a:spcPct val="99000"/>
                        </a:lnSpc>
                        <a:spcBef>
                          <a:spcPts val="34"/>
                        </a:spcBef>
                        <a:tabLst/>
                      </a:pPr>
                      <a:r>
                        <a:rPr sz="1400" kern="0" spc="110" dirty="0">
                          <a:solidFill>
                            <a:srgbClr val="000000">
                              <a:alpha val="100000"/>
                            </a:srgbClr>
                          </a:solidFill>
                          <a:latin typeface="Microsoft YaHei"/>
                          <a:ea typeface="Microsoft YaHei"/>
                          <a:cs typeface="Microsoft YaHei"/>
                        </a:rPr>
                        <a:t>2</a:t>
                      </a:r>
                      <a:r>
                        <a:rPr sz="1400" kern="0" spc="190" dirty="0">
                          <a:solidFill>
                            <a:srgbClr val="000000">
                              <a:alpha val="100000"/>
                            </a:srgbClr>
                          </a:solidFill>
                          <a:latin typeface="Microsoft YaHei"/>
                          <a:ea typeface="Microsoft YaHei"/>
                          <a:cs typeface="Microsoft YaHei"/>
                        </a:rPr>
                        <a:t>  </a:t>
                      </a:r>
                      <a:r>
                        <a:rPr sz="1400" kern="0" spc="110" dirty="0">
                          <a:solidFill>
                            <a:srgbClr val="000000">
                              <a:alpha val="100000"/>
                            </a:srgbClr>
                          </a:solidFill>
                          <a:latin typeface="Microsoft YaHei"/>
                          <a:ea typeface="Microsoft YaHei"/>
                          <a:cs typeface="Microsoft YaHei"/>
                        </a:rPr>
                        <a:t>应满足各类用户的用气需求</a:t>
                      </a:r>
                      <a:r>
                        <a:rPr sz="1400" kern="0" spc="100" dirty="0">
                          <a:solidFill>
                            <a:srgbClr val="000000">
                              <a:alpha val="100000"/>
                            </a:srgbClr>
                          </a:solidFill>
                          <a:latin typeface="Microsoft YaHei"/>
                          <a:ea typeface="Microsoft YaHei"/>
                          <a:cs typeface="Microsoft YaHei"/>
                        </a:rPr>
                        <a:t>和使用</a:t>
                      </a:r>
                      <a:r>
                        <a:rPr sz="1400" kern="0" spc="0" dirty="0">
                          <a:solidFill>
                            <a:srgbClr val="000000">
                              <a:alpha val="100000"/>
                            </a:srgbClr>
                          </a:solidFill>
                          <a:latin typeface="Microsoft YaHei"/>
                          <a:ea typeface="Microsoft YaHei"/>
                          <a:cs typeface="Microsoft YaHei"/>
                        </a:rPr>
                        <a:t>      </a:t>
                      </a:r>
                      <a:r>
                        <a:rPr sz="1400" kern="0" spc="30" dirty="0">
                          <a:solidFill>
                            <a:srgbClr val="000000">
                              <a:alpha val="100000"/>
                            </a:srgbClr>
                          </a:solidFill>
                          <a:latin typeface="Microsoft YaHei"/>
                          <a:ea typeface="Microsoft YaHei"/>
                          <a:cs typeface="Microsoft YaHei"/>
                        </a:rPr>
                        <a:t>条件</a:t>
                      </a:r>
                      <a:r>
                        <a:rPr sz="1400" kern="0" spc="70" dirty="0">
                          <a:solidFill>
                            <a:srgbClr val="000000">
                              <a:alpha val="100000"/>
                            </a:srgbClr>
                          </a:solidFill>
                          <a:latin typeface="Microsoft YaHei"/>
                          <a:ea typeface="Microsoft YaHei"/>
                          <a:cs typeface="Microsoft YaHei"/>
                        </a:rPr>
                        <a:t> </a:t>
                      </a:r>
                      <a:r>
                        <a:rPr sz="1400" kern="0" spc="30" dirty="0">
                          <a:solidFill>
                            <a:srgbClr val="000000">
                              <a:alpha val="100000"/>
                            </a:srgbClr>
                          </a:solidFill>
                          <a:latin typeface="Microsoft YaHei"/>
                          <a:ea typeface="Microsoft YaHei"/>
                          <a:cs typeface="Microsoft YaHei"/>
                        </a:rPr>
                        <a:t>；</a:t>
                      </a:r>
                      <a:endParaRPr sz="1400" dirty="0">
                        <a:latin typeface="Microsoft YaHei"/>
                        <a:ea typeface="Microsoft YaHei"/>
                        <a:cs typeface="Microsoft YaHei"/>
                      </a:endParaRPr>
                    </a:p>
                    <a:p>
                      <a:pPr marL="242570" algn="l" rtl="0" eaLnBrk="0">
                        <a:lnSpc>
                          <a:spcPts val="1746"/>
                        </a:lnSpc>
                        <a:spcBef>
                          <a:spcPts val="31"/>
                        </a:spcBef>
                        <a:tabLst/>
                      </a:pPr>
                      <a:r>
                        <a:rPr sz="1400" kern="0" spc="90" dirty="0">
                          <a:solidFill>
                            <a:srgbClr val="000000">
                              <a:alpha val="100000"/>
                            </a:srgbClr>
                          </a:solidFill>
                          <a:latin typeface="Microsoft YaHei"/>
                          <a:ea typeface="Microsoft YaHei"/>
                          <a:cs typeface="Microsoft YaHei"/>
                        </a:rPr>
                        <a:t>3</a:t>
                      </a:r>
                      <a:r>
                        <a:rPr sz="1400" kern="0" spc="200" dirty="0">
                          <a:solidFill>
                            <a:srgbClr val="000000">
                              <a:alpha val="100000"/>
                            </a:srgbClr>
                          </a:solidFill>
                          <a:latin typeface="Microsoft YaHei"/>
                          <a:ea typeface="Microsoft YaHei"/>
                          <a:cs typeface="Microsoft YaHei"/>
                        </a:rPr>
                        <a:t>  </a:t>
                      </a:r>
                      <a:r>
                        <a:rPr sz="1400" kern="0" spc="90" dirty="0">
                          <a:solidFill>
                            <a:srgbClr val="000000">
                              <a:alpha val="100000"/>
                            </a:srgbClr>
                          </a:solidFill>
                          <a:latin typeface="Microsoft YaHei"/>
                          <a:ea typeface="Microsoft YaHei"/>
                          <a:cs typeface="Microsoft YaHei"/>
                        </a:rPr>
                        <a:t>发热量(热值)应保持稳定 ；</a:t>
                      </a:r>
                      <a:endParaRPr sz="1400" dirty="0">
                        <a:latin typeface="Microsoft YaHei"/>
                        <a:ea typeface="Microsoft YaHei"/>
                        <a:cs typeface="Microsoft YaHei"/>
                      </a:endParaRPr>
                    </a:p>
                    <a:p>
                      <a:pPr marL="231775" algn="l" rtl="0" eaLnBrk="0">
                        <a:lnSpc>
                          <a:spcPts val="1746"/>
                        </a:lnSpc>
                        <a:tabLst/>
                      </a:pPr>
                      <a:r>
                        <a:rPr sz="1400" kern="0" spc="110" dirty="0">
                          <a:solidFill>
                            <a:srgbClr val="000000">
                              <a:alpha val="100000"/>
                            </a:srgbClr>
                          </a:solidFill>
                          <a:latin typeface="Microsoft YaHei"/>
                          <a:ea typeface="Microsoft YaHei"/>
                          <a:cs typeface="Microsoft YaHei"/>
                        </a:rPr>
                        <a:t>4</a:t>
                      </a:r>
                      <a:r>
                        <a:rPr sz="1400" kern="0" spc="280" dirty="0">
                          <a:solidFill>
                            <a:srgbClr val="000000">
                              <a:alpha val="100000"/>
                            </a:srgbClr>
                          </a:solidFill>
                          <a:latin typeface="Microsoft YaHei"/>
                          <a:ea typeface="Microsoft YaHei"/>
                          <a:cs typeface="Microsoft YaHei"/>
                        </a:rPr>
                        <a:t> </a:t>
                      </a:r>
                      <a:r>
                        <a:rPr sz="1400" kern="0" spc="110" dirty="0">
                          <a:solidFill>
                            <a:srgbClr val="000000">
                              <a:alpha val="100000"/>
                            </a:srgbClr>
                          </a:solidFill>
                          <a:latin typeface="Microsoft YaHei"/>
                          <a:ea typeface="Microsoft YaHei"/>
                          <a:cs typeface="Microsoft YaHei"/>
                        </a:rPr>
                        <a:t>组分变化应保证燃具正常工</a:t>
                      </a:r>
                      <a:r>
                        <a:rPr sz="1400" kern="0" spc="100" dirty="0">
                          <a:solidFill>
                            <a:srgbClr val="000000">
                              <a:alpha val="100000"/>
                            </a:srgbClr>
                          </a:solidFill>
                          <a:latin typeface="Microsoft YaHei"/>
                          <a:ea typeface="Microsoft YaHei"/>
                          <a:cs typeface="Microsoft YaHei"/>
                        </a:rPr>
                        <a:t>作。</a:t>
                      </a:r>
                      <a:endParaRPr sz="1400" dirty="0">
                        <a:latin typeface="Microsoft YaHei"/>
                        <a:ea typeface="Microsoft YaHei"/>
                        <a:cs typeface="Microsoft YaHei"/>
                      </a:endParaRPr>
                    </a:p>
                    <a:p>
                      <a:pPr algn="l" rtl="0" eaLnBrk="0">
                        <a:lnSpc>
                          <a:spcPct val="163000"/>
                        </a:lnSpc>
                        <a:tabLst/>
                      </a:pPr>
                      <a:endParaRPr sz="1000" dirty="0">
                        <a:latin typeface="Arial"/>
                        <a:ea typeface="Arial"/>
                        <a:cs typeface="Arial"/>
                      </a:endParaRPr>
                    </a:p>
                    <a:p>
                      <a:pPr algn="l" rtl="0" eaLnBrk="0">
                        <a:lnSpc>
                          <a:spcPct val="126000"/>
                        </a:lnSpc>
                        <a:tabLst/>
                      </a:pPr>
                      <a:endParaRPr sz="300" dirty="0">
                        <a:latin typeface="Arial"/>
                        <a:ea typeface="Arial"/>
                        <a:cs typeface="Arial"/>
                      </a:endParaRPr>
                    </a:p>
                    <a:p>
                      <a:pPr marL="231775" indent="112395" algn="l" rtl="0" eaLnBrk="0">
                        <a:lnSpc>
                          <a:spcPct val="108000"/>
                        </a:lnSpc>
                        <a:spcBef>
                          <a:spcPts val="3"/>
                        </a:spcBef>
                        <a:tabLst/>
                      </a:pPr>
                      <a:r>
                        <a:rPr sz="1500" kern="0" spc="110" dirty="0">
                          <a:solidFill>
                            <a:srgbClr val="FF0000">
                              <a:alpha val="100000"/>
                            </a:srgbClr>
                          </a:solidFill>
                          <a:latin typeface="Microsoft YaHei"/>
                          <a:ea typeface="Microsoft YaHei"/>
                          <a:cs typeface="Microsoft YaHei"/>
                        </a:rPr>
                        <a:t>【依据】 </a:t>
                      </a:r>
                      <a:r>
                        <a:rPr sz="1500" kern="0" spc="110" dirty="0">
                          <a:solidFill>
                            <a:srgbClr val="000000">
                              <a:alpha val="100000"/>
                            </a:srgbClr>
                          </a:solidFill>
                          <a:latin typeface="Microsoft YaHei"/>
                          <a:ea typeface="Microsoft YaHei"/>
                          <a:cs typeface="Microsoft YaHei"/>
                        </a:rPr>
                        <a:t>《燃气工程项目规范》</a:t>
                      </a:r>
                      <a:r>
                        <a:rPr sz="1500" kern="0" spc="0" dirty="0">
                          <a:solidFill>
                            <a:srgbClr val="000000">
                              <a:alpha val="100000"/>
                            </a:srgbClr>
                          </a:solidFill>
                          <a:latin typeface="Microsoft YaHei"/>
                          <a:ea typeface="Microsoft YaHei"/>
                          <a:cs typeface="Microsoft YaHei"/>
                        </a:rPr>
                        <a:t>        </a:t>
                      </a:r>
                      <a:r>
                        <a:rPr sz="1500" kern="0" spc="140" dirty="0">
                          <a:solidFill>
                            <a:srgbClr val="000000">
                              <a:alpha val="100000"/>
                            </a:srgbClr>
                          </a:solidFill>
                          <a:latin typeface="Microsoft YaHei"/>
                          <a:ea typeface="Microsoft YaHei"/>
                          <a:cs typeface="Microsoft YaHei"/>
                        </a:rPr>
                        <a:t>第</a:t>
                      </a:r>
                      <a:r>
                        <a:rPr sz="1500" kern="0" spc="340" dirty="0">
                          <a:solidFill>
                            <a:srgbClr val="000000">
                              <a:alpha val="100000"/>
                            </a:srgbClr>
                          </a:solidFill>
                          <a:latin typeface="Microsoft YaHei"/>
                          <a:ea typeface="Microsoft YaHei"/>
                          <a:cs typeface="Microsoft YaHei"/>
                        </a:rPr>
                        <a:t> </a:t>
                      </a:r>
                      <a:r>
                        <a:rPr sz="1500" kern="0" spc="140" dirty="0">
                          <a:solidFill>
                            <a:srgbClr val="000000">
                              <a:alpha val="100000"/>
                            </a:srgbClr>
                          </a:solidFill>
                          <a:latin typeface="Microsoft YaHei"/>
                          <a:ea typeface="Microsoft YaHei"/>
                          <a:cs typeface="Microsoft YaHei"/>
                        </a:rPr>
                        <a:t>4.1.</a:t>
                      </a:r>
                      <a:r>
                        <a:rPr sz="1500" kern="0" spc="-230" dirty="0">
                          <a:solidFill>
                            <a:srgbClr val="000000">
                              <a:alpha val="100000"/>
                            </a:srgbClr>
                          </a:solidFill>
                          <a:latin typeface="Microsoft YaHei"/>
                          <a:ea typeface="Microsoft YaHei"/>
                          <a:cs typeface="Microsoft YaHei"/>
                        </a:rPr>
                        <a:t> </a:t>
                      </a:r>
                      <a:r>
                        <a:rPr sz="1500" kern="0" spc="140" dirty="0">
                          <a:solidFill>
                            <a:srgbClr val="000000">
                              <a:alpha val="100000"/>
                            </a:srgbClr>
                          </a:solidFill>
                          <a:latin typeface="Microsoft YaHei"/>
                          <a:ea typeface="Microsoft YaHei"/>
                          <a:cs typeface="Microsoft YaHei"/>
                        </a:rPr>
                        <a:t>6条 ：燃气厂站内建筑物</a:t>
                      </a:r>
                      <a:r>
                        <a:rPr sz="1500" kern="0" spc="0" dirty="0">
                          <a:solidFill>
                            <a:srgbClr val="000000">
                              <a:alpha val="100000"/>
                            </a:srgbClr>
                          </a:solidFill>
                          <a:latin typeface="Microsoft YaHei"/>
                          <a:ea typeface="Microsoft YaHei"/>
                          <a:cs typeface="Microsoft YaHei"/>
                        </a:rPr>
                        <a:t>        </a:t>
                      </a:r>
                      <a:r>
                        <a:rPr sz="1500" kern="0" spc="220" dirty="0">
                          <a:solidFill>
                            <a:srgbClr val="000000">
                              <a:alpha val="100000"/>
                            </a:srgbClr>
                          </a:solidFill>
                          <a:latin typeface="Microsoft YaHei"/>
                          <a:ea typeface="Microsoft YaHei"/>
                          <a:cs typeface="Microsoft YaHei"/>
                        </a:rPr>
                        <a:t>与厂站外建筑物之间的间距</a:t>
                      </a:r>
                      <a:r>
                        <a:rPr sz="1500" kern="0" spc="210" dirty="0">
                          <a:solidFill>
                            <a:srgbClr val="000000">
                              <a:alpha val="100000"/>
                            </a:srgbClr>
                          </a:solidFill>
                          <a:latin typeface="Microsoft YaHei"/>
                          <a:ea typeface="Microsoft YaHei"/>
                          <a:cs typeface="Microsoft YaHei"/>
                        </a:rPr>
                        <a:t>应符</a:t>
                      </a:r>
                      <a:r>
                        <a:rPr sz="1500" kern="0" spc="-10" dirty="0">
                          <a:solidFill>
                            <a:srgbClr val="000000">
                              <a:alpha val="100000"/>
                            </a:srgbClr>
                          </a:solidFill>
                          <a:latin typeface="Microsoft YaHei"/>
                          <a:ea typeface="Microsoft YaHei"/>
                          <a:cs typeface="Microsoft YaHei"/>
                        </a:rPr>
                        <a:t>        </a:t>
                      </a:r>
                      <a:r>
                        <a:rPr sz="1500" kern="0" spc="180" dirty="0">
                          <a:solidFill>
                            <a:srgbClr val="000000">
                              <a:alpha val="100000"/>
                            </a:srgbClr>
                          </a:solidFill>
                          <a:latin typeface="Microsoft YaHei"/>
                          <a:ea typeface="Microsoft YaHei"/>
                          <a:cs typeface="Microsoft YaHei"/>
                        </a:rPr>
                        <a:t>合防</a:t>
                      </a:r>
                      <a:r>
                        <a:rPr sz="1500" kern="0" spc="350" dirty="0">
                          <a:solidFill>
                            <a:srgbClr val="000000">
                              <a:alpha val="100000"/>
                            </a:srgbClr>
                          </a:solidFill>
                          <a:latin typeface="Microsoft YaHei"/>
                          <a:ea typeface="Microsoft YaHei"/>
                          <a:cs typeface="Microsoft YaHei"/>
                        </a:rPr>
                        <a:t> </a:t>
                      </a:r>
                      <a:r>
                        <a:rPr sz="1500" kern="0" spc="180" dirty="0">
                          <a:solidFill>
                            <a:srgbClr val="000000">
                              <a:alpha val="100000"/>
                            </a:srgbClr>
                          </a:solidFill>
                          <a:latin typeface="Microsoft YaHei"/>
                          <a:ea typeface="Microsoft YaHei"/>
                          <a:cs typeface="Microsoft YaHei"/>
                        </a:rPr>
                        <a:t>火的相关要求。</a:t>
                      </a:r>
                      <a:endParaRPr sz="1500" dirty="0">
                        <a:latin typeface="Microsoft YaHei"/>
                        <a:ea typeface="Microsoft YaHei"/>
                        <a:cs typeface="Microsoft YaHei"/>
                      </a:endParaRPr>
                    </a:p>
                  </a:txBody>
                  <a:tcPr marL="0" marR="0" marT="0" marB="0">
                    <a:lnL w="12700" cap="flat" cmpd="sng" algn="ctr">
                      <a:solidFill>
                        <a:srgbClr val="8EBFD6"/>
                      </a:solidFill>
                      <a:prstDash val="solid"/>
                      <a:round/>
                      <a:headEnd type="none" w="med" len="med"/>
                      <a:tailEnd type="none" w="med" len="med"/>
                    </a:lnL>
                    <a:lnR>
                      <a:noFill/>
                    </a:lnR>
                    <a:lnT w="12700" cap="flat" cmpd="sng" algn="ctr">
                      <a:solidFill>
                        <a:srgbClr val="8EBFD6"/>
                      </a:solidFill>
                      <a:prstDash val="solid"/>
                      <a:round/>
                      <a:headEnd type="none" w="med" len="med"/>
                      <a:tailEnd type="none" w="med" len="med"/>
                    </a:lnT>
                    <a:lnB w="12700" cap="flat" cmpd="sng" algn="ctr">
                      <a:solidFill>
                        <a:srgbClr val="8EBFD6"/>
                      </a:solidFill>
                      <a:prstDash val="solid"/>
                      <a:round/>
                      <a:headEnd type="none" w="med" len="med"/>
                      <a:tailEnd type="none" w="med" len="med"/>
                    </a:lnB>
                  </a:tcPr>
                </a:tc>
                <a:extLst>
                  <a:ext uri="{0D108BD9-81ED-4DB2-BD59-A6C34878D82A}">
                    <a16:rowId xmlns:a16="http://schemas.microsoft.com/office/drawing/2014/main" val="10001"/>
                  </a:ext>
                </a:extLst>
              </a:tr>
            </a:tbl>
          </a:graphicData>
        </a:graphic>
      </p:graphicFrame>
      <p:sp>
        <p:nvSpPr>
          <p:cNvPr id="2240" name="textbox 2240"/>
          <p:cNvSpPr/>
          <p:nvPr/>
        </p:nvSpPr>
        <p:spPr>
          <a:xfrm>
            <a:off x="725573" y="1331949"/>
            <a:ext cx="10714990" cy="562609"/>
          </a:xfrm>
          <a:prstGeom prst="rect">
            <a:avLst/>
          </a:prstGeom>
          <a:noFill/>
          <a:ln w="0" cap="flat">
            <a:noFill/>
            <a:prstDash val="solid"/>
            <a:miter lim="0"/>
          </a:ln>
        </p:spPr>
        <p:txBody>
          <a:bodyPr vert="horz" wrap="square" lIns="0" tIns="0" rIns="0" bIns="0"/>
          <a:lstStyle/>
          <a:p>
            <a:pPr algn="l" rtl="0" eaLnBrk="0">
              <a:lnSpc>
                <a:spcPct val="21086"/>
              </a:lnSpc>
              <a:tabLst/>
            </a:pPr>
            <a:endParaRPr sz="100" dirty="0">
              <a:latin typeface="Arial"/>
              <a:ea typeface="Arial"/>
              <a:cs typeface="Arial"/>
            </a:endParaRPr>
          </a:p>
          <a:p>
            <a:pPr marL="283845" indent="-271779" algn="l" rtl="0" eaLnBrk="0">
              <a:lnSpc>
                <a:spcPct val="112000"/>
              </a:lnSpc>
              <a:tabLst/>
            </a:pPr>
            <a:r>
              <a:rPr sz="1600" kern="0" spc="130" dirty="0">
                <a:solidFill>
                  <a:srgbClr val="FF0000">
                    <a:alpha val="100000"/>
                  </a:srgbClr>
                </a:solidFill>
                <a:latin typeface="Wingdings"/>
                <a:ea typeface="Wingdings"/>
                <a:cs typeface="Wingdings"/>
              </a:rPr>
              <a:t>n</a:t>
            </a:r>
            <a:r>
              <a:rPr sz="1600" kern="0" spc="-570" dirty="0">
                <a:solidFill>
                  <a:srgbClr val="FF0000">
                    <a:alpha val="100000"/>
                  </a:srgbClr>
                </a:solidFill>
                <a:latin typeface="Wingdings"/>
                <a:ea typeface="Wingdings"/>
                <a:cs typeface="Wingdings"/>
              </a:rPr>
              <a:t> </a:t>
            </a:r>
            <a:r>
              <a:rPr sz="1600" kern="0" spc="130" dirty="0">
                <a:solidFill>
                  <a:srgbClr val="000000">
                    <a:alpha val="100000"/>
                  </a:srgbClr>
                </a:solidFill>
                <a:latin typeface="Microsoft YaHei"/>
                <a:ea typeface="Microsoft YaHei"/>
                <a:cs typeface="Microsoft YaHei"/>
              </a:rPr>
              <a:t>第十条</a:t>
            </a:r>
            <a:r>
              <a:rPr sz="1600" kern="0" spc="200" dirty="0">
                <a:solidFill>
                  <a:srgbClr val="000000">
                    <a:alpha val="100000"/>
                  </a:srgbClr>
                </a:solidFill>
                <a:latin typeface="Microsoft YaHei"/>
                <a:ea typeface="Microsoft YaHei"/>
                <a:cs typeface="Microsoft YaHei"/>
              </a:rPr>
              <a:t>  </a:t>
            </a:r>
            <a:r>
              <a:rPr sz="1600" kern="0" spc="130" dirty="0">
                <a:solidFill>
                  <a:srgbClr val="000000">
                    <a:alpha val="100000"/>
                  </a:srgbClr>
                </a:solidFill>
                <a:latin typeface="Microsoft YaHei"/>
                <a:ea typeface="Microsoft YaHei"/>
                <a:cs typeface="Microsoft YaHei"/>
              </a:rPr>
              <a:t>其他严重违反城镇燃气经营法律法规及标准规范 ，且存在危害程度</a:t>
            </a:r>
            <a:r>
              <a:rPr sz="1600" kern="0" spc="120" dirty="0">
                <a:solidFill>
                  <a:srgbClr val="000000">
                    <a:alpha val="100000"/>
                  </a:srgbClr>
                </a:solidFill>
                <a:latin typeface="Microsoft YaHei"/>
                <a:ea typeface="Microsoft YaHei"/>
                <a:cs typeface="Microsoft YaHei"/>
              </a:rPr>
              <a:t>较大</a:t>
            </a:r>
            <a:r>
              <a:rPr sz="1600" kern="0" spc="-260" dirty="0">
                <a:solidFill>
                  <a:srgbClr val="000000">
                    <a:alpha val="100000"/>
                  </a:srgbClr>
                </a:solidFill>
                <a:latin typeface="Microsoft YaHei"/>
                <a:ea typeface="Microsoft YaHei"/>
                <a:cs typeface="Microsoft YaHei"/>
              </a:rPr>
              <a:t> </a:t>
            </a:r>
            <a:r>
              <a:rPr sz="1600" kern="0" spc="120" dirty="0">
                <a:solidFill>
                  <a:srgbClr val="000000">
                    <a:alpha val="100000"/>
                  </a:srgbClr>
                </a:solidFill>
                <a:latin typeface="Microsoft YaHei"/>
                <a:ea typeface="Microsoft YaHei"/>
                <a:cs typeface="Microsoft YaHei"/>
              </a:rPr>
              <a:t>、</a:t>
            </a:r>
            <a:r>
              <a:rPr sz="1600" kern="0" spc="-300" dirty="0">
                <a:solidFill>
                  <a:srgbClr val="000000">
                    <a:alpha val="100000"/>
                  </a:srgbClr>
                </a:solidFill>
                <a:latin typeface="Microsoft YaHei"/>
                <a:ea typeface="Microsoft YaHei"/>
                <a:cs typeface="Microsoft YaHei"/>
              </a:rPr>
              <a:t> </a:t>
            </a:r>
            <a:r>
              <a:rPr sz="1600" kern="0" spc="120" dirty="0">
                <a:solidFill>
                  <a:srgbClr val="000000">
                    <a:alpha val="100000"/>
                  </a:srgbClr>
                </a:solidFill>
                <a:latin typeface="Microsoft YaHei"/>
                <a:ea typeface="Microsoft YaHei"/>
                <a:cs typeface="Microsoft YaHei"/>
              </a:rPr>
              <a:t>可能导致群死群伤或造成</a:t>
            </a:r>
            <a:r>
              <a:rPr sz="1600" kern="0" spc="0" dirty="0">
                <a:solidFill>
                  <a:srgbClr val="000000">
                    <a:alpha val="100000"/>
                  </a:srgbClr>
                </a:solidFill>
                <a:latin typeface="Microsoft YaHei"/>
                <a:ea typeface="Microsoft YaHei"/>
                <a:cs typeface="Microsoft YaHei"/>
              </a:rPr>
              <a:t> </a:t>
            </a:r>
            <a:r>
              <a:rPr sz="1600" kern="0" spc="120" dirty="0">
                <a:solidFill>
                  <a:srgbClr val="000000">
                    <a:alpha val="100000"/>
                  </a:srgbClr>
                </a:solidFill>
                <a:latin typeface="Microsoft YaHei"/>
                <a:ea typeface="Microsoft YaHei"/>
                <a:cs typeface="Microsoft YaHei"/>
              </a:rPr>
              <a:t>重大经济损失的现实危险 ，判定为重大隐患。</a:t>
            </a:r>
            <a:endParaRPr sz="1600" dirty="0">
              <a:latin typeface="Microsoft YaHei"/>
              <a:ea typeface="Microsoft YaHei"/>
              <a:cs typeface="Microsoft YaHei"/>
            </a:endParaRPr>
          </a:p>
        </p:txBody>
      </p:sp>
      <p:sp>
        <p:nvSpPr>
          <p:cNvPr id="2242" name="textbox 2242"/>
          <p:cNvSpPr/>
          <p:nvPr/>
        </p:nvSpPr>
        <p:spPr>
          <a:xfrm>
            <a:off x="701601" y="510426"/>
            <a:ext cx="8160384" cy="562609"/>
          </a:xfrm>
          <a:prstGeom prst="rect">
            <a:avLst/>
          </a:prstGeom>
          <a:noFill/>
          <a:ln w="0" cap="flat">
            <a:noFill/>
            <a:prstDash val="solid"/>
            <a:miter lim="0"/>
          </a:ln>
        </p:spPr>
        <p:txBody>
          <a:bodyPr vert="horz" wrap="square" lIns="0" tIns="0" rIns="0" bIns="0"/>
          <a:lstStyle/>
          <a:p>
            <a:pPr algn="l" rtl="0" eaLnBrk="0">
              <a:lnSpc>
                <a:spcPct val="83341"/>
              </a:lnSpc>
              <a:tabLst/>
            </a:pPr>
            <a:endParaRPr sz="100" dirty="0">
              <a:latin typeface="Arial"/>
              <a:ea typeface="Arial"/>
              <a:cs typeface="Arial"/>
            </a:endParaRPr>
          </a:p>
          <a:p>
            <a:pPr algn="r" rtl="0" eaLnBrk="0">
              <a:lnSpc>
                <a:spcPts val="4227"/>
              </a:lnSpc>
              <a:tabLst/>
            </a:pPr>
            <a:r>
              <a:rPr sz="3200" b="1" kern="0" spc="-80" dirty="0">
                <a:solidFill>
                  <a:srgbClr val="000000">
                    <a:alpha val="100000"/>
                  </a:srgbClr>
                </a:solidFill>
                <a:latin typeface="Microsoft YaHei"/>
                <a:ea typeface="Microsoft YaHei"/>
                <a:cs typeface="Microsoft YaHei"/>
              </a:rPr>
              <a:t>《城镇燃气经营安全重大隐患判定标准》解析</a:t>
            </a:r>
            <a:endParaRPr sz="3200" dirty="0">
              <a:latin typeface="Microsoft YaHei"/>
              <a:ea typeface="Microsoft YaHei"/>
              <a:cs typeface="Microsoft YaHei"/>
            </a:endParaRPr>
          </a:p>
        </p:txBody>
      </p:sp>
      <p:pic>
        <p:nvPicPr>
          <p:cNvPr id="2244" name="picture 2244"/>
          <p:cNvPicPr>
            <a:picLocks noChangeAspect="1"/>
          </p:cNvPicPr>
          <p:nvPr/>
        </p:nvPicPr>
        <p:blipFill>
          <a:blip r:embed="rId2"/>
          <a:stretch>
            <a:fillRect/>
          </a:stretch>
        </p:blipFill>
        <p:spPr>
          <a:xfrm rot="21600000">
            <a:off x="11472671" y="0"/>
            <a:ext cx="719328" cy="720852"/>
          </a:xfrm>
          <a:prstGeom prst="rect">
            <a:avLst/>
          </a:prstGeom>
        </p:spPr>
      </p:pic>
      <p:pic>
        <p:nvPicPr>
          <p:cNvPr id="2246" name="picture 2246"/>
          <p:cNvPicPr>
            <a:picLocks noChangeAspect="1"/>
          </p:cNvPicPr>
          <p:nvPr/>
        </p:nvPicPr>
        <p:blipFill>
          <a:blip r:embed="rId3"/>
          <a:stretch>
            <a:fillRect/>
          </a:stretch>
        </p:blipFill>
        <p:spPr>
          <a:xfrm rot="21600000">
            <a:off x="0" y="6138671"/>
            <a:ext cx="720852" cy="719328"/>
          </a:xfrm>
          <a:prstGeom prst="rect">
            <a:avLst/>
          </a:prstGeom>
        </p:spPr>
      </p:pic>
    </p:spTree>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48" name="rect 2248"/>
          <p:cNvSpPr/>
          <p:nvPr/>
        </p:nvSpPr>
        <p:spPr>
          <a:xfrm>
            <a:off x="0" y="0"/>
            <a:ext cx="12192000" cy="6858000"/>
          </a:xfrm>
          <a:prstGeom prst="rect">
            <a:avLst/>
          </a:prstGeom>
          <a:solidFill>
            <a:srgbClr val="E4F4FB">
              <a:alpha val="100000"/>
            </a:srgbClr>
          </a:solidFill>
          <a:ln w="0" cap="flat">
            <a:noFill/>
            <a:prstDash val="solid"/>
            <a:miter lim="0"/>
          </a:ln>
        </p:spPr>
        <p:txBody>
          <a:bodyPr rtlCol="0"/>
          <a:lstStyle/>
          <a:p>
            <a:pPr algn="ctr"/>
            <a:endParaRPr lang="zh-CN" altLang="en-US"/>
          </a:p>
        </p:txBody>
      </p:sp>
      <p:sp>
        <p:nvSpPr>
          <p:cNvPr id="2250" name="textbox 2250"/>
          <p:cNvSpPr/>
          <p:nvPr/>
        </p:nvSpPr>
        <p:spPr>
          <a:xfrm>
            <a:off x="1517218" y="2901009"/>
            <a:ext cx="8241030" cy="1050925"/>
          </a:xfrm>
          <a:prstGeom prst="rect">
            <a:avLst/>
          </a:prstGeom>
          <a:noFill/>
          <a:ln w="0" cap="flat">
            <a:noFill/>
            <a:prstDash val="solid"/>
            <a:miter lim="0"/>
          </a:ln>
        </p:spPr>
        <p:txBody>
          <a:bodyPr vert="horz" wrap="square" lIns="0" tIns="0" rIns="0" bIns="0"/>
          <a:lstStyle/>
          <a:p>
            <a:pPr algn="l" rtl="0" eaLnBrk="0">
              <a:lnSpc>
                <a:spcPct val="89981"/>
              </a:lnSpc>
              <a:tabLst/>
            </a:pPr>
            <a:endParaRPr sz="100" dirty="0">
              <a:latin typeface="Arial"/>
              <a:ea typeface="Arial"/>
              <a:cs typeface="Arial"/>
            </a:endParaRPr>
          </a:p>
          <a:p>
            <a:pPr marL="12700" indent="62230" algn="l" rtl="0" eaLnBrk="0">
              <a:lnSpc>
                <a:spcPct val="96000"/>
              </a:lnSpc>
              <a:tabLst/>
            </a:pPr>
            <a:r>
              <a:rPr sz="3500" kern="0" spc="70" dirty="0">
                <a:solidFill>
                  <a:srgbClr val="FF0000">
                    <a:alpha val="100000"/>
                  </a:srgbClr>
                </a:solidFill>
                <a:latin typeface="KaiTi"/>
                <a:ea typeface="KaiTi"/>
                <a:cs typeface="KaiTi"/>
              </a:rPr>
              <a:t>以上解读供学习参考，</a:t>
            </a:r>
            <a:r>
              <a:rPr sz="3500" kern="0" spc="60" dirty="0">
                <a:solidFill>
                  <a:srgbClr val="FF0000">
                    <a:alpha val="100000"/>
                  </a:srgbClr>
                </a:solidFill>
                <a:latin typeface="KaiTi"/>
                <a:ea typeface="KaiTi"/>
                <a:cs typeface="KaiTi"/>
              </a:rPr>
              <a:t>如有异议，以住房</a:t>
            </a:r>
            <a:r>
              <a:rPr sz="3500" kern="0" spc="0" dirty="0">
                <a:solidFill>
                  <a:srgbClr val="FF0000">
                    <a:alpha val="100000"/>
                  </a:srgbClr>
                </a:solidFill>
                <a:latin typeface="KaiTi"/>
                <a:ea typeface="KaiTi"/>
                <a:cs typeface="KaiTi"/>
              </a:rPr>
              <a:t> </a:t>
            </a:r>
            <a:r>
              <a:rPr sz="3500" kern="0" spc="80" dirty="0">
                <a:solidFill>
                  <a:srgbClr val="FF0000">
                    <a:alpha val="100000"/>
                  </a:srgbClr>
                </a:solidFill>
                <a:latin typeface="KaiTi"/>
                <a:ea typeface="KaiTi"/>
                <a:cs typeface="KaiTi"/>
              </a:rPr>
              <a:t>和城乡建设部解释为准</a:t>
            </a:r>
            <a:r>
              <a:rPr sz="3500" kern="0" spc="70" dirty="0">
                <a:solidFill>
                  <a:srgbClr val="FF0000">
                    <a:alpha val="100000"/>
                  </a:srgbClr>
                </a:solidFill>
                <a:latin typeface="KaiTi"/>
                <a:ea typeface="KaiTi"/>
                <a:cs typeface="KaiTi"/>
              </a:rPr>
              <a:t>。</a:t>
            </a:r>
            <a:endParaRPr sz="3500" dirty="0">
              <a:latin typeface="KaiTi"/>
              <a:ea typeface="KaiTi"/>
              <a:cs typeface="KaiTi"/>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6" name="rect 126"/>
          <p:cNvSpPr/>
          <p:nvPr/>
        </p:nvSpPr>
        <p:spPr>
          <a:xfrm>
            <a:off x="0" y="0"/>
            <a:ext cx="12192000" cy="6858000"/>
          </a:xfrm>
          <a:prstGeom prst="rect">
            <a:avLst/>
          </a:prstGeom>
          <a:solidFill>
            <a:srgbClr val="E4F4FB">
              <a:alpha val="100000"/>
            </a:srgbClr>
          </a:solidFill>
          <a:ln w="0" cap="flat">
            <a:noFill/>
            <a:prstDash val="solid"/>
            <a:miter lim="0"/>
          </a:ln>
        </p:spPr>
        <p:txBody>
          <a:bodyPr rtlCol="0"/>
          <a:lstStyle/>
          <a:p>
            <a:pPr algn="ctr"/>
            <a:endParaRPr lang="zh-CN" altLang="en-US"/>
          </a:p>
        </p:txBody>
      </p:sp>
      <p:sp>
        <p:nvSpPr>
          <p:cNvPr id="128" name="rect 128"/>
          <p:cNvSpPr/>
          <p:nvPr/>
        </p:nvSpPr>
        <p:spPr>
          <a:xfrm>
            <a:off x="999489" y="2322195"/>
            <a:ext cx="923925" cy="321945"/>
          </a:xfrm>
          <a:prstGeom prst="rect">
            <a:avLst/>
          </a:prstGeom>
          <a:solidFill>
            <a:srgbClr val="FFFF00">
              <a:alpha val="100000"/>
            </a:srgbClr>
          </a:solidFill>
          <a:ln w="0" cap="flat">
            <a:noFill/>
            <a:prstDash val="solid"/>
            <a:miter lim="0"/>
          </a:ln>
        </p:spPr>
        <p:txBody>
          <a:bodyPr rtlCol="0"/>
          <a:lstStyle/>
          <a:p>
            <a:pPr algn="ctr"/>
            <a:endParaRPr lang="zh-CN" altLang="en-US"/>
          </a:p>
        </p:txBody>
      </p:sp>
      <p:sp>
        <p:nvSpPr>
          <p:cNvPr id="130" name="rect 130"/>
          <p:cNvSpPr/>
          <p:nvPr/>
        </p:nvSpPr>
        <p:spPr>
          <a:xfrm>
            <a:off x="2508250" y="2322195"/>
            <a:ext cx="238125" cy="321945"/>
          </a:xfrm>
          <a:prstGeom prst="rect">
            <a:avLst/>
          </a:prstGeom>
          <a:solidFill>
            <a:srgbClr val="FFFF00">
              <a:alpha val="100000"/>
            </a:srgbClr>
          </a:solidFill>
          <a:ln w="0" cap="flat">
            <a:noFill/>
            <a:prstDash val="solid"/>
            <a:miter lim="0"/>
          </a:ln>
        </p:spPr>
        <p:txBody>
          <a:bodyPr rtlCol="0"/>
          <a:lstStyle/>
          <a:p>
            <a:pPr algn="ctr"/>
            <a:endParaRPr lang="zh-CN" altLang="en-US"/>
          </a:p>
        </p:txBody>
      </p:sp>
      <p:sp>
        <p:nvSpPr>
          <p:cNvPr id="132" name="rect 132"/>
          <p:cNvSpPr/>
          <p:nvPr/>
        </p:nvSpPr>
        <p:spPr>
          <a:xfrm>
            <a:off x="2142489" y="2322195"/>
            <a:ext cx="375285" cy="321945"/>
          </a:xfrm>
          <a:prstGeom prst="rect">
            <a:avLst/>
          </a:prstGeom>
          <a:solidFill>
            <a:srgbClr val="FFFF00">
              <a:alpha val="100000"/>
            </a:srgbClr>
          </a:solidFill>
          <a:ln w="0" cap="flat">
            <a:noFill/>
            <a:prstDash val="solid"/>
            <a:miter lim="0"/>
          </a:ln>
        </p:spPr>
        <p:txBody>
          <a:bodyPr rtlCol="0"/>
          <a:lstStyle/>
          <a:p>
            <a:pPr algn="ctr"/>
            <a:endParaRPr lang="zh-CN" altLang="en-US"/>
          </a:p>
        </p:txBody>
      </p:sp>
      <p:sp>
        <p:nvSpPr>
          <p:cNvPr id="134" name="rect 134"/>
          <p:cNvSpPr/>
          <p:nvPr/>
        </p:nvSpPr>
        <p:spPr>
          <a:xfrm>
            <a:off x="1913889" y="2322195"/>
            <a:ext cx="238125" cy="321945"/>
          </a:xfrm>
          <a:prstGeom prst="rect">
            <a:avLst/>
          </a:prstGeom>
          <a:solidFill>
            <a:srgbClr val="FFFF00">
              <a:alpha val="100000"/>
            </a:srgbClr>
          </a:solidFill>
          <a:ln w="0" cap="flat">
            <a:noFill/>
            <a:prstDash val="solid"/>
            <a:miter lim="0"/>
          </a:ln>
        </p:spPr>
        <p:txBody>
          <a:bodyPr rtlCol="0"/>
          <a:lstStyle/>
          <a:p>
            <a:pPr algn="ctr"/>
            <a:endParaRPr lang="zh-CN" altLang="en-US"/>
          </a:p>
        </p:txBody>
      </p:sp>
      <p:sp>
        <p:nvSpPr>
          <p:cNvPr id="136" name="textbox 136"/>
          <p:cNvSpPr/>
          <p:nvPr/>
        </p:nvSpPr>
        <p:spPr>
          <a:xfrm>
            <a:off x="986789" y="1385392"/>
            <a:ext cx="10286365" cy="4167504"/>
          </a:xfrm>
          <a:prstGeom prst="rect">
            <a:avLst/>
          </a:prstGeom>
          <a:noFill/>
          <a:ln w="0" cap="flat">
            <a:noFill/>
            <a:prstDash val="solid"/>
            <a:miter lim="0"/>
          </a:ln>
        </p:spPr>
        <p:txBody>
          <a:bodyPr vert="horz" wrap="square" lIns="0" tIns="0" rIns="0" bIns="0"/>
          <a:lstStyle/>
          <a:p>
            <a:pPr algn="l" rtl="0" eaLnBrk="0">
              <a:lnSpc>
                <a:spcPct val="79499"/>
              </a:lnSpc>
              <a:tabLst/>
            </a:pPr>
            <a:endParaRPr sz="100" dirty="0">
              <a:latin typeface="Arial"/>
              <a:ea typeface="Arial"/>
              <a:cs typeface="Arial"/>
            </a:endParaRPr>
          </a:p>
          <a:p>
            <a:pPr marL="41275" algn="l" rtl="0" eaLnBrk="0">
              <a:lnSpc>
                <a:spcPct val="98000"/>
              </a:lnSpc>
              <a:tabLst/>
            </a:pPr>
            <a:r>
              <a:rPr sz="1700" kern="0" spc="70" dirty="0">
                <a:solidFill>
                  <a:srgbClr val="FF0000">
                    <a:alpha val="100000"/>
                  </a:srgbClr>
                </a:solidFill>
                <a:latin typeface="Wingdings"/>
                <a:ea typeface="Wingdings"/>
                <a:cs typeface="Wingdings"/>
              </a:rPr>
              <a:t>n</a:t>
            </a:r>
            <a:r>
              <a:rPr sz="1700" kern="0" spc="-780" dirty="0">
                <a:solidFill>
                  <a:srgbClr val="FF0000">
                    <a:alpha val="100000"/>
                  </a:srgbClr>
                </a:solidFill>
                <a:latin typeface="Wingdings"/>
                <a:ea typeface="Wingdings"/>
                <a:cs typeface="Wingdings"/>
              </a:rPr>
              <a:t> </a:t>
            </a:r>
            <a:r>
              <a:rPr sz="1700" kern="0" spc="70" dirty="0">
                <a:solidFill>
                  <a:srgbClr val="000000">
                    <a:alpha val="100000"/>
                  </a:srgbClr>
                </a:solidFill>
                <a:latin typeface="Microsoft YaHei"/>
                <a:ea typeface="Microsoft YaHei"/>
                <a:cs typeface="Microsoft YaHei"/>
              </a:rPr>
              <a:t>第二条  本标准所称重大隐患 ，是指燃气经</a:t>
            </a:r>
            <a:r>
              <a:rPr sz="1700" kern="0" spc="60" dirty="0">
                <a:solidFill>
                  <a:srgbClr val="000000">
                    <a:alpha val="100000"/>
                  </a:srgbClr>
                </a:solidFill>
                <a:latin typeface="Microsoft YaHei"/>
                <a:ea typeface="Microsoft YaHei"/>
                <a:cs typeface="Microsoft YaHei"/>
              </a:rPr>
              <a:t>营者在生产经营过程中 ，存在的危害程度较大、</a:t>
            </a:r>
            <a:r>
              <a:rPr sz="1700" kern="0" spc="-370" dirty="0">
                <a:solidFill>
                  <a:srgbClr val="000000">
                    <a:alpha val="100000"/>
                  </a:srgbClr>
                </a:solidFill>
                <a:latin typeface="Microsoft YaHei"/>
                <a:ea typeface="Microsoft YaHei"/>
                <a:cs typeface="Microsoft YaHei"/>
              </a:rPr>
              <a:t> </a:t>
            </a:r>
            <a:r>
              <a:rPr sz="1700" kern="0" spc="60" dirty="0">
                <a:solidFill>
                  <a:srgbClr val="000000">
                    <a:alpha val="100000"/>
                  </a:srgbClr>
                </a:solidFill>
                <a:latin typeface="Microsoft YaHei"/>
                <a:ea typeface="Microsoft YaHei"/>
                <a:cs typeface="Microsoft YaHei"/>
              </a:rPr>
              <a:t>可能导致</a:t>
            </a:r>
            <a:endParaRPr sz="1700" dirty="0">
              <a:latin typeface="Microsoft YaHei"/>
              <a:ea typeface="Microsoft YaHei"/>
              <a:cs typeface="Microsoft YaHei"/>
            </a:endParaRPr>
          </a:p>
          <a:p>
            <a:pPr marL="308609" algn="l" rtl="0" eaLnBrk="0">
              <a:lnSpc>
                <a:spcPts val="3685"/>
              </a:lnSpc>
              <a:tabLst/>
            </a:pPr>
            <a:r>
              <a:rPr sz="1700" kern="0" spc="90" dirty="0">
                <a:solidFill>
                  <a:srgbClr val="000000">
                    <a:alpha val="100000"/>
                  </a:srgbClr>
                </a:solidFill>
                <a:latin typeface="Microsoft YaHei"/>
                <a:ea typeface="Microsoft YaHei"/>
                <a:cs typeface="Microsoft YaHei"/>
              </a:rPr>
              <a:t>群死群伤或造成重大经济损失的隐患。</a:t>
            </a:r>
            <a:endParaRPr sz="1700" dirty="0">
              <a:latin typeface="Microsoft YaHei"/>
              <a:ea typeface="Microsoft YaHei"/>
              <a:cs typeface="Microsoft YaHei"/>
            </a:endParaRPr>
          </a:p>
          <a:p>
            <a:pPr algn="l" rtl="0" eaLnBrk="0">
              <a:lnSpc>
                <a:spcPct val="100000"/>
              </a:lnSpc>
              <a:tabLst/>
            </a:pPr>
            <a:endParaRPr sz="1000" dirty="0">
              <a:latin typeface="Arial"/>
              <a:ea typeface="Arial"/>
              <a:cs typeface="Arial"/>
            </a:endParaRPr>
          </a:p>
          <a:p>
            <a:pPr marL="12700" algn="l" rtl="0" eaLnBrk="0">
              <a:lnSpc>
                <a:spcPts val="2323"/>
              </a:lnSpc>
              <a:spcBef>
                <a:spcPts val="517"/>
              </a:spcBef>
              <a:tabLst>
                <a:tab pos="147954" algn="l"/>
              </a:tabLst>
            </a:pPr>
            <a:r>
              <a:rPr sz="1700" kern="0" spc="0" dirty="0">
                <a:solidFill>
                  <a:srgbClr val="FF0000">
                    <a:alpha val="100000"/>
                  </a:srgbClr>
                </a:solidFill>
                <a:latin typeface="Microsoft YaHei"/>
                <a:ea typeface="Microsoft YaHei"/>
                <a:cs typeface="Microsoft YaHei"/>
              </a:rPr>
              <a:t>	</a:t>
            </a:r>
            <a:r>
              <a:rPr sz="1700" kern="0" spc="-100" dirty="0">
                <a:solidFill>
                  <a:srgbClr val="FF0000">
                    <a:alpha val="100000"/>
                  </a:srgbClr>
                </a:solidFill>
                <a:latin typeface="Microsoft YaHei"/>
                <a:ea typeface="Microsoft YaHei"/>
                <a:cs typeface="Microsoft YaHei"/>
              </a:rPr>
              <a:t>〖解读〗</a:t>
            </a:r>
            <a:r>
              <a:rPr sz="1700" kern="0" spc="-100" dirty="0">
                <a:solidFill>
                  <a:srgbClr val="000000">
                    <a:alpha val="100000"/>
                  </a:srgbClr>
                </a:solidFill>
                <a:latin typeface="Microsoft YaHei"/>
                <a:ea typeface="Microsoft YaHei"/>
                <a:cs typeface="Microsoft YaHei"/>
              </a:rPr>
              <a:t>（</a:t>
            </a:r>
            <a:r>
              <a:rPr sz="1700" kern="0" spc="100" dirty="0">
                <a:solidFill>
                  <a:srgbClr val="000000">
                    <a:alpha val="100000"/>
                  </a:srgbClr>
                </a:solidFill>
                <a:latin typeface="Microsoft YaHei"/>
                <a:ea typeface="Microsoft YaHei"/>
                <a:cs typeface="Microsoft YaHei"/>
              </a:rPr>
              <a:t> </a:t>
            </a:r>
            <a:r>
              <a:rPr sz="1700" kern="0" spc="-100" dirty="0">
                <a:solidFill>
                  <a:srgbClr val="000000">
                    <a:alpha val="100000"/>
                  </a:srgbClr>
                </a:solidFill>
                <a:latin typeface="Microsoft YaHei"/>
                <a:ea typeface="Microsoft YaHei"/>
                <a:cs typeface="Microsoft YaHei"/>
              </a:rPr>
              <a:t>1/2 </a:t>
            </a:r>
            <a:r>
              <a:rPr sz="1700" kern="0" spc="-110" dirty="0">
                <a:solidFill>
                  <a:srgbClr val="000000">
                    <a:alpha val="100000"/>
                  </a:srgbClr>
                </a:solidFill>
                <a:latin typeface="Microsoft YaHei"/>
                <a:ea typeface="Microsoft YaHei"/>
                <a:cs typeface="Microsoft YaHei"/>
              </a:rPr>
              <a:t>）</a:t>
            </a:r>
            <a:endParaRPr sz="1700" dirty="0">
              <a:latin typeface="Microsoft YaHei"/>
              <a:ea typeface="Microsoft YaHei"/>
              <a:cs typeface="Microsoft YaHei"/>
            </a:endParaRPr>
          </a:p>
          <a:p>
            <a:pPr marL="25400" indent="-635" algn="l" rtl="0" eaLnBrk="0">
              <a:lnSpc>
                <a:spcPct val="186000"/>
              </a:lnSpc>
              <a:spcBef>
                <a:spcPts val="127"/>
              </a:spcBef>
              <a:tabLst/>
            </a:pPr>
            <a:r>
              <a:rPr sz="1700" kern="0" spc="80" dirty="0">
                <a:solidFill>
                  <a:srgbClr val="000000">
                    <a:alpha val="100000"/>
                  </a:srgbClr>
                </a:solidFill>
                <a:latin typeface="Microsoft YaHei"/>
                <a:ea typeface="Microsoft YaHei"/>
                <a:cs typeface="Microsoft YaHei"/>
              </a:rPr>
              <a:t>对重大隐患进行了解释。</a:t>
            </a:r>
            <a:r>
              <a:rPr sz="1700" kern="0" spc="-380" dirty="0">
                <a:solidFill>
                  <a:srgbClr val="000000">
                    <a:alpha val="100000"/>
                  </a:srgbClr>
                </a:solidFill>
                <a:latin typeface="Microsoft YaHei"/>
                <a:ea typeface="Microsoft YaHei"/>
                <a:cs typeface="Microsoft YaHei"/>
              </a:rPr>
              <a:t> </a:t>
            </a:r>
            <a:r>
              <a:rPr sz="1700" kern="0" spc="80" dirty="0">
                <a:solidFill>
                  <a:srgbClr val="000000">
                    <a:alpha val="100000"/>
                  </a:srgbClr>
                </a:solidFill>
                <a:latin typeface="Microsoft YaHei"/>
                <a:ea typeface="Microsoft YaHei"/>
                <a:cs typeface="Microsoft YaHei"/>
              </a:rPr>
              <a:t>与煤矿、</a:t>
            </a:r>
            <a:r>
              <a:rPr sz="1700" kern="0" spc="-360" dirty="0">
                <a:solidFill>
                  <a:srgbClr val="000000">
                    <a:alpha val="100000"/>
                  </a:srgbClr>
                </a:solidFill>
                <a:latin typeface="Microsoft YaHei"/>
                <a:ea typeface="Microsoft YaHei"/>
                <a:cs typeface="Microsoft YaHei"/>
              </a:rPr>
              <a:t> </a:t>
            </a:r>
            <a:r>
              <a:rPr sz="1700" kern="0" spc="80" dirty="0">
                <a:solidFill>
                  <a:srgbClr val="000000">
                    <a:alpha val="100000"/>
                  </a:srgbClr>
                </a:solidFill>
                <a:latin typeface="Microsoft YaHei"/>
                <a:ea typeface="Microsoft YaHei"/>
                <a:cs typeface="Microsoft YaHei"/>
              </a:rPr>
              <a:t>非煤矿</a:t>
            </a:r>
            <a:r>
              <a:rPr sz="1700" kern="0" spc="70" dirty="0">
                <a:solidFill>
                  <a:srgbClr val="000000">
                    <a:alpha val="100000"/>
                  </a:srgbClr>
                </a:solidFill>
                <a:latin typeface="Microsoft YaHei"/>
                <a:ea typeface="Microsoft YaHei"/>
                <a:cs typeface="Microsoft YaHei"/>
              </a:rPr>
              <a:t>山、</a:t>
            </a:r>
            <a:r>
              <a:rPr sz="1700" kern="0" spc="-380" dirty="0">
                <a:solidFill>
                  <a:srgbClr val="000000">
                    <a:alpha val="100000"/>
                  </a:srgbClr>
                </a:solidFill>
                <a:latin typeface="Microsoft YaHei"/>
                <a:ea typeface="Microsoft YaHei"/>
                <a:cs typeface="Microsoft YaHei"/>
              </a:rPr>
              <a:t> </a:t>
            </a:r>
            <a:r>
              <a:rPr sz="1700" kern="0" spc="70" dirty="0">
                <a:solidFill>
                  <a:srgbClr val="000000">
                    <a:alpha val="100000"/>
                  </a:srgbClr>
                </a:solidFill>
                <a:latin typeface="Microsoft YaHei"/>
                <a:ea typeface="Microsoft YaHei"/>
                <a:cs typeface="Microsoft YaHei"/>
              </a:rPr>
              <a:t>危险化学品、</a:t>
            </a:r>
            <a:r>
              <a:rPr sz="1700" kern="0" spc="-370" dirty="0">
                <a:solidFill>
                  <a:srgbClr val="000000">
                    <a:alpha val="100000"/>
                  </a:srgbClr>
                </a:solidFill>
                <a:latin typeface="Microsoft YaHei"/>
                <a:ea typeface="Microsoft YaHei"/>
                <a:cs typeface="Microsoft YaHei"/>
              </a:rPr>
              <a:t> </a:t>
            </a:r>
            <a:r>
              <a:rPr sz="1700" kern="0" spc="70" dirty="0">
                <a:solidFill>
                  <a:srgbClr val="000000">
                    <a:alpha val="100000"/>
                  </a:srgbClr>
                </a:solidFill>
                <a:latin typeface="Microsoft YaHei"/>
                <a:ea typeface="Microsoft YaHei"/>
                <a:cs typeface="Microsoft YaHei"/>
              </a:rPr>
              <a:t>交通运输(含道路、</a:t>
            </a:r>
            <a:r>
              <a:rPr sz="1700" kern="0" spc="-360" dirty="0">
                <a:solidFill>
                  <a:srgbClr val="000000">
                    <a:alpha val="100000"/>
                  </a:srgbClr>
                </a:solidFill>
                <a:latin typeface="Microsoft YaHei"/>
                <a:ea typeface="Microsoft YaHei"/>
                <a:cs typeface="Microsoft YaHei"/>
              </a:rPr>
              <a:t> </a:t>
            </a:r>
            <a:r>
              <a:rPr sz="1700" kern="0" spc="70" dirty="0">
                <a:solidFill>
                  <a:srgbClr val="000000">
                    <a:alpha val="100000"/>
                  </a:srgbClr>
                </a:solidFill>
                <a:latin typeface="Microsoft YaHei"/>
                <a:ea typeface="Microsoft YaHei"/>
                <a:cs typeface="Microsoft YaHei"/>
              </a:rPr>
              <a:t>铁路、</a:t>
            </a:r>
            <a:r>
              <a:rPr sz="1700" kern="0" spc="-250" dirty="0">
                <a:solidFill>
                  <a:srgbClr val="000000">
                    <a:alpha val="100000"/>
                  </a:srgbClr>
                </a:solidFill>
                <a:latin typeface="Microsoft YaHei"/>
                <a:ea typeface="Microsoft YaHei"/>
                <a:cs typeface="Microsoft YaHei"/>
              </a:rPr>
              <a:t> </a:t>
            </a:r>
            <a:r>
              <a:rPr sz="1700" kern="0" spc="70" dirty="0">
                <a:solidFill>
                  <a:srgbClr val="000000">
                    <a:alpha val="100000"/>
                  </a:srgbClr>
                </a:solidFill>
                <a:latin typeface="Microsoft YaHei"/>
                <a:ea typeface="Microsoft YaHei"/>
                <a:cs typeface="Microsoft YaHei"/>
              </a:rPr>
              <a:t>民航、</a:t>
            </a:r>
            <a:r>
              <a:rPr sz="1700" kern="0" spc="-380" dirty="0">
                <a:solidFill>
                  <a:srgbClr val="000000">
                    <a:alpha val="100000"/>
                  </a:srgbClr>
                </a:solidFill>
                <a:latin typeface="Microsoft YaHei"/>
                <a:ea typeface="Microsoft YaHei"/>
                <a:cs typeface="Microsoft YaHei"/>
              </a:rPr>
              <a:t> </a:t>
            </a:r>
            <a:r>
              <a:rPr sz="1700" kern="0" spc="70" dirty="0">
                <a:solidFill>
                  <a:srgbClr val="000000">
                    <a:alpha val="100000"/>
                  </a:srgbClr>
                </a:solidFill>
                <a:latin typeface="Microsoft YaHei"/>
                <a:ea typeface="Microsoft YaHei"/>
                <a:cs typeface="Microsoft YaHei"/>
              </a:rPr>
              <a:t>水上交通</a:t>
            </a:r>
            <a:r>
              <a:rPr sz="1700" kern="0" spc="0" dirty="0">
                <a:solidFill>
                  <a:srgbClr val="000000">
                    <a:alpha val="100000"/>
                  </a:srgbClr>
                </a:solidFill>
                <a:latin typeface="Microsoft YaHei"/>
                <a:ea typeface="Microsoft YaHei"/>
                <a:cs typeface="Microsoft YaHei"/>
              </a:rPr>
              <a:t>   </a:t>
            </a:r>
            <a:r>
              <a:rPr sz="1700" kern="0" spc="80" dirty="0">
                <a:solidFill>
                  <a:srgbClr val="000000">
                    <a:alpha val="100000"/>
                  </a:srgbClr>
                </a:solidFill>
                <a:latin typeface="Microsoft YaHei"/>
                <a:ea typeface="Microsoft YaHei"/>
                <a:cs typeface="Microsoft YaHei"/>
              </a:rPr>
              <a:t>运输)、</a:t>
            </a:r>
            <a:r>
              <a:rPr sz="1700" kern="0" spc="-340" dirty="0">
                <a:solidFill>
                  <a:srgbClr val="000000">
                    <a:alpha val="100000"/>
                  </a:srgbClr>
                </a:solidFill>
                <a:latin typeface="Microsoft YaHei"/>
                <a:ea typeface="Microsoft YaHei"/>
                <a:cs typeface="Microsoft YaHei"/>
              </a:rPr>
              <a:t> </a:t>
            </a:r>
            <a:r>
              <a:rPr sz="1700" kern="0" spc="80" dirty="0">
                <a:solidFill>
                  <a:srgbClr val="000000">
                    <a:alpha val="100000"/>
                  </a:srgbClr>
                </a:solidFill>
                <a:latin typeface="Microsoft YaHei"/>
                <a:ea typeface="Microsoft YaHei"/>
                <a:cs typeface="Microsoft YaHei"/>
              </a:rPr>
              <a:t>建筑施工(含隧道施工)、</a:t>
            </a:r>
            <a:r>
              <a:rPr sz="1700" kern="0" spc="-380" dirty="0">
                <a:solidFill>
                  <a:srgbClr val="000000">
                    <a:alpha val="100000"/>
                  </a:srgbClr>
                </a:solidFill>
                <a:latin typeface="Microsoft YaHei"/>
                <a:ea typeface="Microsoft YaHei"/>
                <a:cs typeface="Microsoft YaHei"/>
              </a:rPr>
              <a:t> </a:t>
            </a:r>
            <a:r>
              <a:rPr sz="1700" kern="0" spc="80" dirty="0">
                <a:solidFill>
                  <a:srgbClr val="000000">
                    <a:alpha val="100000"/>
                  </a:srgbClr>
                </a:solidFill>
                <a:latin typeface="Microsoft YaHei"/>
                <a:ea typeface="Microsoft YaHei"/>
                <a:cs typeface="Microsoft YaHei"/>
              </a:rPr>
              <a:t>消防、</a:t>
            </a:r>
            <a:r>
              <a:rPr sz="1700" kern="0" spc="-380" dirty="0">
                <a:solidFill>
                  <a:srgbClr val="000000">
                    <a:alpha val="100000"/>
                  </a:srgbClr>
                </a:solidFill>
                <a:latin typeface="Microsoft YaHei"/>
                <a:ea typeface="Microsoft YaHei"/>
                <a:cs typeface="Microsoft YaHei"/>
              </a:rPr>
              <a:t> </a:t>
            </a:r>
            <a:r>
              <a:rPr sz="1700" kern="0" spc="80" dirty="0">
                <a:solidFill>
                  <a:srgbClr val="000000">
                    <a:alpha val="100000"/>
                  </a:srgbClr>
                </a:solidFill>
                <a:latin typeface="Microsoft YaHei"/>
                <a:ea typeface="Microsoft YaHei"/>
                <a:cs typeface="Microsoft YaHei"/>
              </a:rPr>
              <a:t>渔业船舶、</a:t>
            </a:r>
            <a:r>
              <a:rPr sz="1700" kern="0" spc="-360" dirty="0">
                <a:solidFill>
                  <a:srgbClr val="000000">
                    <a:alpha val="100000"/>
                  </a:srgbClr>
                </a:solidFill>
                <a:latin typeface="Microsoft YaHei"/>
                <a:ea typeface="Microsoft YaHei"/>
                <a:cs typeface="Microsoft YaHei"/>
              </a:rPr>
              <a:t> </a:t>
            </a:r>
            <a:r>
              <a:rPr sz="1700" kern="0" spc="80" dirty="0">
                <a:solidFill>
                  <a:srgbClr val="000000">
                    <a:alpha val="100000"/>
                  </a:srgbClr>
                </a:solidFill>
                <a:latin typeface="Microsoft YaHei"/>
                <a:ea typeface="Microsoft YaHei"/>
                <a:cs typeface="Microsoft YaHei"/>
              </a:rPr>
              <a:t>工贸等其他重点行业领域重大隐患标准表述一致。</a:t>
            </a:r>
            <a:r>
              <a:rPr sz="1700" kern="0" spc="0" dirty="0">
                <a:solidFill>
                  <a:srgbClr val="000000">
                    <a:alpha val="100000"/>
                  </a:srgbClr>
                </a:solidFill>
                <a:latin typeface="Microsoft YaHei"/>
                <a:ea typeface="Microsoft YaHei"/>
                <a:cs typeface="Microsoft YaHei"/>
              </a:rPr>
              <a:t>    </a:t>
            </a:r>
            <a:r>
              <a:rPr sz="1700" kern="0" spc="190" dirty="0">
                <a:solidFill>
                  <a:srgbClr val="FF0000">
                    <a:alpha val="100000"/>
                  </a:srgbClr>
                </a:solidFill>
                <a:latin typeface="Microsoft YaHei"/>
                <a:ea typeface="Microsoft YaHei"/>
                <a:cs typeface="Microsoft YaHei"/>
              </a:rPr>
              <a:t>《中华人民共和国安全生产</a:t>
            </a:r>
            <a:r>
              <a:rPr sz="1700" kern="0" spc="180" dirty="0">
                <a:solidFill>
                  <a:srgbClr val="FF0000">
                    <a:alpha val="100000"/>
                  </a:srgbClr>
                </a:solidFill>
                <a:latin typeface="Microsoft YaHei"/>
                <a:ea typeface="Microsoft YaHei"/>
                <a:cs typeface="Microsoft YaHei"/>
              </a:rPr>
              <a:t>法》</a:t>
            </a:r>
            <a:r>
              <a:rPr sz="1700" kern="0" spc="-130" dirty="0">
                <a:solidFill>
                  <a:srgbClr val="FF0000">
                    <a:alpha val="100000"/>
                  </a:srgbClr>
                </a:solidFill>
                <a:latin typeface="Microsoft YaHei"/>
                <a:ea typeface="Microsoft YaHei"/>
                <a:cs typeface="Microsoft YaHei"/>
              </a:rPr>
              <a:t> </a:t>
            </a:r>
            <a:r>
              <a:rPr sz="1700" kern="0" spc="180" dirty="0">
                <a:solidFill>
                  <a:srgbClr val="000000">
                    <a:alpha val="100000"/>
                  </a:srgbClr>
                </a:solidFill>
                <a:latin typeface="Microsoft YaHei"/>
                <a:ea typeface="Microsoft YaHei"/>
                <a:cs typeface="Microsoft YaHei"/>
              </a:rPr>
              <a:t>第一百一十八条 ：本法规定的生产安全一般事故</a:t>
            </a:r>
            <a:r>
              <a:rPr sz="1700" kern="0" spc="-270" dirty="0">
                <a:solidFill>
                  <a:srgbClr val="000000">
                    <a:alpha val="100000"/>
                  </a:srgbClr>
                </a:solidFill>
                <a:latin typeface="Microsoft YaHei"/>
                <a:ea typeface="Microsoft YaHei"/>
                <a:cs typeface="Microsoft YaHei"/>
              </a:rPr>
              <a:t> </a:t>
            </a:r>
            <a:r>
              <a:rPr sz="1700" kern="0" spc="180" dirty="0">
                <a:solidFill>
                  <a:srgbClr val="000000">
                    <a:alpha val="100000"/>
                  </a:srgbClr>
                </a:solidFill>
                <a:latin typeface="Microsoft YaHei"/>
                <a:ea typeface="Microsoft YaHei"/>
                <a:cs typeface="Microsoft YaHei"/>
              </a:rPr>
              <a:t>、</a:t>
            </a:r>
            <a:r>
              <a:rPr sz="1700" kern="0" spc="-280" dirty="0">
                <a:solidFill>
                  <a:srgbClr val="000000">
                    <a:alpha val="100000"/>
                  </a:srgbClr>
                </a:solidFill>
                <a:latin typeface="Microsoft YaHei"/>
                <a:ea typeface="Microsoft YaHei"/>
                <a:cs typeface="Microsoft YaHei"/>
              </a:rPr>
              <a:t> </a:t>
            </a:r>
            <a:r>
              <a:rPr sz="1700" kern="0" spc="180" dirty="0">
                <a:solidFill>
                  <a:srgbClr val="000000">
                    <a:alpha val="100000"/>
                  </a:srgbClr>
                </a:solidFill>
                <a:latin typeface="Microsoft YaHei"/>
                <a:ea typeface="Microsoft YaHei"/>
                <a:cs typeface="Microsoft YaHei"/>
              </a:rPr>
              <a:t>较大事故</a:t>
            </a:r>
            <a:r>
              <a:rPr sz="1700" kern="0" spc="-260" dirty="0">
                <a:solidFill>
                  <a:srgbClr val="000000">
                    <a:alpha val="100000"/>
                  </a:srgbClr>
                </a:solidFill>
                <a:latin typeface="Microsoft YaHei"/>
                <a:ea typeface="Microsoft YaHei"/>
                <a:cs typeface="Microsoft YaHei"/>
              </a:rPr>
              <a:t> </a:t>
            </a:r>
            <a:r>
              <a:rPr sz="1700" kern="0" spc="180" dirty="0">
                <a:solidFill>
                  <a:srgbClr val="000000">
                    <a:alpha val="100000"/>
                  </a:srgbClr>
                </a:solidFill>
                <a:latin typeface="Microsoft YaHei"/>
                <a:ea typeface="Microsoft YaHei"/>
                <a:cs typeface="Microsoft YaHei"/>
              </a:rPr>
              <a:t>、</a:t>
            </a:r>
            <a:r>
              <a:rPr sz="1700" kern="0" spc="0" dirty="0">
                <a:solidFill>
                  <a:srgbClr val="000000">
                    <a:alpha val="100000"/>
                  </a:srgbClr>
                </a:solidFill>
                <a:latin typeface="Microsoft YaHei"/>
                <a:ea typeface="Microsoft YaHei"/>
                <a:cs typeface="Microsoft YaHei"/>
              </a:rPr>
              <a:t>    </a:t>
            </a:r>
            <a:r>
              <a:rPr sz="1700" kern="0" spc="200" dirty="0">
                <a:solidFill>
                  <a:srgbClr val="000000">
                    <a:alpha val="100000"/>
                  </a:srgbClr>
                </a:solidFill>
                <a:latin typeface="Microsoft YaHei"/>
                <a:ea typeface="Microsoft YaHei"/>
                <a:cs typeface="Microsoft YaHei"/>
              </a:rPr>
              <a:t>重大事故</a:t>
            </a:r>
            <a:r>
              <a:rPr sz="1700" kern="0" spc="-230" dirty="0">
                <a:solidFill>
                  <a:srgbClr val="000000">
                    <a:alpha val="100000"/>
                  </a:srgbClr>
                </a:solidFill>
                <a:latin typeface="Microsoft YaHei"/>
                <a:ea typeface="Microsoft YaHei"/>
                <a:cs typeface="Microsoft YaHei"/>
              </a:rPr>
              <a:t> </a:t>
            </a:r>
            <a:r>
              <a:rPr sz="1700" kern="0" spc="200" dirty="0">
                <a:solidFill>
                  <a:srgbClr val="000000">
                    <a:alpha val="100000"/>
                  </a:srgbClr>
                </a:solidFill>
                <a:latin typeface="Microsoft YaHei"/>
                <a:ea typeface="Microsoft YaHei"/>
                <a:cs typeface="Microsoft YaHei"/>
              </a:rPr>
              <a:t>、</a:t>
            </a:r>
            <a:r>
              <a:rPr sz="1700" kern="0" spc="-300" dirty="0">
                <a:solidFill>
                  <a:srgbClr val="000000">
                    <a:alpha val="100000"/>
                  </a:srgbClr>
                </a:solidFill>
                <a:latin typeface="Microsoft YaHei"/>
                <a:ea typeface="Microsoft YaHei"/>
                <a:cs typeface="Microsoft YaHei"/>
              </a:rPr>
              <a:t> </a:t>
            </a:r>
            <a:r>
              <a:rPr sz="1700" kern="0" spc="200" dirty="0">
                <a:solidFill>
                  <a:srgbClr val="000000">
                    <a:alpha val="100000"/>
                  </a:srgbClr>
                </a:solidFill>
                <a:latin typeface="Microsoft YaHei"/>
                <a:ea typeface="Microsoft YaHei"/>
                <a:cs typeface="Microsoft YaHei"/>
              </a:rPr>
              <a:t>特别重大事故的划分标准由国务院规定</a:t>
            </a:r>
            <a:r>
              <a:rPr sz="1700" kern="0" spc="-260" dirty="0">
                <a:solidFill>
                  <a:srgbClr val="000000">
                    <a:alpha val="100000"/>
                  </a:srgbClr>
                </a:solidFill>
                <a:latin typeface="Microsoft YaHei"/>
                <a:ea typeface="Microsoft YaHei"/>
                <a:cs typeface="Microsoft YaHei"/>
              </a:rPr>
              <a:t> </a:t>
            </a:r>
            <a:r>
              <a:rPr sz="1700" kern="0" spc="200" dirty="0">
                <a:solidFill>
                  <a:srgbClr val="000000">
                    <a:alpha val="100000"/>
                  </a:srgbClr>
                </a:solidFill>
                <a:latin typeface="Microsoft YaHei"/>
                <a:ea typeface="Microsoft YaHei"/>
                <a:cs typeface="Microsoft YaHei"/>
              </a:rPr>
              <a:t>。</a:t>
            </a:r>
            <a:r>
              <a:rPr sz="1700" kern="0" spc="-180" dirty="0">
                <a:solidFill>
                  <a:srgbClr val="000000">
                    <a:alpha val="100000"/>
                  </a:srgbClr>
                </a:solidFill>
                <a:latin typeface="Microsoft YaHei"/>
                <a:ea typeface="Microsoft YaHei"/>
                <a:cs typeface="Microsoft YaHei"/>
              </a:rPr>
              <a:t> </a:t>
            </a:r>
            <a:r>
              <a:rPr sz="1700" kern="0" spc="200" dirty="0">
                <a:solidFill>
                  <a:srgbClr val="000000">
                    <a:alpha val="100000"/>
                  </a:srgbClr>
                </a:solidFill>
                <a:latin typeface="Microsoft YaHei"/>
                <a:ea typeface="Microsoft YaHei"/>
                <a:cs typeface="Microsoft YaHei"/>
              </a:rPr>
              <a:t>国务院应急管理部门和其他负有安全生产</a:t>
            </a:r>
            <a:r>
              <a:rPr sz="1700" kern="0" spc="0" dirty="0">
                <a:solidFill>
                  <a:srgbClr val="000000">
                    <a:alpha val="100000"/>
                  </a:srgbClr>
                </a:solidFill>
                <a:latin typeface="Microsoft YaHei"/>
                <a:ea typeface="Microsoft YaHei"/>
                <a:cs typeface="Microsoft YaHei"/>
              </a:rPr>
              <a:t>    </a:t>
            </a:r>
            <a:r>
              <a:rPr sz="1700" kern="0" spc="200" dirty="0">
                <a:solidFill>
                  <a:srgbClr val="000000">
                    <a:alpha val="100000"/>
                  </a:srgbClr>
                </a:solidFill>
                <a:latin typeface="Microsoft YaHei"/>
                <a:ea typeface="Microsoft YaHei"/>
                <a:cs typeface="Microsoft YaHei"/>
              </a:rPr>
              <a:t>监督管理职责的部门应当根据各自的职责分工 ，制定相关行业</a:t>
            </a:r>
            <a:r>
              <a:rPr sz="1700" kern="0" spc="-270" dirty="0">
                <a:solidFill>
                  <a:srgbClr val="000000">
                    <a:alpha val="100000"/>
                  </a:srgbClr>
                </a:solidFill>
                <a:latin typeface="Microsoft YaHei"/>
                <a:ea typeface="Microsoft YaHei"/>
                <a:cs typeface="Microsoft YaHei"/>
              </a:rPr>
              <a:t> </a:t>
            </a:r>
            <a:r>
              <a:rPr sz="1700" kern="0" spc="200" dirty="0">
                <a:solidFill>
                  <a:srgbClr val="000000">
                    <a:alpha val="100000"/>
                  </a:srgbClr>
                </a:solidFill>
                <a:latin typeface="Microsoft YaHei"/>
                <a:ea typeface="Microsoft YaHei"/>
                <a:cs typeface="Microsoft YaHei"/>
              </a:rPr>
              <a:t>、</a:t>
            </a:r>
            <a:r>
              <a:rPr sz="1700" kern="0" spc="-280" dirty="0">
                <a:solidFill>
                  <a:srgbClr val="000000">
                    <a:alpha val="100000"/>
                  </a:srgbClr>
                </a:solidFill>
                <a:latin typeface="Microsoft YaHei"/>
                <a:ea typeface="Microsoft YaHei"/>
                <a:cs typeface="Microsoft YaHei"/>
              </a:rPr>
              <a:t> </a:t>
            </a:r>
            <a:r>
              <a:rPr sz="1700" kern="0" spc="200" dirty="0">
                <a:solidFill>
                  <a:srgbClr val="000000">
                    <a:alpha val="100000"/>
                  </a:srgbClr>
                </a:solidFill>
                <a:latin typeface="Microsoft YaHei"/>
                <a:ea typeface="Microsoft YaHei"/>
                <a:cs typeface="Microsoft YaHei"/>
              </a:rPr>
              <a:t>领域</a:t>
            </a:r>
            <a:r>
              <a:rPr sz="1700" kern="0" spc="190" dirty="0">
                <a:solidFill>
                  <a:srgbClr val="000000">
                    <a:alpha val="100000"/>
                  </a:srgbClr>
                </a:solidFill>
                <a:latin typeface="Microsoft YaHei"/>
                <a:ea typeface="Microsoft YaHei"/>
                <a:cs typeface="Microsoft YaHei"/>
              </a:rPr>
              <a:t>重大危险源的辨识标准和</a:t>
            </a:r>
            <a:r>
              <a:rPr sz="1700" kern="0" spc="0" dirty="0">
                <a:solidFill>
                  <a:srgbClr val="000000">
                    <a:alpha val="100000"/>
                  </a:srgbClr>
                </a:solidFill>
                <a:latin typeface="Microsoft YaHei"/>
                <a:ea typeface="Microsoft YaHei"/>
                <a:cs typeface="Microsoft YaHei"/>
              </a:rPr>
              <a:t>    </a:t>
            </a:r>
            <a:r>
              <a:rPr sz="1700" kern="0" spc="210" dirty="0">
                <a:solidFill>
                  <a:srgbClr val="000000">
                    <a:alpha val="100000"/>
                  </a:srgbClr>
                </a:solidFill>
                <a:latin typeface="Microsoft YaHei"/>
                <a:ea typeface="Microsoft YaHei"/>
                <a:cs typeface="Microsoft YaHei"/>
              </a:rPr>
              <a:t>重大事故隐患的判定</a:t>
            </a:r>
            <a:r>
              <a:rPr sz="1700" kern="0" spc="200" dirty="0">
                <a:solidFill>
                  <a:srgbClr val="000000">
                    <a:alpha val="100000"/>
                  </a:srgbClr>
                </a:solidFill>
                <a:latin typeface="Microsoft YaHei"/>
                <a:ea typeface="Microsoft YaHei"/>
                <a:cs typeface="Microsoft YaHei"/>
              </a:rPr>
              <a:t>标准。</a:t>
            </a:r>
            <a:endParaRPr sz="1700" dirty="0">
              <a:latin typeface="Microsoft YaHei"/>
              <a:ea typeface="Microsoft YaHei"/>
              <a:cs typeface="Microsoft YaHei"/>
            </a:endParaRPr>
          </a:p>
        </p:txBody>
      </p:sp>
      <p:sp>
        <p:nvSpPr>
          <p:cNvPr id="138" name="textbox 138"/>
          <p:cNvSpPr/>
          <p:nvPr/>
        </p:nvSpPr>
        <p:spPr>
          <a:xfrm>
            <a:off x="882577" y="510426"/>
            <a:ext cx="8160384" cy="562609"/>
          </a:xfrm>
          <a:prstGeom prst="rect">
            <a:avLst/>
          </a:prstGeom>
          <a:noFill/>
          <a:ln w="0" cap="flat">
            <a:noFill/>
            <a:prstDash val="solid"/>
            <a:miter lim="0"/>
          </a:ln>
        </p:spPr>
        <p:txBody>
          <a:bodyPr vert="horz" wrap="square" lIns="0" tIns="0" rIns="0" bIns="0"/>
          <a:lstStyle/>
          <a:p>
            <a:pPr algn="l" rtl="0" eaLnBrk="0">
              <a:lnSpc>
                <a:spcPct val="83341"/>
              </a:lnSpc>
              <a:tabLst/>
            </a:pPr>
            <a:endParaRPr sz="100" dirty="0">
              <a:latin typeface="Arial"/>
              <a:ea typeface="Arial"/>
              <a:cs typeface="Arial"/>
            </a:endParaRPr>
          </a:p>
          <a:p>
            <a:pPr algn="r" rtl="0" eaLnBrk="0">
              <a:lnSpc>
                <a:spcPts val="4227"/>
              </a:lnSpc>
              <a:tabLst/>
            </a:pPr>
            <a:r>
              <a:rPr sz="3200" b="1" kern="0" spc="-80" dirty="0">
                <a:solidFill>
                  <a:srgbClr val="000000">
                    <a:alpha val="100000"/>
                  </a:srgbClr>
                </a:solidFill>
                <a:latin typeface="Microsoft YaHei"/>
                <a:ea typeface="Microsoft YaHei"/>
                <a:cs typeface="Microsoft YaHei"/>
              </a:rPr>
              <a:t>《城镇燃气经营安全重大隐患判定标准》解析</a:t>
            </a:r>
            <a:endParaRPr sz="3200" dirty="0">
              <a:latin typeface="Microsoft YaHei"/>
              <a:ea typeface="Microsoft YaHei"/>
              <a:cs typeface="Microsoft YaHei"/>
            </a:endParaRPr>
          </a:p>
        </p:txBody>
      </p:sp>
      <p:pic>
        <p:nvPicPr>
          <p:cNvPr id="140" name="picture 140"/>
          <p:cNvPicPr>
            <a:picLocks noChangeAspect="1"/>
          </p:cNvPicPr>
          <p:nvPr/>
        </p:nvPicPr>
        <p:blipFill>
          <a:blip r:embed="rId2"/>
          <a:stretch>
            <a:fillRect/>
          </a:stretch>
        </p:blipFill>
        <p:spPr>
          <a:xfrm rot="21600000">
            <a:off x="11472671" y="0"/>
            <a:ext cx="719328" cy="720852"/>
          </a:xfrm>
          <a:prstGeom prst="rect">
            <a:avLst/>
          </a:prstGeom>
        </p:spPr>
      </p:pic>
      <p:pic>
        <p:nvPicPr>
          <p:cNvPr id="142" name="picture 142"/>
          <p:cNvPicPr>
            <a:picLocks noChangeAspect="1"/>
          </p:cNvPicPr>
          <p:nvPr/>
        </p:nvPicPr>
        <p:blipFill>
          <a:blip r:embed="rId3"/>
          <a:stretch>
            <a:fillRect/>
          </a:stretch>
        </p:blipFill>
        <p:spPr>
          <a:xfrm rot="21600000">
            <a:off x="0" y="6138671"/>
            <a:ext cx="720852" cy="719328"/>
          </a:xfrm>
          <a:prstGeom prst="rect">
            <a:avLst/>
          </a:prstGeom>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4" name="rect 144"/>
          <p:cNvSpPr/>
          <p:nvPr/>
        </p:nvSpPr>
        <p:spPr>
          <a:xfrm>
            <a:off x="0" y="0"/>
            <a:ext cx="12192000" cy="6858000"/>
          </a:xfrm>
          <a:prstGeom prst="rect">
            <a:avLst/>
          </a:prstGeom>
          <a:solidFill>
            <a:srgbClr val="E4F4FB">
              <a:alpha val="100000"/>
            </a:srgbClr>
          </a:solidFill>
          <a:ln w="0" cap="flat">
            <a:noFill/>
            <a:prstDash val="solid"/>
            <a:miter lim="0"/>
          </a:ln>
        </p:spPr>
        <p:txBody>
          <a:bodyPr rtlCol="0"/>
          <a:lstStyle/>
          <a:p>
            <a:pPr algn="ctr"/>
            <a:endParaRPr lang="zh-CN" altLang="en-US"/>
          </a:p>
        </p:txBody>
      </p:sp>
      <p:sp>
        <p:nvSpPr>
          <p:cNvPr id="146" name="rect 146"/>
          <p:cNvSpPr/>
          <p:nvPr/>
        </p:nvSpPr>
        <p:spPr>
          <a:xfrm>
            <a:off x="2142489" y="2322195"/>
            <a:ext cx="375285" cy="321945"/>
          </a:xfrm>
          <a:prstGeom prst="rect">
            <a:avLst/>
          </a:prstGeom>
          <a:solidFill>
            <a:srgbClr val="FFFF00">
              <a:alpha val="100000"/>
            </a:srgbClr>
          </a:solidFill>
          <a:ln w="0" cap="flat">
            <a:noFill/>
            <a:prstDash val="solid"/>
            <a:miter lim="0"/>
          </a:ln>
        </p:spPr>
        <p:txBody>
          <a:bodyPr rtlCol="0"/>
          <a:lstStyle/>
          <a:p>
            <a:pPr algn="ctr"/>
            <a:endParaRPr lang="zh-CN" altLang="en-US"/>
          </a:p>
        </p:txBody>
      </p:sp>
      <p:sp>
        <p:nvSpPr>
          <p:cNvPr id="148" name="rect 148"/>
          <p:cNvSpPr/>
          <p:nvPr/>
        </p:nvSpPr>
        <p:spPr>
          <a:xfrm>
            <a:off x="2508250" y="2322195"/>
            <a:ext cx="238125" cy="321945"/>
          </a:xfrm>
          <a:prstGeom prst="rect">
            <a:avLst/>
          </a:prstGeom>
          <a:solidFill>
            <a:srgbClr val="FFFF00">
              <a:alpha val="100000"/>
            </a:srgbClr>
          </a:solidFill>
          <a:ln w="0" cap="flat">
            <a:noFill/>
            <a:prstDash val="solid"/>
            <a:miter lim="0"/>
          </a:ln>
        </p:spPr>
        <p:txBody>
          <a:bodyPr rtlCol="0"/>
          <a:lstStyle/>
          <a:p>
            <a:pPr algn="ctr"/>
            <a:endParaRPr lang="zh-CN" altLang="en-US"/>
          </a:p>
        </p:txBody>
      </p:sp>
      <p:sp>
        <p:nvSpPr>
          <p:cNvPr id="150" name="rect 150"/>
          <p:cNvSpPr/>
          <p:nvPr/>
        </p:nvSpPr>
        <p:spPr>
          <a:xfrm>
            <a:off x="1913889" y="2322195"/>
            <a:ext cx="238125" cy="321945"/>
          </a:xfrm>
          <a:prstGeom prst="rect">
            <a:avLst/>
          </a:prstGeom>
          <a:solidFill>
            <a:srgbClr val="FFFF00">
              <a:alpha val="100000"/>
            </a:srgbClr>
          </a:solidFill>
          <a:ln w="0" cap="flat">
            <a:noFill/>
            <a:prstDash val="solid"/>
            <a:miter lim="0"/>
          </a:ln>
        </p:spPr>
        <p:txBody>
          <a:bodyPr rtlCol="0"/>
          <a:lstStyle/>
          <a:p>
            <a:pPr algn="ctr"/>
            <a:endParaRPr lang="zh-CN" altLang="en-US"/>
          </a:p>
        </p:txBody>
      </p:sp>
      <p:sp>
        <p:nvSpPr>
          <p:cNvPr id="152" name="rect 152"/>
          <p:cNvSpPr/>
          <p:nvPr/>
        </p:nvSpPr>
        <p:spPr>
          <a:xfrm>
            <a:off x="999489" y="2322195"/>
            <a:ext cx="923925" cy="321945"/>
          </a:xfrm>
          <a:prstGeom prst="rect">
            <a:avLst/>
          </a:prstGeom>
          <a:solidFill>
            <a:srgbClr val="FFFF00">
              <a:alpha val="100000"/>
            </a:srgbClr>
          </a:solidFill>
          <a:ln w="0" cap="flat">
            <a:noFill/>
            <a:prstDash val="solid"/>
            <a:miter lim="0"/>
          </a:ln>
        </p:spPr>
        <p:txBody>
          <a:bodyPr rtlCol="0"/>
          <a:lstStyle/>
          <a:p>
            <a:pPr algn="ctr"/>
            <a:endParaRPr lang="zh-CN" altLang="en-US"/>
          </a:p>
        </p:txBody>
      </p:sp>
      <p:sp>
        <p:nvSpPr>
          <p:cNvPr id="154" name="textbox 154"/>
          <p:cNvSpPr/>
          <p:nvPr/>
        </p:nvSpPr>
        <p:spPr>
          <a:xfrm>
            <a:off x="-12700" y="510426"/>
            <a:ext cx="11285855" cy="6361429"/>
          </a:xfrm>
          <a:prstGeom prst="rect">
            <a:avLst/>
          </a:prstGeom>
          <a:noFill/>
          <a:ln w="0" cap="flat">
            <a:noFill/>
            <a:prstDash val="solid"/>
            <a:miter lim="0"/>
          </a:ln>
        </p:spPr>
        <p:txBody>
          <a:bodyPr vert="horz" wrap="square" lIns="0" tIns="0" rIns="0" bIns="0"/>
          <a:lstStyle/>
          <a:p>
            <a:pPr algn="l" rtl="0" eaLnBrk="0">
              <a:lnSpc>
                <a:spcPct val="83341"/>
              </a:lnSpc>
              <a:tabLst/>
            </a:pPr>
            <a:endParaRPr sz="100" dirty="0">
              <a:latin typeface="Arial"/>
              <a:ea typeface="Arial"/>
              <a:cs typeface="Arial"/>
            </a:endParaRPr>
          </a:p>
          <a:p>
            <a:pPr marL="1110614" algn="l" rtl="0" eaLnBrk="0">
              <a:lnSpc>
                <a:spcPts val="4227"/>
              </a:lnSpc>
              <a:tabLst/>
            </a:pPr>
            <a:r>
              <a:rPr sz="3200" b="1" kern="0" spc="-80" dirty="0">
                <a:solidFill>
                  <a:srgbClr val="000000">
                    <a:alpha val="100000"/>
                  </a:srgbClr>
                </a:solidFill>
                <a:latin typeface="Microsoft YaHei"/>
                <a:ea typeface="Microsoft YaHei"/>
                <a:cs typeface="Microsoft YaHei"/>
              </a:rPr>
              <a:t>《城镇燃气经营安全重大隐患判定标准》解析</a:t>
            </a:r>
            <a:endParaRPr sz="3200" dirty="0">
              <a:latin typeface="Microsoft YaHei"/>
              <a:ea typeface="Microsoft YaHei"/>
              <a:cs typeface="Microsoft YaHei"/>
            </a:endParaRPr>
          </a:p>
          <a:p>
            <a:pPr algn="l" rtl="0" eaLnBrk="0">
              <a:lnSpc>
                <a:spcPct val="178000"/>
              </a:lnSpc>
              <a:tabLst/>
            </a:pPr>
            <a:endParaRPr sz="1000" dirty="0">
              <a:latin typeface="Arial"/>
              <a:ea typeface="Arial"/>
              <a:cs typeface="Arial"/>
            </a:endParaRPr>
          </a:p>
          <a:p>
            <a:pPr algn="r" rtl="0" eaLnBrk="0">
              <a:lnSpc>
                <a:spcPct val="98000"/>
              </a:lnSpc>
              <a:spcBef>
                <a:spcPts val="522"/>
              </a:spcBef>
              <a:tabLst/>
            </a:pPr>
            <a:r>
              <a:rPr sz="1700" kern="0" spc="70" dirty="0">
                <a:solidFill>
                  <a:srgbClr val="FF0000">
                    <a:alpha val="100000"/>
                  </a:srgbClr>
                </a:solidFill>
                <a:latin typeface="Wingdings"/>
                <a:ea typeface="Wingdings"/>
                <a:cs typeface="Wingdings"/>
              </a:rPr>
              <a:t>n</a:t>
            </a:r>
            <a:r>
              <a:rPr sz="1700" kern="0" spc="-780" dirty="0">
                <a:solidFill>
                  <a:srgbClr val="FF0000">
                    <a:alpha val="100000"/>
                  </a:srgbClr>
                </a:solidFill>
                <a:latin typeface="Wingdings"/>
                <a:ea typeface="Wingdings"/>
                <a:cs typeface="Wingdings"/>
              </a:rPr>
              <a:t> </a:t>
            </a:r>
            <a:r>
              <a:rPr sz="1700" kern="0" spc="70" dirty="0">
                <a:solidFill>
                  <a:srgbClr val="000000">
                    <a:alpha val="100000"/>
                  </a:srgbClr>
                </a:solidFill>
                <a:latin typeface="Microsoft YaHei"/>
                <a:ea typeface="Microsoft YaHei"/>
                <a:cs typeface="Microsoft YaHei"/>
              </a:rPr>
              <a:t>第二条  本标准所称重大隐患 ，是指燃气经</a:t>
            </a:r>
            <a:r>
              <a:rPr sz="1700" kern="0" spc="60" dirty="0">
                <a:solidFill>
                  <a:srgbClr val="000000">
                    <a:alpha val="100000"/>
                  </a:srgbClr>
                </a:solidFill>
                <a:latin typeface="Microsoft YaHei"/>
                <a:ea typeface="Microsoft YaHei"/>
                <a:cs typeface="Microsoft YaHei"/>
              </a:rPr>
              <a:t>营者在生产经营过程中 ，存在的危害程度较大、</a:t>
            </a:r>
            <a:r>
              <a:rPr sz="1700" kern="0" spc="-370" dirty="0">
                <a:solidFill>
                  <a:srgbClr val="000000">
                    <a:alpha val="100000"/>
                  </a:srgbClr>
                </a:solidFill>
                <a:latin typeface="Microsoft YaHei"/>
                <a:ea typeface="Microsoft YaHei"/>
                <a:cs typeface="Microsoft YaHei"/>
              </a:rPr>
              <a:t> </a:t>
            </a:r>
            <a:r>
              <a:rPr sz="1700" kern="0" spc="60" dirty="0">
                <a:solidFill>
                  <a:srgbClr val="000000">
                    <a:alpha val="100000"/>
                  </a:srgbClr>
                </a:solidFill>
                <a:latin typeface="Microsoft YaHei"/>
                <a:ea typeface="Microsoft YaHei"/>
                <a:cs typeface="Microsoft YaHei"/>
              </a:rPr>
              <a:t>可能导致</a:t>
            </a:r>
            <a:endParaRPr sz="1700" dirty="0">
              <a:latin typeface="Microsoft YaHei"/>
              <a:ea typeface="Microsoft YaHei"/>
              <a:cs typeface="Microsoft YaHei"/>
            </a:endParaRPr>
          </a:p>
          <a:p>
            <a:pPr marL="1308100" algn="l" rtl="0" eaLnBrk="0">
              <a:lnSpc>
                <a:spcPts val="3685"/>
              </a:lnSpc>
              <a:tabLst/>
            </a:pPr>
            <a:r>
              <a:rPr sz="1700" kern="0" spc="90" dirty="0">
                <a:solidFill>
                  <a:srgbClr val="000000">
                    <a:alpha val="100000"/>
                  </a:srgbClr>
                </a:solidFill>
                <a:latin typeface="Microsoft YaHei"/>
                <a:ea typeface="Microsoft YaHei"/>
                <a:cs typeface="Microsoft YaHei"/>
              </a:rPr>
              <a:t>群死群伤或造成重大经济损失的隐患。</a:t>
            </a:r>
            <a:endParaRPr sz="1700" dirty="0">
              <a:latin typeface="Microsoft YaHei"/>
              <a:ea typeface="Microsoft YaHei"/>
              <a:cs typeface="Microsoft YaHei"/>
            </a:endParaRPr>
          </a:p>
          <a:p>
            <a:pPr algn="l" rtl="0" eaLnBrk="0">
              <a:lnSpc>
                <a:spcPct val="100000"/>
              </a:lnSpc>
              <a:tabLst/>
            </a:pPr>
            <a:endParaRPr sz="1000" dirty="0">
              <a:latin typeface="Arial"/>
              <a:ea typeface="Arial"/>
              <a:cs typeface="Arial"/>
            </a:endParaRPr>
          </a:p>
          <a:p>
            <a:pPr marL="1011555" algn="l" rtl="0" eaLnBrk="0">
              <a:lnSpc>
                <a:spcPts val="2323"/>
              </a:lnSpc>
              <a:spcBef>
                <a:spcPts val="517"/>
              </a:spcBef>
              <a:tabLst>
                <a:tab pos="1147444" algn="l"/>
              </a:tabLst>
            </a:pPr>
            <a:r>
              <a:rPr sz="1700" kern="0" spc="0" dirty="0">
                <a:solidFill>
                  <a:srgbClr val="FF0000">
                    <a:alpha val="100000"/>
                  </a:srgbClr>
                </a:solidFill>
                <a:latin typeface="Microsoft YaHei"/>
                <a:ea typeface="Microsoft YaHei"/>
                <a:cs typeface="Microsoft YaHei"/>
              </a:rPr>
              <a:t>	</a:t>
            </a:r>
            <a:r>
              <a:rPr sz="1700" kern="0" spc="-80" dirty="0">
                <a:solidFill>
                  <a:srgbClr val="FF0000">
                    <a:alpha val="100000"/>
                  </a:srgbClr>
                </a:solidFill>
                <a:latin typeface="Microsoft YaHei"/>
                <a:ea typeface="Microsoft YaHei"/>
                <a:cs typeface="Microsoft YaHei"/>
              </a:rPr>
              <a:t>〖解读〗</a:t>
            </a:r>
            <a:r>
              <a:rPr sz="1700" kern="0" spc="-80" dirty="0">
                <a:solidFill>
                  <a:srgbClr val="000000">
                    <a:alpha val="100000"/>
                  </a:srgbClr>
                </a:solidFill>
                <a:latin typeface="Microsoft YaHei"/>
                <a:ea typeface="Microsoft YaHei"/>
                <a:cs typeface="Microsoft YaHei"/>
              </a:rPr>
              <a:t>（ 2/2</a:t>
            </a:r>
            <a:r>
              <a:rPr sz="1700" kern="0" spc="-90" dirty="0">
                <a:solidFill>
                  <a:srgbClr val="000000">
                    <a:alpha val="100000"/>
                  </a:srgbClr>
                </a:solidFill>
                <a:latin typeface="Microsoft YaHei"/>
                <a:ea typeface="Microsoft YaHei"/>
                <a:cs typeface="Microsoft YaHei"/>
              </a:rPr>
              <a:t> ）</a:t>
            </a:r>
            <a:endParaRPr sz="1700" dirty="0">
              <a:latin typeface="Microsoft YaHei"/>
              <a:ea typeface="Microsoft YaHei"/>
              <a:cs typeface="Microsoft YaHei"/>
            </a:endParaRPr>
          </a:p>
          <a:p>
            <a:pPr marL="1132839" algn="l" rtl="0" eaLnBrk="0">
              <a:lnSpc>
                <a:spcPts val="2323"/>
              </a:lnSpc>
              <a:spcBef>
                <a:spcPts val="1501"/>
              </a:spcBef>
              <a:tabLst/>
            </a:pPr>
            <a:r>
              <a:rPr sz="1700" kern="0" spc="60" dirty="0">
                <a:solidFill>
                  <a:srgbClr val="000000">
                    <a:alpha val="100000"/>
                  </a:srgbClr>
                </a:solidFill>
                <a:latin typeface="Microsoft YaHei"/>
                <a:ea typeface="Microsoft YaHei"/>
                <a:cs typeface="Microsoft YaHei"/>
              </a:rPr>
              <a:t>《生产安全事故报告和调</a:t>
            </a:r>
            <a:r>
              <a:rPr sz="1700" kern="0" spc="50" dirty="0">
                <a:solidFill>
                  <a:srgbClr val="000000">
                    <a:alpha val="100000"/>
                  </a:srgbClr>
                </a:solidFill>
                <a:latin typeface="Microsoft YaHei"/>
                <a:ea typeface="Microsoft YaHei"/>
                <a:cs typeface="Microsoft YaHei"/>
              </a:rPr>
              <a:t>查处理条例》第三条</a:t>
            </a:r>
            <a:endParaRPr sz="1700" dirty="0">
              <a:latin typeface="Microsoft YaHei"/>
              <a:ea typeface="Microsoft YaHei"/>
              <a:cs typeface="Microsoft YaHei"/>
            </a:endParaRPr>
          </a:p>
          <a:p>
            <a:pPr marL="1024889" algn="l" rtl="0" eaLnBrk="0">
              <a:lnSpc>
                <a:spcPts val="2323"/>
              </a:lnSpc>
              <a:spcBef>
                <a:spcPts val="1501"/>
              </a:spcBef>
              <a:tabLst/>
            </a:pPr>
            <a:r>
              <a:rPr sz="1700" kern="0" spc="80" dirty="0">
                <a:solidFill>
                  <a:srgbClr val="000000">
                    <a:alpha val="100000"/>
                  </a:srgbClr>
                </a:solidFill>
                <a:latin typeface="Microsoft YaHei"/>
                <a:ea typeface="Microsoft YaHei"/>
                <a:cs typeface="Microsoft YaHei"/>
              </a:rPr>
              <a:t>根据生产安全事故(以下简称事故)造成的人员伤亡或者直接经济损失 ，</a:t>
            </a:r>
            <a:r>
              <a:rPr sz="1700" kern="0" spc="70" dirty="0">
                <a:solidFill>
                  <a:srgbClr val="000000">
                    <a:alpha val="100000"/>
                  </a:srgbClr>
                </a:solidFill>
                <a:latin typeface="Microsoft YaHei"/>
                <a:ea typeface="Microsoft YaHei"/>
                <a:cs typeface="Microsoft YaHei"/>
              </a:rPr>
              <a:t>事故一般分为以下等级 ：</a:t>
            </a:r>
            <a:endParaRPr sz="1700" dirty="0">
              <a:latin typeface="Microsoft YaHei"/>
              <a:ea typeface="Microsoft YaHei"/>
              <a:cs typeface="Microsoft YaHei"/>
            </a:endParaRPr>
          </a:p>
          <a:p>
            <a:pPr marL="1024889" indent="13334" algn="l" rtl="0" eaLnBrk="0">
              <a:lnSpc>
                <a:spcPct val="185000"/>
              </a:lnSpc>
              <a:spcBef>
                <a:spcPts val="358"/>
              </a:spcBef>
              <a:tabLst/>
            </a:pPr>
            <a:r>
              <a:rPr sz="1700" kern="0" spc="40" dirty="0">
                <a:solidFill>
                  <a:srgbClr val="000000">
                    <a:alpha val="100000"/>
                  </a:srgbClr>
                </a:solidFill>
                <a:latin typeface="Microsoft YaHei"/>
                <a:ea typeface="Microsoft YaHei"/>
                <a:cs typeface="Microsoft YaHei"/>
              </a:rPr>
              <a:t>(一)特别重大事故 ，是指造成30人以上死亡 ，或者100人以上重伤(包括急性工业中毒 ，下同) ，或者1</a:t>
            </a:r>
            <a:r>
              <a:rPr sz="1700" kern="0" spc="10" dirty="0">
                <a:solidFill>
                  <a:srgbClr val="000000">
                    <a:alpha val="100000"/>
                  </a:srgbClr>
                </a:solidFill>
                <a:latin typeface="Microsoft YaHei"/>
                <a:ea typeface="Microsoft YaHei"/>
                <a:cs typeface="Microsoft YaHei"/>
              </a:rPr>
              <a:t>     </a:t>
            </a:r>
            <a:r>
              <a:rPr sz="1700" kern="0" spc="60" dirty="0">
                <a:solidFill>
                  <a:srgbClr val="000000">
                    <a:alpha val="100000"/>
                  </a:srgbClr>
                </a:solidFill>
                <a:latin typeface="Microsoft YaHei"/>
                <a:ea typeface="Microsoft YaHei"/>
                <a:cs typeface="Microsoft YaHei"/>
              </a:rPr>
              <a:t>亿元以上直接经济损失的事故 ；(二)重大</a:t>
            </a:r>
            <a:r>
              <a:rPr sz="1700" kern="0" spc="50" dirty="0">
                <a:solidFill>
                  <a:srgbClr val="000000">
                    <a:alpha val="100000"/>
                  </a:srgbClr>
                </a:solidFill>
                <a:latin typeface="Microsoft YaHei"/>
                <a:ea typeface="Microsoft YaHei"/>
                <a:cs typeface="Microsoft YaHei"/>
              </a:rPr>
              <a:t>事故 ，是指造成10人以上30人以下死亡 ，或者50人以上100</a:t>
            </a:r>
            <a:r>
              <a:rPr sz="1700" kern="0" spc="-10" dirty="0">
                <a:solidFill>
                  <a:srgbClr val="000000">
                    <a:alpha val="100000"/>
                  </a:srgbClr>
                </a:solidFill>
                <a:latin typeface="Microsoft YaHei"/>
                <a:ea typeface="Microsoft YaHei"/>
                <a:cs typeface="Microsoft YaHei"/>
              </a:rPr>
              <a:t>    </a:t>
            </a:r>
            <a:r>
              <a:rPr sz="1700" kern="0" spc="60" dirty="0">
                <a:solidFill>
                  <a:srgbClr val="000000">
                    <a:alpha val="100000"/>
                  </a:srgbClr>
                </a:solidFill>
                <a:latin typeface="Microsoft YaHei"/>
                <a:ea typeface="Microsoft YaHei"/>
                <a:cs typeface="Microsoft YaHei"/>
              </a:rPr>
              <a:t>人以下重伤 ，或者5000万元以上1亿元以下直接</a:t>
            </a:r>
            <a:r>
              <a:rPr sz="1700" kern="0" spc="50" dirty="0">
                <a:solidFill>
                  <a:srgbClr val="000000">
                    <a:alpha val="100000"/>
                  </a:srgbClr>
                </a:solidFill>
                <a:latin typeface="Microsoft YaHei"/>
                <a:ea typeface="Microsoft YaHei"/>
                <a:cs typeface="Microsoft YaHei"/>
              </a:rPr>
              <a:t>经济损失的事故 ；(三)较大事故 ，是指造成3人以上10</a:t>
            </a:r>
            <a:r>
              <a:rPr sz="1700" kern="0" spc="0" dirty="0">
                <a:solidFill>
                  <a:srgbClr val="000000">
                    <a:alpha val="100000"/>
                  </a:srgbClr>
                </a:solidFill>
                <a:latin typeface="Microsoft YaHei"/>
                <a:ea typeface="Microsoft YaHei"/>
                <a:cs typeface="Microsoft YaHei"/>
              </a:rPr>
              <a:t>   </a:t>
            </a:r>
            <a:r>
              <a:rPr sz="1700" kern="0" spc="70" dirty="0">
                <a:solidFill>
                  <a:srgbClr val="000000">
                    <a:alpha val="100000"/>
                  </a:srgbClr>
                </a:solidFill>
                <a:latin typeface="Microsoft YaHei"/>
                <a:ea typeface="Microsoft YaHei"/>
                <a:cs typeface="Microsoft YaHei"/>
              </a:rPr>
              <a:t>人以下死亡 ，或者10人以上5</a:t>
            </a:r>
            <a:r>
              <a:rPr sz="1700" kern="0" spc="60" dirty="0">
                <a:solidFill>
                  <a:srgbClr val="000000">
                    <a:alpha val="100000"/>
                  </a:srgbClr>
                </a:solidFill>
                <a:latin typeface="Microsoft YaHei"/>
                <a:ea typeface="Microsoft YaHei"/>
                <a:cs typeface="Microsoft YaHei"/>
              </a:rPr>
              <a:t>0人以下重伤 ，或者1000万元以上5000万元以下直接经济损失的事故</a:t>
            </a:r>
            <a:r>
              <a:rPr sz="1700" kern="0" spc="210" dirty="0">
                <a:solidFill>
                  <a:srgbClr val="000000">
                    <a:alpha val="100000"/>
                  </a:srgbClr>
                </a:solidFill>
                <a:latin typeface="Microsoft YaHei"/>
                <a:ea typeface="Microsoft YaHei"/>
                <a:cs typeface="Microsoft YaHei"/>
              </a:rPr>
              <a:t> </a:t>
            </a:r>
            <a:r>
              <a:rPr sz="1700" kern="0" spc="60" dirty="0">
                <a:solidFill>
                  <a:srgbClr val="000000">
                    <a:alpha val="100000"/>
                  </a:srgbClr>
                </a:solidFill>
                <a:latin typeface="Microsoft YaHei"/>
                <a:ea typeface="Microsoft YaHei"/>
                <a:cs typeface="Microsoft YaHei"/>
              </a:rPr>
              <a:t>；</a:t>
            </a:r>
            <a:r>
              <a:rPr sz="1700" kern="0" spc="0" dirty="0">
                <a:solidFill>
                  <a:srgbClr val="000000">
                    <a:alpha val="100000"/>
                  </a:srgbClr>
                </a:solidFill>
                <a:latin typeface="Microsoft YaHei"/>
                <a:ea typeface="Microsoft YaHei"/>
                <a:cs typeface="Microsoft YaHei"/>
              </a:rPr>
              <a:t>   </a:t>
            </a:r>
            <a:r>
              <a:rPr sz="1700" kern="0" spc="40" dirty="0">
                <a:solidFill>
                  <a:srgbClr val="000000">
                    <a:alpha val="100000"/>
                  </a:srgbClr>
                </a:solidFill>
                <a:latin typeface="Microsoft YaHei"/>
                <a:ea typeface="Microsoft YaHei"/>
                <a:cs typeface="Microsoft YaHei"/>
              </a:rPr>
              <a:t>(四)一般事故 ，是指造成3人以下死亡 ，或者10人以下重伤 ，或者1000万元以下直接经济损失的事故。</a:t>
            </a:r>
            <a:endParaRPr sz="1700" dirty="0">
              <a:latin typeface="Microsoft YaHei"/>
              <a:ea typeface="Microsoft YaHei"/>
              <a:cs typeface="Microsoft YaHei"/>
            </a:endParaRPr>
          </a:p>
          <a:p>
            <a:pPr algn="l" rtl="0" eaLnBrk="0">
              <a:lnSpc>
                <a:spcPct val="100000"/>
              </a:lnSpc>
              <a:tabLst/>
            </a:pPr>
            <a:endParaRPr sz="1000" dirty="0">
              <a:latin typeface="Arial"/>
              <a:ea typeface="Arial"/>
              <a:cs typeface="Arial"/>
            </a:endParaRPr>
          </a:p>
          <a:p>
            <a:pPr algn="l" rtl="0" eaLnBrk="0">
              <a:lnSpc>
                <a:spcPct val="106000"/>
              </a:lnSpc>
              <a:tabLst/>
            </a:pPr>
            <a:endParaRPr sz="400" dirty="0">
              <a:latin typeface="Arial"/>
              <a:ea typeface="Arial"/>
              <a:cs typeface="Arial"/>
            </a:endParaRPr>
          </a:p>
          <a:p>
            <a:pPr marL="733425" algn="l" rtl="0" eaLnBrk="0">
              <a:lnSpc>
                <a:spcPct val="88000"/>
              </a:lnSpc>
              <a:spcBef>
                <a:spcPts val="4"/>
              </a:spcBef>
              <a:tabLst>
                <a:tab pos="1038225" algn="l"/>
              </a:tabLst>
            </a:pPr>
            <a:r>
              <a:rPr sz="1700" kern="0" spc="0" dirty="0">
                <a:solidFill>
                  <a:srgbClr val="000000">
                    <a:alpha val="100000"/>
                  </a:srgbClr>
                </a:solidFill>
                <a:latin typeface="Microsoft YaHei"/>
                <a:ea typeface="Microsoft YaHei"/>
                <a:cs typeface="Microsoft YaHei"/>
              </a:rPr>
              <a:t>	</a:t>
            </a:r>
            <a:r>
              <a:rPr sz="1700" kern="0" spc="80" dirty="0">
                <a:solidFill>
                  <a:srgbClr val="000000">
                    <a:alpha val="100000"/>
                  </a:srgbClr>
                </a:solidFill>
                <a:latin typeface="Microsoft YaHei"/>
                <a:ea typeface="Microsoft YaHei"/>
                <a:cs typeface="Microsoft YaHei"/>
              </a:rPr>
              <a:t>国务院安全生产监督管理部门可以会同国务院有关部门 ，制定事故等级划分的补充性</a:t>
            </a:r>
            <a:r>
              <a:rPr sz="1700" kern="0" spc="70" dirty="0">
                <a:solidFill>
                  <a:srgbClr val="000000">
                    <a:alpha val="100000"/>
                  </a:srgbClr>
                </a:solidFill>
                <a:latin typeface="Microsoft YaHei"/>
                <a:ea typeface="Microsoft YaHei"/>
                <a:cs typeface="Microsoft YaHei"/>
              </a:rPr>
              <a:t>规定。</a:t>
            </a:r>
            <a:endParaRPr sz="1700" dirty="0">
              <a:latin typeface="Microsoft YaHei"/>
              <a:ea typeface="Microsoft YaHei"/>
              <a:cs typeface="Microsoft YaHei"/>
            </a:endParaRPr>
          </a:p>
        </p:txBody>
      </p:sp>
      <p:pic>
        <p:nvPicPr>
          <p:cNvPr id="156" name="picture 156"/>
          <p:cNvPicPr>
            <a:picLocks noChangeAspect="1"/>
          </p:cNvPicPr>
          <p:nvPr/>
        </p:nvPicPr>
        <p:blipFill>
          <a:blip r:embed="rId2"/>
          <a:stretch>
            <a:fillRect/>
          </a:stretch>
        </p:blipFill>
        <p:spPr>
          <a:xfrm rot="21600000">
            <a:off x="0" y="6138671"/>
            <a:ext cx="720852" cy="719328"/>
          </a:xfrm>
          <a:prstGeom prst="rect">
            <a:avLst/>
          </a:prstGeom>
        </p:spPr>
      </p:pic>
      <p:pic>
        <p:nvPicPr>
          <p:cNvPr id="158" name="picture 158"/>
          <p:cNvPicPr>
            <a:picLocks noChangeAspect="1"/>
          </p:cNvPicPr>
          <p:nvPr/>
        </p:nvPicPr>
        <p:blipFill>
          <a:blip r:embed="rId3"/>
          <a:stretch>
            <a:fillRect/>
          </a:stretch>
        </p:blipFill>
        <p:spPr>
          <a:xfrm rot="21600000">
            <a:off x="11472671" y="0"/>
            <a:ext cx="719328" cy="720852"/>
          </a:xfrm>
          <a:prstGeom prst="rect">
            <a:avLst/>
          </a:prstGeom>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0" name="rect 160"/>
          <p:cNvSpPr/>
          <p:nvPr/>
        </p:nvSpPr>
        <p:spPr>
          <a:xfrm>
            <a:off x="0" y="0"/>
            <a:ext cx="12192000" cy="6858000"/>
          </a:xfrm>
          <a:prstGeom prst="rect">
            <a:avLst/>
          </a:prstGeom>
          <a:solidFill>
            <a:srgbClr val="E4F4FB">
              <a:alpha val="100000"/>
            </a:srgbClr>
          </a:solidFill>
          <a:ln w="0" cap="flat">
            <a:noFill/>
            <a:prstDash val="solid"/>
            <a:miter lim="0"/>
          </a:ln>
        </p:spPr>
        <p:txBody>
          <a:bodyPr rtlCol="0"/>
          <a:lstStyle/>
          <a:p>
            <a:pPr algn="ctr"/>
            <a:endParaRPr lang="zh-CN" altLang="en-US"/>
          </a:p>
        </p:txBody>
      </p:sp>
      <p:sp>
        <p:nvSpPr>
          <p:cNvPr id="162" name="textbox 162"/>
          <p:cNvSpPr/>
          <p:nvPr/>
        </p:nvSpPr>
        <p:spPr>
          <a:xfrm>
            <a:off x="816711" y="2842082"/>
            <a:ext cx="10535919" cy="1260475"/>
          </a:xfrm>
          <a:prstGeom prst="rect">
            <a:avLst/>
          </a:prstGeom>
          <a:noFill/>
          <a:ln w="0" cap="flat">
            <a:noFill/>
            <a:prstDash val="solid"/>
            <a:miter lim="0"/>
          </a:ln>
        </p:spPr>
        <p:txBody>
          <a:bodyPr vert="horz" wrap="square" lIns="0" tIns="0" rIns="0" bIns="0"/>
          <a:lstStyle/>
          <a:p>
            <a:pPr algn="l" rtl="0" eaLnBrk="0">
              <a:lnSpc>
                <a:spcPct val="79499"/>
              </a:lnSpc>
              <a:tabLst/>
            </a:pPr>
            <a:endParaRPr sz="100" dirty="0">
              <a:latin typeface="Arial"/>
              <a:ea typeface="Arial"/>
              <a:cs typeface="Arial"/>
            </a:endParaRPr>
          </a:p>
          <a:p>
            <a:pPr marL="30480" algn="l" rtl="0" eaLnBrk="0">
              <a:lnSpc>
                <a:spcPct val="98000"/>
              </a:lnSpc>
              <a:tabLst>
                <a:tab pos="214629" algn="l"/>
              </a:tabLst>
            </a:pPr>
            <a:r>
              <a:rPr sz="1700" kern="0" spc="0" dirty="0">
                <a:solidFill>
                  <a:srgbClr val="000000">
                    <a:alpha val="100000"/>
                  </a:srgbClr>
                </a:solidFill>
                <a:latin typeface="Microsoft YaHei"/>
                <a:ea typeface="Microsoft YaHei"/>
                <a:cs typeface="Microsoft YaHei"/>
              </a:rPr>
              <a:t>	</a:t>
            </a:r>
            <a:r>
              <a:rPr sz="1700" kern="0" spc="220" dirty="0">
                <a:solidFill>
                  <a:srgbClr val="000000">
                    <a:alpha val="100000"/>
                  </a:srgbClr>
                </a:solidFill>
                <a:latin typeface="Microsoft YaHei"/>
                <a:ea typeface="Microsoft YaHei"/>
                <a:cs typeface="Microsoft YaHei"/>
              </a:rPr>
              <a:t> </a:t>
            </a:r>
            <a:r>
              <a:rPr sz="1700" kern="0" spc="90" dirty="0">
                <a:solidFill>
                  <a:srgbClr val="000000">
                    <a:alpha val="100000"/>
                  </a:srgbClr>
                </a:solidFill>
                <a:latin typeface="Microsoft YaHei"/>
                <a:ea typeface="Microsoft YaHei"/>
                <a:cs typeface="Microsoft YaHei"/>
              </a:rPr>
              <a:t>说明了标准可供使用的部门及工作领域;</a:t>
            </a:r>
            <a:endParaRPr sz="1700" dirty="0">
              <a:latin typeface="Microsoft YaHei"/>
              <a:ea typeface="Microsoft YaHei"/>
              <a:cs typeface="Microsoft YaHei"/>
            </a:endParaRPr>
          </a:p>
          <a:p>
            <a:pPr algn="r" rtl="0" eaLnBrk="0">
              <a:lnSpc>
                <a:spcPts val="2323"/>
              </a:lnSpc>
              <a:spcBef>
                <a:spcPts val="1582"/>
              </a:spcBef>
              <a:tabLst/>
            </a:pPr>
            <a:r>
              <a:rPr sz="1700" kern="0" spc="60" dirty="0">
                <a:solidFill>
                  <a:srgbClr val="000000">
                    <a:alpha val="100000"/>
                  </a:srgbClr>
                </a:solidFill>
                <a:latin typeface="Microsoft YaHei"/>
                <a:ea typeface="Microsoft YaHei"/>
                <a:cs typeface="Microsoft YaHei"/>
              </a:rPr>
              <a:t>〖思考〗</a:t>
            </a:r>
            <a:r>
              <a:rPr sz="1700" kern="0" spc="-380" dirty="0">
                <a:solidFill>
                  <a:srgbClr val="000000">
                    <a:alpha val="100000"/>
                  </a:srgbClr>
                </a:solidFill>
                <a:latin typeface="Microsoft YaHei"/>
                <a:ea typeface="Microsoft YaHei"/>
                <a:cs typeface="Microsoft YaHei"/>
              </a:rPr>
              <a:t> </a:t>
            </a:r>
            <a:r>
              <a:rPr sz="1700" kern="0" spc="60" dirty="0">
                <a:solidFill>
                  <a:srgbClr val="000000">
                    <a:alpha val="100000"/>
                  </a:srgbClr>
                </a:solidFill>
                <a:latin typeface="Microsoft YaHei"/>
                <a:ea typeface="Microsoft YaHei"/>
                <a:cs typeface="Microsoft YaHei"/>
              </a:rPr>
              <a:t>重大的指导性变革。</a:t>
            </a:r>
            <a:r>
              <a:rPr sz="1700" kern="0" spc="-390" dirty="0">
                <a:solidFill>
                  <a:srgbClr val="000000">
                    <a:alpha val="100000"/>
                  </a:srgbClr>
                </a:solidFill>
                <a:latin typeface="Microsoft YaHei"/>
                <a:ea typeface="Microsoft YaHei"/>
                <a:cs typeface="Microsoft YaHei"/>
              </a:rPr>
              <a:t> </a:t>
            </a:r>
            <a:r>
              <a:rPr sz="1700" kern="0" spc="60" dirty="0">
                <a:solidFill>
                  <a:srgbClr val="000000">
                    <a:alpha val="100000"/>
                  </a:srgbClr>
                </a:solidFill>
                <a:latin typeface="Microsoft YaHei"/>
                <a:ea typeface="Microsoft YaHei"/>
                <a:cs typeface="Microsoft YaHei"/>
              </a:rPr>
              <a:t>从以前隐患等级分类原</a:t>
            </a:r>
            <a:r>
              <a:rPr sz="1700" kern="0" spc="50" dirty="0">
                <a:solidFill>
                  <a:srgbClr val="000000">
                    <a:alpha val="100000"/>
                  </a:srgbClr>
                </a:solidFill>
                <a:latin typeface="Microsoft YaHei"/>
                <a:ea typeface="Microsoft YaHei"/>
                <a:cs typeface="Microsoft YaHei"/>
              </a:rPr>
              <a:t>则:</a:t>
            </a:r>
            <a:r>
              <a:rPr sz="1700" kern="0" spc="-400" dirty="0">
                <a:solidFill>
                  <a:srgbClr val="000000">
                    <a:alpha val="100000"/>
                  </a:srgbClr>
                </a:solidFill>
                <a:latin typeface="Microsoft YaHei"/>
                <a:ea typeface="Microsoft YaHei"/>
                <a:cs typeface="Microsoft YaHei"/>
              </a:rPr>
              <a:t> </a:t>
            </a:r>
            <a:r>
              <a:rPr sz="1700" kern="0" spc="50" dirty="0">
                <a:solidFill>
                  <a:srgbClr val="000000">
                    <a:alpha val="100000"/>
                  </a:srgbClr>
                </a:solidFill>
                <a:latin typeface="Microsoft YaHei"/>
                <a:ea typeface="Microsoft YaHei"/>
                <a:cs typeface="Microsoft YaHei"/>
              </a:rPr>
              <a:t>“损失+整改难度”双维度 ，变成以</a:t>
            </a:r>
            <a:r>
              <a:rPr sz="1700" kern="0" spc="-400" dirty="0">
                <a:solidFill>
                  <a:srgbClr val="000000">
                    <a:alpha val="100000"/>
                  </a:srgbClr>
                </a:solidFill>
                <a:latin typeface="Microsoft YaHei"/>
                <a:ea typeface="Microsoft YaHei"/>
                <a:cs typeface="Microsoft YaHei"/>
              </a:rPr>
              <a:t> </a:t>
            </a:r>
            <a:r>
              <a:rPr sz="1700" kern="0" spc="50" dirty="0">
                <a:solidFill>
                  <a:srgbClr val="000000">
                    <a:alpha val="100000"/>
                  </a:srgbClr>
                </a:solidFill>
                <a:latin typeface="Microsoft YaHei"/>
                <a:ea typeface="Microsoft YaHei"/>
                <a:cs typeface="Microsoft YaHei"/>
              </a:rPr>
              <a:t>“损失”单维</a:t>
            </a:r>
            <a:endParaRPr sz="1700" dirty="0">
              <a:latin typeface="Microsoft YaHei"/>
              <a:ea typeface="Microsoft YaHei"/>
              <a:cs typeface="Microsoft YaHei"/>
            </a:endParaRPr>
          </a:p>
          <a:p>
            <a:pPr marL="12700" algn="l" rtl="0" eaLnBrk="0">
              <a:lnSpc>
                <a:spcPts val="3819"/>
              </a:lnSpc>
              <a:tabLst/>
            </a:pPr>
            <a:r>
              <a:rPr sz="1700" kern="0" spc="70" dirty="0">
                <a:solidFill>
                  <a:srgbClr val="000000">
                    <a:alpha val="100000"/>
                  </a:srgbClr>
                </a:solidFill>
                <a:latin typeface="Microsoft YaHei"/>
                <a:ea typeface="Microsoft YaHei"/>
                <a:cs typeface="Microsoft YaHei"/>
              </a:rPr>
              <a:t>度 ，更有利于分类分级 ，更容易达成行业共识。</a:t>
            </a:r>
            <a:r>
              <a:rPr sz="1700" kern="0" spc="-390" dirty="0">
                <a:solidFill>
                  <a:srgbClr val="000000">
                    <a:alpha val="100000"/>
                  </a:srgbClr>
                </a:solidFill>
                <a:latin typeface="Microsoft YaHei"/>
                <a:ea typeface="Microsoft YaHei"/>
                <a:cs typeface="Microsoft YaHei"/>
              </a:rPr>
              <a:t> </a:t>
            </a:r>
            <a:r>
              <a:rPr sz="1700" kern="0" spc="70" dirty="0">
                <a:solidFill>
                  <a:srgbClr val="000000">
                    <a:alpha val="100000"/>
                  </a:srgbClr>
                </a:solidFill>
                <a:latin typeface="Microsoft YaHei"/>
                <a:ea typeface="Microsoft YaHei"/>
                <a:cs typeface="Microsoft YaHei"/>
              </a:rPr>
              <a:t>也为燃气企业制定隐</a:t>
            </a:r>
            <a:r>
              <a:rPr sz="1700" kern="0" spc="60" dirty="0">
                <a:solidFill>
                  <a:srgbClr val="000000">
                    <a:alpha val="100000"/>
                  </a:srgbClr>
                </a:solidFill>
                <a:latin typeface="Microsoft YaHei"/>
                <a:ea typeface="Microsoft YaHei"/>
                <a:cs typeface="Microsoft YaHei"/>
              </a:rPr>
              <a:t>患分类清单(表)给出了指导方向。</a:t>
            </a:r>
            <a:endParaRPr sz="1700" dirty="0">
              <a:latin typeface="Microsoft YaHei"/>
              <a:ea typeface="Microsoft YaHei"/>
              <a:cs typeface="Microsoft YaHei"/>
            </a:endParaRPr>
          </a:p>
        </p:txBody>
      </p:sp>
      <p:pic>
        <p:nvPicPr>
          <p:cNvPr id="164" name="picture 164"/>
          <p:cNvPicPr>
            <a:picLocks noChangeAspect="1"/>
          </p:cNvPicPr>
          <p:nvPr/>
        </p:nvPicPr>
        <p:blipFill>
          <a:blip r:embed="rId2"/>
          <a:stretch>
            <a:fillRect/>
          </a:stretch>
        </p:blipFill>
        <p:spPr>
          <a:xfrm rot="21600000">
            <a:off x="847242" y="2854782"/>
            <a:ext cx="184480" cy="253288"/>
          </a:xfrm>
          <a:prstGeom prst="rect">
            <a:avLst/>
          </a:prstGeom>
        </p:spPr>
      </p:pic>
      <p:pic>
        <p:nvPicPr>
          <p:cNvPr id="166" name="picture 166"/>
          <p:cNvPicPr>
            <a:picLocks noChangeAspect="1"/>
          </p:cNvPicPr>
          <p:nvPr/>
        </p:nvPicPr>
        <p:blipFill>
          <a:blip r:embed="rId3"/>
          <a:stretch>
            <a:fillRect/>
          </a:stretch>
        </p:blipFill>
        <p:spPr>
          <a:xfrm rot="21600000">
            <a:off x="6240779" y="4270247"/>
            <a:ext cx="4776215" cy="2232660"/>
          </a:xfrm>
          <a:prstGeom prst="rect">
            <a:avLst/>
          </a:prstGeom>
        </p:spPr>
      </p:pic>
      <p:pic>
        <p:nvPicPr>
          <p:cNvPr id="168" name="picture 168"/>
          <p:cNvPicPr>
            <a:picLocks noChangeAspect="1"/>
          </p:cNvPicPr>
          <p:nvPr/>
        </p:nvPicPr>
        <p:blipFill>
          <a:blip r:embed="rId4"/>
          <a:stretch>
            <a:fillRect/>
          </a:stretch>
        </p:blipFill>
        <p:spPr>
          <a:xfrm rot="21600000">
            <a:off x="1440180" y="4268723"/>
            <a:ext cx="3959352" cy="2232660"/>
          </a:xfrm>
          <a:prstGeom prst="rect">
            <a:avLst/>
          </a:prstGeom>
        </p:spPr>
      </p:pic>
      <p:sp>
        <p:nvSpPr>
          <p:cNvPr id="170" name="textbox 170"/>
          <p:cNvSpPr/>
          <p:nvPr/>
        </p:nvSpPr>
        <p:spPr>
          <a:xfrm>
            <a:off x="834542" y="1385392"/>
            <a:ext cx="10532109" cy="748030"/>
          </a:xfrm>
          <a:prstGeom prst="rect">
            <a:avLst/>
          </a:prstGeom>
          <a:noFill/>
          <a:ln w="0" cap="flat">
            <a:noFill/>
            <a:prstDash val="solid"/>
            <a:miter lim="0"/>
          </a:ln>
        </p:spPr>
        <p:txBody>
          <a:bodyPr vert="horz" wrap="square" lIns="0" tIns="0" rIns="0" bIns="0"/>
          <a:lstStyle/>
          <a:p>
            <a:pPr algn="l" rtl="0" eaLnBrk="0">
              <a:lnSpc>
                <a:spcPct val="79499"/>
              </a:lnSpc>
              <a:tabLst/>
            </a:pPr>
            <a:endParaRPr sz="100" dirty="0">
              <a:latin typeface="Arial"/>
              <a:ea typeface="Arial"/>
              <a:cs typeface="Arial"/>
            </a:endParaRPr>
          </a:p>
          <a:p>
            <a:pPr marL="12700" algn="l" rtl="0" eaLnBrk="0">
              <a:lnSpc>
                <a:spcPct val="98000"/>
              </a:lnSpc>
              <a:tabLst/>
            </a:pPr>
            <a:r>
              <a:rPr sz="1700" kern="0" spc="80" dirty="0">
                <a:solidFill>
                  <a:srgbClr val="FF0000">
                    <a:alpha val="100000"/>
                  </a:srgbClr>
                </a:solidFill>
                <a:latin typeface="Wingdings"/>
                <a:ea typeface="Wingdings"/>
                <a:cs typeface="Wingdings"/>
              </a:rPr>
              <a:t>n</a:t>
            </a:r>
            <a:r>
              <a:rPr sz="1700" kern="0" spc="-780" dirty="0">
                <a:solidFill>
                  <a:srgbClr val="FF0000">
                    <a:alpha val="100000"/>
                  </a:srgbClr>
                </a:solidFill>
                <a:latin typeface="Wingdings"/>
                <a:ea typeface="Wingdings"/>
                <a:cs typeface="Wingdings"/>
              </a:rPr>
              <a:t> </a:t>
            </a:r>
            <a:r>
              <a:rPr sz="1700" kern="0" spc="80" dirty="0">
                <a:solidFill>
                  <a:srgbClr val="000000">
                    <a:alpha val="100000"/>
                  </a:srgbClr>
                </a:solidFill>
                <a:latin typeface="Microsoft YaHei"/>
                <a:ea typeface="Microsoft YaHei"/>
                <a:cs typeface="Microsoft YaHei"/>
              </a:rPr>
              <a:t>第三条  县级及以上地方人民政府城镇燃气管理部门在开展燃气安全监督管理工作中 ，可依照本标准识</a:t>
            </a:r>
            <a:endParaRPr sz="1700" dirty="0">
              <a:latin typeface="Microsoft YaHei"/>
              <a:ea typeface="Microsoft YaHei"/>
              <a:cs typeface="Microsoft YaHei"/>
            </a:endParaRPr>
          </a:p>
          <a:p>
            <a:pPr algn="l" rtl="0" eaLnBrk="0">
              <a:lnSpc>
                <a:spcPct val="115000"/>
              </a:lnSpc>
              <a:tabLst/>
            </a:pPr>
            <a:endParaRPr sz="1000" dirty="0">
              <a:latin typeface="Arial"/>
              <a:ea typeface="Arial"/>
              <a:cs typeface="Arial"/>
            </a:endParaRPr>
          </a:p>
          <a:p>
            <a:pPr algn="l" rtl="0" eaLnBrk="0">
              <a:lnSpc>
                <a:spcPct val="108000"/>
              </a:lnSpc>
              <a:tabLst/>
            </a:pPr>
            <a:endParaRPr sz="400" dirty="0">
              <a:latin typeface="Arial"/>
              <a:ea typeface="Arial"/>
              <a:cs typeface="Arial"/>
            </a:endParaRPr>
          </a:p>
          <a:p>
            <a:pPr algn="r" rtl="0" eaLnBrk="0">
              <a:lnSpc>
                <a:spcPct val="88000"/>
              </a:lnSpc>
              <a:spcBef>
                <a:spcPts val="1"/>
              </a:spcBef>
              <a:tabLst/>
            </a:pPr>
            <a:r>
              <a:rPr sz="1700" kern="0" spc="60" dirty="0">
                <a:solidFill>
                  <a:srgbClr val="000000">
                    <a:alpha val="100000"/>
                  </a:srgbClr>
                </a:solidFill>
                <a:latin typeface="Microsoft YaHei"/>
                <a:ea typeface="Microsoft YaHei"/>
                <a:cs typeface="Microsoft YaHei"/>
              </a:rPr>
              <a:t>别、认定城镇燃气经营安全重大隐患 ，并依法依规督促燃气经</a:t>
            </a:r>
            <a:r>
              <a:rPr sz="1700" kern="0" spc="50" dirty="0">
                <a:solidFill>
                  <a:srgbClr val="000000">
                    <a:alpha val="100000"/>
                  </a:srgbClr>
                </a:solidFill>
                <a:latin typeface="Microsoft YaHei"/>
                <a:ea typeface="Microsoft YaHei"/>
                <a:cs typeface="Microsoft YaHei"/>
              </a:rPr>
              <a:t>营者落实隐患整改责任、</a:t>
            </a:r>
            <a:r>
              <a:rPr sz="1700" kern="0" spc="-380" dirty="0">
                <a:solidFill>
                  <a:srgbClr val="000000">
                    <a:alpha val="100000"/>
                  </a:srgbClr>
                </a:solidFill>
                <a:latin typeface="Microsoft YaHei"/>
                <a:ea typeface="Microsoft YaHei"/>
                <a:cs typeface="Microsoft YaHei"/>
              </a:rPr>
              <a:t> </a:t>
            </a:r>
            <a:r>
              <a:rPr sz="1700" kern="0" spc="50" dirty="0">
                <a:solidFill>
                  <a:srgbClr val="000000">
                    <a:alpha val="100000"/>
                  </a:srgbClr>
                </a:solidFill>
                <a:latin typeface="Microsoft YaHei"/>
                <a:ea typeface="Microsoft YaHei"/>
                <a:cs typeface="Microsoft YaHei"/>
              </a:rPr>
              <a:t>及时消除隐患。</a:t>
            </a:r>
            <a:endParaRPr sz="1700" dirty="0">
              <a:latin typeface="Microsoft YaHei"/>
              <a:ea typeface="Microsoft YaHei"/>
              <a:cs typeface="Microsoft YaHei"/>
            </a:endParaRPr>
          </a:p>
        </p:txBody>
      </p:sp>
      <p:sp>
        <p:nvSpPr>
          <p:cNvPr id="172" name="textbox 172"/>
          <p:cNvSpPr/>
          <p:nvPr/>
        </p:nvSpPr>
        <p:spPr>
          <a:xfrm>
            <a:off x="700966" y="510426"/>
            <a:ext cx="8160384" cy="562609"/>
          </a:xfrm>
          <a:prstGeom prst="rect">
            <a:avLst/>
          </a:prstGeom>
          <a:noFill/>
          <a:ln w="0" cap="flat">
            <a:noFill/>
            <a:prstDash val="solid"/>
            <a:miter lim="0"/>
          </a:ln>
        </p:spPr>
        <p:txBody>
          <a:bodyPr vert="horz" wrap="square" lIns="0" tIns="0" rIns="0" bIns="0"/>
          <a:lstStyle/>
          <a:p>
            <a:pPr algn="l" rtl="0" eaLnBrk="0">
              <a:lnSpc>
                <a:spcPct val="83341"/>
              </a:lnSpc>
              <a:tabLst/>
            </a:pPr>
            <a:endParaRPr sz="100" dirty="0">
              <a:latin typeface="Arial"/>
              <a:ea typeface="Arial"/>
              <a:cs typeface="Arial"/>
            </a:endParaRPr>
          </a:p>
          <a:p>
            <a:pPr algn="r" rtl="0" eaLnBrk="0">
              <a:lnSpc>
                <a:spcPts val="4227"/>
              </a:lnSpc>
              <a:tabLst/>
            </a:pPr>
            <a:r>
              <a:rPr sz="3200" b="1" kern="0" spc="-80" dirty="0">
                <a:solidFill>
                  <a:srgbClr val="000000">
                    <a:alpha val="100000"/>
                  </a:srgbClr>
                </a:solidFill>
                <a:latin typeface="Microsoft YaHei"/>
                <a:ea typeface="Microsoft YaHei"/>
                <a:cs typeface="Microsoft YaHei"/>
              </a:rPr>
              <a:t>《城镇燃气经营安全重大隐患判定标准》解析</a:t>
            </a:r>
            <a:endParaRPr sz="3200" dirty="0">
              <a:latin typeface="Microsoft YaHei"/>
              <a:ea typeface="Microsoft YaHei"/>
              <a:cs typeface="Microsoft YaHei"/>
            </a:endParaRPr>
          </a:p>
        </p:txBody>
      </p:sp>
      <p:pic>
        <p:nvPicPr>
          <p:cNvPr id="174" name="picture 174"/>
          <p:cNvPicPr>
            <a:picLocks noChangeAspect="1"/>
          </p:cNvPicPr>
          <p:nvPr/>
        </p:nvPicPr>
        <p:blipFill>
          <a:blip r:embed="rId5"/>
          <a:stretch>
            <a:fillRect/>
          </a:stretch>
        </p:blipFill>
        <p:spPr>
          <a:xfrm rot="21600000">
            <a:off x="11472671" y="0"/>
            <a:ext cx="719328" cy="720852"/>
          </a:xfrm>
          <a:prstGeom prst="rect">
            <a:avLst/>
          </a:prstGeom>
        </p:spPr>
      </p:pic>
      <p:pic>
        <p:nvPicPr>
          <p:cNvPr id="176" name="picture 176"/>
          <p:cNvPicPr>
            <a:picLocks noChangeAspect="1"/>
          </p:cNvPicPr>
          <p:nvPr/>
        </p:nvPicPr>
        <p:blipFill>
          <a:blip r:embed="rId6"/>
          <a:stretch>
            <a:fillRect/>
          </a:stretch>
        </p:blipFill>
        <p:spPr>
          <a:xfrm rot="21600000">
            <a:off x="0" y="6138671"/>
            <a:ext cx="720852" cy="719328"/>
          </a:xfrm>
          <a:prstGeom prst="rect">
            <a:avLst/>
          </a:prstGeom>
        </p:spPr>
      </p:pic>
      <p:sp>
        <p:nvSpPr>
          <p:cNvPr id="178" name="textbox 178"/>
          <p:cNvSpPr/>
          <p:nvPr/>
        </p:nvSpPr>
        <p:spPr>
          <a:xfrm>
            <a:off x="818515" y="2322195"/>
            <a:ext cx="924560" cy="322579"/>
          </a:xfrm>
          <a:prstGeom prst="rect">
            <a:avLst/>
          </a:prstGeom>
          <a:solidFill>
            <a:srgbClr val="FFFF00">
              <a:alpha val="100000"/>
            </a:srgbClr>
          </a:solidFill>
          <a:ln w="0" cap="flat">
            <a:noFill/>
            <a:prstDash val="solid"/>
            <a:miter lim="0"/>
          </a:ln>
        </p:spPr>
        <p:txBody>
          <a:bodyPr vert="horz" wrap="square" lIns="0" tIns="0" rIns="0" bIns="0"/>
          <a:lstStyle/>
          <a:p>
            <a:pPr algn="l" rtl="0" eaLnBrk="0">
              <a:lnSpc>
                <a:spcPct val="100000"/>
              </a:lnSpc>
              <a:tabLst/>
            </a:pPr>
            <a:endParaRPr sz="100" dirty="0">
              <a:latin typeface="Arial"/>
              <a:ea typeface="Arial"/>
              <a:cs typeface="Arial"/>
            </a:endParaRPr>
          </a:p>
          <a:p>
            <a:pPr marL="135254" algn="l" rtl="0" eaLnBrk="0">
              <a:lnSpc>
                <a:spcPts val="2323"/>
              </a:lnSpc>
              <a:tabLst/>
            </a:pPr>
            <a:r>
              <a:rPr sz="1600" kern="0" spc="-80" dirty="0">
                <a:solidFill>
                  <a:srgbClr val="FF0000">
                    <a:alpha val="100000"/>
                  </a:srgbClr>
                </a:solidFill>
                <a:latin typeface="Microsoft YaHei"/>
                <a:ea typeface="Microsoft YaHei"/>
                <a:cs typeface="Microsoft YaHei"/>
              </a:rPr>
              <a:t>〖解读〗</a:t>
            </a:r>
            <a:endParaRPr sz="1600" dirty="0">
              <a:latin typeface="Microsoft YaHei"/>
              <a:ea typeface="Microsoft YaHei"/>
              <a:cs typeface="Microsoft YaHei"/>
            </a:endParaRPr>
          </a:p>
        </p:txBody>
      </p:sp>
    </p:spTree>
  </p:cSld>
  <p:clrMapOvr>
    <a:masterClrMapping/>
  </p:clrMapOvr>
</p:sld>
</file>

<file path=ppt/slides/slide14.xml><?xml version="1.0" encoding="utf-8"?>
<p:sld xmlns:a16="http://schemas.microsoft.com/office/drawing/2014/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0" name="rect 180"/>
          <p:cNvSpPr/>
          <p:nvPr/>
        </p:nvSpPr>
        <p:spPr>
          <a:xfrm>
            <a:off x="0" y="0"/>
            <a:ext cx="12192000" cy="6858000"/>
          </a:xfrm>
          <a:prstGeom prst="rect">
            <a:avLst/>
          </a:prstGeom>
          <a:solidFill>
            <a:srgbClr val="E4F4FB">
              <a:alpha val="100000"/>
            </a:srgbClr>
          </a:solidFill>
          <a:ln w="0" cap="flat">
            <a:noFill/>
            <a:prstDash val="solid"/>
            <a:miter lim="0"/>
          </a:ln>
        </p:spPr>
        <p:txBody>
          <a:bodyPr rtlCol="0"/>
          <a:lstStyle/>
          <a:p>
            <a:pPr algn="ctr"/>
            <a:endParaRPr lang="zh-CN" altLang="en-US"/>
          </a:p>
        </p:txBody>
      </p:sp>
      <p:grpSp>
        <p:nvGrpSpPr>
          <p:cNvPr id="4" name="group 4"/>
          <p:cNvGrpSpPr/>
          <p:nvPr/>
        </p:nvGrpSpPr>
        <p:grpSpPr>
          <a:xfrm rot="21600000">
            <a:off x="720852" y="1813559"/>
            <a:ext cx="10750296" cy="4506467"/>
            <a:chOff x="0" y="0"/>
            <a:chExt cx="10750296" cy="4506467"/>
          </a:xfrm>
        </p:grpSpPr>
        <p:sp>
          <p:nvSpPr>
            <p:cNvPr id="182" name="path 182"/>
            <p:cNvSpPr/>
            <p:nvPr/>
          </p:nvSpPr>
          <p:spPr>
            <a:xfrm>
              <a:off x="0" y="0"/>
              <a:ext cx="10750296" cy="4506467"/>
            </a:xfrm>
            <a:custGeom>
              <a:avLst/>
              <a:gdLst/>
              <a:ahLst/>
              <a:cxnLst/>
              <a:rect l="0" t="0" r="0" b="0"/>
              <a:pathLst>
                <a:path w="16929" h="7096">
                  <a:moveTo>
                    <a:pt x="0" y="0"/>
                  </a:moveTo>
                  <a:lnTo>
                    <a:pt x="16929" y="0"/>
                  </a:lnTo>
                  <a:lnTo>
                    <a:pt x="16929" y="979"/>
                  </a:lnTo>
                  <a:lnTo>
                    <a:pt x="0" y="979"/>
                  </a:lnTo>
                  <a:lnTo>
                    <a:pt x="0" y="0"/>
                  </a:lnTo>
                  <a:close/>
                </a:path>
                <a:path w="16929" h="7096">
                  <a:moveTo>
                    <a:pt x="0" y="1958"/>
                  </a:moveTo>
                  <a:lnTo>
                    <a:pt x="4171" y="1958"/>
                  </a:lnTo>
                  <a:lnTo>
                    <a:pt x="4171" y="2793"/>
                  </a:lnTo>
                  <a:lnTo>
                    <a:pt x="0" y="2793"/>
                  </a:lnTo>
                  <a:lnTo>
                    <a:pt x="0" y="1958"/>
                  </a:lnTo>
                  <a:close/>
                </a:path>
                <a:path w="16929" h="7096">
                  <a:moveTo>
                    <a:pt x="4171" y="1958"/>
                  </a:moveTo>
                  <a:lnTo>
                    <a:pt x="11138" y="1958"/>
                  </a:lnTo>
                  <a:lnTo>
                    <a:pt x="11138" y="2793"/>
                  </a:lnTo>
                  <a:lnTo>
                    <a:pt x="4171" y="2793"/>
                  </a:lnTo>
                  <a:lnTo>
                    <a:pt x="4171" y="1958"/>
                  </a:lnTo>
                  <a:close/>
                </a:path>
                <a:path w="16929" h="7096">
                  <a:moveTo>
                    <a:pt x="11138" y="1958"/>
                  </a:moveTo>
                  <a:lnTo>
                    <a:pt x="16929" y="1958"/>
                  </a:lnTo>
                  <a:lnTo>
                    <a:pt x="16929" y="7096"/>
                  </a:lnTo>
                  <a:lnTo>
                    <a:pt x="11138" y="7096"/>
                  </a:lnTo>
                  <a:lnTo>
                    <a:pt x="11138" y="1958"/>
                  </a:lnTo>
                  <a:close/>
                </a:path>
                <a:path w="16929" h="7096">
                  <a:moveTo>
                    <a:pt x="0" y="3626"/>
                  </a:moveTo>
                  <a:lnTo>
                    <a:pt x="4171" y="3626"/>
                  </a:lnTo>
                  <a:lnTo>
                    <a:pt x="4171" y="5712"/>
                  </a:lnTo>
                  <a:lnTo>
                    <a:pt x="0" y="5712"/>
                  </a:lnTo>
                  <a:lnTo>
                    <a:pt x="0" y="3626"/>
                  </a:lnTo>
                  <a:close/>
                </a:path>
                <a:path w="16929" h="7096">
                  <a:moveTo>
                    <a:pt x="4171" y="3626"/>
                  </a:moveTo>
                  <a:lnTo>
                    <a:pt x="11138" y="3626"/>
                  </a:lnTo>
                  <a:lnTo>
                    <a:pt x="11138" y="5712"/>
                  </a:lnTo>
                  <a:lnTo>
                    <a:pt x="4171" y="5712"/>
                  </a:lnTo>
                  <a:lnTo>
                    <a:pt x="4171" y="3626"/>
                  </a:lnTo>
                  <a:close/>
                </a:path>
              </a:pathLst>
            </a:custGeom>
            <a:solidFill>
              <a:srgbClr val="B9D6E6">
                <a:alpha val="100000"/>
              </a:srgbClr>
            </a:solidFill>
            <a:ln w="0" cap="flat">
              <a:noFill/>
              <a:prstDash val="solid"/>
              <a:miter lim="0"/>
            </a:ln>
          </p:spPr>
          <p:txBody>
            <a:bodyPr rtlCol="0"/>
            <a:lstStyle/>
            <a:p>
              <a:pPr algn="ctr"/>
              <a:endParaRPr lang="zh-CN" altLang="en-US"/>
            </a:p>
          </p:txBody>
        </p:sp>
        <p:sp>
          <p:nvSpPr>
            <p:cNvPr id="184" name="path 184"/>
            <p:cNvSpPr/>
            <p:nvPr/>
          </p:nvSpPr>
          <p:spPr>
            <a:xfrm>
              <a:off x="0" y="621792"/>
              <a:ext cx="10750295" cy="3884675"/>
            </a:xfrm>
            <a:custGeom>
              <a:avLst/>
              <a:gdLst/>
              <a:ahLst/>
              <a:cxnLst/>
              <a:rect l="0" t="0" r="0" b="0"/>
              <a:pathLst>
                <a:path w="16929" h="6117">
                  <a:moveTo>
                    <a:pt x="0" y="0"/>
                  </a:moveTo>
                  <a:lnTo>
                    <a:pt x="4171" y="0"/>
                  </a:lnTo>
                  <a:lnTo>
                    <a:pt x="4171" y="979"/>
                  </a:lnTo>
                  <a:lnTo>
                    <a:pt x="0" y="979"/>
                  </a:lnTo>
                  <a:lnTo>
                    <a:pt x="0" y="0"/>
                  </a:lnTo>
                  <a:close/>
                </a:path>
                <a:path w="16929" h="6117">
                  <a:moveTo>
                    <a:pt x="4171" y="0"/>
                  </a:moveTo>
                  <a:lnTo>
                    <a:pt x="11138" y="0"/>
                  </a:lnTo>
                  <a:lnTo>
                    <a:pt x="11138" y="979"/>
                  </a:lnTo>
                  <a:lnTo>
                    <a:pt x="4171" y="979"/>
                  </a:lnTo>
                  <a:lnTo>
                    <a:pt x="4171" y="0"/>
                  </a:lnTo>
                  <a:close/>
                </a:path>
                <a:path w="16929" h="6117">
                  <a:moveTo>
                    <a:pt x="11138" y="0"/>
                  </a:moveTo>
                  <a:lnTo>
                    <a:pt x="16929" y="0"/>
                  </a:lnTo>
                  <a:lnTo>
                    <a:pt x="16929" y="979"/>
                  </a:lnTo>
                  <a:lnTo>
                    <a:pt x="11138" y="979"/>
                  </a:lnTo>
                  <a:lnTo>
                    <a:pt x="11138" y="0"/>
                  </a:lnTo>
                  <a:close/>
                </a:path>
                <a:path w="16929" h="6117">
                  <a:moveTo>
                    <a:pt x="0" y="1814"/>
                  </a:moveTo>
                  <a:lnTo>
                    <a:pt x="4171" y="1814"/>
                  </a:lnTo>
                  <a:lnTo>
                    <a:pt x="4171" y="2647"/>
                  </a:lnTo>
                  <a:lnTo>
                    <a:pt x="0" y="2647"/>
                  </a:lnTo>
                  <a:lnTo>
                    <a:pt x="0" y="1814"/>
                  </a:lnTo>
                  <a:close/>
                </a:path>
                <a:path w="16929" h="6117">
                  <a:moveTo>
                    <a:pt x="4171" y="1814"/>
                  </a:moveTo>
                  <a:lnTo>
                    <a:pt x="11138" y="1814"/>
                  </a:lnTo>
                  <a:lnTo>
                    <a:pt x="11138" y="2647"/>
                  </a:lnTo>
                  <a:lnTo>
                    <a:pt x="4171" y="2647"/>
                  </a:lnTo>
                  <a:lnTo>
                    <a:pt x="4171" y="1814"/>
                  </a:lnTo>
                  <a:close/>
                </a:path>
                <a:path w="16929" h="6117">
                  <a:moveTo>
                    <a:pt x="0" y="4732"/>
                  </a:moveTo>
                  <a:lnTo>
                    <a:pt x="4171" y="4732"/>
                  </a:lnTo>
                  <a:lnTo>
                    <a:pt x="4171" y="6117"/>
                  </a:lnTo>
                  <a:lnTo>
                    <a:pt x="0" y="6117"/>
                  </a:lnTo>
                  <a:lnTo>
                    <a:pt x="0" y="4732"/>
                  </a:lnTo>
                  <a:close/>
                </a:path>
                <a:path w="16929" h="6117">
                  <a:moveTo>
                    <a:pt x="4171" y="4732"/>
                  </a:moveTo>
                  <a:lnTo>
                    <a:pt x="11138" y="4732"/>
                  </a:lnTo>
                  <a:lnTo>
                    <a:pt x="11138" y="6117"/>
                  </a:lnTo>
                  <a:lnTo>
                    <a:pt x="4171" y="6117"/>
                  </a:lnTo>
                  <a:lnTo>
                    <a:pt x="4171" y="4732"/>
                  </a:lnTo>
                  <a:close/>
                </a:path>
              </a:pathLst>
            </a:custGeom>
            <a:solidFill>
              <a:srgbClr val="FFFFFF">
                <a:alpha val="100000"/>
              </a:srgbClr>
            </a:solidFill>
            <a:ln w="0" cap="flat">
              <a:noFill/>
              <a:prstDash val="solid"/>
              <a:miter lim="0"/>
            </a:ln>
          </p:spPr>
          <p:txBody>
            <a:bodyPr rtlCol="0"/>
            <a:lstStyle/>
            <a:p>
              <a:pPr algn="ctr"/>
              <a:endParaRPr lang="zh-CN" altLang="en-US"/>
            </a:p>
          </p:txBody>
        </p:sp>
      </p:grpSp>
      <p:graphicFrame>
        <p:nvGraphicFramePr>
          <p:cNvPr id="186" name="table 186"/>
          <p:cNvGraphicFramePr>
            <a:graphicFrameLocks noGrp="1"/>
          </p:cNvGraphicFramePr>
          <p:nvPr/>
        </p:nvGraphicFramePr>
        <p:xfrm>
          <a:off x="720090" y="2428875"/>
          <a:ext cx="10750549" cy="3896995"/>
        </p:xfrm>
        <a:graphic>
          <a:graphicData uri="http://schemas.openxmlformats.org/drawingml/2006/table">
            <a:tbl>
              <a:tblPr/>
              <a:tblGrid>
                <a:gridCol w="2649220">
                  <a:extLst>
                    <a:ext uri="{9D8B030D-6E8A-4147-A177-3AD203B41FA5}">
                      <a16:colId xmlns:a16="http://schemas.microsoft.com/office/drawing/2014/main" val="20000"/>
                    </a:ext>
                  </a:extLst>
                </a:gridCol>
                <a:gridCol w="4424045">
                  <a:extLst>
                    <a:ext uri="{9D8B030D-6E8A-4147-A177-3AD203B41FA5}">
                      <a16:colId xmlns:a16="http://schemas.microsoft.com/office/drawing/2014/main" val="20001"/>
                    </a:ext>
                  </a:extLst>
                </a:gridCol>
                <a:gridCol w="3677284">
                  <a:extLst>
                    <a:ext uri="{9D8B030D-6E8A-4147-A177-3AD203B41FA5}">
                      <a16:colId xmlns:a16="http://schemas.microsoft.com/office/drawing/2014/main" val="20002"/>
                    </a:ext>
                  </a:extLst>
                </a:gridCol>
              </a:tblGrid>
              <a:tr h="1110615">
                <a:tc>
                  <a:txBody>
                    <a:bodyPr/>
                    <a:lstStyle/>
                    <a:p>
                      <a:pPr algn="l" rtl="0" eaLnBrk="0">
                        <a:lnSpc>
                          <a:spcPct val="157000"/>
                        </a:lnSpc>
                        <a:tabLst/>
                      </a:pPr>
                      <a:endParaRPr sz="1000" dirty="0">
                        <a:latin typeface="Arial"/>
                        <a:ea typeface="Arial"/>
                        <a:cs typeface="Arial"/>
                      </a:endParaRPr>
                    </a:p>
                    <a:p>
                      <a:pPr marL="872489" algn="l" rtl="0" eaLnBrk="0">
                        <a:lnSpc>
                          <a:spcPct val="84000"/>
                        </a:lnSpc>
                        <a:tabLst/>
                      </a:pPr>
                      <a:r>
                        <a:rPr sz="1600" kern="0" spc="120" dirty="0">
                          <a:solidFill>
                            <a:srgbClr val="000000">
                              <a:alpha val="100000"/>
                            </a:srgbClr>
                          </a:solidFill>
                          <a:latin typeface="Microsoft YaHei"/>
                          <a:ea typeface="Microsoft YaHei"/>
                          <a:cs typeface="Microsoft YaHei"/>
                        </a:rPr>
                        <a:t>检查要点</a:t>
                      </a:r>
                      <a:endParaRPr sz="1600" dirty="0">
                        <a:latin typeface="Microsoft YaHei"/>
                        <a:ea typeface="Microsoft YaHei"/>
                        <a:cs typeface="Microsoft YaHei"/>
                      </a:endParaRPr>
                    </a:p>
                    <a:p>
                      <a:pPr algn="l" rtl="0" eaLnBrk="0">
                        <a:lnSpc>
                          <a:spcPct val="189000"/>
                        </a:lnSpc>
                        <a:tabLst/>
                      </a:pPr>
                      <a:endParaRPr sz="1000" dirty="0">
                        <a:latin typeface="Arial"/>
                        <a:ea typeface="Arial"/>
                        <a:cs typeface="Arial"/>
                      </a:endParaRPr>
                    </a:p>
                    <a:p>
                      <a:pPr algn="l" rtl="0" eaLnBrk="0">
                        <a:lnSpc>
                          <a:spcPct val="119000"/>
                        </a:lnSpc>
                        <a:tabLst/>
                      </a:pPr>
                      <a:endParaRPr sz="300" dirty="0">
                        <a:latin typeface="Arial"/>
                        <a:ea typeface="Arial"/>
                        <a:cs typeface="Arial"/>
                      </a:endParaRPr>
                    </a:p>
                    <a:p>
                      <a:pPr marL="84455" algn="l" rtl="0" eaLnBrk="0">
                        <a:lnSpc>
                          <a:spcPts val="1871"/>
                        </a:lnSpc>
                        <a:tabLst/>
                      </a:pPr>
                      <a:r>
                        <a:rPr sz="1400" kern="0" spc="20" dirty="0">
                          <a:solidFill>
                            <a:srgbClr val="000000">
                              <a:alpha val="100000"/>
                            </a:srgbClr>
                          </a:solidFill>
                          <a:latin typeface="Microsoft YaHei"/>
                          <a:ea typeface="Microsoft YaHei"/>
                          <a:cs typeface="Microsoft YaHei"/>
                        </a:rPr>
                        <a:t>1.查燃气经营许可证 ；</a:t>
                      </a:r>
                      <a:endParaRPr sz="1400" dirty="0">
                        <a:latin typeface="Microsoft YaHei"/>
                        <a:ea typeface="Microsoft YaHei"/>
                        <a:cs typeface="Microsoft YaHei"/>
                      </a:endParaRPr>
                    </a:p>
                  </a:txBody>
                  <a:tcPr marL="0" marR="0" marT="0" marB="0">
                    <a:lnL>
                      <a:noFill/>
                    </a:lnL>
                    <a:lnR w="12700" cap="flat" cmpd="sng" algn="ctr">
                      <a:solidFill>
                        <a:srgbClr val="8EBFD6"/>
                      </a:solidFill>
                      <a:prstDash val="solid"/>
                      <a:round/>
                      <a:headEnd type="none" w="med" len="med"/>
                      <a:tailEnd type="none" w="med" len="med"/>
                    </a:lnR>
                    <a:lnT w="12700" cap="flat" cmpd="sng" algn="ctr">
                      <a:solidFill>
                        <a:srgbClr val="8EBFD6"/>
                      </a:solidFill>
                      <a:prstDash val="solid"/>
                      <a:round/>
                      <a:headEnd type="none" w="med" len="med"/>
                      <a:tailEnd type="none" w="med" len="med"/>
                    </a:lnT>
                    <a:lnB>
                      <a:noFill/>
                    </a:lnB>
                  </a:tcPr>
                </a:tc>
                <a:tc>
                  <a:txBody>
                    <a:bodyPr/>
                    <a:lstStyle/>
                    <a:p>
                      <a:pPr algn="l" rtl="0" eaLnBrk="0">
                        <a:lnSpc>
                          <a:spcPct val="156000"/>
                        </a:lnSpc>
                        <a:tabLst/>
                      </a:pPr>
                      <a:endParaRPr sz="1000" dirty="0">
                        <a:latin typeface="Arial"/>
                        <a:ea typeface="Arial"/>
                        <a:cs typeface="Arial"/>
                      </a:endParaRPr>
                    </a:p>
                    <a:p>
                      <a:pPr marL="1762125" algn="l" rtl="0" eaLnBrk="0">
                        <a:lnSpc>
                          <a:spcPct val="84000"/>
                        </a:lnSpc>
                        <a:spcBef>
                          <a:spcPts val="6"/>
                        </a:spcBef>
                        <a:tabLst/>
                      </a:pPr>
                      <a:r>
                        <a:rPr sz="1600" kern="0" spc="120" dirty="0">
                          <a:solidFill>
                            <a:srgbClr val="000000">
                              <a:alpha val="100000"/>
                            </a:srgbClr>
                          </a:solidFill>
                          <a:latin typeface="Microsoft YaHei"/>
                          <a:ea typeface="Microsoft YaHei"/>
                          <a:cs typeface="Microsoft YaHei"/>
                        </a:rPr>
                        <a:t>判定标准</a:t>
                      </a:r>
                      <a:endParaRPr sz="1600" dirty="0">
                        <a:latin typeface="Microsoft YaHei"/>
                        <a:ea typeface="Microsoft YaHei"/>
                        <a:cs typeface="Microsoft YaHei"/>
                      </a:endParaRPr>
                    </a:p>
                    <a:p>
                      <a:pPr algn="l" rtl="0" eaLnBrk="0">
                        <a:lnSpc>
                          <a:spcPct val="106000"/>
                        </a:lnSpc>
                        <a:tabLst/>
                      </a:pPr>
                      <a:endParaRPr sz="1000" dirty="0">
                        <a:latin typeface="Arial"/>
                        <a:ea typeface="Arial"/>
                        <a:cs typeface="Arial"/>
                      </a:endParaRPr>
                    </a:p>
                    <a:p>
                      <a:pPr algn="l" rtl="0" eaLnBrk="0">
                        <a:lnSpc>
                          <a:spcPct val="106000"/>
                        </a:lnSpc>
                        <a:tabLst/>
                      </a:pPr>
                      <a:endParaRPr sz="1000" dirty="0">
                        <a:latin typeface="Arial"/>
                        <a:ea typeface="Arial"/>
                        <a:cs typeface="Arial"/>
                      </a:endParaRPr>
                    </a:p>
                    <a:p>
                      <a:pPr algn="l" rtl="0" eaLnBrk="0">
                        <a:lnSpc>
                          <a:spcPct val="118000"/>
                        </a:lnSpc>
                        <a:tabLst/>
                      </a:pPr>
                      <a:endParaRPr sz="300" dirty="0">
                        <a:latin typeface="Arial"/>
                        <a:ea typeface="Arial"/>
                        <a:cs typeface="Arial"/>
                      </a:endParaRPr>
                    </a:p>
                    <a:p>
                      <a:pPr marL="72389" algn="l" rtl="0" eaLnBrk="0">
                        <a:lnSpc>
                          <a:spcPct val="88000"/>
                        </a:lnSpc>
                        <a:spcBef>
                          <a:spcPts val="3"/>
                        </a:spcBef>
                        <a:tabLst/>
                      </a:pPr>
                      <a:r>
                        <a:rPr sz="1400" kern="0" spc="20" dirty="0">
                          <a:solidFill>
                            <a:srgbClr val="000000">
                              <a:alpha val="100000"/>
                            </a:srgbClr>
                          </a:solidFill>
                          <a:latin typeface="Microsoft YaHei"/>
                          <a:ea typeface="Microsoft YaHei"/>
                          <a:cs typeface="Microsoft YaHei"/>
                        </a:rPr>
                        <a:t>无燃气经营许可证 ，构成</a:t>
                      </a:r>
                      <a:r>
                        <a:rPr sz="1400" kern="0" spc="10" dirty="0">
                          <a:solidFill>
                            <a:srgbClr val="000000">
                              <a:alpha val="100000"/>
                            </a:srgbClr>
                          </a:solidFill>
                          <a:latin typeface="Microsoft YaHei"/>
                          <a:ea typeface="Microsoft YaHei"/>
                          <a:cs typeface="Microsoft YaHei"/>
                        </a:rPr>
                        <a:t>重大隐患。</a:t>
                      </a:r>
                      <a:endParaRPr sz="1400" dirty="0">
                        <a:latin typeface="Microsoft YaHei"/>
                        <a:ea typeface="Microsoft YaHei"/>
                        <a:cs typeface="Microsoft YaHei"/>
                      </a:endParaRPr>
                    </a:p>
                  </a:txBody>
                  <a:tcPr marL="0" marR="0" marT="0" marB="0">
                    <a:lnL w="12700" cap="flat" cmpd="sng" algn="ctr">
                      <a:solidFill>
                        <a:srgbClr val="8EBFD6"/>
                      </a:solidFill>
                      <a:prstDash val="solid"/>
                      <a:round/>
                      <a:headEnd type="none" w="med" len="med"/>
                      <a:tailEnd type="none" w="med" len="med"/>
                    </a:lnL>
                    <a:lnR w="12700" cap="flat" cmpd="sng" algn="ctr">
                      <a:solidFill>
                        <a:srgbClr val="8EBFD6"/>
                      </a:solidFill>
                      <a:prstDash val="solid"/>
                      <a:round/>
                      <a:headEnd type="none" w="med" len="med"/>
                      <a:tailEnd type="none" w="med" len="med"/>
                    </a:lnR>
                    <a:lnT w="12700" cap="flat" cmpd="sng" algn="ctr">
                      <a:solidFill>
                        <a:srgbClr val="8EBFD6"/>
                      </a:solidFill>
                      <a:prstDash val="solid"/>
                      <a:round/>
                      <a:headEnd type="none" w="med" len="med"/>
                      <a:tailEnd type="none" w="med" len="med"/>
                    </a:lnT>
                    <a:lnB>
                      <a:noFill/>
                    </a:lnB>
                  </a:tcPr>
                </a:tc>
                <a:tc>
                  <a:txBody>
                    <a:bodyPr/>
                    <a:lstStyle/>
                    <a:p>
                      <a:pPr algn="l" rtl="0" eaLnBrk="0">
                        <a:lnSpc>
                          <a:spcPct val="155000"/>
                        </a:lnSpc>
                        <a:tabLst/>
                      </a:pPr>
                      <a:endParaRPr sz="1000" dirty="0">
                        <a:latin typeface="Arial"/>
                        <a:ea typeface="Arial"/>
                        <a:cs typeface="Arial"/>
                      </a:endParaRPr>
                    </a:p>
                    <a:p>
                      <a:pPr marL="1162050" algn="l" rtl="0" eaLnBrk="0">
                        <a:lnSpc>
                          <a:spcPct val="85000"/>
                        </a:lnSpc>
                        <a:spcBef>
                          <a:spcPts val="3"/>
                        </a:spcBef>
                        <a:tabLst/>
                      </a:pPr>
                      <a:r>
                        <a:rPr sz="1600" kern="0" spc="140" dirty="0">
                          <a:solidFill>
                            <a:srgbClr val="000000">
                              <a:alpha val="100000"/>
                            </a:srgbClr>
                          </a:solidFill>
                          <a:latin typeface="Microsoft YaHei"/>
                          <a:ea typeface="Microsoft YaHei"/>
                          <a:cs typeface="Microsoft YaHei"/>
                        </a:rPr>
                        <a:t>相关参考依据</a:t>
                      </a:r>
                      <a:endParaRPr sz="1600" dirty="0">
                        <a:latin typeface="Microsoft YaHei"/>
                        <a:ea typeface="Microsoft YaHei"/>
                        <a:cs typeface="Microsoft YaHei"/>
                      </a:endParaRPr>
                    </a:p>
                  </a:txBody>
                  <a:tcPr marL="0" marR="0" marT="0" marB="0">
                    <a:lnL w="12700" cap="flat" cmpd="sng" algn="ctr">
                      <a:solidFill>
                        <a:srgbClr val="8EBFD6"/>
                      </a:solidFill>
                      <a:prstDash val="solid"/>
                      <a:round/>
                      <a:headEnd type="none" w="med" len="med"/>
                      <a:tailEnd type="none" w="med" len="med"/>
                    </a:lnL>
                    <a:lnR>
                      <a:noFill/>
                    </a:lnR>
                    <a:lnT w="12700" cap="flat" cmpd="sng" algn="ctr">
                      <a:solidFill>
                        <a:srgbClr val="8EBFD6"/>
                      </a:solidFill>
                      <a:prstDash val="solid"/>
                      <a:round/>
                      <a:headEnd type="none" w="med" len="med"/>
                      <a:tailEnd type="none" w="med" len="med"/>
                    </a:lnT>
                    <a:lnB>
                      <a:noFill/>
                    </a:lnB>
                  </a:tcPr>
                </a:tc>
                <a:extLst>
                  <a:ext uri="{0D108BD9-81ED-4DB2-BD59-A6C34878D82A}">
                    <a16:rowId xmlns:a16="http://schemas.microsoft.com/office/drawing/2014/main" val="10000"/>
                  </a:ext>
                </a:extLst>
              </a:tr>
              <a:tr h="636905">
                <a:tc>
                  <a:txBody>
                    <a:bodyPr/>
                    <a:lstStyle/>
                    <a:p>
                      <a:pPr algn="l" rtl="0" eaLnBrk="0">
                        <a:lnSpc>
                          <a:spcPct val="127000"/>
                        </a:lnSpc>
                        <a:tabLst/>
                      </a:pPr>
                      <a:endParaRPr sz="200" dirty="0">
                        <a:latin typeface="Arial"/>
                        <a:ea typeface="Arial"/>
                        <a:cs typeface="Arial"/>
                      </a:endParaRPr>
                    </a:p>
                    <a:p>
                      <a:pPr marL="70485" indent="6985" algn="l" rtl="0" eaLnBrk="0">
                        <a:lnSpc>
                          <a:spcPct val="125000"/>
                        </a:lnSpc>
                        <a:spcBef>
                          <a:spcPts val="2"/>
                        </a:spcBef>
                        <a:tabLst/>
                      </a:pPr>
                      <a:r>
                        <a:rPr sz="1400" kern="0" spc="10" dirty="0">
                          <a:solidFill>
                            <a:srgbClr val="000000">
                              <a:alpha val="100000"/>
                            </a:srgbClr>
                          </a:solidFill>
                          <a:latin typeface="Microsoft YaHei"/>
                          <a:ea typeface="Microsoft YaHei"/>
                          <a:cs typeface="Microsoft YaHei"/>
                        </a:rPr>
                        <a:t>2.查燃气经营许可证 ，是</a:t>
                      </a:r>
                      <a:r>
                        <a:rPr sz="1400" kern="0" spc="0" dirty="0">
                          <a:solidFill>
                            <a:srgbClr val="000000">
                              <a:alpha val="100000"/>
                            </a:srgbClr>
                          </a:solidFill>
                          <a:latin typeface="Microsoft YaHei"/>
                          <a:ea typeface="Microsoft YaHei"/>
                          <a:cs typeface="Microsoft YaHei"/>
                        </a:rPr>
                        <a:t>否超     </a:t>
                      </a:r>
                      <a:r>
                        <a:rPr sz="1400" kern="0" spc="10" dirty="0">
                          <a:solidFill>
                            <a:srgbClr val="000000">
                              <a:alpha val="100000"/>
                            </a:srgbClr>
                          </a:solidFill>
                          <a:latin typeface="Microsoft YaHei"/>
                          <a:ea typeface="Microsoft YaHei"/>
                          <a:cs typeface="Microsoft YaHei"/>
                        </a:rPr>
                        <a:t>期</a:t>
                      </a:r>
                      <a:r>
                        <a:rPr sz="1400" kern="0" spc="-50" dirty="0">
                          <a:solidFill>
                            <a:srgbClr val="000000">
                              <a:alpha val="100000"/>
                            </a:srgbClr>
                          </a:solidFill>
                          <a:latin typeface="Microsoft YaHei"/>
                          <a:ea typeface="Microsoft YaHei"/>
                          <a:cs typeface="Microsoft YaHei"/>
                        </a:rPr>
                        <a:t> </a:t>
                      </a:r>
                      <a:r>
                        <a:rPr sz="1400" kern="0" spc="10" dirty="0">
                          <a:solidFill>
                            <a:srgbClr val="000000">
                              <a:alpha val="100000"/>
                            </a:srgbClr>
                          </a:solidFill>
                          <a:latin typeface="Microsoft YaHei"/>
                          <a:ea typeface="Microsoft YaHei"/>
                          <a:cs typeface="Microsoft YaHei"/>
                        </a:rPr>
                        <a:t>；</a:t>
                      </a:r>
                      <a:endParaRPr sz="1400" dirty="0">
                        <a:latin typeface="Microsoft YaHei"/>
                        <a:ea typeface="Microsoft YaHei"/>
                        <a:cs typeface="Microsoft YaHei"/>
                      </a:endParaRPr>
                    </a:p>
                  </a:txBody>
                  <a:tcPr marL="0" marR="0" marT="0" marB="0">
                    <a:lnL>
                      <a:noFill/>
                    </a:lnL>
                    <a:lnR w="12700" cap="flat" cmpd="sng" algn="ctr">
                      <a:solidFill>
                        <a:srgbClr val="8EBFD6"/>
                      </a:solidFill>
                      <a:prstDash val="solid"/>
                      <a:round/>
                      <a:headEnd type="none" w="med" len="med"/>
                      <a:tailEnd type="none" w="med" len="med"/>
                    </a:lnR>
                    <a:lnT>
                      <a:noFill/>
                    </a:lnT>
                    <a:lnB>
                      <a:noFill/>
                    </a:lnB>
                  </a:tcPr>
                </a:tc>
                <a:tc>
                  <a:txBody>
                    <a:bodyPr/>
                    <a:lstStyle/>
                    <a:p>
                      <a:pPr algn="l" rtl="0" eaLnBrk="0">
                        <a:lnSpc>
                          <a:spcPct val="157000"/>
                        </a:lnSpc>
                        <a:tabLst/>
                      </a:pPr>
                      <a:endParaRPr sz="1000" dirty="0">
                        <a:latin typeface="Arial"/>
                        <a:ea typeface="Arial"/>
                        <a:cs typeface="Arial"/>
                      </a:endParaRPr>
                    </a:p>
                    <a:p>
                      <a:pPr algn="l" rtl="0" eaLnBrk="0">
                        <a:lnSpc>
                          <a:spcPct val="6321"/>
                        </a:lnSpc>
                        <a:tabLst/>
                      </a:pPr>
                      <a:endParaRPr sz="100" dirty="0">
                        <a:latin typeface="Arial"/>
                        <a:ea typeface="Arial"/>
                        <a:cs typeface="Arial"/>
                      </a:endParaRPr>
                    </a:p>
                    <a:p>
                      <a:pPr marL="70485" algn="l" rtl="0" eaLnBrk="0">
                        <a:lnSpc>
                          <a:spcPct val="88000"/>
                        </a:lnSpc>
                        <a:tabLst/>
                      </a:pPr>
                      <a:r>
                        <a:rPr sz="1400" kern="0" spc="10" dirty="0">
                          <a:solidFill>
                            <a:srgbClr val="000000">
                              <a:alpha val="100000"/>
                            </a:srgbClr>
                          </a:solidFill>
                          <a:latin typeface="Microsoft YaHei"/>
                          <a:ea typeface="Microsoft YaHei"/>
                          <a:cs typeface="Microsoft YaHei"/>
                        </a:rPr>
                        <a:t>有燃气经营许可证 ，超期未延续 ，构成</a:t>
                      </a:r>
                      <a:r>
                        <a:rPr sz="1400" kern="0" spc="0" dirty="0">
                          <a:solidFill>
                            <a:srgbClr val="000000">
                              <a:alpha val="100000"/>
                            </a:srgbClr>
                          </a:solidFill>
                          <a:latin typeface="Microsoft YaHei"/>
                          <a:ea typeface="Microsoft YaHei"/>
                          <a:cs typeface="Microsoft YaHei"/>
                        </a:rPr>
                        <a:t>重大隐患。</a:t>
                      </a:r>
                      <a:endParaRPr sz="1400" dirty="0">
                        <a:latin typeface="Microsoft YaHei"/>
                        <a:ea typeface="Microsoft YaHei"/>
                        <a:cs typeface="Microsoft YaHei"/>
                      </a:endParaRPr>
                    </a:p>
                  </a:txBody>
                  <a:tcPr marL="0" marR="0" marT="0" marB="0">
                    <a:lnL w="12700" cap="flat" cmpd="sng" algn="ctr">
                      <a:solidFill>
                        <a:srgbClr val="8EBFD6"/>
                      </a:solidFill>
                      <a:prstDash val="solid"/>
                      <a:round/>
                      <a:headEnd type="none" w="med" len="med"/>
                      <a:tailEnd type="none" w="med" len="med"/>
                    </a:lnL>
                    <a:lnR w="12700" cap="flat" cmpd="sng" algn="ctr">
                      <a:solidFill>
                        <a:srgbClr val="8EBFD6"/>
                      </a:solidFill>
                      <a:prstDash val="solid"/>
                      <a:round/>
                      <a:headEnd type="none" w="med" len="med"/>
                      <a:tailEnd type="none" w="med" len="med"/>
                    </a:lnR>
                    <a:lnT>
                      <a:noFill/>
                    </a:lnT>
                    <a:lnB>
                      <a:noFill/>
                    </a:lnB>
                  </a:tcPr>
                </a:tc>
                <a:tc>
                  <a:txBody>
                    <a:bodyPr/>
                    <a:lstStyle/>
                    <a:p>
                      <a:pPr algn="l" rtl="0" eaLnBrk="0">
                        <a:lnSpc>
                          <a:spcPct val="124000"/>
                        </a:lnSpc>
                        <a:tabLst/>
                      </a:pPr>
                      <a:endParaRPr sz="1000" dirty="0">
                        <a:latin typeface="Arial"/>
                        <a:ea typeface="Arial"/>
                        <a:cs typeface="Arial"/>
                      </a:endParaRPr>
                    </a:p>
                    <a:p>
                      <a:pPr algn="l" rtl="0" eaLnBrk="0">
                        <a:lnSpc>
                          <a:spcPct val="125000"/>
                        </a:lnSpc>
                        <a:tabLst/>
                      </a:pPr>
                      <a:endParaRPr sz="1000" dirty="0">
                        <a:latin typeface="Arial"/>
                        <a:ea typeface="Arial"/>
                        <a:cs typeface="Arial"/>
                      </a:endParaRPr>
                    </a:p>
                    <a:p>
                      <a:pPr algn="l" rtl="0" eaLnBrk="0">
                        <a:lnSpc>
                          <a:spcPct val="8403"/>
                        </a:lnSpc>
                        <a:tabLst/>
                      </a:pPr>
                      <a:endParaRPr sz="100" dirty="0">
                        <a:latin typeface="Arial"/>
                        <a:ea typeface="Arial"/>
                        <a:cs typeface="Arial"/>
                      </a:endParaRPr>
                    </a:p>
                    <a:p>
                      <a:pPr marL="334009" algn="l" rtl="0" eaLnBrk="0">
                        <a:lnSpc>
                          <a:spcPts val="1871"/>
                        </a:lnSpc>
                        <a:tabLst/>
                      </a:pPr>
                      <a:r>
                        <a:rPr sz="1400" kern="0" spc="0" dirty="0">
                          <a:solidFill>
                            <a:srgbClr val="FF0000">
                              <a:alpha val="100000"/>
                            </a:srgbClr>
                          </a:solidFill>
                          <a:latin typeface="Microsoft YaHei"/>
                          <a:ea typeface="Microsoft YaHei"/>
                          <a:cs typeface="Microsoft YaHei"/>
                        </a:rPr>
                        <a:t>【依据】</a:t>
                      </a:r>
                      <a:r>
                        <a:rPr sz="1400" kern="0" spc="0" dirty="0">
                          <a:solidFill>
                            <a:srgbClr val="000000">
                              <a:alpha val="100000"/>
                            </a:srgbClr>
                          </a:solidFill>
                          <a:latin typeface="Microsoft YaHei"/>
                          <a:ea typeface="Microsoft YaHei"/>
                          <a:cs typeface="Microsoft YaHei"/>
                        </a:rPr>
                        <a:t>《城镇燃气管理条例》第十五</a:t>
                      </a:r>
                      <a:endParaRPr sz="1400" dirty="0">
                        <a:latin typeface="Microsoft YaHei"/>
                        <a:ea typeface="Microsoft YaHei"/>
                        <a:cs typeface="Microsoft YaHei"/>
                      </a:endParaRPr>
                    </a:p>
                  </a:txBody>
                  <a:tcPr marL="0" marR="0" marT="0" marB="0">
                    <a:lnL w="12700" cap="flat" cmpd="sng" algn="ctr">
                      <a:solidFill>
                        <a:srgbClr val="8EBFD6"/>
                      </a:solidFill>
                      <a:prstDash val="solid"/>
                      <a:round/>
                      <a:headEnd type="none" w="med" len="med"/>
                      <a:tailEnd type="none" w="med" len="med"/>
                    </a:lnL>
                    <a:lnR>
                      <a:noFill/>
                    </a:lnR>
                    <a:lnT>
                      <a:noFill/>
                    </a:lnT>
                    <a:lnB>
                      <a:noFill/>
                    </a:lnB>
                  </a:tcPr>
                </a:tc>
                <a:extLst>
                  <a:ext uri="{0D108BD9-81ED-4DB2-BD59-A6C34878D82A}">
                    <a16:rowId xmlns:a16="http://schemas.microsoft.com/office/drawing/2014/main" val="10001"/>
                  </a:ext>
                </a:extLst>
              </a:tr>
              <a:tr h="1457325">
                <a:tc>
                  <a:txBody>
                    <a:bodyPr/>
                    <a:lstStyle/>
                    <a:p>
                      <a:pPr algn="l" rtl="0" eaLnBrk="0">
                        <a:lnSpc>
                          <a:spcPct val="107000"/>
                        </a:lnSpc>
                        <a:tabLst/>
                      </a:pPr>
                      <a:endParaRPr sz="1000" dirty="0">
                        <a:latin typeface="Arial"/>
                        <a:ea typeface="Arial"/>
                        <a:cs typeface="Arial"/>
                      </a:endParaRPr>
                    </a:p>
                    <a:p>
                      <a:pPr algn="l" rtl="0" eaLnBrk="0">
                        <a:lnSpc>
                          <a:spcPct val="108000"/>
                        </a:lnSpc>
                        <a:tabLst/>
                      </a:pPr>
                      <a:endParaRPr sz="1000" dirty="0">
                        <a:latin typeface="Arial"/>
                        <a:ea typeface="Arial"/>
                        <a:cs typeface="Arial"/>
                      </a:endParaRPr>
                    </a:p>
                    <a:p>
                      <a:pPr marL="71755" indent="8889" algn="l" rtl="0" eaLnBrk="0">
                        <a:lnSpc>
                          <a:spcPct val="125000"/>
                        </a:lnSpc>
                        <a:spcBef>
                          <a:spcPts val="7"/>
                        </a:spcBef>
                        <a:tabLst/>
                      </a:pPr>
                      <a:r>
                        <a:rPr sz="1400" kern="0" spc="30" dirty="0">
                          <a:solidFill>
                            <a:srgbClr val="000000">
                              <a:alpha val="100000"/>
                            </a:srgbClr>
                          </a:solidFill>
                          <a:latin typeface="Microsoft YaHei"/>
                          <a:ea typeface="Microsoft YaHei"/>
                          <a:cs typeface="Microsoft YaHei"/>
                        </a:rPr>
                        <a:t>3.查燃气经营企业的经营类别、  </a:t>
                      </a:r>
                      <a:r>
                        <a:rPr sz="1400" kern="0" spc="10" dirty="0">
                          <a:solidFill>
                            <a:srgbClr val="000000">
                              <a:alpha val="100000"/>
                            </a:srgbClr>
                          </a:solidFill>
                          <a:latin typeface="Microsoft YaHei"/>
                          <a:ea typeface="Microsoft YaHei"/>
                          <a:cs typeface="Microsoft YaHei"/>
                        </a:rPr>
                        <a:t>经营区域 ；</a:t>
                      </a:r>
                      <a:endParaRPr sz="1400" dirty="0">
                        <a:latin typeface="Microsoft YaHei"/>
                        <a:ea typeface="Microsoft YaHei"/>
                        <a:cs typeface="Microsoft YaHei"/>
                      </a:endParaRPr>
                    </a:p>
                  </a:txBody>
                  <a:tcPr marL="0" marR="0" marT="0" marB="0">
                    <a:lnL>
                      <a:noFill/>
                    </a:lnL>
                    <a:lnR w="12700" cap="flat" cmpd="sng" algn="ctr">
                      <a:solidFill>
                        <a:srgbClr val="8EBFD6"/>
                      </a:solidFill>
                      <a:prstDash val="solid"/>
                      <a:round/>
                      <a:headEnd type="none" w="med" len="med"/>
                      <a:tailEnd type="none" w="med" len="med"/>
                    </a:lnR>
                    <a:lnT>
                      <a:noFill/>
                    </a:lnT>
                    <a:lnB>
                      <a:noFill/>
                    </a:lnB>
                  </a:tcPr>
                </a:tc>
                <a:tc>
                  <a:txBody>
                    <a:bodyPr/>
                    <a:lstStyle/>
                    <a:p>
                      <a:pPr algn="l" rtl="0" eaLnBrk="0">
                        <a:lnSpc>
                          <a:spcPct val="140000"/>
                        </a:lnSpc>
                        <a:tabLst/>
                      </a:pPr>
                      <a:endParaRPr sz="1000" dirty="0">
                        <a:latin typeface="Arial"/>
                        <a:ea typeface="Arial"/>
                        <a:cs typeface="Arial"/>
                      </a:endParaRPr>
                    </a:p>
                    <a:p>
                      <a:pPr marL="71119" indent="-635" algn="l" rtl="0" eaLnBrk="0">
                        <a:lnSpc>
                          <a:spcPct val="122000"/>
                        </a:lnSpc>
                        <a:spcBef>
                          <a:spcPts val="3"/>
                        </a:spcBef>
                        <a:tabLst/>
                      </a:pPr>
                      <a:r>
                        <a:rPr sz="1400" kern="0" spc="20" dirty="0">
                          <a:solidFill>
                            <a:srgbClr val="000000">
                              <a:alpha val="100000"/>
                            </a:srgbClr>
                          </a:solidFill>
                          <a:latin typeface="Microsoft YaHei"/>
                          <a:ea typeface="Microsoft YaHei"/>
                          <a:cs typeface="Microsoft YaHei"/>
                        </a:rPr>
                        <a:t>有燃气经营许可证 ，经营类别、经营区域超出许可范</a:t>
                      </a:r>
                      <a:r>
                        <a:rPr sz="1400" kern="0" spc="0" dirty="0">
                          <a:solidFill>
                            <a:srgbClr val="000000">
                              <a:alpha val="100000"/>
                            </a:srgbClr>
                          </a:solidFill>
                          <a:latin typeface="Microsoft YaHei"/>
                          <a:ea typeface="Microsoft YaHei"/>
                          <a:cs typeface="Microsoft YaHei"/>
                        </a:rPr>
                        <a:t>    </a:t>
                      </a:r>
                      <a:r>
                        <a:rPr sz="1400" kern="0" spc="20" dirty="0">
                          <a:solidFill>
                            <a:srgbClr val="000000">
                              <a:alpha val="100000"/>
                            </a:srgbClr>
                          </a:solidFill>
                          <a:latin typeface="Microsoft YaHei"/>
                          <a:ea typeface="Microsoft YaHei"/>
                          <a:cs typeface="Microsoft YaHei"/>
                        </a:rPr>
                        <a:t>围。如经营类别为管道燃气 ，经营瓶装燃气或汽车加</a:t>
                      </a:r>
                      <a:r>
                        <a:rPr sz="1400" kern="0" spc="0" dirty="0">
                          <a:solidFill>
                            <a:srgbClr val="000000">
                              <a:alpha val="100000"/>
                            </a:srgbClr>
                          </a:solidFill>
                          <a:latin typeface="Microsoft YaHei"/>
                          <a:ea typeface="Microsoft YaHei"/>
                          <a:cs typeface="Microsoft YaHei"/>
                        </a:rPr>
                        <a:t>    </a:t>
                      </a:r>
                      <a:r>
                        <a:rPr sz="1400" kern="0" spc="-20" dirty="0">
                          <a:solidFill>
                            <a:srgbClr val="000000">
                              <a:alpha val="100000"/>
                            </a:srgbClr>
                          </a:solidFill>
                          <a:latin typeface="Microsoft YaHei"/>
                          <a:ea typeface="Microsoft YaHei"/>
                          <a:cs typeface="Microsoft YaHei"/>
                        </a:rPr>
                        <a:t>气站 ；管道燃气企业超出许可证载明的经营区域边界。</a:t>
                      </a:r>
                      <a:endParaRPr sz="1400" dirty="0">
                        <a:latin typeface="Microsoft YaHei"/>
                        <a:ea typeface="Microsoft YaHei"/>
                        <a:cs typeface="Microsoft YaHei"/>
                      </a:endParaRPr>
                    </a:p>
                  </a:txBody>
                  <a:tcPr marL="0" marR="0" marT="0" marB="0">
                    <a:lnL w="12700" cap="flat" cmpd="sng" algn="ctr">
                      <a:solidFill>
                        <a:srgbClr val="8EBFD6"/>
                      </a:solidFill>
                      <a:prstDash val="solid"/>
                      <a:round/>
                      <a:headEnd type="none" w="med" len="med"/>
                      <a:tailEnd type="none" w="med" len="med"/>
                    </a:lnL>
                    <a:lnR w="12700" cap="flat" cmpd="sng" algn="ctr">
                      <a:solidFill>
                        <a:srgbClr val="8EBFD6"/>
                      </a:solidFill>
                      <a:prstDash val="solid"/>
                      <a:round/>
                      <a:headEnd type="none" w="med" len="med"/>
                      <a:tailEnd type="none" w="med" len="med"/>
                    </a:lnR>
                    <a:lnT>
                      <a:noFill/>
                    </a:lnT>
                    <a:lnB>
                      <a:noFill/>
                    </a:lnB>
                  </a:tcPr>
                </a:tc>
                <a:tc>
                  <a:txBody>
                    <a:bodyPr/>
                    <a:lstStyle/>
                    <a:p>
                      <a:pPr algn="l" rtl="0" eaLnBrk="0">
                        <a:lnSpc>
                          <a:spcPct val="138000"/>
                        </a:lnSpc>
                        <a:tabLst/>
                      </a:pPr>
                      <a:endParaRPr sz="200" dirty="0">
                        <a:latin typeface="Arial"/>
                        <a:ea typeface="Arial"/>
                        <a:cs typeface="Arial"/>
                      </a:endParaRPr>
                    </a:p>
                    <a:p>
                      <a:pPr marL="232409" algn="l" rtl="0" eaLnBrk="0">
                        <a:lnSpc>
                          <a:spcPct val="88000"/>
                        </a:lnSpc>
                        <a:spcBef>
                          <a:spcPts val="2"/>
                        </a:spcBef>
                        <a:tabLst/>
                      </a:pPr>
                      <a:r>
                        <a:rPr sz="1400" kern="0" spc="20" dirty="0">
                          <a:solidFill>
                            <a:srgbClr val="000000">
                              <a:alpha val="100000"/>
                            </a:srgbClr>
                          </a:solidFill>
                          <a:latin typeface="Microsoft YaHei"/>
                          <a:ea typeface="Microsoft YaHei"/>
                          <a:cs typeface="Microsoft YaHei"/>
                        </a:rPr>
                        <a:t>条 ：国家对燃气经营实行许可证制度</a:t>
                      </a:r>
                      <a:r>
                        <a:rPr sz="1400" kern="0" spc="10" dirty="0">
                          <a:solidFill>
                            <a:srgbClr val="000000">
                              <a:alpha val="100000"/>
                            </a:srgbClr>
                          </a:solidFill>
                          <a:latin typeface="Microsoft YaHei"/>
                          <a:ea typeface="Microsoft YaHei"/>
                          <a:cs typeface="Microsoft YaHei"/>
                        </a:rPr>
                        <a:t>。</a:t>
                      </a:r>
                      <a:endParaRPr sz="1400" dirty="0">
                        <a:latin typeface="Microsoft YaHei"/>
                        <a:ea typeface="Microsoft YaHei"/>
                        <a:cs typeface="Microsoft YaHei"/>
                      </a:endParaRPr>
                    </a:p>
                    <a:p>
                      <a:pPr marL="233045" indent="98425" algn="l" rtl="0" eaLnBrk="0">
                        <a:lnSpc>
                          <a:spcPct val="124000"/>
                        </a:lnSpc>
                        <a:spcBef>
                          <a:spcPts val="108"/>
                        </a:spcBef>
                        <a:tabLst/>
                      </a:pPr>
                      <a:r>
                        <a:rPr sz="1400" kern="0" spc="0" dirty="0">
                          <a:solidFill>
                            <a:srgbClr val="FF0000">
                              <a:alpha val="100000"/>
                            </a:srgbClr>
                          </a:solidFill>
                          <a:latin typeface="Microsoft YaHei"/>
                          <a:ea typeface="Microsoft YaHei"/>
                          <a:cs typeface="Microsoft YaHei"/>
                        </a:rPr>
                        <a:t>〖解读〗《燃气经营许可证管理办法》       </a:t>
                      </a:r>
                      <a:r>
                        <a:rPr sz="1400" kern="0" spc="10" dirty="0">
                          <a:solidFill>
                            <a:srgbClr val="FF0000">
                              <a:alpha val="100000"/>
                            </a:srgbClr>
                          </a:solidFill>
                          <a:latin typeface="Microsoft YaHei"/>
                          <a:ea typeface="Microsoft YaHei"/>
                          <a:cs typeface="Microsoft YaHei"/>
                        </a:rPr>
                        <a:t>建城规〔2019〕</a:t>
                      </a:r>
                      <a:r>
                        <a:rPr sz="1400" kern="0" spc="-250" dirty="0">
                          <a:solidFill>
                            <a:srgbClr val="FF0000">
                              <a:alpha val="100000"/>
                            </a:srgbClr>
                          </a:solidFill>
                          <a:latin typeface="Microsoft YaHei"/>
                          <a:ea typeface="Microsoft YaHei"/>
                          <a:cs typeface="Microsoft YaHei"/>
                        </a:rPr>
                        <a:t> </a:t>
                      </a:r>
                      <a:r>
                        <a:rPr sz="1400" kern="0" spc="10" dirty="0">
                          <a:solidFill>
                            <a:srgbClr val="FF0000">
                              <a:alpha val="100000"/>
                            </a:srgbClr>
                          </a:solidFill>
                          <a:latin typeface="Microsoft YaHei"/>
                          <a:ea typeface="Microsoft YaHei"/>
                          <a:cs typeface="Microsoft YaHei"/>
                        </a:rPr>
                        <a:t>2号第二条 ：从事燃气</a:t>
                      </a:r>
                      <a:r>
                        <a:rPr sz="1400" kern="0" spc="0" dirty="0">
                          <a:solidFill>
                            <a:srgbClr val="FF0000">
                              <a:alpha val="100000"/>
                            </a:srgbClr>
                          </a:solidFill>
                          <a:latin typeface="Microsoft YaHei"/>
                          <a:ea typeface="Microsoft YaHei"/>
                          <a:cs typeface="Microsoft YaHei"/>
                        </a:rPr>
                        <a:t>       </a:t>
                      </a:r>
                      <a:r>
                        <a:rPr sz="1400" kern="0" spc="20" dirty="0">
                          <a:solidFill>
                            <a:srgbClr val="FF0000">
                              <a:alpha val="100000"/>
                            </a:srgbClr>
                          </a:solidFill>
                          <a:latin typeface="Microsoft YaHei"/>
                          <a:ea typeface="Microsoft YaHei"/>
                          <a:cs typeface="Microsoft YaHei"/>
                        </a:rPr>
                        <a:t>经营活动的 ，应当依法取得燃气经营许</a:t>
                      </a:r>
                      <a:r>
                        <a:rPr sz="1400" kern="0" spc="0" dirty="0">
                          <a:solidFill>
                            <a:srgbClr val="FF0000">
                              <a:alpha val="100000"/>
                            </a:srgbClr>
                          </a:solidFill>
                          <a:latin typeface="Microsoft YaHei"/>
                          <a:ea typeface="Microsoft YaHei"/>
                          <a:cs typeface="Microsoft YaHei"/>
                        </a:rPr>
                        <a:t>       </a:t>
                      </a:r>
                      <a:r>
                        <a:rPr sz="1400" kern="0" spc="20" dirty="0">
                          <a:solidFill>
                            <a:srgbClr val="FF0000">
                              <a:alpha val="100000"/>
                            </a:srgbClr>
                          </a:solidFill>
                          <a:latin typeface="Microsoft YaHei"/>
                          <a:ea typeface="Microsoft YaHei"/>
                          <a:cs typeface="Microsoft YaHei"/>
                        </a:rPr>
                        <a:t>可 ，并在许可事项规定的范围内经营</a:t>
                      </a:r>
                      <a:r>
                        <a:rPr sz="1400" kern="0" spc="10" dirty="0">
                          <a:solidFill>
                            <a:srgbClr val="FF0000">
                              <a:alpha val="100000"/>
                            </a:srgbClr>
                          </a:solidFill>
                          <a:latin typeface="Microsoft YaHei"/>
                          <a:ea typeface="Microsoft YaHei"/>
                          <a:cs typeface="Microsoft YaHei"/>
                        </a:rPr>
                        <a:t>。</a:t>
                      </a:r>
                      <a:endParaRPr sz="1400" dirty="0">
                        <a:latin typeface="Microsoft YaHei"/>
                        <a:ea typeface="Microsoft YaHei"/>
                        <a:cs typeface="Microsoft YaHei"/>
                      </a:endParaRPr>
                    </a:p>
                  </a:txBody>
                  <a:tcPr marL="0" marR="0" marT="0" marB="0">
                    <a:lnL w="12700" cap="flat" cmpd="sng" algn="ctr">
                      <a:solidFill>
                        <a:srgbClr val="8EBFD6"/>
                      </a:solidFill>
                      <a:prstDash val="solid"/>
                      <a:round/>
                      <a:headEnd type="none" w="med" len="med"/>
                      <a:tailEnd type="none" w="med" len="med"/>
                    </a:lnL>
                    <a:lnR>
                      <a:noFill/>
                    </a:lnR>
                    <a:lnT>
                      <a:noFill/>
                    </a:lnT>
                    <a:lnB>
                      <a:noFill/>
                    </a:lnB>
                  </a:tcPr>
                </a:tc>
                <a:extLst>
                  <a:ext uri="{0D108BD9-81ED-4DB2-BD59-A6C34878D82A}">
                    <a16:rowId xmlns:a16="http://schemas.microsoft.com/office/drawing/2014/main" val="10002"/>
                  </a:ext>
                </a:extLst>
              </a:tr>
              <a:tr h="692150">
                <a:tc>
                  <a:txBody>
                    <a:bodyPr/>
                    <a:lstStyle/>
                    <a:p>
                      <a:pPr algn="l" rtl="0" eaLnBrk="0">
                        <a:lnSpc>
                          <a:spcPct val="102000"/>
                        </a:lnSpc>
                        <a:tabLst/>
                      </a:pPr>
                      <a:endParaRPr sz="900" dirty="0">
                        <a:latin typeface="Arial"/>
                        <a:ea typeface="Arial"/>
                        <a:cs typeface="Arial"/>
                      </a:endParaRPr>
                    </a:p>
                    <a:p>
                      <a:pPr marL="69850" algn="l" rtl="0" eaLnBrk="0">
                        <a:lnSpc>
                          <a:spcPts val="1871"/>
                        </a:lnSpc>
                        <a:spcBef>
                          <a:spcPts val="1"/>
                        </a:spcBef>
                        <a:tabLst/>
                      </a:pPr>
                      <a:r>
                        <a:rPr sz="1400" kern="0" spc="40" dirty="0">
                          <a:solidFill>
                            <a:srgbClr val="000000">
                              <a:alpha val="100000"/>
                            </a:srgbClr>
                          </a:solidFill>
                          <a:latin typeface="Microsoft YaHei"/>
                          <a:ea typeface="Microsoft YaHei"/>
                          <a:cs typeface="Microsoft YaHei"/>
                        </a:rPr>
                        <a:t>4.查燃气经营许可证副本年检</a:t>
                      </a:r>
                      <a:endParaRPr sz="1400" dirty="0">
                        <a:latin typeface="Microsoft YaHei"/>
                        <a:ea typeface="Microsoft YaHei"/>
                        <a:cs typeface="Microsoft YaHei"/>
                      </a:endParaRPr>
                    </a:p>
                  </a:txBody>
                  <a:tcPr marL="0" marR="0" marT="0" marB="0">
                    <a:lnL>
                      <a:noFill/>
                    </a:lnL>
                    <a:lnR w="12700" cap="flat" cmpd="sng" algn="ctr">
                      <a:solidFill>
                        <a:srgbClr val="8EBFD6"/>
                      </a:solidFill>
                      <a:prstDash val="solid"/>
                      <a:round/>
                      <a:headEnd type="none" w="med" len="med"/>
                      <a:tailEnd type="none" w="med" len="med"/>
                    </a:lnR>
                    <a:lnT>
                      <a:noFill/>
                    </a:lnT>
                    <a:lnB w="12700" cap="flat" cmpd="sng" algn="ctr">
                      <a:solidFill>
                        <a:srgbClr val="8EBFD6"/>
                      </a:solidFill>
                      <a:prstDash val="solid"/>
                      <a:round/>
                      <a:headEnd type="none" w="med" len="med"/>
                      <a:tailEnd type="none" w="med" len="med"/>
                    </a:lnB>
                  </a:tcPr>
                </a:tc>
                <a:tc>
                  <a:txBody>
                    <a:bodyPr/>
                    <a:lstStyle/>
                    <a:p>
                      <a:pPr algn="l" rtl="0" eaLnBrk="0">
                        <a:lnSpc>
                          <a:spcPct val="114000"/>
                        </a:lnSpc>
                        <a:tabLst/>
                      </a:pPr>
                      <a:endParaRPr sz="1000" dirty="0">
                        <a:latin typeface="Arial"/>
                        <a:ea typeface="Arial"/>
                        <a:cs typeface="Arial"/>
                      </a:endParaRPr>
                    </a:p>
                    <a:p>
                      <a:pPr algn="l" rtl="0" eaLnBrk="0">
                        <a:lnSpc>
                          <a:spcPct val="6217"/>
                        </a:lnSpc>
                        <a:tabLst/>
                      </a:pPr>
                      <a:endParaRPr sz="100" dirty="0">
                        <a:latin typeface="Arial"/>
                        <a:ea typeface="Arial"/>
                        <a:cs typeface="Arial"/>
                      </a:endParaRPr>
                    </a:p>
                    <a:p>
                      <a:pPr marL="72389" algn="l" rtl="0" eaLnBrk="0">
                        <a:lnSpc>
                          <a:spcPct val="88000"/>
                        </a:lnSpc>
                        <a:tabLst/>
                      </a:pPr>
                      <a:r>
                        <a:rPr sz="1400" kern="0" spc="40" dirty="0">
                          <a:solidFill>
                            <a:srgbClr val="000000">
                              <a:alpha val="100000"/>
                            </a:srgbClr>
                          </a:solidFill>
                          <a:latin typeface="Microsoft YaHei"/>
                          <a:ea typeface="Microsoft YaHei"/>
                          <a:cs typeface="Microsoft YaHei"/>
                        </a:rPr>
                        <a:t>无年检记录或年检结论不合格。</a:t>
                      </a:r>
                      <a:endParaRPr sz="1400" dirty="0">
                        <a:latin typeface="Microsoft YaHei"/>
                        <a:ea typeface="Microsoft YaHei"/>
                        <a:cs typeface="Microsoft YaHei"/>
                      </a:endParaRPr>
                    </a:p>
                  </a:txBody>
                  <a:tcPr marL="0" marR="0" marT="0" marB="0">
                    <a:lnL w="12700" cap="flat" cmpd="sng" algn="ctr">
                      <a:solidFill>
                        <a:srgbClr val="8EBFD6"/>
                      </a:solidFill>
                      <a:prstDash val="solid"/>
                      <a:round/>
                      <a:headEnd type="none" w="med" len="med"/>
                      <a:tailEnd type="none" w="med" len="med"/>
                    </a:lnL>
                    <a:lnR w="12700" cap="flat" cmpd="sng" algn="ctr">
                      <a:solidFill>
                        <a:srgbClr val="8EBFD6"/>
                      </a:solidFill>
                      <a:prstDash val="solid"/>
                      <a:round/>
                      <a:headEnd type="none" w="med" len="med"/>
                      <a:tailEnd type="none" w="med" len="med"/>
                    </a:lnR>
                    <a:lnT>
                      <a:noFill/>
                    </a:lnT>
                    <a:lnB w="12700" cap="flat" cmpd="sng" algn="ctr">
                      <a:solidFill>
                        <a:srgbClr val="8EBFD6"/>
                      </a:solidFill>
                      <a:prstDash val="solid"/>
                      <a:round/>
                      <a:headEnd type="none" w="med" len="med"/>
                      <a:tailEnd type="none" w="med" len="med"/>
                    </a:lnB>
                  </a:tcPr>
                </a:tc>
                <a:tc>
                  <a:txBody>
                    <a:bodyPr/>
                    <a:lstStyle/>
                    <a:p>
                      <a:pPr algn="l" rtl="0" eaLnBrk="0">
                        <a:lnSpc>
                          <a:spcPct val="100000"/>
                        </a:lnSpc>
                        <a:tabLst/>
                      </a:pPr>
                      <a:endParaRPr sz="1000" dirty="0">
                        <a:latin typeface="Arial"/>
                        <a:ea typeface="Arial"/>
                        <a:cs typeface="Arial"/>
                      </a:endParaRPr>
                    </a:p>
                  </a:txBody>
                  <a:tcPr marL="0" marR="0" marT="0" marB="0">
                    <a:lnL w="12700" cap="flat" cmpd="sng" algn="ctr">
                      <a:solidFill>
                        <a:srgbClr val="8EBFD6"/>
                      </a:solidFill>
                      <a:prstDash val="solid"/>
                      <a:round/>
                      <a:headEnd type="none" w="med" len="med"/>
                      <a:tailEnd type="none" w="med" len="med"/>
                    </a:lnL>
                    <a:lnR>
                      <a:noFill/>
                    </a:lnR>
                    <a:lnT>
                      <a:noFill/>
                    </a:lnT>
                    <a:lnB w="12700" cap="flat" cmpd="sng" algn="ctr">
                      <a:solidFill>
                        <a:srgbClr val="8EBFD6"/>
                      </a:solidFill>
                      <a:prstDash val="solid"/>
                      <a:round/>
                      <a:headEnd type="none" w="med" len="med"/>
                      <a:tailEnd type="none" w="med" len="med"/>
                    </a:lnB>
                  </a:tcPr>
                </a:tc>
                <a:extLst>
                  <a:ext uri="{0D108BD9-81ED-4DB2-BD59-A6C34878D82A}">
                    <a16:rowId xmlns:a16="http://schemas.microsoft.com/office/drawing/2014/main" val="10003"/>
                  </a:ext>
                </a:extLst>
              </a:tr>
            </a:tbl>
          </a:graphicData>
        </a:graphic>
      </p:graphicFrame>
      <p:sp>
        <p:nvSpPr>
          <p:cNvPr id="188" name="textbox 188"/>
          <p:cNvSpPr/>
          <p:nvPr/>
        </p:nvSpPr>
        <p:spPr>
          <a:xfrm>
            <a:off x="701601" y="510426"/>
            <a:ext cx="8799830" cy="1045844"/>
          </a:xfrm>
          <a:prstGeom prst="rect">
            <a:avLst/>
          </a:prstGeom>
          <a:noFill/>
          <a:ln w="0" cap="flat">
            <a:noFill/>
            <a:prstDash val="solid"/>
            <a:miter lim="0"/>
          </a:ln>
        </p:spPr>
        <p:txBody>
          <a:bodyPr vert="horz" wrap="square" lIns="0" tIns="0" rIns="0" bIns="0"/>
          <a:lstStyle/>
          <a:p>
            <a:pPr algn="l" rtl="0" eaLnBrk="0">
              <a:lnSpc>
                <a:spcPct val="83341"/>
              </a:lnSpc>
              <a:tabLst/>
            </a:pPr>
            <a:endParaRPr sz="100" dirty="0">
              <a:latin typeface="Arial"/>
              <a:ea typeface="Arial"/>
              <a:cs typeface="Arial"/>
            </a:endParaRPr>
          </a:p>
          <a:p>
            <a:pPr marL="215900" algn="l" rtl="0" eaLnBrk="0">
              <a:lnSpc>
                <a:spcPts val="4227"/>
              </a:lnSpc>
              <a:tabLst/>
            </a:pPr>
            <a:r>
              <a:rPr sz="3200" b="1" kern="0" spc="-80" dirty="0">
                <a:solidFill>
                  <a:srgbClr val="000000">
                    <a:alpha val="100000"/>
                  </a:srgbClr>
                </a:solidFill>
                <a:latin typeface="Microsoft YaHei"/>
                <a:ea typeface="Microsoft YaHei"/>
                <a:cs typeface="Microsoft YaHei"/>
              </a:rPr>
              <a:t>《城镇燃气经营安全重大隐患判定标准》解析</a:t>
            </a:r>
            <a:endParaRPr sz="3200" dirty="0">
              <a:latin typeface="Microsoft YaHei"/>
              <a:ea typeface="Microsoft YaHei"/>
              <a:cs typeface="Microsoft YaHei"/>
            </a:endParaRPr>
          </a:p>
          <a:p>
            <a:pPr algn="l" rtl="0" eaLnBrk="0">
              <a:lnSpc>
                <a:spcPct val="120000"/>
              </a:lnSpc>
              <a:tabLst/>
            </a:pPr>
            <a:endParaRPr sz="1000" dirty="0">
              <a:latin typeface="Arial"/>
              <a:ea typeface="Arial"/>
              <a:cs typeface="Arial"/>
            </a:endParaRPr>
          </a:p>
          <a:p>
            <a:pPr algn="l" rtl="0" eaLnBrk="0">
              <a:lnSpc>
                <a:spcPct val="100000"/>
              </a:lnSpc>
              <a:tabLst/>
            </a:pPr>
            <a:endParaRPr sz="400" dirty="0">
              <a:latin typeface="Arial"/>
              <a:ea typeface="Arial"/>
              <a:cs typeface="Arial"/>
            </a:endParaRPr>
          </a:p>
          <a:p>
            <a:pPr marL="52705" algn="l" rtl="0" eaLnBrk="0">
              <a:lnSpc>
                <a:spcPct val="98000"/>
              </a:lnSpc>
              <a:spcBef>
                <a:spcPts val="2"/>
              </a:spcBef>
              <a:tabLst/>
            </a:pPr>
            <a:r>
              <a:rPr sz="1600" kern="0" spc="20" dirty="0">
                <a:solidFill>
                  <a:srgbClr val="FF0000">
                    <a:alpha val="100000"/>
                  </a:srgbClr>
                </a:solidFill>
                <a:latin typeface="Wingdings"/>
                <a:ea typeface="Wingdings"/>
                <a:cs typeface="Wingdings"/>
              </a:rPr>
              <a:t>n</a:t>
            </a:r>
            <a:r>
              <a:rPr sz="1600" kern="0" spc="-570" dirty="0">
                <a:solidFill>
                  <a:srgbClr val="FF0000">
                    <a:alpha val="100000"/>
                  </a:srgbClr>
                </a:solidFill>
                <a:latin typeface="Wingdings"/>
                <a:ea typeface="Wingdings"/>
                <a:cs typeface="Wingdings"/>
              </a:rPr>
              <a:t> </a:t>
            </a:r>
            <a:r>
              <a:rPr sz="1600" kern="0" spc="20" dirty="0">
                <a:solidFill>
                  <a:srgbClr val="000000">
                    <a:alpha val="100000"/>
                  </a:srgbClr>
                </a:solidFill>
                <a:latin typeface="Microsoft YaHei"/>
                <a:ea typeface="Microsoft YaHei"/>
                <a:cs typeface="Microsoft YaHei"/>
              </a:rPr>
              <a:t>第四条  </a:t>
            </a:r>
            <a:r>
              <a:rPr sz="1400" kern="0" spc="20" dirty="0">
                <a:solidFill>
                  <a:srgbClr val="000000">
                    <a:alpha val="100000"/>
                  </a:srgbClr>
                </a:solidFill>
                <a:latin typeface="Microsoft YaHei"/>
                <a:ea typeface="Microsoft YaHei"/>
                <a:cs typeface="Microsoft YaHei"/>
              </a:rPr>
              <a:t>燃气经营者在建立健全安全生产管理制度中 ，</a:t>
            </a:r>
            <a:r>
              <a:rPr sz="1400" kern="0" spc="10" dirty="0">
                <a:solidFill>
                  <a:srgbClr val="000000">
                    <a:alpha val="100000"/>
                  </a:srgbClr>
                </a:solidFill>
                <a:latin typeface="Microsoft YaHei"/>
                <a:ea typeface="Microsoft YaHei"/>
                <a:cs typeface="Microsoft YaHei"/>
              </a:rPr>
              <a:t>有下列情形之一的 ，判定为重大事故隐患:（ 5种）</a:t>
            </a:r>
            <a:endParaRPr sz="1400" dirty="0">
              <a:latin typeface="Microsoft YaHei"/>
              <a:ea typeface="Microsoft YaHei"/>
              <a:cs typeface="Microsoft YaHei"/>
            </a:endParaRPr>
          </a:p>
        </p:txBody>
      </p:sp>
      <p:sp>
        <p:nvSpPr>
          <p:cNvPr id="190" name="textbox 190"/>
          <p:cNvSpPr/>
          <p:nvPr/>
        </p:nvSpPr>
        <p:spPr>
          <a:xfrm>
            <a:off x="3567593" y="1989554"/>
            <a:ext cx="5033645" cy="295275"/>
          </a:xfrm>
          <a:prstGeom prst="rect">
            <a:avLst/>
          </a:prstGeom>
          <a:noFill/>
          <a:ln w="0" cap="flat">
            <a:noFill/>
            <a:prstDash val="solid"/>
            <a:miter lim="0"/>
          </a:ln>
        </p:spPr>
        <p:txBody>
          <a:bodyPr vert="horz" wrap="square" lIns="0" tIns="0" rIns="0" bIns="0"/>
          <a:lstStyle/>
          <a:p>
            <a:pPr algn="l" rtl="0" eaLnBrk="0">
              <a:lnSpc>
                <a:spcPct val="83341"/>
              </a:lnSpc>
              <a:tabLst/>
            </a:pPr>
            <a:endParaRPr sz="100" dirty="0">
              <a:latin typeface="Arial"/>
              <a:ea typeface="Arial"/>
              <a:cs typeface="Arial"/>
            </a:endParaRPr>
          </a:p>
          <a:p>
            <a:pPr algn="r" rtl="0" eaLnBrk="0">
              <a:lnSpc>
                <a:spcPts val="2123"/>
              </a:lnSpc>
              <a:tabLst/>
            </a:pPr>
            <a:r>
              <a:rPr sz="1600" kern="0" spc="30" dirty="0">
                <a:solidFill>
                  <a:srgbClr val="000000">
                    <a:alpha val="100000"/>
                  </a:srgbClr>
                </a:solidFill>
                <a:latin typeface="Microsoft YaHei"/>
                <a:ea typeface="Microsoft YaHei"/>
                <a:cs typeface="Microsoft YaHei"/>
              </a:rPr>
              <a:t>（ 一  ）未取得燃气经营许可证从事燃气</a:t>
            </a:r>
            <a:r>
              <a:rPr sz="1600" kern="0" spc="20" dirty="0">
                <a:solidFill>
                  <a:srgbClr val="000000">
                    <a:alpha val="100000"/>
                  </a:srgbClr>
                </a:solidFill>
                <a:latin typeface="Microsoft YaHei"/>
                <a:ea typeface="Microsoft YaHei"/>
                <a:cs typeface="Microsoft YaHei"/>
              </a:rPr>
              <a:t>经营活动 ；</a:t>
            </a:r>
            <a:endParaRPr sz="1600" dirty="0">
              <a:latin typeface="Microsoft YaHei"/>
              <a:ea typeface="Microsoft YaHei"/>
              <a:cs typeface="Microsoft YaHei"/>
            </a:endParaRPr>
          </a:p>
        </p:txBody>
      </p:sp>
      <p:pic>
        <p:nvPicPr>
          <p:cNvPr id="192" name="picture 192"/>
          <p:cNvPicPr>
            <a:picLocks noChangeAspect="1"/>
          </p:cNvPicPr>
          <p:nvPr/>
        </p:nvPicPr>
        <p:blipFill>
          <a:blip r:embed="rId2"/>
          <a:stretch>
            <a:fillRect/>
          </a:stretch>
        </p:blipFill>
        <p:spPr>
          <a:xfrm rot="21600000">
            <a:off x="11472671" y="0"/>
            <a:ext cx="719328" cy="720852"/>
          </a:xfrm>
          <a:prstGeom prst="rect">
            <a:avLst/>
          </a:prstGeom>
        </p:spPr>
      </p:pic>
      <p:pic>
        <p:nvPicPr>
          <p:cNvPr id="194" name="picture 194"/>
          <p:cNvPicPr>
            <a:picLocks noChangeAspect="1"/>
          </p:cNvPicPr>
          <p:nvPr/>
        </p:nvPicPr>
        <p:blipFill>
          <a:blip r:embed="rId3"/>
          <a:stretch>
            <a:fillRect/>
          </a:stretch>
        </p:blipFill>
        <p:spPr>
          <a:xfrm rot="21600000">
            <a:off x="0" y="6138671"/>
            <a:ext cx="720852" cy="719328"/>
          </a:xfrm>
          <a:prstGeom prst="rect">
            <a:avLst/>
          </a:prstGeom>
        </p:spPr>
      </p:pic>
      <p:pic>
        <p:nvPicPr>
          <p:cNvPr id="196" name="picture 196"/>
          <p:cNvPicPr>
            <a:picLocks noChangeAspect="1"/>
          </p:cNvPicPr>
          <p:nvPr/>
        </p:nvPicPr>
        <p:blipFill>
          <a:blip r:embed="rId4"/>
          <a:stretch>
            <a:fillRect/>
          </a:stretch>
        </p:blipFill>
        <p:spPr>
          <a:xfrm rot="21600000">
            <a:off x="720090" y="1806575"/>
            <a:ext cx="10751184" cy="12700"/>
          </a:xfrm>
          <a:prstGeom prst="rect">
            <a:avLst/>
          </a:prstGeom>
        </p:spPr>
      </p:pic>
    </p:spTree>
  </p:cSld>
  <p:clrMapOvr>
    <a:masterClrMapping/>
  </p:clrMapOvr>
</p:sld>
</file>

<file path=ppt/slides/slide15.xml><?xml version="1.0" encoding="utf-8"?>
<p:sld xmlns:a16="http://schemas.microsoft.com/office/drawing/2014/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8" name="rect 198"/>
          <p:cNvSpPr/>
          <p:nvPr/>
        </p:nvSpPr>
        <p:spPr>
          <a:xfrm>
            <a:off x="0" y="0"/>
            <a:ext cx="12192000" cy="6858000"/>
          </a:xfrm>
          <a:prstGeom prst="rect">
            <a:avLst/>
          </a:prstGeom>
          <a:solidFill>
            <a:srgbClr val="E4F4FB">
              <a:alpha val="100000"/>
            </a:srgbClr>
          </a:solidFill>
          <a:ln w="0" cap="flat">
            <a:noFill/>
            <a:prstDash val="solid"/>
            <a:miter lim="0"/>
          </a:ln>
        </p:spPr>
        <p:txBody>
          <a:bodyPr rtlCol="0"/>
          <a:lstStyle/>
          <a:p>
            <a:pPr algn="ctr"/>
            <a:endParaRPr lang="zh-CN" altLang="en-US"/>
          </a:p>
        </p:txBody>
      </p:sp>
      <p:grpSp>
        <p:nvGrpSpPr>
          <p:cNvPr id="6" name="group 6"/>
          <p:cNvGrpSpPr/>
          <p:nvPr/>
        </p:nvGrpSpPr>
        <p:grpSpPr>
          <a:xfrm rot="21600000">
            <a:off x="720852" y="1813559"/>
            <a:ext cx="10750296" cy="4126992"/>
            <a:chOff x="0" y="0"/>
            <a:chExt cx="10750296" cy="4126992"/>
          </a:xfrm>
        </p:grpSpPr>
        <p:sp>
          <p:nvSpPr>
            <p:cNvPr id="200" name="path 200"/>
            <p:cNvSpPr/>
            <p:nvPr/>
          </p:nvSpPr>
          <p:spPr>
            <a:xfrm>
              <a:off x="0" y="0"/>
              <a:ext cx="10750296" cy="4126992"/>
            </a:xfrm>
            <a:custGeom>
              <a:avLst/>
              <a:gdLst/>
              <a:ahLst/>
              <a:cxnLst/>
              <a:rect l="0" t="0" r="0" b="0"/>
              <a:pathLst>
                <a:path w="16929" h="6499">
                  <a:moveTo>
                    <a:pt x="0" y="0"/>
                  </a:moveTo>
                  <a:lnTo>
                    <a:pt x="16929" y="0"/>
                  </a:lnTo>
                  <a:lnTo>
                    <a:pt x="16929" y="979"/>
                  </a:lnTo>
                  <a:lnTo>
                    <a:pt x="0" y="979"/>
                  </a:lnTo>
                  <a:lnTo>
                    <a:pt x="0" y="0"/>
                  </a:lnTo>
                  <a:close/>
                </a:path>
                <a:path w="16929" h="6499">
                  <a:moveTo>
                    <a:pt x="0" y="1958"/>
                  </a:moveTo>
                  <a:lnTo>
                    <a:pt x="4171" y="1958"/>
                  </a:lnTo>
                  <a:lnTo>
                    <a:pt x="4171" y="3295"/>
                  </a:lnTo>
                  <a:lnTo>
                    <a:pt x="0" y="3295"/>
                  </a:lnTo>
                  <a:lnTo>
                    <a:pt x="0" y="1958"/>
                  </a:lnTo>
                  <a:close/>
                </a:path>
                <a:path w="16929" h="6499">
                  <a:moveTo>
                    <a:pt x="4171" y="1958"/>
                  </a:moveTo>
                  <a:lnTo>
                    <a:pt x="11138" y="1958"/>
                  </a:lnTo>
                  <a:lnTo>
                    <a:pt x="11138" y="3295"/>
                  </a:lnTo>
                  <a:lnTo>
                    <a:pt x="4171" y="3295"/>
                  </a:lnTo>
                  <a:lnTo>
                    <a:pt x="4171" y="1958"/>
                  </a:lnTo>
                  <a:close/>
                </a:path>
                <a:path w="16929" h="6499">
                  <a:moveTo>
                    <a:pt x="11138" y="1958"/>
                  </a:moveTo>
                  <a:lnTo>
                    <a:pt x="16929" y="1958"/>
                  </a:lnTo>
                  <a:lnTo>
                    <a:pt x="16929" y="6499"/>
                  </a:lnTo>
                  <a:lnTo>
                    <a:pt x="11138" y="6499"/>
                  </a:lnTo>
                  <a:lnTo>
                    <a:pt x="11138" y="1958"/>
                  </a:lnTo>
                  <a:close/>
                </a:path>
              </a:pathLst>
            </a:custGeom>
            <a:solidFill>
              <a:srgbClr val="B9D6E6">
                <a:alpha val="100000"/>
              </a:srgbClr>
            </a:solidFill>
            <a:ln w="0" cap="flat">
              <a:noFill/>
              <a:prstDash val="solid"/>
              <a:miter lim="0"/>
            </a:ln>
          </p:spPr>
          <p:txBody>
            <a:bodyPr rtlCol="0"/>
            <a:lstStyle/>
            <a:p>
              <a:pPr algn="ctr"/>
              <a:endParaRPr lang="zh-CN" altLang="en-US"/>
            </a:p>
          </p:txBody>
        </p:sp>
        <p:sp>
          <p:nvSpPr>
            <p:cNvPr id="202" name="path 202"/>
            <p:cNvSpPr/>
            <p:nvPr/>
          </p:nvSpPr>
          <p:spPr>
            <a:xfrm>
              <a:off x="0" y="621792"/>
              <a:ext cx="10750295" cy="3505200"/>
            </a:xfrm>
            <a:custGeom>
              <a:avLst/>
              <a:gdLst/>
              <a:ahLst/>
              <a:cxnLst/>
              <a:rect l="0" t="0" r="0" b="0"/>
              <a:pathLst>
                <a:path w="16929" h="5520">
                  <a:moveTo>
                    <a:pt x="0" y="0"/>
                  </a:moveTo>
                  <a:lnTo>
                    <a:pt x="4171" y="0"/>
                  </a:lnTo>
                  <a:lnTo>
                    <a:pt x="4171" y="979"/>
                  </a:lnTo>
                  <a:lnTo>
                    <a:pt x="0" y="979"/>
                  </a:lnTo>
                  <a:lnTo>
                    <a:pt x="0" y="0"/>
                  </a:lnTo>
                  <a:close/>
                </a:path>
                <a:path w="16929" h="5520">
                  <a:moveTo>
                    <a:pt x="4171" y="0"/>
                  </a:moveTo>
                  <a:lnTo>
                    <a:pt x="11138" y="0"/>
                  </a:lnTo>
                  <a:lnTo>
                    <a:pt x="11138" y="979"/>
                  </a:lnTo>
                  <a:lnTo>
                    <a:pt x="4171" y="979"/>
                  </a:lnTo>
                  <a:lnTo>
                    <a:pt x="4171" y="0"/>
                  </a:lnTo>
                  <a:close/>
                </a:path>
                <a:path w="16929" h="5520">
                  <a:moveTo>
                    <a:pt x="11138" y="0"/>
                  </a:moveTo>
                  <a:lnTo>
                    <a:pt x="16929" y="0"/>
                  </a:lnTo>
                  <a:lnTo>
                    <a:pt x="16929" y="979"/>
                  </a:lnTo>
                  <a:lnTo>
                    <a:pt x="11138" y="979"/>
                  </a:lnTo>
                  <a:lnTo>
                    <a:pt x="11138" y="0"/>
                  </a:lnTo>
                  <a:close/>
                </a:path>
                <a:path w="16929" h="5520">
                  <a:moveTo>
                    <a:pt x="0" y="2315"/>
                  </a:moveTo>
                  <a:lnTo>
                    <a:pt x="4171" y="2315"/>
                  </a:lnTo>
                  <a:lnTo>
                    <a:pt x="4171" y="5520"/>
                  </a:lnTo>
                  <a:lnTo>
                    <a:pt x="0" y="5520"/>
                  </a:lnTo>
                  <a:lnTo>
                    <a:pt x="0" y="2315"/>
                  </a:lnTo>
                  <a:close/>
                </a:path>
                <a:path w="16929" h="5520">
                  <a:moveTo>
                    <a:pt x="4171" y="2315"/>
                  </a:moveTo>
                  <a:lnTo>
                    <a:pt x="11138" y="2315"/>
                  </a:lnTo>
                  <a:lnTo>
                    <a:pt x="11138" y="5520"/>
                  </a:lnTo>
                  <a:lnTo>
                    <a:pt x="4171" y="5520"/>
                  </a:lnTo>
                  <a:lnTo>
                    <a:pt x="4171" y="2315"/>
                  </a:lnTo>
                  <a:close/>
                </a:path>
              </a:pathLst>
            </a:custGeom>
            <a:solidFill>
              <a:srgbClr val="FFFFFF">
                <a:alpha val="100000"/>
              </a:srgbClr>
            </a:solidFill>
            <a:ln w="0" cap="flat">
              <a:noFill/>
              <a:prstDash val="solid"/>
              <a:miter lim="0"/>
            </a:ln>
          </p:spPr>
          <p:txBody>
            <a:bodyPr rtlCol="0"/>
            <a:lstStyle/>
            <a:p>
              <a:pPr algn="ctr"/>
              <a:endParaRPr lang="zh-CN" altLang="en-US"/>
            </a:p>
          </p:txBody>
        </p:sp>
      </p:grpSp>
      <p:graphicFrame>
        <p:nvGraphicFramePr>
          <p:cNvPr id="204" name="table 204"/>
          <p:cNvGraphicFramePr>
            <a:graphicFrameLocks noGrp="1"/>
          </p:cNvGraphicFramePr>
          <p:nvPr/>
        </p:nvGraphicFramePr>
        <p:xfrm>
          <a:off x="720090" y="2428875"/>
          <a:ext cx="10750549" cy="3517900"/>
        </p:xfrm>
        <a:graphic>
          <a:graphicData uri="http://schemas.openxmlformats.org/drawingml/2006/table">
            <a:tbl>
              <a:tblPr/>
              <a:tblGrid>
                <a:gridCol w="2649220">
                  <a:extLst>
                    <a:ext uri="{9D8B030D-6E8A-4147-A177-3AD203B41FA5}">
                      <a16:colId xmlns:a16="http://schemas.microsoft.com/office/drawing/2014/main" val="20000"/>
                    </a:ext>
                  </a:extLst>
                </a:gridCol>
                <a:gridCol w="4424045">
                  <a:extLst>
                    <a:ext uri="{9D8B030D-6E8A-4147-A177-3AD203B41FA5}">
                      <a16:colId xmlns:a16="http://schemas.microsoft.com/office/drawing/2014/main" val="20001"/>
                    </a:ext>
                  </a:extLst>
                </a:gridCol>
                <a:gridCol w="3677284">
                  <a:extLst>
                    <a:ext uri="{9D8B030D-6E8A-4147-A177-3AD203B41FA5}">
                      <a16:colId xmlns:a16="http://schemas.microsoft.com/office/drawing/2014/main" val="20002"/>
                    </a:ext>
                  </a:extLst>
                </a:gridCol>
              </a:tblGrid>
              <a:tr h="3517900">
                <a:tc>
                  <a:txBody>
                    <a:bodyPr/>
                    <a:lstStyle/>
                    <a:p>
                      <a:pPr algn="l" rtl="0" eaLnBrk="0">
                        <a:lnSpc>
                          <a:spcPct val="157000"/>
                        </a:lnSpc>
                        <a:tabLst/>
                      </a:pPr>
                      <a:endParaRPr sz="1000" dirty="0">
                        <a:latin typeface="Arial"/>
                        <a:ea typeface="Arial"/>
                        <a:cs typeface="Arial"/>
                      </a:endParaRPr>
                    </a:p>
                    <a:p>
                      <a:pPr marL="872489" algn="l" rtl="0" eaLnBrk="0">
                        <a:lnSpc>
                          <a:spcPct val="84000"/>
                        </a:lnSpc>
                        <a:tabLst/>
                      </a:pPr>
                      <a:r>
                        <a:rPr sz="1600" kern="0" spc="120" dirty="0">
                          <a:solidFill>
                            <a:srgbClr val="000000">
                              <a:alpha val="100000"/>
                            </a:srgbClr>
                          </a:solidFill>
                          <a:latin typeface="Microsoft YaHei"/>
                          <a:ea typeface="Microsoft YaHei"/>
                          <a:cs typeface="Microsoft YaHei"/>
                        </a:rPr>
                        <a:t>检查要点</a:t>
                      </a:r>
                      <a:endParaRPr sz="1600" dirty="0">
                        <a:latin typeface="Microsoft YaHei"/>
                        <a:ea typeface="Microsoft YaHei"/>
                        <a:cs typeface="Microsoft YaHei"/>
                      </a:endParaRPr>
                    </a:p>
                    <a:p>
                      <a:pPr algn="l" rtl="0" eaLnBrk="0">
                        <a:lnSpc>
                          <a:spcPct val="142000"/>
                        </a:lnSpc>
                        <a:tabLst/>
                      </a:pPr>
                      <a:endParaRPr sz="1000" dirty="0">
                        <a:latin typeface="Arial"/>
                        <a:ea typeface="Arial"/>
                        <a:cs typeface="Arial"/>
                      </a:endParaRPr>
                    </a:p>
                    <a:p>
                      <a:pPr algn="l" rtl="0" eaLnBrk="0">
                        <a:lnSpc>
                          <a:spcPct val="143000"/>
                        </a:lnSpc>
                        <a:tabLst/>
                      </a:pPr>
                      <a:endParaRPr sz="1000" dirty="0">
                        <a:latin typeface="Arial"/>
                        <a:ea typeface="Arial"/>
                        <a:cs typeface="Arial"/>
                      </a:endParaRPr>
                    </a:p>
                    <a:p>
                      <a:pPr algn="r" rtl="0" eaLnBrk="0">
                        <a:lnSpc>
                          <a:spcPts val="2059"/>
                        </a:lnSpc>
                        <a:spcBef>
                          <a:spcPts val="451"/>
                        </a:spcBef>
                        <a:tabLst/>
                      </a:pPr>
                      <a:r>
                        <a:rPr sz="1500" kern="0" spc="-20" dirty="0">
                          <a:solidFill>
                            <a:srgbClr val="000000">
                              <a:alpha val="100000"/>
                            </a:srgbClr>
                          </a:solidFill>
                          <a:latin typeface="Microsoft YaHei"/>
                          <a:ea typeface="Microsoft YaHei"/>
                          <a:cs typeface="Microsoft YaHei"/>
                        </a:rPr>
                        <a:t>1.查安全风险分级管控制度 ；</a:t>
                      </a:r>
                      <a:endParaRPr sz="1500" dirty="0">
                        <a:latin typeface="Microsoft YaHei"/>
                        <a:ea typeface="Microsoft YaHei"/>
                        <a:cs typeface="Microsoft YaHei"/>
                      </a:endParaRPr>
                    </a:p>
                    <a:p>
                      <a:pPr algn="l" rtl="0" eaLnBrk="0">
                        <a:lnSpc>
                          <a:spcPct val="102000"/>
                        </a:lnSpc>
                        <a:tabLst/>
                      </a:pPr>
                      <a:endParaRPr sz="1000" dirty="0">
                        <a:latin typeface="Arial"/>
                        <a:ea typeface="Arial"/>
                        <a:cs typeface="Arial"/>
                      </a:endParaRPr>
                    </a:p>
                    <a:p>
                      <a:pPr algn="l" rtl="0" eaLnBrk="0">
                        <a:lnSpc>
                          <a:spcPct val="103000"/>
                        </a:lnSpc>
                        <a:tabLst/>
                      </a:pPr>
                      <a:endParaRPr sz="1000" dirty="0">
                        <a:latin typeface="Arial"/>
                        <a:ea typeface="Arial"/>
                        <a:cs typeface="Arial"/>
                      </a:endParaRPr>
                    </a:p>
                    <a:p>
                      <a:pPr algn="l" rtl="0" eaLnBrk="0">
                        <a:lnSpc>
                          <a:spcPct val="103000"/>
                        </a:lnSpc>
                        <a:tabLst/>
                      </a:pPr>
                      <a:endParaRPr sz="1000" dirty="0">
                        <a:latin typeface="Arial"/>
                        <a:ea typeface="Arial"/>
                        <a:cs typeface="Arial"/>
                      </a:endParaRPr>
                    </a:p>
                    <a:p>
                      <a:pPr algn="l" rtl="0" eaLnBrk="0">
                        <a:lnSpc>
                          <a:spcPct val="103000"/>
                        </a:lnSpc>
                        <a:tabLst/>
                      </a:pPr>
                      <a:endParaRPr sz="1000" dirty="0">
                        <a:latin typeface="Arial"/>
                        <a:ea typeface="Arial"/>
                        <a:cs typeface="Arial"/>
                      </a:endParaRPr>
                    </a:p>
                    <a:p>
                      <a:pPr algn="l" rtl="0" eaLnBrk="0">
                        <a:lnSpc>
                          <a:spcPct val="103000"/>
                        </a:lnSpc>
                        <a:tabLst/>
                      </a:pPr>
                      <a:endParaRPr sz="1000" dirty="0">
                        <a:latin typeface="Arial"/>
                        <a:ea typeface="Arial"/>
                        <a:cs typeface="Arial"/>
                      </a:endParaRPr>
                    </a:p>
                    <a:p>
                      <a:pPr algn="l" rtl="0" eaLnBrk="0">
                        <a:lnSpc>
                          <a:spcPct val="103000"/>
                        </a:lnSpc>
                        <a:tabLst/>
                      </a:pPr>
                      <a:endParaRPr sz="1000" dirty="0">
                        <a:latin typeface="Arial"/>
                        <a:ea typeface="Arial"/>
                        <a:cs typeface="Arial"/>
                      </a:endParaRPr>
                    </a:p>
                    <a:p>
                      <a:pPr algn="l" rtl="0" eaLnBrk="0">
                        <a:lnSpc>
                          <a:spcPct val="125000"/>
                        </a:lnSpc>
                        <a:tabLst/>
                      </a:pPr>
                      <a:endParaRPr sz="300" dirty="0">
                        <a:latin typeface="Arial"/>
                        <a:ea typeface="Arial"/>
                        <a:cs typeface="Arial"/>
                      </a:endParaRPr>
                    </a:p>
                    <a:p>
                      <a:pPr marL="79375" indent="-635" algn="l" rtl="0" eaLnBrk="0">
                        <a:lnSpc>
                          <a:spcPct val="128000"/>
                        </a:lnSpc>
                        <a:spcBef>
                          <a:spcPts val="3"/>
                        </a:spcBef>
                        <a:tabLst/>
                      </a:pPr>
                      <a:r>
                        <a:rPr sz="1500" kern="0" spc="80" dirty="0">
                          <a:solidFill>
                            <a:srgbClr val="000000">
                              <a:alpha val="100000"/>
                            </a:srgbClr>
                          </a:solidFill>
                          <a:latin typeface="Microsoft YaHei"/>
                          <a:ea typeface="Microsoft YaHei"/>
                          <a:cs typeface="Microsoft YaHei"/>
                        </a:rPr>
                        <a:t>2.查安全风险分级管控制度</a:t>
                      </a:r>
                      <a:r>
                        <a:rPr sz="1500" kern="0" spc="0" dirty="0">
                          <a:solidFill>
                            <a:srgbClr val="000000">
                              <a:alpha val="100000"/>
                            </a:srgbClr>
                          </a:solidFill>
                          <a:latin typeface="Microsoft YaHei"/>
                          <a:ea typeface="Microsoft YaHei"/>
                          <a:cs typeface="Microsoft YaHei"/>
                        </a:rPr>
                        <a:t>    </a:t>
                      </a:r>
                      <a:r>
                        <a:rPr sz="1500" kern="0" spc="40" dirty="0">
                          <a:solidFill>
                            <a:srgbClr val="000000">
                              <a:alpha val="100000"/>
                            </a:srgbClr>
                          </a:solidFill>
                          <a:latin typeface="Microsoft YaHei"/>
                          <a:ea typeface="Microsoft YaHei"/>
                          <a:cs typeface="Microsoft YaHei"/>
                        </a:rPr>
                        <a:t>的内容。</a:t>
                      </a:r>
                      <a:endParaRPr sz="1500" dirty="0">
                        <a:latin typeface="Microsoft YaHei"/>
                        <a:ea typeface="Microsoft YaHei"/>
                        <a:cs typeface="Microsoft YaHei"/>
                      </a:endParaRPr>
                    </a:p>
                  </a:txBody>
                  <a:tcPr marL="0" marR="0" marT="0" marB="0">
                    <a:lnL>
                      <a:noFill/>
                    </a:lnL>
                    <a:lnR w="12700" cap="flat" cmpd="sng" algn="ctr">
                      <a:solidFill>
                        <a:srgbClr val="8EBFD6"/>
                      </a:solidFill>
                      <a:prstDash val="solid"/>
                      <a:round/>
                      <a:headEnd type="none" w="med" len="med"/>
                      <a:tailEnd type="none" w="med" len="med"/>
                    </a:lnR>
                    <a:lnT w="12700" cap="flat" cmpd="sng" algn="ctr">
                      <a:solidFill>
                        <a:srgbClr val="8EBFD6"/>
                      </a:solidFill>
                      <a:prstDash val="solid"/>
                      <a:round/>
                      <a:headEnd type="none" w="med" len="med"/>
                      <a:tailEnd type="none" w="med" len="med"/>
                    </a:lnT>
                    <a:lnB w="12700" cap="flat" cmpd="sng" algn="ctr">
                      <a:solidFill>
                        <a:srgbClr val="8EBFD6"/>
                      </a:solidFill>
                      <a:prstDash val="solid"/>
                      <a:round/>
                      <a:headEnd type="none" w="med" len="med"/>
                      <a:tailEnd type="none" w="med" len="med"/>
                    </a:lnB>
                  </a:tcPr>
                </a:tc>
                <a:tc>
                  <a:txBody>
                    <a:bodyPr/>
                    <a:lstStyle/>
                    <a:p>
                      <a:pPr algn="l" rtl="0" eaLnBrk="0">
                        <a:lnSpc>
                          <a:spcPct val="156000"/>
                        </a:lnSpc>
                        <a:tabLst/>
                      </a:pPr>
                      <a:endParaRPr sz="1000" dirty="0">
                        <a:latin typeface="Arial"/>
                        <a:ea typeface="Arial"/>
                        <a:cs typeface="Arial"/>
                      </a:endParaRPr>
                    </a:p>
                    <a:p>
                      <a:pPr marL="1762125" algn="l" rtl="0" eaLnBrk="0">
                        <a:lnSpc>
                          <a:spcPct val="84000"/>
                        </a:lnSpc>
                        <a:spcBef>
                          <a:spcPts val="6"/>
                        </a:spcBef>
                        <a:tabLst/>
                      </a:pPr>
                      <a:r>
                        <a:rPr sz="1600" kern="0" spc="120" dirty="0">
                          <a:solidFill>
                            <a:srgbClr val="000000">
                              <a:alpha val="100000"/>
                            </a:srgbClr>
                          </a:solidFill>
                          <a:latin typeface="Microsoft YaHei"/>
                          <a:ea typeface="Microsoft YaHei"/>
                          <a:cs typeface="Microsoft YaHei"/>
                        </a:rPr>
                        <a:t>判定标准</a:t>
                      </a:r>
                      <a:endParaRPr sz="1600" dirty="0">
                        <a:latin typeface="Microsoft YaHei"/>
                        <a:ea typeface="Microsoft YaHei"/>
                        <a:cs typeface="Microsoft YaHei"/>
                      </a:endParaRPr>
                    </a:p>
                    <a:p>
                      <a:pPr algn="l" rtl="0" eaLnBrk="0">
                        <a:lnSpc>
                          <a:spcPct val="103000"/>
                        </a:lnSpc>
                        <a:tabLst/>
                      </a:pPr>
                      <a:endParaRPr sz="1000" dirty="0">
                        <a:latin typeface="Arial"/>
                        <a:ea typeface="Arial"/>
                        <a:cs typeface="Arial"/>
                      </a:endParaRPr>
                    </a:p>
                    <a:p>
                      <a:pPr algn="l" rtl="0" eaLnBrk="0">
                        <a:lnSpc>
                          <a:spcPct val="103000"/>
                        </a:lnSpc>
                        <a:tabLst/>
                      </a:pPr>
                      <a:endParaRPr sz="1000" dirty="0">
                        <a:latin typeface="Arial"/>
                        <a:ea typeface="Arial"/>
                        <a:cs typeface="Arial"/>
                      </a:endParaRPr>
                    </a:p>
                    <a:p>
                      <a:pPr algn="l" rtl="0" eaLnBrk="0">
                        <a:lnSpc>
                          <a:spcPct val="104000"/>
                        </a:lnSpc>
                        <a:tabLst/>
                      </a:pPr>
                      <a:endParaRPr sz="1000" dirty="0">
                        <a:latin typeface="Arial"/>
                        <a:ea typeface="Arial"/>
                        <a:cs typeface="Arial"/>
                      </a:endParaRPr>
                    </a:p>
                    <a:p>
                      <a:pPr marL="71755" algn="l" rtl="0" eaLnBrk="0">
                        <a:lnSpc>
                          <a:spcPct val="88000"/>
                        </a:lnSpc>
                        <a:spcBef>
                          <a:spcPts val="453"/>
                        </a:spcBef>
                        <a:tabLst/>
                      </a:pPr>
                      <a:r>
                        <a:rPr sz="1500" kern="0" spc="70" dirty="0">
                          <a:solidFill>
                            <a:srgbClr val="000000">
                              <a:alpha val="100000"/>
                            </a:srgbClr>
                          </a:solidFill>
                          <a:latin typeface="Microsoft YaHei"/>
                          <a:ea typeface="Microsoft YaHei"/>
                          <a:cs typeface="Microsoft YaHei"/>
                        </a:rPr>
                        <a:t>未建立安全风险分级管控制度 ，构成重大</a:t>
                      </a:r>
                      <a:r>
                        <a:rPr sz="1500" kern="0" spc="60" dirty="0">
                          <a:solidFill>
                            <a:srgbClr val="000000">
                              <a:alpha val="100000"/>
                            </a:srgbClr>
                          </a:solidFill>
                          <a:latin typeface="Microsoft YaHei"/>
                          <a:ea typeface="Microsoft YaHei"/>
                          <a:cs typeface="Microsoft YaHei"/>
                        </a:rPr>
                        <a:t>隐患。</a:t>
                      </a:r>
                      <a:endParaRPr sz="1500" dirty="0">
                        <a:latin typeface="Microsoft YaHei"/>
                        <a:ea typeface="Microsoft YaHei"/>
                        <a:cs typeface="Microsoft YaHei"/>
                      </a:endParaRPr>
                    </a:p>
                    <a:p>
                      <a:pPr algn="l" rtl="0" eaLnBrk="0">
                        <a:lnSpc>
                          <a:spcPct val="106000"/>
                        </a:lnSpc>
                        <a:tabLst/>
                      </a:pPr>
                      <a:endParaRPr sz="1000" dirty="0">
                        <a:latin typeface="Arial"/>
                        <a:ea typeface="Arial"/>
                        <a:cs typeface="Arial"/>
                      </a:endParaRPr>
                    </a:p>
                    <a:p>
                      <a:pPr algn="l" rtl="0" eaLnBrk="0">
                        <a:lnSpc>
                          <a:spcPct val="107000"/>
                        </a:lnSpc>
                        <a:tabLst/>
                      </a:pPr>
                      <a:endParaRPr sz="1000" dirty="0">
                        <a:latin typeface="Arial"/>
                        <a:ea typeface="Arial"/>
                        <a:cs typeface="Arial"/>
                      </a:endParaRPr>
                    </a:p>
                    <a:p>
                      <a:pPr algn="l" rtl="0" eaLnBrk="0">
                        <a:lnSpc>
                          <a:spcPct val="107000"/>
                        </a:lnSpc>
                        <a:tabLst/>
                      </a:pPr>
                      <a:endParaRPr sz="1000" dirty="0">
                        <a:latin typeface="Arial"/>
                        <a:ea typeface="Arial"/>
                        <a:cs typeface="Arial"/>
                      </a:endParaRPr>
                    </a:p>
                    <a:p>
                      <a:pPr algn="l" rtl="0" eaLnBrk="0">
                        <a:lnSpc>
                          <a:spcPct val="107000"/>
                        </a:lnSpc>
                        <a:tabLst/>
                      </a:pPr>
                      <a:endParaRPr sz="1000" dirty="0">
                        <a:latin typeface="Arial"/>
                        <a:ea typeface="Arial"/>
                        <a:cs typeface="Arial"/>
                      </a:endParaRPr>
                    </a:p>
                    <a:p>
                      <a:pPr algn="l" rtl="0" eaLnBrk="0">
                        <a:lnSpc>
                          <a:spcPct val="107000"/>
                        </a:lnSpc>
                        <a:tabLst/>
                      </a:pPr>
                      <a:endParaRPr sz="1000" dirty="0">
                        <a:latin typeface="Arial"/>
                        <a:ea typeface="Arial"/>
                        <a:cs typeface="Arial"/>
                      </a:endParaRPr>
                    </a:p>
                    <a:p>
                      <a:pPr algn="l" rtl="0" eaLnBrk="0">
                        <a:lnSpc>
                          <a:spcPct val="107000"/>
                        </a:lnSpc>
                        <a:tabLst/>
                      </a:pPr>
                      <a:endParaRPr sz="1000" dirty="0">
                        <a:latin typeface="Arial"/>
                        <a:ea typeface="Arial"/>
                        <a:cs typeface="Arial"/>
                      </a:endParaRPr>
                    </a:p>
                    <a:p>
                      <a:pPr algn="l" rtl="0" eaLnBrk="0">
                        <a:lnSpc>
                          <a:spcPct val="125000"/>
                        </a:lnSpc>
                        <a:tabLst/>
                      </a:pPr>
                      <a:endParaRPr sz="300" dirty="0">
                        <a:latin typeface="Arial"/>
                        <a:ea typeface="Arial"/>
                        <a:cs typeface="Arial"/>
                      </a:endParaRPr>
                    </a:p>
                    <a:p>
                      <a:pPr marL="71755" algn="l" rtl="0" eaLnBrk="0">
                        <a:lnSpc>
                          <a:spcPct val="125000"/>
                        </a:lnSpc>
                        <a:spcBef>
                          <a:spcPts val="3"/>
                        </a:spcBef>
                        <a:tabLst/>
                      </a:pPr>
                      <a:r>
                        <a:rPr sz="1500" kern="0" spc="70" dirty="0">
                          <a:solidFill>
                            <a:srgbClr val="000000">
                              <a:alpha val="100000"/>
                            </a:srgbClr>
                          </a:solidFill>
                          <a:latin typeface="Microsoft YaHei"/>
                          <a:ea typeface="Microsoft YaHei"/>
                          <a:cs typeface="Microsoft YaHei"/>
                        </a:rPr>
                        <a:t>安全风险分级管控制度内容不符合要求 ，构成重</a:t>
                      </a:r>
                      <a:r>
                        <a:rPr sz="1500" kern="0" spc="30" dirty="0">
                          <a:solidFill>
                            <a:srgbClr val="000000">
                              <a:alpha val="100000"/>
                            </a:srgbClr>
                          </a:solidFill>
                          <a:latin typeface="Microsoft YaHei"/>
                          <a:ea typeface="Microsoft YaHei"/>
                          <a:cs typeface="Microsoft YaHei"/>
                        </a:rPr>
                        <a:t>  </a:t>
                      </a:r>
                      <a:r>
                        <a:rPr sz="1500" kern="0" spc="60" dirty="0">
                          <a:solidFill>
                            <a:srgbClr val="000000">
                              <a:alpha val="100000"/>
                            </a:srgbClr>
                          </a:solidFill>
                          <a:latin typeface="Microsoft YaHei"/>
                          <a:ea typeface="Microsoft YaHei"/>
                          <a:cs typeface="Microsoft YaHei"/>
                        </a:rPr>
                        <a:t>大隐患。</a:t>
                      </a:r>
                      <a:endParaRPr sz="1500" dirty="0">
                        <a:latin typeface="Microsoft YaHei"/>
                        <a:ea typeface="Microsoft YaHei"/>
                        <a:cs typeface="Microsoft YaHei"/>
                      </a:endParaRPr>
                    </a:p>
                  </a:txBody>
                  <a:tcPr marL="0" marR="0" marT="0" marB="0">
                    <a:lnL w="12700" cap="flat" cmpd="sng" algn="ctr">
                      <a:solidFill>
                        <a:srgbClr val="8EBFD6"/>
                      </a:solidFill>
                      <a:prstDash val="solid"/>
                      <a:round/>
                      <a:headEnd type="none" w="med" len="med"/>
                      <a:tailEnd type="none" w="med" len="med"/>
                    </a:lnL>
                    <a:lnR w="12700" cap="flat" cmpd="sng" algn="ctr">
                      <a:solidFill>
                        <a:srgbClr val="8EBFD6"/>
                      </a:solidFill>
                      <a:prstDash val="solid"/>
                      <a:round/>
                      <a:headEnd type="none" w="med" len="med"/>
                      <a:tailEnd type="none" w="med" len="med"/>
                    </a:lnR>
                    <a:lnT w="12700" cap="flat" cmpd="sng" algn="ctr">
                      <a:solidFill>
                        <a:srgbClr val="8EBFD6"/>
                      </a:solidFill>
                      <a:prstDash val="solid"/>
                      <a:round/>
                      <a:headEnd type="none" w="med" len="med"/>
                      <a:tailEnd type="none" w="med" len="med"/>
                    </a:lnT>
                    <a:lnB w="12700" cap="flat" cmpd="sng" algn="ctr">
                      <a:solidFill>
                        <a:srgbClr val="8EBFD6"/>
                      </a:solidFill>
                      <a:prstDash val="solid"/>
                      <a:round/>
                      <a:headEnd type="none" w="med" len="med"/>
                      <a:tailEnd type="none" w="med" len="med"/>
                    </a:lnB>
                  </a:tcPr>
                </a:tc>
                <a:tc>
                  <a:txBody>
                    <a:bodyPr/>
                    <a:lstStyle/>
                    <a:p>
                      <a:pPr algn="l" rtl="0" eaLnBrk="0">
                        <a:lnSpc>
                          <a:spcPct val="155000"/>
                        </a:lnSpc>
                        <a:tabLst/>
                      </a:pPr>
                      <a:endParaRPr sz="1000" dirty="0">
                        <a:latin typeface="Arial"/>
                        <a:ea typeface="Arial"/>
                        <a:cs typeface="Arial"/>
                      </a:endParaRPr>
                    </a:p>
                    <a:p>
                      <a:pPr marL="1162050" algn="l" rtl="0" eaLnBrk="0">
                        <a:lnSpc>
                          <a:spcPct val="85000"/>
                        </a:lnSpc>
                        <a:spcBef>
                          <a:spcPts val="3"/>
                        </a:spcBef>
                        <a:tabLst/>
                      </a:pPr>
                      <a:r>
                        <a:rPr sz="1600" kern="0" spc="140" dirty="0">
                          <a:solidFill>
                            <a:srgbClr val="000000">
                              <a:alpha val="100000"/>
                            </a:srgbClr>
                          </a:solidFill>
                          <a:latin typeface="Microsoft YaHei"/>
                          <a:ea typeface="Microsoft YaHei"/>
                          <a:cs typeface="Microsoft YaHei"/>
                        </a:rPr>
                        <a:t>相关参考依据</a:t>
                      </a:r>
                      <a:endParaRPr sz="1600" dirty="0">
                        <a:latin typeface="Microsoft YaHei"/>
                        <a:ea typeface="Microsoft YaHei"/>
                        <a:cs typeface="Microsoft YaHei"/>
                      </a:endParaRPr>
                    </a:p>
                    <a:p>
                      <a:pPr algn="l" rtl="0" eaLnBrk="0">
                        <a:lnSpc>
                          <a:spcPct val="188000"/>
                        </a:lnSpc>
                        <a:tabLst/>
                      </a:pPr>
                      <a:endParaRPr sz="1000" dirty="0">
                        <a:latin typeface="Arial"/>
                        <a:ea typeface="Arial"/>
                        <a:cs typeface="Arial"/>
                      </a:endParaRPr>
                    </a:p>
                    <a:p>
                      <a:pPr marL="232409" indent="97789" algn="l" rtl="0" eaLnBrk="0">
                        <a:lnSpc>
                          <a:spcPct val="149000"/>
                        </a:lnSpc>
                        <a:spcBef>
                          <a:spcPts val="423"/>
                        </a:spcBef>
                        <a:tabLst/>
                      </a:pPr>
                      <a:r>
                        <a:rPr sz="1400" kern="0" spc="50" dirty="0">
                          <a:solidFill>
                            <a:srgbClr val="FF0000">
                              <a:alpha val="100000"/>
                            </a:srgbClr>
                          </a:solidFill>
                          <a:latin typeface="Microsoft YaHei"/>
                          <a:ea typeface="Microsoft YaHei"/>
                          <a:cs typeface="Microsoft YaHei"/>
                        </a:rPr>
                        <a:t>【依据】</a:t>
                      </a:r>
                      <a:r>
                        <a:rPr sz="1400" kern="0" spc="-180" dirty="0">
                          <a:solidFill>
                            <a:srgbClr val="FF0000">
                              <a:alpha val="100000"/>
                            </a:srgbClr>
                          </a:solidFill>
                          <a:latin typeface="Microsoft YaHei"/>
                          <a:ea typeface="Microsoft YaHei"/>
                          <a:cs typeface="Microsoft YaHei"/>
                        </a:rPr>
                        <a:t> </a:t>
                      </a:r>
                      <a:r>
                        <a:rPr sz="1400" kern="0" spc="50" dirty="0">
                          <a:solidFill>
                            <a:srgbClr val="000000">
                              <a:alpha val="100000"/>
                            </a:srgbClr>
                          </a:solidFill>
                          <a:latin typeface="Microsoft YaHei"/>
                          <a:ea typeface="Microsoft YaHei"/>
                          <a:cs typeface="Microsoft YaHei"/>
                        </a:rPr>
                        <a:t>《中华人民共和国</a:t>
                      </a:r>
                      <a:r>
                        <a:rPr sz="1400" kern="0" spc="40" dirty="0">
                          <a:solidFill>
                            <a:srgbClr val="000000">
                              <a:alpha val="100000"/>
                            </a:srgbClr>
                          </a:solidFill>
                          <a:latin typeface="Microsoft YaHei"/>
                          <a:ea typeface="Microsoft YaHei"/>
                          <a:cs typeface="Microsoft YaHei"/>
                        </a:rPr>
                        <a:t>安全生产</a:t>
                      </a:r>
                      <a:r>
                        <a:rPr sz="1400" kern="0" spc="0" dirty="0">
                          <a:solidFill>
                            <a:srgbClr val="000000">
                              <a:alpha val="100000"/>
                            </a:srgbClr>
                          </a:solidFill>
                          <a:latin typeface="Microsoft YaHei"/>
                          <a:ea typeface="Microsoft YaHei"/>
                          <a:cs typeface="Microsoft YaHei"/>
                        </a:rPr>
                        <a:t>        </a:t>
                      </a:r>
                      <a:r>
                        <a:rPr sz="1400" kern="0" spc="70" dirty="0">
                          <a:solidFill>
                            <a:srgbClr val="000000">
                              <a:alpha val="100000"/>
                            </a:srgbClr>
                          </a:solidFill>
                          <a:latin typeface="Microsoft YaHei"/>
                          <a:ea typeface="Microsoft YaHei"/>
                          <a:cs typeface="Microsoft YaHei"/>
                        </a:rPr>
                        <a:t>法》</a:t>
                      </a:r>
                      <a:r>
                        <a:rPr sz="1400" kern="0" spc="-170" dirty="0">
                          <a:solidFill>
                            <a:srgbClr val="000000">
                              <a:alpha val="100000"/>
                            </a:srgbClr>
                          </a:solidFill>
                          <a:latin typeface="Microsoft YaHei"/>
                          <a:ea typeface="Microsoft YaHei"/>
                          <a:cs typeface="Microsoft YaHei"/>
                        </a:rPr>
                        <a:t> </a:t>
                      </a:r>
                      <a:r>
                        <a:rPr sz="1400" kern="0" spc="70" dirty="0">
                          <a:solidFill>
                            <a:srgbClr val="000000">
                              <a:alpha val="100000"/>
                            </a:srgbClr>
                          </a:solidFill>
                          <a:latin typeface="Microsoft YaHei"/>
                          <a:ea typeface="Microsoft YaHei"/>
                          <a:cs typeface="Microsoft YaHei"/>
                        </a:rPr>
                        <a:t>第四十一条 ：</a:t>
                      </a:r>
                      <a:r>
                        <a:rPr sz="1400" kern="0" spc="60" dirty="0">
                          <a:solidFill>
                            <a:srgbClr val="000000">
                              <a:alpha val="100000"/>
                            </a:srgbClr>
                          </a:solidFill>
                          <a:latin typeface="Microsoft YaHei"/>
                          <a:ea typeface="Microsoft YaHei"/>
                          <a:cs typeface="Microsoft YaHei"/>
                        </a:rPr>
                        <a:t>生产经营单位应当</a:t>
                      </a:r>
                      <a:r>
                        <a:rPr sz="1400" kern="0" spc="0" dirty="0">
                          <a:solidFill>
                            <a:srgbClr val="000000">
                              <a:alpha val="100000"/>
                            </a:srgbClr>
                          </a:solidFill>
                          <a:latin typeface="Microsoft YaHei"/>
                          <a:ea typeface="Microsoft YaHei"/>
                          <a:cs typeface="Microsoft YaHei"/>
                        </a:rPr>
                        <a:t>        </a:t>
                      </a:r>
                      <a:r>
                        <a:rPr sz="1400" kern="0" spc="80" dirty="0">
                          <a:solidFill>
                            <a:srgbClr val="000000">
                              <a:alpha val="100000"/>
                            </a:srgbClr>
                          </a:solidFill>
                          <a:latin typeface="Microsoft YaHei"/>
                          <a:ea typeface="Microsoft YaHei"/>
                          <a:cs typeface="Microsoft YaHei"/>
                        </a:rPr>
                        <a:t>建立安全风险分级管控制度 ，按照安</a:t>
                      </a:r>
                      <a:r>
                        <a:rPr sz="1400" kern="0" spc="-10" dirty="0">
                          <a:solidFill>
                            <a:srgbClr val="000000">
                              <a:alpha val="100000"/>
                            </a:srgbClr>
                          </a:solidFill>
                          <a:latin typeface="Microsoft YaHei"/>
                          <a:ea typeface="Microsoft YaHei"/>
                          <a:cs typeface="Microsoft YaHei"/>
                        </a:rPr>
                        <a:t>        </a:t>
                      </a:r>
                      <a:r>
                        <a:rPr sz="1400" kern="0" spc="110" dirty="0">
                          <a:solidFill>
                            <a:srgbClr val="000000">
                              <a:alpha val="100000"/>
                            </a:srgbClr>
                          </a:solidFill>
                          <a:latin typeface="Microsoft YaHei"/>
                          <a:ea typeface="Microsoft YaHei"/>
                          <a:cs typeface="Microsoft YaHei"/>
                        </a:rPr>
                        <a:t>全风险分级采取相应的管控措施。</a:t>
                      </a:r>
                      <a:endParaRPr sz="1400" dirty="0">
                        <a:latin typeface="Microsoft YaHei"/>
                        <a:ea typeface="Microsoft YaHei"/>
                        <a:cs typeface="Microsoft YaHei"/>
                      </a:endParaRPr>
                    </a:p>
                    <a:p>
                      <a:pPr marL="233045" indent="95250" algn="l" rtl="0" eaLnBrk="0">
                        <a:lnSpc>
                          <a:spcPct val="146000"/>
                        </a:lnSpc>
                        <a:spcBef>
                          <a:spcPts val="350"/>
                        </a:spcBef>
                        <a:tabLst/>
                      </a:pPr>
                      <a:r>
                        <a:rPr sz="1400" kern="0" spc="-40" dirty="0">
                          <a:solidFill>
                            <a:srgbClr val="FF0000">
                              <a:alpha val="100000"/>
                            </a:srgbClr>
                          </a:solidFill>
                          <a:latin typeface="Microsoft YaHei"/>
                          <a:ea typeface="Microsoft YaHei"/>
                          <a:cs typeface="Microsoft YaHei"/>
                        </a:rPr>
                        <a:t>〖解读〗</a:t>
                      </a:r>
                      <a:r>
                        <a:rPr sz="1400" kern="0" spc="-40" dirty="0">
                          <a:solidFill>
                            <a:srgbClr val="404040">
                              <a:alpha val="100000"/>
                            </a:srgbClr>
                          </a:solidFill>
                          <a:latin typeface="Microsoft YaHei"/>
                          <a:ea typeface="Microsoft YaHei"/>
                          <a:cs typeface="Microsoft YaHei"/>
                        </a:rPr>
                        <a:t>《生产过程危险</a:t>
                      </a:r>
                      <a:r>
                        <a:rPr sz="1400" kern="0" spc="-50" dirty="0">
                          <a:solidFill>
                            <a:srgbClr val="404040">
                              <a:alpha val="100000"/>
                            </a:srgbClr>
                          </a:solidFill>
                          <a:latin typeface="Microsoft YaHei"/>
                          <a:ea typeface="Microsoft YaHei"/>
                          <a:cs typeface="Microsoft YaHei"/>
                        </a:rPr>
                        <a:t>和有害因素分类</a:t>
                      </a:r>
                      <a:r>
                        <a:rPr sz="1400" kern="0" spc="0" dirty="0">
                          <a:solidFill>
                            <a:srgbClr val="404040">
                              <a:alpha val="100000"/>
                            </a:srgbClr>
                          </a:solidFill>
                          <a:latin typeface="Microsoft YaHei"/>
                          <a:ea typeface="Microsoft YaHei"/>
                          <a:cs typeface="Microsoft YaHei"/>
                        </a:rPr>
                        <a:t>     </a:t>
                      </a:r>
                      <a:r>
                        <a:rPr sz="1400" kern="0" spc="-30" dirty="0">
                          <a:solidFill>
                            <a:srgbClr val="404040">
                              <a:alpha val="100000"/>
                            </a:srgbClr>
                          </a:solidFill>
                          <a:latin typeface="Microsoft YaHei"/>
                          <a:ea typeface="Microsoft YaHei"/>
                          <a:cs typeface="Microsoft YaHei"/>
                        </a:rPr>
                        <a:t>与代码》（  </a:t>
                      </a:r>
                      <a:r>
                        <a:rPr sz="1400" kern="0" spc="-30" dirty="0">
                          <a:solidFill>
                            <a:srgbClr val="404040">
                              <a:alpha val="100000"/>
                            </a:srgbClr>
                          </a:solidFill>
                          <a:latin typeface="Arial"/>
                          <a:ea typeface="Arial"/>
                          <a:cs typeface="Arial"/>
                        </a:rPr>
                        <a:t>GB/T13861 </a:t>
                      </a:r>
                      <a:r>
                        <a:rPr sz="1400" kern="0" spc="-30" dirty="0">
                          <a:solidFill>
                            <a:srgbClr val="404040">
                              <a:alpha val="100000"/>
                            </a:srgbClr>
                          </a:solidFill>
                          <a:latin typeface="Microsoft YaHei"/>
                          <a:ea typeface="Microsoft YaHei"/>
                          <a:cs typeface="Microsoft YaHei"/>
                        </a:rPr>
                        <a:t>）</a:t>
                      </a:r>
                      <a:endParaRPr sz="1400" dirty="0">
                        <a:latin typeface="Microsoft YaHei"/>
                        <a:ea typeface="Microsoft YaHei"/>
                        <a:cs typeface="Microsoft YaHei"/>
                      </a:endParaRPr>
                    </a:p>
                    <a:p>
                      <a:pPr marL="236854" indent="80010" algn="l" rtl="0" eaLnBrk="0">
                        <a:lnSpc>
                          <a:spcPct val="146000"/>
                        </a:lnSpc>
                        <a:spcBef>
                          <a:spcPts val="135"/>
                        </a:spcBef>
                        <a:tabLst/>
                      </a:pPr>
                      <a:r>
                        <a:rPr sz="1400" kern="0" spc="-60" dirty="0">
                          <a:solidFill>
                            <a:srgbClr val="404040">
                              <a:alpha val="100000"/>
                            </a:srgbClr>
                          </a:solidFill>
                          <a:latin typeface="Microsoft YaHei"/>
                          <a:ea typeface="Microsoft YaHei"/>
                          <a:cs typeface="Microsoft YaHei"/>
                        </a:rPr>
                        <a:t>《 企业职工伤亡事故分类标准》（ </a:t>
                      </a:r>
                      <a:r>
                        <a:rPr sz="1400" kern="0" spc="-60" dirty="0">
                          <a:solidFill>
                            <a:srgbClr val="404040">
                              <a:alpha val="100000"/>
                            </a:srgbClr>
                          </a:solidFill>
                          <a:latin typeface="Arial"/>
                          <a:ea typeface="Arial"/>
                          <a:cs typeface="Arial"/>
                        </a:rPr>
                        <a:t>GB</a:t>
                      </a:r>
                      <a:r>
                        <a:rPr sz="1400" kern="0" spc="0" dirty="0">
                          <a:solidFill>
                            <a:srgbClr val="404040">
                              <a:alpha val="100000"/>
                            </a:srgbClr>
                          </a:solidFill>
                          <a:latin typeface="Arial"/>
                          <a:ea typeface="Arial"/>
                          <a:cs typeface="Arial"/>
                        </a:rPr>
                        <a:t>         </a:t>
                      </a:r>
                      <a:r>
                        <a:rPr sz="1400" kern="0" spc="-10" dirty="0">
                          <a:solidFill>
                            <a:srgbClr val="404040">
                              <a:alpha val="100000"/>
                            </a:srgbClr>
                          </a:solidFill>
                          <a:latin typeface="Arial"/>
                          <a:ea typeface="Arial"/>
                          <a:cs typeface="Arial"/>
                        </a:rPr>
                        <a:t> </a:t>
                      </a:r>
                      <a:r>
                        <a:rPr sz="1400" kern="0" spc="-20" dirty="0">
                          <a:solidFill>
                            <a:srgbClr val="404040">
                              <a:alpha val="100000"/>
                            </a:srgbClr>
                          </a:solidFill>
                          <a:latin typeface="Arial"/>
                          <a:ea typeface="Arial"/>
                          <a:cs typeface="Arial"/>
                        </a:rPr>
                        <a:t>6441 </a:t>
                      </a:r>
                      <a:r>
                        <a:rPr sz="1400" kern="0" spc="-20" dirty="0">
                          <a:solidFill>
                            <a:srgbClr val="404040">
                              <a:alpha val="100000"/>
                            </a:srgbClr>
                          </a:solidFill>
                          <a:latin typeface="Microsoft YaHei"/>
                          <a:ea typeface="Microsoft YaHei"/>
                          <a:cs typeface="Microsoft YaHei"/>
                        </a:rPr>
                        <a:t>）</a:t>
                      </a:r>
                      <a:endParaRPr sz="1400" dirty="0">
                        <a:latin typeface="Microsoft YaHei"/>
                        <a:ea typeface="Microsoft YaHei"/>
                        <a:cs typeface="Microsoft YaHei"/>
                      </a:endParaRPr>
                    </a:p>
                  </a:txBody>
                  <a:tcPr marL="0" marR="0" marT="0" marB="0">
                    <a:lnL w="12700" cap="flat" cmpd="sng" algn="ctr">
                      <a:solidFill>
                        <a:srgbClr val="8EBFD6"/>
                      </a:solidFill>
                      <a:prstDash val="solid"/>
                      <a:round/>
                      <a:headEnd type="none" w="med" len="med"/>
                      <a:tailEnd type="none" w="med" len="med"/>
                    </a:lnL>
                    <a:lnR>
                      <a:noFill/>
                    </a:lnR>
                    <a:lnT w="12700" cap="flat" cmpd="sng" algn="ctr">
                      <a:solidFill>
                        <a:srgbClr val="8EBFD6"/>
                      </a:solidFill>
                      <a:prstDash val="solid"/>
                      <a:round/>
                      <a:headEnd type="none" w="med" len="med"/>
                      <a:tailEnd type="none" w="med" len="med"/>
                    </a:lnT>
                    <a:lnB w="12700" cap="flat" cmpd="sng" algn="ctr">
                      <a:solidFill>
                        <a:srgbClr val="8EBFD6"/>
                      </a:solidFill>
                      <a:prstDash val="solid"/>
                      <a:round/>
                      <a:headEnd type="none" w="med" len="med"/>
                      <a:tailEnd type="none" w="med" len="med"/>
                    </a:lnB>
                  </a:tcPr>
                </a:tc>
                <a:extLst>
                  <a:ext uri="{0D108BD9-81ED-4DB2-BD59-A6C34878D82A}">
                    <a16:rowId xmlns:a16="http://schemas.microsoft.com/office/drawing/2014/main" val="10000"/>
                  </a:ext>
                </a:extLst>
              </a:tr>
            </a:tbl>
          </a:graphicData>
        </a:graphic>
      </p:graphicFrame>
      <p:sp>
        <p:nvSpPr>
          <p:cNvPr id="206" name="textbox 206"/>
          <p:cNvSpPr/>
          <p:nvPr/>
        </p:nvSpPr>
        <p:spPr>
          <a:xfrm>
            <a:off x="702236" y="510426"/>
            <a:ext cx="8799194" cy="1045844"/>
          </a:xfrm>
          <a:prstGeom prst="rect">
            <a:avLst/>
          </a:prstGeom>
          <a:noFill/>
          <a:ln w="0" cap="flat">
            <a:noFill/>
            <a:prstDash val="solid"/>
            <a:miter lim="0"/>
          </a:ln>
        </p:spPr>
        <p:txBody>
          <a:bodyPr vert="horz" wrap="square" lIns="0" tIns="0" rIns="0" bIns="0"/>
          <a:lstStyle/>
          <a:p>
            <a:pPr algn="l" rtl="0" eaLnBrk="0">
              <a:lnSpc>
                <a:spcPct val="83341"/>
              </a:lnSpc>
              <a:tabLst/>
            </a:pPr>
            <a:endParaRPr sz="100" dirty="0">
              <a:latin typeface="Arial"/>
              <a:ea typeface="Arial"/>
              <a:cs typeface="Arial"/>
            </a:endParaRPr>
          </a:p>
          <a:p>
            <a:pPr marL="215900" algn="l" rtl="0" eaLnBrk="0">
              <a:lnSpc>
                <a:spcPts val="4227"/>
              </a:lnSpc>
              <a:tabLst/>
            </a:pPr>
            <a:r>
              <a:rPr sz="3200" b="1" kern="0" spc="-80" dirty="0">
                <a:solidFill>
                  <a:srgbClr val="000000">
                    <a:alpha val="100000"/>
                  </a:srgbClr>
                </a:solidFill>
                <a:latin typeface="Microsoft YaHei"/>
                <a:ea typeface="Microsoft YaHei"/>
                <a:cs typeface="Microsoft YaHei"/>
              </a:rPr>
              <a:t>《城镇燃气经营安全重大隐患判定标准》解析</a:t>
            </a:r>
            <a:endParaRPr sz="3200" dirty="0">
              <a:latin typeface="Microsoft YaHei"/>
              <a:ea typeface="Microsoft YaHei"/>
              <a:cs typeface="Microsoft YaHei"/>
            </a:endParaRPr>
          </a:p>
          <a:p>
            <a:pPr algn="l" rtl="0" eaLnBrk="0">
              <a:lnSpc>
                <a:spcPct val="120000"/>
              </a:lnSpc>
              <a:tabLst/>
            </a:pPr>
            <a:endParaRPr sz="1000" dirty="0">
              <a:latin typeface="Arial"/>
              <a:ea typeface="Arial"/>
              <a:cs typeface="Arial"/>
            </a:endParaRPr>
          </a:p>
          <a:p>
            <a:pPr algn="l" rtl="0" eaLnBrk="0">
              <a:lnSpc>
                <a:spcPct val="100000"/>
              </a:lnSpc>
              <a:tabLst/>
            </a:pPr>
            <a:endParaRPr sz="400" dirty="0">
              <a:latin typeface="Arial"/>
              <a:ea typeface="Arial"/>
              <a:cs typeface="Arial"/>
            </a:endParaRPr>
          </a:p>
          <a:p>
            <a:pPr marL="52069" algn="l" rtl="0" eaLnBrk="0">
              <a:lnSpc>
                <a:spcPct val="98000"/>
              </a:lnSpc>
              <a:spcBef>
                <a:spcPts val="2"/>
              </a:spcBef>
              <a:tabLst/>
            </a:pPr>
            <a:r>
              <a:rPr sz="1600" kern="0" spc="20" dirty="0">
                <a:solidFill>
                  <a:srgbClr val="FF0000">
                    <a:alpha val="100000"/>
                  </a:srgbClr>
                </a:solidFill>
                <a:latin typeface="Wingdings"/>
                <a:ea typeface="Wingdings"/>
                <a:cs typeface="Wingdings"/>
              </a:rPr>
              <a:t>n</a:t>
            </a:r>
            <a:r>
              <a:rPr sz="1600" kern="0" spc="-570" dirty="0">
                <a:solidFill>
                  <a:srgbClr val="FF0000">
                    <a:alpha val="100000"/>
                  </a:srgbClr>
                </a:solidFill>
                <a:latin typeface="Wingdings"/>
                <a:ea typeface="Wingdings"/>
                <a:cs typeface="Wingdings"/>
              </a:rPr>
              <a:t> </a:t>
            </a:r>
            <a:r>
              <a:rPr sz="1600" kern="0" spc="20" dirty="0">
                <a:solidFill>
                  <a:srgbClr val="000000">
                    <a:alpha val="100000"/>
                  </a:srgbClr>
                </a:solidFill>
                <a:latin typeface="Microsoft YaHei"/>
                <a:ea typeface="Microsoft YaHei"/>
                <a:cs typeface="Microsoft YaHei"/>
              </a:rPr>
              <a:t>第四条  </a:t>
            </a:r>
            <a:r>
              <a:rPr sz="1400" kern="0" spc="20" dirty="0">
                <a:solidFill>
                  <a:srgbClr val="000000">
                    <a:alpha val="100000"/>
                  </a:srgbClr>
                </a:solidFill>
                <a:latin typeface="Microsoft YaHei"/>
                <a:ea typeface="Microsoft YaHei"/>
                <a:cs typeface="Microsoft YaHei"/>
              </a:rPr>
              <a:t>燃气经营者在建立健全安全生产管理制度中 ，</a:t>
            </a:r>
            <a:r>
              <a:rPr sz="1400" kern="0" spc="10" dirty="0">
                <a:solidFill>
                  <a:srgbClr val="000000">
                    <a:alpha val="100000"/>
                  </a:srgbClr>
                </a:solidFill>
                <a:latin typeface="Microsoft YaHei"/>
                <a:ea typeface="Microsoft YaHei"/>
                <a:cs typeface="Microsoft YaHei"/>
              </a:rPr>
              <a:t>有下列情形之一的 ，判定为重大事故隐患:（ 5种）</a:t>
            </a:r>
            <a:endParaRPr sz="1400" dirty="0">
              <a:latin typeface="Microsoft YaHei"/>
              <a:ea typeface="Microsoft YaHei"/>
              <a:cs typeface="Microsoft YaHei"/>
            </a:endParaRPr>
          </a:p>
        </p:txBody>
      </p:sp>
      <p:sp>
        <p:nvSpPr>
          <p:cNvPr id="208" name="textbox 208"/>
          <p:cNvSpPr/>
          <p:nvPr/>
        </p:nvSpPr>
        <p:spPr>
          <a:xfrm>
            <a:off x="4164493" y="1989554"/>
            <a:ext cx="3839209" cy="295275"/>
          </a:xfrm>
          <a:prstGeom prst="rect">
            <a:avLst/>
          </a:prstGeom>
          <a:noFill/>
          <a:ln w="0" cap="flat">
            <a:noFill/>
            <a:prstDash val="solid"/>
            <a:miter lim="0"/>
          </a:ln>
        </p:spPr>
        <p:txBody>
          <a:bodyPr vert="horz" wrap="square" lIns="0" tIns="0" rIns="0" bIns="0"/>
          <a:lstStyle/>
          <a:p>
            <a:pPr algn="l" rtl="0" eaLnBrk="0">
              <a:lnSpc>
                <a:spcPct val="83341"/>
              </a:lnSpc>
              <a:tabLst/>
            </a:pPr>
            <a:endParaRPr sz="100" dirty="0">
              <a:latin typeface="Arial"/>
              <a:ea typeface="Arial"/>
              <a:cs typeface="Arial"/>
            </a:endParaRPr>
          </a:p>
          <a:p>
            <a:pPr algn="r" rtl="0" eaLnBrk="0">
              <a:lnSpc>
                <a:spcPts val="2123"/>
              </a:lnSpc>
              <a:tabLst/>
            </a:pPr>
            <a:r>
              <a:rPr sz="1600" kern="0" spc="-10" dirty="0">
                <a:solidFill>
                  <a:srgbClr val="000000">
                    <a:alpha val="100000"/>
                  </a:srgbClr>
                </a:solidFill>
                <a:latin typeface="Microsoft YaHei"/>
                <a:ea typeface="Microsoft YaHei"/>
                <a:cs typeface="Microsoft YaHei"/>
              </a:rPr>
              <a:t>（ 二 ）未建立安全风险分级管控制度 </a:t>
            </a:r>
            <a:r>
              <a:rPr sz="1600" kern="0" spc="-20" dirty="0">
                <a:solidFill>
                  <a:srgbClr val="000000">
                    <a:alpha val="100000"/>
                  </a:srgbClr>
                </a:solidFill>
                <a:latin typeface="Microsoft YaHei"/>
                <a:ea typeface="Microsoft YaHei"/>
                <a:cs typeface="Microsoft YaHei"/>
              </a:rPr>
              <a:t>；</a:t>
            </a:r>
            <a:endParaRPr sz="1600" dirty="0">
              <a:latin typeface="Microsoft YaHei"/>
              <a:ea typeface="Microsoft YaHei"/>
              <a:cs typeface="Microsoft YaHei"/>
            </a:endParaRPr>
          </a:p>
        </p:txBody>
      </p:sp>
      <p:pic>
        <p:nvPicPr>
          <p:cNvPr id="210" name="picture 210"/>
          <p:cNvPicPr>
            <a:picLocks noChangeAspect="1"/>
          </p:cNvPicPr>
          <p:nvPr/>
        </p:nvPicPr>
        <p:blipFill>
          <a:blip r:embed="rId2"/>
          <a:stretch>
            <a:fillRect/>
          </a:stretch>
        </p:blipFill>
        <p:spPr>
          <a:xfrm rot="21600000">
            <a:off x="11472671" y="0"/>
            <a:ext cx="719328" cy="720852"/>
          </a:xfrm>
          <a:prstGeom prst="rect">
            <a:avLst/>
          </a:prstGeom>
        </p:spPr>
      </p:pic>
      <p:pic>
        <p:nvPicPr>
          <p:cNvPr id="212" name="picture 212"/>
          <p:cNvPicPr>
            <a:picLocks noChangeAspect="1"/>
          </p:cNvPicPr>
          <p:nvPr/>
        </p:nvPicPr>
        <p:blipFill>
          <a:blip r:embed="rId3"/>
          <a:stretch>
            <a:fillRect/>
          </a:stretch>
        </p:blipFill>
        <p:spPr>
          <a:xfrm rot="21600000">
            <a:off x="0" y="6138671"/>
            <a:ext cx="720852" cy="719328"/>
          </a:xfrm>
          <a:prstGeom prst="rect">
            <a:avLst/>
          </a:prstGeom>
        </p:spPr>
      </p:pic>
      <p:pic>
        <p:nvPicPr>
          <p:cNvPr id="214" name="picture 214"/>
          <p:cNvPicPr>
            <a:picLocks noChangeAspect="1"/>
          </p:cNvPicPr>
          <p:nvPr/>
        </p:nvPicPr>
        <p:blipFill>
          <a:blip r:embed="rId4"/>
          <a:stretch>
            <a:fillRect/>
          </a:stretch>
        </p:blipFill>
        <p:spPr>
          <a:xfrm rot="21600000">
            <a:off x="720090" y="1806575"/>
            <a:ext cx="10751184" cy="12700"/>
          </a:xfrm>
          <a:prstGeom prst="rect">
            <a:avLst/>
          </a:prstGeom>
        </p:spPr>
      </p:pic>
    </p:spTree>
  </p:cSld>
  <p:clrMapOvr>
    <a:masterClrMapping/>
  </p:clrMapOvr>
</p:sld>
</file>

<file path=ppt/slides/slide16.xml><?xml version="1.0" encoding="utf-8"?>
<p:sld xmlns:a16="http://schemas.microsoft.com/office/drawing/2014/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6" name="rect 216"/>
          <p:cNvSpPr/>
          <p:nvPr/>
        </p:nvSpPr>
        <p:spPr>
          <a:xfrm>
            <a:off x="0" y="0"/>
            <a:ext cx="12192000" cy="6858000"/>
          </a:xfrm>
          <a:prstGeom prst="rect">
            <a:avLst/>
          </a:prstGeom>
          <a:solidFill>
            <a:srgbClr val="E4F4FB">
              <a:alpha val="100000"/>
            </a:srgbClr>
          </a:solidFill>
          <a:ln w="0" cap="flat">
            <a:noFill/>
            <a:prstDash val="solid"/>
            <a:miter lim="0"/>
          </a:ln>
        </p:spPr>
        <p:txBody>
          <a:bodyPr rtlCol="0"/>
          <a:lstStyle/>
          <a:p>
            <a:pPr algn="ctr"/>
            <a:endParaRPr lang="zh-CN" altLang="en-US"/>
          </a:p>
        </p:txBody>
      </p:sp>
      <p:grpSp>
        <p:nvGrpSpPr>
          <p:cNvPr id="8" name="group 8"/>
          <p:cNvGrpSpPr/>
          <p:nvPr/>
        </p:nvGrpSpPr>
        <p:grpSpPr>
          <a:xfrm rot="21600000">
            <a:off x="720852" y="1813559"/>
            <a:ext cx="10750296" cy="4125468"/>
            <a:chOff x="0" y="0"/>
            <a:chExt cx="10750296" cy="4125468"/>
          </a:xfrm>
        </p:grpSpPr>
        <p:sp>
          <p:nvSpPr>
            <p:cNvPr id="218" name="path 218"/>
            <p:cNvSpPr/>
            <p:nvPr/>
          </p:nvSpPr>
          <p:spPr>
            <a:xfrm>
              <a:off x="0" y="0"/>
              <a:ext cx="10750296" cy="4125468"/>
            </a:xfrm>
            <a:custGeom>
              <a:avLst/>
              <a:gdLst/>
              <a:ahLst/>
              <a:cxnLst/>
              <a:rect l="0" t="0" r="0" b="0"/>
              <a:pathLst>
                <a:path w="16929" h="6496">
                  <a:moveTo>
                    <a:pt x="0" y="0"/>
                  </a:moveTo>
                  <a:lnTo>
                    <a:pt x="16929" y="0"/>
                  </a:lnTo>
                  <a:lnTo>
                    <a:pt x="16929" y="979"/>
                  </a:lnTo>
                  <a:lnTo>
                    <a:pt x="0" y="979"/>
                  </a:lnTo>
                  <a:lnTo>
                    <a:pt x="0" y="0"/>
                  </a:lnTo>
                  <a:close/>
                </a:path>
                <a:path w="16929" h="6496">
                  <a:moveTo>
                    <a:pt x="0" y="1958"/>
                  </a:moveTo>
                  <a:lnTo>
                    <a:pt x="4171" y="1958"/>
                  </a:lnTo>
                  <a:lnTo>
                    <a:pt x="4171" y="3636"/>
                  </a:lnTo>
                  <a:lnTo>
                    <a:pt x="0" y="3636"/>
                  </a:lnTo>
                  <a:lnTo>
                    <a:pt x="0" y="1958"/>
                  </a:lnTo>
                  <a:close/>
                </a:path>
                <a:path w="16929" h="6496">
                  <a:moveTo>
                    <a:pt x="4171" y="1958"/>
                  </a:moveTo>
                  <a:lnTo>
                    <a:pt x="11138" y="1958"/>
                  </a:lnTo>
                  <a:lnTo>
                    <a:pt x="11138" y="3636"/>
                  </a:lnTo>
                  <a:lnTo>
                    <a:pt x="4171" y="3636"/>
                  </a:lnTo>
                  <a:lnTo>
                    <a:pt x="4171" y="1958"/>
                  </a:lnTo>
                  <a:close/>
                </a:path>
                <a:path w="16929" h="6496">
                  <a:moveTo>
                    <a:pt x="11138" y="1958"/>
                  </a:moveTo>
                  <a:lnTo>
                    <a:pt x="16929" y="1958"/>
                  </a:lnTo>
                  <a:lnTo>
                    <a:pt x="16929" y="6496"/>
                  </a:lnTo>
                  <a:lnTo>
                    <a:pt x="11138" y="6496"/>
                  </a:lnTo>
                  <a:lnTo>
                    <a:pt x="11138" y="1958"/>
                  </a:lnTo>
                  <a:close/>
                </a:path>
              </a:pathLst>
            </a:custGeom>
            <a:solidFill>
              <a:srgbClr val="B9D6E6">
                <a:alpha val="100000"/>
              </a:srgbClr>
            </a:solidFill>
            <a:ln w="0" cap="flat">
              <a:noFill/>
              <a:prstDash val="solid"/>
              <a:miter lim="0"/>
            </a:ln>
          </p:spPr>
          <p:txBody>
            <a:bodyPr rtlCol="0"/>
            <a:lstStyle/>
            <a:p>
              <a:pPr algn="ctr"/>
              <a:endParaRPr lang="zh-CN" altLang="en-US"/>
            </a:p>
          </p:txBody>
        </p:sp>
        <p:sp>
          <p:nvSpPr>
            <p:cNvPr id="220" name="path 220"/>
            <p:cNvSpPr/>
            <p:nvPr/>
          </p:nvSpPr>
          <p:spPr>
            <a:xfrm>
              <a:off x="0" y="621792"/>
              <a:ext cx="10750295" cy="3503676"/>
            </a:xfrm>
            <a:custGeom>
              <a:avLst/>
              <a:gdLst/>
              <a:ahLst/>
              <a:cxnLst/>
              <a:rect l="0" t="0" r="0" b="0"/>
              <a:pathLst>
                <a:path w="16929" h="5517">
                  <a:moveTo>
                    <a:pt x="0" y="0"/>
                  </a:moveTo>
                  <a:lnTo>
                    <a:pt x="4171" y="0"/>
                  </a:lnTo>
                  <a:lnTo>
                    <a:pt x="4171" y="979"/>
                  </a:lnTo>
                  <a:lnTo>
                    <a:pt x="0" y="979"/>
                  </a:lnTo>
                  <a:lnTo>
                    <a:pt x="0" y="0"/>
                  </a:lnTo>
                  <a:close/>
                </a:path>
                <a:path w="16929" h="5517">
                  <a:moveTo>
                    <a:pt x="4171" y="0"/>
                  </a:moveTo>
                  <a:lnTo>
                    <a:pt x="11138" y="0"/>
                  </a:lnTo>
                  <a:lnTo>
                    <a:pt x="11138" y="979"/>
                  </a:lnTo>
                  <a:lnTo>
                    <a:pt x="4171" y="979"/>
                  </a:lnTo>
                  <a:lnTo>
                    <a:pt x="4171" y="0"/>
                  </a:lnTo>
                  <a:close/>
                </a:path>
                <a:path w="16929" h="5517">
                  <a:moveTo>
                    <a:pt x="11138" y="0"/>
                  </a:moveTo>
                  <a:lnTo>
                    <a:pt x="16929" y="0"/>
                  </a:lnTo>
                  <a:lnTo>
                    <a:pt x="16929" y="979"/>
                  </a:lnTo>
                  <a:lnTo>
                    <a:pt x="11138" y="979"/>
                  </a:lnTo>
                  <a:lnTo>
                    <a:pt x="11138" y="0"/>
                  </a:lnTo>
                  <a:close/>
                </a:path>
                <a:path w="16929" h="5517">
                  <a:moveTo>
                    <a:pt x="0" y="2656"/>
                  </a:moveTo>
                  <a:lnTo>
                    <a:pt x="4171" y="2656"/>
                  </a:lnTo>
                  <a:lnTo>
                    <a:pt x="4171" y="5517"/>
                  </a:lnTo>
                  <a:lnTo>
                    <a:pt x="0" y="5517"/>
                  </a:lnTo>
                  <a:lnTo>
                    <a:pt x="0" y="2656"/>
                  </a:lnTo>
                  <a:close/>
                </a:path>
                <a:path w="16929" h="5517">
                  <a:moveTo>
                    <a:pt x="4171" y="2656"/>
                  </a:moveTo>
                  <a:lnTo>
                    <a:pt x="11138" y="2656"/>
                  </a:lnTo>
                  <a:lnTo>
                    <a:pt x="11138" y="5517"/>
                  </a:lnTo>
                  <a:lnTo>
                    <a:pt x="4171" y="5517"/>
                  </a:lnTo>
                  <a:lnTo>
                    <a:pt x="4171" y="2656"/>
                  </a:lnTo>
                  <a:close/>
                </a:path>
              </a:pathLst>
            </a:custGeom>
            <a:solidFill>
              <a:srgbClr val="FFFFFF">
                <a:alpha val="100000"/>
              </a:srgbClr>
            </a:solidFill>
            <a:ln w="0" cap="flat">
              <a:noFill/>
              <a:prstDash val="solid"/>
              <a:miter lim="0"/>
            </a:ln>
          </p:spPr>
          <p:txBody>
            <a:bodyPr rtlCol="0"/>
            <a:lstStyle/>
            <a:p>
              <a:pPr algn="ctr"/>
              <a:endParaRPr lang="zh-CN" altLang="en-US"/>
            </a:p>
          </p:txBody>
        </p:sp>
      </p:grpSp>
      <p:graphicFrame>
        <p:nvGraphicFramePr>
          <p:cNvPr id="222" name="table 222"/>
          <p:cNvGraphicFramePr>
            <a:graphicFrameLocks noGrp="1"/>
          </p:cNvGraphicFramePr>
          <p:nvPr/>
        </p:nvGraphicFramePr>
        <p:xfrm>
          <a:off x="720090" y="2428875"/>
          <a:ext cx="10750549" cy="3515995"/>
        </p:xfrm>
        <a:graphic>
          <a:graphicData uri="http://schemas.openxmlformats.org/drawingml/2006/table">
            <a:tbl>
              <a:tblPr/>
              <a:tblGrid>
                <a:gridCol w="2649220">
                  <a:extLst>
                    <a:ext uri="{9D8B030D-6E8A-4147-A177-3AD203B41FA5}">
                      <a16:colId xmlns:a16="http://schemas.microsoft.com/office/drawing/2014/main" val="20000"/>
                    </a:ext>
                  </a:extLst>
                </a:gridCol>
                <a:gridCol w="4424045">
                  <a:extLst>
                    <a:ext uri="{9D8B030D-6E8A-4147-A177-3AD203B41FA5}">
                      <a16:colId xmlns:a16="http://schemas.microsoft.com/office/drawing/2014/main" val="20001"/>
                    </a:ext>
                  </a:extLst>
                </a:gridCol>
                <a:gridCol w="3677284">
                  <a:extLst>
                    <a:ext uri="{9D8B030D-6E8A-4147-A177-3AD203B41FA5}">
                      <a16:colId xmlns:a16="http://schemas.microsoft.com/office/drawing/2014/main" val="20002"/>
                    </a:ext>
                  </a:extLst>
                </a:gridCol>
              </a:tblGrid>
              <a:tr h="3515995">
                <a:tc>
                  <a:txBody>
                    <a:bodyPr/>
                    <a:lstStyle/>
                    <a:p>
                      <a:pPr algn="l" rtl="0" eaLnBrk="0">
                        <a:lnSpc>
                          <a:spcPct val="157000"/>
                        </a:lnSpc>
                        <a:tabLst/>
                      </a:pPr>
                      <a:endParaRPr sz="1000" dirty="0">
                        <a:latin typeface="Arial"/>
                        <a:ea typeface="Arial"/>
                        <a:cs typeface="Arial"/>
                      </a:endParaRPr>
                    </a:p>
                    <a:p>
                      <a:pPr marL="872489" algn="l" rtl="0" eaLnBrk="0">
                        <a:lnSpc>
                          <a:spcPct val="84000"/>
                        </a:lnSpc>
                        <a:tabLst/>
                      </a:pPr>
                      <a:r>
                        <a:rPr sz="1600" kern="0" spc="120" dirty="0">
                          <a:solidFill>
                            <a:srgbClr val="000000">
                              <a:alpha val="100000"/>
                            </a:srgbClr>
                          </a:solidFill>
                          <a:latin typeface="Microsoft YaHei"/>
                          <a:ea typeface="Microsoft YaHei"/>
                          <a:cs typeface="Microsoft YaHei"/>
                        </a:rPr>
                        <a:t>检查要点</a:t>
                      </a:r>
                      <a:endParaRPr sz="1600" dirty="0">
                        <a:latin typeface="Microsoft YaHei"/>
                        <a:ea typeface="Microsoft YaHei"/>
                        <a:cs typeface="Microsoft YaHei"/>
                      </a:endParaRPr>
                    </a:p>
                    <a:p>
                      <a:pPr algn="l" rtl="0" eaLnBrk="0">
                        <a:lnSpc>
                          <a:spcPct val="118000"/>
                        </a:lnSpc>
                        <a:tabLst/>
                      </a:pPr>
                      <a:endParaRPr sz="1000" dirty="0">
                        <a:latin typeface="Arial"/>
                        <a:ea typeface="Arial"/>
                        <a:cs typeface="Arial"/>
                      </a:endParaRPr>
                    </a:p>
                    <a:p>
                      <a:pPr algn="l" rtl="0" eaLnBrk="0">
                        <a:lnSpc>
                          <a:spcPct val="119000"/>
                        </a:lnSpc>
                        <a:tabLst/>
                      </a:pPr>
                      <a:endParaRPr sz="1000" dirty="0">
                        <a:latin typeface="Arial"/>
                        <a:ea typeface="Arial"/>
                        <a:cs typeface="Arial"/>
                      </a:endParaRPr>
                    </a:p>
                    <a:p>
                      <a:pPr algn="l" rtl="0" eaLnBrk="0">
                        <a:lnSpc>
                          <a:spcPct val="119000"/>
                        </a:lnSpc>
                        <a:tabLst/>
                      </a:pPr>
                      <a:endParaRPr sz="1000" dirty="0">
                        <a:latin typeface="Arial"/>
                        <a:ea typeface="Arial"/>
                        <a:cs typeface="Arial"/>
                      </a:endParaRPr>
                    </a:p>
                    <a:p>
                      <a:pPr algn="r" rtl="0" eaLnBrk="0">
                        <a:lnSpc>
                          <a:spcPts val="2059"/>
                        </a:lnSpc>
                        <a:spcBef>
                          <a:spcPts val="459"/>
                        </a:spcBef>
                        <a:tabLst/>
                      </a:pPr>
                      <a:r>
                        <a:rPr sz="1500" kern="0" spc="-20" dirty="0">
                          <a:solidFill>
                            <a:srgbClr val="000000">
                              <a:alpha val="100000"/>
                            </a:srgbClr>
                          </a:solidFill>
                          <a:latin typeface="Microsoft YaHei"/>
                          <a:ea typeface="Microsoft YaHei"/>
                          <a:cs typeface="Microsoft YaHei"/>
                        </a:rPr>
                        <a:t>1.查事故隐患排查治理制度 ；</a:t>
                      </a:r>
                      <a:endParaRPr sz="1500" dirty="0">
                        <a:latin typeface="Microsoft YaHei"/>
                        <a:ea typeface="Microsoft YaHei"/>
                        <a:cs typeface="Microsoft YaHei"/>
                      </a:endParaRPr>
                    </a:p>
                    <a:p>
                      <a:pPr algn="l" rtl="0" eaLnBrk="0">
                        <a:lnSpc>
                          <a:spcPct val="102000"/>
                        </a:lnSpc>
                        <a:tabLst/>
                      </a:pPr>
                      <a:endParaRPr sz="1000" dirty="0">
                        <a:latin typeface="Arial"/>
                        <a:ea typeface="Arial"/>
                        <a:cs typeface="Arial"/>
                      </a:endParaRPr>
                    </a:p>
                    <a:p>
                      <a:pPr algn="l" rtl="0" eaLnBrk="0">
                        <a:lnSpc>
                          <a:spcPct val="102000"/>
                        </a:lnSpc>
                        <a:tabLst/>
                      </a:pPr>
                      <a:endParaRPr sz="1000" dirty="0">
                        <a:latin typeface="Arial"/>
                        <a:ea typeface="Arial"/>
                        <a:cs typeface="Arial"/>
                      </a:endParaRPr>
                    </a:p>
                    <a:p>
                      <a:pPr algn="l" rtl="0" eaLnBrk="0">
                        <a:lnSpc>
                          <a:spcPct val="103000"/>
                        </a:lnSpc>
                        <a:tabLst/>
                      </a:pPr>
                      <a:endParaRPr sz="1000" dirty="0">
                        <a:latin typeface="Arial"/>
                        <a:ea typeface="Arial"/>
                        <a:cs typeface="Arial"/>
                      </a:endParaRPr>
                    </a:p>
                    <a:p>
                      <a:pPr algn="l" rtl="0" eaLnBrk="0">
                        <a:lnSpc>
                          <a:spcPct val="103000"/>
                        </a:lnSpc>
                        <a:tabLst/>
                      </a:pPr>
                      <a:endParaRPr sz="1000" dirty="0">
                        <a:latin typeface="Arial"/>
                        <a:ea typeface="Arial"/>
                        <a:cs typeface="Arial"/>
                      </a:endParaRPr>
                    </a:p>
                    <a:p>
                      <a:pPr algn="l" rtl="0" eaLnBrk="0">
                        <a:lnSpc>
                          <a:spcPct val="103000"/>
                        </a:lnSpc>
                        <a:tabLst/>
                      </a:pPr>
                      <a:endParaRPr sz="1000" dirty="0">
                        <a:latin typeface="Arial"/>
                        <a:ea typeface="Arial"/>
                        <a:cs typeface="Arial"/>
                      </a:endParaRPr>
                    </a:p>
                    <a:p>
                      <a:pPr algn="l" rtl="0" eaLnBrk="0">
                        <a:lnSpc>
                          <a:spcPct val="103000"/>
                        </a:lnSpc>
                        <a:tabLst/>
                      </a:pPr>
                      <a:endParaRPr sz="1000" dirty="0">
                        <a:latin typeface="Arial"/>
                        <a:ea typeface="Arial"/>
                        <a:cs typeface="Arial"/>
                      </a:endParaRPr>
                    </a:p>
                    <a:p>
                      <a:pPr algn="l" rtl="0" eaLnBrk="0">
                        <a:lnSpc>
                          <a:spcPct val="127000"/>
                        </a:lnSpc>
                        <a:tabLst/>
                      </a:pPr>
                      <a:endParaRPr sz="300" dirty="0">
                        <a:latin typeface="Arial"/>
                        <a:ea typeface="Arial"/>
                        <a:cs typeface="Arial"/>
                      </a:endParaRPr>
                    </a:p>
                    <a:p>
                      <a:pPr marL="88264" indent="-9525" algn="l" rtl="0" eaLnBrk="0">
                        <a:lnSpc>
                          <a:spcPct val="128000"/>
                        </a:lnSpc>
                        <a:spcBef>
                          <a:spcPts val="3"/>
                        </a:spcBef>
                        <a:tabLst/>
                      </a:pPr>
                      <a:r>
                        <a:rPr sz="1500" kern="0" spc="80" dirty="0">
                          <a:solidFill>
                            <a:srgbClr val="000000">
                              <a:alpha val="100000"/>
                            </a:srgbClr>
                          </a:solidFill>
                          <a:latin typeface="Microsoft YaHei"/>
                          <a:ea typeface="Microsoft YaHei"/>
                          <a:cs typeface="Microsoft YaHei"/>
                        </a:rPr>
                        <a:t>2.查事故隐患排查治理制度</a:t>
                      </a:r>
                      <a:r>
                        <a:rPr sz="1500" kern="0" spc="0" dirty="0">
                          <a:solidFill>
                            <a:srgbClr val="000000">
                              <a:alpha val="100000"/>
                            </a:srgbClr>
                          </a:solidFill>
                          <a:latin typeface="Microsoft YaHei"/>
                          <a:ea typeface="Microsoft YaHei"/>
                          <a:cs typeface="Microsoft YaHei"/>
                        </a:rPr>
                        <a:t>    内容。</a:t>
                      </a:r>
                      <a:endParaRPr sz="1500" dirty="0">
                        <a:latin typeface="Microsoft YaHei"/>
                        <a:ea typeface="Microsoft YaHei"/>
                        <a:cs typeface="Microsoft YaHei"/>
                      </a:endParaRPr>
                    </a:p>
                  </a:txBody>
                  <a:tcPr marL="0" marR="0" marT="0" marB="0">
                    <a:lnL>
                      <a:noFill/>
                    </a:lnL>
                    <a:lnR w="12700" cap="flat" cmpd="sng" algn="ctr">
                      <a:solidFill>
                        <a:srgbClr val="8EBFD6"/>
                      </a:solidFill>
                      <a:prstDash val="solid"/>
                      <a:round/>
                      <a:headEnd type="none" w="med" len="med"/>
                      <a:tailEnd type="none" w="med" len="med"/>
                    </a:lnR>
                    <a:lnT w="12700" cap="flat" cmpd="sng" algn="ctr">
                      <a:solidFill>
                        <a:srgbClr val="8EBFD6"/>
                      </a:solidFill>
                      <a:prstDash val="solid"/>
                      <a:round/>
                      <a:headEnd type="none" w="med" len="med"/>
                      <a:tailEnd type="none" w="med" len="med"/>
                    </a:lnT>
                    <a:lnB w="12700" cap="flat" cmpd="sng" algn="ctr">
                      <a:solidFill>
                        <a:srgbClr val="8EBFD6"/>
                      </a:solidFill>
                      <a:prstDash val="solid"/>
                      <a:round/>
                      <a:headEnd type="none" w="med" len="med"/>
                      <a:tailEnd type="none" w="med" len="med"/>
                    </a:lnB>
                  </a:tcPr>
                </a:tc>
                <a:tc>
                  <a:txBody>
                    <a:bodyPr/>
                    <a:lstStyle/>
                    <a:p>
                      <a:pPr algn="l" rtl="0" eaLnBrk="0">
                        <a:lnSpc>
                          <a:spcPct val="156000"/>
                        </a:lnSpc>
                        <a:tabLst/>
                      </a:pPr>
                      <a:endParaRPr sz="1000" dirty="0">
                        <a:latin typeface="Arial"/>
                        <a:ea typeface="Arial"/>
                        <a:cs typeface="Arial"/>
                      </a:endParaRPr>
                    </a:p>
                    <a:p>
                      <a:pPr marL="1762125" algn="l" rtl="0" eaLnBrk="0">
                        <a:lnSpc>
                          <a:spcPct val="84000"/>
                        </a:lnSpc>
                        <a:spcBef>
                          <a:spcPts val="6"/>
                        </a:spcBef>
                        <a:tabLst/>
                      </a:pPr>
                      <a:r>
                        <a:rPr sz="1600" kern="0" spc="120" dirty="0">
                          <a:solidFill>
                            <a:srgbClr val="000000">
                              <a:alpha val="100000"/>
                            </a:srgbClr>
                          </a:solidFill>
                          <a:latin typeface="Microsoft YaHei"/>
                          <a:ea typeface="Microsoft YaHei"/>
                          <a:cs typeface="Microsoft YaHei"/>
                        </a:rPr>
                        <a:t>判定标准</a:t>
                      </a:r>
                      <a:endParaRPr sz="1600" dirty="0">
                        <a:latin typeface="Microsoft YaHei"/>
                        <a:ea typeface="Microsoft YaHei"/>
                        <a:cs typeface="Microsoft YaHei"/>
                      </a:endParaRPr>
                    </a:p>
                    <a:p>
                      <a:pPr algn="l" rtl="0" eaLnBrk="0">
                        <a:lnSpc>
                          <a:spcPct val="126000"/>
                        </a:lnSpc>
                        <a:tabLst/>
                      </a:pPr>
                      <a:endParaRPr sz="1000" dirty="0">
                        <a:latin typeface="Arial"/>
                        <a:ea typeface="Arial"/>
                        <a:cs typeface="Arial"/>
                      </a:endParaRPr>
                    </a:p>
                    <a:p>
                      <a:pPr algn="l" rtl="0" eaLnBrk="0">
                        <a:lnSpc>
                          <a:spcPct val="127000"/>
                        </a:lnSpc>
                        <a:tabLst/>
                      </a:pPr>
                      <a:endParaRPr sz="1000" dirty="0">
                        <a:latin typeface="Arial"/>
                        <a:ea typeface="Arial"/>
                        <a:cs typeface="Arial"/>
                      </a:endParaRPr>
                    </a:p>
                    <a:p>
                      <a:pPr algn="l" rtl="0" eaLnBrk="0">
                        <a:lnSpc>
                          <a:spcPct val="127000"/>
                        </a:lnSpc>
                        <a:tabLst/>
                      </a:pPr>
                      <a:endParaRPr sz="1000" dirty="0">
                        <a:latin typeface="Arial"/>
                        <a:ea typeface="Arial"/>
                        <a:cs typeface="Arial"/>
                      </a:endParaRPr>
                    </a:p>
                    <a:p>
                      <a:pPr marL="71755" algn="l" rtl="0" eaLnBrk="0">
                        <a:lnSpc>
                          <a:spcPct val="89000"/>
                        </a:lnSpc>
                        <a:spcBef>
                          <a:spcPts val="458"/>
                        </a:spcBef>
                        <a:tabLst/>
                      </a:pPr>
                      <a:r>
                        <a:rPr sz="1500" kern="0" spc="70" dirty="0">
                          <a:solidFill>
                            <a:srgbClr val="000000">
                              <a:alpha val="100000"/>
                            </a:srgbClr>
                          </a:solidFill>
                          <a:latin typeface="Microsoft YaHei"/>
                          <a:ea typeface="Microsoft YaHei"/>
                          <a:cs typeface="Microsoft YaHei"/>
                        </a:rPr>
                        <a:t>未建立事故隐患排查治理制度 ，构成重大</a:t>
                      </a:r>
                      <a:r>
                        <a:rPr sz="1500" kern="0" spc="60" dirty="0">
                          <a:solidFill>
                            <a:srgbClr val="000000">
                              <a:alpha val="100000"/>
                            </a:srgbClr>
                          </a:solidFill>
                          <a:latin typeface="Microsoft YaHei"/>
                          <a:ea typeface="Microsoft YaHei"/>
                          <a:cs typeface="Microsoft YaHei"/>
                        </a:rPr>
                        <a:t>隐患。</a:t>
                      </a:r>
                      <a:endParaRPr sz="1500" dirty="0">
                        <a:latin typeface="Microsoft YaHei"/>
                        <a:ea typeface="Microsoft YaHei"/>
                        <a:cs typeface="Microsoft YaHei"/>
                      </a:endParaRPr>
                    </a:p>
                    <a:p>
                      <a:pPr algn="l" rtl="0" eaLnBrk="0">
                        <a:lnSpc>
                          <a:spcPct val="106000"/>
                        </a:lnSpc>
                        <a:tabLst/>
                      </a:pPr>
                      <a:endParaRPr sz="1000" dirty="0">
                        <a:latin typeface="Arial"/>
                        <a:ea typeface="Arial"/>
                        <a:cs typeface="Arial"/>
                      </a:endParaRPr>
                    </a:p>
                    <a:p>
                      <a:pPr algn="l" rtl="0" eaLnBrk="0">
                        <a:lnSpc>
                          <a:spcPct val="106000"/>
                        </a:lnSpc>
                        <a:tabLst/>
                      </a:pPr>
                      <a:endParaRPr sz="1000" dirty="0">
                        <a:latin typeface="Arial"/>
                        <a:ea typeface="Arial"/>
                        <a:cs typeface="Arial"/>
                      </a:endParaRPr>
                    </a:p>
                    <a:p>
                      <a:pPr algn="l" rtl="0" eaLnBrk="0">
                        <a:lnSpc>
                          <a:spcPct val="107000"/>
                        </a:lnSpc>
                        <a:tabLst/>
                      </a:pPr>
                      <a:endParaRPr sz="1000" dirty="0">
                        <a:latin typeface="Arial"/>
                        <a:ea typeface="Arial"/>
                        <a:cs typeface="Arial"/>
                      </a:endParaRPr>
                    </a:p>
                    <a:p>
                      <a:pPr algn="l" rtl="0" eaLnBrk="0">
                        <a:lnSpc>
                          <a:spcPct val="107000"/>
                        </a:lnSpc>
                        <a:tabLst/>
                      </a:pPr>
                      <a:endParaRPr sz="1000" dirty="0">
                        <a:latin typeface="Arial"/>
                        <a:ea typeface="Arial"/>
                        <a:cs typeface="Arial"/>
                      </a:endParaRPr>
                    </a:p>
                    <a:p>
                      <a:pPr algn="l" rtl="0" eaLnBrk="0">
                        <a:lnSpc>
                          <a:spcPct val="107000"/>
                        </a:lnSpc>
                        <a:tabLst/>
                      </a:pPr>
                      <a:endParaRPr sz="1000" dirty="0">
                        <a:latin typeface="Arial"/>
                        <a:ea typeface="Arial"/>
                        <a:cs typeface="Arial"/>
                      </a:endParaRPr>
                    </a:p>
                    <a:p>
                      <a:pPr algn="l" rtl="0" eaLnBrk="0">
                        <a:lnSpc>
                          <a:spcPct val="107000"/>
                        </a:lnSpc>
                        <a:tabLst/>
                      </a:pPr>
                      <a:endParaRPr sz="1000" dirty="0">
                        <a:latin typeface="Arial"/>
                        <a:ea typeface="Arial"/>
                        <a:cs typeface="Arial"/>
                      </a:endParaRPr>
                    </a:p>
                    <a:p>
                      <a:pPr algn="l" rtl="0" eaLnBrk="0">
                        <a:lnSpc>
                          <a:spcPct val="126000"/>
                        </a:lnSpc>
                        <a:tabLst/>
                      </a:pPr>
                      <a:endParaRPr sz="300" dirty="0">
                        <a:latin typeface="Arial"/>
                        <a:ea typeface="Arial"/>
                        <a:cs typeface="Arial"/>
                      </a:endParaRPr>
                    </a:p>
                    <a:p>
                      <a:pPr marL="71755" indent="1270" algn="l" rtl="0" eaLnBrk="0">
                        <a:lnSpc>
                          <a:spcPct val="125000"/>
                        </a:lnSpc>
                        <a:spcBef>
                          <a:spcPts val="3"/>
                        </a:spcBef>
                        <a:tabLst/>
                      </a:pPr>
                      <a:r>
                        <a:rPr sz="1500" kern="0" spc="70" dirty="0">
                          <a:solidFill>
                            <a:srgbClr val="000000">
                              <a:alpha val="100000"/>
                            </a:srgbClr>
                          </a:solidFill>
                          <a:latin typeface="Microsoft YaHei"/>
                          <a:ea typeface="Microsoft YaHei"/>
                          <a:cs typeface="Microsoft YaHei"/>
                        </a:rPr>
                        <a:t>事故隐患排查治理制度内容不符合要求 ，构成重</a:t>
                      </a:r>
                      <a:r>
                        <a:rPr sz="1500" kern="0" spc="20" dirty="0">
                          <a:solidFill>
                            <a:srgbClr val="000000">
                              <a:alpha val="100000"/>
                            </a:srgbClr>
                          </a:solidFill>
                          <a:latin typeface="Microsoft YaHei"/>
                          <a:ea typeface="Microsoft YaHei"/>
                          <a:cs typeface="Microsoft YaHei"/>
                        </a:rPr>
                        <a:t>  </a:t>
                      </a:r>
                      <a:r>
                        <a:rPr sz="1500" kern="0" spc="60" dirty="0">
                          <a:solidFill>
                            <a:srgbClr val="000000">
                              <a:alpha val="100000"/>
                            </a:srgbClr>
                          </a:solidFill>
                          <a:latin typeface="Microsoft YaHei"/>
                          <a:ea typeface="Microsoft YaHei"/>
                          <a:cs typeface="Microsoft YaHei"/>
                        </a:rPr>
                        <a:t>大隐患。</a:t>
                      </a:r>
                      <a:endParaRPr sz="1500" dirty="0">
                        <a:latin typeface="Microsoft YaHei"/>
                        <a:ea typeface="Microsoft YaHei"/>
                        <a:cs typeface="Microsoft YaHei"/>
                      </a:endParaRPr>
                    </a:p>
                  </a:txBody>
                  <a:tcPr marL="0" marR="0" marT="0" marB="0">
                    <a:lnL w="12700" cap="flat" cmpd="sng" algn="ctr">
                      <a:solidFill>
                        <a:srgbClr val="8EBFD6"/>
                      </a:solidFill>
                      <a:prstDash val="solid"/>
                      <a:round/>
                      <a:headEnd type="none" w="med" len="med"/>
                      <a:tailEnd type="none" w="med" len="med"/>
                    </a:lnL>
                    <a:lnR w="12700" cap="flat" cmpd="sng" algn="ctr">
                      <a:solidFill>
                        <a:srgbClr val="8EBFD6"/>
                      </a:solidFill>
                      <a:prstDash val="solid"/>
                      <a:round/>
                      <a:headEnd type="none" w="med" len="med"/>
                      <a:tailEnd type="none" w="med" len="med"/>
                    </a:lnR>
                    <a:lnT w="12700" cap="flat" cmpd="sng" algn="ctr">
                      <a:solidFill>
                        <a:srgbClr val="8EBFD6"/>
                      </a:solidFill>
                      <a:prstDash val="solid"/>
                      <a:round/>
                      <a:headEnd type="none" w="med" len="med"/>
                      <a:tailEnd type="none" w="med" len="med"/>
                    </a:lnT>
                    <a:lnB w="12700" cap="flat" cmpd="sng" algn="ctr">
                      <a:solidFill>
                        <a:srgbClr val="8EBFD6"/>
                      </a:solidFill>
                      <a:prstDash val="solid"/>
                      <a:round/>
                      <a:headEnd type="none" w="med" len="med"/>
                      <a:tailEnd type="none" w="med" len="med"/>
                    </a:lnB>
                  </a:tcPr>
                </a:tc>
                <a:tc>
                  <a:txBody>
                    <a:bodyPr/>
                    <a:lstStyle/>
                    <a:p>
                      <a:pPr algn="l" rtl="0" eaLnBrk="0">
                        <a:lnSpc>
                          <a:spcPct val="155000"/>
                        </a:lnSpc>
                        <a:tabLst/>
                      </a:pPr>
                      <a:endParaRPr sz="1000" dirty="0">
                        <a:latin typeface="Arial"/>
                        <a:ea typeface="Arial"/>
                        <a:cs typeface="Arial"/>
                      </a:endParaRPr>
                    </a:p>
                    <a:p>
                      <a:pPr marL="1162050" algn="l" rtl="0" eaLnBrk="0">
                        <a:lnSpc>
                          <a:spcPct val="85000"/>
                        </a:lnSpc>
                        <a:spcBef>
                          <a:spcPts val="3"/>
                        </a:spcBef>
                        <a:tabLst/>
                      </a:pPr>
                      <a:r>
                        <a:rPr sz="1600" kern="0" spc="140" dirty="0">
                          <a:solidFill>
                            <a:srgbClr val="000000">
                              <a:alpha val="100000"/>
                            </a:srgbClr>
                          </a:solidFill>
                          <a:latin typeface="Microsoft YaHei"/>
                          <a:ea typeface="Microsoft YaHei"/>
                          <a:cs typeface="Microsoft YaHei"/>
                        </a:rPr>
                        <a:t>相关参考依据</a:t>
                      </a:r>
                      <a:endParaRPr sz="1600" dirty="0">
                        <a:latin typeface="Microsoft YaHei"/>
                        <a:ea typeface="Microsoft YaHei"/>
                        <a:cs typeface="Microsoft YaHei"/>
                      </a:endParaRPr>
                    </a:p>
                    <a:p>
                      <a:pPr algn="l" rtl="0" eaLnBrk="0">
                        <a:lnSpc>
                          <a:spcPct val="182000"/>
                        </a:lnSpc>
                        <a:tabLst/>
                      </a:pPr>
                      <a:endParaRPr sz="1000" dirty="0">
                        <a:latin typeface="Arial"/>
                        <a:ea typeface="Arial"/>
                        <a:cs typeface="Arial"/>
                      </a:endParaRPr>
                    </a:p>
                    <a:p>
                      <a:pPr marL="232409" indent="97789" algn="l" rtl="0" eaLnBrk="0">
                        <a:lnSpc>
                          <a:spcPct val="121000"/>
                        </a:lnSpc>
                        <a:spcBef>
                          <a:spcPts val="423"/>
                        </a:spcBef>
                        <a:tabLst/>
                      </a:pPr>
                      <a:r>
                        <a:rPr sz="1400" kern="0" spc="30" dirty="0">
                          <a:solidFill>
                            <a:srgbClr val="FF0000">
                              <a:alpha val="100000"/>
                            </a:srgbClr>
                          </a:solidFill>
                          <a:latin typeface="Microsoft YaHei"/>
                          <a:ea typeface="Microsoft YaHei"/>
                          <a:cs typeface="Microsoft YaHei"/>
                        </a:rPr>
                        <a:t>【依据】</a:t>
                      </a:r>
                      <a:r>
                        <a:rPr sz="1400" kern="0" spc="30" dirty="0">
                          <a:solidFill>
                            <a:srgbClr val="000000">
                              <a:alpha val="100000"/>
                            </a:srgbClr>
                          </a:solidFill>
                          <a:latin typeface="Microsoft YaHei"/>
                          <a:ea typeface="Microsoft YaHei"/>
                          <a:cs typeface="Microsoft YaHei"/>
                        </a:rPr>
                        <a:t>《中华人民共和国安全生产</a:t>
                      </a:r>
                      <a:r>
                        <a:rPr sz="1400" kern="0" spc="0" dirty="0">
                          <a:solidFill>
                            <a:srgbClr val="000000">
                              <a:alpha val="100000"/>
                            </a:srgbClr>
                          </a:solidFill>
                          <a:latin typeface="Microsoft YaHei"/>
                          <a:ea typeface="Microsoft YaHei"/>
                          <a:cs typeface="Microsoft YaHei"/>
                        </a:rPr>
                        <a:t>         </a:t>
                      </a:r>
                      <a:r>
                        <a:rPr sz="1400" kern="0" spc="70" dirty="0">
                          <a:solidFill>
                            <a:srgbClr val="000000">
                              <a:alpha val="100000"/>
                            </a:srgbClr>
                          </a:solidFill>
                          <a:latin typeface="Microsoft YaHei"/>
                          <a:ea typeface="Microsoft YaHei"/>
                          <a:cs typeface="Microsoft YaHei"/>
                        </a:rPr>
                        <a:t>法》</a:t>
                      </a:r>
                      <a:r>
                        <a:rPr sz="1400" kern="0" spc="-170" dirty="0">
                          <a:solidFill>
                            <a:srgbClr val="000000">
                              <a:alpha val="100000"/>
                            </a:srgbClr>
                          </a:solidFill>
                          <a:latin typeface="Microsoft YaHei"/>
                          <a:ea typeface="Microsoft YaHei"/>
                          <a:cs typeface="Microsoft YaHei"/>
                        </a:rPr>
                        <a:t> </a:t>
                      </a:r>
                      <a:r>
                        <a:rPr sz="1400" kern="0" spc="70" dirty="0">
                          <a:solidFill>
                            <a:srgbClr val="000000">
                              <a:alpha val="100000"/>
                            </a:srgbClr>
                          </a:solidFill>
                          <a:latin typeface="Microsoft YaHei"/>
                          <a:ea typeface="Microsoft YaHei"/>
                          <a:cs typeface="Microsoft YaHei"/>
                        </a:rPr>
                        <a:t>第四十一条 ：</a:t>
                      </a:r>
                      <a:r>
                        <a:rPr sz="1400" kern="0" spc="60" dirty="0">
                          <a:solidFill>
                            <a:srgbClr val="000000">
                              <a:alpha val="100000"/>
                            </a:srgbClr>
                          </a:solidFill>
                          <a:latin typeface="Microsoft YaHei"/>
                          <a:ea typeface="Microsoft YaHei"/>
                          <a:cs typeface="Microsoft YaHei"/>
                        </a:rPr>
                        <a:t>生产经营单位应当</a:t>
                      </a:r>
                      <a:r>
                        <a:rPr sz="1400" kern="0" spc="0" dirty="0">
                          <a:solidFill>
                            <a:srgbClr val="000000">
                              <a:alpha val="100000"/>
                            </a:srgbClr>
                          </a:solidFill>
                          <a:latin typeface="Microsoft YaHei"/>
                          <a:ea typeface="Microsoft YaHei"/>
                          <a:cs typeface="Microsoft YaHei"/>
                        </a:rPr>
                        <a:t>        </a:t>
                      </a:r>
                      <a:r>
                        <a:rPr sz="1400" kern="0" spc="110" dirty="0">
                          <a:solidFill>
                            <a:srgbClr val="000000">
                              <a:alpha val="100000"/>
                            </a:srgbClr>
                          </a:solidFill>
                          <a:latin typeface="Microsoft YaHei"/>
                          <a:ea typeface="Microsoft YaHei"/>
                          <a:cs typeface="Microsoft YaHei"/>
                        </a:rPr>
                        <a:t>建立健全并落实生产安全事故隐患排</a:t>
                      </a:r>
                      <a:r>
                        <a:rPr sz="1400" kern="0" spc="0" dirty="0">
                          <a:solidFill>
                            <a:srgbClr val="000000">
                              <a:alpha val="100000"/>
                            </a:srgbClr>
                          </a:solidFill>
                          <a:latin typeface="Microsoft YaHei"/>
                          <a:ea typeface="Microsoft YaHei"/>
                          <a:cs typeface="Microsoft YaHei"/>
                        </a:rPr>
                        <a:t>        </a:t>
                      </a:r>
                      <a:r>
                        <a:rPr sz="1400" kern="0" spc="50" dirty="0">
                          <a:solidFill>
                            <a:srgbClr val="000000">
                              <a:alpha val="100000"/>
                            </a:srgbClr>
                          </a:solidFill>
                          <a:latin typeface="Microsoft YaHei"/>
                          <a:ea typeface="Microsoft YaHei"/>
                          <a:cs typeface="Microsoft YaHei"/>
                        </a:rPr>
                        <a:t>查治理制度 ，采取技术</a:t>
                      </a:r>
                      <a:r>
                        <a:rPr sz="1400" kern="0" spc="-180" dirty="0">
                          <a:solidFill>
                            <a:srgbClr val="000000">
                              <a:alpha val="100000"/>
                            </a:srgbClr>
                          </a:solidFill>
                          <a:latin typeface="Microsoft YaHei"/>
                          <a:ea typeface="Microsoft YaHei"/>
                          <a:cs typeface="Microsoft YaHei"/>
                        </a:rPr>
                        <a:t> </a:t>
                      </a:r>
                      <a:r>
                        <a:rPr sz="1400" kern="0" spc="50" dirty="0">
                          <a:solidFill>
                            <a:srgbClr val="000000">
                              <a:alpha val="100000"/>
                            </a:srgbClr>
                          </a:solidFill>
                          <a:latin typeface="Microsoft YaHei"/>
                          <a:ea typeface="Microsoft YaHei"/>
                          <a:cs typeface="Microsoft YaHei"/>
                        </a:rPr>
                        <a:t>、</a:t>
                      </a:r>
                      <a:r>
                        <a:rPr sz="1400" kern="0" spc="-270" dirty="0">
                          <a:solidFill>
                            <a:srgbClr val="000000">
                              <a:alpha val="100000"/>
                            </a:srgbClr>
                          </a:solidFill>
                          <a:latin typeface="Microsoft YaHei"/>
                          <a:ea typeface="Microsoft YaHei"/>
                          <a:cs typeface="Microsoft YaHei"/>
                        </a:rPr>
                        <a:t> </a:t>
                      </a:r>
                      <a:r>
                        <a:rPr sz="1400" kern="0" spc="50" dirty="0">
                          <a:solidFill>
                            <a:srgbClr val="000000">
                              <a:alpha val="100000"/>
                            </a:srgbClr>
                          </a:solidFill>
                          <a:latin typeface="Microsoft YaHei"/>
                          <a:ea typeface="Microsoft YaHei"/>
                          <a:cs typeface="Microsoft YaHei"/>
                        </a:rPr>
                        <a:t>管理措施</a:t>
                      </a:r>
                      <a:r>
                        <a:rPr sz="1400" kern="0" spc="260" dirty="0">
                          <a:solidFill>
                            <a:srgbClr val="000000">
                              <a:alpha val="100000"/>
                            </a:srgbClr>
                          </a:solidFill>
                          <a:latin typeface="Microsoft YaHei"/>
                          <a:ea typeface="Microsoft YaHei"/>
                          <a:cs typeface="Microsoft YaHei"/>
                        </a:rPr>
                        <a:t> </a:t>
                      </a:r>
                      <a:r>
                        <a:rPr sz="1400" kern="0" spc="50" dirty="0">
                          <a:solidFill>
                            <a:srgbClr val="000000">
                              <a:alpha val="100000"/>
                            </a:srgbClr>
                          </a:solidFill>
                          <a:latin typeface="Microsoft YaHei"/>
                          <a:ea typeface="Microsoft YaHei"/>
                          <a:cs typeface="Microsoft YaHei"/>
                        </a:rPr>
                        <a:t>，</a:t>
                      </a:r>
                      <a:r>
                        <a:rPr sz="1400" kern="0" spc="0" dirty="0">
                          <a:solidFill>
                            <a:srgbClr val="000000">
                              <a:alpha val="100000"/>
                            </a:srgbClr>
                          </a:solidFill>
                          <a:latin typeface="Microsoft YaHei"/>
                          <a:ea typeface="Microsoft YaHei"/>
                          <a:cs typeface="Microsoft YaHei"/>
                        </a:rPr>
                        <a:t>       </a:t>
                      </a:r>
                      <a:r>
                        <a:rPr sz="1400" kern="0" spc="110" dirty="0">
                          <a:solidFill>
                            <a:srgbClr val="000000">
                              <a:alpha val="100000"/>
                            </a:srgbClr>
                          </a:solidFill>
                          <a:latin typeface="Microsoft YaHei"/>
                          <a:ea typeface="Microsoft YaHei"/>
                          <a:cs typeface="Microsoft YaHei"/>
                        </a:rPr>
                        <a:t>及时发现并消除事故</a:t>
                      </a:r>
                      <a:r>
                        <a:rPr sz="1400" kern="0" spc="100" dirty="0">
                          <a:solidFill>
                            <a:srgbClr val="000000">
                              <a:alpha val="100000"/>
                            </a:srgbClr>
                          </a:solidFill>
                          <a:latin typeface="Microsoft YaHei"/>
                          <a:ea typeface="Microsoft YaHei"/>
                          <a:cs typeface="Microsoft YaHei"/>
                        </a:rPr>
                        <a:t>隐患。</a:t>
                      </a:r>
                      <a:endParaRPr sz="1400" dirty="0">
                        <a:latin typeface="Microsoft YaHei"/>
                        <a:ea typeface="Microsoft YaHei"/>
                        <a:cs typeface="Microsoft YaHei"/>
                      </a:endParaRPr>
                    </a:p>
                    <a:p>
                      <a:pPr marL="231140" indent="97155" algn="l" rtl="0" eaLnBrk="0">
                        <a:lnSpc>
                          <a:spcPct val="118000"/>
                        </a:lnSpc>
                        <a:spcBef>
                          <a:spcPts val="217"/>
                        </a:spcBef>
                        <a:tabLst/>
                      </a:pPr>
                      <a:r>
                        <a:rPr sz="1400" kern="0" spc="40" dirty="0">
                          <a:solidFill>
                            <a:srgbClr val="FF0000">
                              <a:alpha val="100000"/>
                            </a:srgbClr>
                          </a:solidFill>
                          <a:latin typeface="Microsoft YaHei"/>
                          <a:ea typeface="Microsoft YaHei"/>
                          <a:cs typeface="Microsoft YaHei"/>
                        </a:rPr>
                        <a:t>〖解读〗</a:t>
                      </a:r>
                      <a:r>
                        <a:rPr sz="1400" kern="0" spc="40" dirty="0">
                          <a:solidFill>
                            <a:srgbClr val="000000">
                              <a:alpha val="100000"/>
                            </a:srgbClr>
                          </a:solidFill>
                          <a:latin typeface="Microsoft YaHei"/>
                          <a:ea typeface="Microsoft YaHei"/>
                          <a:cs typeface="Microsoft YaHei"/>
                        </a:rPr>
                        <a:t>《安全生产事故隐患排查治</a:t>
                      </a:r>
                      <a:r>
                        <a:rPr sz="1400" kern="0" spc="0" dirty="0">
                          <a:solidFill>
                            <a:srgbClr val="000000">
                              <a:alpha val="100000"/>
                            </a:srgbClr>
                          </a:solidFill>
                          <a:latin typeface="Microsoft YaHei"/>
                          <a:ea typeface="Microsoft YaHei"/>
                          <a:cs typeface="Microsoft YaHei"/>
                        </a:rPr>
                        <a:t>         </a:t>
                      </a:r>
                      <a:r>
                        <a:rPr sz="1400" kern="0" spc="50" dirty="0">
                          <a:solidFill>
                            <a:srgbClr val="000000">
                              <a:alpha val="100000"/>
                            </a:srgbClr>
                          </a:solidFill>
                          <a:latin typeface="Microsoft YaHei"/>
                          <a:ea typeface="Microsoft YaHei"/>
                          <a:cs typeface="Microsoft YaHei"/>
                        </a:rPr>
                        <a:t>理暂行规定》（ 安监总局令（</a:t>
                      </a:r>
                      <a:r>
                        <a:rPr sz="1400" kern="0" spc="130" dirty="0">
                          <a:solidFill>
                            <a:srgbClr val="000000">
                              <a:alpha val="100000"/>
                            </a:srgbClr>
                          </a:solidFill>
                          <a:latin typeface="Microsoft YaHei"/>
                          <a:ea typeface="Microsoft YaHei"/>
                          <a:cs typeface="Microsoft YaHei"/>
                        </a:rPr>
                        <a:t> </a:t>
                      </a:r>
                      <a:r>
                        <a:rPr sz="1400" kern="0" spc="50" dirty="0">
                          <a:solidFill>
                            <a:srgbClr val="000000">
                              <a:alpha val="100000"/>
                            </a:srgbClr>
                          </a:solidFill>
                          <a:latin typeface="Microsoft YaHei"/>
                          <a:ea typeface="Microsoft YaHei"/>
                          <a:cs typeface="Microsoft YaHei"/>
                        </a:rPr>
                        <a:t>2007</a:t>
                      </a:r>
                      <a:r>
                        <a:rPr sz="1400" kern="0" spc="190" dirty="0">
                          <a:solidFill>
                            <a:srgbClr val="000000">
                              <a:alpha val="100000"/>
                            </a:srgbClr>
                          </a:solidFill>
                          <a:latin typeface="Microsoft YaHei"/>
                          <a:ea typeface="Microsoft YaHei"/>
                          <a:cs typeface="Microsoft YaHei"/>
                        </a:rPr>
                        <a:t> </a:t>
                      </a:r>
                      <a:r>
                        <a:rPr sz="1400" kern="0" spc="50" dirty="0">
                          <a:solidFill>
                            <a:srgbClr val="000000">
                              <a:alpha val="100000"/>
                            </a:srgbClr>
                          </a:solidFill>
                          <a:latin typeface="Microsoft YaHei"/>
                          <a:ea typeface="Microsoft YaHei"/>
                          <a:cs typeface="Microsoft YaHei"/>
                        </a:rPr>
                        <a:t>）</a:t>
                      </a:r>
                      <a:r>
                        <a:rPr sz="1400" kern="0" spc="0" dirty="0">
                          <a:solidFill>
                            <a:srgbClr val="000000">
                              <a:alpha val="100000"/>
                            </a:srgbClr>
                          </a:solidFill>
                          <a:latin typeface="Microsoft YaHei"/>
                          <a:ea typeface="Microsoft YaHei"/>
                          <a:cs typeface="Microsoft YaHei"/>
                        </a:rPr>
                        <a:t>     </a:t>
                      </a:r>
                      <a:r>
                        <a:rPr sz="1400" kern="0" spc="70" dirty="0">
                          <a:solidFill>
                            <a:srgbClr val="000000">
                              <a:alpha val="100000"/>
                            </a:srgbClr>
                          </a:solidFill>
                          <a:latin typeface="Microsoft YaHei"/>
                          <a:ea typeface="Microsoft YaHei"/>
                          <a:cs typeface="Microsoft YaHei"/>
                        </a:rPr>
                        <a:t>第16号 ）</a:t>
                      </a:r>
                      <a:endParaRPr sz="1400" dirty="0">
                        <a:latin typeface="Microsoft YaHei"/>
                        <a:ea typeface="Microsoft YaHei"/>
                        <a:cs typeface="Microsoft YaHei"/>
                      </a:endParaRPr>
                    </a:p>
                    <a:p>
                      <a:pPr marL="233045" indent="83819" algn="l" rtl="0" eaLnBrk="0">
                        <a:lnSpc>
                          <a:spcPct val="117000"/>
                        </a:lnSpc>
                        <a:spcBef>
                          <a:spcPts val="99"/>
                        </a:spcBef>
                        <a:tabLst/>
                      </a:pPr>
                      <a:r>
                        <a:rPr sz="1400" kern="0" spc="80" dirty="0">
                          <a:solidFill>
                            <a:srgbClr val="000000">
                              <a:alpha val="100000"/>
                            </a:srgbClr>
                          </a:solidFill>
                          <a:latin typeface="Microsoft YaHei"/>
                          <a:ea typeface="Microsoft YaHei"/>
                          <a:cs typeface="Microsoft YaHei"/>
                        </a:rPr>
                        <a:t>《广东省生产安全事故隐患排</a:t>
                      </a:r>
                      <a:r>
                        <a:rPr sz="1400" kern="0" spc="70" dirty="0">
                          <a:solidFill>
                            <a:srgbClr val="000000">
                              <a:alpha val="100000"/>
                            </a:srgbClr>
                          </a:solidFill>
                          <a:latin typeface="Microsoft YaHei"/>
                          <a:ea typeface="Microsoft YaHei"/>
                          <a:cs typeface="Microsoft YaHei"/>
                        </a:rPr>
                        <a:t>查治理</a:t>
                      </a:r>
                      <a:r>
                        <a:rPr sz="1400" kern="0" spc="0" dirty="0">
                          <a:solidFill>
                            <a:srgbClr val="000000">
                              <a:alpha val="100000"/>
                            </a:srgbClr>
                          </a:solidFill>
                          <a:latin typeface="Microsoft YaHei"/>
                          <a:ea typeface="Microsoft YaHei"/>
                          <a:cs typeface="Microsoft YaHei"/>
                        </a:rPr>
                        <a:t>       </a:t>
                      </a:r>
                      <a:r>
                        <a:rPr sz="1400" kern="0" spc="40" dirty="0">
                          <a:solidFill>
                            <a:srgbClr val="000000">
                              <a:alpha val="100000"/>
                            </a:srgbClr>
                          </a:solidFill>
                          <a:latin typeface="Microsoft YaHei"/>
                          <a:ea typeface="Microsoft YaHei"/>
                          <a:cs typeface="Microsoft YaHei"/>
                        </a:rPr>
                        <a:t>办法》 （</a:t>
                      </a:r>
                      <a:r>
                        <a:rPr sz="1400" kern="0" spc="230" dirty="0">
                          <a:solidFill>
                            <a:srgbClr val="000000">
                              <a:alpha val="100000"/>
                            </a:srgbClr>
                          </a:solidFill>
                          <a:latin typeface="Microsoft YaHei"/>
                          <a:ea typeface="Microsoft YaHei"/>
                          <a:cs typeface="Microsoft YaHei"/>
                        </a:rPr>
                        <a:t> </a:t>
                      </a:r>
                      <a:r>
                        <a:rPr sz="1400" kern="0" spc="40" dirty="0">
                          <a:solidFill>
                            <a:srgbClr val="000000">
                              <a:alpha val="100000"/>
                            </a:srgbClr>
                          </a:solidFill>
                          <a:latin typeface="Microsoft YaHei"/>
                          <a:ea typeface="Microsoft YaHei"/>
                          <a:cs typeface="Microsoft YaHei"/>
                        </a:rPr>
                        <a:t>粤府办</a:t>
                      </a:r>
                      <a:r>
                        <a:rPr sz="1400" kern="0" spc="-290" dirty="0">
                          <a:solidFill>
                            <a:srgbClr val="000000">
                              <a:alpha val="100000"/>
                            </a:srgbClr>
                          </a:solidFill>
                          <a:latin typeface="Microsoft YaHei"/>
                          <a:ea typeface="Microsoft YaHei"/>
                          <a:cs typeface="Microsoft YaHei"/>
                        </a:rPr>
                        <a:t> </a:t>
                      </a:r>
                      <a:r>
                        <a:rPr sz="1400" kern="0" spc="40" dirty="0">
                          <a:solidFill>
                            <a:srgbClr val="000000">
                              <a:alpha val="100000"/>
                            </a:srgbClr>
                          </a:solidFill>
                          <a:latin typeface="Microsoft YaHei"/>
                          <a:ea typeface="Microsoft YaHei"/>
                          <a:cs typeface="Microsoft YaHei"/>
                        </a:rPr>
                        <a:t>〔2015〕</a:t>
                      </a:r>
                      <a:r>
                        <a:rPr sz="1400" kern="0" spc="30" dirty="0">
                          <a:solidFill>
                            <a:srgbClr val="000000">
                              <a:alpha val="100000"/>
                            </a:srgbClr>
                          </a:solidFill>
                          <a:latin typeface="Microsoft YaHei"/>
                          <a:ea typeface="Microsoft YaHei"/>
                          <a:cs typeface="Microsoft YaHei"/>
                        </a:rPr>
                        <a:t> 55</a:t>
                      </a:r>
                      <a:r>
                        <a:rPr sz="1400" kern="0" spc="280" dirty="0">
                          <a:solidFill>
                            <a:srgbClr val="000000">
                              <a:alpha val="100000"/>
                            </a:srgbClr>
                          </a:solidFill>
                          <a:latin typeface="Microsoft YaHei"/>
                          <a:ea typeface="Microsoft YaHei"/>
                          <a:cs typeface="Microsoft YaHei"/>
                        </a:rPr>
                        <a:t> </a:t>
                      </a:r>
                      <a:r>
                        <a:rPr sz="1400" kern="0" spc="30" dirty="0">
                          <a:solidFill>
                            <a:srgbClr val="000000">
                              <a:alpha val="100000"/>
                            </a:srgbClr>
                          </a:solidFill>
                          <a:latin typeface="Microsoft YaHei"/>
                          <a:ea typeface="Microsoft YaHei"/>
                          <a:cs typeface="Microsoft YaHei"/>
                        </a:rPr>
                        <a:t>号 ）</a:t>
                      </a:r>
                      <a:endParaRPr sz="1400" dirty="0">
                        <a:latin typeface="Microsoft YaHei"/>
                        <a:ea typeface="Microsoft YaHei"/>
                        <a:cs typeface="Microsoft YaHei"/>
                      </a:endParaRPr>
                    </a:p>
                  </a:txBody>
                  <a:tcPr marL="0" marR="0" marT="0" marB="0">
                    <a:lnL w="12700" cap="flat" cmpd="sng" algn="ctr">
                      <a:solidFill>
                        <a:srgbClr val="8EBFD6"/>
                      </a:solidFill>
                      <a:prstDash val="solid"/>
                      <a:round/>
                      <a:headEnd type="none" w="med" len="med"/>
                      <a:tailEnd type="none" w="med" len="med"/>
                    </a:lnL>
                    <a:lnR>
                      <a:noFill/>
                    </a:lnR>
                    <a:lnT w="12700" cap="flat" cmpd="sng" algn="ctr">
                      <a:solidFill>
                        <a:srgbClr val="8EBFD6"/>
                      </a:solidFill>
                      <a:prstDash val="solid"/>
                      <a:round/>
                      <a:headEnd type="none" w="med" len="med"/>
                      <a:tailEnd type="none" w="med" len="med"/>
                    </a:lnT>
                    <a:lnB w="12700" cap="flat" cmpd="sng" algn="ctr">
                      <a:solidFill>
                        <a:srgbClr val="8EBFD6"/>
                      </a:solidFill>
                      <a:prstDash val="solid"/>
                      <a:round/>
                      <a:headEnd type="none" w="med" len="med"/>
                      <a:tailEnd type="none" w="med" len="med"/>
                    </a:lnB>
                  </a:tcPr>
                </a:tc>
                <a:extLst>
                  <a:ext uri="{0D108BD9-81ED-4DB2-BD59-A6C34878D82A}">
                    <a16:rowId xmlns:a16="http://schemas.microsoft.com/office/drawing/2014/main" val="10000"/>
                  </a:ext>
                </a:extLst>
              </a:tr>
            </a:tbl>
          </a:graphicData>
        </a:graphic>
      </p:graphicFrame>
      <p:sp>
        <p:nvSpPr>
          <p:cNvPr id="224" name="textbox 224"/>
          <p:cNvSpPr/>
          <p:nvPr/>
        </p:nvSpPr>
        <p:spPr>
          <a:xfrm>
            <a:off x="665406" y="510426"/>
            <a:ext cx="8836025" cy="1045844"/>
          </a:xfrm>
          <a:prstGeom prst="rect">
            <a:avLst/>
          </a:prstGeom>
          <a:noFill/>
          <a:ln w="0" cap="flat">
            <a:noFill/>
            <a:prstDash val="solid"/>
            <a:miter lim="0"/>
          </a:ln>
        </p:spPr>
        <p:txBody>
          <a:bodyPr vert="horz" wrap="square" lIns="0" tIns="0" rIns="0" bIns="0"/>
          <a:lstStyle/>
          <a:p>
            <a:pPr algn="l" rtl="0" eaLnBrk="0">
              <a:lnSpc>
                <a:spcPct val="83341"/>
              </a:lnSpc>
              <a:tabLst/>
            </a:pPr>
            <a:endParaRPr sz="100" dirty="0">
              <a:latin typeface="Arial"/>
              <a:ea typeface="Arial"/>
              <a:cs typeface="Arial"/>
            </a:endParaRPr>
          </a:p>
          <a:p>
            <a:pPr marL="215900" algn="l" rtl="0" eaLnBrk="0">
              <a:lnSpc>
                <a:spcPts val="4227"/>
              </a:lnSpc>
              <a:tabLst/>
            </a:pPr>
            <a:r>
              <a:rPr sz="3200" b="1" kern="0" spc="-80" dirty="0">
                <a:solidFill>
                  <a:srgbClr val="000000">
                    <a:alpha val="100000"/>
                  </a:srgbClr>
                </a:solidFill>
                <a:latin typeface="Microsoft YaHei"/>
                <a:ea typeface="Microsoft YaHei"/>
                <a:cs typeface="Microsoft YaHei"/>
              </a:rPr>
              <a:t>《城镇燃气经营安全重大隐患判定标准》解析</a:t>
            </a:r>
            <a:endParaRPr sz="3200" dirty="0">
              <a:latin typeface="Microsoft YaHei"/>
              <a:ea typeface="Microsoft YaHei"/>
              <a:cs typeface="Microsoft YaHei"/>
            </a:endParaRPr>
          </a:p>
          <a:p>
            <a:pPr algn="l" rtl="0" eaLnBrk="0">
              <a:lnSpc>
                <a:spcPct val="120000"/>
              </a:lnSpc>
              <a:tabLst/>
            </a:pPr>
            <a:endParaRPr sz="1000" dirty="0">
              <a:latin typeface="Arial"/>
              <a:ea typeface="Arial"/>
              <a:cs typeface="Arial"/>
            </a:endParaRPr>
          </a:p>
          <a:p>
            <a:pPr algn="l" rtl="0" eaLnBrk="0">
              <a:lnSpc>
                <a:spcPct val="100000"/>
              </a:lnSpc>
              <a:tabLst/>
            </a:pPr>
            <a:endParaRPr sz="400" dirty="0">
              <a:latin typeface="Arial"/>
              <a:ea typeface="Arial"/>
              <a:cs typeface="Arial"/>
            </a:endParaRPr>
          </a:p>
          <a:p>
            <a:pPr marL="88900" algn="l" rtl="0" eaLnBrk="0">
              <a:lnSpc>
                <a:spcPct val="98000"/>
              </a:lnSpc>
              <a:spcBef>
                <a:spcPts val="2"/>
              </a:spcBef>
              <a:tabLst/>
            </a:pPr>
            <a:r>
              <a:rPr sz="1600" kern="0" spc="20" dirty="0">
                <a:solidFill>
                  <a:srgbClr val="FF0000">
                    <a:alpha val="100000"/>
                  </a:srgbClr>
                </a:solidFill>
                <a:latin typeface="Wingdings"/>
                <a:ea typeface="Wingdings"/>
                <a:cs typeface="Wingdings"/>
              </a:rPr>
              <a:t>n</a:t>
            </a:r>
            <a:r>
              <a:rPr sz="1600" kern="0" spc="-570" dirty="0">
                <a:solidFill>
                  <a:srgbClr val="FF0000">
                    <a:alpha val="100000"/>
                  </a:srgbClr>
                </a:solidFill>
                <a:latin typeface="Wingdings"/>
                <a:ea typeface="Wingdings"/>
                <a:cs typeface="Wingdings"/>
              </a:rPr>
              <a:t> </a:t>
            </a:r>
            <a:r>
              <a:rPr sz="1600" kern="0" spc="20" dirty="0">
                <a:solidFill>
                  <a:srgbClr val="000000">
                    <a:alpha val="100000"/>
                  </a:srgbClr>
                </a:solidFill>
                <a:latin typeface="Microsoft YaHei"/>
                <a:ea typeface="Microsoft YaHei"/>
                <a:cs typeface="Microsoft YaHei"/>
              </a:rPr>
              <a:t>第四条  </a:t>
            </a:r>
            <a:r>
              <a:rPr sz="1400" kern="0" spc="20" dirty="0">
                <a:solidFill>
                  <a:srgbClr val="000000">
                    <a:alpha val="100000"/>
                  </a:srgbClr>
                </a:solidFill>
                <a:latin typeface="Microsoft YaHei"/>
                <a:ea typeface="Microsoft YaHei"/>
                <a:cs typeface="Microsoft YaHei"/>
              </a:rPr>
              <a:t>燃气经营者在建立健全安全生产管理制度中 ，</a:t>
            </a:r>
            <a:r>
              <a:rPr sz="1400" kern="0" spc="10" dirty="0">
                <a:solidFill>
                  <a:srgbClr val="000000">
                    <a:alpha val="100000"/>
                  </a:srgbClr>
                </a:solidFill>
                <a:latin typeface="Microsoft YaHei"/>
                <a:ea typeface="Microsoft YaHei"/>
                <a:cs typeface="Microsoft YaHei"/>
              </a:rPr>
              <a:t>有下列情形之一的 ，判定为重大事故隐患:（ 5种）</a:t>
            </a:r>
            <a:endParaRPr sz="1400" dirty="0">
              <a:latin typeface="Microsoft YaHei"/>
              <a:ea typeface="Microsoft YaHei"/>
              <a:cs typeface="Microsoft YaHei"/>
            </a:endParaRPr>
          </a:p>
        </p:txBody>
      </p:sp>
      <p:sp>
        <p:nvSpPr>
          <p:cNvPr id="226" name="textbox 226"/>
          <p:cNvSpPr/>
          <p:nvPr/>
        </p:nvSpPr>
        <p:spPr>
          <a:xfrm>
            <a:off x="4164493" y="1989554"/>
            <a:ext cx="3839209" cy="295275"/>
          </a:xfrm>
          <a:prstGeom prst="rect">
            <a:avLst/>
          </a:prstGeom>
          <a:noFill/>
          <a:ln w="0" cap="flat">
            <a:noFill/>
            <a:prstDash val="solid"/>
            <a:miter lim="0"/>
          </a:ln>
        </p:spPr>
        <p:txBody>
          <a:bodyPr vert="horz" wrap="square" lIns="0" tIns="0" rIns="0" bIns="0"/>
          <a:lstStyle/>
          <a:p>
            <a:pPr algn="l" rtl="0" eaLnBrk="0">
              <a:lnSpc>
                <a:spcPct val="83341"/>
              </a:lnSpc>
              <a:tabLst/>
            </a:pPr>
            <a:endParaRPr sz="100" dirty="0">
              <a:latin typeface="Arial"/>
              <a:ea typeface="Arial"/>
              <a:cs typeface="Arial"/>
            </a:endParaRPr>
          </a:p>
          <a:p>
            <a:pPr algn="r" rtl="0" eaLnBrk="0">
              <a:lnSpc>
                <a:spcPts val="2123"/>
              </a:lnSpc>
              <a:tabLst/>
            </a:pPr>
            <a:r>
              <a:rPr sz="1600" kern="0" spc="-10" dirty="0">
                <a:solidFill>
                  <a:srgbClr val="000000">
                    <a:alpha val="100000"/>
                  </a:srgbClr>
                </a:solidFill>
                <a:latin typeface="Microsoft YaHei"/>
                <a:ea typeface="Microsoft YaHei"/>
                <a:cs typeface="Microsoft YaHei"/>
              </a:rPr>
              <a:t>（ 三 ）未建立事故隐患排查治理制度 </a:t>
            </a:r>
            <a:r>
              <a:rPr sz="1600" kern="0" spc="-20" dirty="0">
                <a:solidFill>
                  <a:srgbClr val="000000">
                    <a:alpha val="100000"/>
                  </a:srgbClr>
                </a:solidFill>
                <a:latin typeface="Microsoft YaHei"/>
                <a:ea typeface="Microsoft YaHei"/>
                <a:cs typeface="Microsoft YaHei"/>
              </a:rPr>
              <a:t>；</a:t>
            </a:r>
            <a:endParaRPr sz="1600" dirty="0">
              <a:latin typeface="Microsoft YaHei"/>
              <a:ea typeface="Microsoft YaHei"/>
              <a:cs typeface="Microsoft YaHei"/>
            </a:endParaRPr>
          </a:p>
        </p:txBody>
      </p:sp>
      <p:pic>
        <p:nvPicPr>
          <p:cNvPr id="228" name="picture 228"/>
          <p:cNvPicPr>
            <a:picLocks noChangeAspect="1"/>
          </p:cNvPicPr>
          <p:nvPr/>
        </p:nvPicPr>
        <p:blipFill>
          <a:blip r:embed="rId2"/>
          <a:stretch>
            <a:fillRect/>
          </a:stretch>
        </p:blipFill>
        <p:spPr>
          <a:xfrm rot="21600000">
            <a:off x="11472671" y="0"/>
            <a:ext cx="719328" cy="720852"/>
          </a:xfrm>
          <a:prstGeom prst="rect">
            <a:avLst/>
          </a:prstGeom>
        </p:spPr>
      </p:pic>
      <p:pic>
        <p:nvPicPr>
          <p:cNvPr id="230" name="picture 230"/>
          <p:cNvPicPr>
            <a:picLocks noChangeAspect="1"/>
          </p:cNvPicPr>
          <p:nvPr/>
        </p:nvPicPr>
        <p:blipFill>
          <a:blip r:embed="rId3"/>
          <a:stretch>
            <a:fillRect/>
          </a:stretch>
        </p:blipFill>
        <p:spPr>
          <a:xfrm rot="21600000">
            <a:off x="0" y="6138671"/>
            <a:ext cx="720852" cy="719328"/>
          </a:xfrm>
          <a:prstGeom prst="rect">
            <a:avLst/>
          </a:prstGeom>
        </p:spPr>
      </p:pic>
      <p:pic>
        <p:nvPicPr>
          <p:cNvPr id="232" name="picture 232"/>
          <p:cNvPicPr>
            <a:picLocks noChangeAspect="1"/>
          </p:cNvPicPr>
          <p:nvPr/>
        </p:nvPicPr>
        <p:blipFill>
          <a:blip r:embed="rId4"/>
          <a:stretch>
            <a:fillRect/>
          </a:stretch>
        </p:blipFill>
        <p:spPr>
          <a:xfrm rot="21600000">
            <a:off x="720090" y="1806575"/>
            <a:ext cx="10751184" cy="12700"/>
          </a:xfrm>
          <a:prstGeom prst="rect">
            <a:avLst/>
          </a:prstGeom>
        </p:spPr>
      </p:pic>
    </p:spTree>
  </p:cSld>
  <p:clrMapOvr>
    <a:masterClrMapping/>
  </p:clrMapOvr>
</p:sld>
</file>

<file path=ppt/slides/slide17.xml><?xml version="1.0" encoding="utf-8"?>
<p:sld xmlns:a16="http://schemas.microsoft.com/office/drawing/2014/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4" name="rect 234"/>
          <p:cNvSpPr/>
          <p:nvPr/>
        </p:nvSpPr>
        <p:spPr>
          <a:xfrm>
            <a:off x="0" y="0"/>
            <a:ext cx="12192000" cy="6858000"/>
          </a:xfrm>
          <a:prstGeom prst="rect">
            <a:avLst/>
          </a:prstGeom>
          <a:solidFill>
            <a:srgbClr val="E4F4FB">
              <a:alpha val="100000"/>
            </a:srgbClr>
          </a:solidFill>
          <a:ln w="0" cap="flat">
            <a:noFill/>
            <a:prstDash val="solid"/>
            <a:miter lim="0"/>
          </a:ln>
        </p:spPr>
        <p:txBody>
          <a:bodyPr rtlCol="0"/>
          <a:lstStyle/>
          <a:p>
            <a:pPr algn="ctr"/>
            <a:endParaRPr lang="zh-CN" altLang="en-US"/>
          </a:p>
        </p:txBody>
      </p:sp>
      <p:grpSp>
        <p:nvGrpSpPr>
          <p:cNvPr id="10" name="group 10"/>
          <p:cNvGrpSpPr/>
          <p:nvPr/>
        </p:nvGrpSpPr>
        <p:grpSpPr>
          <a:xfrm rot="21600000">
            <a:off x="720852" y="1813559"/>
            <a:ext cx="10750296" cy="4718304"/>
            <a:chOff x="0" y="0"/>
            <a:chExt cx="10750296" cy="4718304"/>
          </a:xfrm>
        </p:grpSpPr>
        <p:sp>
          <p:nvSpPr>
            <p:cNvPr id="236" name="path 236"/>
            <p:cNvSpPr/>
            <p:nvPr/>
          </p:nvSpPr>
          <p:spPr>
            <a:xfrm>
              <a:off x="0" y="0"/>
              <a:ext cx="10750296" cy="4718304"/>
            </a:xfrm>
            <a:custGeom>
              <a:avLst/>
              <a:gdLst/>
              <a:ahLst/>
              <a:cxnLst/>
              <a:rect l="0" t="0" r="0" b="0"/>
              <a:pathLst>
                <a:path w="16929" h="7430">
                  <a:moveTo>
                    <a:pt x="0" y="0"/>
                  </a:moveTo>
                  <a:lnTo>
                    <a:pt x="16929" y="0"/>
                  </a:lnTo>
                  <a:lnTo>
                    <a:pt x="16929" y="979"/>
                  </a:lnTo>
                  <a:lnTo>
                    <a:pt x="0" y="979"/>
                  </a:lnTo>
                  <a:lnTo>
                    <a:pt x="0" y="0"/>
                  </a:lnTo>
                  <a:close/>
                </a:path>
                <a:path w="16929" h="7430">
                  <a:moveTo>
                    <a:pt x="0" y="1958"/>
                  </a:moveTo>
                  <a:lnTo>
                    <a:pt x="4171" y="1958"/>
                  </a:lnTo>
                  <a:lnTo>
                    <a:pt x="4171" y="2793"/>
                  </a:lnTo>
                  <a:lnTo>
                    <a:pt x="0" y="2793"/>
                  </a:lnTo>
                  <a:lnTo>
                    <a:pt x="0" y="1958"/>
                  </a:lnTo>
                  <a:close/>
                </a:path>
                <a:path w="16929" h="7430">
                  <a:moveTo>
                    <a:pt x="4171" y="1958"/>
                  </a:moveTo>
                  <a:lnTo>
                    <a:pt x="11138" y="1958"/>
                  </a:lnTo>
                  <a:lnTo>
                    <a:pt x="11138" y="2793"/>
                  </a:lnTo>
                  <a:lnTo>
                    <a:pt x="4171" y="2793"/>
                  </a:lnTo>
                  <a:lnTo>
                    <a:pt x="4171" y="1958"/>
                  </a:lnTo>
                  <a:close/>
                </a:path>
                <a:path w="16929" h="7430">
                  <a:moveTo>
                    <a:pt x="11138" y="1958"/>
                  </a:moveTo>
                  <a:lnTo>
                    <a:pt x="16929" y="1958"/>
                  </a:lnTo>
                  <a:lnTo>
                    <a:pt x="16929" y="7430"/>
                  </a:lnTo>
                  <a:lnTo>
                    <a:pt x="11138" y="7430"/>
                  </a:lnTo>
                  <a:lnTo>
                    <a:pt x="11138" y="1958"/>
                  </a:lnTo>
                  <a:close/>
                </a:path>
                <a:path w="16929" h="7430">
                  <a:moveTo>
                    <a:pt x="0" y="4879"/>
                  </a:moveTo>
                  <a:lnTo>
                    <a:pt x="4171" y="4879"/>
                  </a:lnTo>
                  <a:lnTo>
                    <a:pt x="4171" y="7430"/>
                  </a:lnTo>
                  <a:lnTo>
                    <a:pt x="0" y="7430"/>
                  </a:lnTo>
                  <a:lnTo>
                    <a:pt x="0" y="4879"/>
                  </a:lnTo>
                  <a:close/>
                </a:path>
                <a:path w="16929" h="7430">
                  <a:moveTo>
                    <a:pt x="4171" y="4879"/>
                  </a:moveTo>
                  <a:lnTo>
                    <a:pt x="11138" y="4879"/>
                  </a:lnTo>
                  <a:lnTo>
                    <a:pt x="11138" y="7430"/>
                  </a:lnTo>
                  <a:lnTo>
                    <a:pt x="4171" y="7430"/>
                  </a:lnTo>
                  <a:lnTo>
                    <a:pt x="4171" y="4879"/>
                  </a:lnTo>
                  <a:close/>
                </a:path>
              </a:pathLst>
            </a:custGeom>
            <a:solidFill>
              <a:srgbClr val="B9D6E6">
                <a:alpha val="100000"/>
              </a:srgbClr>
            </a:solidFill>
            <a:ln w="0" cap="flat">
              <a:noFill/>
              <a:prstDash val="solid"/>
              <a:miter lim="0"/>
            </a:ln>
          </p:spPr>
          <p:txBody>
            <a:bodyPr rtlCol="0"/>
            <a:lstStyle/>
            <a:p>
              <a:pPr algn="ctr"/>
              <a:endParaRPr lang="zh-CN" altLang="en-US"/>
            </a:p>
          </p:txBody>
        </p:sp>
        <p:sp>
          <p:nvSpPr>
            <p:cNvPr id="238" name="path 238"/>
            <p:cNvSpPr/>
            <p:nvPr/>
          </p:nvSpPr>
          <p:spPr>
            <a:xfrm>
              <a:off x="0" y="621792"/>
              <a:ext cx="10750295" cy="2476499"/>
            </a:xfrm>
            <a:custGeom>
              <a:avLst/>
              <a:gdLst/>
              <a:ahLst/>
              <a:cxnLst/>
              <a:rect l="0" t="0" r="0" b="0"/>
              <a:pathLst>
                <a:path w="16929" h="3899">
                  <a:moveTo>
                    <a:pt x="0" y="0"/>
                  </a:moveTo>
                  <a:lnTo>
                    <a:pt x="4171" y="0"/>
                  </a:lnTo>
                  <a:lnTo>
                    <a:pt x="4171" y="979"/>
                  </a:lnTo>
                  <a:lnTo>
                    <a:pt x="0" y="979"/>
                  </a:lnTo>
                  <a:lnTo>
                    <a:pt x="0" y="0"/>
                  </a:lnTo>
                  <a:close/>
                </a:path>
                <a:path w="16929" h="3899">
                  <a:moveTo>
                    <a:pt x="4171" y="0"/>
                  </a:moveTo>
                  <a:lnTo>
                    <a:pt x="11138" y="0"/>
                  </a:lnTo>
                  <a:lnTo>
                    <a:pt x="11138" y="979"/>
                  </a:lnTo>
                  <a:lnTo>
                    <a:pt x="4171" y="979"/>
                  </a:lnTo>
                  <a:lnTo>
                    <a:pt x="4171" y="0"/>
                  </a:lnTo>
                  <a:close/>
                </a:path>
                <a:path w="16929" h="3899">
                  <a:moveTo>
                    <a:pt x="11138" y="0"/>
                  </a:moveTo>
                  <a:lnTo>
                    <a:pt x="16929" y="0"/>
                  </a:lnTo>
                  <a:lnTo>
                    <a:pt x="16929" y="979"/>
                  </a:lnTo>
                  <a:lnTo>
                    <a:pt x="11138" y="979"/>
                  </a:lnTo>
                  <a:lnTo>
                    <a:pt x="11138" y="0"/>
                  </a:lnTo>
                  <a:close/>
                </a:path>
                <a:path w="16929" h="3899">
                  <a:moveTo>
                    <a:pt x="0" y="1814"/>
                  </a:moveTo>
                  <a:lnTo>
                    <a:pt x="4171" y="1814"/>
                  </a:lnTo>
                  <a:lnTo>
                    <a:pt x="4171" y="3899"/>
                  </a:lnTo>
                  <a:lnTo>
                    <a:pt x="0" y="3899"/>
                  </a:lnTo>
                  <a:lnTo>
                    <a:pt x="0" y="1814"/>
                  </a:lnTo>
                  <a:close/>
                </a:path>
                <a:path w="16929" h="3899">
                  <a:moveTo>
                    <a:pt x="4171" y="1814"/>
                  </a:moveTo>
                  <a:lnTo>
                    <a:pt x="11138" y="1814"/>
                  </a:lnTo>
                  <a:lnTo>
                    <a:pt x="11138" y="3899"/>
                  </a:lnTo>
                  <a:lnTo>
                    <a:pt x="4171" y="3899"/>
                  </a:lnTo>
                  <a:lnTo>
                    <a:pt x="4171" y="1814"/>
                  </a:lnTo>
                  <a:close/>
                </a:path>
              </a:pathLst>
            </a:custGeom>
            <a:solidFill>
              <a:srgbClr val="FFFFFF">
                <a:alpha val="100000"/>
              </a:srgbClr>
            </a:solidFill>
            <a:ln w="0" cap="flat">
              <a:noFill/>
              <a:prstDash val="solid"/>
              <a:miter lim="0"/>
            </a:ln>
          </p:spPr>
          <p:txBody>
            <a:bodyPr rtlCol="0"/>
            <a:lstStyle/>
            <a:p>
              <a:pPr algn="ctr"/>
              <a:endParaRPr lang="zh-CN" altLang="en-US"/>
            </a:p>
          </p:txBody>
        </p:sp>
      </p:grpSp>
      <p:graphicFrame>
        <p:nvGraphicFramePr>
          <p:cNvPr id="240" name="table 240"/>
          <p:cNvGraphicFramePr>
            <a:graphicFrameLocks noGrp="1"/>
          </p:cNvGraphicFramePr>
          <p:nvPr/>
        </p:nvGraphicFramePr>
        <p:xfrm>
          <a:off x="720090" y="2428875"/>
          <a:ext cx="10750549" cy="4108448"/>
        </p:xfrm>
        <a:graphic>
          <a:graphicData uri="http://schemas.openxmlformats.org/drawingml/2006/table">
            <a:tbl>
              <a:tblPr/>
              <a:tblGrid>
                <a:gridCol w="2649220">
                  <a:extLst>
                    <a:ext uri="{9D8B030D-6E8A-4147-A177-3AD203B41FA5}">
                      <a16:colId xmlns:a16="http://schemas.microsoft.com/office/drawing/2014/main" val="20000"/>
                    </a:ext>
                  </a:extLst>
                </a:gridCol>
                <a:gridCol w="4424045">
                  <a:extLst>
                    <a:ext uri="{9D8B030D-6E8A-4147-A177-3AD203B41FA5}">
                      <a16:colId xmlns:a16="http://schemas.microsoft.com/office/drawing/2014/main" val="20001"/>
                    </a:ext>
                  </a:extLst>
                </a:gridCol>
                <a:gridCol w="3677284">
                  <a:extLst>
                    <a:ext uri="{9D8B030D-6E8A-4147-A177-3AD203B41FA5}">
                      <a16:colId xmlns:a16="http://schemas.microsoft.com/office/drawing/2014/main" val="20002"/>
                    </a:ext>
                  </a:extLst>
                </a:gridCol>
              </a:tblGrid>
              <a:tr h="1191894">
                <a:tc>
                  <a:txBody>
                    <a:bodyPr/>
                    <a:lstStyle/>
                    <a:p>
                      <a:pPr algn="l" rtl="0" eaLnBrk="0">
                        <a:lnSpc>
                          <a:spcPct val="157000"/>
                        </a:lnSpc>
                        <a:tabLst/>
                      </a:pPr>
                      <a:endParaRPr sz="1000" dirty="0">
                        <a:latin typeface="Arial"/>
                        <a:ea typeface="Arial"/>
                        <a:cs typeface="Arial"/>
                      </a:endParaRPr>
                    </a:p>
                    <a:p>
                      <a:pPr marL="872489" algn="l" rtl="0" eaLnBrk="0">
                        <a:lnSpc>
                          <a:spcPct val="84000"/>
                        </a:lnSpc>
                        <a:tabLst/>
                      </a:pPr>
                      <a:r>
                        <a:rPr sz="1600" kern="0" spc="120" dirty="0">
                          <a:solidFill>
                            <a:srgbClr val="000000">
                              <a:alpha val="100000"/>
                            </a:srgbClr>
                          </a:solidFill>
                          <a:latin typeface="Microsoft YaHei"/>
                          <a:ea typeface="Microsoft YaHei"/>
                          <a:cs typeface="Microsoft YaHei"/>
                        </a:rPr>
                        <a:t>检查要点</a:t>
                      </a:r>
                      <a:endParaRPr sz="1600" dirty="0">
                        <a:latin typeface="Microsoft YaHei"/>
                        <a:ea typeface="Microsoft YaHei"/>
                        <a:cs typeface="Microsoft YaHei"/>
                      </a:endParaRPr>
                    </a:p>
                    <a:p>
                      <a:pPr algn="l" rtl="0" eaLnBrk="0">
                        <a:lnSpc>
                          <a:spcPct val="104000"/>
                        </a:lnSpc>
                        <a:tabLst/>
                      </a:pPr>
                      <a:endParaRPr sz="1100" dirty="0">
                        <a:latin typeface="Arial"/>
                        <a:ea typeface="Arial"/>
                        <a:cs typeface="Arial"/>
                      </a:endParaRPr>
                    </a:p>
                    <a:p>
                      <a:pPr algn="l" rtl="0" eaLnBrk="0">
                        <a:lnSpc>
                          <a:spcPct val="10395"/>
                        </a:lnSpc>
                        <a:tabLst/>
                      </a:pPr>
                      <a:endParaRPr sz="100" dirty="0">
                        <a:latin typeface="Arial"/>
                        <a:ea typeface="Arial"/>
                        <a:cs typeface="Arial"/>
                      </a:endParaRPr>
                    </a:p>
                    <a:p>
                      <a:pPr marL="71119" indent="13334" algn="l" rtl="0" eaLnBrk="0">
                        <a:lnSpc>
                          <a:spcPct val="125000"/>
                        </a:lnSpc>
                        <a:tabLst/>
                      </a:pPr>
                      <a:r>
                        <a:rPr sz="1400" kern="0" spc="30" dirty="0">
                          <a:solidFill>
                            <a:srgbClr val="000000">
                              <a:alpha val="100000"/>
                            </a:srgbClr>
                          </a:solidFill>
                          <a:latin typeface="Microsoft YaHei"/>
                          <a:ea typeface="Microsoft YaHei"/>
                          <a:cs typeface="Microsoft YaHei"/>
                        </a:rPr>
                        <a:t>1.查生产安全事故应急救援预</a:t>
                      </a:r>
                      <a:r>
                        <a:rPr sz="1400" kern="0" spc="10" dirty="0">
                          <a:solidFill>
                            <a:srgbClr val="000000">
                              <a:alpha val="100000"/>
                            </a:srgbClr>
                          </a:solidFill>
                          <a:latin typeface="Microsoft YaHei"/>
                          <a:ea typeface="Microsoft YaHei"/>
                          <a:cs typeface="Microsoft YaHei"/>
                        </a:rPr>
                        <a:t>     </a:t>
                      </a:r>
                      <a:r>
                        <a:rPr sz="1400" kern="0" spc="0" dirty="0">
                          <a:solidFill>
                            <a:srgbClr val="000000">
                              <a:alpha val="100000"/>
                            </a:srgbClr>
                          </a:solidFill>
                          <a:latin typeface="Microsoft YaHei"/>
                          <a:ea typeface="Microsoft YaHei"/>
                          <a:cs typeface="Microsoft YaHei"/>
                        </a:rPr>
                        <a:t>案</a:t>
                      </a:r>
                      <a:r>
                        <a:rPr sz="1400" kern="0" spc="-40" dirty="0">
                          <a:solidFill>
                            <a:srgbClr val="000000">
                              <a:alpha val="100000"/>
                            </a:srgbClr>
                          </a:solidFill>
                          <a:latin typeface="Microsoft YaHei"/>
                          <a:ea typeface="Microsoft YaHei"/>
                          <a:cs typeface="Microsoft YaHei"/>
                        </a:rPr>
                        <a:t> </a:t>
                      </a:r>
                      <a:r>
                        <a:rPr sz="1400" kern="0" spc="0" dirty="0">
                          <a:solidFill>
                            <a:srgbClr val="000000">
                              <a:alpha val="100000"/>
                            </a:srgbClr>
                          </a:solidFill>
                          <a:latin typeface="Microsoft YaHei"/>
                          <a:ea typeface="Microsoft YaHei"/>
                          <a:cs typeface="Microsoft YaHei"/>
                        </a:rPr>
                        <a:t>；</a:t>
                      </a:r>
                      <a:endParaRPr sz="1400" dirty="0">
                        <a:latin typeface="Microsoft YaHei"/>
                        <a:ea typeface="Microsoft YaHei"/>
                        <a:cs typeface="Microsoft YaHei"/>
                      </a:endParaRPr>
                    </a:p>
                  </a:txBody>
                  <a:tcPr marL="0" marR="0" marT="0" marB="0">
                    <a:lnL>
                      <a:noFill/>
                    </a:lnL>
                    <a:lnR w="12700" cap="flat" cmpd="sng" algn="ctr">
                      <a:solidFill>
                        <a:srgbClr val="8EBFD6"/>
                      </a:solidFill>
                      <a:prstDash val="solid"/>
                      <a:round/>
                      <a:headEnd type="none" w="med" len="med"/>
                      <a:tailEnd type="none" w="med" len="med"/>
                    </a:lnR>
                    <a:lnT w="12700" cap="flat" cmpd="sng" algn="ctr">
                      <a:solidFill>
                        <a:srgbClr val="8EBFD6"/>
                      </a:solidFill>
                      <a:prstDash val="solid"/>
                      <a:round/>
                      <a:headEnd type="none" w="med" len="med"/>
                      <a:tailEnd type="none" w="med" len="med"/>
                    </a:lnT>
                    <a:lnB>
                      <a:noFill/>
                    </a:lnB>
                  </a:tcPr>
                </a:tc>
                <a:tc>
                  <a:txBody>
                    <a:bodyPr/>
                    <a:lstStyle/>
                    <a:p>
                      <a:pPr algn="l" rtl="0" eaLnBrk="0">
                        <a:lnSpc>
                          <a:spcPct val="156000"/>
                        </a:lnSpc>
                        <a:tabLst/>
                      </a:pPr>
                      <a:endParaRPr sz="1000" dirty="0">
                        <a:latin typeface="Arial"/>
                        <a:ea typeface="Arial"/>
                        <a:cs typeface="Arial"/>
                      </a:endParaRPr>
                    </a:p>
                    <a:p>
                      <a:pPr marL="1762125" algn="l" rtl="0" eaLnBrk="0">
                        <a:lnSpc>
                          <a:spcPct val="84000"/>
                        </a:lnSpc>
                        <a:spcBef>
                          <a:spcPts val="6"/>
                        </a:spcBef>
                        <a:tabLst/>
                      </a:pPr>
                      <a:r>
                        <a:rPr sz="1600" kern="0" spc="120" dirty="0">
                          <a:solidFill>
                            <a:srgbClr val="000000">
                              <a:alpha val="100000"/>
                            </a:srgbClr>
                          </a:solidFill>
                          <a:latin typeface="Microsoft YaHei"/>
                          <a:ea typeface="Microsoft YaHei"/>
                          <a:cs typeface="Microsoft YaHei"/>
                        </a:rPr>
                        <a:t>判定标准</a:t>
                      </a:r>
                      <a:endParaRPr sz="1600" dirty="0">
                        <a:latin typeface="Microsoft YaHei"/>
                        <a:ea typeface="Microsoft YaHei"/>
                        <a:cs typeface="Microsoft YaHei"/>
                      </a:endParaRPr>
                    </a:p>
                    <a:p>
                      <a:pPr algn="l" rtl="0" eaLnBrk="0">
                        <a:lnSpc>
                          <a:spcPct val="106000"/>
                        </a:lnSpc>
                        <a:tabLst/>
                      </a:pPr>
                      <a:endParaRPr sz="1000" dirty="0">
                        <a:latin typeface="Arial"/>
                        <a:ea typeface="Arial"/>
                        <a:cs typeface="Arial"/>
                      </a:endParaRPr>
                    </a:p>
                    <a:p>
                      <a:pPr algn="l" rtl="0" eaLnBrk="0">
                        <a:lnSpc>
                          <a:spcPct val="106000"/>
                        </a:lnSpc>
                        <a:tabLst/>
                      </a:pPr>
                      <a:endParaRPr sz="1000" dirty="0">
                        <a:latin typeface="Arial"/>
                        <a:ea typeface="Arial"/>
                        <a:cs typeface="Arial"/>
                      </a:endParaRPr>
                    </a:p>
                    <a:p>
                      <a:pPr algn="l" rtl="0" eaLnBrk="0">
                        <a:lnSpc>
                          <a:spcPct val="117000"/>
                        </a:lnSpc>
                        <a:tabLst/>
                      </a:pPr>
                      <a:endParaRPr sz="300" dirty="0">
                        <a:latin typeface="Arial"/>
                        <a:ea typeface="Arial"/>
                        <a:cs typeface="Arial"/>
                      </a:endParaRPr>
                    </a:p>
                    <a:p>
                      <a:pPr marL="71119" algn="l" rtl="0" eaLnBrk="0">
                        <a:lnSpc>
                          <a:spcPct val="88000"/>
                        </a:lnSpc>
                        <a:spcBef>
                          <a:spcPts val="3"/>
                        </a:spcBef>
                        <a:tabLst/>
                      </a:pPr>
                      <a:r>
                        <a:rPr sz="1400" kern="0" spc="30" dirty="0">
                          <a:solidFill>
                            <a:srgbClr val="000000">
                              <a:alpha val="100000"/>
                            </a:srgbClr>
                          </a:solidFill>
                          <a:latin typeface="Microsoft YaHei"/>
                          <a:ea typeface="Microsoft YaHei"/>
                          <a:cs typeface="Microsoft YaHei"/>
                        </a:rPr>
                        <a:t>未制定生产安全事故应急救援预案 ，</a:t>
                      </a:r>
                      <a:r>
                        <a:rPr sz="1400" kern="0" spc="20" dirty="0">
                          <a:solidFill>
                            <a:srgbClr val="000000">
                              <a:alpha val="100000"/>
                            </a:srgbClr>
                          </a:solidFill>
                          <a:latin typeface="Microsoft YaHei"/>
                          <a:ea typeface="Microsoft YaHei"/>
                          <a:cs typeface="Microsoft YaHei"/>
                        </a:rPr>
                        <a:t>构成重大隐患。</a:t>
                      </a:r>
                      <a:endParaRPr sz="1400" dirty="0">
                        <a:latin typeface="Microsoft YaHei"/>
                        <a:ea typeface="Microsoft YaHei"/>
                        <a:cs typeface="Microsoft YaHei"/>
                      </a:endParaRPr>
                    </a:p>
                  </a:txBody>
                  <a:tcPr marL="0" marR="0" marT="0" marB="0">
                    <a:lnL w="12700" cap="flat" cmpd="sng" algn="ctr">
                      <a:solidFill>
                        <a:srgbClr val="8EBFD6"/>
                      </a:solidFill>
                      <a:prstDash val="solid"/>
                      <a:round/>
                      <a:headEnd type="none" w="med" len="med"/>
                      <a:tailEnd type="none" w="med" len="med"/>
                    </a:lnL>
                    <a:lnR w="12700" cap="flat" cmpd="sng" algn="ctr">
                      <a:solidFill>
                        <a:srgbClr val="8EBFD6"/>
                      </a:solidFill>
                      <a:prstDash val="solid"/>
                      <a:round/>
                      <a:headEnd type="none" w="med" len="med"/>
                      <a:tailEnd type="none" w="med" len="med"/>
                    </a:lnR>
                    <a:lnT w="12700" cap="flat" cmpd="sng" algn="ctr">
                      <a:solidFill>
                        <a:srgbClr val="8EBFD6"/>
                      </a:solidFill>
                      <a:prstDash val="solid"/>
                      <a:round/>
                      <a:headEnd type="none" w="med" len="med"/>
                      <a:tailEnd type="none" w="med" len="med"/>
                    </a:lnT>
                    <a:lnB>
                      <a:noFill/>
                    </a:lnB>
                  </a:tcPr>
                </a:tc>
                <a:tc>
                  <a:txBody>
                    <a:bodyPr/>
                    <a:lstStyle/>
                    <a:p>
                      <a:pPr algn="l" rtl="0" eaLnBrk="0">
                        <a:lnSpc>
                          <a:spcPct val="155000"/>
                        </a:lnSpc>
                        <a:tabLst/>
                      </a:pPr>
                      <a:endParaRPr sz="1000" dirty="0">
                        <a:latin typeface="Arial"/>
                        <a:ea typeface="Arial"/>
                        <a:cs typeface="Arial"/>
                      </a:endParaRPr>
                    </a:p>
                    <a:p>
                      <a:pPr marL="1162050" algn="l" rtl="0" eaLnBrk="0">
                        <a:lnSpc>
                          <a:spcPct val="85000"/>
                        </a:lnSpc>
                        <a:spcBef>
                          <a:spcPts val="3"/>
                        </a:spcBef>
                        <a:tabLst/>
                      </a:pPr>
                      <a:r>
                        <a:rPr sz="1600" kern="0" spc="140" dirty="0">
                          <a:solidFill>
                            <a:srgbClr val="000000">
                              <a:alpha val="100000"/>
                            </a:srgbClr>
                          </a:solidFill>
                          <a:latin typeface="Microsoft YaHei"/>
                          <a:ea typeface="Microsoft YaHei"/>
                          <a:cs typeface="Microsoft YaHei"/>
                        </a:rPr>
                        <a:t>相关参考依据</a:t>
                      </a:r>
                      <a:endParaRPr sz="1600" dirty="0">
                        <a:latin typeface="Microsoft YaHei"/>
                        <a:ea typeface="Microsoft YaHei"/>
                        <a:cs typeface="Microsoft YaHei"/>
                      </a:endParaRPr>
                    </a:p>
                    <a:p>
                      <a:pPr algn="l" rtl="0" eaLnBrk="0">
                        <a:lnSpc>
                          <a:spcPct val="143000"/>
                        </a:lnSpc>
                        <a:tabLst/>
                      </a:pPr>
                      <a:endParaRPr sz="1000" dirty="0">
                        <a:latin typeface="Arial"/>
                        <a:ea typeface="Arial"/>
                        <a:cs typeface="Arial"/>
                      </a:endParaRPr>
                    </a:p>
                    <a:p>
                      <a:pPr algn="l" rtl="0" eaLnBrk="0">
                        <a:lnSpc>
                          <a:spcPct val="144000"/>
                        </a:lnSpc>
                        <a:tabLst/>
                      </a:pPr>
                      <a:endParaRPr sz="1000" dirty="0">
                        <a:latin typeface="Arial"/>
                        <a:ea typeface="Arial"/>
                        <a:cs typeface="Arial"/>
                      </a:endParaRPr>
                    </a:p>
                    <a:p>
                      <a:pPr algn="l" rtl="0" eaLnBrk="0">
                        <a:lnSpc>
                          <a:spcPct val="117000"/>
                        </a:lnSpc>
                        <a:tabLst/>
                      </a:pPr>
                      <a:endParaRPr sz="300" dirty="0">
                        <a:latin typeface="Arial"/>
                        <a:ea typeface="Arial"/>
                        <a:cs typeface="Arial"/>
                      </a:endParaRPr>
                    </a:p>
                    <a:p>
                      <a:pPr marL="334009" algn="l" rtl="0" eaLnBrk="0">
                        <a:lnSpc>
                          <a:spcPts val="1871"/>
                        </a:lnSpc>
                        <a:spcBef>
                          <a:spcPts val="3"/>
                        </a:spcBef>
                        <a:tabLst/>
                      </a:pPr>
                      <a:r>
                        <a:rPr sz="1400" kern="0" spc="0" dirty="0">
                          <a:solidFill>
                            <a:srgbClr val="FF0000">
                              <a:alpha val="100000"/>
                            </a:srgbClr>
                          </a:solidFill>
                          <a:latin typeface="Microsoft YaHei"/>
                          <a:ea typeface="Microsoft YaHei"/>
                          <a:cs typeface="Microsoft YaHei"/>
                        </a:rPr>
                        <a:t>【依据】</a:t>
                      </a:r>
                      <a:r>
                        <a:rPr sz="1400" kern="0" spc="0" dirty="0">
                          <a:solidFill>
                            <a:srgbClr val="000000">
                              <a:alpha val="100000"/>
                            </a:srgbClr>
                          </a:solidFill>
                          <a:latin typeface="Microsoft YaHei"/>
                          <a:ea typeface="Microsoft YaHei"/>
                          <a:cs typeface="Microsoft YaHei"/>
                        </a:rPr>
                        <a:t>《中华人民共和国安全生产法》</a:t>
                      </a:r>
                      <a:endParaRPr sz="1400" dirty="0">
                        <a:latin typeface="Microsoft YaHei"/>
                        <a:ea typeface="Microsoft YaHei"/>
                        <a:cs typeface="Microsoft YaHei"/>
                      </a:endParaRPr>
                    </a:p>
                  </a:txBody>
                  <a:tcPr marL="0" marR="0" marT="0" marB="0">
                    <a:lnL w="12700" cap="flat" cmpd="sng" algn="ctr">
                      <a:solidFill>
                        <a:srgbClr val="8EBFD6"/>
                      </a:solidFill>
                      <a:prstDash val="solid"/>
                      <a:round/>
                      <a:headEnd type="none" w="med" len="med"/>
                      <a:tailEnd type="none" w="med" len="med"/>
                    </a:lnL>
                    <a:lnR>
                      <a:noFill/>
                    </a:lnR>
                    <a:lnT w="12700" cap="flat" cmpd="sng" algn="ctr">
                      <a:solidFill>
                        <a:srgbClr val="8EBFD6"/>
                      </a:solidFill>
                      <a:prstDash val="solid"/>
                      <a:round/>
                      <a:headEnd type="none" w="med" len="med"/>
                      <a:tailEnd type="none" w="med" len="med"/>
                    </a:lnT>
                    <a:lnB>
                      <a:noFill/>
                    </a:lnB>
                  </a:tcPr>
                </a:tc>
                <a:extLst>
                  <a:ext uri="{0D108BD9-81ED-4DB2-BD59-A6C34878D82A}">
                    <a16:rowId xmlns:a16="http://schemas.microsoft.com/office/drawing/2014/main" val="10000"/>
                  </a:ext>
                </a:extLst>
              </a:tr>
              <a:tr h="1856104">
                <a:tc>
                  <a:txBody>
                    <a:bodyPr/>
                    <a:lstStyle/>
                    <a:p>
                      <a:pPr algn="l" rtl="0" eaLnBrk="0">
                        <a:lnSpc>
                          <a:spcPct val="116000"/>
                        </a:lnSpc>
                        <a:tabLst/>
                      </a:pPr>
                      <a:endParaRPr sz="1000" dirty="0">
                        <a:latin typeface="Arial"/>
                        <a:ea typeface="Arial"/>
                        <a:cs typeface="Arial"/>
                      </a:endParaRPr>
                    </a:p>
                    <a:p>
                      <a:pPr algn="l" rtl="0" eaLnBrk="0">
                        <a:lnSpc>
                          <a:spcPct val="117000"/>
                        </a:lnSpc>
                        <a:tabLst/>
                      </a:pPr>
                      <a:endParaRPr sz="1000" dirty="0">
                        <a:latin typeface="Arial"/>
                        <a:ea typeface="Arial"/>
                        <a:cs typeface="Arial"/>
                      </a:endParaRPr>
                    </a:p>
                    <a:p>
                      <a:pPr marL="71119" indent="6350" algn="l" rtl="0" eaLnBrk="0">
                        <a:lnSpc>
                          <a:spcPct val="125000"/>
                        </a:lnSpc>
                        <a:spcBef>
                          <a:spcPts val="1"/>
                        </a:spcBef>
                        <a:tabLst/>
                      </a:pPr>
                      <a:r>
                        <a:rPr sz="1400" kern="0" spc="40" dirty="0">
                          <a:solidFill>
                            <a:srgbClr val="000000">
                              <a:alpha val="100000"/>
                            </a:srgbClr>
                          </a:solidFill>
                          <a:latin typeface="Microsoft YaHei"/>
                          <a:ea typeface="Microsoft YaHei"/>
                          <a:cs typeface="Microsoft YaHei"/>
                        </a:rPr>
                        <a:t>2.查生产安全事故应急救援</a:t>
                      </a:r>
                      <a:r>
                        <a:rPr sz="1400" kern="0" spc="30" dirty="0">
                          <a:solidFill>
                            <a:srgbClr val="000000">
                              <a:alpha val="100000"/>
                            </a:srgbClr>
                          </a:solidFill>
                          <a:latin typeface="Microsoft YaHei"/>
                          <a:ea typeface="Microsoft YaHei"/>
                          <a:cs typeface="Microsoft YaHei"/>
                        </a:rPr>
                        <a:t>预</a:t>
                      </a:r>
                      <a:r>
                        <a:rPr sz="1400" kern="0" spc="-10" dirty="0">
                          <a:solidFill>
                            <a:srgbClr val="000000">
                              <a:alpha val="100000"/>
                            </a:srgbClr>
                          </a:solidFill>
                          <a:latin typeface="Microsoft YaHei"/>
                          <a:ea typeface="Microsoft YaHei"/>
                          <a:cs typeface="Microsoft YaHei"/>
                        </a:rPr>
                        <a:t>     </a:t>
                      </a:r>
                      <a:r>
                        <a:rPr sz="1400" kern="0" spc="20" dirty="0">
                          <a:solidFill>
                            <a:srgbClr val="000000">
                              <a:alpha val="100000"/>
                            </a:srgbClr>
                          </a:solidFill>
                          <a:latin typeface="Microsoft YaHei"/>
                          <a:ea typeface="Microsoft YaHei"/>
                          <a:cs typeface="Microsoft YaHei"/>
                        </a:rPr>
                        <a:t>案内容</a:t>
                      </a:r>
                      <a:r>
                        <a:rPr sz="1400" kern="0" spc="-20" dirty="0">
                          <a:solidFill>
                            <a:srgbClr val="000000">
                              <a:alpha val="100000"/>
                            </a:srgbClr>
                          </a:solidFill>
                          <a:latin typeface="Microsoft YaHei"/>
                          <a:ea typeface="Microsoft YaHei"/>
                          <a:cs typeface="Microsoft YaHei"/>
                        </a:rPr>
                        <a:t> </a:t>
                      </a:r>
                      <a:r>
                        <a:rPr sz="1400" kern="0" spc="20" dirty="0">
                          <a:solidFill>
                            <a:srgbClr val="000000">
                              <a:alpha val="100000"/>
                            </a:srgbClr>
                          </a:solidFill>
                          <a:latin typeface="Microsoft YaHei"/>
                          <a:ea typeface="Microsoft YaHei"/>
                          <a:cs typeface="Microsoft YaHei"/>
                        </a:rPr>
                        <a:t>；</a:t>
                      </a:r>
                      <a:endParaRPr sz="1400" dirty="0">
                        <a:latin typeface="Microsoft YaHei"/>
                        <a:ea typeface="Microsoft YaHei"/>
                        <a:cs typeface="Microsoft YaHei"/>
                      </a:endParaRPr>
                    </a:p>
                  </a:txBody>
                  <a:tcPr marL="0" marR="0" marT="0" marB="0">
                    <a:lnL>
                      <a:noFill/>
                    </a:lnL>
                    <a:lnR w="12700" cap="flat" cmpd="sng" algn="ctr">
                      <a:solidFill>
                        <a:srgbClr val="8EBFD6"/>
                      </a:solidFill>
                      <a:prstDash val="solid"/>
                      <a:round/>
                      <a:headEnd type="none" w="med" len="med"/>
                      <a:tailEnd type="none" w="med" len="med"/>
                    </a:lnR>
                    <a:lnT>
                      <a:noFill/>
                    </a:lnT>
                    <a:lnB>
                      <a:noFill/>
                    </a:lnB>
                  </a:tcPr>
                </a:tc>
                <a:tc>
                  <a:txBody>
                    <a:bodyPr/>
                    <a:lstStyle/>
                    <a:p>
                      <a:pPr algn="l" rtl="0" eaLnBrk="0">
                        <a:lnSpc>
                          <a:spcPct val="157000"/>
                        </a:lnSpc>
                        <a:tabLst/>
                      </a:pPr>
                      <a:endParaRPr sz="1000" dirty="0">
                        <a:latin typeface="Arial"/>
                        <a:ea typeface="Arial"/>
                        <a:cs typeface="Arial"/>
                      </a:endParaRPr>
                    </a:p>
                    <a:p>
                      <a:pPr marL="71755" indent="13334" algn="l" rtl="0" eaLnBrk="0">
                        <a:lnSpc>
                          <a:spcPct val="122000"/>
                        </a:lnSpc>
                        <a:spcBef>
                          <a:spcPts val="4"/>
                        </a:spcBef>
                        <a:tabLst/>
                      </a:pPr>
                      <a:r>
                        <a:rPr sz="1400" kern="0" spc="10" dirty="0">
                          <a:solidFill>
                            <a:srgbClr val="000000">
                              <a:alpha val="100000"/>
                            </a:srgbClr>
                          </a:solidFill>
                          <a:latin typeface="Microsoft YaHei"/>
                          <a:ea typeface="Microsoft YaHei"/>
                          <a:cs typeface="Microsoft YaHei"/>
                        </a:rPr>
                        <a:t>1.内容不符合要求 ，构成重大</a:t>
                      </a:r>
                      <a:r>
                        <a:rPr sz="1400" kern="0" spc="0" dirty="0">
                          <a:solidFill>
                            <a:srgbClr val="000000">
                              <a:alpha val="100000"/>
                            </a:srgbClr>
                          </a:solidFill>
                          <a:latin typeface="Microsoft YaHei"/>
                          <a:ea typeface="Microsoft YaHei"/>
                          <a:cs typeface="Microsoft YaHei"/>
                        </a:rPr>
                        <a:t>隐患 ；2.未经专家评审    并确认 ，构成重大隐患 ；</a:t>
                      </a:r>
                      <a:r>
                        <a:rPr sz="1400" kern="0" spc="-10" dirty="0">
                          <a:solidFill>
                            <a:srgbClr val="000000">
                              <a:alpha val="100000"/>
                            </a:srgbClr>
                          </a:solidFill>
                          <a:latin typeface="Microsoft YaHei"/>
                          <a:ea typeface="Microsoft YaHei"/>
                          <a:cs typeface="Microsoft YaHei"/>
                        </a:rPr>
                        <a:t>3.逾期未评估修订 ，构成重    </a:t>
                      </a:r>
                      <a:r>
                        <a:rPr sz="1400" kern="0" spc="20" dirty="0">
                          <a:solidFill>
                            <a:srgbClr val="000000">
                              <a:alpha val="100000"/>
                            </a:srgbClr>
                          </a:solidFill>
                          <a:latin typeface="Microsoft YaHei"/>
                          <a:ea typeface="Microsoft YaHei"/>
                          <a:cs typeface="Microsoft YaHei"/>
                        </a:rPr>
                        <a:t>大隐患。</a:t>
                      </a:r>
                      <a:endParaRPr sz="1400" dirty="0">
                        <a:latin typeface="Microsoft YaHei"/>
                        <a:ea typeface="Microsoft YaHei"/>
                        <a:cs typeface="Microsoft YaHei"/>
                      </a:endParaRPr>
                    </a:p>
                  </a:txBody>
                  <a:tcPr marL="0" marR="0" marT="0" marB="0">
                    <a:lnL w="12700" cap="flat" cmpd="sng" algn="ctr">
                      <a:solidFill>
                        <a:srgbClr val="8EBFD6"/>
                      </a:solidFill>
                      <a:prstDash val="solid"/>
                      <a:round/>
                      <a:headEnd type="none" w="med" len="med"/>
                      <a:tailEnd type="none" w="med" len="med"/>
                    </a:lnL>
                    <a:lnR w="12700" cap="flat" cmpd="sng" algn="ctr">
                      <a:solidFill>
                        <a:srgbClr val="8EBFD6"/>
                      </a:solidFill>
                      <a:prstDash val="solid"/>
                      <a:round/>
                      <a:headEnd type="none" w="med" len="med"/>
                      <a:tailEnd type="none" w="med" len="med"/>
                    </a:lnR>
                    <a:lnT>
                      <a:noFill/>
                    </a:lnT>
                    <a:lnB>
                      <a:noFill/>
                    </a:lnB>
                  </a:tcPr>
                </a:tc>
                <a:tc>
                  <a:txBody>
                    <a:bodyPr/>
                    <a:lstStyle/>
                    <a:p>
                      <a:pPr algn="l" rtl="0" eaLnBrk="0">
                        <a:lnSpc>
                          <a:spcPct val="69483"/>
                        </a:lnSpc>
                        <a:tabLst/>
                      </a:pPr>
                      <a:endParaRPr sz="100" dirty="0">
                        <a:latin typeface="Arial"/>
                        <a:ea typeface="Arial"/>
                        <a:cs typeface="Arial"/>
                      </a:endParaRPr>
                    </a:p>
                    <a:p>
                      <a:pPr marL="232409" indent="-635" algn="l" rtl="0" eaLnBrk="0">
                        <a:lnSpc>
                          <a:spcPct val="121000"/>
                        </a:lnSpc>
                        <a:tabLst/>
                      </a:pPr>
                      <a:r>
                        <a:rPr sz="1400" kern="0" spc="20" dirty="0">
                          <a:solidFill>
                            <a:srgbClr val="000000">
                              <a:alpha val="100000"/>
                            </a:srgbClr>
                          </a:solidFill>
                          <a:latin typeface="Microsoft YaHei"/>
                          <a:ea typeface="Microsoft YaHei"/>
                          <a:cs typeface="Microsoft YaHei"/>
                        </a:rPr>
                        <a:t>第八十一条 ：生产经营单位应当制定本</a:t>
                      </a:r>
                      <a:r>
                        <a:rPr sz="1400" kern="0" spc="0" dirty="0">
                          <a:solidFill>
                            <a:srgbClr val="000000">
                              <a:alpha val="100000"/>
                            </a:srgbClr>
                          </a:solidFill>
                          <a:latin typeface="Microsoft YaHei"/>
                          <a:ea typeface="Microsoft YaHei"/>
                          <a:cs typeface="Microsoft YaHei"/>
                        </a:rPr>
                        <a:t>       </a:t>
                      </a:r>
                      <a:r>
                        <a:rPr sz="1400" kern="0" spc="20" dirty="0">
                          <a:solidFill>
                            <a:srgbClr val="000000">
                              <a:alpha val="100000"/>
                            </a:srgbClr>
                          </a:solidFill>
                          <a:latin typeface="Microsoft YaHei"/>
                          <a:ea typeface="Microsoft YaHei"/>
                          <a:cs typeface="Microsoft YaHei"/>
                        </a:rPr>
                        <a:t>单位生产安全事故应急救援预案 ，与所</a:t>
                      </a:r>
                      <a:r>
                        <a:rPr sz="1400" kern="0" spc="0" dirty="0">
                          <a:solidFill>
                            <a:srgbClr val="000000">
                              <a:alpha val="100000"/>
                            </a:srgbClr>
                          </a:solidFill>
                          <a:latin typeface="Microsoft YaHei"/>
                          <a:ea typeface="Microsoft YaHei"/>
                          <a:cs typeface="Microsoft YaHei"/>
                        </a:rPr>
                        <a:t>       </a:t>
                      </a:r>
                      <a:r>
                        <a:rPr sz="1400" kern="0" spc="50" dirty="0">
                          <a:solidFill>
                            <a:srgbClr val="000000">
                              <a:alpha val="100000"/>
                            </a:srgbClr>
                          </a:solidFill>
                          <a:latin typeface="Microsoft YaHei"/>
                          <a:ea typeface="Microsoft YaHei"/>
                          <a:cs typeface="Microsoft YaHei"/>
                        </a:rPr>
                        <a:t>在地县级以上地方人民政府组织</a:t>
                      </a:r>
                      <a:r>
                        <a:rPr sz="1400" kern="0" spc="40" dirty="0">
                          <a:solidFill>
                            <a:srgbClr val="000000">
                              <a:alpha val="100000"/>
                            </a:srgbClr>
                          </a:solidFill>
                          <a:latin typeface="Microsoft YaHei"/>
                          <a:ea typeface="Microsoft YaHei"/>
                          <a:cs typeface="Microsoft YaHei"/>
                        </a:rPr>
                        <a:t>制定的</a:t>
                      </a:r>
                      <a:r>
                        <a:rPr sz="1400" kern="0" spc="-10" dirty="0">
                          <a:solidFill>
                            <a:srgbClr val="000000">
                              <a:alpha val="100000"/>
                            </a:srgbClr>
                          </a:solidFill>
                          <a:latin typeface="Microsoft YaHei"/>
                          <a:ea typeface="Microsoft YaHei"/>
                          <a:cs typeface="Microsoft YaHei"/>
                        </a:rPr>
                        <a:t>       </a:t>
                      </a:r>
                      <a:r>
                        <a:rPr sz="1400" kern="0" spc="20" dirty="0">
                          <a:solidFill>
                            <a:srgbClr val="000000">
                              <a:alpha val="100000"/>
                            </a:srgbClr>
                          </a:solidFill>
                          <a:latin typeface="Microsoft YaHei"/>
                          <a:ea typeface="Microsoft YaHei"/>
                          <a:cs typeface="Microsoft YaHei"/>
                        </a:rPr>
                        <a:t>生产安全事故应急救援预案相衔接 ，并</a:t>
                      </a:r>
                      <a:r>
                        <a:rPr sz="1400" kern="0" spc="0" dirty="0">
                          <a:solidFill>
                            <a:srgbClr val="000000">
                              <a:alpha val="100000"/>
                            </a:srgbClr>
                          </a:solidFill>
                          <a:latin typeface="Microsoft YaHei"/>
                          <a:ea typeface="Microsoft YaHei"/>
                          <a:cs typeface="Microsoft YaHei"/>
                        </a:rPr>
                        <a:t>       </a:t>
                      </a:r>
                      <a:r>
                        <a:rPr sz="1400" kern="0" spc="30" dirty="0">
                          <a:solidFill>
                            <a:srgbClr val="000000">
                              <a:alpha val="100000"/>
                            </a:srgbClr>
                          </a:solidFill>
                          <a:latin typeface="Microsoft YaHei"/>
                          <a:ea typeface="Microsoft YaHei"/>
                          <a:cs typeface="Microsoft YaHei"/>
                        </a:rPr>
                        <a:t>定期组织演练。</a:t>
                      </a:r>
                      <a:endParaRPr sz="1400" dirty="0">
                        <a:latin typeface="Microsoft YaHei"/>
                        <a:ea typeface="Microsoft YaHei"/>
                        <a:cs typeface="Microsoft YaHei"/>
                      </a:endParaRPr>
                    </a:p>
                    <a:p>
                      <a:pPr marL="231140" indent="100330" algn="l" rtl="0" eaLnBrk="0">
                        <a:lnSpc>
                          <a:spcPct val="121000"/>
                        </a:lnSpc>
                        <a:spcBef>
                          <a:spcPts val="228"/>
                        </a:spcBef>
                        <a:tabLst/>
                      </a:pPr>
                      <a:r>
                        <a:rPr sz="1400" kern="0" spc="-10" dirty="0">
                          <a:solidFill>
                            <a:srgbClr val="FF0000">
                              <a:alpha val="100000"/>
                            </a:srgbClr>
                          </a:solidFill>
                          <a:latin typeface="Microsoft YaHei"/>
                          <a:ea typeface="Microsoft YaHei"/>
                          <a:cs typeface="Microsoft YaHei"/>
                        </a:rPr>
                        <a:t>〖解读〗《</a:t>
                      </a:r>
                      <a:r>
                        <a:rPr sz="1400" kern="0" spc="210" dirty="0">
                          <a:solidFill>
                            <a:srgbClr val="FF0000">
                              <a:alpha val="100000"/>
                            </a:srgbClr>
                          </a:solidFill>
                          <a:latin typeface="Microsoft YaHei"/>
                          <a:ea typeface="Microsoft YaHei"/>
                          <a:cs typeface="Microsoft YaHei"/>
                        </a:rPr>
                        <a:t> </a:t>
                      </a:r>
                      <a:r>
                        <a:rPr sz="1400" kern="0" spc="-10" dirty="0">
                          <a:solidFill>
                            <a:srgbClr val="FF0000">
                              <a:alpha val="100000"/>
                            </a:srgbClr>
                          </a:solidFill>
                          <a:latin typeface="Microsoft YaHei"/>
                          <a:ea typeface="Microsoft YaHei"/>
                          <a:cs typeface="Microsoft YaHei"/>
                        </a:rPr>
                        <a:t>生产经营单位生产安全事故</a:t>
                      </a:r>
                      <a:r>
                        <a:rPr sz="1400" kern="0" spc="0" dirty="0">
                          <a:solidFill>
                            <a:srgbClr val="FF0000">
                              <a:alpha val="100000"/>
                            </a:srgbClr>
                          </a:solidFill>
                          <a:latin typeface="Microsoft YaHei"/>
                          <a:ea typeface="Microsoft YaHei"/>
                          <a:cs typeface="Microsoft YaHei"/>
                        </a:rPr>
                        <a:t>      </a:t>
                      </a:r>
                      <a:r>
                        <a:rPr sz="1400" kern="0" spc="30" dirty="0">
                          <a:solidFill>
                            <a:srgbClr val="FF0000">
                              <a:alpha val="100000"/>
                            </a:srgbClr>
                          </a:solidFill>
                          <a:latin typeface="Microsoft YaHei"/>
                          <a:ea typeface="Microsoft YaHei"/>
                          <a:cs typeface="Microsoft YaHei"/>
                        </a:rPr>
                        <a:t>应急预案编制导则</a:t>
                      </a:r>
                      <a:r>
                        <a:rPr sz="1400" kern="0" spc="120" dirty="0">
                          <a:solidFill>
                            <a:srgbClr val="FF0000">
                              <a:alpha val="100000"/>
                            </a:srgbClr>
                          </a:solidFill>
                          <a:latin typeface="Microsoft YaHei"/>
                          <a:ea typeface="Microsoft YaHei"/>
                          <a:cs typeface="Microsoft YaHei"/>
                        </a:rPr>
                        <a:t> </a:t>
                      </a:r>
                      <a:r>
                        <a:rPr sz="1400" kern="0" spc="30" dirty="0">
                          <a:solidFill>
                            <a:srgbClr val="FF0000">
                              <a:alpha val="100000"/>
                            </a:srgbClr>
                          </a:solidFill>
                          <a:latin typeface="Microsoft YaHei"/>
                          <a:ea typeface="Microsoft YaHei"/>
                          <a:cs typeface="Microsoft YaHei"/>
                        </a:rPr>
                        <a:t>》（</a:t>
                      </a:r>
                      <a:r>
                        <a:rPr sz="1400" kern="0" spc="150" dirty="0">
                          <a:solidFill>
                            <a:srgbClr val="FF0000">
                              <a:alpha val="100000"/>
                            </a:srgbClr>
                          </a:solidFill>
                          <a:latin typeface="Microsoft YaHei"/>
                          <a:ea typeface="Microsoft YaHei"/>
                          <a:cs typeface="Microsoft YaHei"/>
                        </a:rPr>
                        <a:t> </a:t>
                      </a:r>
                      <a:r>
                        <a:rPr sz="1400" kern="0" spc="0" dirty="0">
                          <a:solidFill>
                            <a:srgbClr val="FF0000">
                              <a:alpha val="100000"/>
                            </a:srgbClr>
                          </a:solidFill>
                          <a:latin typeface="Microsoft YaHei"/>
                          <a:ea typeface="Microsoft YaHei"/>
                          <a:cs typeface="Microsoft YaHei"/>
                        </a:rPr>
                        <a:t>GB</a:t>
                      </a:r>
                      <a:r>
                        <a:rPr sz="1400" kern="0" spc="30" dirty="0">
                          <a:solidFill>
                            <a:srgbClr val="FF0000">
                              <a:alpha val="100000"/>
                            </a:srgbClr>
                          </a:solidFill>
                          <a:latin typeface="Microsoft YaHei"/>
                          <a:ea typeface="Microsoft YaHei"/>
                          <a:cs typeface="Microsoft YaHei"/>
                        </a:rPr>
                        <a:t>/T29</a:t>
                      </a:r>
                      <a:r>
                        <a:rPr sz="1400" kern="0" spc="20" dirty="0">
                          <a:solidFill>
                            <a:srgbClr val="FF0000">
                              <a:alpha val="100000"/>
                            </a:srgbClr>
                          </a:solidFill>
                          <a:latin typeface="Microsoft YaHei"/>
                          <a:ea typeface="Microsoft YaHei"/>
                          <a:cs typeface="Microsoft YaHei"/>
                        </a:rPr>
                        <a:t>639-</a:t>
                      </a:r>
                      <a:endParaRPr sz="1400" dirty="0">
                        <a:latin typeface="Microsoft YaHei"/>
                        <a:ea typeface="Microsoft YaHei"/>
                        <a:cs typeface="Microsoft YaHei"/>
                      </a:endParaRPr>
                    </a:p>
                  </a:txBody>
                  <a:tcPr marL="0" marR="0" marT="0" marB="0">
                    <a:lnL w="12700" cap="flat" cmpd="sng" algn="ctr">
                      <a:solidFill>
                        <a:srgbClr val="8EBFD6"/>
                      </a:solidFill>
                      <a:prstDash val="solid"/>
                      <a:round/>
                      <a:headEnd type="none" w="med" len="med"/>
                      <a:tailEnd type="none" w="med" len="med"/>
                    </a:lnL>
                    <a:lnR>
                      <a:noFill/>
                    </a:lnR>
                    <a:lnT>
                      <a:noFill/>
                    </a:lnT>
                    <a:lnB>
                      <a:noFill/>
                    </a:lnB>
                  </a:tcPr>
                </a:tc>
                <a:extLst>
                  <a:ext uri="{0D108BD9-81ED-4DB2-BD59-A6C34878D82A}">
                    <a16:rowId xmlns:a16="http://schemas.microsoft.com/office/drawing/2014/main" val="10001"/>
                  </a:ext>
                </a:extLst>
              </a:tr>
              <a:tr h="1060450">
                <a:tc>
                  <a:txBody>
                    <a:bodyPr/>
                    <a:lstStyle/>
                    <a:p>
                      <a:pPr marL="71119" indent="9525" algn="l" rtl="0" eaLnBrk="0">
                        <a:lnSpc>
                          <a:spcPct val="118000"/>
                        </a:lnSpc>
                        <a:spcBef>
                          <a:spcPts val="7"/>
                        </a:spcBef>
                        <a:tabLst/>
                      </a:pPr>
                      <a:r>
                        <a:rPr sz="1400" kern="0" spc="40" dirty="0">
                          <a:solidFill>
                            <a:srgbClr val="000000">
                              <a:alpha val="100000"/>
                            </a:srgbClr>
                          </a:solidFill>
                          <a:latin typeface="Microsoft YaHei"/>
                          <a:ea typeface="Microsoft YaHei"/>
                          <a:cs typeface="Microsoft YaHei"/>
                        </a:rPr>
                        <a:t>3.查生产安全事故应</a:t>
                      </a:r>
                      <a:r>
                        <a:rPr sz="1400" kern="0" spc="30" dirty="0">
                          <a:solidFill>
                            <a:srgbClr val="000000">
                              <a:alpha val="100000"/>
                            </a:srgbClr>
                          </a:solidFill>
                          <a:latin typeface="Microsoft YaHei"/>
                          <a:ea typeface="Microsoft YaHei"/>
                          <a:cs typeface="Microsoft YaHei"/>
                        </a:rPr>
                        <a:t>急救援预</a:t>
                      </a:r>
                      <a:r>
                        <a:rPr sz="1400" kern="0" spc="0" dirty="0">
                          <a:solidFill>
                            <a:srgbClr val="000000">
                              <a:alpha val="100000"/>
                            </a:srgbClr>
                          </a:solidFill>
                          <a:latin typeface="Microsoft YaHei"/>
                          <a:ea typeface="Microsoft YaHei"/>
                          <a:cs typeface="Microsoft YaHei"/>
                        </a:rPr>
                        <a:t>     </a:t>
                      </a:r>
                      <a:r>
                        <a:rPr sz="1400" kern="0" spc="30" dirty="0">
                          <a:solidFill>
                            <a:srgbClr val="000000">
                              <a:alpha val="100000"/>
                            </a:srgbClr>
                          </a:solidFill>
                          <a:latin typeface="Microsoft YaHei"/>
                          <a:ea typeface="Microsoft YaHei"/>
                          <a:cs typeface="Microsoft YaHei"/>
                        </a:rPr>
                        <a:t>案备案证明材料 ；</a:t>
                      </a:r>
                      <a:endParaRPr sz="1400" dirty="0">
                        <a:latin typeface="Microsoft YaHei"/>
                        <a:ea typeface="Microsoft YaHei"/>
                        <a:cs typeface="Microsoft YaHei"/>
                      </a:endParaRPr>
                    </a:p>
                  </a:txBody>
                  <a:tcPr marL="0" marR="0" marT="865" marB="0">
                    <a:lnL>
                      <a:noFill/>
                    </a:lnL>
                    <a:lnR w="12700" cap="flat" cmpd="sng" algn="ctr">
                      <a:solidFill>
                        <a:srgbClr val="8EBFD6"/>
                      </a:solidFill>
                      <a:prstDash val="solid"/>
                      <a:round/>
                      <a:headEnd type="none" w="med" len="med"/>
                      <a:tailEnd type="none" w="med" len="med"/>
                    </a:lnR>
                    <a:lnT>
                      <a:noFill/>
                    </a:lnT>
                    <a:lnB w="12700" cap="flat" cmpd="sng" algn="ctr">
                      <a:solidFill>
                        <a:srgbClr val="8EBFD6"/>
                      </a:solidFill>
                      <a:prstDash val="solid"/>
                      <a:round/>
                      <a:headEnd type="none" w="med" len="med"/>
                      <a:tailEnd type="none" w="med" len="med"/>
                    </a:lnB>
                  </a:tcPr>
                </a:tc>
                <a:tc>
                  <a:txBody>
                    <a:bodyPr/>
                    <a:lstStyle/>
                    <a:p>
                      <a:pPr marL="71755" indent="12700" algn="l" rtl="0" eaLnBrk="0">
                        <a:lnSpc>
                          <a:spcPct val="118000"/>
                        </a:lnSpc>
                        <a:spcBef>
                          <a:spcPts val="7"/>
                        </a:spcBef>
                        <a:tabLst/>
                      </a:pPr>
                      <a:r>
                        <a:rPr sz="1400" kern="0" spc="20" dirty="0">
                          <a:solidFill>
                            <a:srgbClr val="000000">
                              <a:alpha val="100000"/>
                            </a:srgbClr>
                          </a:solidFill>
                          <a:latin typeface="Microsoft YaHei"/>
                          <a:ea typeface="Microsoft YaHei"/>
                          <a:cs typeface="Microsoft YaHei"/>
                        </a:rPr>
                        <a:t>1.未到燃气主管部门或应急管理部门备案 ，取得备案</a:t>
                      </a:r>
                      <a:r>
                        <a:rPr sz="1400" kern="0" spc="10" dirty="0">
                          <a:solidFill>
                            <a:srgbClr val="000000">
                              <a:alpha val="100000"/>
                            </a:srgbClr>
                          </a:solidFill>
                          <a:latin typeface="Microsoft YaHei"/>
                          <a:ea typeface="Microsoft YaHei"/>
                          <a:cs typeface="Microsoft YaHei"/>
                        </a:rPr>
                        <a:t>    </a:t>
                      </a:r>
                      <a:r>
                        <a:rPr sz="1400" kern="0" spc="0" dirty="0">
                          <a:solidFill>
                            <a:srgbClr val="000000">
                              <a:alpha val="100000"/>
                            </a:srgbClr>
                          </a:solidFill>
                          <a:latin typeface="Microsoft YaHei"/>
                          <a:ea typeface="Microsoft YaHei"/>
                          <a:cs typeface="Microsoft YaHei"/>
                        </a:rPr>
                        <a:t>证明 ，构成重大隐患。</a:t>
                      </a:r>
                      <a:endParaRPr sz="1400" dirty="0">
                        <a:latin typeface="Microsoft YaHei"/>
                        <a:ea typeface="Microsoft YaHei"/>
                        <a:cs typeface="Microsoft YaHei"/>
                      </a:endParaRPr>
                    </a:p>
                  </a:txBody>
                  <a:tcPr marL="0" marR="0" marT="865" marB="0">
                    <a:lnL w="12700" cap="flat" cmpd="sng" algn="ctr">
                      <a:solidFill>
                        <a:srgbClr val="8EBFD6"/>
                      </a:solidFill>
                      <a:prstDash val="solid"/>
                      <a:round/>
                      <a:headEnd type="none" w="med" len="med"/>
                      <a:tailEnd type="none" w="med" len="med"/>
                    </a:lnL>
                    <a:lnR w="12700" cap="flat" cmpd="sng" algn="ctr">
                      <a:solidFill>
                        <a:srgbClr val="8EBFD6"/>
                      </a:solidFill>
                      <a:prstDash val="solid"/>
                      <a:round/>
                      <a:headEnd type="none" w="med" len="med"/>
                      <a:tailEnd type="none" w="med" len="med"/>
                    </a:lnR>
                    <a:lnT>
                      <a:noFill/>
                    </a:lnT>
                    <a:lnB w="12700" cap="flat" cmpd="sng" algn="ctr">
                      <a:solidFill>
                        <a:srgbClr val="8EBFD6"/>
                      </a:solidFill>
                      <a:prstDash val="solid"/>
                      <a:round/>
                      <a:headEnd type="none" w="med" len="med"/>
                      <a:tailEnd type="none" w="med" len="med"/>
                    </a:lnB>
                  </a:tcPr>
                </a:tc>
                <a:tc>
                  <a:txBody>
                    <a:bodyPr/>
                    <a:lstStyle/>
                    <a:p>
                      <a:pPr algn="l" rtl="0" eaLnBrk="0">
                        <a:lnSpc>
                          <a:spcPct val="35671"/>
                        </a:lnSpc>
                        <a:tabLst/>
                      </a:pPr>
                      <a:endParaRPr sz="100" dirty="0">
                        <a:latin typeface="Arial"/>
                        <a:ea typeface="Arial"/>
                        <a:cs typeface="Arial"/>
                      </a:endParaRPr>
                    </a:p>
                    <a:p>
                      <a:pPr marL="240029" algn="l" rtl="0" eaLnBrk="0">
                        <a:lnSpc>
                          <a:spcPts val="1871"/>
                        </a:lnSpc>
                        <a:tabLst/>
                      </a:pPr>
                      <a:r>
                        <a:rPr sz="1400" kern="0" spc="0" dirty="0">
                          <a:solidFill>
                            <a:srgbClr val="FF0000">
                              <a:alpha val="100000"/>
                            </a:srgbClr>
                          </a:solidFill>
                          <a:latin typeface="Microsoft YaHei"/>
                          <a:ea typeface="Microsoft YaHei"/>
                          <a:cs typeface="Microsoft YaHei"/>
                        </a:rPr>
                        <a:t>2016</a:t>
                      </a:r>
                      <a:r>
                        <a:rPr sz="1400" kern="0" spc="-40" dirty="0">
                          <a:solidFill>
                            <a:srgbClr val="FF0000">
                              <a:alpha val="100000"/>
                            </a:srgbClr>
                          </a:solidFill>
                          <a:latin typeface="Microsoft YaHei"/>
                          <a:ea typeface="Microsoft YaHei"/>
                          <a:cs typeface="Microsoft YaHei"/>
                        </a:rPr>
                        <a:t> </a:t>
                      </a:r>
                      <a:r>
                        <a:rPr sz="1400" kern="0" spc="0" dirty="0">
                          <a:solidFill>
                            <a:srgbClr val="FF0000">
                              <a:alpha val="100000"/>
                            </a:srgbClr>
                          </a:solidFill>
                          <a:latin typeface="Microsoft YaHei"/>
                          <a:ea typeface="Microsoft YaHei"/>
                          <a:cs typeface="Microsoft YaHei"/>
                        </a:rPr>
                        <a:t>）</a:t>
                      </a:r>
                      <a:endParaRPr sz="1400" dirty="0">
                        <a:latin typeface="Microsoft YaHei"/>
                        <a:ea typeface="Microsoft YaHei"/>
                        <a:cs typeface="Microsoft YaHei"/>
                      </a:endParaRPr>
                    </a:p>
                    <a:p>
                      <a:pPr marL="231775" indent="100330" algn="l" rtl="0" eaLnBrk="0">
                        <a:lnSpc>
                          <a:spcPct val="121000"/>
                        </a:lnSpc>
                        <a:spcBef>
                          <a:spcPts val="200"/>
                        </a:spcBef>
                        <a:tabLst/>
                      </a:pPr>
                      <a:r>
                        <a:rPr sz="1400" kern="0" spc="90" dirty="0">
                          <a:solidFill>
                            <a:srgbClr val="FF0000">
                              <a:alpha val="100000"/>
                            </a:srgbClr>
                          </a:solidFill>
                          <a:latin typeface="Microsoft YaHei"/>
                          <a:ea typeface="Microsoft YaHei"/>
                          <a:cs typeface="Microsoft YaHei"/>
                        </a:rPr>
                        <a:t>〖解读〗</a:t>
                      </a:r>
                      <a:r>
                        <a:rPr sz="1400" kern="0" spc="90" dirty="0">
                          <a:solidFill>
                            <a:srgbClr val="000000">
                              <a:alpha val="100000"/>
                            </a:srgbClr>
                          </a:solidFill>
                          <a:latin typeface="Microsoft YaHei"/>
                          <a:ea typeface="Microsoft YaHei"/>
                          <a:cs typeface="Microsoft YaHei"/>
                        </a:rPr>
                        <a:t>《生产安全事故应急</a:t>
                      </a:r>
                      <a:r>
                        <a:rPr sz="1400" kern="0" spc="80" dirty="0">
                          <a:solidFill>
                            <a:srgbClr val="000000">
                              <a:alpha val="100000"/>
                            </a:srgbClr>
                          </a:solidFill>
                          <a:latin typeface="Microsoft YaHei"/>
                          <a:ea typeface="Microsoft YaHei"/>
                          <a:cs typeface="Microsoft YaHei"/>
                        </a:rPr>
                        <a:t>预案管</a:t>
                      </a:r>
                      <a:r>
                        <a:rPr sz="1400" kern="0" spc="0" dirty="0">
                          <a:solidFill>
                            <a:srgbClr val="000000">
                              <a:alpha val="100000"/>
                            </a:srgbClr>
                          </a:solidFill>
                          <a:latin typeface="Microsoft YaHei"/>
                          <a:ea typeface="Microsoft YaHei"/>
                          <a:cs typeface="Microsoft YaHei"/>
                        </a:rPr>
                        <a:t>       </a:t>
                      </a:r>
                      <a:r>
                        <a:rPr sz="1400" kern="0" spc="120" dirty="0">
                          <a:solidFill>
                            <a:srgbClr val="000000">
                              <a:alpha val="100000"/>
                            </a:srgbClr>
                          </a:solidFill>
                          <a:latin typeface="Microsoft YaHei"/>
                          <a:ea typeface="Microsoft YaHei"/>
                          <a:cs typeface="Microsoft YaHei"/>
                        </a:rPr>
                        <a:t>理办法》 (应急管理</a:t>
                      </a:r>
                      <a:r>
                        <a:rPr sz="1400" kern="0" spc="110" dirty="0">
                          <a:solidFill>
                            <a:srgbClr val="000000">
                              <a:alpha val="100000"/>
                            </a:srgbClr>
                          </a:solidFill>
                          <a:latin typeface="Microsoft YaHei"/>
                          <a:ea typeface="Microsoft YaHei"/>
                          <a:cs typeface="Microsoft YaHei"/>
                        </a:rPr>
                        <a:t>部令第2号 ）</a:t>
                      </a:r>
                      <a:endParaRPr sz="1400" dirty="0">
                        <a:latin typeface="Microsoft YaHei"/>
                        <a:ea typeface="Microsoft YaHei"/>
                        <a:cs typeface="Microsoft YaHei"/>
                      </a:endParaRPr>
                    </a:p>
                  </a:txBody>
                  <a:tcPr marL="0" marR="0" marT="0" marB="0">
                    <a:lnL w="12700" cap="flat" cmpd="sng" algn="ctr">
                      <a:solidFill>
                        <a:srgbClr val="8EBFD6"/>
                      </a:solidFill>
                      <a:prstDash val="solid"/>
                      <a:round/>
                      <a:headEnd type="none" w="med" len="med"/>
                      <a:tailEnd type="none" w="med" len="med"/>
                    </a:lnL>
                    <a:lnR>
                      <a:noFill/>
                    </a:lnR>
                    <a:lnT>
                      <a:noFill/>
                    </a:lnT>
                    <a:lnB w="12700" cap="flat" cmpd="sng" algn="ctr">
                      <a:solidFill>
                        <a:srgbClr val="8EBFD6"/>
                      </a:solidFill>
                      <a:prstDash val="solid"/>
                      <a:round/>
                      <a:headEnd type="none" w="med" len="med"/>
                      <a:tailEnd type="none" w="med" len="med"/>
                    </a:lnB>
                  </a:tcPr>
                </a:tc>
                <a:extLst>
                  <a:ext uri="{0D108BD9-81ED-4DB2-BD59-A6C34878D82A}">
                    <a16:rowId xmlns:a16="http://schemas.microsoft.com/office/drawing/2014/main" val="10002"/>
                  </a:ext>
                </a:extLst>
              </a:tr>
            </a:tbl>
          </a:graphicData>
        </a:graphic>
      </p:graphicFrame>
      <p:sp>
        <p:nvSpPr>
          <p:cNvPr id="242" name="textbox 242"/>
          <p:cNvSpPr/>
          <p:nvPr/>
        </p:nvSpPr>
        <p:spPr>
          <a:xfrm>
            <a:off x="702236" y="510426"/>
            <a:ext cx="8799194" cy="1045844"/>
          </a:xfrm>
          <a:prstGeom prst="rect">
            <a:avLst/>
          </a:prstGeom>
          <a:noFill/>
          <a:ln w="0" cap="flat">
            <a:noFill/>
            <a:prstDash val="solid"/>
            <a:miter lim="0"/>
          </a:ln>
        </p:spPr>
        <p:txBody>
          <a:bodyPr vert="horz" wrap="square" lIns="0" tIns="0" rIns="0" bIns="0"/>
          <a:lstStyle/>
          <a:p>
            <a:pPr algn="l" rtl="0" eaLnBrk="0">
              <a:lnSpc>
                <a:spcPct val="83341"/>
              </a:lnSpc>
              <a:tabLst/>
            </a:pPr>
            <a:endParaRPr sz="100" dirty="0">
              <a:latin typeface="Arial"/>
              <a:ea typeface="Arial"/>
              <a:cs typeface="Arial"/>
            </a:endParaRPr>
          </a:p>
          <a:p>
            <a:pPr marL="215900" algn="l" rtl="0" eaLnBrk="0">
              <a:lnSpc>
                <a:spcPts val="4227"/>
              </a:lnSpc>
              <a:tabLst/>
            </a:pPr>
            <a:r>
              <a:rPr sz="3200" b="1" kern="0" spc="-80" dirty="0">
                <a:solidFill>
                  <a:srgbClr val="000000">
                    <a:alpha val="100000"/>
                  </a:srgbClr>
                </a:solidFill>
                <a:latin typeface="Microsoft YaHei"/>
                <a:ea typeface="Microsoft YaHei"/>
                <a:cs typeface="Microsoft YaHei"/>
              </a:rPr>
              <a:t>《城镇燃气经营安全重大隐患判定标准》解析</a:t>
            </a:r>
            <a:endParaRPr sz="3200" dirty="0">
              <a:latin typeface="Microsoft YaHei"/>
              <a:ea typeface="Microsoft YaHei"/>
              <a:cs typeface="Microsoft YaHei"/>
            </a:endParaRPr>
          </a:p>
          <a:p>
            <a:pPr algn="l" rtl="0" eaLnBrk="0">
              <a:lnSpc>
                <a:spcPct val="120000"/>
              </a:lnSpc>
              <a:tabLst/>
            </a:pPr>
            <a:endParaRPr sz="1000" dirty="0">
              <a:latin typeface="Arial"/>
              <a:ea typeface="Arial"/>
              <a:cs typeface="Arial"/>
            </a:endParaRPr>
          </a:p>
          <a:p>
            <a:pPr algn="l" rtl="0" eaLnBrk="0">
              <a:lnSpc>
                <a:spcPct val="100000"/>
              </a:lnSpc>
              <a:tabLst/>
            </a:pPr>
            <a:endParaRPr sz="400" dirty="0">
              <a:latin typeface="Arial"/>
              <a:ea typeface="Arial"/>
              <a:cs typeface="Arial"/>
            </a:endParaRPr>
          </a:p>
          <a:p>
            <a:pPr marL="52069" algn="l" rtl="0" eaLnBrk="0">
              <a:lnSpc>
                <a:spcPct val="98000"/>
              </a:lnSpc>
              <a:spcBef>
                <a:spcPts val="2"/>
              </a:spcBef>
              <a:tabLst/>
            </a:pPr>
            <a:r>
              <a:rPr sz="1600" kern="0" spc="20" dirty="0">
                <a:solidFill>
                  <a:srgbClr val="FF0000">
                    <a:alpha val="100000"/>
                  </a:srgbClr>
                </a:solidFill>
                <a:latin typeface="Wingdings"/>
                <a:ea typeface="Wingdings"/>
                <a:cs typeface="Wingdings"/>
              </a:rPr>
              <a:t>n</a:t>
            </a:r>
            <a:r>
              <a:rPr sz="1600" kern="0" spc="-570" dirty="0">
                <a:solidFill>
                  <a:srgbClr val="FF0000">
                    <a:alpha val="100000"/>
                  </a:srgbClr>
                </a:solidFill>
                <a:latin typeface="Wingdings"/>
                <a:ea typeface="Wingdings"/>
                <a:cs typeface="Wingdings"/>
              </a:rPr>
              <a:t> </a:t>
            </a:r>
            <a:r>
              <a:rPr sz="1600" kern="0" spc="20" dirty="0">
                <a:solidFill>
                  <a:srgbClr val="000000">
                    <a:alpha val="100000"/>
                  </a:srgbClr>
                </a:solidFill>
                <a:latin typeface="Microsoft YaHei"/>
                <a:ea typeface="Microsoft YaHei"/>
                <a:cs typeface="Microsoft YaHei"/>
              </a:rPr>
              <a:t>第四条  </a:t>
            </a:r>
            <a:r>
              <a:rPr sz="1400" kern="0" spc="20" dirty="0">
                <a:solidFill>
                  <a:srgbClr val="000000">
                    <a:alpha val="100000"/>
                  </a:srgbClr>
                </a:solidFill>
                <a:latin typeface="Microsoft YaHei"/>
                <a:ea typeface="Microsoft YaHei"/>
                <a:cs typeface="Microsoft YaHei"/>
              </a:rPr>
              <a:t>燃气经营者在建立健全安全生产管理制度中 ，</a:t>
            </a:r>
            <a:r>
              <a:rPr sz="1400" kern="0" spc="10" dirty="0">
                <a:solidFill>
                  <a:srgbClr val="000000">
                    <a:alpha val="100000"/>
                  </a:srgbClr>
                </a:solidFill>
                <a:latin typeface="Microsoft YaHei"/>
                <a:ea typeface="Microsoft YaHei"/>
                <a:cs typeface="Microsoft YaHei"/>
              </a:rPr>
              <a:t>有下列情形之一的 ，判定为重大事故隐患:（ 5种）</a:t>
            </a:r>
            <a:endParaRPr sz="1400" dirty="0">
              <a:latin typeface="Microsoft YaHei"/>
              <a:ea typeface="Microsoft YaHei"/>
              <a:cs typeface="Microsoft YaHei"/>
            </a:endParaRPr>
          </a:p>
        </p:txBody>
      </p:sp>
      <p:sp>
        <p:nvSpPr>
          <p:cNvPr id="244" name="textbox 244"/>
          <p:cNvSpPr/>
          <p:nvPr/>
        </p:nvSpPr>
        <p:spPr>
          <a:xfrm>
            <a:off x="3928908" y="1989554"/>
            <a:ext cx="4309109" cy="295275"/>
          </a:xfrm>
          <a:prstGeom prst="rect">
            <a:avLst/>
          </a:prstGeom>
          <a:noFill/>
          <a:ln w="0" cap="flat">
            <a:noFill/>
            <a:prstDash val="solid"/>
            <a:miter lim="0"/>
          </a:ln>
        </p:spPr>
        <p:txBody>
          <a:bodyPr vert="horz" wrap="square" lIns="0" tIns="0" rIns="0" bIns="0"/>
          <a:lstStyle/>
          <a:p>
            <a:pPr algn="l" rtl="0" eaLnBrk="0">
              <a:lnSpc>
                <a:spcPct val="83341"/>
              </a:lnSpc>
              <a:tabLst/>
            </a:pPr>
            <a:endParaRPr sz="100" dirty="0">
              <a:latin typeface="Arial"/>
              <a:ea typeface="Arial"/>
              <a:cs typeface="Arial"/>
            </a:endParaRPr>
          </a:p>
          <a:p>
            <a:pPr algn="r" rtl="0" eaLnBrk="0">
              <a:lnSpc>
                <a:spcPts val="2123"/>
              </a:lnSpc>
              <a:tabLst/>
            </a:pPr>
            <a:r>
              <a:rPr sz="1600" kern="0" spc="0" dirty="0">
                <a:solidFill>
                  <a:srgbClr val="000000">
                    <a:alpha val="100000"/>
                  </a:srgbClr>
                </a:solidFill>
                <a:latin typeface="Microsoft YaHei"/>
                <a:ea typeface="Microsoft YaHei"/>
                <a:cs typeface="Microsoft YaHei"/>
              </a:rPr>
              <a:t>（</a:t>
            </a:r>
            <a:r>
              <a:rPr sz="1600" kern="0" spc="280" dirty="0">
                <a:solidFill>
                  <a:srgbClr val="000000">
                    <a:alpha val="100000"/>
                  </a:srgbClr>
                </a:solidFill>
                <a:latin typeface="Microsoft YaHei"/>
                <a:ea typeface="Microsoft YaHei"/>
                <a:cs typeface="Microsoft YaHei"/>
              </a:rPr>
              <a:t> </a:t>
            </a:r>
            <a:r>
              <a:rPr sz="1600" kern="0" spc="0" dirty="0">
                <a:solidFill>
                  <a:srgbClr val="000000">
                    <a:alpha val="100000"/>
                  </a:srgbClr>
                </a:solidFill>
                <a:latin typeface="Microsoft YaHei"/>
                <a:ea typeface="Microsoft YaHei"/>
                <a:cs typeface="Microsoft YaHei"/>
              </a:rPr>
              <a:t>四 ）未制定生产安全事故应急救援预案 ；</a:t>
            </a:r>
            <a:endParaRPr sz="1600" dirty="0">
              <a:latin typeface="Microsoft YaHei"/>
              <a:ea typeface="Microsoft YaHei"/>
              <a:cs typeface="Microsoft YaHei"/>
            </a:endParaRPr>
          </a:p>
        </p:txBody>
      </p:sp>
      <p:pic>
        <p:nvPicPr>
          <p:cNvPr id="246" name="picture 246"/>
          <p:cNvPicPr>
            <a:picLocks noChangeAspect="1"/>
          </p:cNvPicPr>
          <p:nvPr/>
        </p:nvPicPr>
        <p:blipFill>
          <a:blip r:embed="rId2"/>
          <a:stretch>
            <a:fillRect/>
          </a:stretch>
        </p:blipFill>
        <p:spPr>
          <a:xfrm rot="21600000">
            <a:off x="11472671" y="0"/>
            <a:ext cx="719328" cy="720852"/>
          </a:xfrm>
          <a:prstGeom prst="rect">
            <a:avLst/>
          </a:prstGeom>
        </p:spPr>
      </p:pic>
      <p:pic>
        <p:nvPicPr>
          <p:cNvPr id="248" name="picture 248"/>
          <p:cNvPicPr>
            <a:picLocks noChangeAspect="1"/>
          </p:cNvPicPr>
          <p:nvPr/>
        </p:nvPicPr>
        <p:blipFill>
          <a:blip r:embed="rId3"/>
          <a:stretch>
            <a:fillRect/>
          </a:stretch>
        </p:blipFill>
        <p:spPr>
          <a:xfrm rot="21600000">
            <a:off x="0" y="6138671"/>
            <a:ext cx="720852" cy="719328"/>
          </a:xfrm>
          <a:prstGeom prst="rect">
            <a:avLst/>
          </a:prstGeom>
        </p:spPr>
      </p:pic>
      <p:pic>
        <p:nvPicPr>
          <p:cNvPr id="250" name="picture 250"/>
          <p:cNvPicPr>
            <a:picLocks noChangeAspect="1"/>
          </p:cNvPicPr>
          <p:nvPr/>
        </p:nvPicPr>
        <p:blipFill>
          <a:blip r:embed="rId4"/>
          <a:stretch>
            <a:fillRect/>
          </a:stretch>
        </p:blipFill>
        <p:spPr>
          <a:xfrm rot="21600000">
            <a:off x="720090" y="1806575"/>
            <a:ext cx="10751184" cy="12700"/>
          </a:xfrm>
          <a:prstGeom prst="rect">
            <a:avLst/>
          </a:prstGeom>
        </p:spPr>
      </p:pic>
    </p:spTree>
  </p:cSld>
  <p:clrMapOvr>
    <a:masterClrMapping/>
  </p:clrMapOvr>
</p:sld>
</file>

<file path=ppt/slides/slide18.xml><?xml version="1.0" encoding="utf-8"?>
<p:sld xmlns:a16="http://schemas.microsoft.com/office/drawing/2014/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2" name="rect 252"/>
          <p:cNvSpPr/>
          <p:nvPr/>
        </p:nvSpPr>
        <p:spPr>
          <a:xfrm>
            <a:off x="0" y="0"/>
            <a:ext cx="12192000" cy="6858000"/>
          </a:xfrm>
          <a:prstGeom prst="rect">
            <a:avLst/>
          </a:prstGeom>
          <a:solidFill>
            <a:srgbClr val="E4F4FB">
              <a:alpha val="100000"/>
            </a:srgbClr>
          </a:solidFill>
          <a:ln w="0" cap="flat">
            <a:noFill/>
            <a:prstDash val="solid"/>
            <a:miter lim="0"/>
          </a:ln>
        </p:spPr>
        <p:txBody>
          <a:bodyPr rtlCol="0"/>
          <a:lstStyle/>
          <a:p>
            <a:pPr algn="ctr"/>
            <a:endParaRPr lang="zh-CN" altLang="en-US"/>
          </a:p>
        </p:txBody>
      </p:sp>
      <p:grpSp>
        <p:nvGrpSpPr>
          <p:cNvPr id="12" name="group 12"/>
          <p:cNvGrpSpPr/>
          <p:nvPr/>
        </p:nvGrpSpPr>
        <p:grpSpPr>
          <a:xfrm rot="21600000">
            <a:off x="720852" y="1813559"/>
            <a:ext cx="10750296" cy="4421123"/>
            <a:chOff x="0" y="0"/>
            <a:chExt cx="10750296" cy="4421123"/>
          </a:xfrm>
        </p:grpSpPr>
        <p:sp>
          <p:nvSpPr>
            <p:cNvPr id="254" name="path 254"/>
            <p:cNvSpPr/>
            <p:nvPr/>
          </p:nvSpPr>
          <p:spPr>
            <a:xfrm>
              <a:off x="0" y="0"/>
              <a:ext cx="10750296" cy="4421123"/>
            </a:xfrm>
            <a:custGeom>
              <a:avLst/>
              <a:gdLst/>
              <a:ahLst/>
              <a:cxnLst/>
              <a:rect l="0" t="0" r="0" b="0"/>
              <a:pathLst>
                <a:path w="16929" h="6962">
                  <a:moveTo>
                    <a:pt x="0" y="0"/>
                  </a:moveTo>
                  <a:lnTo>
                    <a:pt x="16929" y="0"/>
                  </a:lnTo>
                  <a:lnTo>
                    <a:pt x="16929" y="979"/>
                  </a:lnTo>
                  <a:lnTo>
                    <a:pt x="0" y="979"/>
                  </a:lnTo>
                  <a:lnTo>
                    <a:pt x="0" y="0"/>
                  </a:lnTo>
                  <a:close/>
                </a:path>
                <a:path w="16929" h="6962">
                  <a:moveTo>
                    <a:pt x="0" y="1958"/>
                  </a:moveTo>
                  <a:lnTo>
                    <a:pt x="4171" y="1958"/>
                  </a:lnTo>
                  <a:lnTo>
                    <a:pt x="4171" y="2793"/>
                  </a:lnTo>
                  <a:lnTo>
                    <a:pt x="0" y="2793"/>
                  </a:lnTo>
                  <a:lnTo>
                    <a:pt x="0" y="1958"/>
                  </a:lnTo>
                  <a:close/>
                </a:path>
                <a:path w="16929" h="6962">
                  <a:moveTo>
                    <a:pt x="4171" y="1958"/>
                  </a:moveTo>
                  <a:lnTo>
                    <a:pt x="11138" y="1958"/>
                  </a:lnTo>
                  <a:lnTo>
                    <a:pt x="11138" y="2793"/>
                  </a:lnTo>
                  <a:lnTo>
                    <a:pt x="4171" y="2793"/>
                  </a:lnTo>
                  <a:lnTo>
                    <a:pt x="4171" y="1958"/>
                  </a:lnTo>
                  <a:close/>
                </a:path>
                <a:path w="16929" h="6962">
                  <a:moveTo>
                    <a:pt x="11138" y="1958"/>
                  </a:moveTo>
                  <a:lnTo>
                    <a:pt x="16929" y="1958"/>
                  </a:lnTo>
                  <a:lnTo>
                    <a:pt x="16929" y="6962"/>
                  </a:lnTo>
                  <a:lnTo>
                    <a:pt x="11138" y="6962"/>
                  </a:lnTo>
                  <a:lnTo>
                    <a:pt x="11138" y="1958"/>
                  </a:lnTo>
                  <a:close/>
                </a:path>
                <a:path w="16929" h="6962">
                  <a:moveTo>
                    <a:pt x="0" y="3626"/>
                  </a:moveTo>
                  <a:lnTo>
                    <a:pt x="4171" y="3626"/>
                  </a:lnTo>
                  <a:lnTo>
                    <a:pt x="4171" y="4461"/>
                  </a:lnTo>
                  <a:lnTo>
                    <a:pt x="0" y="4461"/>
                  </a:lnTo>
                  <a:lnTo>
                    <a:pt x="0" y="3626"/>
                  </a:lnTo>
                  <a:close/>
                </a:path>
                <a:path w="16929" h="6962">
                  <a:moveTo>
                    <a:pt x="4171" y="3626"/>
                  </a:moveTo>
                  <a:lnTo>
                    <a:pt x="11138" y="3626"/>
                  </a:lnTo>
                  <a:lnTo>
                    <a:pt x="11138" y="4461"/>
                  </a:lnTo>
                  <a:lnTo>
                    <a:pt x="4171" y="4461"/>
                  </a:lnTo>
                  <a:lnTo>
                    <a:pt x="4171" y="3626"/>
                  </a:lnTo>
                  <a:close/>
                </a:path>
                <a:path w="16929" h="6962">
                  <a:moveTo>
                    <a:pt x="0" y="5294"/>
                  </a:moveTo>
                  <a:lnTo>
                    <a:pt x="4171" y="5294"/>
                  </a:lnTo>
                  <a:lnTo>
                    <a:pt x="4171" y="6129"/>
                  </a:lnTo>
                  <a:lnTo>
                    <a:pt x="0" y="6129"/>
                  </a:lnTo>
                  <a:lnTo>
                    <a:pt x="0" y="5294"/>
                  </a:lnTo>
                  <a:close/>
                </a:path>
                <a:path w="16929" h="6962">
                  <a:moveTo>
                    <a:pt x="4171" y="5294"/>
                  </a:moveTo>
                  <a:lnTo>
                    <a:pt x="11138" y="5294"/>
                  </a:lnTo>
                  <a:lnTo>
                    <a:pt x="11138" y="6129"/>
                  </a:lnTo>
                  <a:lnTo>
                    <a:pt x="4171" y="6129"/>
                  </a:lnTo>
                  <a:lnTo>
                    <a:pt x="4171" y="5294"/>
                  </a:lnTo>
                  <a:close/>
                </a:path>
              </a:pathLst>
            </a:custGeom>
            <a:solidFill>
              <a:srgbClr val="B9D6E6">
                <a:alpha val="100000"/>
              </a:srgbClr>
            </a:solidFill>
            <a:ln w="0" cap="flat">
              <a:noFill/>
              <a:prstDash val="solid"/>
              <a:miter lim="0"/>
            </a:ln>
          </p:spPr>
          <p:txBody>
            <a:bodyPr rtlCol="0"/>
            <a:lstStyle/>
            <a:p>
              <a:pPr algn="ctr"/>
              <a:endParaRPr lang="zh-CN" altLang="en-US"/>
            </a:p>
          </p:txBody>
        </p:sp>
        <p:sp>
          <p:nvSpPr>
            <p:cNvPr id="256" name="path 256"/>
            <p:cNvSpPr/>
            <p:nvPr/>
          </p:nvSpPr>
          <p:spPr>
            <a:xfrm>
              <a:off x="0" y="621792"/>
              <a:ext cx="10750295" cy="3799331"/>
            </a:xfrm>
            <a:custGeom>
              <a:avLst/>
              <a:gdLst/>
              <a:ahLst/>
              <a:cxnLst/>
              <a:rect l="0" t="0" r="0" b="0"/>
              <a:pathLst>
                <a:path w="16929" h="5983">
                  <a:moveTo>
                    <a:pt x="0" y="0"/>
                  </a:moveTo>
                  <a:lnTo>
                    <a:pt x="4171" y="0"/>
                  </a:lnTo>
                  <a:lnTo>
                    <a:pt x="4171" y="979"/>
                  </a:lnTo>
                  <a:lnTo>
                    <a:pt x="0" y="979"/>
                  </a:lnTo>
                  <a:lnTo>
                    <a:pt x="0" y="0"/>
                  </a:lnTo>
                  <a:close/>
                </a:path>
                <a:path w="16929" h="5983">
                  <a:moveTo>
                    <a:pt x="4171" y="0"/>
                  </a:moveTo>
                  <a:lnTo>
                    <a:pt x="11138" y="0"/>
                  </a:lnTo>
                  <a:lnTo>
                    <a:pt x="11138" y="979"/>
                  </a:lnTo>
                  <a:lnTo>
                    <a:pt x="4171" y="979"/>
                  </a:lnTo>
                  <a:lnTo>
                    <a:pt x="4171" y="0"/>
                  </a:lnTo>
                  <a:close/>
                </a:path>
                <a:path w="16929" h="5983">
                  <a:moveTo>
                    <a:pt x="11138" y="0"/>
                  </a:moveTo>
                  <a:lnTo>
                    <a:pt x="16929" y="0"/>
                  </a:lnTo>
                  <a:lnTo>
                    <a:pt x="16929" y="979"/>
                  </a:lnTo>
                  <a:lnTo>
                    <a:pt x="11138" y="979"/>
                  </a:lnTo>
                  <a:lnTo>
                    <a:pt x="11138" y="0"/>
                  </a:lnTo>
                  <a:close/>
                </a:path>
                <a:path w="16929" h="5983">
                  <a:moveTo>
                    <a:pt x="0" y="1814"/>
                  </a:moveTo>
                  <a:lnTo>
                    <a:pt x="4171" y="1814"/>
                  </a:lnTo>
                  <a:lnTo>
                    <a:pt x="4171" y="2647"/>
                  </a:lnTo>
                  <a:lnTo>
                    <a:pt x="0" y="2647"/>
                  </a:lnTo>
                  <a:lnTo>
                    <a:pt x="0" y="1814"/>
                  </a:lnTo>
                  <a:close/>
                </a:path>
                <a:path w="16929" h="5983">
                  <a:moveTo>
                    <a:pt x="4171" y="1814"/>
                  </a:moveTo>
                  <a:lnTo>
                    <a:pt x="11138" y="1814"/>
                  </a:lnTo>
                  <a:lnTo>
                    <a:pt x="11138" y="2647"/>
                  </a:lnTo>
                  <a:lnTo>
                    <a:pt x="4171" y="2647"/>
                  </a:lnTo>
                  <a:lnTo>
                    <a:pt x="4171" y="1814"/>
                  </a:lnTo>
                  <a:close/>
                </a:path>
                <a:path w="16929" h="5983">
                  <a:moveTo>
                    <a:pt x="0" y="3482"/>
                  </a:moveTo>
                  <a:lnTo>
                    <a:pt x="4171" y="3482"/>
                  </a:lnTo>
                  <a:lnTo>
                    <a:pt x="4171" y="4315"/>
                  </a:lnTo>
                  <a:lnTo>
                    <a:pt x="0" y="4315"/>
                  </a:lnTo>
                  <a:lnTo>
                    <a:pt x="0" y="3482"/>
                  </a:lnTo>
                  <a:close/>
                </a:path>
                <a:path w="16929" h="5983">
                  <a:moveTo>
                    <a:pt x="4171" y="3482"/>
                  </a:moveTo>
                  <a:lnTo>
                    <a:pt x="11138" y="3482"/>
                  </a:lnTo>
                  <a:lnTo>
                    <a:pt x="11138" y="4315"/>
                  </a:lnTo>
                  <a:lnTo>
                    <a:pt x="4171" y="4315"/>
                  </a:lnTo>
                  <a:lnTo>
                    <a:pt x="4171" y="3482"/>
                  </a:lnTo>
                  <a:close/>
                </a:path>
                <a:path w="16929" h="5983">
                  <a:moveTo>
                    <a:pt x="0" y="5150"/>
                  </a:moveTo>
                  <a:lnTo>
                    <a:pt x="4171" y="5150"/>
                  </a:lnTo>
                  <a:lnTo>
                    <a:pt x="4171" y="5983"/>
                  </a:lnTo>
                  <a:lnTo>
                    <a:pt x="0" y="5983"/>
                  </a:lnTo>
                  <a:lnTo>
                    <a:pt x="0" y="5150"/>
                  </a:lnTo>
                  <a:close/>
                </a:path>
                <a:path w="16929" h="5983">
                  <a:moveTo>
                    <a:pt x="4171" y="5150"/>
                  </a:moveTo>
                  <a:lnTo>
                    <a:pt x="11138" y="5150"/>
                  </a:lnTo>
                  <a:lnTo>
                    <a:pt x="11138" y="5983"/>
                  </a:lnTo>
                  <a:lnTo>
                    <a:pt x="4171" y="5983"/>
                  </a:lnTo>
                  <a:lnTo>
                    <a:pt x="4171" y="5150"/>
                  </a:lnTo>
                  <a:close/>
                </a:path>
              </a:pathLst>
            </a:custGeom>
            <a:solidFill>
              <a:srgbClr val="FFFFFF">
                <a:alpha val="100000"/>
              </a:srgbClr>
            </a:solidFill>
            <a:ln w="0" cap="flat">
              <a:noFill/>
              <a:prstDash val="solid"/>
              <a:miter lim="0"/>
            </a:ln>
          </p:spPr>
          <p:txBody>
            <a:bodyPr rtlCol="0"/>
            <a:lstStyle/>
            <a:p>
              <a:pPr algn="ctr"/>
              <a:endParaRPr lang="zh-CN" altLang="en-US"/>
            </a:p>
          </p:txBody>
        </p:sp>
      </p:grpSp>
      <p:graphicFrame>
        <p:nvGraphicFramePr>
          <p:cNvPr id="258" name="table 258"/>
          <p:cNvGraphicFramePr>
            <a:graphicFrameLocks noGrp="1"/>
          </p:cNvGraphicFramePr>
          <p:nvPr/>
        </p:nvGraphicFramePr>
        <p:xfrm>
          <a:off x="720090" y="2428875"/>
          <a:ext cx="10750549" cy="3811902"/>
        </p:xfrm>
        <a:graphic>
          <a:graphicData uri="http://schemas.openxmlformats.org/drawingml/2006/table">
            <a:tbl>
              <a:tblPr/>
              <a:tblGrid>
                <a:gridCol w="2649220">
                  <a:extLst>
                    <a:ext uri="{9D8B030D-6E8A-4147-A177-3AD203B41FA5}">
                      <a16:colId xmlns:a16="http://schemas.microsoft.com/office/drawing/2014/main" val="20000"/>
                    </a:ext>
                  </a:extLst>
                </a:gridCol>
                <a:gridCol w="4424045">
                  <a:extLst>
                    <a:ext uri="{9D8B030D-6E8A-4147-A177-3AD203B41FA5}">
                      <a16:colId xmlns:a16="http://schemas.microsoft.com/office/drawing/2014/main" val="20001"/>
                    </a:ext>
                  </a:extLst>
                </a:gridCol>
                <a:gridCol w="3677284">
                  <a:extLst>
                    <a:ext uri="{9D8B030D-6E8A-4147-A177-3AD203B41FA5}">
                      <a16:colId xmlns:a16="http://schemas.microsoft.com/office/drawing/2014/main" val="20002"/>
                    </a:ext>
                  </a:extLst>
                </a:gridCol>
              </a:tblGrid>
              <a:tr h="572769">
                <a:tc>
                  <a:txBody>
                    <a:bodyPr/>
                    <a:lstStyle/>
                    <a:p>
                      <a:pPr algn="l" rtl="0" eaLnBrk="0">
                        <a:lnSpc>
                          <a:spcPct val="157000"/>
                        </a:lnSpc>
                        <a:tabLst/>
                      </a:pPr>
                      <a:endParaRPr sz="1000" dirty="0">
                        <a:latin typeface="Arial"/>
                        <a:ea typeface="Arial"/>
                        <a:cs typeface="Arial"/>
                      </a:endParaRPr>
                    </a:p>
                    <a:p>
                      <a:pPr marL="872489" algn="l" rtl="0" eaLnBrk="0">
                        <a:lnSpc>
                          <a:spcPct val="84000"/>
                        </a:lnSpc>
                        <a:tabLst/>
                      </a:pPr>
                      <a:r>
                        <a:rPr sz="1600" kern="0" spc="120" dirty="0">
                          <a:solidFill>
                            <a:srgbClr val="000000">
                              <a:alpha val="100000"/>
                            </a:srgbClr>
                          </a:solidFill>
                          <a:latin typeface="Microsoft YaHei"/>
                          <a:ea typeface="Microsoft YaHei"/>
                          <a:cs typeface="Microsoft YaHei"/>
                        </a:rPr>
                        <a:t>检查要点</a:t>
                      </a:r>
                      <a:endParaRPr sz="1600" dirty="0">
                        <a:latin typeface="Microsoft YaHei"/>
                        <a:ea typeface="Microsoft YaHei"/>
                        <a:cs typeface="Microsoft YaHei"/>
                      </a:endParaRPr>
                    </a:p>
                  </a:txBody>
                  <a:tcPr marL="0" marR="0" marT="0" marB="0">
                    <a:lnL>
                      <a:noFill/>
                    </a:lnL>
                    <a:lnR w="12700" cap="flat" cmpd="sng" algn="ctr">
                      <a:solidFill>
                        <a:srgbClr val="8EBFD6"/>
                      </a:solidFill>
                      <a:prstDash val="solid"/>
                      <a:round/>
                      <a:headEnd type="none" w="med" len="med"/>
                      <a:tailEnd type="none" w="med" len="med"/>
                    </a:lnR>
                    <a:lnT w="12700" cap="flat" cmpd="sng" algn="ctr">
                      <a:solidFill>
                        <a:srgbClr val="8EBFD6"/>
                      </a:solidFill>
                      <a:prstDash val="solid"/>
                      <a:round/>
                      <a:headEnd type="none" w="med" len="med"/>
                      <a:tailEnd type="none" w="med" len="med"/>
                    </a:lnT>
                    <a:lnB>
                      <a:noFill/>
                    </a:lnB>
                  </a:tcPr>
                </a:tc>
                <a:tc>
                  <a:txBody>
                    <a:bodyPr/>
                    <a:lstStyle/>
                    <a:p>
                      <a:pPr algn="l" rtl="0" eaLnBrk="0">
                        <a:lnSpc>
                          <a:spcPct val="156000"/>
                        </a:lnSpc>
                        <a:tabLst/>
                      </a:pPr>
                      <a:endParaRPr sz="1000" dirty="0">
                        <a:latin typeface="Arial"/>
                        <a:ea typeface="Arial"/>
                        <a:cs typeface="Arial"/>
                      </a:endParaRPr>
                    </a:p>
                    <a:p>
                      <a:pPr marL="1762125" algn="l" rtl="0" eaLnBrk="0">
                        <a:lnSpc>
                          <a:spcPct val="84000"/>
                        </a:lnSpc>
                        <a:spcBef>
                          <a:spcPts val="6"/>
                        </a:spcBef>
                        <a:tabLst/>
                      </a:pPr>
                      <a:r>
                        <a:rPr sz="1600" kern="0" spc="120" dirty="0">
                          <a:solidFill>
                            <a:srgbClr val="000000">
                              <a:alpha val="100000"/>
                            </a:srgbClr>
                          </a:solidFill>
                          <a:latin typeface="Microsoft YaHei"/>
                          <a:ea typeface="Microsoft YaHei"/>
                          <a:cs typeface="Microsoft YaHei"/>
                        </a:rPr>
                        <a:t>判定标准</a:t>
                      </a:r>
                      <a:endParaRPr sz="1600" dirty="0">
                        <a:latin typeface="Microsoft YaHei"/>
                        <a:ea typeface="Microsoft YaHei"/>
                        <a:cs typeface="Microsoft YaHei"/>
                      </a:endParaRPr>
                    </a:p>
                  </a:txBody>
                  <a:tcPr marL="0" marR="0" marT="0" marB="0">
                    <a:lnL w="12700" cap="flat" cmpd="sng" algn="ctr">
                      <a:solidFill>
                        <a:srgbClr val="8EBFD6"/>
                      </a:solidFill>
                      <a:prstDash val="solid"/>
                      <a:round/>
                      <a:headEnd type="none" w="med" len="med"/>
                      <a:tailEnd type="none" w="med" len="med"/>
                    </a:lnL>
                    <a:lnR w="12700" cap="flat" cmpd="sng" algn="ctr">
                      <a:solidFill>
                        <a:srgbClr val="8EBFD6"/>
                      </a:solidFill>
                      <a:prstDash val="solid"/>
                      <a:round/>
                      <a:headEnd type="none" w="med" len="med"/>
                      <a:tailEnd type="none" w="med" len="med"/>
                    </a:lnR>
                    <a:lnT w="12700" cap="flat" cmpd="sng" algn="ctr">
                      <a:solidFill>
                        <a:srgbClr val="8EBFD6"/>
                      </a:solidFill>
                      <a:prstDash val="solid"/>
                      <a:round/>
                      <a:headEnd type="none" w="med" len="med"/>
                      <a:tailEnd type="none" w="med" len="med"/>
                    </a:lnT>
                    <a:lnB>
                      <a:noFill/>
                    </a:lnB>
                  </a:tcPr>
                </a:tc>
                <a:tc>
                  <a:txBody>
                    <a:bodyPr/>
                    <a:lstStyle/>
                    <a:p>
                      <a:pPr algn="l" rtl="0" eaLnBrk="0">
                        <a:lnSpc>
                          <a:spcPct val="155000"/>
                        </a:lnSpc>
                        <a:tabLst/>
                      </a:pPr>
                      <a:endParaRPr sz="1000" dirty="0">
                        <a:latin typeface="Arial"/>
                        <a:ea typeface="Arial"/>
                        <a:cs typeface="Arial"/>
                      </a:endParaRPr>
                    </a:p>
                    <a:p>
                      <a:pPr marL="1162050" algn="l" rtl="0" eaLnBrk="0">
                        <a:lnSpc>
                          <a:spcPct val="85000"/>
                        </a:lnSpc>
                        <a:spcBef>
                          <a:spcPts val="3"/>
                        </a:spcBef>
                        <a:tabLst/>
                      </a:pPr>
                      <a:r>
                        <a:rPr sz="1600" kern="0" spc="140" dirty="0">
                          <a:solidFill>
                            <a:srgbClr val="000000">
                              <a:alpha val="100000"/>
                            </a:srgbClr>
                          </a:solidFill>
                          <a:latin typeface="Microsoft YaHei"/>
                          <a:ea typeface="Microsoft YaHei"/>
                          <a:cs typeface="Microsoft YaHei"/>
                        </a:rPr>
                        <a:t>相关参考依据</a:t>
                      </a:r>
                      <a:endParaRPr sz="1600" dirty="0">
                        <a:latin typeface="Microsoft YaHei"/>
                        <a:ea typeface="Microsoft YaHei"/>
                        <a:cs typeface="Microsoft YaHei"/>
                      </a:endParaRPr>
                    </a:p>
                  </a:txBody>
                  <a:tcPr marL="0" marR="0" marT="0" marB="0">
                    <a:lnL w="12700" cap="flat" cmpd="sng" algn="ctr">
                      <a:solidFill>
                        <a:srgbClr val="8EBFD6"/>
                      </a:solidFill>
                      <a:prstDash val="solid"/>
                      <a:round/>
                      <a:headEnd type="none" w="med" len="med"/>
                      <a:tailEnd type="none" w="med" len="med"/>
                    </a:lnL>
                    <a:lnR>
                      <a:noFill/>
                    </a:lnR>
                    <a:lnT w="12700" cap="flat" cmpd="sng" algn="ctr">
                      <a:solidFill>
                        <a:srgbClr val="8EBFD6"/>
                      </a:solidFill>
                      <a:prstDash val="solid"/>
                      <a:round/>
                      <a:headEnd type="none" w="med" len="med"/>
                      <a:tailEnd type="none" w="med" len="med"/>
                    </a:lnT>
                    <a:lnB>
                      <a:noFill/>
                    </a:lnB>
                  </a:tcPr>
                </a:tc>
                <a:extLst>
                  <a:ext uri="{0D108BD9-81ED-4DB2-BD59-A6C34878D82A}">
                    <a16:rowId xmlns:a16="http://schemas.microsoft.com/office/drawing/2014/main" val="10000"/>
                  </a:ext>
                </a:extLst>
              </a:tr>
              <a:tr h="323850">
                <a:tc>
                  <a:txBody>
                    <a:bodyPr/>
                    <a:lstStyle/>
                    <a:p>
                      <a:pPr algn="l" rtl="0" eaLnBrk="0">
                        <a:lnSpc>
                          <a:spcPct val="106000"/>
                        </a:lnSpc>
                        <a:tabLst/>
                      </a:pPr>
                      <a:endParaRPr sz="800" dirty="0">
                        <a:latin typeface="Arial"/>
                        <a:ea typeface="Arial"/>
                        <a:cs typeface="Arial"/>
                      </a:endParaRPr>
                    </a:p>
                    <a:p>
                      <a:pPr marL="86360" algn="l" rtl="0" eaLnBrk="0">
                        <a:lnSpc>
                          <a:spcPct val="88000"/>
                        </a:lnSpc>
                        <a:spcBef>
                          <a:spcPts val="3"/>
                        </a:spcBef>
                        <a:tabLst/>
                      </a:pPr>
                      <a:r>
                        <a:rPr sz="1400" kern="0" spc="-10" dirty="0">
                          <a:solidFill>
                            <a:srgbClr val="000000">
                              <a:alpha val="100000"/>
                            </a:srgbClr>
                          </a:solidFill>
                          <a:latin typeface="FangSong"/>
                          <a:ea typeface="FangSong"/>
                          <a:cs typeface="FangSong"/>
                        </a:rPr>
                        <a:t>1.</a:t>
                      </a:r>
                      <a:r>
                        <a:rPr sz="1400" kern="0" spc="-10" dirty="0">
                          <a:solidFill>
                            <a:srgbClr val="000000">
                              <a:alpha val="100000"/>
                            </a:srgbClr>
                          </a:solidFill>
                          <a:latin typeface="Microsoft YaHei"/>
                          <a:ea typeface="Microsoft YaHei"/>
                          <a:cs typeface="Microsoft YaHei"/>
                        </a:rPr>
                        <a:t>查管道燃气用户燃气设施的定</a:t>
                      </a:r>
                      <a:endParaRPr sz="1400" dirty="0">
                        <a:latin typeface="Microsoft YaHei"/>
                        <a:ea typeface="Microsoft YaHei"/>
                        <a:cs typeface="Microsoft YaHei"/>
                      </a:endParaRPr>
                    </a:p>
                  </a:txBody>
                  <a:tcPr marL="0" marR="0" marT="0" marB="0">
                    <a:lnL>
                      <a:noFill/>
                    </a:lnL>
                    <a:lnR w="12700" cap="flat" cmpd="sng" algn="ctr">
                      <a:solidFill>
                        <a:srgbClr val="8EBFD6"/>
                      </a:solidFill>
                      <a:prstDash val="solid"/>
                      <a:round/>
                      <a:headEnd type="none" w="med" len="med"/>
                      <a:tailEnd type="none" w="med" len="med"/>
                    </a:lnR>
                    <a:lnT>
                      <a:noFill/>
                    </a:lnT>
                    <a:lnB>
                      <a:noFill/>
                    </a:lnB>
                  </a:tcPr>
                </a:tc>
                <a:tc>
                  <a:txBody>
                    <a:bodyPr/>
                    <a:lstStyle/>
                    <a:p>
                      <a:pPr algn="l" rtl="0" eaLnBrk="0">
                        <a:lnSpc>
                          <a:spcPct val="104000"/>
                        </a:lnSpc>
                        <a:tabLst/>
                      </a:pPr>
                      <a:endParaRPr sz="800" dirty="0">
                        <a:latin typeface="Arial"/>
                        <a:ea typeface="Arial"/>
                        <a:cs typeface="Arial"/>
                      </a:endParaRPr>
                    </a:p>
                    <a:p>
                      <a:pPr marL="71119" algn="l" rtl="0" eaLnBrk="0">
                        <a:lnSpc>
                          <a:spcPct val="89000"/>
                        </a:lnSpc>
                        <a:spcBef>
                          <a:spcPts val="7"/>
                        </a:spcBef>
                        <a:tabLst/>
                      </a:pPr>
                      <a:r>
                        <a:rPr sz="1400" kern="0" spc="0" dirty="0">
                          <a:solidFill>
                            <a:srgbClr val="000000">
                              <a:alpha val="100000"/>
                            </a:srgbClr>
                          </a:solidFill>
                          <a:latin typeface="Microsoft YaHei"/>
                          <a:ea typeface="Microsoft YaHei"/>
                          <a:cs typeface="Microsoft YaHei"/>
                        </a:rPr>
                        <a:t>未建立对管道燃气用户燃气设施的</a:t>
                      </a:r>
                      <a:r>
                        <a:rPr sz="1400" kern="0" spc="-10" dirty="0">
                          <a:solidFill>
                            <a:srgbClr val="000000">
                              <a:alpha val="100000"/>
                            </a:srgbClr>
                          </a:solidFill>
                          <a:latin typeface="Microsoft YaHei"/>
                          <a:ea typeface="Microsoft YaHei"/>
                          <a:cs typeface="Microsoft YaHei"/>
                        </a:rPr>
                        <a:t>定期安全检查制度 ，</a:t>
                      </a:r>
                      <a:endParaRPr sz="1400" dirty="0">
                        <a:latin typeface="Microsoft YaHei"/>
                        <a:ea typeface="Microsoft YaHei"/>
                        <a:cs typeface="Microsoft YaHei"/>
                      </a:endParaRPr>
                    </a:p>
                  </a:txBody>
                  <a:tcPr marL="0" marR="0" marT="0" marB="0">
                    <a:lnL w="12700" cap="flat" cmpd="sng" algn="ctr">
                      <a:solidFill>
                        <a:srgbClr val="8EBFD6"/>
                      </a:solidFill>
                      <a:prstDash val="solid"/>
                      <a:round/>
                      <a:headEnd type="none" w="med" len="med"/>
                      <a:tailEnd type="none" w="med" len="med"/>
                    </a:lnL>
                    <a:lnR w="12700" cap="flat" cmpd="sng" algn="ctr">
                      <a:solidFill>
                        <a:srgbClr val="8EBFD6"/>
                      </a:solidFill>
                      <a:prstDash val="solid"/>
                      <a:round/>
                      <a:headEnd type="none" w="med" len="med"/>
                      <a:tailEnd type="none" w="med" len="med"/>
                    </a:lnR>
                    <a:lnT>
                      <a:noFill/>
                    </a:lnT>
                    <a:lnB>
                      <a:noFill/>
                    </a:lnB>
                  </a:tcPr>
                </a:tc>
                <a:tc>
                  <a:txBody>
                    <a:bodyPr/>
                    <a:lstStyle/>
                    <a:p>
                      <a:pPr algn="l" rtl="0" eaLnBrk="0">
                        <a:lnSpc>
                          <a:spcPct val="100000"/>
                        </a:lnSpc>
                        <a:tabLst/>
                      </a:pPr>
                      <a:endParaRPr sz="1000" dirty="0">
                        <a:latin typeface="Arial"/>
                        <a:ea typeface="Arial"/>
                        <a:cs typeface="Arial"/>
                      </a:endParaRPr>
                    </a:p>
                  </a:txBody>
                  <a:tcPr marL="0" marR="0" marT="0" marB="0">
                    <a:lnL w="12700" cap="flat" cmpd="sng" algn="ctr">
                      <a:solidFill>
                        <a:srgbClr val="8EBFD6"/>
                      </a:solidFill>
                      <a:prstDash val="solid"/>
                      <a:round/>
                      <a:headEnd type="none" w="med" len="med"/>
                      <a:tailEnd type="none" w="med" len="med"/>
                    </a:lnL>
                    <a:lnR>
                      <a:noFill/>
                    </a:lnR>
                    <a:lnT>
                      <a:noFill/>
                    </a:lnT>
                    <a:lnB>
                      <a:noFill/>
                    </a:lnB>
                  </a:tcPr>
                </a:tc>
                <a:extLst>
                  <a:ext uri="{0D108BD9-81ED-4DB2-BD59-A6C34878D82A}">
                    <a16:rowId xmlns:a16="http://schemas.microsoft.com/office/drawing/2014/main" val="10001"/>
                  </a:ext>
                </a:extLst>
              </a:tr>
              <a:tr h="240029">
                <a:tc>
                  <a:txBody>
                    <a:bodyPr/>
                    <a:lstStyle/>
                    <a:p>
                      <a:pPr algn="l" rtl="0" eaLnBrk="0">
                        <a:lnSpc>
                          <a:spcPct val="126000"/>
                        </a:lnSpc>
                        <a:tabLst/>
                      </a:pPr>
                      <a:endParaRPr sz="100" dirty="0">
                        <a:latin typeface="Arial"/>
                        <a:ea typeface="Arial"/>
                        <a:cs typeface="Arial"/>
                      </a:endParaRPr>
                    </a:p>
                    <a:p>
                      <a:pPr marL="70485" algn="l" rtl="0" eaLnBrk="0">
                        <a:lnSpc>
                          <a:spcPct val="88000"/>
                        </a:lnSpc>
                        <a:spcBef>
                          <a:spcPts val="1"/>
                        </a:spcBef>
                        <a:tabLst/>
                      </a:pPr>
                      <a:r>
                        <a:rPr sz="1400" kern="0" spc="-10" dirty="0">
                          <a:solidFill>
                            <a:srgbClr val="000000">
                              <a:alpha val="100000"/>
                            </a:srgbClr>
                          </a:solidFill>
                          <a:latin typeface="Microsoft YaHei"/>
                          <a:ea typeface="Microsoft YaHei"/>
                          <a:cs typeface="Microsoft YaHei"/>
                        </a:rPr>
                        <a:t>期安全检查制度 ；</a:t>
                      </a:r>
                      <a:endParaRPr sz="1400" dirty="0">
                        <a:latin typeface="Microsoft YaHei"/>
                        <a:ea typeface="Microsoft YaHei"/>
                        <a:cs typeface="Microsoft YaHei"/>
                      </a:endParaRPr>
                    </a:p>
                  </a:txBody>
                  <a:tcPr marL="0" marR="0" marT="0" marB="0">
                    <a:lnL>
                      <a:noFill/>
                    </a:lnL>
                    <a:lnR w="12700" cap="flat" cmpd="sng" algn="ctr">
                      <a:solidFill>
                        <a:srgbClr val="8EBFD6"/>
                      </a:solidFill>
                      <a:prstDash val="solid"/>
                      <a:round/>
                      <a:headEnd type="none" w="med" len="med"/>
                      <a:tailEnd type="none" w="med" len="med"/>
                    </a:lnR>
                    <a:lnT>
                      <a:noFill/>
                    </a:lnT>
                    <a:lnB>
                      <a:noFill/>
                    </a:lnB>
                  </a:tcPr>
                </a:tc>
                <a:tc>
                  <a:txBody>
                    <a:bodyPr/>
                    <a:lstStyle/>
                    <a:p>
                      <a:pPr algn="l" rtl="0" eaLnBrk="0">
                        <a:lnSpc>
                          <a:spcPct val="125000"/>
                        </a:lnSpc>
                        <a:tabLst/>
                      </a:pPr>
                      <a:endParaRPr sz="100" dirty="0">
                        <a:latin typeface="Arial"/>
                        <a:ea typeface="Arial"/>
                        <a:cs typeface="Arial"/>
                      </a:endParaRPr>
                    </a:p>
                    <a:p>
                      <a:pPr marL="71119" algn="l" rtl="0" eaLnBrk="0">
                        <a:lnSpc>
                          <a:spcPct val="88000"/>
                        </a:lnSpc>
                        <a:tabLst/>
                      </a:pPr>
                      <a:r>
                        <a:rPr sz="1400" kern="0" spc="-10" dirty="0">
                          <a:solidFill>
                            <a:srgbClr val="000000">
                              <a:alpha val="100000"/>
                            </a:srgbClr>
                          </a:solidFill>
                          <a:latin typeface="Microsoft YaHei"/>
                          <a:ea typeface="Microsoft YaHei"/>
                          <a:cs typeface="Microsoft YaHei"/>
                        </a:rPr>
                        <a:t>构成重大隐患。</a:t>
                      </a:r>
                      <a:endParaRPr sz="1400" dirty="0">
                        <a:latin typeface="Microsoft YaHei"/>
                        <a:ea typeface="Microsoft YaHei"/>
                        <a:cs typeface="Microsoft YaHei"/>
                      </a:endParaRPr>
                    </a:p>
                  </a:txBody>
                  <a:tcPr marL="0" marR="0" marT="0" marB="0">
                    <a:lnL w="12700" cap="flat" cmpd="sng" algn="ctr">
                      <a:solidFill>
                        <a:srgbClr val="8EBFD6"/>
                      </a:solidFill>
                      <a:prstDash val="solid"/>
                      <a:round/>
                      <a:headEnd type="none" w="med" len="med"/>
                      <a:tailEnd type="none" w="med" len="med"/>
                    </a:lnL>
                    <a:lnR w="12700" cap="flat" cmpd="sng" algn="ctr">
                      <a:solidFill>
                        <a:srgbClr val="8EBFD6"/>
                      </a:solidFill>
                      <a:prstDash val="solid"/>
                      <a:round/>
                      <a:headEnd type="none" w="med" len="med"/>
                      <a:tailEnd type="none" w="med" len="med"/>
                    </a:lnR>
                    <a:lnT>
                      <a:noFill/>
                    </a:lnT>
                    <a:lnB>
                      <a:noFill/>
                    </a:lnB>
                  </a:tcPr>
                </a:tc>
                <a:tc>
                  <a:txBody>
                    <a:bodyPr/>
                    <a:lstStyle/>
                    <a:p>
                      <a:pPr algn="l" rtl="0" eaLnBrk="0">
                        <a:lnSpc>
                          <a:spcPct val="184000"/>
                        </a:lnSpc>
                        <a:tabLst/>
                      </a:pPr>
                      <a:endParaRPr sz="100" dirty="0">
                        <a:latin typeface="Arial"/>
                        <a:ea typeface="Arial"/>
                        <a:cs typeface="Arial"/>
                      </a:endParaRPr>
                    </a:p>
                    <a:p>
                      <a:pPr marL="316229" algn="l" rtl="0" eaLnBrk="0">
                        <a:lnSpc>
                          <a:spcPts val="1549"/>
                        </a:lnSpc>
                        <a:spcBef>
                          <a:spcPts val="1"/>
                        </a:spcBef>
                        <a:tabLst/>
                      </a:pPr>
                      <a:r>
                        <a:rPr sz="1200" kern="0" spc="-50" dirty="0">
                          <a:solidFill>
                            <a:srgbClr val="FF0000">
                              <a:alpha val="100000"/>
                            </a:srgbClr>
                          </a:solidFill>
                          <a:latin typeface="Microsoft YaHei"/>
                          <a:ea typeface="Microsoft YaHei"/>
                          <a:cs typeface="Microsoft YaHei"/>
                        </a:rPr>
                        <a:t>【依据】</a:t>
                      </a:r>
                      <a:r>
                        <a:rPr sz="1200" kern="0" spc="-50" dirty="0">
                          <a:solidFill>
                            <a:srgbClr val="000000">
                              <a:alpha val="100000"/>
                            </a:srgbClr>
                          </a:solidFill>
                          <a:latin typeface="Microsoft YaHei"/>
                          <a:ea typeface="Microsoft YaHei"/>
                          <a:cs typeface="Microsoft YaHei"/>
                        </a:rPr>
                        <a:t>《城镇燃气管理条例》第十七条 ：燃气</a:t>
                      </a:r>
                      <a:endParaRPr sz="1200" dirty="0">
                        <a:latin typeface="Microsoft YaHei"/>
                        <a:ea typeface="Microsoft YaHei"/>
                        <a:cs typeface="Microsoft YaHei"/>
                      </a:endParaRPr>
                    </a:p>
                  </a:txBody>
                  <a:tcPr marL="0" marR="0" marT="0" marB="0">
                    <a:lnL w="12700" cap="flat" cmpd="sng" algn="ctr">
                      <a:solidFill>
                        <a:srgbClr val="8EBFD6"/>
                      </a:solidFill>
                      <a:prstDash val="solid"/>
                      <a:round/>
                      <a:headEnd type="none" w="med" len="med"/>
                      <a:tailEnd type="none" w="med" len="med"/>
                    </a:lnL>
                    <a:lnR>
                      <a:noFill/>
                    </a:lnR>
                    <a:lnT>
                      <a:noFill/>
                    </a:lnT>
                    <a:lnB>
                      <a:noFill/>
                    </a:lnB>
                  </a:tcPr>
                </a:tc>
                <a:extLst>
                  <a:ext uri="{0D108BD9-81ED-4DB2-BD59-A6C34878D82A}">
                    <a16:rowId xmlns:a16="http://schemas.microsoft.com/office/drawing/2014/main" val="10002"/>
                  </a:ext>
                </a:extLst>
              </a:tr>
              <a:tr h="1096010">
                <a:tc>
                  <a:txBody>
                    <a:bodyPr/>
                    <a:lstStyle/>
                    <a:p>
                      <a:pPr algn="l" rtl="0" eaLnBrk="0">
                        <a:lnSpc>
                          <a:spcPct val="101000"/>
                        </a:lnSpc>
                        <a:tabLst/>
                      </a:pPr>
                      <a:endParaRPr sz="600" dirty="0">
                        <a:latin typeface="Arial"/>
                        <a:ea typeface="Arial"/>
                        <a:cs typeface="Arial"/>
                      </a:endParaRPr>
                    </a:p>
                    <a:p>
                      <a:pPr marL="70485" indent="11429" algn="l" rtl="0" eaLnBrk="0">
                        <a:lnSpc>
                          <a:spcPct val="92000"/>
                        </a:lnSpc>
                        <a:spcBef>
                          <a:spcPts val="4"/>
                        </a:spcBef>
                        <a:tabLst/>
                      </a:pPr>
                      <a:r>
                        <a:rPr sz="1400" kern="0" spc="-10" dirty="0">
                          <a:solidFill>
                            <a:srgbClr val="000000">
                              <a:alpha val="100000"/>
                            </a:srgbClr>
                          </a:solidFill>
                          <a:latin typeface="FangSong"/>
                          <a:ea typeface="FangSong"/>
                          <a:cs typeface="FangSong"/>
                        </a:rPr>
                        <a:t>2.</a:t>
                      </a:r>
                      <a:r>
                        <a:rPr sz="1400" kern="0" spc="-10" dirty="0">
                          <a:solidFill>
                            <a:srgbClr val="000000">
                              <a:alpha val="100000"/>
                            </a:srgbClr>
                          </a:solidFill>
                          <a:latin typeface="Microsoft YaHei"/>
                          <a:ea typeface="Microsoft YaHei"/>
                          <a:cs typeface="Microsoft YaHei"/>
                        </a:rPr>
                        <a:t>查管道燃气用户燃气设施的定</a:t>
                      </a:r>
                      <a:r>
                        <a:rPr sz="1400" kern="0" spc="10" dirty="0">
                          <a:solidFill>
                            <a:srgbClr val="000000">
                              <a:alpha val="100000"/>
                            </a:srgbClr>
                          </a:solidFill>
                          <a:latin typeface="Microsoft YaHei"/>
                          <a:ea typeface="Microsoft YaHei"/>
                          <a:cs typeface="Microsoft YaHei"/>
                        </a:rPr>
                        <a:t>  </a:t>
                      </a:r>
                      <a:r>
                        <a:rPr sz="1400" kern="0" spc="-10" dirty="0">
                          <a:solidFill>
                            <a:srgbClr val="000000">
                              <a:alpha val="100000"/>
                            </a:srgbClr>
                          </a:solidFill>
                          <a:latin typeface="Microsoft YaHei"/>
                          <a:ea typeface="Microsoft YaHei"/>
                          <a:cs typeface="Microsoft YaHei"/>
                        </a:rPr>
                        <a:t>期安全检查制度内容 ；</a:t>
                      </a:r>
                      <a:endParaRPr sz="1400" dirty="0">
                        <a:latin typeface="Microsoft YaHei"/>
                        <a:ea typeface="Microsoft YaHei"/>
                        <a:cs typeface="Microsoft YaHei"/>
                      </a:endParaRPr>
                    </a:p>
                    <a:p>
                      <a:pPr algn="l" rtl="0" eaLnBrk="0">
                        <a:lnSpc>
                          <a:spcPct val="112000"/>
                        </a:lnSpc>
                        <a:tabLst/>
                      </a:pPr>
                      <a:endParaRPr sz="800" dirty="0">
                        <a:latin typeface="Arial"/>
                        <a:ea typeface="Arial"/>
                        <a:cs typeface="Arial"/>
                      </a:endParaRPr>
                    </a:p>
                    <a:p>
                      <a:pPr marL="70485" indent="18415" algn="l" rtl="0" eaLnBrk="0">
                        <a:lnSpc>
                          <a:spcPct val="92000"/>
                        </a:lnSpc>
                        <a:spcBef>
                          <a:spcPts val="4"/>
                        </a:spcBef>
                        <a:tabLst/>
                      </a:pPr>
                      <a:r>
                        <a:rPr sz="1400" kern="0" spc="-10" dirty="0">
                          <a:solidFill>
                            <a:srgbClr val="000000">
                              <a:alpha val="100000"/>
                            </a:srgbClr>
                          </a:solidFill>
                          <a:latin typeface="FangSong"/>
                          <a:ea typeface="FangSong"/>
                          <a:cs typeface="FangSong"/>
                        </a:rPr>
                        <a:t>3.</a:t>
                      </a:r>
                      <a:r>
                        <a:rPr sz="1400" kern="0" spc="-10" dirty="0">
                          <a:solidFill>
                            <a:srgbClr val="000000">
                              <a:alpha val="100000"/>
                            </a:srgbClr>
                          </a:solidFill>
                          <a:latin typeface="Microsoft YaHei"/>
                          <a:ea typeface="Microsoft YaHei"/>
                          <a:cs typeface="Microsoft YaHei"/>
                        </a:rPr>
                        <a:t>查管道燃气用户燃气设施</a:t>
                      </a:r>
                      <a:r>
                        <a:rPr sz="1400" kern="0" spc="-20" dirty="0">
                          <a:solidFill>
                            <a:srgbClr val="000000">
                              <a:alpha val="100000"/>
                            </a:srgbClr>
                          </a:solidFill>
                          <a:latin typeface="Microsoft YaHei"/>
                          <a:ea typeface="Microsoft YaHei"/>
                          <a:cs typeface="Microsoft YaHei"/>
                        </a:rPr>
                        <a:t>的定</a:t>
                      </a:r>
                      <a:r>
                        <a:rPr sz="1400" kern="0" spc="-10" dirty="0">
                          <a:solidFill>
                            <a:srgbClr val="000000">
                              <a:alpha val="100000"/>
                            </a:srgbClr>
                          </a:solidFill>
                          <a:latin typeface="Microsoft YaHei"/>
                          <a:ea typeface="Microsoft YaHei"/>
                          <a:cs typeface="Microsoft YaHei"/>
                        </a:rPr>
                        <a:t>  期安全检查记录 ；</a:t>
                      </a:r>
                      <a:endParaRPr sz="1400" dirty="0">
                        <a:latin typeface="Microsoft YaHei"/>
                        <a:ea typeface="Microsoft YaHei"/>
                        <a:cs typeface="Microsoft YaHei"/>
                      </a:endParaRPr>
                    </a:p>
                  </a:txBody>
                  <a:tcPr marL="0" marR="0" marT="0" marB="0">
                    <a:lnL>
                      <a:noFill/>
                    </a:lnL>
                    <a:lnR w="12700" cap="flat" cmpd="sng" algn="ctr">
                      <a:solidFill>
                        <a:srgbClr val="8EBFD6"/>
                      </a:solidFill>
                      <a:prstDash val="solid"/>
                      <a:round/>
                      <a:headEnd type="none" w="med" len="med"/>
                      <a:tailEnd type="none" w="med" len="med"/>
                    </a:lnR>
                    <a:lnT>
                      <a:noFill/>
                    </a:lnT>
                    <a:lnB>
                      <a:noFill/>
                    </a:lnB>
                  </a:tcPr>
                </a:tc>
                <a:tc>
                  <a:txBody>
                    <a:bodyPr/>
                    <a:lstStyle/>
                    <a:p>
                      <a:pPr algn="l" rtl="0" eaLnBrk="0">
                        <a:lnSpc>
                          <a:spcPct val="114000"/>
                        </a:lnSpc>
                        <a:tabLst/>
                      </a:pPr>
                      <a:endParaRPr sz="500" dirty="0">
                        <a:latin typeface="Arial"/>
                        <a:ea typeface="Arial"/>
                        <a:cs typeface="Arial"/>
                      </a:endParaRPr>
                    </a:p>
                    <a:p>
                      <a:pPr marL="71119" algn="l" rtl="0" eaLnBrk="0">
                        <a:lnSpc>
                          <a:spcPct val="93000"/>
                        </a:lnSpc>
                        <a:spcBef>
                          <a:spcPts val="5"/>
                        </a:spcBef>
                        <a:tabLst/>
                      </a:pPr>
                      <a:r>
                        <a:rPr sz="1400" kern="0" spc="0" dirty="0">
                          <a:solidFill>
                            <a:srgbClr val="000000">
                              <a:alpha val="100000"/>
                            </a:srgbClr>
                          </a:solidFill>
                          <a:latin typeface="Microsoft YaHei"/>
                          <a:ea typeface="Microsoft YaHei"/>
                          <a:cs typeface="Microsoft YaHei"/>
                        </a:rPr>
                        <a:t>检查频次不满足法规规范要求、无</a:t>
                      </a:r>
                      <a:r>
                        <a:rPr sz="1400" kern="0" spc="-10" dirty="0">
                          <a:solidFill>
                            <a:srgbClr val="000000">
                              <a:alpha val="100000"/>
                            </a:srgbClr>
                          </a:solidFill>
                          <a:latin typeface="Microsoft YaHei"/>
                          <a:ea typeface="Microsoft YaHei"/>
                          <a:cs typeface="Microsoft YaHei"/>
                        </a:rPr>
                        <a:t>隐患消除相关规定 ，</a:t>
                      </a:r>
                      <a:r>
                        <a:rPr sz="1400" kern="0" spc="0" dirty="0">
                          <a:solidFill>
                            <a:srgbClr val="000000">
                              <a:alpha val="100000"/>
                            </a:srgbClr>
                          </a:solidFill>
                          <a:latin typeface="Microsoft YaHei"/>
                          <a:ea typeface="Microsoft YaHei"/>
                          <a:cs typeface="Microsoft YaHei"/>
                        </a:rPr>
                        <a:t>  </a:t>
                      </a:r>
                      <a:r>
                        <a:rPr sz="1400" kern="0" spc="-10" dirty="0">
                          <a:solidFill>
                            <a:srgbClr val="000000">
                              <a:alpha val="100000"/>
                            </a:srgbClr>
                          </a:solidFill>
                          <a:latin typeface="Microsoft YaHei"/>
                          <a:ea typeface="Microsoft YaHei"/>
                          <a:cs typeface="Microsoft YaHei"/>
                        </a:rPr>
                        <a:t>构成重大隐患。</a:t>
                      </a:r>
                      <a:endParaRPr sz="1400" dirty="0">
                        <a:latin typeface="Microsoft YaHei"/>
                        <a:ea typeface="Microsoft YaHei"/>
                        <a:cs typeface="Microsoft YaHei"/>
                      </a:endParaRPr>
                    </a:p>
                    <a:p>
                      <a:pPr algn="l" rtl="0" eaLnBrk="0">
                        <a:lnSpc>
                          <a:spcPct val="127000"/>
                        </a:lnSpc>
                        <a:tabLst/>
                      </a:pPr>
                      <a:endParaRPr sz="1000" dirty="0">
                        <a:latin typeface="Arial"/>
                        <a:ea typeface="Arial"/>
                        <a:cs typeface="Arial"/>
                      </a:endParaRPr>
                    </a:p>
                    <a:p>
                      <a:pPr algn="l" rtl="0" eaLnBrk="0">
                        <a:lnSpc>
                          <a:spcPct val="119000"/>
                        </a:lnSpc>
                        <a:tabLst/>
                      </a:pPr>
                      <a:endParaRPr sz="300" dirty="0">
                        <a:latin typeface="Arial"/>
                        <a:ea typeface="Arial"/>
                        <a:cs typeface="Arial"/>
                      </a:endParaRPr>
                    </a:p>
                    <a:p>
                      <a:pPr marL="72389" algn="l" rtl="0" eaLnBrk="0">
                        <a:lnSpc>
                          <a:spcPct val="87000"/>
                        </a:lnSpc>
                        <a:spcBef>
                          <a:spcPts val="1"/>
                        </a:spcBef>
                        <a:tabLst/>
                      </a:pPr>
                      <a:r>
                        <a:rPr sz="1400" kern="0" spc="-30" dirty="0">
                          <a:solidFill>
                            <a:srgbClr val="000000">
                              <a:alpha val="100000"/>
                            </a:srgbClr>
                          </a:solidFill>
                          <a:latin typeface="Microsoft YaHei"/>
                          <a:ea typeface="Microsoft YaHei"/>
                          <a:cs typeface="Microsoft YaHei"/>
                        </a:rPr>
                        <a:t>无检查记录 ，构成重大</a:t>
                      </a:r>
                      <a:r>
                        <a:rPr sz="1400" kern="0" spc="-40" dirty="0">
                          <a:solidFill>
                            <a:srgbClr val="000000">
                              <a:alpha val="100000"/>
                            </a:srgbClr>
                          </a:solidFill>
                          <a:latin typeface="Microsoft YaHei"/>
                          <a:ea typeface="Microsoft YaHei"/>
                          <a:cs typeface="Microsoft YaHei"/>
                        </a:rPr>
                        <a:t>隐患。</a:t>
                      </a:r>
                      <a:endParaRPr sz="1400" dirty="0">
                        <a:latin typeface="Microsoft YaHei"/>
                        <a:ea typeface="Microsoft YaHei"/>
                        <a:cs typeface="Microsoft YaHei"/>
                      </a:endParaRPr>
                    </a:p>
                  </a:txBody>
                  <a:tcPr marL="0" marR="0" marT="0" marB="0">
                    <a:lnL w="12700" cap="flat" cmpd="sng" algn="ctr">
                      <a:solidFill>
                        <a:srgbClr val="8EBFD6"/>
                      </a:solidFill>
                      <a:prstDash val="solid"/>
                      <a:round/>
                      <a:headEnd type="none" w="med" len="med"/>
                      <a:tailEnd type="none" w="med" len="med"/>
                    </a:lnL>
                    <a:lnR w="12700" cap="flat" cmpd="sng" algn="ctr">
                      <a:solidFill>
                        <a:srgbClr val="8EBFD6"/>
                      </a:solidFill>
                      <a:prstDash val="solid"/>
                      <a:round/>
                      <a:headEnd type="none" w="med" len="med"/>
                      <a:tailEnd type="none" w="med" len="med"/>
                    </a:lnR>
                    <a:lnT>
                      <a:noFill/>
                    </a:lnT>
                    <a:lnB>
                      <a:noFill/>
                    </a:lnB>
                  </a:tcPr>
                </a:tc>
                <a:tc>
                  <a:txBody>
                    <a:bodyPr/>
                    <a:lstStyle/>
                    <a:p>
                      <a:pPr algn="l" rtl="0" eaLnBrk="0">
                        <a:lnSpc>
                          <a:spcPct val="21595"/>
                        </a:lnSpc>
                        <a:tabLst/>
                      </a:pPr>
                      <a:endParaRPr sz="100" dirty="0">
                        <a:latin typeface="Arial"/>
                        <a:ea typeface="Arial"/>
                        <a:cs typeface="Arial"/>
                      </a:endParaRPr>
                    </a:p>
                    <a:p>
                      <a:pPr marL="232409" indent="635" algn="l" rtl="0" eaLnBrk="0">
                        <a:lnSpc>
                          <a:spcPct val="116000"/>
                        </a:lnSpc>
                        <a:tabLst/>
                      </a:pPr>
                      <a:r>
                        <a:rPr sz="1200" kern="0" spc="0" dirty="0">
                          <a:solidFill>
                            <a:srgbClr val="000000">
                              <a:alpha val="100000"/>
                            </a:srgbClr>
                          </a:solidFill>
                          <a:latin typeface="Microsoft YaHei"/>
                          <a:ea typeface="Microsoft YaHei"/>
                          <a:cs typeface="Microsoft YaHei"/>
                        </a:rPr>
                        <a:t>经营者应当向燃气用户持续、稳定、安</a:t>
                      </a:r>
                      <a:r>
                        <a:rPr sz="1200" kern="0" spc="-10" dirty="0">
                          <a:solidFill>
                            <a:srgbClr val="000000">
                              <a:alpha val="100000"/>
                            </a:srgbClr>
                          </a:solidFill>
                          <a:latin typeface="Microsoft YaHei"/>
                          <a:ea typeface="Microsoft YaHei"/>
                          <a:cs typeface="Microsoft YaHei"/>
                        </a:rPr>
                        <a:t>全供应符</a:t>
                      </a:r>
                      <a:r>
                        <a:rPr sz="1200" kern="0" spc="0" dirty="0">
                          <a:solidFill>
                            <a:srgbClr val="000000">
                              <a:alpha val="100000"/>
                            </a:srgbClr>
                          </a:solidFill>
                          <a:latin typeface="Microsoft YaHei"/>
                          <a:ea typeface="Microsoft YaHei"/>
                          <a:cs typeface="Microsoft YaHei"/>
                        </a:rPr>
                        <a:t>      </a:t>
                      </a:r>
                      <a:r>
                        <a:rPr sz="1200" kern="0" spc="-20" dirty="0">
                          <a:solidFill>
                            <a:srgbClr val="000000">
                              <a:alpha val="100000"/>
                            </a:srgbClr>
                          </a:solidFill>
                          <a:latin typeface="Microsoft YaHei"/>
                          <a:ea typeface="Microsoft YaHei"/>
                          <a:cs typeface="Microsoft YaHei"/>
                        </a:rPr>
                        <a:t>合国家质量标准的燃气 ，指导燃气用户安全用气、</a:t>
                      </a:r>
                      <a:r>
                        <a:rPr sz="1200" kern="0" spc="20" dirty="0">
                          <a:solidFill>
                            <a:srgbClr val="000000">
                              <a:alpha val="100000"/>
                            </a:srgbClr>
                          </a:solidFill>
                          <a:latin typeface="Microsoft YaHei"/>
                          <a:ea typeface="Microsoft YaHei"/>
                          <a:cs typeface="Microsoft YaHei"/>
                        </a:rPr>
                        <a:t>   </a:t>
                      </a:r>
                      <a:r>
                        <a:rPr sz="1200" kern="0" spc="-20" dirty="0">
                          <a:solidFill>
                            <a:srgbClr val="000000">
                              <a:alpha val="100000"/>
                            </a:srgbClr>
                          </a:solidFill>
                          <a:latin typeface="Microsoft YaHei"/>
                          <a:ea typeface="Microsoft YaHei"/>
                          <a:cs typeface="Microsoft YaHei"/>
                        </a:rPr>
                        <a:t>节约用气 ，并对燃气设施定期进行安全检查。</a:t>
                      </a:r>
                      <a:endParaRPr sz="1200" dirty="0">
                        <a:latin typeface="Microsoft YaHei"/>
                        <a:ea typeface="Microsoft YaHei"/>
                        <a:cs typeface="Microsoft YaHei"/>
                      </a:endParaRPr>
                    </a:p>
                    <a:p>
                      <a:pPr marL="232409" indent="81914" algn="l" rtl="0" eaLnBrk="0">
                        <a:lnSpc>
                          <a:spcPct val="119000"/>
                        </a:lnSpc>
                        <a:spcBef>
                          <a:spcPts val="23"/>
                        </a:spcBef>
                        <a:tabLst/>
                      </a:pPr>
                      <a:r>
                        <a:rPr sz="1200" kern="0" spc="-30" dirty="0">
                          <a:solidFill>
                            <a:srgbClr val="FF0000">
                              <a:alpha val="100000"/>
                            </a:srgbClr>
                          </a:solidFill>
                          <a:latin typeface="Microsoft YaHei"/>
                          <a:ea typeface="Microsoft YaHei"/>
                          <a:cs typeface="Microsoft YaHei"/>
                        </a:rPr>
                        <a:t>〖解读〗《广东省燃气管理条例》第</a:t>
                      </a:r>
                      <a:r>
                        <a:rPr sz="1200" kern="0" spc="-40" dirty="0">
                          <a:solidFill>
                            <a:srgbClr val="FF0000">
                              <a:alpha val="100000"/>
                            </a:srgbClr>
                          </a:solidFill>
                          <a:latin typeface="Microsoft YaHei"/>
                          <a:ea typeface="Microsoft YaHei"/>
                          <a:cs typeface="Microsoft YaHei"/>
                        </a:rPr>
                        <a:t>二十二条</a:t>
                      </a:r>
                      <a:r>
                        <a:rPr sz="1200" kern="0" spc="170" dirty="0">
                          <a:solidFill>
                            <a:srgbClr val="FF0000">
                              <a:alpha val="100000"/>
                            </a:srgbClr>
                          </a:solidFill>
                          <a:latin typeface="Microsoft YaHei"/>
                          <a:ea typeface="Microsoft YaHei"/>
                          <a:cs typeface="Microsoft YaHei"/>
                        </a:rPr>
                        <a:t> </a:t>
                      </a:r>
                      <a:r>
                        <a:rPr sz="1200" kern="0" spc="-40" dirty="0">
                          <a:solidFill>
                            <a:srgbClr val="FF0000">
                              <a:alpha val="100000"/>
                            </a:srgbClr>
                          </a:solidFill>
                          <a:latin typeface="Microsoft YaHei"/>
                          <a:ea typeface="Microsoft YaHei"/>
                          <a:cs typeface="Microsoft YaHei"/>
                        </a:rPr>
                        <a:t>：</a:t>
                      </a:r>
                      <a:r>
                        <a:rPr sz="1200" kern="0" spc="0" dirty="0">
                          <a:solidFill>
                            <a:srgbClr val="FF0000">
                              <a:alpha val="100000"/>
                            </a:srgbClr>
                          </a:solidFill>
                          <a:latin typeface="Microsoft YaHei"/>
                          <a:ea typeface="Microsoft YaHei"/>
                          <a:cs typeface="Microsoft YaHei"/>
                        </a:rPr>
                        <a:t>     </a:t>
                      </a:r>
                      <a:r>
                        <a:rPr sz="1200" kern="0" spc="-40" dirty="0">
                          <a:solidFill>
                            <a:srgbClr val="FF0000">
                              <a:alpha val="100000"/>
                            </a:srgbClr>
                          </a:solidFill>
                          <a:latin typeface="Microsoft YaHei"/>
                          <a:ea typeface="Microsoft YaHei"/>
                          <a:cs typeface="Microsoft YaHei"/>
                        </a:rPr>
                        <a:t>燃气经营者应当对燃气用户使用的燃气计量装置、</a:t>
                      </a:r>
                      <a:endParaRPr sz="1200" dirty="0">
                        <a:latin typeface="Microsoft YaHei"/>
                        <a:ea typeface="Microsoft YaHei"/>
                        <a:cs typeface="Microsoft YaHei"/>
                      </a:endParaRPr>
                    </a:p>
                  </a:txBody>
                  <a:tcPr marL="0" marR="0" marT="0" marB="0">
                    <a:lnL w="12700" cap="flat" cmpd="sng" algn="ctr">
                      <a:solidFill>
                        <a:srgbClr val="8EBFD6"/>
                      </a:solidFill>
                      <a:prstDash val="solid"/>
                      <a:round/>
                      <a:headEnd type="none" w="med" len="med"/>
                      <a:tailEnd type="none" w="med" len="med"/>
                    </a:lnL>
                    <a:lnR>
                      <a:noFill/>
                    </a:lnR>
                    <a:lnT>
                      <a:noFill/>
                    </a:lnT>
                    <a:lnB>
                      <a:noFill/>
                    </a:lnB>
                  </a:tcPr>
                </a:tc>
                <a:extLst>
                  <a:ext uri="{0D108BD9-81ED-4DB2-BD59-A6C34878D82A}">
                    <a16:rowId xmlns:a16="http://schemas.microsoft.com/office/drawing/2014/main" val="10003"/>
                  </a:ext>
                </a:extLst>
              </a:tr>
              <a:tr h="1089025">
                <a:tc>
                  <a:txBody>
                    <a:bodyPr/>
                    <a:lstStyle/>
                    <a:p>
                      <a:pPr algn="l" rtl="0" eaLnBrk="0">
                        <a:lnSpc>
                          <a:spcPct val="122000"/>
                        </a:lnSpc>
                        <a:tabLst/>
                      </a:pPr>
                      <a:endParaRPr sz="300" dirty="0">
                        <a:latin typeface="Arial"/>
                        <a:ea typeface="Arial"/>
                        <a:cs typeface="Arial"/>
                      </a:endParaRPr>
                    </a:p>
                    <a:p>
                      <a:pPr marL="69850" indent="11429" algn="l" rtl="0" eaLnBrk="0">
                        <a:lnSpc>
                          <a:spcPct val="92000"/>
                        </a:lnSpc>
                        <a:spcBef>
                          <a:spcPts val="2"/>
                        </a:spcBef>
                        <a:tabLst/>
                      </a:pPr>
                      <a:r>
                        <a:rPr sz="1400" kern="0" spc="-10" dirty="0">
                          <a:solidFill>
                            <a:srgbClr val="000000">
                              <a:alpha val="100000"/>
                            </a:srgbClr>
                          </a:solidFill>
                          <a:latin typeface="FangSong"/>
                          <a:ea typeface="FangSong"/>
                          <a:cs typeface="FangSong"/>
                        </a:rPr>
                        <a:t>4.</a:t>
                      </a:r>
                      <a:r>
                        <a:rPr sz="1400" kern="0" spc="-10" dirty="0">
                          <a:solidFill>
                            <a:srgbClr val="000000">
                              <a:alpha val="100000"/>
                            </a:srgbClr>
                          </a:solidFill>
                          <a:latin typeface="Microsoft YaHei"/>
                          <a:ea typeface="Microsoft YaHei"/>
                          <a:cs typeface="Microsoft YaHei"/>
                        </a:rPr>
                        <a:t>查瓶装液化石油气用户燃气设</a:t>
                      </a:r>
                      <a:r>
                        <a:rPr sz="1400" kern="0" spc="10" dirty="0">
                          <a:solidFill>
                            <a:srgbClr val="000000">
                              <a:alpha val="100000"/>
                            </a:srgbClr>
                          </a:solidFill>
                          <a:latin typeface="Microsoft YaHei"/>
                          <a:ea typeface="Microsoft YaHei"/>
                          <a:cs typeface="Microsoft YaHei"/>
                        </a:rPr>
                        <a:t>  </a:t>
                      </a:r>
                      <a:r>
                        <a:rPr sz="1400" kern="0" spc="-10" dirty="0">
                          <a:solidFill>
                            <a:srgbClr val="000000">
                              <a:alpha val="100000"/>
                            </a:srgbClr>
                          </a:solidFill>
                          <a:latin typeface="Microsoft YaHei"/>
                          <a:ea typeface="Microsoft YaHei"/>
                          <a:cs typeface="Microsoft YaHei"/>
                        </a:rPr>
                        <a:t>施的定期安全检查制度 ；</a:t>
                      </a:r>
                      <a:endParaRPr sz="1400" dirty="0">
                        <a:latin typeface="Microsoft YaHei"/>
                        <a:ea typeface="Microsoft YaHei"/>
                        <a:cs typeface="Microsoft YaHei"/>
                      </a:endParaRPr>
                    </a:p>
                    <a:p>
                      <a:pPr algn="l" rtl="0" eaLnBrk="0">
                        <a:lnSpc>
                          <a:spcPct val="112000"/>
                        </a:lnSpc>
                        <a:tabLst/>
                      </a:pPr>
                      <a:endParaRPr sz="800" dirty="0">
                        <a:latin typeface="Arial"/>
                        <a:ea typeface="Arial"/>
                        <a:cs typeface="Arial"/>
                      </a:endParaRPr>
                    </a:p>
                    <a:p>
                      <a:pPr marL="69850" indent="13970" algn="l" rtl="0" eaLnBrk="0">
                        <a:lnSpc>
                          <a:spcPct val="92000"/>
                        </a:lnSpc>
                        <a:spcBef>
                          <a:spcPts val="4"/>
                        </a:spcBef>
                        <a:tabLst/>
                      </a:pPr>
                      <a:r>
                        <a:rPr sz="1400" kern="0" spc="-10" dirty="0">
                          <a:solidFill>
                            <a:srgbClr val="000000">
                              <a:alpha val="100000"/>
                            </a:srgbClr>
                          </a:solidFill>
                          <a:latin typeface="FangSong"/>
                          <a:ea typeface="FangSong"/>
                          <a:cs typeface="FangSong"/>
                        </a:rPr>
                        <a:t>5.</a:t>
                      </a:r>
                      <a:r>
                        <a:rPr sz="1400" kern="0" spc="-10" dirty="0">
                          <a:solidFill>
                            <a:srgbClr val="000000">
                              <a:alpha val="100000"/>
                            </a:srgbClr>
                          </a:solidFill>
                          <a:latin typeface="Microsoft YaHei"/>
                          <a:ea typeface="Microsoft YaHei"/>
                          <a:cs typeface="Microsoft YaHei"/>
                        </a:rPr>
                        <a:t>查瓶装液化石油气用户燃气设</a:t>
                      </a:r>
                      <a:r>
                        <a:rPr sz="1400" kern="0" spc="0" dirty="0">
                          <a:solidFill>
                            <a:srgbClr val="000000">
                              <a:alpha val="100000"/>
                            </a:srgbClr>
                          </a:solidFill>
                          <a:latin typeface="Microsoft YaHei"/>
                          <a:ea typeface="Microsoft YaHei"/>
                          <a:cs typeface="Microsoft YaHei"/>
                        </a:rPr>
                        <a:t>  </a:t>
                      </a:r>
                      <a:r>
                        <a:rPr sz="1400" kern="0" spc="-10" dirty="0">
                          <a:solidFill>
                            <a:srgbClr val="000000">
                              <a:alpha val="100000"/>
                            </a:srgbClr>
                          </a:solidFill>
                          <a:latin typeface="Microsoft YaHei"/>
                          <a:ea typeface="Microsoft YaHei"/>
                          <a:cs typeface="Microsoft YaHei"/>
                        </a:rPr>
                        <a:t>施的定期安全检查制度内容 ；</a:t>
                      </a:r>
                      <a:endParaRPr sz="1400" dirty="0">
                        <a:latin typeface="Microsoft YaHei"/>
                        <a:ea typeface="Microsoft YaHei"/>
                        <a:cs typeface="Microsoft YaHei"/>
                      </a:endParaRPr>
                    </a:p>
                  </a:txBody>
                  <a:tcPr marL="0" marR="0" marT="0" marB="0">
                    <a:lnL>
                      <a:noFill/>
                    </a:lnL>
                    <a:lnR w="12700" cap="flat" cmpd="sng" algn="ctr">
                      <a:solidFill>
                        <a:srgbClr val="8EBFD6"/>
                      </a:solidFill>
                      <a:prstDash val="solid"/>
                      <a:round/>
                      <a:headEnd type="none" w="med" len="med"/>
                      <a:tailEnd type="none" w="med" len="med"/>
                    </a:lnR>
                    <a:lnT>
                      <a:noFill/>
                    </a:lnT>
                    <a:lnB>
                      <a:noFill/>
                    </a:lnB>
                  </a:tcPr>
                </a:tc>
                <a:tc>
                  <a:txBody>
                    <a:bodyPr/>
                    <a:lstStyle/>
                    <a:p>
                      <a:pPr algn="l" rtl="0" eaLnBrk="0">
                        <a:lnSpc>
                          <a:spcPct val="112000"/>
                        </a:lnSpc>
                        <a:tabLst/>
                      </a:pPr>
                      <a:endParaRPr sz="300" dirty="0">
                        <a:latin typeface="Arial"/>
                        <a:ea typeface="Arial"/>
                        <a:cs typeface="Arial"/>
                      </a:endParaRPr>
                    </a:p>
                    <a:p>
                      <a:pPr marL="71755" indent="-635" algn="l" rtl="0" eaLnBrk="0">
                        <a:lnSpc>
                          <a:spcPct val="93000"/>
                        </a:lnSpc>
                        <a:spcBef>
                          <a:spcPts val="1"/>
                        </a:spcBef>
                        <a:tabLst/>
                      </a:pPr>
                      <a:r>
                        <a:rPr sz="1400" kern="0" spc="0" dirty="0">
                          <a:solidFill>
                            <a:srgbClr val="000000">
                              <a:alpha val="100000"/>
                            </a:srgbClr>
                          </a:solidFill>
                          <a:latin typeface="Microsoft YaHei"/>
                          <a:ea typeface="Microsoft YaHei"/>
                          <a:cs typeface="Microsoft YaHei"/>
                        </a:rPr>
                        <a:t>未建立对瓶装液化石油气用户燃气设施的定期安</a:t>
                      </a:r>
                      <a:r>
                        <a:rPr sz="1400" kern="0" spc="-10" dirty="0">
                          <a:solidFill>
                            <a:srgbClr val="000000">
                              <a:alpha val="100000"/>
                            </a:srgbClr>
                          </a:solidFill>
                          <a:latin typeface="Microsoft YaHei"/>
                          <a:ea typeface="Microsoft YaHei"/>
                          <a:cs typeface="Microsoft YaHei"/>
                        </a:rPr>
                        <a:t>全检查</a:t>
                      </a:r>
                      <a:r>
                        <a:rPr sz="1400" kern="0" spc="0" dirty="0">
                          <a:solidFill>
                            <a:srgbClr val="000000">
                              <a:alpha val="100000"/>
                            </a:srgbClr>
                          </a:solidFill>
                          <a:latin typeface="Microsoft YaHei"/>
                          <a:ea typeface="Microsoft YaHei"/>
                          <a:cs typeface="Microsoft YaHei"/>
                        </a:rPr>
                        <a:t>  </a:t>
                      </a:r>
                      <a:r>
                        <a:rPr sz="1400" kern="0" spc="-40" dirty="0">
                          <a:solidFill>
                            <a:srgbClr val="000000">
                              <a:alpha val="100000"/>
                            </a:srgbClr>
                          </a:solidFill>
                          <a:latin typeface="Microsoft YaHei"/>
                          <a:ea typeface="Microsoft YaHei"/>
                          <a:cs typeface="Microsoft YaHei"/>
                        </a:rPr>
                        <a:t>制度 ，构成重大隐患</a:t>
                      </a:r>
                      <a:r>
                        <a:rPr sz="1400" kern="0" spc="-50" dirty="0">
                          <a:solidFill>
                            <a:srgbClr val="000000">
                              <a:alpha val="100000"/>
                            </a:srgbClr>
                          </a:solidFill>
                          <a:latin typeface="Microsoft YaHei"/>
                          <a:ea typeface="Microsoft YaHei"/>
                          <a:cs typeface="Microsoft YaHei"/>
                        </a:rPr>
                        <a:t>。</a:t>
                      </a:r>
                      <a:endParaRPr sz="1400" dirty="0">
                        <a:latin typeface="Microsoft YaHei"/>
                        <a:ea typeface="Microsoft YaHei"/>
                        <a:cs typeface="Microsoft YaHei"/>
                      </a:endParaRPr>
                    </a:p>
                    <a:p>
                      <a:pPr algn="l" rtl="0" eaLnBrk="0">
                        <a:lnSpc>
                          <a:spcPct val="108000"/>
                        </a:lnSpc>
                        <a:tabLst/>
                      </a:pPr>
                      <a:endParaRPr sz="800" dirty="0">
                        <a:latin typeface="Arial"/>
                        <a:ea typeface="Arial"/>
                        <a:cs typeface="Arial"/>
                      </a:endParaRPr>
                    </a:p>
                    <a:p>
                      <a:pPr marL="71119" algn="l" rtl="0" eaLnBrk="0">
                        <a:lnSpc>
                          <a:spcPct val="93000"/>
                        </a:lnSpc>
                        <a:spcBef>
                          <a:spcPts val="3"/>
                        </a:spcBef>
                        <a:tabLst/>
                      </a:pPr>
                      <a:r>
                        <a:rPr sz="1400" kern="0" spc="0" dirty="0">
                          <a:solidFill>
                            <a:srgbClr val="000000">
                              <a:alpha val="100000"/>
                            </a:srgbClr>
                          </a:solidFill>
                          <a:latin typeface="Microsoft YaHei"/>
                          <a:ea typeface="Microsoft YaHei"/>
                          <a:cs typeface="Microsoft YaHei"/>
                        </a:rPr>
                        <a:t>检查频次不满足法规规范要求、无</a:t>
                      </a:r>
                      <a:r>
                        <a:rPr sz="1400" kern="0" spc="-10" dirty="0">
                          <a:solidFill>
                            <a:srgbClr val="000000">
                              <a:alpha val="100000"/>
                            </a:srgbClr>
                          </a:solidFill>
                          <a:latin typeface="Microsoft YaHei"/>
                          <a:ea typeface="Microsoft YaHei"/>
                          <a:cs typeface="Microsoft YaHei"/>
                        </a:rPr>
                        <a:t>隐患消除相关规定 ，</a:t>
                      </a:r>
                      <a:r>
                        <a:rPr sz="1400" kern="0" spc="0" dirty="0">
                          <a:solidFill>
                            <a:srgbClr val="000000">
                              <a:alpha val="100000"/>
                            </a:srgbClr>
                          </a:solidFill>
                          <a:latin typeface="Microsoft YaHei"/>
                          <a:ea typeface="Microsoft YaHei"/>
                          <a:cs typeface="Microsoft YaHei"/>
                        </a:rPr>
                        <a:t>  </a:t>
                      </a:r>
                      <a:r>
                        <a:rPr sz="1400" kern="0" spc="-10" dirty="0">
                          <a:solidFill>
                            <a:srgbClr val="000000">
                              <a:alpha val="100000"/>
                            </a:srgbClr>
                          </a:solidFill>
                          <a:latin typeface="Microsoft YaHei"/>
                          <a:ea typeface="Microsoft YaHei"/>
                          <a:cs typeface="Microsoft YaHei"/>
                        </a:rPr>
                        <a:t>构成重大隐患。</a:t>
                      </a:r>
                      <a:endParaRPr sz="1400" dirty="0">
                        <a:latin typeface="Microsoft YaHei"/>
                        <a:ea typeface="Microsoft YaHei"/>
                        <a:cs typeface="Microsoft YaHei"/>
                      </a:endParaRPr>
                    </a:p>
                  </a:txBody>
                  <a:tcPr marL="0" marR="0" marT="0" marB="0">
                    <a:lnL w="12700" cap="flat" cmpd="sng" algn="ctr">
                      <a:solidFill>
                        <a:srgbClr val="8EBFD6"/>
                      </a:solidFill>
                      <a:prstDash val="solid"/>
                      <a:round/>
                      <a:headEnd type="none" w="med" len="med"/>
                      <a:tailEnd type="none" w="med" len="med"/>
                    </a:lnL>
                    <a:lnR w="12700" cap="flat" cmpd="sng" algn="ctr">
                      <a:solidFill>
                        <a:srgbClr val="8EBFD6"/>
                      </a:solidFill>
                      <a:prstDash val="solid"/>
                      <a:round/>
                      <a:headEnd type="none" w="med" len="med"/>
                      <a:tailEnd type="none" w="med" len="med"/>
                    </a:lnR>
                    <a:lnT>
                      <a:noFill/>
                    </a:lnT>
                    <a:lnB>
                      <a:noFill/>
                    </a:lnB>
                  </a:tcPr>
                </a:tc>
                <a:tc>
                  <a:txBody>
                    <a:bodyPr/>
                    <a:lstStyle/>
                    <a:p>
                      <a:pPr algn="l" rtl="0" eaLnBrk="0">
                        <a:lnSpc>
                          <a:spcPct val="14948"/>
                        </a:lnSpc>
                        <a:tabLst/>
                      </a:pPr>
                      <a:endParaRPr sz="100" dirty="0">
                        <a:latin typeface="Arial"/>
                        <a:ea typeface="Arial"/>
                        <a:cs typeface="Arial"/>
                      </a:endParaRPr>
                    </a:p>
                    <a:p>
                      <a:pPr marL="230504" indent="1270" algn="l" rtl="0" eaLnBrk="0">
                        <a:lnSpc>
                          <a:spcPct val="117000"/>
                        </a:lnSpc>
                        <a:tabLst/>
                      </a:pPr>
                      <a:r>
                        <a:rPr sz="1200" kern="0" spc="0" dirty="0">
                          <a:solidFill>
                            <a:srgbClr val="FF0000">
                              <a:alpha val="100000"/>
                            </a:srgbClr>
                          </a:solidFill>
                          <a:latin typeface="Microsoft YaHei"/>
                          <a:ea typeface="Microsoft YaHei"/>
                          <a:cs typeface="Microsoft YaHei"/>
                        </a:rPr>
                        <a:t>燃气管道及其附属设施、气瓶以及连接管</a:t>
                      </a:r>
                      <a:r>
                        <a:rPr sz="1200" kern="0" spc="-10" dirty="0">
                          <a:solidFill>
                            <a:srgbClr val="FF0000">
                              <a:alpha val="100000"/>
                            </a:srgbClr>
                          </a:solidFill>
                          <a:latin typeface="Microsoft YaHei"/>
                          <a:ea typeface="Microsoft YaHei"/>
                          <a:cs typeface="Microsoft YaHei"/>
                        </a:rPr>
                        <a:t>、调压      </a:t>
                      </a:r>
                      <a:r>
                        <a:rPr sz="1200" kern="0" spc="-20" dirty="0">
                          <a:solidFill>
                            <a:srgbClr val="FF0000">
                              <a:alpha val="100000"/>
                            </a:srgbClr>
                          </a:solidFill>
                          <a:latin typeface="Microsoft YaHei"/>
                          <a:ea typeface="Microsoft YaHei"/>
                          <a:cs typeface="Microsoft YaHei"/>
                        </a:rPr>
                        <a:t>阀等配件进行入户安全检查 ，建立安全检查档案 ，</a:t>
                      </a:r>
                      <a:r>
                        <a:rPr sz="1200" kern="0" spc="20" dirty="0">
                          <a:solidFill>
                            <a:srgbClr val="FF0000">
                              <a:alpha val="100000"/>
                            </a:srgbClr>
                          </a:solidFill>
                          <a:latin typeface="Microsoft YaHei"/>
                          <a:ea typeface="Microsoft YaHei"/>
                          <a:cs typeface="Microsoft YaHei"/>
                        </a:rPr>
                        <a:t>  </a:t>
                      </a:r>
                      <a:r>
                        <a:rPr sz="1200" kern="0" spc="0" dirty="0">
                          <a:solidFill>
                            <a:srgbClr val="FF0000">
                              <a:alpha val="100000"/>
                            </a:srgbClr>
                          </a:solidFill>
                          <a:latin typeface="Microsoft YaHei"/>
                          <a:ea typeface="Microsoft YaHei"/>
                          <a:cs typeface="Microsoft YaHei"/>
                        </a:rPr>
                        <a:t>档案保存时间不少于二年。入户安全检查不</a:t>
                      </a:r>
                      <a:r>
                        <a:rPr sz="1200" kern="0" spc="-10" dirty="0">
                          <a:solidFill>
                            <a:srgbClr val="FF0000">
                              <a:alpha val="100000"/>
                            </a:srgbClr>
                          </a:solidFill>
                          <a:latin typeface="Microsoft YaHei"/>
                          <a:ea typeface="Microsoft YaHei"/>
                          <a:cs typeface="Microsoft YaHei"/>
                        </a:rPr>
                        <a:t>得弄</a:t>
                      </a:r>
                      <a:r>
                        <a:rPr sz="1200" kern="0" spc="0" dirty="0">
                          <a:solidFill>
                            <a:srgbClr val="FF0000">
                              <a:alpha val="100000"/>
                            </a:srgbClr>
                          </a:solidFill>
                          <a:latin typeface="Microsoft YaHei"/>
                          <a:ea typeface="Microsoft YaHei"/>
                          <a:cs typeface="Microsoft YaHei"/>
                        </a:rPr>
                        <a:t>      </a:t>
                      </a:r>
                      <a:r>
                        <a:rPr sz="1200" kern="0" spc="-10" dirty="0">
                          <a:solidFill>
                            <a:srgbClr val="FF0000">
                              <a:alpha val="100000"/>
                            </a:srgbClr>
                          </a:solidFill>
                          <a:latin typeface="Microsoft YaHei"/>
                          <a:ea typeface="Microsoft YaHei"/>
                          <a:cs typeface="Microsoft YaHei"/>
                        </a:rPr>
                        <a:t>虚作假。</a:t>
                      </a:r>
                      <a:endParaRPr sz="1200" dirty="0">
                        <a:latin typeface="Microsoft YaHei"/>
                        <a:ea typeface="Microsoft YaHei"/>
                        <a:cs typeface="Microsoft YaHei"/>
                      </a:endParaRPr>
                    </a:p>
                    <a:p>
                      <a:pPr marL="314325" algn="l" rtl="0" eaLnBrk="0">
                        <a:lnSpc>
                          <a:spcPts val="1549"/>
                        </a:lnSpc>
                        <a:spcBef>
                          <a:spcPts val="195"/>
                        </a:spcBef>
                        <a:tabLst/>
                      </a:pPr>
                      <a:r>
                        <a:rPr sz="1200" kern="0" spc="-30" dirty="0">
                          <a:solidFill>
                            <a:srgbClr val="FF0000">
                              <a:alpha val="100000"/>
                            </a:srgbClr>
                          </a:solidFill>
                          <a:latin typeface="Microsoft YaHei"/>
                          <a:ea typeface="Microsoft YaHei"/>
                          <a:cs typeface="Microsoft YaHei"/>
                        </a:rPr>
                        <a:t>〖解读〗燃气经营者应当每年为燃气</a:t>
                      </a:r>
                      <a:r>
                        <a:rPr sz="1200" kern="0" spc="-40" dirty="0">
                          <a:solidFill>
                            <a:srgbClr val="FF0000">
                              <a:alpha val="100000"/>
                            </a:srgbClr>
                          </a:solidFill>
                          <a:latin typeface="Microsoft YaHei"/>
                          <a:ea typeface="Microsoft YaHei"/>
                          <a:cs typeface="Microsoft YaHei"/>
                        </a:rPr>
                        <a:t>用户免费提</a:t>
                      </a:r>
                      <a:endParaRPr sz="1200" dirty="0">
                        <a:latin typeface="Microsoft YaHei"/>
                        <a:ea typeface="Microsoft YaHei"/>
                        <a:cs typeface="Microsoft YaHei"/>
                      </a:endParaRPr>
                    </a:p>
                  </a:txBody>
                  <a:tcPr marL="0" marR="0" marT="0" marB="0">
                    <a:lnL w="12700" cap="flat" cmpd="sng" algn="ctr">
                      <a:solidFill>
                        <a:srgbClr val="8EBFD6"/>
                      </a:solidFill>
                      <a:prstDash val="solid"/>
                      <a:round/>
                      <a:headEnd type="none" w="med" len="med"/>
                      <a:tailEnd type="none" w="med" len="med"/>
                    </a:lnL>
                    <a:lnR>
                      <a:noFill/>
                    </a:lnR>
                    <a:lnT>
                      <a:noFill/>
                    </a:lnT>
                    <a:lnB>
                      <a:noFill/>
                    </a:lnB>
                  </a:tcPr>
                </a:tc>
                <a:extLst>
                  <a:ext uri="{0D108BD9-81ED-4DB2-BD59-A6C34878D82A}">
                    <a16:rowId xmlns:a16="http://schemas.microsoft.com/office/drawing/2014/main" val="10004"/>
                  </a:ext>
                </a:extLst>
              </a:tr>
              <a:tr h="490219">
                <a:tc>
                  <a:txBody>
                    <a:bodyPr/>
                    <a:lstStyle/>
                    <a:p>
                      <a:pPr algn="l" rtl="0" eaLnBrk="0">
                        <a:lnSpc>
                          <a:spcPct val="143000"/>
                        </a:lnSpc>
                        <a:tabLst/>
                      </a:pPr>
                      <a:endParaRPr sz="100" dirty="0">
                        <a:latin typeface="Arial"/>
                        <a:ea typeface="Arial"/>
                        <a:cs typeface="Arial"/>
                      </a:endParaRPr>
                    </a:p>
                    <a:p>
                      <a:pPr marL="69850" indent="13334" algn="l" rtl="0" eaLnBrk="0">
                        <a:lnSpc>
                          <a:spcPct val="93000"/>
                        </a:lnSpc>
                        <a:spcBef>
                          <a:spcPts val="1"/>
                        </a:spcBef>
                        <a:tabLst/>
                      </a:pPr>
                      <a:r>
                        <a:rPr sz="1400" kern="0" spc="-10" dirty="0">
                          <a:solidFill>
                            <a:srgbClr val="000000">
                              <a:alpha val="100000"/>
                            </a:srgbClr>
                          </a:solidFill>
                          <a:latin typeface="FangSong"/>
                          <a:ea typeface="FangSong"/>
                          <a:cs typeface="FangSong"/>
                        </a:rPr>
                        <a:t>6.</a:t>
                      </a:r>
                      <a:r>
                        <a:rPr sz="1400" kern="0" spc="-10" dirty="0">
                          <a:solidFill>
                            <a:srgbClr val="000000">
                              <a:alpha val="100000"/>
                            </a:srgbClr>
                          </a:solidFill>
                          <a:latin typeface="Microsoft YaHei"/>
                          <a:ea typeface="Microsoft YaHei"/>
                          <a:cs typeface="Microsoft YaHei"/>
                        </a:rPr>
                        <a:t>查瓶装液化石油气用户燃气设</a:t>
                      </a:r>
                      <a:r>
                        <a:rPr sz="1400" kern="0" spc="0" dirty="0">
                          <a:solidFill>
                            <a:srgbClr val="000000">
                              <a:alpha val="100000"/>
                            </a:srgbClr>
                          </a:solidFill>
                          <a:latin typeface="Microsoft YaHei"/>
                          <a:ea typeface="Microsoft YaHei"/>
                          <a:cs typeface="Microsoft YaHei"/>
                        </a:rPr>
                        <a:t>  施的定期安全检查记</a:t>
                      </a:r>
                      <a:r>
                        <a:rPr sz="1400" kern="0" spc="-10" dirty="0">
                          <a:solidFill>
                            <a:srgbClr val="000000">
                              <a:alpha val="100000"/>
                            </a:srgbClr>
                          </a:solidFill>
                          <a:latin typeface="Microsoft YaHei"/>
                          <a:ea typeface="Microsoft YaHei"/>
                          <a:cs typeface="Microsoft YaHei"/>
                        </a:rPr>
                        <a:t>录。</a:t>
                      </a:r>
                      <a:endParaRPr sz="1400" dirty="0">
                        <a:latin typeface="Microsoft YaHei"/>
                        <a:ea typeface="Microsoft YaHei"/>
                        <a:cs typeface="Microsoft YaHei"/>
                      </a:endParaRPr>
                    </a:p>
                  </a:txBody>
                  <a:tcPr marL="0" marR="0" marT="0" marB="0">
                    <a:lnL>
                      <a:noFill/>
                    </a:lnL>
                    <a:lnR w="12700" cap="flat" cmpd="sng" algn="ctr">
                      <a:solidFill>
                        <a:srgbClr val="8EBFD6"/>
                      </a:solidFill>
                      <a:prstDash val="solid"/>
                      <a:round/>
                      <a:headEnd type="none" w="med" len="med"/>
                      <a:tailEnd type="none" w="med" len="med"/>
                    </a:lnR>
                    <a:lnT>
                      <a:noFill/>
                    </a:lnT>
                    <a:lnB w="12700" cap="flat" cmpd="sng" algn="ctr">
                      <a:solidFill>
                        <a:srgbClr val="8EBFD6"/>
                      </a:solidFill>
                      <a:prstDash val="solid"/>
                      <a:round/>
                      <a:headEnd type="none" w="med" len="med"/>
                      <a:tailEnd type="none" w="med" len="med"/>
                    </a:lnB>
                  </a:tcPr>
                </a:tc>
                <a:tc>
                  <a:txBody>
                    <a:bodyPr/>
                    <a:lstStyle/>
                    <a:p>
                      <a:pPr algn="l" rtl="0" eaLnBrk="0">
                        <a:lnSpc>
                          <a:spcPct val="111000"/>
                        </a:lnSpc>
                        <a:tabLst/>
                      </a:pPr>
                      <a:endParaRPr sz="800" dirty="0">
                        <a:latin typeface="Arial"/>
                        <a:ea typeface="Arial"/>
                        <a:cs typeface="Arial"/>
                      </a:endParaRPr>
                    </a:p>
                    <a:p>
                      <a:pPr marL="72389" algn="l" rtl="0" eaLnBrk="0">
                        <a:lnSpc>
                          <a:spcPct val="87000"/>
                        </a:lnSpc>
                        <a:spcBef>
                          <a:spcPts val="6"/>
                        </a:spcBef>
                        <a:tabLst/>
                      </a:pPr>
                      <a:r>
                        <a:rPr sz="1400" kern="0" spc="-30" dirty="0">
                          <a:solidFill>
                            <a:srgbClr val="000000">
                              <a:alpha val="100000"/>
                            </a:srgbClr>
                          </a:solidFill>
                          <a:latin typeface="Microsoft YaHei"/>
                          <a:ea typeface="Microsoft YaHei"/>
                          <a:cs typeface="Microsoft YaHei"/>
                        </a:rPr>
                        <a:t>无检查记录 ，构成重大</a:t>
                      </a:r>
                      <a:r>
                        <a:rPr sz="1400" kern="0" spc="-40" dirty="0">
                          <a:solidFill>
                            <a:srgbClr val="000000">
                              <a:alpha val="100000"/>
                            </a:srgbClr>
                          </a:solidFill>
                          <a:latin typeface="Microsoft YaHei"/>
                          <a:ea typeface="Microsoft YaHei"/>
                          <a:cs typeface="Microsoft YaHei"/>
                        </a:rPr>
                        <a:t>隐患。</a:t>
                      </a:r>
                      <a:endParaRPr sz="1400" dirty="0">
                        <a:latin typeface="Microsoft YaHei"/>
                        <a:ea typeface="Microsoft YaHei"/>
                        <a:cs typeface="Microsoft YaHei"/>
                      </a:endParaRPr>
                    </a:p>
                  </a:txBody>
                  <a:tcPr marL="0" marR="0" marT="0" marB="0">
                    <a:lnL w="12700" cap="flat" cmpd="sng" algn="ctr">
                      <a:solidFill>
                        <a:srgbClr val="8EBFD6"/>
                      </a:solidFill>
                      <a:prstDash val="solid"/>
                      <a:round/>
                      <a:headEnd type="none" w="med" len="med"/>
                      <a:tailEnd type="none" w="med" len="med"/>
                    </a:lnL>
                    <a:lnR w="12700" cap="flat" cmpd="sng" algn="ctr">
                      <a:solidFill>
                        <a:srgbClr val="8EBFD6"/>
                      </a:solidFill>
                      <a:prstDash val="solid"/>
                      <a:round/>
                      <a:headEnd type="none" w="med" len="med"/>
                      <a:tailEnd type="none" w="med" len="med"/>
                    </a:lnR>
                    <a:lnT>
                      <a:noFill/>
                    </a:lnT>
                    <a:lnB w="12700" cap="flat" cmpd="sng" algn="ctr">
                      <a:solidFill>
                        <a:srgbClr val="8EBFD6"/>
                      </a:solidFill>
                      <a:prstDash val="solid"/>
                      <a:round/>
                      <a:headEnd type="none" w="med" len="med"/>
                      <a:tailEnd type="none" w="med" len="med"/>
                    </a:lnB>
                  </a:tcPr>
                </a:tc>
                <a:tc>
                  <a:txBody>
                    <a:bodyPr/>
                    <a:lstStyle/>
                    <a:p>
                      <a:pPr algn="l" rtl="0" eaLnBrk="0">
                        <a:lnSpc>
                          <a:spcPct val="133000"/>
                        </a:lnSpc>
                        <a:tabLst/>
                      </a:pPr>
                      <a:endParaRPr sz="200" dirty="0">
                        <a:latin typeface="Arial"/>
                        <a:ea typeface="Arial"/>
                        <a:cs typeface="Arial"/>
                      </a:endParaRPr>
                    </a:p>
                    <a:p>
                      <a:pPr marL="230504" algn="l" rtl="0" eaLnBrk="0">
                        <a:lnSpc>
                          <a:spcPct val="88000"/>
                        </a:lnSpc>
                        <a:spcBef>
                          <a:spcPts val="1"/>
                        </a:spcBef>
                        <a:tabLst/>
                      </a:pPr>
                      <a:r>
                        <a:rPr sz="1200" kern="0" spc="0" dirty="0">
                          <a:solidFill>
                            <a:srgbClr val="FF0000">
                              <a:alpha val="100000"/>
                            </a:srgbClr>
                          </a:solidFill>
                          <a:latin typeface="Microsoft YaHei"/>
                          <a:ea typeface="Microsoft YaHei"/>
                          <a:cs typeface="Microsoft YaHei"/>
                        </a:rPr>
                        <a:t>供至少一次入户安全检</a:t>
                      </a:r>
                      <a:r>
                        <a:rPr sz="1200" kern="0" spc="-10" dirty="0">
                          <a:solidFill>
                            <a:srgbClr val="FF0000">
                              <a:alpha val="100000"/>
                            </a:srgbClr>
                          </a:solidFill>
                          <a:latin typeface="Microsoft YaHei"/>
                          <a:ea typeface="Microsoft YaHei"/>
                          <a:cs typeface="Microsoft YaHei"/>
                        </a:rPr>
                        <a:t>查。</a:t>
                      </a:r>
                      <a:endParaRPr sz="1200" dirty="0">
                        <a:latin typeface="Microsoft YaHei"/>
                        <a:ea typeface="Microsoft YaHei"/>
                        <a:cs typeface="Microsoft YaHei"/>
                      </a:endParaRPr>
                    </a:p>
                  </a:txBody>
                  <a:tcPr marL="0" marR="0" marT="0" marB="0">
                    <a:lnL w="12700" cap="flat" cmpd="sng" algn="ctr">
                      <a:solidFill>
                        <a:srgbClr val="8EBFD6"/>
                      </a:solidFill>
                      <a:prstDash val="solid"/>
                      <a:round/>
                      <a:headEnd type="none" w="med" len="med"/>
                      <a:tailEnd type="none" w="med" len="med"/>
                    </a:lnL>
                    <a:lnR>
                      <a:noFill/>
                    </a:lnR>
                    <a:lnT>
                      <a:noFill/>
                    </a:lnT>
                    <a:lnB w="12700" cap="flat" cmpd="sng" algn="ctr">
                      <a:solidFill>
                        <a:srgbClr val="8EBFD6"/>
                      </a:solidFill>
                      <a:prstDash val="solid"/>
                      <a:round/>
                      <a:headEnd type="none" w="med" len="med"/>
                      <a:tailEnd type="none" w="med" len="med"/>
                    </a:lnB>
                  </a:tcPr>
                </a:tc>
                <a:extLst>
                  <a:ext uri="{0D108BD9-81ED-4DB2-BD59-A6C34878D82A}">
                    <a16:rowId xmlns:a16="http://schemas.microsoft.com/office/drawing/2014/main" val="10005"/>
                  </a:ext>
                </a:extLst>
              </a:tr>
            </a:tbl>
          </a:graphicData>
        </a:graphic>
      </p:graphicFrame>
      <p:sp>
        <p:nvSpPr>
          <p:cNvPr id="260" name="textbox 260"/>
          <p:cNvSpPr/>
          <p:nvPr/>
        </p:nvSpPr>
        <p:spPr>
          <a:xfrm>
            <a:off x="702236" y="510426"/>
            <a:ext cx="8799194" cy="1045844"/>
          </a:xfrm>
          <a:prstGeom prst="rect">
            <a:avLst/>
          </a:prstGeom>
          <a:noFill/>
          <a:ln w="0" cap="flat">
            <a:noFill/>
            <a:prstDash val="solid"/>
            <a:miter lim="0"/>
          </a:ln>
        </p:spPr>
        <p:txBody>
          <a:bodyPr vert="horz" wrap="square" lIns="0" tIns="0" rIns="0" bIns="0"/>
          <a:lstStyle/>
          <a:p>
            <a:pPr algn="l" rtl="0" eaLnBrk="0">
              <a:lnSpc>
                <a:spcPct val="83341"/>
              </a:lnSpc>
              <a:tabLst/>
            </a:pPr>
            <a:endParaRPr sz="100" dirty="0">
              <a:latin typeface="Arial"/>
              <a:ea typeface="Arial"/>
              <a:cs typeface="Arial"/>
            </a:endParaRPr>
          </a:p>
          <a:p>
            <a:pPr marL="215900" algn="l" rtl="0" eaLnBrk="0">
              <a:lnSpc>
                <a:spcPts val="4227"/>
              </a:lnSpc>
              <a:tabLst/>
            </a:pPr>
            <a:r>
              <a:rPr sz="3200" b="1" kern="0" spc="-80" dirty="0">
                <a:solidFill>
                  <a:srgbClr val="000000">
                    <a:alpha val="100000"/>
                  </a:srgbClr>
                </a:solidFill>
                <a:latin typeface="Microsoft YaHei"/>
                <a:ea typeface="Microsoft YaHei"/>
                <a:cs typeface="Microsoft YaHei"/>
              </a:rPr>
              <a:t>《城镇燃气经营安全重大隐患判定标准》解析</a:t>
            </a:r>
            <a:endParaRPr sz="3200" dirty="0">
              <a:latin typeface="Microsoft YaHei"/>
              <a:ea typeface="Microsoft YaHei"/>
              <a:cs typeface="Microsoft YaHei"/>
            </a:endParaRPr>
          </a:p>
          <a:p>
            <a:pPr algn="l" rtl="0" eaLnBrk="0">
              <a:lnSpc>
                <a:spcPct val="120000"/>
              </a:lnSpc>
              <a:tabLst/>
            </a:pPr>
            <a:endParaRPr sz="1000" dirty="0">
              <a:latin typeface="Arial"/>
              <a:ea typeface="Arial"/>
              <a:cs typeface="Arial"/>
            </a:endParaRPr>
          </a:p>
          <a:p>
            <a:pPr algn="l" rtl="0" eaLnBrk="0">
              <a:lnSpc>
                <a:spcPct val="100000"/>
              </a:lnSpc>
              <a:tabLst/>
            </a:pPr>
            <a:endParaRPr sz="400" dirty="0">
              <a:latin typeface="Arial"/>
              <a:ea typeface="Arial"/>
              <a:cs typeface="Arial"/>
            </a:endParaRPr>
          </a:p>
          <a:p>
            <a:pPr marL="52069" algn="l" rtl="0" eaLnBrk="0">
              <a:lnSpc>
                <a:spcPct val="98000"/>
              </a:lnSpc>
              <a:spcBef>
                <a:spcPts val="2"/>
              </a:spcBef>
              <a:tabLst/>
            </a:pPr>
            <a:r>
              <a:rPr sz="1600" kern="0" spc="20" dirty="0">
                <a:solidFill>
                  <a:srgbClr val="FF0000">
                    <a:alpha val="100000"/>
                  </a:srgbClr>
                </a:solidFill>
                <a:latin typeface="Wingdings"/>
                <a:ea typeface="Wingdings"/>
                <a:cs typeface="Wingdings"/>
              </a:rPr>
              <a:t>n</a:t>
            </a:r>
            <a:r>
              <a:rPr sz="1600" kern="0" spc="-570" dirty="0">
                <a:solidFill>
                  <a:srgbClr val="FF0000">
                    <a:alpha val="100000"/>
                  </a:srgbClr>
                </a:solidFill>
                <a:latin typeface="Wingdings"/>
                <a:ea typeface="Wingdings"/>
                <a:cs typeface="Wingdings"/>
              </a:rPr>
              <a:t> </a:t>
            </a:r>
            <a:r>
              <a:rPr sz="1600" kern="0" spc="20" dirty="0">
                <a:solidFill>
                  <a:srgbClr val="000000">
                    <a:alpha val="100000"/>
                  </a:srgbClr>
                </a:solidFill>
                <a:latin typeface="Microsoft YaHei"/>
                <a:ea typeface="Microsoft YaHei"/>
                <a:cs typeface="Microsoft YaHei"/>
              </a:rPr>
              <a:t>第四条  </a:t>
            </a:r>
            <a:r>
              <a:rPr sz="1400" kern="0" spc="20" dirty="0">
                <a:solidFill>
                  <a:srgbClr val="000000">
                    <a:alpha val="100000"/>
                  </a:srgbClr>
                </a:solidFill>
                <a:latin typeface="Microsoft YaHei"/>
                <a:ea typeface="Microsoft YaHei"/>
                <a:cs typeface="Microsoft YaHei"/>
              </a:rPr>
              <a:t>燃气经营者在建立健全安全生产管理制度中 ，</a:t>
            </a:r>
            <a:r>
              <a:rPr sz="1400" kern="0" spc="10" dirty="0">
                <a:solidFill>
                  <a:srgbClr val="000000">
                    <a:alpha val="100000"/>
                  </a:srgbClr>
                </a:solidFill>
                <a:latin typeface="Microsoft YaHei"/>
                <a:ea typeface="Microsoft YaHei"/>
                <a:cs typeface="Microsoft YaHei"/>
              </a:rPr>
              <a:t>有下列情形之一的 ，判定为重大事故隐患:（ 5种）</a:t>
            </a:r>
            <a:endParaRPr sz="1400" dirty="0">
              <a:latin typeface="Microsoft YaHei"/>
              <a:ea typeface="Microsoft YaHei"/>
              <a:cs typeface="Microsoft YaHei"/>
            </a:endParaRPr>
          </a:p>
        </p:txBody>
      </p:sp>
      <p:sp>
        <p:nvSpPr>
          <p:cNvPr id="262" name="textbox 262"/>
          <p:cNvSpPr/>
          <p:nvPr/>
        </p:nvSpPr>
        <p:spPr>
          <a:xfrm>
            <a:off x="3270413" y="1989554"/>
            <a:ext cx="5574029" cy="295275"/>
          </a:xfrm>
          <a:prstGeom prst="rect">
            <a:avLst/>
          </a:prstGeom>
          <a:noFill/>
          <a:ln w="0" cap="flat">
            <a:noFill/>
            <a:prstDash val="solid"/>
            <a:miter lim="0"/>
          </a:ln>
        </p:spPr>
        <p:txBody>
          <a:bodyPr vert="horz" wrap="square" lIns="0" tIns="0" rIns="0" bIns="0"/>
          <a:lstStyle/>
          <a:p>
            <a:pPr algn="l" rtl="0" eaLnBrk="0">
              <a:lnSpc>
                <a:spcPct val="83341"/>
              </a:lnSpc>
              <a:tabLst/>
            </a:pPr>
            <a:endParaRPr sz="100" dirty="0">
              <a:latin typeface="Arial"/>
              <a:ea typeface="Arial"/>
              <a:cs typeface="Arial"/>
            </a:endParaRPr>
          </a:p>
          <a:p>
            <a:pPr algn="r" rtl="0" eaLnBrk="0">
              <a:lnSpc>
                <a:spcPts val="2123"/>
              </a:lnSpc>
              <a:tabLst/>
            </a:pPr>
            <a:r>
              <a:rPr sz="1600" kern="0" spc="40" dirty="0">
                <a:solidFill>
                  <a:srgbClr val="000000">
                    <a:alpha val="100000"/>
                  </a:srgbClr>
                </a:solidFill>
                <a:latin typeface="Microsoft YaHei"/>
                <a:ea typeface="Microsoft YaHei"/>
                <a:cs typeface="Microsoft YaHei"/>
              </a:rPr>
              <a:t>（ 五 ）未建立对燃气用户燃气设施的定期安全检查制度。</a:t>
            </a:r>
            <a:endParaRPr sz="1600" dirty="0">
              <a:latin typeface="Microsoft YaHei"/>
              <a:ea typeface="Microsoft YaHei"/>
              <a:cs typeface="Microsoft YaHei"/>
            </a:endParaRPr>
          </a:p>
        </p:txBody>
      </p:sp>
      <p:pic>
        <p:nvPicPr>
          <p:cNvPr id="264" name="picture 264"/>
          <p:cNvPicPr>
            <a:picLocks noChangeAspect="1"/>
          </p:cNvPicPr>
          <p:nvPr/>
        </p:nvPicPr>
        <p:blipFill>
          <a:blip r:embed="rId2"/>
          <a:stretch>
            <a:fillRect/>
          </a:stretch>
        </p:blipFill>
        <p:spPr>
          <a:xfrm rot="21600000">
            <a:off x="11472671" y="0"/>
            <a:ext cx="719328" cy="720852"/>
          </a:xfrm>
          <a:prstGeom prst="rect">
            <a:avLst/>
          </a:prstGeom>
        </p:spPr>
      </p:pic>
      <p:pic>
        <p:nvPicPr>
          <p:cNvPr id="266" name="picture 266"/>
          <p:cNvPicPr>
            <a:picLocks noChangeAspect="1"/>
          </p:cNvPicPr>
          <p:nvPr/>
        </p:nvPicPr>
        <p:blipFill>
          <a:blip r:embed="rId3"/>
          <a:stretch>
            <a:fillRect/>
          </a:stretch>
        </p:blipFill>
        <p:spPr>
          <a:xfrm rot="21600000">
            <a:off x="0" y="6138671"/>
            <a:ext cx="720852" cy="719328"/>
          </a:xfrm>
          <a:prstGeom prst="rect">
            <a:avLst/>
          </a:prstGeom>
        </p:spPr>
      </p:pic>
      <p:pic>
        <p:nvPicPr>
          <p:cNvPr id="268" name="picture 268"/>
          <p:cNvPicPr>
            <a:picLocks noChangeAspect="1"/>
          </p:cNvPicPr>
          <p:nvPr/>
        </p:nvPicPr>
        <p:blipFill>
          <a:blip r:embed="rId4"/>
          <a:stretch>
            <a:fillRect/>
          </a:stretch>
        </p:blipFill>
        <p:spPr>
          <a:xfrm rot="21600000">
            <a:off x="720090" y="1806575"/>
            <a:ext cx="10751184" cy="12700"/>
          </a:xfrm>
          <a:prstGeom prst="rect">
            <a:avLst/>
          </a:prstGeom>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0" name="rect 270"/>
          <p:cNvSpPr/>
          <p:nvPr/>
        </p:nvSpPr>
        <p:spPr>
          <a:xfrm>
            <a:off x="0" y="0"/>
            <a:ext cx="12192000" cy="6858000"/>
          </a:xfrm>
          <a:prstGeom prst="rect">
            <a:avLst/>
          </a:prstGeom>
          <a:solidFill>
            <a:srgbClr val="E4F4FB">
              <a:alpha val="100000"/>
            </a:srgbClr>
          </a:solidFill>
          <a:ln w="0" cap="flat">
            <a:noFill/>
            <a:prstDash val="solid"/>
            <a:miter lim="0"/>
          </a:ln>
        </p:spPr>
        <p:txBody>
          <a:bodyPr rtlCol="0"/>
          <a:lstStyle/>
          <a:p>
            <a:pPr algn="ctr"/>
            <a:endParaRPr lang="zh-CN" altLang="en-US"/>
          </a:p>
        </p:txBody>
      </p:sp>
      <p:grpSp>
        <p:nvGrpSpPr>
          <p:cNvPr id="14" name="group 14"/>
          <p:cNvGrpSpPr/>
          <p:nvPr/>
        </p:nvGrpSpPr>
        <p:grpSpPr>
          <a:xfrm rot="21600000">
            <a:off x="396240" y="1551431"/>
            <a:ext cx="3619500" cy="2119884"/>
            <a:chOff x="0" y="0"/>
            <a:chExt cx="3619500" cy="2119884"/>
          </a:xfrm>
        </p:grpSpPr>
        <p:pic>
          <p:nvPicPr>
            <p:cNvPr id="272" name="picture 272"/>
            <p:cNvPicPr>
              <a:picLocks noChangeAspect="1"/>
            </p:cNvPicPr>
            <p:nvPr/>
          </p:nvPicPr>
          <p:blipFill>
            <a:blip r:embed="rId2"/>
            <a:stretch>
              <a:fillRect/>
            </a:stretch>
          </p:blipFill>
          <p:spPr>
            <a:xfrm rot="21600000">
              <a:off x="0" y="0"/>
              <a:ext cx="3619500" cy="2119884"/>
            </a:xfrm>
            <a:prstGeom prst="rect">
              <a:avLst/>
            </a:prstGeom>
          </p:spPr>
        </p:pic>
        <p:sp>
          <p:nvSpPr>
            <p:cNvPr id="274" name="textbox 274"/>
            <p:cNvSpPr/>
            <p:nvPr/>
          </p:nvSpPr>
          <p:spPr>
            <a:xfrm>
              <a:off x="-12700" y="-12700"/>
              <a:ext cx="3644900" cy="2145664"/>
            </a:xfrm>
            <a:prstGeom prst="rect">
              <a:avLst/>
            </a:prstGeom>
            <a:noFill/>
            <a:ln w="0" cap="flat">
              <a:noFill/>
              <a:prstDash val="solid"/>
              <a:miter lim="0"/>
            </a:ln>
          </p:spPr>
          <p:txBody>
            <a:bodyPr vert="horz" wrap="square" lIns="0" tIns="0" rIns="0" bIns="0"/>
            <a:lstStyle/>
            <a:p>
              <a:pPr algn="l" rtl="0" eaLnBrk="0">
                <a:lnSpc>
                  <a:spcPct val="100000"/>
                </a:lnSpc>
                <a:tabLst/>
              </a:pPr>
              <a:endParaRPr sz="1000" dirty="0">
                <a:latin typeface="Arial"/>
                <a:ea typeface="Arial"/>
                <a:cs typeface="Arial"/>
              </a:endParaRPr>
            </a:p>
            <a:p>
              <a:pPr algn="l" rtl="0" eaLnBrk="0">
                <a:lnSpc>
                  <a:spcPct val="100000"/>
                </a:lnSpc>
                <a:tabLst/>
              </a:pPr>
              <a:endParaRPr sz="1000" dirty="0">
                <a:latin typeface="Arial"/>
                <a:ea typeface="Arial"/>
                <a:cs typeface="Arial"/>
              </a:endParaRPr>
            </a:p>
            <a:p>
              <a:pPr algn="l" rtl="0" eaLnBrk="0">
                <a:lnSpc>
                  <a:spcPct val="100000"/>
                </a:lnSpc>
                <a:tabLst/>
              </a:pPr>
              <a:endParaRPr sz="1000" dirty="0">
                <a:latin typeface="Arial"/>
                <a:ea typeface="Arial"/>
                <a:cs typeface="Arial"/>
              </a:endParaRPr>
            </a:p>
            <a:p>
              <a:pPr algn="l" rtl="0" eaLnBrk="0">
                <a:lnSpc>
                  <a:spcPct val="100000"/>
                </a:lnSpc>
                <a:tabLst/>
              </a:pPr>
              <a:endParaRPr sz="1000" dirty="0">
                <a:latin typeface="Arial"/>
                <a:ea typeface="Arial"/>
                <a:cs typeface="Arial"/>
              </a:endParaRPr>
            </a:p>
            <a:p>
              <a:pPr algn="l" rtl="0" eaLnBrk="0">
                <a:lnSpc>
                  <a:spcPct val="100000"/>
                </a:lnSpc>
                <a:tabLst/>
              </a:pPr>
              <a:endParaRPr sz="1000" dirty="0">
                <a:latin typeface="Arial"/>
                <a:ea typeface="Arial"/>
                <a:cs typeface="Arial"/>
              </a:endParaRPr>
            </a:p>
            <a:p>
              <a:pPr algn="l" rtl="0" eaLnBrk="0">
                <a:lnSpc>
                  <a:spcPct val="100000"/>
                </a:lnSpc>
                <a:tabLst/>
              </a:pPr>
              <a:endParaRPr sz="1000" dirty="0">
                <a:latin typeface="Arial"/>
                <a:ea typeface="Arial"/>
                <a:cs typeface="Arial"/>
              </a:endParaRPr>
            </a:p>
            <a:p>
              <a:pPr algn="l" rtl="0" eaLnBrk="0">
                <a:lnSpc>
                  <a:spcPct val="100000"/>
                </a:lnSpc>
                <a:tabLst/>
              </a:pPr>
              <a:endParaRPr sz="1000" dirty="0">
                <a:latin typeface="Arial"/>
                <a:ea typeface="Arial"/>
                <a:cs typeface="Arial"/>
              </a:endParaRPr>
            </a:p>
            <a:p>
              <a:pPr algn="l" rtl="0" eaLnBrk="0">
                <a:lnSpc>
                  <a:spcPct val="100000"/>
                </a:lnSpc>
                <a:tabLst/>
              </a:pPr>
              <a:endParaRPr sz="1000" dirty="0">
                <a:latin typeface="Arial"/>
                <a:ea typeface="Arial"/>
                <a:cs typeface="Arial"/>
              </a:endParaRPr>
            </a:p>
            <a:p>
              <a:pPr algn="l" rtl="0" eaLnBrk="0">
                <a:lnSpc>
                  <a:spcPct val="100000"/>
                </a:lnSpc>
                <a:tabLst/>
              </a:pPr>
              <a:endParaRPr sz="1000" dirty="0">
                <a:latin typeface="Arial"/>
                <a:ea typeface="Arial"/>
                <a:cs typeface="Arial"/>
              </a:endParaRPr>
            </a:p>
            <a:p>
              <a:pPr algn="l" rtl="0" eaLnBrk="0">
                <a:lnSpc>
                  <a:spcPct val="100000"/>
                </a:lnSpc>
                <a:tabLst/>
              </a:pPr>
              <a:endParaRPr sz="1000" dirty="0">
                <a:latin typeface="Arial"/>
                <a:ea typeface="Arial"/>
                <a:cs typeface="Arial"/>
              </a:endParaRPr>
            </a:p>
            <a:p>
              <a:pPr algn="l" rtl="0" eaLnBrk="0">
                <a:lnSpc>
                  <a:spcPct val="100000"/>
                </a:lnSpc>
                <a:tabLst/>
              </a:pPr>
              <a:endParaRPr sz="1000" dirty="0">
                <a:latin typeface="Arial"/>
                <a:ea typeface="Arial"/>
                <a:cs typeface="Arial"/>
              </a:endParaRPr>
            </a:p>
            <a:p>
              <a:pPr algn="l" rtl="0" eaLnBrk="0">
                <a:lnSpc>
                  <a:spcPct val="101000"/>
                </a:lnSpc>
                <a:tabLst/>
              </a:pPr>
              <a:endParaRPr sz="1000" dirty="0">
                <a:latin typeface="Arial"/>
                <a:ea typeface="Arial"/>
                <a:cs typeface="Arial"/>
              </a:endParaRPr>
            </a:p>
            <a:p>
              <a:pPr algn="l" rtl="0" eaLnBrk="0">
                <a:lnSpc>
                  <a:spcPct val="8614"/>
                </a:lnSpc>
                <a:tabLst/>
              </a:pPr>
              <a:endParaRPr sz="100" dirty="0">
                <a:latin typeface="Arial"/>
                <a:ea typeface="Arial"/>
                <a:cs typeface="Arial"/>
              </a:endParaRPr>
            </a:p>
            <a:p>
              <a:pPr marL="2461895" algn="l" rtl="0" eaLnBrk="0">
                <a:lnSpc>
                  <a:spcPct val="88000"/>
                </a:lnSpc>
                <a:tabLst/>
              </a:pPr>
              <a:r>
                <a:rPr sz="1700" b="1" kern="0" spc="0" dirty="0">
                  <a:solidFill>
                    <a:srgbClr val="FFFFFF">
                      <a:alpha val="100000"/>
                    </a:srgbClr>
                  </a:solidFill>
                  <a:latin typeface="KaiTi"/>
                  <a:ea typeface="KaiTi"/>
                  <a:cs typeface="KaiTi"/>
                </a:rPr>
                <a:t>LNG</a:t>
              </a:r>
              <a:r>
                <a:rPr sz="1700" b="1" kern="0" spc="110" dirty="0">
                  <a:solidFill>
                    <a:srgbClr val="FFFFFF">
                      <a:alpha val="100000"/>
                    </a:srgbClr>
                  </a:solidFill>
                  <a:latin typeface="KaiTi"/>
                  <a:ea typeface="KaiTi"/>
                  <a:cs typeface="KaiTi"/>
                </a:rPr>
                <a:t>气化站</a:t>
              </a:r>
              <a:endParaRPr sz="1700" dirty="0">
                <a:latin typeface="KaiTi"/>
                <a:ea typeface="KaiTi"/>
                <a:cs typeface="KaiTi"/>
              </a:endParaRPr>
            </a:p>
          </p:txBody>
        </p:sp>
      </p:grpSp>
      <p:grpSp>
        <p:nvGrpSpPr>
          <p:cNvPr id="16" name="group 16"/>
          <p:cNvGrpSpPr/>
          <p:nvPr/>
        </p:nvGrpSpPr>
        <p:grpSpPr>
          <a:xfrm rot="21600000">
            <a:off x="437388" y="4018788"/>
            <a:ext cx="3599688" cy="2118360"/>
            <a:chOff x="0" y="0"/>
            <a:chExt cx="3599688" cy="2118360"/>
          </a:xfrm>
        </p:grpSpPr>
        <p:pic>
          <p:nvPicPr>
            <p:cNvPr id="276" name="picture 276"/>
            <p:cNvPicPr>
              <a:picLocks noChangeAspect="1"/>
            </p:cNvPicPr>
            <p:nvPr/>
          </p:nvPicPr>
          <p:blipFill>
            <a:blip r:embed="rId3"/>
            <a:stretch>
              <a:fillRect/>
            </a:stretch>
          </p:blipFill>
          <p:spPr>
            <a:xfrm rot="21600000">
              <a:off x="0" y="0"/>
              <a:ext cx="3599688" cy="2118360"/>
            </a:xfrm>
            <a:prstGeom prst="rect">
              <a:avLst/>
            </a:prstGeom>
          </p:spPr>
        </p:pic>
        <p:sp>
          <p:nvSpPr>
            <p:cNvPr id="278" name="textbox 278"/>
            <p:cNvSpPr/>
            <p:nvPr/>
          </p:nvSpPr>
          <p:spPr>
            <a:xfrm>
              <a:off x="-12700" y="-12700"/>
              <a:ext cx="3625215" cy="2144395"/>
            </a:xfrm>
            <a:prstGeom prst="rect">
              <a:avLst/>
            </a:prstGeom>
            <a:noFill/>
            <a:ln w="0" cap="flat">
              <a:noFill/>
              <a:prstDash val="solid"/>
              <a:miter lim="0"/>
            </a:ln>
          </p:spPr>
          <p:txBody>
            <a:bodyPr vert="horz" wrap="square" lIns="0" tIns="0" rIns="0" bIns="0"/>
            <a:lstStyle/>
            <a:p>
              <a:pPr algn="l" rtl="0" eaLnBrk="0">
                <a:lnSpc>
                  <a:spcPct val="100000"/>
                </a:lnSpc>
                <a:tabLst/>
              </a:pPr>
              <a:endParaRPr sz="1000" dirty="0">
                <a:latin typeface="Arial"/>
                <a:ea typeface="Arial"/>
                <a:cs typeface="Arial"/>
              </a:endParaRPr>
            </a:p>
            <a:p>
              <a:pPr algn="l" rtl="0" eaLnBrk="0">
                <a:lnSpc>
                  <a:spcPct val="100000"/>
                </a:lnSpc>
                <a:tabLst/>
              </a:pPr>
              <a:endParaRPr sz="1000" dirty="0">
                <a:latin typeface="Arial"/>
                <a:ea typeface="Arial"/>
                <a:cs typeface="Arial"/>
              </a:endParaRPr>
            </a:p>
            <a:p>
              <a:pPr algn="l" rtl="0" eaLnBrk="0">
                <a:lnSpc>
                  <a:spcPct val="100000"/>
                </a:lnSpc>
                <a:tabLst/>
              </a:pPr>
              <a:endParaRPr sz="1000" dirty="0">
                <a:latin typeface="Arial"/>
                <a:ea typeface="Arial"/>
                <a:cs typeface="Arial"/>
              </a:endParaRPr>
            </a:p>
            <a:p>
              <a:pPr algn="l" rtl="0" eaLnBrk="0">
                <a:lnSpc>
                  <a:spcPct val="100000"/>
                </a:lnSpc>
                <a:tabLst/>
              </a:pPr>
              <a:endParaRPr sz="1000" dirty="0">
                <a:latin typeface="Arial"/>
                <a:ea typeface="Arial"/>
                <a:cs typeface="Arial"/>
              </a:endParaRPr>
            </a:p>
            <a:p>
              <a:pPr algn="l" rtl="0" eaLnBrk="0">
                <a:lnSpc>
                  <a:spcPct val="100000"/>
                </a:lnSpc>
                <a:tabLst/>
              </a:pPr>
              <a:endParaRPr sz="1000" dirty="0">
                <a:latin typeface="Arial"/>
                <a:ea typeface="Arial"/>
                <a:cs typeface="Arial"/>
              </a:endParaRPr>
            </a:p>
            <a:p>
              <a:pPr algn="l" rtl="0" eaLnBrk="0">
                <a:lnSpc>
                  <a:spcPct val="100000"/>
                </a:lnSpc>
                <a:tabLst/>
              </a:pPr>
              <a:endParaRPr sz="1000" dirty="0">
                <a:latin typeface="Arial"/>
                <a:ea typeface="Arial"/>
                <a:cs typeface="Arial"/>
              </a:endParaRPr>
            </a:p>
            <a:p>
              <a:pPr algn="l" rtl="0" eaLnBrk="0">
                <a:lnSpc>
                  <a:spcPct val="100000"/>
                </a:lnSpc>
                <a:tabLst/>
              </a:pPr>
              <a:endParaRPr sz="1000" dirty="0">
                <a:latin typeface="Arial"/>
                <a:ea typeface="Arial"/>
                <a:cs typeface="Arial"/>
              </a:endParaRPr>
            </a:p>
            <a:p>
              <a:pPr algn="l" rtl="0" eaLnBrk="0">
                <a:lnSpc>
                  <a:spcPct val="100000"/>
                </a:lnSpc>
                <a:tabLst/>
              </a:pPr>
              <a:endParaRPr sz="1000" dirty="0">
                <a:latin typeface="Arial"/>
                <a:ea typeface="Arial"/>
                <a:cs typeface="Arial"/>
              </a:endParaRPr>
            </a:p>
            <a:p>
              <a:pPr algn="l" rtl="0" eaLnBrk="0">
                <a:lnSpc>
                  <a:spcPct val="100000"/>
                </a:lnSpc>
                <a:tabLst/>
              </a:pPr>
              <a:endParaRPr sz="1000" dirty="0">
                <a:latin typeface="Arial"/>
                <a:ea typeface="Arial"/>
                <a:cs typeface="Arial"/>
              </a:endParaRPr>
            </a:p>
            <a:p>
              <a:pPr algn="l" rtl="0" eaLnBrk="0">
                <a:lnSpc>
                  <a:spcPct val="100000"/>
                </a:lnSpc>
                <a:tabLst/>
              </a:pPr>
              <a:endParaRPr sz="1000" dirty="0">
                <a:latin typeface="Arial"/>
                <a:ea typeface="Arial"/>
                <a:cs typeface="Arial"/>
              </a:endParaRPr>
            </a:p>
            <a:p>
              <a:pPr algn="l" rtl="0" eaLnBrk="0">
                <a:lnSpc>
                  <a:spcPct val="100000"/>
                </a:lnSpc>
                <a:tabLst/>
              </a:pPr>
              <a:endParaRPr sz="1000" dirty="0">
                <a:latin typeface="Arial"/>
                <a:ea typeface="Arial"/>
                <a:cs typeface="Arial"/>
              </a:endParaRPr>
            </a:p>
            <a:p>
              <a:pPr algn="l" rtl="0" eaLnBrk="0">
                <a:lnSpc>
                  <a:spcPct val="101000"/>
                </a:lnSpc>
                <a:tabLst/>
              </a:pPr>
              <a:endParaRPr sz="1000" dirty="0">
                <a:latin typeface="Arial"/>
                <a:ea typeface="Arial"/>
                <a:cs typeface="Arial"/>
              </a:endParaRPr>
            </a:p>
            <a:p>
              <a:pPr marL="2517139" algn="l" rtl="0" eaLnBrk="0">
                <a:lnSpc>
                  <a:spcPct val="88000"/>
                </a:lnSpc>
                <a:spcBef>
                  <a:spcPts val="2"/>
                </a:spcBef>
                <a:tabLst/>
              </a:pPr>
              <a:r>
                <a:rPr sz="1700" b="1" kern="0" spc="60" dirty="0">
                  <a:solidFill>
                    <a:srgbClr val="FFFFFF">
                      <a:alpha val="100000"/>
                    </a:srgbClr>
                  </a:solidFill>
                  <a:latin typeface="KaiTi"/>
                  <a:ea typeface="KaiTi"/>
                  <a:cs typeface="KaiTi"/>
                </a:rPr>
                <a:t>液化气站</a:t>
              </a:r>
              <a:endParaRPr sz="1700" dirty="0">
                <a:latin typeface="KaiTi"/>
                <a:ea typeface="KaiTi"/>
                <a:cs typeface="KaiTi"/>
              </a:endParaRPr>
            </a:p>
          </p:txBody>
        </p:sp>
      </p:grpSp>
      <p:grpSp>
        <p:nvGrpSpPr>
          <p:cNvPr id="18" name="group 18"/>
          <p:cNvGrpSpPr/>
          <p:nvPr/>
        </p:nvGrpSpPr>
        <p:grpSpPr>
          <a:xfrm rot="21600000">
            <a:off x="7898892" y="1551431"/>
            <a:ext cx="3579875" cy="2119884"/>
            <a:chOff x="0" y="0"/>
            <a:chExt cx="3579875" cy="2119884"/>
          </a:xfrm>
        </p:grpSpPr>
        <p:pic>
          <p:nvPicPr>
            <p:cNvPr id="280" name="picture 280"/>
            <p:cNvPicPr>
              <a:picLocks noChangeAspect="1"/>
            </p:cNvPicPr>
            <p:nvPr/>
          </p:nvPicPr>
          <p:blipFill>
            <a:blip r:embed="rId4"/>
            <a:stretch>
              <a:fillRect/>
            </a:stretch>
          </p:blipFill>
          <p:spPr>
            <a:xfrm rot="21600000">
              <a:off x="0" y="0"/>
              <a:ext cx="3579875" cy="2119884"/>
            </a:xfrm>
            <a:prstGeom prst="rect">
              <a:avLst/>
            </a:prstGeom>
          </p:spPr>
        </p:pic>
        <p:sp>
          <p:nvSpPr>
            <p:cNvPr id="282" name="textbox 282"/>
            <p:cNvSpPr/>
            <p:nvPr/>
          </p:nvSpPr>
          <p:spPr>
            <a:xfrm>
              <a:off x="-12700" y="-12700"/>
              <a:ext cx="3605529" cy="2145664"/>
            </a:xfrm>
            <a:prstGeom prst="rect">
              <a:avLst/>
            </a:prstGeom>
            <a:noFill/>
            <a:ln w="0" cap="flat">
              <a:noFill/>
              <a:prstDash val="solid"/>
              <a:miter lim="0"/>
            </a:ln>
          </p:spPr>
          <p:txBody>
            <a:bodyPr vert="horz" wrap="square" lIns="0" tIns="0" rIns="0" bIns="0"/>
            <a:lstStyle/>
            <a:p>
              <a:pPr algn="l" rtl="0" eaLnBrk="0">
                <a:lnSpc>
                  <a:spcPct val="100000"/>
                </a:lnSpc>
                <a:tabLst/>
              </a:pPr>
              <a:endParaRPr sz="1000" dirty="0">
                <a:latin typeface="Arial"/>
                <a:ea typeface="Arial"/>
                <a:cs typeface="Arial"/>
              </a:endParaRPr>
            </a:p>
            <a:p>
              <a:pPr algn="l" rtl="0" eaLnBrk="0">
                <a:lnSpc>
                  <a:spcPct val="100000"/>
                </a:lnSpc>
                <a:tabLst/>
              </a:pPr>
              <a:endParaRPr sz="1000" dirty="0">
                <a:latin typeface="Arial"/>
                <a:ea typeface="Arial"/>
                <a:cs typeface="Arial"/>
              </a:endParaRPr>
            </a:p>
            <a:p>
              <a:pPr algn="l" rtl="0" eaLnBrk="0">
                <a:lnSpc>
                  <a:spcPct val="100000"/>
                </a:lnSpc>
                <a:tabLst/>
              </a:pPr>
              <a:endParaRPr sz="1000" dirty="0">
                <a:latin typeface="Arial"/>
                <a:ea typeface="Arial"/>
                <a:cs typeface="Arial"/>
              </a:endParaRPr>
            </a:p>
            <a:p>
              <a:pPr algn="l" rtl="0" eaLnBrk="0">
                <a:lnSpc>
                  <a:spcPct val="100000"/>
                </a:lnSpc>
                <a:tabLst/>
              </a:pPr>
              <a:endParaRPr sz="1000" dirty="0">
                <a:latin typeface="Arial"/>
                <a:ea typeface="Arial"/>
                <a:cs typeface="Arial"/>
              </a:endParaRPr>
            </a:p>
            <a:p>
              <a:pPr algn="l" rtl="0" eaLnBrk="0">
                <a:lnSpc>
                  <a:spcPct val="100000"/>
                </a:lnSpc>
                <a:tabLst/>
              </a:pPr>
              <a:endParaRPr sz="1000" dirty="0">
                <a:latin typeface="Arial"/>
                <a:ea typeface="Arial"/>
                <a:cs typeface="Arial"/>
              </a:endParaRPr>
            </a:p>
            <a:p>
              <a:pPr algn="l" rtl="0" eaLnBrk="0">
                <a:lnSpc>
                  <a:spcPct val="100000"/>
                </a:lnSpc>
                <a:tabLst/>
              </a:pPr>
              <a:endParaRPr sz="1000" dirty="0">
                <a:latin typeface="Arial"/>
                <a:ea typeface="Arial"/>
                <a:cs typeface="Arial"/>
              </a:endParaRPr>
            </a:p>
            <a:p>
              <a:pPr algn="l" rtl="0" eaLnBrk="0">
                <a:lnSpc>
                  <a:spcPct val="100000"/>
                </a:lnSpc>
                <a:tabLst/>
              </a:pPr>
              <a:endParaRPr sz="1000" dirty="0">
                <a:latin typeface="Arial"/>
                <a:ea typeface="Arial"/>
                <a:cs typeface="Arial"/>
              </a:endParaRPr>
            </a:p>
            <a:p>
              <a:pPr algn="l" rtl="0" eaLnBrk="0">
                <a:lnSpc>
                  <a:spcPct val="100000"/>
                </a:lnSpc>
                <a:tabLst/>
              </a:pPr>
              <a:endParaRPr sz="1000" dirty="0">
                <a:latin typeface="Arial"/>
                <a:ea typeface="Arial"/>
                <a:cs typeface="Arial"/>
              </a:endParaRPr>
            </a:p>
            <a:p>
              <a:pPr algn="l" rtl="0" eaLnBrk="0">
                <a:lnSpc>
                  <a:spcPct val="100000"/>
                </a:lnSpc>
                <a:tabLst/>
              </a:pPr>
              <a:endParaRPr sz="1000" dirty="0">
                <a:latin typeface="Arial"/>
                <a:ea typeface="Arial"/>
                <a:cs typeface="Arial"/>
              </a:endParaRPr>
            </a:p>
            <a:p>
              <a:pPr algn="l" rtl="0" eaLnBrk="0">
                <a:lnSpc>
                  <a:spcPct val="100000"/>
                </a:lnSpc>
                <a:tabLst/>
              </a:pPr>
              <a:endParaRPr sz="1000" dirty="0">
                <a:latin typeface="Arial"/>
                <a:ea typeface="Arial"/>
                <a:cs typeface="Arial"/>
              </a:endParaRPr>
            </a:p>
            <a:p>
              <a:pPr algn="l" rtl="0" eaLnBrk="0">
                <a:lnSpc>
                  <a:spcPct val="100000"/>
                </a:lnSpc>
                <a:tabLst/>
              </a:pPr>
              <a:endParaRPr sz="1000" dirty="0">
                <a:latin typeface="Arial"/>
                <a:ea typeface="Arial"/>
                <a:cs typeface="Arial"/>
              </a:endParaRPr>
            </a:p>
            <a:p>
              <a:pPr algn="l" rtl="0" eaLnBrk="0">
                <a:lnSpc>
                  <a:spcPct val="101000"/>
                </a:lnSpc>
                <a:tabLst/>
              </a:pPr>
              <a:endParaRPr sz="1000" dirty="0">
                <a:latin typeface="Arial"/>
                <a:ea typeface="Arial"/>
                <a:cs typeface="Arial"/>
              </a:endParaRPr>
            </a:p>
            <a:p>
              <a:pPr algn="l" rtl="0" eaLnBrk="0">
                <a:lnSpc>
                  <a:spcPct val="8614"/>
                </a:lnSpc>
                <a:tabLst/>
              </a:pPr>
              <a:endParaRPr sz="100" dirty="0">
                <a:latin typeface="Arial"/>
                <a:ea typeface="Arial"/>
                <a:cs typeface="Arial"/>
              </a:endParaRPr>
            </a:p>
            <a:p>
              <a:pPr marL="2414270" algn="l" rtl="0" eaLnBrk="0">
                <a:lnSpc>
                  <a:spcPct val="88000"/>
                </a:lnSpc>
                <a:tabLst/>
              </a:pPr>
              <a:r>
                <a:rPr sz="1700" b="1" kern="0" spc="0" dirty="0">
                  <a:solidFill>
                    <a:srgbClr val="FFFFFF">
                      <a:alpha val="100000"/>
                    </a:srgbClr>
                  </a:solidFill>
                  <a:latin typeface="KaiTi"/>
                  <a:ea typeface="KaiTi"/>
                  <a:cs typeface="KaiTi"/>
                </a:rPr>
                <a:t>LNG</a:t>
              </a:r>
              <a:r>
                <a:rPr sz="1700" b="1" kern="0" spc="110" dirty="0">
                  <a:solidFill>
                    <a:srgbClr val="FFFFFF">
                      <a:alpha val="100000"/>
                    </a:srgbClr>
                  </a:solidFill>
                  <a:latin typeface="KaiTi"/>
                  <a:ea typeface="KaiTi"/>
                  <a:cs typeface="KaiTi"/>
                </a:rPr>
                <a:t>接收站</a:t>
              </a:r>
              <a:endParaRPr sz="1700" dirty="0">
                <a:latin typeface="KaiTi"/>
                <a:ea typeface="KaiTi"/>
                <a:cs typeface="KaiTi"/>
              </a:endParaRPr>
            </a:p>
          </p:txBody>
        </p:sp>
      </p:grpSp>
      <p:grpSp>
        <p:nvGrpSpPr>
          <p:cNvPr id="20" name="group 20"/>
          <p:cNvGrpSpPr/>
          <p:nvPr/>
        </p:nvGrpSpPr>
        <p:grpSpPr>
          <a:xfrm rot="21600000">
            <a:off x="8124444" y="4015740"/>
            <a:ext cx="3348228" cy="2119883"/>
            <a:chOff x="0" y="0"/>
            <a:chExt cx="3348228" cy="2119883"/>
          </a:xfrm>
        </p:grpSpPr>
        <p:pic>
          <p:nvPicPr>
            <p:cNvPr id="284" name="picture 284"/>
            <p:cNvPicPr>
              <a:picLocks noChangeAspect="1"/>
            </p:cNvPicPr>
            <p:nvPr/>
          </p:nvPicPr>
          <p:blipFill>
            <a:blip r:embed="rId5"/>
            <a:stretch>
              <a:fillRect/>
            </a:stretch>
          </p:blipFill>
          <p:spPr>
            <a:xfrm rot="21600000">
              <a:off x="0" y="0"/>
              <a:ext cx="3348228" cy="2119883"/>
            </a:xfrm>
            <a:prstGeom prst="rect">
              <a:avLst/>
            </a:prstGeom>
          </p:spPr>
        </p:pic>
        <p:sp>
          <p:nvSpPr>
            <p:cNvPr id="286" name="textbox 286"/>
            <p:cNvSpPr/>
            <p:nvPr/>
          </p:nvSpPr>
          <p:spPr>
            <a:xfrm>
              <a:off x="-12700" y="-12700"/>
              <a:ext cx="3373754" cy="2145664"/>
            </a:xfrm>
            <a:prstGeom prst="rect">
              <a:avLst/>
            </a:prstGeom>
            <a:noFill/>
            <a:ln w="0" cap="flat">
              <a:noFill/>
              <a:prstDash val="solid"/>
              <a:miter lim="0"/>
            </a:ln>
          </p:spPr>
          <p:txBody>
            <a:bodyPr vert="horz" wrap="square" lIns="0" tIns="0" rIns="0" bIns="0"/>
            <a:lstStyle/>
            <a:p>
              <a:pPr algn="l" rtl="0" eaLnBrk="0">
                <a:lnSpc>
                  <a:spcPct val="100000"/>
                </a:lnSpc>
                <a:tabLst/>
              </a:pPr>
              <a:endParaRPr sz="1000" dirty="0">
                <a:latin typeface="Arial"/>
                <a:ea typeface="Arial"/>
                <a:cs typeface="Arial"/>
              </a:endParaRPr>
            </a:p>
            <a:p>
              <a:pPr algn="l" rtl="0" eaLnBrk="0">
                <a:lnSpc>
                  <a:spcPct val="100000"/>
                </a:lnSpc>
                <a:tabLst/>
              </a:pPr>
              <a:endParaRPr sz="1000" dirty="0">
                <a:latin typeface="Arial"/>
                <a:ea typeface="Arial"/>
                <a:cs typeface="Arial"/>
              </a:endParaRPr>
            </a:p>
            <a:p>
              <a:pPr algn="l" rtl="0" eaLnBrk="0">
                <a:lnSpc>
                  <a:spcPct val="100000"/>
                </a:lnSpc>
                <a:tabLst/>
              </a:pPr>
              <a:endParaRPr sz="1000" dirty="0">
                <a:latin typeface="Arial"/>
                <a:ea typeface="Arial"/>
                <a:cs typeface="Arial"/>
              </a:endParaRPr>
            </a:p>
            <a:p>
              <a:pPr algn="l" rtl="0" eaLnBrk="0">
                <a:lnSpc>
                  <a:spcPct val="100000"/>
                </a:lnSpc>
                <a:tabLst/>
              </a:pPr>
              <a:endParaRPr sz="1000" dirty="0">
                <a:latin typeface="Arial"/>
                <a:ea typeface="Arial"/>
                <a:cs typeface="Arial"/>
              </a:endParaRPr>
            </a:p>
            <a:p>
              <a:pPr algn="l" rtl="0" eaLnBrk="0">
                <a:lnSpc>
                  <a:spcPct val="100000"/>
                </a:lnSpc>
                <a:tabLst/>
              </a:pPr>
              <a:endParaRPr sz="1000" dirty="0">
                <a:latin typeface="Arial"/>
                <a:ea typeface="Arial"/>
                <a:cs typeface="Arial"/>
              </a:endParaRPr>
            </a:p>
            <a:p>
              <a:pPr algn="l" rtl="0" eaLnBrk="0">
                <a:lnSpc>
                  <a:spcPct val="100000"/>
                </a:lnSpc>
                <a:tabLst/>
              </a:pPr>
              <a:endParaRPr sz="1000" dirty="0">
                <a:latin typeface="Arial"/>
                <a:ea typeface="Arial"/>
                <a:cs typeface="Arial"/>
              </a:endParaRPr>
            </a:p>
            <a:p>
              <a:pPr algn="l" rtl="0" eaLnBrk="0">
                <a:lnSpc>
                  <a:spcPct val="100000"/>
                </a:lnSpc>
                <a:tabLst/>
              </a:pPr>
              <a:endParaRPr sz="1000" dirty="0">
                <a:latin typeface="Arial"/>
                <a:ea typeface="Arial"/>
                <a:cs typeface="Arial"/>
              </a:endParaRPr>
            </a:p>
            <a:p>
              <a:pPr algn="l" rtl="0" eaLnBrk="0">
                <a:lnSpc>
                  <a:spcPct val="100000"/>
                </a:lnSpc>
                <a:tabLst/>
              </a:pPr>
              <a:endParaRPr sz="1000" dirty="0">
                <a:latin typeface="Arial"/>
                <a:ea typeface="Arial"/>
                <a:cs typeface="Arial"/>
              </a:endParaRPr>
            </a:p>
            <a:p>
              <a:pPr algn="l" rtl="0" eaLnBrk="0">
                <a:lnSpc>
                  <a:spcPct val="100000"/>
                </a:lnSpc>
                <a:tabLst/>
              </a:pPr>
              <a:endParaRPr sz="1000" dirty="0">
                <a:latin typeface="Arial"/>
                <a:ea typeface="Arial"/>
                <a:cs typeface="Arial"/>
              </a:endParaRPr>
            </a:p>
            <a:p>
              <a:pPr algn="l" rtl="0" eaLnBrk="0">
                <a:lnSpc>
                  <a:spcPct val="100000"/>
                </a:lnSpc>
                <a:tabLst/>
              </a:pPr>
              <a:endParaRPr sz="1000" dirty="0">
                <a:latin typeface="Arial"/>
                <a:ea typeface="Arial"/>
                <a:cs typeface="Arial"/>
              </a:endParaRPr>
            </a:p>
            <a:p>
              <a:pPr algn="l" rtl="0" eaLnBrk="0">
                <a:lnSpc>
                  <a:spcPct val="101000"/>
                </a:lnSpc>
                <a:tabLst/>
              </a:pPr>
              <a:endParaRPr sz="1000" dirty="0">
                <a:latin typeface="Arial"/>
                <a:ea typeface="Arial"/>
                <a:cs typeface="Arial"/>
              </a:endParaRPr>
            </a:p>
            <a:p>
              <a:pPr algn="l" rtl="0" eaLnBrk="0">
                <a:lnSpc>
                  <a:spcPct val="101000"/>
                </a:lnSpc>
                <a:tabLst/>
              </a:pPr>
              <a:endParaRPr sz="1000" dirty="0">
                <a:latin typeface="Arial"/>
                <a:ea typeface="Arial"/>
                <a:cs typeface="Arial"/>
              </a:endParaRPr>
            </a:p>
            <a:p>
              <a:pPr marL="2092325" algn="l" rtl="0" eaLnBrk="0">
                <a:lnSpc>
                  <a:spcPct val="88000"/>
                </a:lnSpc>
                <a:spcBef>
                  <a:spcPts val="4"/>
                </a:spcBef>
                <a:tabLst/>
              </a:pPr>
              <a:r>
                <a:rPr sz="1700" b="1" kern="0" spc="0" dirty="0">
                  <a:solidFill>
                    <a:srgbClr val="FFFFFF">
                      <a:alpha val="100000"/>
                    </a:srgbClr>
                  </a:solidFill>
                  <a:latin typeface="KaiTi"/>
                  <a:ea typeface="KaiTi"/>
                  <a:cs typeface="KaiTi"/>
                </a:rPr>
                <a:t>CNG</a:t>
              </a:r>
              <a:r>
                <a:rPr sz="1700" b="1" kern="0" spc="110" dirty="0">
                  <a:solidFill>
                    <a:srgbClr val="FFFFFF">
                      <a:alpha val="100000"/>
                    </a:srgbClr>
                  </a:solidFill>
                  <a:latin typeface="KaiTi"/>
                  <a:ea typeface="KaiTi"/>
                  <a:cs typeface="KaiTi"/>
                </a:rPr>
                <a:t>加气站</a:t>
              </a:r>
              <a:endParaRPr sz="1700" dirty="0">
                <a:latin typeface="KaiTi"/>
                <a:ea typeface="KaiTi"/>
                <a:cs typeface="KaiTi"/>
              </a:endParaRPr>
            </a:p>
          </p:txBody>
        </p:sp>
      </p:grpSp>
      <p:grpSp>
        <p:nvGrpSpPr>
          <p:cNvPr id="22" name="group 22"/>
          <p:cNvGrpSpPr/>
          <p:nvPr/>
        </p:nvGrpSpPr>
        <p:grpSpPr>
          <a:xfrm rot="21600000">
            <a:off x="4351020" y="1551431"/>
            <a:ext cx="3209544" cy="2119884"/>
            <a:chOff x="0" y="0"/>
            <a:chExt cx="3209544" cy="2119884"/>
          </a:xfrm>
        </p:grpSpPr>
        <p:pic>
          <p:nvPicPr>
            <p:cNvPr id="288" name="picture 288"/>
            <p:cNvPicPr>
              <a:picLocks noChangeAspect="1"/>
            </p:cNvPicPr>
            <p:nvPr/>
          </p:nvPicPr>
          <p:blipFill>
            <a:blip r:embed="rId6"/>
            <a:stretch>
              <a:fillRect/>
            </a:stretch>
          </p:blipFill>
          <p:spPr>
            <a:xfrm rot="21600000">
              <a:off x="0" y="0"/>
              <a:ext cx="3209544" cy="2119884"/>
            </a:xfrm>
            <a:prstGeom prst="rect">
              <a:avLst/>
            </a:prstGeom>
          </p:spPr>
        </p:pic>
        <p:sp>
          <p:nvSpPr>
            <p:cNvPr id="290" name="textbox 290"/>
            <p:cNvSpPr/>
            <p:nvPr/>
          </p:nvSpPr>
          <p:spPr>
            <a:xfrm>
              <a:off x="-12700" y="-12700"/>
              <a:ext cx="3235325" cy="2145664"/>
            </a:xfrm>
            <a:prstGeom prst="rect">
              <a:avLst/>
            </a:prstGeom>
            <a:noFill/>
            <a:ln w="0" cap="flat">
              <a:noFill/>
              <a:prstDash val="solid"/>
              <a:miter lim="0"/>
            </a:ln>
          </p:spPr>
          <p:txBody>
            <a:bodyPr vert="horz" wrap="square" lIns="0" tIns="0" rIns="0" bIns="0"/>
            <a:lstStyle/>
            <a:p>
              <a:pPr algn="l" rtl="0" eaLnBrk="0">
                <a:lnSpc>
                  <a:spcPct val="100000"/>
                </a:lnSpc>
                <a:tabLst/>
              </a:pPr>
              <a:endParaRPr sz="1000" dirty="0">
                <a:latin typeface="Arial"/>
                <a:ea typeface="Arial"/>
                <a:cs typeface="Arial"/>
              </a:endParaRPr>
            </a:p>
            <a:p>
              <a:pPr algn="l" rtl="0" eaLnBrk="0">
                <a:lnSpc>
                  <a:spcPct val="100000"/>
                </a:lnSpc>
                <a:tabLst/>
              </a:pPr>
              <a:endParaRPr sz="1000" dirty="0">
                <a:latin typeface="Arial"/>
                <a:ea typeface="Arial"/>
                <a:cs typeface="Arial"/>
              </a:endParaRPr>
            </a:p>
            <a:p>
              <a:pPr algn="l" rtl="0" eaLnBrk="0">
                <a:lnSpc>
                  <a:spcPct val="100000"/>
                </a:lnSpc>
                <a:tabLst/>
              </a:pPr>
              <a:endParaRPr sz="1000" dirty="0">
                <a:latin typeface="Arial"/>
                <a:ea typeface="Arial"/>
                <a:cs typeface="Arial"/>
              </a:endParaRPr>
            </a:p>
            <a:p>
              <a:pPr algn="l" rtl="0" eaLnBrk="0">
                <a:lnSpc>
                  <a:spcPct val="100000"/>
                </a:lnSpc>
                <a:tabLst/>
              </a:pPr>
              <a:endParaRPr sz="1000" dirty="0">
                <a:latin typeface="Arial"/>
                <a:ea typeface="Arial"/>
                <a:cs typeface="Arial"/>
              </a:endParaRPr>
            </a:p>
            <a:p>
              <a:pPr algn="l" rtl="0" eaLnBrk="0">
                <a:lnSpc>
                  <a:spcPct val="100000"/>
                </a:lnSpc>
                <a:tabLst/>
              </a:pPr>
              <a:endParaRPr sz="1000" dirty="0">
                <a:latin typeface="Arial"/>
                <a:ea typeface="Arial"/>
                <a:cs typeface="Arial"/>
              </a:endParaRPr>
            </a:p>
            <a:p>
              <a:pPr algn="l" rtl="0" eaLnBrk="0">
                <a:lnSpc>
                  <a:spcPct val="100000"/>
                </a:lnSpc>
                <a:tabLst/>
              </a:pPr>
              <a:endParaRPr sz="1000" dirty="0">
                <a:latin typeface="Arial"/>
                <a:ea typeface="Arial"/>
                <a:cs typeface="Arial"/>
              </a:endParaRPr>
            </a:p>
            <a:p>
              <a:pPr algn="l" rtl="0" eaLnBrk="0">
                <a:lnSpc>
                  <a:spcPct val="100000"/>
                </a:lnSpc>
                <a:tabLst/>
              </a:pPr>
              <a:endParaRPr sz="1000" dirty="0">
                <a:latin typeface="Arial"/>
                <a:ea typeface="Arial"/>
                <a:cs typeface="Arial"/>
              </a:endParaRPr>
            </a:p>
            <a:p>
              <a:pPr algn="l" rtl="0" eaLnBrk="0">
                <a:lnSpc>
                  <a:spcPct val="100000"/>
                </a:lnSpc>
                <a:tabLst/>
              </a:pPr>
              <a:endParaRPr sz="1000" dirty="0">
                <a:latin typeface="Arial"/>
                <a:ea typeface="Arial"/>
                <a:cs typeface="Arial"/>
              </a:endParaRPr>
            </a:p>
            <a:p>
              <a:pPr algn="l" rtl="0" eaLnBrk="0">
                <a:lnSpc>
                  <a:spcPct val="100000"/>
                </a:lnSpc>
                <a:tabLst/>
              </a:pPr>
              <a:endParaRPr sz="1000" dirty="0">
                <a:latin typeface="Arial"/>
                <a:ea typeface="Arial"/>
                <a:cs typeface="Arial"/>
              </a:endParaRPr>
            </a:p>
            <a:p>
              <a:pPr algn="l" rtl="0" eaLnBrk="0">
                <a:lnSpc>
                  <a:spcPct val="100000"/>
                </a:lnSpc>
                <a:tabLst/>
              </a:pPr>
              <a:endParaRPr sz="1000" dirty="0">
                <a:latin typeface="Arial"/>
                <a:ea typeface="Arial"/>
                <a:cs typeface="Arial"/>
              </a:endParaRPr>
            </a:p>
            <a:p>
              <a:pPr algn="l" rtl="0" eaLnBrk="0">
                <a:lnSpc>
                  <a:spcPct val="101000"/>
                </a:lnSpc>
                <a:tabLst/>
              </a:pPr>
              <a:endParaRPr sz="1000" dirty="0">
                <a:latin typeface="Arial"/>
                <a:ea typeface="Arial"/>
                <a:cs typeface="Arial"/>
              </a:endParaRPr>
            </a:p>
            <a:p>
              <a:pPr algn="l" rtl="0" eaLnBrk="0">
                <a:lnSpc>
                  <a:spcPct val="101000"/>
                </a:lnSpc>
                <a:tabLst/>
              </a:pPr>
              <a:endParaRPr sz="1000" dirty="0">
                <a:latin typeface="Arial"/>
                <a:ea typeface="Arial"/>
                <a:cs typeface="Arial"/>
              </a:endParaRPr>
            </a:p>
            <a:p>
              <a:pPr marL="1929129" algn="l" rtl="0" eaLnBrk="0">
                <a:lnSpc>
                  <a:spcPct val="88000"/>
                </a:lnSpc>
                <a:spcBef>
                  <a:spcPts val="3"/>
                </a:spcBef>
                <a:tabLst/>
              </a:pPr>
              <a:r>
                <a:rPr sz="1700" b="1" kern="0" spc="70" dirty="0">
                  <a:solidFill>
                    <a:srgbClr val="FFFFFF">
                      <a:alpha val="100000"/>
                    </a:srgbClr>
                  </a:solidFill>
                  <a:latin typeface="KaiTi"/>
                  <a:ea typeface="KaiTi"/>
                  <a:cs typeface="KaiTi"/>
                </a:rPr>
                <a:t>天然气门站</a:t>
              </a:r>
              <a:endParaRPr sz="1700" dirty="0">
                <a:latin typeface="KaiTi"/>
                <a:ea typeface="KaiTi"/>
                <a:cs typeface="KaiTi"/>
              </a:endParaRPr>
            </a:p>
          </p:txBody>
        </p:sp>
      </p:grpSp>
      <p:grpSp>
        <p:nvGrpSpPr>
          <p:cNvPr id="24" name="group 24"/>
          <p:cNvGrpSpPr/>
          <p:nvPr/>
        </p:nvGrpSpPr>
        <p:grpSpPr>
          <a:xfrm rot="21600000">
            <a:off x="4486655" y="4018788"/>
            <a:ext cx="3188208" cy="2119883"/>
            <a:chOff x="0" y="0"/>
            <a:chExt cx="3188208" cy="2119883"/>
          </a:xfrm>
        </p:grpSpPr>
        <p:pic>
          <p:nvPicPr>
            <p:cNvPr id="292" name="picture 292"/>
            <p:cNvPicPr>
              <a:picLocks noChangeAspect="1"/>
            </p:cNvPicPr>
            <p:nvPr/>
          </p:nvPicPr>
          <p:blipFill>
            <a:blip r:embed="rId7"/>
            <a:stretch>
              <a:fillRect/>
            </a:stretch>
          </p:blipFill>
          <p:spPr>
            <a:xfrm rot="21600000">
              <a:off x="0" y="0"/>
              <a:ext cx="3188208" cy="2119883"/>
            </a:xfrm>
            <a:prstGeom prst="rect">
              <a:avLst/>
            </a:prstGeom>
          </p:spPr>
        </p:pic>
        <p:sp>
          <p:nvSpPr>
            <p:cNvPr id="294" name="textbox 294"/>
            <p:cNvSpPr/>
            <p:nvPr/>
          </p:nvSpPr>
          <p:spPr>
            <a:xfrm>
              <a:off x="-12700" y="-12700"/>
              <a:ext cx="3213735" cy="2145664"/>
            </a:xfrm>
            <a:prstGeom prst="rect">
              <a:avLst/>
            </a:prstGeom>
            <a:noFill/>
            <a:ln w="0" cap="flat">
              <a:noFill/>
              <a:prstDash val="solid"/>
              <a:miter lim="0"/>
            </a:ln>
          </p:spPr>
          <p:txBody>
            <a:bodyPr vert="horz" wrap="square" lIns="0" tIns="0" rIns="0" bIns="0"/>
            <a:lstStyle/>
            <a:p>
              <a:pPr algn="l" rtl="0" eaLnBrk="0">
                <a:lnSpc>
                  <a:spcPct val="100000"/>
                </a:lnSpc>
                <a:tabLst/>
              </a:pPr>
              <a:endParaRPr sz="1000" dirty="0">
                <a:latin typeface="Arial"/>
                <a:ea typeface="Arial"/>
                <a:cs typeface="Arial"/>
              </a:endParaRPr>
            </a:p>
            <a:p>
              <a:pPr algn="l" rtl="0" eaLnBrk="0">
                <a:lnSpc>
                  <a:spcPct val="100000"/>
                </a:lnSpc>
                <a:tabLst/>
              </a:pPr>
              <a:endParaRPr sz="1000" dirty="0">
                <a:latin typeface="Arial"/>
                <a:ea typeface="Arial"/>
                <a:cs typeface="Arial"/>
              </a:endParaRPr>
            </a:p>
            <a:p>
              <a:pPr algn="l" rtl="0" eaLnBrk="0">
                <a:lnSpc>
                  <a:spcPct val="100000"/>
                </a:lnSpc>
                <a:tabLst/>
              </a:pPr>
              <a:endParaRPr sz="1000" dirty="0">
                <a:latin typeface="Arial"/>
                <a:ea typeface="Arial"/>
                <a:cs typeface="Arial"/>
              </a:endParaRPr>
            </a:p>
            <a:p>
              <a:pPr algn="l" rtl="0" eaLnBrk="0">
                <a:lnSpc>
                  <a:spcPct val="100000"/>
                </a:lnSpc>
                <a:tabLst/>
              </a:pPr>
              <a:endParaRPr sz="1000" dirty="0">
                <a:latin typeface="Arial"/>
                <a:ea typeface="Arial"/>
                <a:cs typeface="Arial"/>
              </a:endParaRPr>
            </a:p>
            <a:p>
              <a:pPr algn="l" rtl="0" eaLnBrk="0">
                <a:lnSpc>
                  <a:spcPct val="100000"/>
                </a:lnSpc>
                <a:tabLst/>
              </a:pPr>
              <a:endParaRPr sz="1000" dirty="0">
                <a:latin typeface="Arial"/>
                <a:ea typeface="Arial"/>
                <a:cs typeface="Arial"/>
              </a:endParaRPr>
            </a:p>
            <a:p>
              <a:pPr algn="l" rtl="0" eaLnBrk="0">
                <a:lnSpc>
                  <a:spcPct val="100000"/>
                </a:lnSpc>
                <a:tabLst/>
              </a:pPr>
              <a:endParaRPr sz="1000" dirty="0">
                <a:latin typeface="Arial"/>
                <a:ea typeface="Arial"/>
                <a:cs typeface="Arial"/>
              </a:endParaRPr>
            </a:p>
            <a:p>
              <a:pPr algn="l" rtl="0" eaLnBrk="0">
                <a:lnSpc>
                  <a:spcPct val="100000"/>
                </a:lnSpc>
                <a:tabLst/>
              </a:pPr>
              <a:endParaRPr sz="1000" dirty="0">
                <a:latin typeface="Arial"/>
                <a:ea typeface="Arial"/>
                <a:cs typeface="Arial"/>
              </a:endParaRPr>
            </a:p>
            <a:p>
              <a:pPr algn="l" rtl="0" eaLnBrk="0">
                <a:lnSpc>
                  <a:spcPct val="100000"/>
                </a:lnSpc>
                <a:tabLst/>
              </a:pPr>
              <a:endParaRPr sz="1000" dirty="0">
                <a:latin typeface="Arial"/>
                <a:ea typeface="Arial"/>
                <a:cs typeface="Arial"/>
              </a:endParaRPr>
            </a:p>
            <a:p>
              <a:pPr algn="l" rtl="0" eaLnBrk="0">
                <a:lnSpc>
                  <a:spcPct val="100000"/>
                </a:lnSpc>
                <a:tabLst/>
              </a:pPr>
              <a:endParaRPr sz="1000" dirty="0">
                <a:latin typeface="Arial"/>
                <a:ea typeface="Arial"/>
                <a:cs typeface="Arial"/>
              </a:endParaRPr>
            </a:p>
            <a:p>
              <a:pPr algn="l" rtl="0" eaLnBrk="0">
                <a:lnSpc>
                  <a:spcPct val="100000"/>
                </a:lnSpc>
                <a:tabLst/>
              </a:pPr>
              <a:endParaRPr sz="1000" dirty="0">
                <a:latin typeface="Arial"/>
                <a:ea typeface="Arial"/>
                <a:cs typeface="Arial"/>
              </a:endParaRPr>
            </a:p>
            <a:p>
              <a:pPr algn="l" rtl="0" eaLnBrk="0">
                <a:lnSpc>
                  <a:spcPct val="101000"/>
                </a:lnSpc>
                <a:tabLst/>
              </a:pPr>
              <a:endParaRPr sz="1000" dirty="0">
                <a:latin typeface="Arial"/>
                <a:ea typeface="Arial"/>
                <a:cs typeface="Arial"/>
              </a:endParaRPr>
            </a:p>
            <a:p>
              <a:pPr algn="l" rtl="0" eaLnBrk="0">
                <a:lnSpc>
                  <a:spcPct val="101000"/>
                </a:lnSpc>
                <a:tabLst/>
              </a:pPr>
              <a:endParaRPr sz="1000" dirty="0">
                <a:latin typeface="Arial"/>
                <a:ea typeface="Arial"/>
                <a:cs typeface="Arial"/>
              </a:endParaRPr>
            </a:p>
            <a:p>
              <a:pPr marL="2208529" algn="l" rtl="0" eaLnBrk="0">
                <a:lnSpc>
                  <a:spcPct val="88000"/>
                </a:lnSpc>
                <a:tabLst/>
              </a:pPr>
              <a:r>
                <a:rPr sz="1700" b="1" kern="0" spc="80" dirty="0">
                  <a:solidFill>
                    <a:srgbClr val="FFFFFF">
                      <a:alpha val="100000"/>
                    </a:srgbClr>
                  </a:solidFill>
                  <a:latin typeface="KaiTi"/>
                  <a:ea typeface="KaiTi"/>
                  <a:cs typeface="KaiTi"/>
                </a:rPr>
                <a:t>加氢站</a:t>
              </a:r>
              <a:endParaRPr sz="1700" dirty="0">
                <a:latin typeface="KaiTi"/>
                <a:ea typeface="KaiTi"/>
                <a:cs typeface="KaiTi"/>
              </a:endParaRPr>
            </a:p>
          </p:txBody>
        </p:sp>
      </p:grpSp>
      <p:sp>
        <p:nvSpPr>
          <p:cNvPr id="296" name="textbox 296"/>
          <p:cNvSpPr/>
          <p:nvPr/>
        </p:nvSpPr>
        <p:spPr>
          <a:xfrm>
            <a:off x="702236" y="510426"/>
            <a:ext cx="8160384" cy="562609"/>
          </a:xfrm>
          <a:prstGeom prst="rect">
            <a:avLst/>
          </a:prstGeom>
          <a:noFill/>
          <a:ln w="0" cap="flat">
            <a:noFill/>
            <a:prstDash val="solid"/>
            <a:miter lim="0"/>
          </a:ln>
        </p:spPr>
        <p:txBody>
          <a:bodyPr vert="horz" wrap="square" lIns="0" tIns="0" rIns="0" bIns="0"/>
          <a:lstStyle/>
          <a:p>
            <a:pPr algn="l" rtl="0" eaLnBrk="0">
              <a:lnSpc>
                <a:spcPct val="83341"/>
              </a:lnSpc>
              <a:tabLst/>
            </a:pPr>
            <a:endParaRPr sz="100" dirty="0">
              <a:latin typeface="Arial"/>
              <a:ea typeface="Arial"/>
              <a:cs typeface="Arial"/>
            </a:endParaRPr>
          </a:p>
          <a:p>
            <a:pPr algn="r" rtl="0" eaLnBrk="0">
              <a:lnSpc>
                <a:spcPts val="4227"/>
              </a:lnSpc>
              <a:tabLst/>
            </a:pPr>
            <a:r>
              <a:rPr sz="3200" b="1" kern="0" spc="-80" dirty="0">
                <a:solidFill>
                  <a:srgbClr val="000000">
                    <a:alpha val="100000"/>
                  </a:srgbClr>
                </a:solidFill>
                <a:latin typeface="Microsoft YaHei"/>
                <a:ea typeface="Microsoft YaHei"/>
                <a:cs typeface="Microsoft YaHei"/>
              </a:rPr>
              <a:t>《城镇燃气经营安全重大隐患判定标准》解析</a:t>
            </a:r>
            <a:endParaRPr sz="3200" dirty="0">
              <a:latin typeface="Microsoft YaHei"/>
              <a:ea typeface="Microsoft YaHei"/>
              <a:cs typeface="Microsoft YaHei"/>
            </a:endParaRPr>
          </a:p>
        </p:txBody>
      </p:sp>
      <p:pic>
        <p:nvPicPr>
          <p:cNvPr id="298" name="picture 298"/>
          <p:cNvPicPr>
            <a:picLocks noChangeAspect="1"/>
          </p:cNvPicPr>
          <p:nvPr/>
        </p:nvPicPr>
        <p:blipFill>
          <a:blip r:embed="rId8"/>
          <a:stretch>
            <a:fillRect/>
          </a:stretch>
        </p:blipFill>
        <p:spPr>
          <a:xfrm rot="21600000">
            <a:off x="11472671" y="0"/>
            <a:ext cx="719328" cy="720852"/>
          </a:xfrm>
          <a:prstGeom prst="rect">
            <a:avLst/>
          </a:prstGeom>
        </p:spPr>
      </p:pic>
      <p:pic>
        <p:nvPicPr>
          <p:cNvPr id="300" name="picture 300"/>
          <p:cNvPicPr>
            <a:picLocks noChangeAspect="1"/>
          </p:cNvPicPr>
          <p:nvPr/>
        </p:nvPicPr>
        <p:blipFill>
          <a:blip r:embed="rId9"/>
          <a:stretch>
            <a:fillRect/>
          </a:stretch>
        </p:blipFill>
        <p:spPr>
          <a:xfrm rot="21600000">
            <a:off x="0" y="6138671"/>
            <a:ext cx="720852" cy="719328"/>
          </a:xfrm>
          <a:prstGeom prst="rect">
            <a:avLst/>
          </a:prstGeo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 8"/>
          <p:cNvSpPr/>
          <p:nvPr/>
        </p:nvSpPr>
        <p:spPr>
          <a:xfrm>
            <a:off x="0" y="0"/>
            <a:ext cx="12192000" cy="6858000"/>
          </a:xfrm>
          <a:prstGeom prst="rect">
            <a:avLst/>
          </a:prstGeom>
          <a:solidFill>
            <a:srgbClr val="F2F2F2">
              <a:alpha val="100000"/>
            </a:srgbClr>
          </a:solidFill>
          <a:ln w="0" cap="flat">
            <a:noFill/>
            <a:prstDash val="solid"/>
            <a:miter lim="0"/>
          </a:ln>
        </p:spPr>
        <p:txBody>
          <a:bodyPr rtlCol="0"/>
          <a:lstStyle/>
          <a:p>
            <a:pPr algn="ctr"/>
            <a:endParaRPr lang="zh-CN" altLang="en-US"/>
          </a:p>
        </p:txBody>
      </p:sp>
      <p:pic>
        <p:nvPicPr>
          <p:cNvPr id="10" name="picture 10"/>
          <p:cNvPicPr>
            <a:picLocks noChangeAspect="1"/>
          </p:cNvPicPr>
          <p:nvPr/>
        </p:nvPicPr>
        <p:blipFill>
          <a:blip r:embed="rId2"/>
          <a:stretch>
            <a:fillRect/>
          </a:stretch>
        </p:blipFill>
        <p:spPr>
          <a:xfrm rot="21600000">
            <a:off x="0" y="0"/>
            <a:ext cx="4560430" cy="6858000"/>
          </a:xfrm>
          <a:prstGeom prst="rect">
            <a:avLst/>
          </a:prstGeom>
        </p:spPr>
      </p:pic>
      <p:sp>
        <p:nvSpPr>
          <p:cNvPr id="12" name="textbox 12"/>
          <p:cNvSpPr/>
          <p:nvPr/>
        </p:nvSpPr>
        <p:spPr>
          <a:xfrm>
            <a:off x="4545947" y="1238836"/>
            <a:ext cx="6710680" cy="4442459"/>
          </a:xfrm>
          <a:prstGeom prst="rect">
            <a:avLst/>
          </a:prstGeom>
          <a:noFill/>
          <a:ln w="0" cap="flat">
            <a:noFill/>
            <a:prstDash val="solid"/>
            <a:miter lim="0"/>
          </a:ln>
        </p:spPr>
        <p:txBody>
          <a:bodyPr vert="horz" wrap="square" lIns="0" tIns="0" rIns="0" bIns="0"/>
          <a:lstStyle/>
          <a:p>
            <a:pPr algn="l" rtl="0" eaLnBrk="0">
              <a:lnSpc>
                <a:spcPct val="83341"/>
              </a:lnSpc>
              <a:tabLst/>
            </a:pPr>
            <a:endParaRPr sz="100" dirty="0">
              <a:latin typeface="Arial"/>
              <a:ea typeface="Arial"/>
              <a:cs typeface="Arial"/>
            </a:endParaRPr>
          </a:p>
          <a:p>
            <a:pPr marL="12700" algn="l" rtl="0" eaLnBrk="0">
              <a:lnSpc>
                <a:spcPts val="4137"/>
              </a:lnSpc>
              <a:tabLst/>
            </a:pPr>
            <a:r>
              <a:rPr sz="3200" kern="0" spc="-20" dirty="0">
                <a:solidFill>
                  <a:srgbClr val="1B88C0">
                    <a:alpha val="100000"/>
                  </a:srgbClr>
                </a:solidFill>
                <a:latin typeface="Arial"/>
                <a:ea typeface="Arial"/>
                <a:cs typeface="Arial"/>
              </a:rPr>
              <a:t>•</a:t>
            </a:r>
            <a:r>
              <a:rPr sz="3200" kern="0" spc="-400" dirty="0">
                <a:solidFill>
                  <a:srgbClr val="1B88C0">
                    <a:alpha val="100000"/>
                  </a:srgbClr>
                </a:solidFill>
                <a:latin typeface="Arial"/>
                <a:ea typeface="Arial"/>
                <a:cs typeface="Arial"/>
              </a:rPr>
              <a:t> </a:t>
            </a:r>
            <a:r>
              <a:rPr sz="3200" kern="0" spc="-20" dirty="0">
                <a:solidFill>
                  <a:srgbClr val="1B88C0">
                    <a:alpha val="100000"/>
                  </a:srgbClr>
                </a:solidFill>
                <a:latin typeface="Microsoft YaHei"/>
                <a:ea typeface="Microsoft YaHei"/>
                <a:cs typeface="Microsoft YaHei"/>
              </a:rPr>
              <a:t>《标准》出台的背景</a:t>
            </a:r>
            <a:endParaRPr sz="3200" dirty="0">
              <a:latin typeface="Microsoft YaHei"/>
              <a:ea typeface="Microsoft YaHei"/>
              <a:cs typeface="Microsoft YaHei"/>
            </a:endParaRPr>
          </a:p>
          <a:p>
            <a:pPr marL="12700" algn="l" rtl="0" eaLnBrk="0">
              <a:lnSpc>
                <a:spcPts val="4137"/>
              </a:lnSpc>
              <a:spcBef>
                <a:spcPts val="1997"/>
              </a:spcBef>
              <a:tabLst/>
            </a:pPr>
            <a:r>
              <a:rPr sz="3200" kern="0" spc="-30" dirty="0">
                <a:solidFill>
                  <a:srgbClr val="1B88C0">
                    <a:alpha val="100000"/>
                  </a:srgbClr>
                </a:solidFill>
                <a:latin typeface="Arial"/>
                <a:ea typeface="Arial"/>
                <a:cs typeface="Arial"/>
              </a:rPr>
              <a:t>•</a:t>
            </a:r>
            <a:r>
              <a:rPr sz="3200" kern="0" spc="-330" dirty="0">
                <a:solidFill>
                  <a:srgbClr val="1B88C0">
                    <a:alpha val="100000"/>
                  </a:srgbClr>
                </a:solidFill>
                <a:latin typeface="Arial"/>
                <a:ea typeface="Arial"/>
                <a:cs typeface="Arial"/>
              </a:rPr>
              <a:t> </a:t>
            </a:r>
            <a:r>
              <a:rPr sz="3200" kern="0" spc="-30" dirty="0">
                <a:solidFill>
                  <a:srgbClr val="1B88C0">
                    <a:alpha val="100000"/>
                  </a:srgbClr>
                </a:solidFill>
                <a:latin typeface="Microsoft YaHei"/>
                <a:ea typeface="Microsoft YaHei"/>
                <a:cs typeface="Microsoft YaHei"/>
              </a:rPr>
              <a:t>编制《标准》原则</a:t>
            </a:r>
            <a:endParaRPr sz="3200" dirty="0">
              <a:latin typeface="Microsoft YaHei"/>
              <a:ea typeface="Microsoft YaHei"/>
              <a:cs typeface="Microsoft YaHei"/>
            </a:endParaRPr>
          </a:p>
          <a:p>
            <a:pPr marL="12700" algn="l" rtl="0" eaLnBrk="0">
              <a:lnSpc>
                <a:spcPts val="4137"/>
              </a:lnSpc>
              <a:spcBef>
                <a:spcPts val="1997"/>
              </a:spcBef>
              <a:tabLst/>
            </a:pPr>
            <a:r>
              <a:rPr sz="3200" kern="0" spc="-30" dirty="0">
                <a:solidFill>
                  <a:srgbClr val="1B88C0">
                    <a:alpha val="100000"/>
                  </a:srgbClr>
                </a:solidFill>
                <a:latin typeface="Arial"/>
                <a:ea typeface="Arial"/>
                <a:cs typeface="Arial"/>
              </a:rPr>
              <a:t>•</a:t>
            </a:r>
            <a:r>
              <a:rPr sz="3200" kern="0" spc="-360" dirty="0">
                <a:solidFill>
                  <a:srgbClr val="1B88C0">
                    <a:alpha val="100000"/>
                  </a:srgbClr>
                </a:solidFill>
                <a:latin typeface="Arial"/>
                <a:ea typeface="Arial"/>
                <a:cs typeface="Arial"/>
              </a:rPr>
              <a:t> </a:t>
            </a:r>
            <a:r>
              <a:rPr sz="3200" kern="0" spc="-30" dirty="0">
                <a:solidFill>
                  <a:srgbClr val="1B88C0">
                    <a:alpha val="100000"/>
                  </a:srgbClr>
                </a:solidFill>
                <a:latin typeface="Microsoft YaHei"/>
                <a:ea typeface="Microsoft YaHei"/>
                <a:cs typeface="Microsoft YaHei"/>
              </a:rPr>
              <a:t>《标准》的宣贯</a:t>
            </a:r>
            <a:endParaRPr sz="3200" dirty="0">
              <a:latin typeface="Microsoft YaHei"/>
              <a:ea typeface="Microsoft YaHei"/>
              <a:cs typeface="Microsoft YaHei"/>
            </a:endParaRPr>
          </a:p>
          <a:p>
            <a:pPr algn="l" rtl="0" eaLnBrk="0">
              <a:lnSpc>
                <a:spcPct val="137000"/>
              </a:lnSpc>
              <a:tabLst/>
            </a:pPr>
            <a:endParaRPr sz="1000" dirty="0">
              <a:latin typeface="Arial"/>
              <a:ea typeface="Arial"/>
              <a:cs typeface="Arial"/>
            </a:endParaRPr>
          </a:p>
          <a:p>
            <a:pPr marL="12700" algn="l" rtl="0" eaLnBrk="0">
              <a:lnSpc>
                <a:spcPct val="88000"/>
              </a:lnSpc>
              <a:spcBef>
                <a:spcPts val="960"/>
              </a:spcBef>
              <a:tabLst/>
            </a:pPr>
            <a:r>
              <a:rPr sz="3200" kern="0" spc="-20" dirty="0">
                <a:solidFill>
                  <a:srgbClr val="1B88C0">
                    <a:alpha val="100000"/>
                  </a:srgbClr>
                </a:solidFill>
                <a:latin typeface="Arial"/>
                <a:ea typeface="Arial"/>
                <a:cs typeface="Arial"/>
              </a:rPr>
              <a:t>•</a:t>
            </a:r>
            <a:r>
              <a:rPr sz="3200" kern="0" spc="-370" dirty="0">
                <a:solidFill>
                  <a:srgbClr val="1B88C0">
                    <a:alpha val="100000"/>
                  </a:srgbClr>
                </a:solidFill>
                <a:latin typeface="Arial"/>
                <a:ea typeface="Arial"/>
                <a:cs typeface="Arial"/>
              </a:rPr>
              <a:t> </a:t>
            </a:r>
            <a:r>
              <a:rPr sz="3200" kern="0" spc="-20" dirty="0">
                <a:solidFill>
                  <a:srgbClr val="1B88C0">
                    <a:alpha val="100000"/>
                  </a:srgbClr>
                </a:solidFill>
                <a:latin typeface="Microsoft YaHei"/>
                <a:ea typeface="Microsoft YaHei"/>
                <a:cs typeface="Microsoft YaHei"/>
              </a:rPr>
              <a:t>燃气行业重要标准规</a:t>
            </a:r>
            <a:r>
              <a:rPr sz="3200" kern="0" spc="-30" dirty="0">
                <a:solidFill>
                  <a:srgbClr val="1B88C0">
                    <a:alpha val="100000"/>
                  </a:srgbClr>
                </a:solidFill>
                <a:latin typeface="Microsoft YaHei"/>
                <a:ea typeface="Microsoft YaHei"/>
                <a:cs typeface="Microsoft YaHei"/>
              </a:rPr>
              <a:t>范</a:t>
            </a:r>
            <a:endParaRPr sz="3200" dirty="0">
              <a:latin typeface="Microsoft YaHei"/>
              <a:ea typeface="Microsoft YaHei"/>
              <a:cs typeface="Microsoft YaHei"/>
            </a:endParaRPr>
          </a:p>
          <a:p>
            <a:pPr algn="l" rtl="0" eaLnBrk="0">
              <a:lnSpc>
                <a:spcPct val="101000"/>
              </a:lnSpc>
              <a:tabLst/>
            </a:pPr>
            <a:endParaRPr sz="1000" dirty="0">
              <a:latin typeface="Arial"/>
              <a:ea typeface="Arial"/>
              <a:cs typeface="Arial"/>
            </a:endParaRPr>
          </a:p>
          <a:p>
            <a:pPr algn="l" rtl="0" eaLnBrk="0">
              <a:lnSpc>
                <a:spcPct val="100000"/>
              </a:lnSpc>
              <a:tabLst/>
            </a:pPr>
            <a:endParaRPr sz="800" dirty="0">
              <a:latin typeface="Arial"/>
              <a:ea typeface="Arial"/>
              <a:cs typeface="Arial"/>
            </a:endParaRPr>
          </a:p>
          <a:p>
            <a:pPr marL="201929" indent="-189864" algn="l" rtl="0" eaLnBrk="0">
              <a:lnSpc>
                <a:spcPct val="133000"/>
              </a:lnSpc>
              <a:spcBef>
                <a:spcPts val="3"/>
              </a:spcBef>
              <a:tabLst/>
            </a:pPr>
            <a:r>
              <a:rPr sz="3200" kern="0" spc="-10" dirty="0">
                <a:solidFill>
                  <a:srgbClr val="1B88C0">
                    <a:alpha val="100000"/>
                  </a:srgbClr>
                </a:solidFill>
                <a:latin typeface="Arial"/>
                <a:ea typeface="Arial"/>
                <a:cs typeface="Arial"/>
              </a:rPr>
              <a:t>•</a:t>
            </a:r>
            <a:r>
              <a:rPr sz="3200" kern="0" spc="-410" dirty="0">
                <a:solidFill>
                  <a:srgbClr val="1B88C0">
                    <a:alpha val="100000"/>
                  </a:srgbClr>
                </a:solidFill>
                <a:latin typeface="Arial"/>
                <a:ea typeface="Arial"/>
                <a:cs typeface="Arial"/>
              </a:rPr>
              <a:t> </a:t>
            </a:r>
            <a:r>
              <a:rPr sz="3200" kern="0" spc="-10" dirty="0">
                <a:solidFill>
                  <a:srgbClr val="1B88C0">
                    <a:alpha val="100000"/>
                  </a:srgbClr>
                </a:solidFill>
                <a:latin typeface="Microsoft YaHei"/>
                <a:ea typeface="Microsoft YaHei"/>
                <a:cs typeface="Microsoft YaHei"/>
              </a:rPr>
              <a:t>《城镇燃气经营安全重大隐患判</a:t>
            </a:r>
            <a:r>
              <a:rPr sz="3200" kern="0" spc="-20" dirty="0">
                <a:solidFill>
                  <a:srgbClr val="1B88C0">
                    <a:alpha val="100000"/>
                  </a:srgbClr>
                </a:solidFill>
                <a:latin typeface="Microsoft YaHei"/>
                <a:ea typeface="Microsoft YaHei"/>
                <a:cs typeface="Microsoft YaHei"/>
              </a:rPr>
              <a:t>定标</a:t>
            </a:r>
            <a:r>
              <a:rPr sz="3200" kern="0" spc="0" dirty="0">
                <a:solidFill>
                  <a:srgbClr val="1B88C0">
                    <a:alpha val="100000"/>
                  </a:srgbClr>
                </a:solidFill>
                <a:latin typeface="Microsoft YaHei"/>
                <a:ea typeface="Microsoft YaHei"/>
                <a:cs typeface="Microsoft YaHei"/>
              </a:rPr>
              <a:t> </a:t>
            </a:r>
            <a:r>
              <a:rPr sz="3200" kern="0" spc="-20" dirty="0">
                <a:solidFill>
                  <a:srgbClr val="1B88C0">
                    <a:alpha val="100000"/>
                  </a:srgbClr>
                </a:solidFill>
                <a:latin typeface="Microsoft YaHei"/>
                <a:ea typeface="Microsoft YaHei"/>
                <a:cs typeface="Microsoft YaHei"/>
              </a:rPr>
              <a:t>准》解析</a:t>
            </a:r>
            <a:endParaRPr sz="3200" dirty="0">
              <a:latin typeface="Microsoft YaHei"/>
              <a:ea typeface="Microsoft YaHei"/>
              <a:cs typeface="Microsoft YaHei"/>
            </a:endParaRPr>
          </a:p>
        </p:txBody>
      </p:sp>
      <p:sp>
        <p:nvSpPr>
          <p:cNvPr id="14" name="textbox 14"/>
          <p:cNvSpPr/>
          <p:nvPr/>
        </p:nvSpPr>
        <p:spPr>
          <a:xfrm>
            <a:off x="1402219" y="2548102"/>
            <a:ext cx="1677670" cy="892810"/>
          </a:xfrm>
          <a:prstGeom prst="rect">
            <a:avLst/>
          </a:prstGeom>
          <a:noFill/>
          <a:ln w="0" cap="flat">
            <a:noFill/>
            <a:prstDash val="solid"/>
            <a:miter lim="0"/>
          </a:ln>
        </p:spPr>
        <p:txBody>
          <a:bodyPr vert="horz" wrap="square" lIns="0" tIns="0" rIns="0" bIns="0"/>
          <a:lstStyle/>
          <a:p>
            <a:pPr algn="l" rtl="0" eaLnBrk="0">
              <a:lnSpc>
                <a:spcPct val="63261"/>
              </a:lnSpc>
              <a:tabLst/>
            </a:pPr>
            <a:endParaRPr sz="100" dirty="0">
              <a:latin typeface="Arial"/>
              <a:ea typeface="Arial"/>
              <a:cs typeface="Arial"/>
            </a:endParaRPr>
          </a:p>
          <a:p>
            <a:pPr marL="12700" algn="l" rtl="0" eaLnBrk="0">
              <a:lnSpc>
                <a:spcPct val="84000"/>
              </a:lnSpc>
              <a:tabLst/>
            </a:pPr>
            <a:r>
              <a:rPr sz="6800" b="1" kern="0" spc="-420" dirty="0">
                <a:solidFill>
                  <a:srgbClr val="FFFFFF">
                    <a:alpha val="100000"/>
                  </a:srgbClr>
                </a:solidFill>
                <a:latin typeface="Microsoft YaHei"/>
                <a:ea typeface="Microsoft YaHei"/>
                <a:cs typeface="Microsoft YaHei"/>
              </a:rPr>
              <a:t>目</a:t>
            </a:r>
            <a:r>
              <a:rPr sz="6800" b="1" kern="0" spc="-200" dirty="0">
                <a:solidFill>
                  <a:srgbClr val="FFFFFF">
                    <a:alpha val="100000"/>
                  </a:srgbClr>
                </a:solidFill>
                <a:latin typeface="Microsoft YaHei"/>
                <a:ea typeface="Microsoft YaHei"/>
                <a:cs typeface="Microsoft YaHei"/>
              </a:rPr>
              <a:t>录</a:t>
            </a:r>
            <a:endParaRPr sz="6800" dirty="0">
              <a:latin typeface="Microsoft YaHei"/>
              <a:ea typeface="Microsoft YaHei"/>
              <a:cs typeface="Microsoft YaHei"/>
            </a:endParaRPr>
          </a:p>
        </p:txBody>
      </p:sp>
    </p:spTree>
  </p:cSld>
  <p:clrMapOvr>
    <a:masterClrMapping/>
  </p:clrMapOvr>
</p:sld>
</file>

<file path=ppt/slides/slide20.xml><?xml version="1.0" encoding="utf-8"?>
<p:sld xmlns:a16="http://schemas.microsoft.com/office/drawing/2014/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2" name="rect 302"/>
          <p:cNvSpPr/>
          <p:nvPr/>
        </p:nvSpPr>
        <p:spPr>
          <a:xfrm>
            <a:off x="0" y="0"/>
            <a:ext cx="12192000" cy="6858000"/>
          </a:xfrm>
          <a:prstGeom prst="rect">
            <a:avLst/>
          </a:prstGeom>
          <a:solidFill>
            <a:srgbClr val="E4F4FB">
              <a:alpha val="100000"/>
            </a:srgbClr>
          </a:solidFill>
          <a:ln w="0" cap="flat">
            <a:noFill/>
            <a:prstDash val="solid"/>
            <a:miter lim="0"/>
          </a:ln>
        </p:spPr>
        <p:txBody>
          <a:bodyPr rtlCol="0"/>
          <a:lstStyle/>
          <a:p>
            <a:pPr algn="ctr"/>
            <a:endParaRPr lang="zh-CN" altLang="en-US"/>
          </a:p>
        </p:txBody>
      </p:sp>
      <p:grpSp>
        <p:nvGrpSpPr>
          <p:cNvPr id="26" name="group 26"/>
          <p:cNvGrpSpPr/>
          <p:nvPr/>
        </p:nvGrpSpPr>
        <p:grpSpPr>
          <a:xfrm rot="21600000">
            <a:off x="720852" y="1626107"/>
            <a:ext cx="10750296" cy="4360164"/>
            <a:chOff x="0" y="0"/>
            <a:chExt cx="10750296" cy="4360164"/>
          </a:xfrm>
        </p:grpSpPr>
        <p:sp>
          <p:nvSpPr>
            <p:cNvPr id="304" name="path 304"/>
            <p:cNvSpPr/>
            <p:nvPr/>
          </p:nvSpPr>
          <p:spPr>
            <a:xfrm>
              <a:off x="0" y="0"/>
              <a:ext cx="10750296" cy="4360164"/>
            </a:xfrm>
            <a:custGeom>
              <a:avLst/>
              <a:gdLst/>
              <a:ahLst/>
              <a:cxnLst/>
              <a:rect l="0" t="0" r="0" b="0"/>
              <a:pathLst>
                <a:path w="16929" h="6866">
                  <a:moveTo>
                    <a:pt x="0" y="0"/>
                  </a:moveTo>
                  <a:lnTo>
                    <a:pt x="16929" y="0"/>
                  </a:lnTo>
                  <a:lnTo>
                    <a:pt x="16929" y="979"/>
                  </a:lnTo>
                  <a:lnTo>
                    <a:pt x="0" y="979"/>
                  </a:lnTo>
                  <a:lnTo>
                    <a:pt x="0" y="0"/>
                  </a:lnTo>
                  <a:close/>
                </a:path>
                <a:path w="16929" h="6866">
                  <a:moveTo>
                    <a:pt x="0" y="1958"/>
                  </a:moveTo>
                  <a:lnTo>
                    <a:pt x="4171" y="1958"/>
                  </a:lnTo>
                  <a:lnTo>
                    <a:pt x="4171" y="2940"/>
                  </a:lnTo>
                  <a:lnTo>
                    <a:pt x="0" y="2940"/>
                  </a:lnTo>
                  <a:lnTo>
                    <a:pt x="0" y="1958"/>
                  </a:lnTo>
                  <a:close/>
                </a:path>
                <a:path w="16929" h="6866">
                  <a:moveTo>
                    <a:pt x="4171" y="1958"/>
                  </a:moveTo>
                  <a:lnTo>
                    <a:pt x="11138" y="1958"/>
                  </a:lnTo>
                  <a:lnTo>
                    <a:pt x="11138" y="2940"/>
                  </a:lnTo>
                  <a:lnTo>
                    <a:pt x="4171" y="2940"/>
                  </a:lnTo>
                  <a:lnTo>
                    <a:pt x="4171" y="1958"/>
                  </a:lnTo>
                  <a:close/>
                </a:path>
                <a:path w="16929" h="6866">
                  <a:moveTo>
                    <a:pt x="11138" y="1958"/>
                  </a:moveTo>
                  <a:lnTo>
                    <a:pt x="16929" y="1958"/>
                  </a:lnTo>
                  <a:lnTo>
                    <a:pt x="16929" y="2940"/>
                  </a:lnTo>
                  <a:lnTo>
                    <a:pt x="11138" y="2940"/>
                  </a:lnTo>
                  <a:lnTo>
                    <a:pt x="11138" y="1958"/>
                  </a:lnTo>
                  <a:close/>
                </a:path>
                <a:path w="16929" h="6866">
                  <a:moveTo>
                    <a:pt x="4171" y="4029"/>
                  </a:moveTo>
                  <a:lnTo>
                    <a:pt x="7507" y="4029"/>
                  </a:lnTo>
                  <a:lnTo>
                    <a:pt x="7507" y="6866"/>
                  </a:lnTo>
                  <a:lnTo>
                    <a:pt x="4171" y="6866"/>
                  </a:lnTo>
                  <a:lnTo>
                    <a:pt x="4171" y="4029"/>
                  </a:lnTo>
                  <a:close/>
                </a:path>
                <a:path w="16929" h="6866">
                  <a:moveTo>
                    <a:pt x="7507" y="4029"/>
                  </a:moveTo>
                  <a:lnTo>
                    <a:pt x="11138" y="4029"/>
                  </a:lnTo>
                  <a:lnTo>
                    <a:pt x="11138" y="6866"/>
                  </a:lnTo>
                  <a:lnTo>
                    <a:pt x="7507" y="6866"/>
                  </a:lnTo>
                  <a:lnTo>
                    <a:pt x="7507" y="4029"/>
                  </a:lnTo>
                  <a:close/>
                </a:path>
              </a:pathLst>
            </a:custGeom>
            <a:solidFill>
              <a:srgbClr val="B9D6E6">
                <a:alpha val="100000"/>
              </a:srgbClr>
            </a:solidFill>
            <a:ln w="0" cap="flat">
              <a:noFill/>
              <a:prstDash val="solid"/>
              <a:miter lim="0"/>
            </a:ln>
          </p:spPr>
          <p:txBody>
            <a:bodyPr rtlCol="0"/>
            <a:lstStyle/>
            <a:p>
              <a:pPr algn="ctr"/>
              <a:endParaRPr lang="zh-CN" altLang="en-US"/>
            </a:p>
          </p:txBody>
        </p:sp>
        <p:sp>
          <p:nvSpPr>
            <p:cNvPr id="306" name="path 306"/>
            <p:cNvSpPr/>
            <p:nvPr/>
          </p:nvSpPr>
          <p:spPr>
            <a:xfrm>
              <a:off x="0" y="621792"/>
              <a:ext cx="10750296" cy="3738372"/>
            </a:xfrm>
            <a:custGeom>
              <a:avLst/>
              <a:gdLst/>
              <a:ahLst/>
              <a:cxnLst/>
              <a:rect l="0" t="0" r="0" b="0"/>
              <a:pathLst>
                <a:path w="16929" h="5887">
                  <a:moveTo>
                    <a:pt x="0" y="0"/>
                  </a:moveTo>
                  <a:lnTo>
                    <a:pt x="16929" y="0"/>
                  </a:lnTo>
                  <a:lnTo>
                    <a:pt x="16929" y="979"/>
                  </a:lnTo>
                  <a:lnTo>
                    <a:pt x="0" y="979"/>
                  </a:lnTo>
                  <a:lnTo>
                    <a:pt x="0" y="0"/>
                  </a:lnTo>
                  <a:close/>
                </a:path>
                <a:path w="16929" h="5887">
                  <a:moveTo>
                    <a:pt x="0" y="1960"/>
                  </a:moveTo>
                  <a:lnTo>
                    <a:pt x="4171" y="1960"/>
                  </a:lnTo>
                  <a:lnTo>
                    <a:pt x="4171" y="5887"/>
                  </a:lnTo>
                  <a:lnTo>
                    <a:pt x="0" y="5887"/>
                  </a:lnTo>
                  <a:lnTo>
                    <a:pt x="0" y="1960"/>
                  </a:lnTo>
                  <a:close/>
                </a:path>
                <a:path w="16929" h="5887">
                  <a:moveTo>
                    <a:pt x="4171" y="1960"/>
                  </a:moveTo>
                  <a:lnTo>
                    <a:pt x="11138" y="1960"/>
                  </a:lnTo>
                  <a:lnTo>
                    <a:pt x="11138" y="3050"/>
                  </a:lnTo>
                  <a:lnTo>
                    <a:pt x="4171" y="3050"/>
                  </a:lnTo>
                  <a:lnTo>
                    <a:pt x="4171" y="1960"/>
                  </a:lnTo>
                  <a:close/>
                </a:path>
                <a:path w="16929" h="5887">
                  <a:moveTo>
                    <a:pt x="11138" y="1960"/>
                  </a:moveTo>
                  <a:lnTo>
                    <a:pt x="16929" y="1960"/>
                  </a:lnTo>
                  <a:lnTo>
                    <a:pt x="16929" y="5887"/>
                  </a:lnTo>
                  <a:lnTo>
                    <a:pt x="11138" y="5887"/>
                  </a:lnTo>
                  <a:lnTo>
                    <a:pt x="11138" y="1960"/>
                  </a:lnTo>
                  <a:close/>
                </a:path>
              </a:pathLst>
            </a:custGeom>
            <a:solidFill>
              <a:srgbClr val="FFFFFF">
                <a:alpha val="100000"/>
              </a:srgbClr>
            </a:solidFill>
            <a:ln w="0" cap="flat">
              <a:noFill/>
              <a:prstDash val="solid"/>
              <a:miter lim="0"/>
            </a:ln>
          </p:spPr>
          <p:txBody>
            <a:bodyPr rtlCol="0"/>
            <a:lstStyle/>
            <a:p>
              <a:pPr algn="ctr"/>
              <a:endParaRPr lang="zh-CN" altLang="en-US"/>
            </a:p>
          </p:txBody>
        </p:sp>
      </p:grpSp>
      <p:graphicFrame>
        <p:nvGraphicFramePr>
          <p:cNvPr id="308" name="table 308"/>
          <p:cNvGraphicFramePr>
            <a:graphicFrameLocks noGrp="1"/>
          </p:cNvGraphicFramePr>
          <p:nvPr/>
        </p:nvGraphicFramePr>
        <p:xfrm>
          <a:off x="720090" y="2870200"/>
          <a:ext cx="10750549" cy="3121025"/>
        </p:xfrm>
        <a:graphic>
          <a:graphicData uri="http://schemas.openxmlformats.org/drawingml/2006/table">
            <a:tbl>
              <a:tblPr/>
              <a:tblGrid>
                <a:gridCol w="2649855">
                  <a:extLst>
                    <a:ext uri="{9D8B030D-6E8A-4147-A177-3AD203B41FA5}">
                      <a16:colId xmlns:a16="http://schemas.microsoft.com/office/drawing/2014/main" val="20000"/>
                    </a:ext>
                  </a:extLst>
                </a:gridCol>
                <a:gridCol w="1978025">
                  <a:extLst>
                    <a:ext uri="{9D8B030D-6E8A-4147-A177-3AD203B41FA5}">
                      <a16:colId xmlns:a16="http://schemas.microsoft.com/office/drawing/2014/main" val="20001"/>
                    </a:ext>
                  </a:extLst>
                </a:gridCol>
                <a:gridCol w="2445385">
                  <a:extLst>
                    <a:ext uri="{9D8B030D-6E8A-4147-A177-3AD203B41FA5}">
                      <a16:colId xmlns:a16="http://schemas.microsoft.com/office/drawing/2014/main" val="20002"/>
                    </a:ext>
                  </a:extLst>
                </a:gridCol>
                <a:gridCol w="3677284">
                  <a:extLst>
                    <a:ext uri="{9D8B030D-6E8A-4147-A177-3AD203B41FA5}">
                      <a16:colId xmlns:a16="http://schemas.microsoft.com/office/drawing/2014/main" val="20003"/>
                    </a:ext>
                  </a:extLst>
                </a:gridCol>
              </a:tblGrid>
              <a:tr h="1202055">
                <a:tc rowSpan="2">
                  <a:txBody>
                    <a:bodyPr/>
                    <a:lstStyle/>
                    <a:p>
                      <a:pPr algn="l" rtl="0" eaLnBrk="0">
                        <a:lnSpc>
                          <a:spcPct val="152000"/>
                        </a:lnSpc>
                        <a:tabLst/>
                      </a:pPr>
                      <a:endParaRPr sz="1000" dirty="0">
                        <a:latin typeface="Arial"/>
                        <a:ea typeface="Arial"/>
                        <a:cs typeface="Arial"/>
                      </a:endParaRPr>
                    </a:p>
                    <a:p>
                      <a:pPr algn="l" rtl="0" eaLnBrk="0">
                        <a:lnSpc>
                          <a:spcPct val="8355"/>
                        </a:lnSpc>
                        <a:tabLst/>
                      </a:pPr>
                      <a:endParaRPr sz="100" dirty="0">
                        <a:latin typeface="Arial"/>
                        <a:ea typeface="Arial"/>
                        <a:cs typeface="Arial"/>
                      </a:endParaRPr>
                    </a:p>
                    <a:p>
                      <a:pPr marL="872489" algn="l" rtl="0" eaLnBrk="0">
                        <a:lnSpc>
                          <a:spcPct val="84000"/>
                        </a:lnSpc>
                        <a:tabLst/>
                      </a:pPr>
                      <a:r>
                        <a:rPr sz="1600" kern="0" spc="120" dirty="0">
                          <a:solidFill>
                            <a:srgbClr val="000000">
                              <a:alpha val="100000"/>
                            </a:srgbClr>
                          </a:solidFill>
                          <a:latin typeface="Microsoft YaHei"/>
                          <a:ea typeface="Microsoft YaHei"/>
                          <a:cs typeface="Microsoft YaHei"/>
                        </a:rPr>
                        <a:t>检查要点</a:t>
                      </a:r>
                      <a:endParaRPr sz="1600" dirty="0">
                        <a:latin typeface="Microsoft YaHei"/>
                        <a:ea typeface="Microsoft YaHei"/>
                        <a:cs typeface="Microsoft YaHei"/>
                      </a:endParaRPr>
                    </a:p>
                    <a:p>
                      <a:pPr algn="l" rtl="0" eaLnBrk="0">
                        <a:lnSpc>
                          <a:spcPct val="103000"/>
                        </a:lnSpc>
                        <a:tabLst/>
                      </a:pPr>
                      <a:endParaRPr sz="1000" dirty="0">
                        <a:latin typeface="Arial"/>
                        <a:ea typeface="Arial"/>
                        <a:cs typeface="Arial"/>
                      </a:endParaRPr>
                    </a:p>
                    <a:p>
                      <a:pPr algn="l" rtl="0" eaLnBrk="0">
                        <a:lnSpc>
                          <a:spcPct val="104000"/>
                        </a:lnSpc>
                        <a:tabLst/>
                      </a:pPr>
                      <a:endParaRPr sz="1000" dirty="0">
                        <a:latin typeface="Arial"/>
                        <a:ea typeface="Arial"/>
                        <a:cs typeface="Arial"/>
                      </a:endParaRPr>
                    </a:p>
                    <a:p>
                      <a:pPr algn="l" rtl="0" eaLnBrk="0">
                        <a:lnSpc>
                          <a:spcPct val="104000"/>
                        </a:lnSpc>
                        <a:tabLst/>
                      </a:pPr>
                      <a:endParaRPr sz="1000" dirty="0">
                        <a:latin typeface="Arial"/>
                        <a:ea typeface="Arial"/>
                        <a:cs typeface="Arial"/>
                      </a:endParaRPr>
                    </a:p>
                    <a:p>
                      <a:pPr algn="l" rtl="0" eaLnBrk="0">
                        <a:lnSpc>
                          <a:spcPct val="104000"/>
                        </a:lnSpc>
                        <a:tabLst/>
                      </a:pPr>
                      <a:endParaRPr sz="1000" dirty="0">
                        <a:latin typeface="Arial"/>
                        <a:ea typeface="Arial"/>
                        <a:cs typeface="Arial"/>
                      </a:endParaRPr>
                    </a:p>
                    <a:p>
                      <a:pPr algn="l" rtl="0" eaLnBrk="0">
                        <a:lnSpc>
                          <a:spcPct val="104000"/>
                        </a:lnSpc>
                        <a:tabLst/>
                      </a:pPr>
                      <a:endParaRPr sz="1000" dirty="0">
                        <a:latin typeface="Arial"/>
                        <a:ea typeface="Arial"/>
                        <a:cs typeface="Arial"/>
                      </a:endParaRPr>
                    </a:p>
                    <a:p>
                      <a:pPr algn="l" rtl="0" eaLnBrk="0">
                        <a:lnSpc>
                          <a:spcPct val="104000"/>
                        </a:lnSpc>
                        <a:tabLst/>
                      </a:pPr>
                      <a:endParaRPr sz="1000" dirty="0">
                        <a:latin typeface="Arial"/>
                        <a:ea typeface="Arial"/>
                        <a:cs typeface="Arial"/>
                      </a:endParaRPr>
                    </a:p>
                    <a:p>
                      <a:pPr algn="l" rtl="0" eaLnBrk="0">
                        <a:lnSpc>
                          <a:spcPct val="125000"/>
                        </a:lnSpc>
                        <a:tabLst/>
                      </a:pPr>
                      <a:endParaRPr sz="300" dirty="0">
                        <a:latin typeface="Arial"/>
                        <a:ea typeface="Arial"/>
                        <a:cs typeface="Arial"/>
                      </a:endParaRPr>
                    </a:p>
                    <a:p>
                      <a:pPr marL="233679" indent="76835" algn="l" rtl="0" eaLnBrk="0">
                        <a:lnSpc>
                          <a:spcPct val="125000"/>
                        </a:lnSpc>
                        <a:tabLst/>
                      </a:pPr>
                      <a:r>
                        <a:rPr sz="1500" kern="0" spc="-60" dirty="0">
                          <a:solidFill>
                            <a:srgbClr val="000000">
                              <a:alpha val="100000"/>
                            </a:srgbClr>
                          </a:solidFill>
                          <a:latin typeface="Microsoft YaHei"/>
                          <a:ea typeface="Microsoft YaHei"/>
                          <a:cs typeface="Microsoft YaHei"/>
                        </a:rPr>
                        <a:t>（</a:t>
                      </a:r>
                      <a:r>
                        <a:rPr sz="1500" kern="0" spc="180" dirty="0">
                          <a:solidFill>
                            <a:srgbClr val="000000">
                              <a:alpha val="100000"/>
                            </a:srgbClr>
                          </a:solidFill>
                          <a:latin typeface="Microsoft YaHei"/>
                          <a:ea typeface="Microsoft YaHei"/>
                          <a:cs typeface="Microsoft YaHei"/>
                        </a:rPr>
                        <a:t> </a:t>
                      </a:r>
                      <a:r>
                        <a:rPr sz="1500" kern="0" spc="-60" dirty="0">
                          <a:solidFill>
                            <a:srgbClr val="000000">
                              <a:alpha val="100000"/>
                            </a:srgbClr>
                          </a:solidFill>
                          <a:latin typeface="FangSong"/>
                          <a:ea typeface="FangSong"/>
                          <a:cs typeface="FangSong"/>
                        </a:rPr>
                        <a:t>1</a:t>
                      </a:r>
                      <a:r>
                        <a:rPr sz="1500" kern="0" spc="-340" dirty="0">
                          <a:solidFill>
                            <a:srgbClr val="000000">
                              <a:alpha val="100000"/>
                            </a:srgbClr>
                          </a:solidFill>
                          <a:latin typeface="FangSong"/>
                          <a:ea typeface="FangSong"/>
                          <a:cs typeface="FangSong"/>
                        </a:rPr>
                        <a:t> </a:t>
                      </a:r>
                      <a:r>
                        <a:rPr sz="1500" kern="0" spc="-60" dirty="0">
                          <a:solidFill>
                            <a:srgbClr val="000000">
                              <a:alpha val="100000"/>
                            </a:srgbClr>
                          </a:solidFill>
                          <a:latin typeface="Microsoft YaHei"/>
                          <a:ea typeface="Microsoft YaHei"/>
                          <a:cs typeface="Microsoft YaHei"/>
                        </a:rPr>
                        <a:t>）查现场储罐本体压</a:t>
                      </a:r>
                      <a:r>
                        <a:rPr sz="1500" kern="0" spc="0" dirty="0">
                          <a:solidFill>
                            <a:srgbClr val="000000">
                              <a:alpha val="100000"/>
                            </a:srgbClr>
                          </a:solidFill>
                          <a:latin typeface="Microsoft YaHei"/>
                          <a:ea typeface="Microsoft YaHei"/>
                          <a:cs typeface="Microsoft YaHei"/>
                        </a:rPr>
                        <a:t>      </a:t>
                      </a:r>
                      <a:r>
                        <a:rPr sz="1500" kern="0" spc="70" dirty="0">
                          <a:solidFill>
                            <a:srgbClr val="000000">
                              <a:alpha val="100000"/>
                            </a:srgbClr>
                          </a:solidFill>
                          <a:latin typeface="Microsoft YaHei"/>
                          <a:ea typeface="Microsoft YaHei"/>
                          <a:cs typeface="Microsoft YaHei"/>
                        </a:rPr>
                        <a:t>力表（量程、</a:t>
                      </a:r>
                      <a:r>
                        <a:rPr sz="1500" kern="0" spc="-280" dirty="0">
                          <a:solidFill>
                            <a:srgbClr val="000000">
                              <a:alpha val="100000"/>
                            </a:srgbClr>
                          </a:solidFill>
                          <a:latin typeface="Microsoft YaHei"/>
                          <a:ea typeface="Microsoft YaHei"/>
                          <a:cs typeface="Microsoft YaHei"/>
                        </a:rPr>
                        <a:t> </a:t>
                      </a:r>
                      <a:r>
                        <a:rPr sz="1500" kern="0" spc="70" dirty="0">
                          <a:solidFill>
                            <a:srgbClr val="000000">
                              <a:alpha val="100000"/>
                            </a:srgbClr>
                          </a:solidFill>
                          <a:latin typeface="Microsoft YaHei"/>
                          <a:ea typeface="Microsoft YaHei"/>
                          <a:cs typeface="Microsoft YaHei"/>
                        </a:rPr>
                        <a:t>精度等级）</a:t>
                      </a:r>
                      <a:r>
                        <a:rPr sz="1500" kern="0" spc="0" dirty="0">
                          <a:solidFill>
                            <a:srgbClr val="000000">
                              <a:alpha val="100000"/>
                            </a:srgbClr>
                          </a:solidFill>
                          <a:latin typeface="Microsoft YaHei"/>
                          <a:ea typeface="Microsoft YaHei"/>
                          <a:cs typeface="Microsoft YaHei"/>
                        </a:rPr>
                        <a:t>    </a:t>
                      </a:r>
                      <a:r>
                        <a:rPr sz="1500" kern="0" spc="70" dirty="0">
                          <a:solidFill>
                            <a:srgbClr val="000000">
                              <a:alpha val="100000"/>
                            </a:srgbClr>
                          </a:solidFill>
                          <a:latin typeface="Microsoft YaHei"/>
                          <a:ea typeface="Microsoft YaHei"/>
                          <a:cs typeface="Microsoft YaHei"/>
                        </a:rPr>
                        <a:t>、液位计设置情况 ；</a:t>
                      </a:r>
                      <a:endParaRPr sz="1500" dirty="0">
                        <a:latin typeface="Microsoft YaHei"/>
                        <a:ea typeface="Microsoft YaHei"/>
                        <a:cs typeface="Microsoft YaHei"/>
                      </a:endParaRPr>
                    </a:p>
                  </a:txBody>
                  <a:tcPr marL="0" marR="0" marT="0" marB="0">
                    <a:lnL>
                      <a:noFill/>
                    </a:lnL>
                    <a:lnR w="12700" cap="flat" cmpd="sng" algn="ctr">
                      <a:solidFill>
                        <a:srgbClr val="8EBFD6"/>
                      </a:solidFill>
                      <a:prstDash val="solid"/>
                      <a:round/>
                      <a:headEnd type="none" w="med" len="med"/>
                      <a:tailEnd type="none" w="med" len="med"/>
                    </a:lnR>
                    <a:lnT>
                      <a:noFill/>
                    </a:lnT>
                    <a:lnB w="12700" cap="flat" cmpd="sng" algn="ctr">
                      <a:solidFill>
                        <a:srgbClr val="8EBFD6"/>
                      </a:solidFill>
                      <a:prstDash val="solid"/>
                      <a:round/>
                      <a:headEnd type="none" w="med" len="med"/>
                      <a:tailEnd type="none" w="med" len="med"/>
                    </a:lnB>
                  </a:tcPr>
                </a:tc>
                <a:tc gridSpan="2">
                  <a:txBody>
                    <a:bodyPr/>
                    <a:lstStyle/>
                    <a:p>
                      <a:pPr algn="l" rtl="0" eaLnBrk="0">
                        <a:lnSpc>
                          <a:spcPct val="152000"/>
                        </a:lnSpc>
                        <a:tabLst/>
                      </a:pPr>
                      <a:endParaRPr sz="1000" dirty="0">
                        <a:latin typeface="Arial"/>
                        <a:ea typeface="Arial"/>
                        <a:cs typeface="Arial"/>
                      </a:endParaRPr>
                    </a:p>
                    <a:p>
                      <a:pPr marL="1761489" algn="l" rtl="0" eaLnBrk="0">
                        <a:lnSpc>
                          <a:spcPct val="84000"/>
                        </a:lnSpc>
                        <a:spcBef>
                          <a:spcPts val="4"/>
                        </a:spcBef>
                        <a:tabLst/>
                      </a:pPr>
                      <a:r>
                        <a:rPr sz="1600" kern="0" spc="120" dirty="0">
                          <a:solidFill>
                            <a:srgbClr val="000000">
                              <a:alpha val="100000"/>
                            </a:srgbClr>
                          </a:solidFill>
                          <a:latin typeface="Microsoft YaHei"/>
                          <a:ea typeface="Microsoft YaHei"/>
                          <a:cs typeface="Microsoft YaHei"/>
                        </a:rPr>
                        <a:t>判定标准</a:t>
                      </a:r>
                      <a:endParaRPr sz="1600" dirty="0">
                        <a:latin typeface="Microsoft YaHei"/>
                        <a:ea typeface="Microsoft YaHei"/>
                        <a:cs typeface="Microsoft YaHei"/>
                      </a:endParaRPr>
                    </a:p>
                    <a:p>
                      <a:pPr algn="l" rtl="0" eaLnBrk="0">
                        <a:lnSpc>
                          <a:spcPct val="129000"/>
                        </a:lnSpc>
                        <a:tabLst/>
                      </a:pPr>
                      <a:endParaRPr sz="1000" dirty="0">
                        <a:latin typeface="Arial"/>
                        <a:ea typeface="Arial"/>
                        <a:cs typeface="Arial"/>
                      </a:endParaRPr>
                    </a:p>
                    <a:p>
                      <a:pPr algn="l" rtl="0" eaLnBrk="0">
                        <a:lnSpc>
                          <a:spcPct val="130000"/>
                        </a:lnSpc>
                        <a:tabLst/>
                      </a:pPr>
                      <a:endParaRPr sz="1000" dirty="0">
                        <a:latin typeface="Arial"/>
                        <a:ea typeface="Arial"/>
                        <a:cs typeface="Arial"/>
                      </a:endParaRPr>
                    </a:p>
                    <a:p>
                      <a:pPr algn="l" rtl="0" eaLnBrk="0">
                        <a:lnSpc>
                          <a:spcPct val="125000"/>
                        </a:lnSpc>
                        <a:tabLst/>
                      </a:pPr>
                      <a:endParaRPr sz="300" dirty="0">
                        <a:latin typeface="Arial"/>
                        <a:ea typeface="Arial"/>
                        <a:cs typeface="Arial"/>
                      </a:endParaRPr>
                    </a:p>
                    <a:p>
                      <a:pPr marL="250190" algn="l" rtl="0" eaLnBrk="0">
                        <a:lnSpc>
                          <a:spcPct val="88000"/>
                        </a:lnSpc>
                        <a:spcBef>
                          <a:spcPts val="2"/>
                        </a:spcBef>
                        <a:tabLst/>
                      </a:pPr>
                      <a:r>
                        <a:rPr sz="1500" kern="0" spc="60" dirty="0">
                          <a:solidFill>
                            <a:srgbClr val="000000">
                              <a:alpha val="100000"/>
                            </a:srgbClr>
                          </a:solidFill>
                          <a:latin typeface="FangSong"/>
                          <a:ea typeface="FangSong"/>
                          <a:cs typeface="FangSong"/>
                        </a:rPr>
                        <a:t>1.</a:t>
                      </a:r>
                      <a:r>
                        <a:rPr sz="1500" kern="0" spc="60" dirty="0">
                          <a:solidFill>
                            <a:srgbClr val="000000">
                              <a:alpha val="100000"/>
                            </a:srgbClr>
                          </a:solidFill>
                          <a:latin typeface="Microsoft YaHei"/>
                          <a:ea typeface="Microsoft YaHei"/>
                          <a:cs typeface="Microsoft YaHei"/>
                        </a:rPr>
                        <a:t>未设置压力表或液位计的 ，构成重大隐患</a:t>
                      </a:r>
                      <a:endParaRPr sz="1500" dirty="0">
                        <a:latin typeface="Microsoft YaHei"/>
                        <a:ea typeface="Microsoft YaHei"/>
                        <a:cs typeface="Microsoft YaHei"/>
                      </a:endParaRPr>
                    </a:p>
                  </a:txBody>
                  <a:tcPr marL="0" marR="0" marT="0" marB="0">
                    <a:lnL w="12700" cap="flat" cmpd="sng" algn="ctr">
                      <a:solidFill>
                        <a:srgbClr val="8EBFD6"/>
                      </a:solidFill>
                      <a:prstDash val="solid"/>
                      <a:round/>
                      <a:headEnd type="none" w="med" len="med"/>
                      <a:tailEnd type="none" w="med" len="med"/>
                    </a:lnL>
                    <a:lnR w="12700" cap="flat" cmpd="sng" algn="ctr">
                      <a:solidFill>
                        <a:srgbClr val="8EBFD6"/>
                      </a:solidFill>
                      <a:prstDash val="solid"/>
                      <a:round/>
                      <a:headEnd type="none" w="med" len="med"/>
                      <a:tailEnd type="none" w="med" len="med"/>
                    </a:lnR>
                    <a:lnT>
                      <a:noFill/>
                    </a:lnT>
                    <a:lnB>
                      <a:noFill/>
                    </a:lnB>
                  </a:tcPr>
                </a:tc>
                <a:tc hMerge="1">
                  <a:txBody>
                    <a:bodyPr/>
                    <a:lstStyle/>
                    <a:p>
                      <a:endParaRPr/>
                    </a:p>
                  </a:txBody>
                  <a:tcPr marL="0" marR="0" marT="0" marB="0">
                    <a:lnL w="12700" cap="flat" cmpd="sng" algn="ctr">
                      <a:solidFill>
                        <a:srgbClr val="8EBFD6"/>
                      </a:solidFill>
                      <a:prstDash val="solid"/>
                      <a:round/>
                      <a:headEnd type="none" w="med" len="med"/>
                      <a:tailEnd type="none" w="med" len="med"/>
                    </a:lnL>
                    <a:lnR w="12700" cap="flat" cmpd="sng" algn="ctr">
                      <a:solidFill>
                        <a:srgbClr val="8EBFD6"/>
                      </a:solidFill>
                      <a:prstDash val="solid"/>
                      <a:round/>
                      <a:headEnd type="none" w="med" len="med"/>
                      <a:tailEnd type="none" w="med" len="med"/>
                    </a:lnR>
                    <a:lnT>
                      <a:noFill/>
                    </a:lnT>
                    <a:lnB>
                      <a:noFill/>
                    </a:lnB>
                  </a:tcPr>
                </a:tc>
                <a:tc rowSpan="2">
                  <a:txBody>
                    <a:bodyPr/>
                    <a:lstStyle/>
                    <a:p>
                      <a:pPr algn="l" rtl="0" eaLnBrk="0">
                        <a:lnSpc>
                          <a:spcPct val="151000"/>
                        </a:lnSpc>
                        <a:tabLst/>
                      </a:pPr>
                      <a:endParaRPr sz="1000" dirty="0">
                        <a:latin typeface="Arial"/>
                        <a:ea typeface="Arial"/>
                        <a:cs typeface="Arial"/>
                      </a:endParaRPr>
                    </a:p>
                    <a:p>
                      <a:pPr marL="1162050" algn="l" rtl="0" eaLnBrk="0">
                        <a:lnSpc>
                          <a:spcPct val="85000"/>
                        </a:lnSpc>
                        <a:spcBef>
                          <a:spcPts val="1"/>
                        </a:spcBef>
                        <a:tabLst/>
                      </a:pPr>
                      <a:r>
                        <a:rPr sz="1600" kern="0" spc="140" dirty="0">
                          <a:solidFill>
                            <a:srgbClr val="000000">
                              <a:alpha val="100000"/>
                            </a:srgbClr>
                          </a:solidFill>
                          <a:latin typeface="Microsoft YaHei"/>
                          <a:ea typeface="Microsoft YaHei"/>
                          <a:cs typeface="Microsoft YaHei"/>
                        </a:rPr>
                        <a:t>相关参考依据</a:t>
                      </a:r>
                      <a:endParaRPr sz="1600" dirty="0">
                        <a:latin typeface="Microsoft YaHei"/>
                        <a:ea typeface="Microsoft YaHei"/>
                        <a:cs typeface="Microsoft YaHei"/>
                      </a:endParaRPr>
                    </a:p>
                    <a:p>
                      <a:pPr algn="l" rtl="0" eaLnBrk="0">
                        <a:lnSpc>
                          <a:spcPct val="123000"/>
                        </a:lnSpc>
                        <a:tabLst/>
                      </a:pPr>
                      <a:endParaRPr sz="1000" dirty="0">
                        <a:latin typeface="Arial"/>
                        <a:ea typeface="Arial"/>
                        <a:cs typeface="Arial"/>
                      </a:endParaRPr>
                    </a:p>
                    <a:p>
                      <a:pPr algn="l" rtl="0" eaLnBrk="0">
                        <a:lnSpc>
                          <a:spcPct val="123000"/>
                        </a:lnSpc>
                        <a:tabLst/>
                      </a:pPr>
                      <a:endParaRPr sz="1000" dirty="0">
                        <a:latin typeface="Arial"/>
                        <a:ea typeface="Arial"/>
                        <a:cs typeface="Arial"/>
                      </a:endParaRPr>
                    </a:p>
                    <a:p>
                      <a:pPr marL="231140" indent="84455" algn="l" rtl="0" eaLnBrk="0">
                        <a:lnSpc>
                          <a:spcPct val="122000"/>
                        </a:lnSpc>
                        <a:spcBef>
                          <a:spcPts val="372"/>
                        </a:spcBef>
                        <a:tabLst/>
                      </a:pPr>
                      <a:r>
                        <a:rPr sz="1200" kern="0" spc="-40" dirty="0">
                          <a:solidFill>
                            <a:srgbClr val="FF0000">
                              <a:alpha val="100000"/>
                            </a:srgbClr>
                          </a:solidFill>
                          <a:latin typeface="Microsoft YaHei"/>
                          <a:ea typeface="Microsoft YaHei"/>
                          <a:cs typeface="Microsoft YaHei"/>
                        </a:rPr>
                        <a:t>【依据】</a:t>
                      </a:r>
                      <a:r>
                        <a:rPr sz="1200" kern="0" spc="-40" dirty="0">
                          <a:solidFill>
                            <a:srgbClr val="000000">
                              <a:alpha val="100000"/>
                            </a:srgbClr>
                          </a:solidFill>
                          <a:latin typeface="Microsoft YaHei"/>
                          <a:ea typeface="Microsoft YaHei"/>
                          <a:cs typeface="Microsoft YaHei"/>
                        </a:rPr>
                        <a:t>《燃气工程项目规范》第 4.3.2 条 ：</a:t>
                      </a:r>
                      <a:r>
                        <a:rPr sz="1200" kern="0" spc="-50" dirty="0">
                          <a:solidFill>
                            <a:srgbClr val="000000">
                              <a:alpha val="100000"/>
                            </a:srgbClr>
                          </a:solidFill>
                          <a:latin typeface="Microsoft YaHei"/>
                          <a:ea typeface="Microsoft YaHei"/>
                          <a:cs typeface="Microsoft YaHei"/>
                        </a:rPr>
                        <a:t>燃</a:t>
                      </a:r>
                      <a:r>
                        <a:rPr sz="1200" kern="0" spc="0" dirty="0">
                          <a:solidFill>
                            <a:srgbClr val="000000">
                              <a:alpha val="100000"/>
                            </a:srgbClr>
                          </a:solidFill>
                          <a:latin typeface="Microsoft YaHei"/>
                          <a:ea typeface="Microsoft YaHei"/>
                          <a:cs typeface="Microsoft YaHei"/>
                        </a:rPr>
                        <a:t>       气储罐应设置压力、温度、罐容或液位显示</a:t>
                      </a:r>
                      <a:r>
                        <a:rPr sz="1200" kern="0" spc="-10" dirty="0">
                          <a:solidFill>
                            <a:srgbClr val="000000">
                              <a:alpha val="100000"/>
                            </a:srgbClr>
                          </a:solidFill>
                          <a:latin typeface="Microsoft YaHei"/>
                          <a:ea typeface="Microsoft YaHei"/>
                          <a:cs typeface="Microsoft YaHei"/>
                        </a:rPr>
                        <a:t>等监      </a:t>
                      </a:r>
                      <a:r>
                        <a:rPr sz="1200" kern="0" spc="-20" dirty="0">
                          <a:solidFill>
                            <a:srgbClr val="000000">
                              <a:alpha val="100000"/>
                            </a:srgbClr>
                          </a:solidFill>
                          <a:latin typeface="Microsoft YaHei"/>
                          <a:ea typeface="Microsoft YaHei"/>
                          <a:cs typeface="Microsoft YaHei"/>
                        </a:rPr>
                        <a:t>测装置 ，并应具有超限报警功能。液化天然气常</a:t>
                      </a:r>
                      <a:r>
                        <a:rPr sz="1200" kern="0" spc="10" dirty="0">
                          <a:solidFill>
                            <a:srgbClr val="000000">
                              <a:alpha val="100000"/>
                            </a:srgbClr>
                          </a:solidFill>
                          <a:latin typeface="Microsoft YaHei"/>
                          <a:ea typeface="Microsoft YaHei"/>
                          <a:cs typeface="Microsoft YaHei"/>
                        </a:rPr>
                        <a:t>      </a:t>
                      </a:r>
                      <a:r>
                        <a:rPr sz="1200" kern="0" spc="0" dirty="0">
                          <a:solidFill>
                            <a:srgbClr val="000000">
                              <a:alpha val="100000"/>
                            </a:srgbClr>
                          </a:solidFill>
                          <a:latin typeface="Microsoft YaHei"/>
                          <a:ea typeface="Microsoft YaHei"/>
                          <a:cs typeface="Microsoft YaHei"/>
                        </a:rPr>
                        <a:t>压储罐应设置密度监测装置。燃气储罐应设</a:t>
                      </a:r>
                      <a:r>
                        <a:rPr sz="1200" kern="0" spc="-10" dirty="0">
                          <a:solidFill>
                            <a:srgbClr val="000000">
                              <a:alpha val="100000"/>
                            </a:srgbClr>
                          </a:solidFill>
                          <a:latin typeface="Microsoft YaHei"/>
                          <a:ea typeface="Microsoft YaHei"/>
                          <a:cs typeface="Microsoft YaHei"/>
                        </a:rPr>
                        <a:t>置安      全 泄放装置。</a:t>
                      </a:r>
                      <a:endParaRPr sz="1200" dirty="0">
                        <a:latin typeface="Microsoft YaHei"/>
                        <a:ea typeface="Microsoft YaHei"/>
                        <a:cs typeface="Microsoft YaHei"/>
                      </a:endParaRPr>
                    </a:p>
                    <a:p>
                      <a:pPr marL="314325" algn="l" rtl="0" eaLnBrk="0">
                        <a:lnSpc>
                          <a:spcPts val="1549"/>
                        </a:lnSpc>
                        <a:spcBef>
                          <a:spcPts val="195"/>
                        </a:spcBef>
                        <a:tabLst/>
                      </a:pPr>
                      <a:r>
                        <a:rPr sz="1200" kern="0" spc="-40" dirty="0">
                          <a:solidFill>
                            <a:srgbClr val="FF0000">
                              <a:alpha val="100000"/>
                            </a:srgbClr>
                          </a:solidFill>
                          <a:latin typeface="Microsoft YaHei"/>
                          <a:ea typeface="Microsoft YaHei"/>
                          <a:cs typeface="Microsoft YaHei"/>
                        </a:rPr>
                        <a:t>〖解读〗</a:t>
                      </a:r>
                      <a:r>
                        <a:rPr sz="1200" kern="0" spc="-40" dirty="0">
                          <a:solidFill>
                            <a:srgbClr val="000000">
                              <a:alpha val="100000"/>
                            </a:srgbClr>
                          </a:solidFill>
                          <a:latin typeface="Microsoft YaHei"/>
                          <a:ea typeface="Microsoft YaHei"/>
                          <a:cs typeface="Microsoft YaHei"/>
                        </a:rPr>
                        <a:t>《液化石油气供应工程设计规范》</a:t>
                      </a:r>
                      <a:endParaRPr sz="1200" dirty="0">
                        <a:latin typeface="Microsoft YaHei"/>
                        <a:ea typeface="Microsoft YaHei"/>
                        <a:cs typeface="Microsoft YaHei"/>
                      </a:endParaRPr>
                    </a:p>
                    <a:p>
                      <a:pPr marL="231140" indent="5714" algn="l" rtl="0" eaLnBrk="0">
                        <a:lnSpc>
                          <a:spcPct val="119000"/>
                        </a:lnSpc>
                        <a:spcBef>
                          <a:spcPts val="4"/>
                        </a:spcBef>
                        <a:tabLst/>
                      </a:pPr>
                      <a:r>
                        <a:rPr sz="1200" kern="0" spc="-10" dirty="0">
                          <a:solidFill>
                            <a:srgbClr val="000000">
                              <a:alpha val="100000"/>
                            </a:srgbClr>
                          </a:solidFill>
                          <a:latin typeface="Microsoft YaHei"/>
                          <a:ea typeface="Microsoft YaHei"/>
                          <a:cs typeface="Microsoft YaHei"/>
                        </a:rPr>
                        <a:t>GB51142-2015第12.3</a:t>
                      </a:r>
                      <a:r>
                        <a:rPr sz="1200" kern="0" spc="-20" dirty="0">
                          <a:solidFill>
                            <a:srgbClr val="000000">
                              <a:alpha val="100000"/>
                            </a:srgbClr>
                          </a:solidFill>
                          <a:latin typeface="Microsoft YaHei"/>
                          <a:ea typeface="Microsoft YaHei"/>
                          <a:cs typeface="Microsoft YaHei"/>
                        </a:rPr>
                        <a:t>.1条 ：液化石油气储罐检</a:t>
                      </a:r>
                      <a:r>
                        <a:rPr sz="1200" kern="0" spc="-10" dirty="0">
                          <a:solidFill>
                            <a:srgbClr val="000000">
                              <a:alpha val="100000"/>
                            </a:srgbClr>
                          </a:solidFill>
                          <a:latin typeface="Microsoft YaHei"/>
                          <a:ea typeface="Microsoft YaHei"/>
                          <a:cs typeface="Microsoft YaHei"/>
                        </a:rPr>
                        <a:t>       测仪表的设置应符合下列规定 ：</a:t>
                      </a:r>
                      <a:endParaRPr sz="1200" dirty="0">
                        <a:latin typeface="Microsoft YaHei"/>
                        <a:ea typeface="Microsoft YaHei"/>
                        <a:cs typeface="Microsoft YaHei"/>
                      </a:endParaRPr>
                    </a:p>
                    <a:p>
                      <a:pPr marL="243840" algn="l" rtl="0" eaLnBrk="0">
                        <a:lnSpc>
                          <a:spcPts val="1549"/>
                        </a:lnSpc>
                        <a:spcBef>
                          <a:spcPts val="195"/>
                        </a:spcBef>
                        <a:tabLst/>
                      </a:pPr>
                      <a:r>
                        <a:rPr sz="1200" kern="0" spc="-10" dirty="0">
                          <a:solidFill>
                            <a:srgbClr val="000000">
                              <a:alpha val="100000"/>
                            </a:srgbClr>
                          </a:solidFill>
                          <a:latin typeface="Microsoft YaHei"/>
                          <a:ea typeface="Microsoft YaHei"/>
                          <a:cs typeface="Microsoft YaHei"/>
                        </a:rPr>
                        <a:t>1    应设置就地显示的液位计、压力表 ；</a:t>
                      </a:r>
                      <a:endParaRPr sz="1200" dirty="0">
                        <a:latin typeface="Microsoft YaHei"/>
                        <a:ea typeface="Microsoft YaHei"/>
                        <a:cs typeface="Microsoft YaHei"/>
                      </a:endParaRPr>
                    </a:p>
                  </a:txBody>
                  <a:tcPr marL="0" marR="0" marT="0" marB="0">
                    <a:lnL w="12700" cap="flat" cmpd="sng" algn="ctr">
                      <a:solidFill>
                        <a:srgbClr val="8EBFD6"/>
                      </a:solidFill>
                      <a:prstDash val="solid"/>
                      <a:round/>
                      <a:headEnd type="none" w="med" len="med"/>
                      <a:tailEnd type="none" w="med" len="med"/>
                    </a:lnL>
                    <a:lnR>
                      <a:noFill/>
                    </a:lnR>
                    <a:lnT>
                      <a:noFill/>
                    </a:lnT>
                    <a:lnB w="12700" cap="flat" cmpd="sng" algn="ctr">
                      <a:solidFill>
                        <a:srgbClr val="8EBFD6"/>
                      </a:solidFill>
                      <a:prstDash val="solid"/>
                      <a:round/>
                      <a:headEnd type="none" w="med" len="med"/>
                      <a:tailEnd type="none" w="med" len="med"/>
                    </a:lnB>
                  </a:tcPr>
                </a:tc>
                <a:extLst>
                  <a:ext uri="{0D108BD9-81ED-4DB2-BD59-A6C34878D82A}">
                    <a16:rowId xmlns:a16="http://schemas.microsoft.com/office/drawing/2014/main" val="10000"/>
                  </a:ext>
                </a:extLst>
              </a:tr>
              <a:tr h="1918970">
                <a:tc vMerge="1">
                  <a:txBody>
                    <a:bodyPr/>
                    <a:lstStyle/>
                    <a:p>
                      <a:pPr algn="l" rtl="0" eaLnBrk="0">
                        <a:lnSpc>
                          <a:spcPct val="100000"/>
                        </a:lnSpc>
                        <a:tabLst/>
                      </a:pPr>
                      <a:endParaRPr sz="1000" dirty="0">
                        <a:latin typeface="Arial"/>
                        <a:ea typeface="Arial"/>
                        <a:cs typeface="Arial"/>
                      </a:endParaRPr>
                    </a:p>
                  </a:txBody>
                  <a:tcPr marL="0" marR="0" marT="0" marB="0">
                    <a:lnL>
                      <a:noFill/>
                    </a:lnL>
                    <a:lnR w="12700" cap="flat" cmpd="sng" algn="ctr">
                      <a:solidFill>
                        <a:srgbClr val="8EBFD6"/>
                      </a:solidFill>
                      <a:prstDash val="solid"/>
                      <a:round/>
                      <a:headEnd type="none" w="med" len="med"/>
                      <a:tailEnd type="none" w="med" len="med"/>
                    </a:lnR>
                    <a:lnT>
                      <a:noFill/>
                    </a:lnT>
                    <a:lnB w="12700" cap="flat" cmpd="sng" algn="ctr">
                      <a:solidFill>
                        <a:srgbClr val="8EBFD6"/>
                      </a:solidFill>
                      <a:prstDash val="solid"/>
                      <a:round/>
                      <a:headEnd type="none" w="med" len="med"/>
                      <a:tailEnd type="none" w="med" len="med"/>
                    </a:lnB>
                  </a:tcPr>
                </a:tc>
                <a:tc>
                  <a:txBody>
                    <a:bodyPr/>
                    <a:lstStyle/>
                    <a:p>
                      <a:pPr algn="l" rtl="0" eaLnBrk="0">
                        <a:lnSpc>
                          <a:spcPct val="100000"/>
                        </a:lnSpc>
                        <a:tabLst/>
                      </a:pPr>
                      <a:endParaRPr sz="1000" dirty="0">
                        <a:latin typeface="Arial"/>
                        <a:ea typeface="Arial"/>
                        <a:cs typeface="Arial"/>
                      </a:endParaRPr>
                    </a:p>
                  </a:txBody>
                  <a:tcPr marL="0" marR="0" marT="0" marB="0">
                    <a:lnL w="12700" cap="flat" cmpd="sng" algn="ctr">
                      <a:solidFill>
                        <a:srgbClr val="8EBFD6"/>
                      </a:solidFill>
                      <a:prstDash val="solid"/>
                      <a:round/>
                      <a:headEnd type="none" w="med" len="med"/>
                      <a:tailEnd type="none" w="med" len="med"/>
                    </a:lnL>
                    <a:lnR>
                      <a:noFill/>
                    </a:lnR>
                    <a:lnT>
                      <a:noFill/>
                    </a:lnT>
                    <a:lnB w="12700" cap="flat" cmpd="sng" algn="ctr">
                      <a:solidFill>
                        <a:srgbClr val="8EBFD6"/>
                      </a:solidFill>
                      <a:prstDash val="solid"/>
                      <a:round/>
                      <a:headEnd type="none" w="med" len="med"/>
                      <a:tailEnd type="none" w="med" len="med"/>
                    </a:lnB>
                  </a:tcPr>
                </a:tc>
                <a:tc>
                  <a:txBody>
                    <a:bodyPr/>
                    <a:lstStyle/>
                    <a:p>
                      <a:pPr algn="l" rtl="0" eaLnBrk="0">
                        <a:lnSpc>
                          <a:spcPct val="100000"/>
                        </a:lnSpc>
                        <a:tabLst/>
                      </a:pPr>
                      <a:endParaRPr sz="1000" dirty="0">
                        <a:latin typeface="Arial"/>
                        <a:ea typeface="Arial"/>
                        <a:cs typeface="Arial"/>
                      </a:endParaRPr>
                    </a:p>
                  </a:txBody>
                  <a:tcPr marL="0" marR="0" marT="0" marB="0">
                    <a:lnL>
                      <a:noFill/>
                    </a:lnL>
                    <a:lnR w="12700" cap="flat" cmpd="sng" algn="ctr">
                      <a:solidFill>
                        <a:srgbClr val="8EBFD6"/>
                      </a:solidFill>
                      <a:prstDash val="solid"/>
                      <a:round/>
                      <a:headEnd type="none" w="med" len="med"/>
                      <a:tailEnd type="none" w="med" len="med"/>
                    </a:lnR>
                    <a:lnT>
                      <a:noFill/>
                    </a:lnT>
                    <a:lnB w="12700" cap="flat" cmpd="sng" algn="ctr">
                      <a:solidFill>
                        <a:srgbClr val="8EBFD6"/>
                      </a:solidFill>
                      <a:prstDash val="solid"/>
                      <a:round/>
                      <a:headEnd type="none" w="med" len="med"/>
                      <a:tailEnd type="none" w="med" len="med"/>
                    </a:lnB>
                  </a:tcPr>
                </a:tc>
                <a:tc vMerge="1">
                  <a:txBody>
                    <a:bodyPr/>
                    <a:lstStyle/>
                    <a:p>
                      <a:pPr algn="l" rtl="0" eaLnBrk="0">
                        <a:lnSpc>
                          <a:spcPct val="100000"/>
                        </a:lnSpc>
                        <a:tabLst/>
                      </a:pPr>
                      <a:endParaRPr sz="1000" dirty="0">
                        <a:latin typeface="Arial"/>
                        <a:ea typeface="Arial"/>
                        <a:cs typeface="Arial"/>
                      </a:endParaRPr>
                    </a:p>
                  </a:txBody>
                  <a:tcPr marL="0" marR="0" marT="0" marB="0">
                    <a:lnL w="12700" cap="flat" cmpd="sng" algn="ctr">
                      <a:solidFill>
                        <a:srgbClr val="8EBFD6"/>
                      </a:solidFill>
                      <a:prstDash val="solid"/>
                      <a:round/>
                      <a:headEnd type="none" w="med" len="med"/>
                      <a:tailEnd type="none" w="med" len="med"/>
                    </a:lnL>
                    <a:lnR>
                      <a:noFill/>
                    </a:lnR>
                    <a:lnT>
                      <a:noFill/>
                    </a:lnT>
                    <a:lnB w="12700" cap="flat" cmpd="sng" algn="ctr">
                      <a:solidFill>
                        <a:srgbClr val="8EBFD6"/>
                      </a:solidFill>
                      <a:prstDash val="solid"/>
                      <a:round/>
                      <a:headEnd type="none" w="med" len="med"/>
                      <a:tailEnd type="none" w="med" len="med"/>
                    </a:lnB>
                  </a:tcPr>
                </a:tc>
                <a:extLst>
                  <a:ext uri="{0D108BD9-81ED-4DB2-BD59-A6C34878D82A}">
                    <a16:rowId xmlns:a16="http://schemas.microsoft.com/office/drawing/2014/main" val="10001"/>
                  </a:ext>
                </a:extLst>
              </a:tr>
            </a:tbl>
          </a:graphicData>
        </a:graphic>
      </p:graphicFrame>
      <p:sp>
        <p:nvSpPr>
          <p:cNvPr id="310" name="textbox 310"/>
          <p:cNvSpPr/>
          <p:nvPr/>
        </p:nvSpPr>
        <p:spPr>
          <a:xfrm>
            <a:off x="702236" y="510426"/>
            <a:ext cx="8719819" cy="1052194"/>
          </a:xfrm>
          <a:prstGeom prst="rect">
            <a:avLst/>
          </a:prstGeom>
          <a:noFill/>
          <a:ln w="0" cap="flat">
            <a:noFill/>
            <a:prstDash val="solid"/>
            <a:miter lim="0"/>
          </a:ln>
        </p:spPr>
        <p:txBody>
          <a:bodyPr vert="horz" wrap="square" lIns="0" tIns="0" rIns="0" bIns="0"/>
          <a:lstStyle/>
          <a:p>
            <a:pPr algn="l" rtl="0" eaLnBrk="0">
              <a:lnSpc>
                <a:spcPct val="83341"/>
              </a:lnSpc>
              <a:tabLst/>
            </a:pPr>
            <a:endParaRPr sz="100" dirty="0">
              <a:latin typeface="Arial"/>
              <a:ea typeface="Arial"/>
              <a:cs typeface="Arial"/>
            </a:endParaRPr>
          </a:p>
          <a:p>
            <a:pPr marL="215900" algn="l" rtl="0" eaLnBrk="0">
              <a:lnSpc>
                <a:spcPts val="4227"/>
              </a:lnSpc>
              <a:tabLst/>
            </a:pPr>
            <a:r>
              <a:rPr sz="3200" b="1" kern="0" spc="-80" dirty="0">
                <a:solidFill>
                  <a:srgbClr val="000000">
                    <a:alpha val="100000"/>
                  </a:srgbClr>
                </a:solidFill>
                <a:latin typeface="Microsoft YaHei"/>
                <a:ea typeface="Microsoft YaHei"/>
                <a:cs typeface="Microsoft YaHei"/>
              </a:rPr>
              <a:t>《城镇燃气经营安全重大隐患判定标准》解析</a:t>
            </a:r>
            <a:endParaRPr sz="3200" dirty="0">
              <a:latin typeface="Microsoft YaHei"/>
              <a:ea typeface="Microsoft YaHei"/>
              <a:cs typeface="Microsoft YaHei"/>
            </a:endParaRPr>
          </a:p>
          <a:p>
            <a:pPr algn="l" rtl="0" eaLnBrk="0">
              <a:lnSpc>
                <a:spcPct val="104000"/>
              </a:lnSpc>
              <a:tabLst/>
            </a:pPr>
            <a:endParaRPr sz="1000" dirty="0">
              <a:latin typeface="Arial"/>
              <a:ea typeface="Arial"/>
              <a:cs typeface="Arial"/>
            </a:endParaRPr>
          </a:p>
          <a:p>
            <a:pPr algn="l" rtl="0" eaLnBrk="0">
              <a:lnSpc>
                <a:spcPct val="100000"/>
              </a:lnSpc>
              <a:tabLst/>
            </a:pPr>
            <a:endParaRPr sz="400" dirty="0">
              <a:latin typeface="Arial"/>
              <a:ea typeface="Arial"/>
              <a:cs typeface="Arial"/>
            </a:endParaRPr>
          </a:p>
          <a:p>
            <a:pPr marL="52069" algn="l" rtl="0" eaLnBrk="0">
              <a:lnSpc>
                <a:spcPts val="2123"/>
              </a:lnSpc>
              <a:spcBef>
                <a:spcPts val="1"/>
              </a:spcBef>
              <a:tabLst/>
            </a:pPr>
            <a:r>
              <a:rPr sz="1600" kern="0" spc="10" dirty="0">
                <a:solidFill>
                  <a:srgbClr val="FF0000">
                    <a:alpha val="100000"/>
                  </a:srgbClr>
                </a:solidFill>
                <a:latin typeface="Wingdings"/>
                <a:ea typeface="Wingdings"/>
                <a:cs typeface="Wingdings"/>
              </a:rPr>
              <a:t>n</a:t>
            </a:r>
            <a:r>
              <a:rPr sz="1600" kern="0" spc="-570" dirty="0">
                <a:solidFill>
                  <a:srgbClr val="FF0000">
                    <a:alpha val="100000"/>
                  </a:srgbClr>
                </a:solidFill>
                <a:latin typeface="Wingdings"/>
                <a:ea typeface="Wingdings"/>
                <a:cs typeface="Wingdings"/>
              </a:rPr>
              <a:t> </a:t>
            </a:r>
            <a:r>
              <a:rPr sz="1600" kern="0" spc="10" dirty="0">
                <a:solidFill>
                  <a:srgbClr val="000000">
                    <a:alpha val="100000"/>
                  </a:srgbClr>
                </a:solidFill>
                <a:latin typeface="Microsoft YaHei"/>
                <a:ea typeface="Microsoft YaHei"/>
                <a:cs typeface="Microsoft YaHei"/>
              </a:rPr>
              <a:t>第五条  燃气经营者在燃气厂站安全管理中</a:t>
            </a:r>
            <a:r>
              <a:rPr sz="1600" kern="0" spc="0" dirty="0">
                <a:solidFill>
                  <a:srgbClr val="000000">
                    <a:alpha val="100000"/>
                  </a:srgbClr>
                </a:solidFill>
                <a:latin typeface="Microsoft YaHei"/>
                <a:ea typeface="Microsoft YaHei"/>
                <a:cs typeface="Microsoft YaHei"/>
              </a:rPr>
              <a:t> ，有下列情形之一的 ，判定为重大隐患 </a:t>
            </a:r>
            <a:r>
              <a:rPr sz="1600" kern="0" spc="-380" dirty="0">
                <a:solidFill>
                  <a:srgbClr val="000000">
                    <a:alpha val="100000"/>
                  </a:srgbClr>
                </a:solidFill>
                <a:latin typeface="Microsoft YaHei"/>
                <a:ea typeface="Microsoft YaHei"/>
                <a:cs typeface="Microsoft YaHei"/>
              </a:rPr>
              <a:t>：（</a:t>
            </a:r>
            <a:r>
              <a:rPr sz="1600" kern="0" spc="80" dirty="0">
                <a:solidFill>
                  <a:srgbClr val="000000">
                    <a:alpha val="100000"/>
                  </a:srgbClr>
                </a:solidFill>
                <a:latin typeface="Microsoft YaHei"/>
                <a:ea typeface="Microsoft YaHei"/>
                <a:cs typeface="Microsoft YaHei"/>
              </a:rPr>
              <a:t> </a:t>
            </a:r>
            <a:r>
              <a:rPr sz="1600" kern="0" spc="0" dirty="0">
                <a:solidFill>
                  <a:srgbClr val="000000">
                    <a:alpha val="100000"/>
                  </a:srgbClr>
                </a:solidFill>
                <a:latin typeface="Microsoft YaHei"/>
                <a:ea typeface="Microsoft YaHei"/>
                <a:cs typeface="Microsoft YaHei"/>
              </a:rPr>
              <a:t>5种）</a:t>
            </a:r>
            <a:endParaRPr sz="1600" dirty="0">
              <a:latin typeface="Microsoft YaHei"/>
              <a:ea typeface="Microsoft YaHei"/>
              <a:cs typeface="Microsoft YaHei"/>
            </a:endParaRPr>
          </a:p>
        </p:txBody>
      </p:sp>
      <p:pic>
        <p:nvPicPr>
          <p:cNvPr id="312" name="picture 312"/>
          <p:cNvPicPr>
            <a:picLocks noChangeAspect="1"/>
          </p:cNvPicPr>
          <p:nvPr/>
        </p:nvPicPr>
        <p:blipFill>
          <a:blip r:embed="rId2"/>
          <a:stretch>
            <a:fillRect/>
          </a:stretch>
        </p:blipFill>
        <p:spPr>
          <a:xfrm rot="21600000">
            <a:off x="5722620" y="4247388"/>
            <a:ext cx="1784603" cy="1728216"/>
          </a:xfrm>
          <a:prstGeom prst="rect">
            <a:avLst/>
          </a:prstGeom>
        </p:spPr>
      </p:pic>
      <p:pic>
        <p:nvPicPr>
          <p:cNvPr id="314" name="picture 314"/>
          <p:cNvPicPr>
            <a:picLocks noChangeAspect="1"/>
          </p:cNvPicPr>
          <p:nvPr/>
        </p:nvPicPr>
        <p:blipFill>
          <a:blip r:embed="rId3"/>
          <a:stretch>
            <a:fillRect/>
          </a:stretch>
        </p:blipFill>
        <p:spPr>
          <a:xfrm rot="21600000">
            <a:off x="3477767" y="4247388"/>
            <a:ext cx="1737360" cy="1728216"/>
          </a:xfrm>
          <a:prstGeom prst="rect">
            <a:avLst/>
          </a:prstGeom>
        </p:spPr>
      </p:pic>
      <p:sp>
        <p:nvSpPr>
          <p:cNvPr id="316" name="textbox 316"/>
          <p:cNvSpPr/>
          <p:nvPr/>
        </p:nvSpPr>
        <p:spPr>
          <a:xfrm>
            <a:off x="1905798" y="1802229"/>
            <a:ext cx="8355330" cy="295275"/>
          </a:xfrm>
          <a:prstGeom prst="rect">
            <a:avLst/>
          </a:prstGeom>
          <a:noFill/>
          <a:ln w="0" cap="flat">
            <a:noFill/>
            <a:prstDash val="solid"/>
            <a:miter lim="0"/>
          </a:ln>
        </p:spPr>
        <p:txBody>
          <a:bodyPr vert="horz" wrap="square" lIns="0" tIns="0" rIns="0" bIns="0"/>
          <a:lstStyle/>
          <a:p>
            <a:pPr algn="l" rtl="0" eaLnBrk="0">
              <a:lnSpc>
                <a:spcPct val="83341"/>
              </a:lnSpc>
              <a:tabLst/>
            </a:pPr>
            <a:endParaRPr sz="100" dirty="0">
              <a:latin typeface="Arial"/>
              <a:ea typeface="Arial"/>
              <a:cs typeface="Arial"/>
            </a:endParaRPr>
          </a:p>
          <a:p>
            <a:pPr algn="r" rtl="0" eaLnBrk="0">
              <a:lnSpc>
                <a:spcPts val="2123"/>
              </a:lnSpc>
              <a:tabLst/>
            </a:pPr>
            <a:r>
              <a:rPr sz="1600" kern="0" spc="60" dirty="0">
                <a:solidFill>
                  <a:srgbClr val="000000">
                    <a:alpha val="100000"/>
                  </a:srgbClr>
                </a:solidFill>
                <a:latin typeface="Microsoft YaHei"/>
                <a:ea typeface="Microsoft YaHei"/>
                <a:cs typeface="Microsoft YaHei"/>
              </a:rPr>
              <a:t>（ 一 ）燃气储罐未设置压力</a:t>
            </a:r>
            <a:r>
              <a:rPr sz="1600" kern="0" spc="-250" dirty="0">
                <a:solidFill>
                  <a:srgbClr val="000000">
                    <a:alpha val="100000"/>
                  </a:srgbClr>
                </a:solidFill>
                <a:latin typeface="Microsoft YaHei"/>
                <a:ea typeface="Microsoft YaHei"/>
                <a:cs typeface="Microsoft YaHei"/>
              </a:rPr>
              <a:t> </a:t>
            </a:r>
            <a:r>
              <a:rPr sz="1600" kern="0" spc="60" dirty="0">
                <a:solidFill>
                  <a:srgbClr val="000000">
                    <a:alpha val="100000"/>
                  </a:srgbClr>
                </a:solidFill>
                <a:latin typeface="Microsoft YaHei"/>
                <a:ea typeface="Microsoft YaHei"/>
                <a:cs typeface="Microsoft YaHei"/>
              </a:rPr>
              <a:t>、</a:t>
            </a:r>
            <a:r>
              <a:rPr sz="1600" kern="0" spc="-290" dirty="0">
                <a:solidFill>
                  <a:srgbClr val="000000">
                    <a:alpha val="100000"/>
                  </a:srgbClr>
                </a:solidFill>
                <a:latin typeface="Microsoft YaHei"/>
                <a:ea typeface="Microsoft YaHei"/>
                <a:cs typeface="Microsoft YaHei"/>
              </a:rPr>
              <a:t> </a:t>
            </a:r>
            <a:r>
              <a:rPr sz="1600" kern="0" spc="60" dirty="0">
                <a:solidFill>
                  <a:srgbClr val="000000">
                    <a:alpha val="100000"/>
                  </a:srgbClr>
                </a:solidFill>
                <a:latin typeface="Microsoft YaHei"/>
                <a:ea typeface="Microsoft YaHei"/>
                <a:cs typeface="Microsoft YaHei"/>
              </a:rPr>
              <a:t>罐容或液位显示等监测装置 ，或不具有超限报警功能 ；</a:t>
            </a:r>
            <a:endParaRPr sz="1600" dirty="0">
              <a:latin typeface="Microsoft YaHei"/>
              <a:ea typeface="Microsoft YaHei"/>
              <a:cs typeface="Microsoft YaHei"/>
            </a:endParaRPr>
          </a:p>
        </p:txBody>
      </p:sp>
      <p:sp>
        <p:nvSpPr>
          <p:cNvPr id="318" name="textbox 318"/>
          <p:cNvSpPr/>
          <p:nvPr/>
        </p:nvSpPr>
        <p:spPr>
          <a:xfrm>
            <a:off x="2722849" y="2424529"/>
            <a:ext cx="6746875" cy="295275"/>
          </a:xfrm>
          <a:prstGeom prst="rect">
            <a:avLst/>
          </a:prstGeom>
          <a:noFill/>
          <a:ln w="0" cap="flat">
            <a:noFill/>
            <a:prstDash val="solid"/>
            <a:miter lim="0"/>
          </a:ln>
        </p:spPr>
        <p:txBody>
          <a:bodyPr vert="horz" wrap="square" lIns="0" tIns="0" rIns="0" bIns="0"/>
          <a:lstStyle/>
          <a:p>
            <a:pPr algn="l" rtl="0" eaLnBrk="0">
              <a:lnSpc>
                <a:spcPct val="83341"/>
              </a:lnSpc>
              <a:tabLst/>
            </a:pPr>
            <a:endParaRPr sz="100" dirty="0">
              <a:latin typeface="Arial"/>
              <a:ea typeface="Arial"/>
              <a:cs typeface="Arial"/>
            </a:endParaRPr>
          </a:p>
          <a:p>
            <a:pPr marL="12700" algn="l" rtl="0" eaLnBrk="0">
              <a:lnSpc>
                <a:spcPts val="2123"/>
              </a:lnSpc>
              <a:tabLst/>
            </a:pPr>
            <a:r>
              <a:rPr sz="1600" kern="0" spc="140" dirty="0">
                <a:solidFill>
                  <a:srgbClr val="000000">
                    <a:alpha val="100000"/>
                  </a:srgbClr>
                </a:solidFill>
                <a:latin typeface="Microsoft YaHei"/>
                <a:ea typeface="Microsoft YaHei"/>
                <a:cs typeface="Microsoft YaHei"/>
              </a:rPr>
              <a:t>1</a:t>
            </a:r>
            <a:r>
              <a:rPr sz="1600" kern="0" spc="-260" dirty="0">
                <a:solidFill>
                  <a:srgbClr val="000000">
                    <a:alpha val="100000"/>
                  </a:srgbClr>
                </a:solidFill>
                <a:latin typeface="Microsoft YaHei"/>
                <a:ea typeface="Microsoft YaHei"/>
                <a:cs typeface="Microsoft YaHei"/>
              </a:rPr>
              <a:t> </a:t>
            </a:r>
            <a:r>
              <a:rPr sz="1600" kern="0" spc="140" dirty="0">
                <a:solidFill>
                  <a:srgbClr val="000000">
                    <a:alpha val="100000"/>
                  </a:srgbClr>
                </a:solidFill>
                <a:latin typeface="Microsoft YaHei"/>
                <a:ea typeface="Microsoft YaHei"/>
                <a:cs typeface="Microsoft YaHei"/>
              </a:rPr>
              <a:t>.液化天然气储配站或气</a:t>
            </a:r>
            <a:r>
              <a:rPr sz="1600" kern="0" spc="130" dirty="0">
                <a:solidFill>
                  <a:srgbClr val="000000">
                    <a:alpha val="100000"/>
                  </a:srgbClr>
                </a:solidFill>
                <a:latin typeface="Microsoft YaHei"/>
                <a:ea typeface="Microsoft YaHei"/>
                <a:cs typeface="Microsoft YaHei"/>
              </a:rPr>
              <a:t>化站</a:t>
            </a:r>
            <a:r>
              <a:rPr sz="1600" kern="0" spc="-240" dirty="0">
                <a:solidFill>
                  <a:srgbClr val="000000">
                    <a:alpha val="100000"/>
                  </a:srgbClr>
                </a:solidFill>
                <a:latin typeface="Microsoft YaHei"/>
                <a:ea typeface="Microsoft YaHei"/>
                <a:cs typeface="Microsoft YaHei"/>
              </a:rPr>
              <a:t> </a:t>
            </a:r>
            <a:r>
              <a:rPr sz="1600" kern="0" spc="130" dirty="0">
                <a:solidFill>
                  <a:srgbClr val="000000">
                    <a:alpha val="100000"/>
                  </a:srgbClr>
                </a:solidFill>
                <a:latin typeface="Microsoft YaHei"/>
                <a:ea typeface="Microsoft YaHei"/>
                <a:cs typeface="Microsoft YaHei"/>
              </a:rPr>
              <a:t>、</a:t>
            </a:r>
            <a:r>
              <a:rPr sz="1600" kern="0" spc="-300" dirty="0">
                <a:solidFill>
                  <a:srgbClr val="000000">
                    <a:alpha val="100000"/>
                  </a:srgbClr>
                </a:solidFill>
                <a:latin typeface="Microsoft YaHei"/>
                <a:ea typeface="Microsoft YaHei"/>
                <a:cs typeface="Microsoft YaHei"/>
              </a:rPr>
              <a:t> </a:t>
            </a:r>
            <a:r>
              <a:rPr sz="1600" kern="0" spc="130" dirty="0">
                <a:solidFill>
                  <a:srgbClr val="000000">
                    <a:alpha val="100000"/>
                  </a:srgbClr>
                </a:solidFill>
                <a:latin typeface="Microsoft YaHei"/>
                <a:ea typeface="Microsoft YaHei"/>
                <a:cs typeface="Microsoft YaHei"/>
              </a:rPr>
              <a:t>液化石油气供应站</a:t>
            </a:r>
            <a:r>
              <a:rPr sz="1600" kern="0" spc="-250" dirty="0">
                <a:solidFill>
                  <a:srgbClr val="000000">
                    <a:alpha val="100000"/>
                  </a:srgbClr>
                </a:solidFill>
                <a:latin typeface="Microsoft YaHei"/>
                <a:ea typeface="Microsoft YaHei"/>
                <a:cs typeface="Microsoft YaHei"/>
              </a:rPr>
              <a:t> </a:t>
            </a:r>
            <a:r>
              <a:rPr sz="1600" kern="0" spc="130" dirty="0">
                <a:solidFill>
                  <a:srgbClr val="000000">
                    <a:alpha val="100000"/>
                  </a:srgbClr>
                </a:solidFill>
                <a:latin typeface="Microsoft YaHei"/>
                <a:ea typeface="Microsoft YaHei"/>
                <a:cs typeface="Microsoft YaHei"/>
              </a:rPr>
              <a:t>、</a:t>
            </a:r>
            <a:r>
              <a:rPr sz="1600" kern="0" spc="-160" dirty="0">
                <a:solidFill>
                  <a:srgbClr val="000000">
                    <a:alpha val="100000"/>
                  </a:srgbClr>
                </a:solidFill>
                <a:latin typeface="Microsoft YaHei"/>
                <a:ea typeface="Microsoft YaHei"/>
                <a:cs typeface="Microsoft YaHei"/>
              </a:rPr>
              <a:t> </a:t>
            </a:r>
            <a:r>
              <a:rPr sz="1600" kern="0" spc="0" dirty="0">
                <a:solidFill>
                  <a:srgbClr val="000000">
                    <a:alpha val="100000"/>
                  </a:srgbClr>
                </a:solidFill>
                <a:latin typeface="Microsoft YaHei"/>
                <a:ea typeface="Microsoft YaHei"/>
                <a:cs typeface="Microsoft YaHei"/>
              </a:rPr>
              <a:t>LNG</a:t>
            </a:r>
            <a:r>
              <a:rPr sz="1600" kern="0" spc="130" dirty="0">
                <a:solidFill>
                  <a:srgbClr val="000000">
                    <a:alpha val="100000"/>
                  </a:srgbClr>
                </a:solidFill>
                <a:latin typeface="Microsoft YaHei"/>
                <a:ea typeface="Microsoft YaHei"/>
                <a:cs typeface="Microsoft YaHei"/>
              </a:rPr>
              <a:t>汽车加气站</a:t>
            </a:r>
            <a:endParaRPr sz="1600" dirty="0">
              <a:latin typeface="Microsoft YaHei"/>
              <a:ea typeface="Microsoft YaHei"/>
              <a:cs typeface="Microsoft YaHei"/>
            </a:endParaRPr>
          </a:p>
        </p:txBody>
      </p:sp>
      <p:pic>
        <p:nvPicPr>
          <p:cNvPr id="320" name="picture 320"/>
          <p:cNvPicPr>
            <a:picLocks noChangeAspect="1"/>
          </p:cNvPicPr>
          <p:nvPr/>
        </p:nvPicPr>
        <p:blipFill>
          <a:blip r:embed="rId4"/>
          <a:stretch>
            <a:fillRect/>
          </a:stretch>
        </p:blipFill>
        <p:spPr>
          <a:xfrm rot="21600000">
            <a:off x="11472671" y="0"/>
            <a:ext cx="719328" cy="720852"/>
          </a:xfrm>
          <a:prstGeom prst="rect">
            <a:avLst/>
          </a:prstGeom>
        </p:spPr>
      </p:pic>
      <p:pic>
        <p:nvPicPr>
          <p:cNvPr id="322" name="picture 322"/>
          <p:cNvPicPr>
            <a:picLocks noChangeAspect="1"/>
          </p:cNvPicPr>
          <p:nvPr/>
        </p:nvPicPr>
        <p:blipFill>
          <a:blip r:embed="rId5"/>
          <a:stretch>
            <a:fillRect/>
          </a:stretch>
        </p:blipFill>
        <p:spPr>
          <a:xfrm rot="21600000">
            <a:off x="0" y="6138671"/>
            <a:ext cx="720852" cy="719328"/>
          </a:xfrm>
          <a:prstGeom prst="rect">
            <a:avLst/>
          </a:prstGeom>
        </p:spPr>
      </p:pic>
      <p:pic>
        <p:nvPicPr>
          <p:cNvPr id="324" name="picture 324"/>
          <p:cNvPicPr>
            <a:picLocks noChangeAspect="1"/>
          </p:cNvPicPr>
          <p:nvPr/>
        </p:nvPicPr>
        <p:blipFill>
          <a:blip r:embed="rId6"/>
          <a:stretch>
            <a:fillRect/>
          </a:stretch>
        </p:blipFill>
        <p:spPr>
          <a:xfrm rot="21600000">
            <a:off x="720090" y="1619250"/>
            <a:ext cx="10751184" cy="12700"/>
          </a:xfrm>
          <a:prstGeom prst="rect">
            <a:avLst/>
          </a:prstGeom>
        </p:spPr>
      </p:pic>
      <p:pic>
        <p:nvPicPr>
          <p:cNvPr id="326" name="picture 326"/>
          <p:cNvPicPr>
            <a:picLocks noChangeAspect="1"/>
          </p:cNvPicPr>
          <p:nvPr/>
        </p:nvPicPr>
        <p:blipFill>
          <a:blip r:embed="rId6"/>
          <a:stretch>
            <a:fillRect/>
          </a:stretch>
        </p:blipFill>
        <p:spPr>
          <a:xfrm rot="21600000">
            <a:off x="720090" y="2241550"/>
            <a:ext cx="10751184" cy="12700"/>
          </a:xfrm>
          <a:prstGeom prst="rect">
            <a:avLst/>
          </a:prstGeom>
        </p:spPr>
      </p:pic>
      <p:pic>
        <p:nvPicPr>
          <p:cNvPr id="328" name="picture 328"/>
          <p:cNvPicPr>
            <a:picLocks noChangeAspect="1"/>
          </p:cNvPicPr>
          <p:nvPr/>
        </p:nvPicPr>
        <p:blipFill>
          <a:blip r:embed="rId7"/>
          <a:stretch>
            <a:fillRect/>
          </a:stretch>
        </p:blipFill>
        <p:spPr>
          <a:xfrm rot="21600000">
            <a:off x="5481320" y="4185284"/>
            <a:ext cx="12700" cy="1800225"/>
          </a:xfrm>
          <a:prstGeom prst="rect">
            <a:avLst/>
          </a:prstGeom>
        </p:spPr>
      </p:pic>
    </p:spTree>
  </p:cSld>
  <p:clrMapOvr>
    <a:masterClrMapping/>
  </p:clrMapOvr>
</p:sld>
</file>

<file path=ppt/slides/slide21.xml><?xml version="1.0" encoding="utf-8"?>
<p:sld xmlns:a16="http://schemas.microsoft.com/office/drawing/2014/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0" name="rect 330"/>
          <p:cNvSpPr/>
          <p:nvPr/>
        </p:nvSpPr>
        <p:spPr>
          <a:xfrm>
            <a:off x="0" y="0"/>
            <a:ext cx="12192000" cy="6858000"/>
          </a:xfrm>
          <a:prstGeom prst="rect">
            <a:avLst/>
          </a:prstGeom>
          <a:solidFill>
            <a:srgbClr val="E4F4FB">
              <a:alpha val="100000"/>
            </a:srgbClr>
          </a:solidFill>
          <a:ln w="0" cap="flat">
            <a:noFill/>
            <a:prstDash val="solid"/>
            <a:miter lim="0"/>
          </a:ln>
        </p:spPr>
        <p:txBody>
          <a:bodyPr rtlCol="0"/>
          <a:lstStyle/>
          <a:p>
            <a:pPr algn="ctr"/>
            <a:endParaRPr lang="zh-CN" altLang="en-US"/>
          </a:p>
        </p:txBody>
      </p:sp>
      <p:grpSp>
        <p:nvGrpSpPr>
          <p:cNvPr id="28" name="group 28"/>
          <p:cNvGrpSpPr/>
          <p:nvPr/>
        </p:nvGrpSpPr>
        <p:grpSpPr>
          <a:xfrm rot="21600000">
            <a:off x="720852" y="1626107"/>
            <a:ext cx="10750296" cy="4866132"/>
            <a:chOff x="0" y="0"/>
            <a:chExt cx="10750296" cy="4866132"/>
          </a:xfrm>
        </p:grpSpPr>
        <p:sp>
          <p:nvSpPr>
            <p:cNvPr id="332" name="path 332"/>
            <p:cNvSpPr/>
            <p:nvPr/>
          </p:nvSpPr>
          <p:spPr>
            <a:xfrm>
              <a:off x="0" y="0"/>
              <a:ext cx="10750296" cy="4866132"/>
            </a:xfrm>
            <a:custGeom>
              <a:avLst/>
              <a:gdLst/>
              <a:ahLst/>
              <a:cxnLst/>
              <a:rect l="0" t="0" r="0" b="0"/>
              <a:pathLst>
                <a:path w="16929" h="7663">
                  <a:moveTo>
                    <a:pt x="0" y="0"/>
                  </a:moveTo>
                  <a:lnTo>
                    <a:pt x="16929" y="0"/>
                  </a:lnTo>
                  <a:lnTo>
                    <a:pt x="16929" y="979"/>
                  </a:lnTo>
                  <a:lnTo>
                    <a:pt x="0" y="979"/>
                  </a:lnTo>
                  <a:lnTo>
                    <a:pt x="0" y="0"/>
                  </a:lnTo>
                  <a:close/>
                </a:path>
                <a:path w="16929" h="7663">
                  <a:moveTo>
                    <a:pt x="0" y="1958"/>
                  </a:moveTo>
                  <a:lnTo>
                    <a:pt x="4171" y="1958"/>
                  </a:lnTo>
                  <a:lnTo>
                    <a:pt x="4171" y="2940"/>
                  </a:lnTo>
                  <a:lnTo>
                    <a:pt x="0" y="2940"/>
                  </a:lnTo>
                  <a:lnTo>
                    <a:pt x="0" y="1958"/>
                  </a:lnTo>
                  <a:close/>
                </a:path>
                <a:path w="16929" h="7663">
                  <a:moveTo>
                    <a:pt x="4171" y="1958"/>
                  </a:moveTo>
                  <a:lnTo>
                    <a:pt x="11138" y="1958"/>
                  </a:lnTo>
                  <a:lnTo>
                    <a:pt x="11138" y="2940"/>
                  </a:lnTo>
                  <a:lnTo>
                    <a:pt x="4171" y="2940"/>
                  </a:lnTo>
                  <a:lnTo>
                    <a:pt x="4171" y="1958"/>
                  </a:lnTo>
                  <a:close/>
                </a:path>
                <a:path w="16929" h="7663">
                  <a:moveTo>
                    <a:pt x="11138" y="1958"/>
                  </a:moveTo>
                  <a:lnTo>
                    <a:pt x="16929" y="1958"/>
                  </a:lnTo>
                  <a:lnTo>
                    <a:pt x="16929" y="2940"/>
                  </a:lnTo>
                  <a:lnTo>
                    <a:pt x="11138" y="2940"/>
                  </a:lnTo>
                  <a:lnTo>
                    <a:pt x="11138" y="1958"/>
                  </a:lnTo>
                  <a:close/>
                </a:path>
                <a:path w="16929" h="7663">
                  <a:moveTo>
                    <a:pt x="4171" y="4826"/>
                  </a:moveTo>
                  <a:lnTo>
                    <a:pt x="7507" y="4826"/>
                  </a:lnTo>
                  <a:lnTo>
                    <a:pt x="7507" y="7663"/>
                  </a:lnTo>
                  <a:lnTo>
                    <a:pt x="4171" y="7663"/>
                  </a:lnTo>
                  <a:lnTo>
                    <a:pt x="4171" y="4826"/>
                  </a:lnTo>
                  <a:close/>
                </a:path>
                <a:path w="16929" h="7663">
                  <a:moveTo>
                    <a:pt x="7507" y="4826"/>
                  </a:moveTo>
                  <a:lnTo>
                    <a:pt x="11138" y="4826"/>
                  </a:lnTo>
                  <a:lnTo>
                    <a:pt x="11138" y="7663"/>
                  </a:lnTo>
                  <a:lnTo>
                    <a:pt x="7507" y="7663"/>
                  </a:lnTo>
                  <a:lnTo>
                    <a:pt x="7507" y="4826"/>
                  </a:lnTo>
                  <a:close/>
                </a:path>
              </a:pathLst>
            </a:custGeom>
            <a:solidFill>
              <a:srgbClr val="B9D6E6">
                <a:alpha val="100000"/>
              </a:srgbClr>
            </a:solidFill>
            <a:ln w="0" cap="flat">
              <a:noFill/>
              <a:prstDash val="solid"/>
              <a:miter lim="0"/>
            </a:ln>
          </p:spPr>
          <p:txBody>
            <a:bodyPr rtlCol="0"/>
            <a:lstStyle/>
            <a:p>
              <a:pPr algn="ctr"/>
              <a:endParaRPr lang="zh-CN" altLang="en-US"/>
            </a:p>
          </p:txBody>
        </p:sp>
        <p:sp>
          <p:nvSpPr>
            <p:cNvPr id="334" name="path 334"/>
            <p:cNvSpPr/>
            <p:nvPr/>
          </p:nvSpPr>
          <p:spPr>
            <a:xfrm>
              <a:off x="0" y="621792"/>
              <a:ext cx="10750296" cy="4244340"/>
            </a:xfrm>
            <a:custGeom>
              <a:avLst/>
              <a:gdLst/>
              <a:ahLst/>
              <a:cxnLst/>
              <a:rect l="0" t="0" r="0" b="0"/>
              <a:pathLst>
                <a:path w="16929" h="6684">
                  <a:moveTo>
                    <a:pt x="0" y="0"/>
                  </a:moveTo>
                  <a:lnTo>
                    <a:pt x="16929" y="0"/>
                  </a:lnTo>
                  <a:lnTo>
                    <a:pt x="16929" y="979"/>
                  </a:lnTo>
                  <a:lnTo>
                    <a:pt x="0" y="979"/>
                  </a:lnTo>
                  <a:lnTo>
                    <a:pt x="0" y="0"/>
                  </a:lnTo>
                  <a:close/>
                </a:path>
                <a:path w="16929" h="6684">
                  <a:moveTo>
                    <a:pt x="0" y="1960"/>
                  </a:moveTo>
                  <a:lnTo>
                    <a:pt x="4171" y="1960"/>
                  </a:lnTo>
                  <a:lnTo>
                    <a:pt x="4171" y="6684"/>
                  </a:lnTo>
                  <a:lnTo>
                    <a:pt x="0" y="6684"/>
                  </a:lnTo>
                  <a:lnTo>
                    <a:pt x="0" y="1960"/>
                  </a:lnTo>
                  <a:close/>
                </a:path>
                <a:path w="16929" h="6684">
                  <a:moveTo>
                    <a:pt x="4171" y="1960"/>
                  </a:moveTo>
                  <a:lnTo>
                    <a:pt x="11138" y="1960"/>
                  </a:lnTo>
                  <a:lnTo>
                    <a:pt x="11138" y="3847"/>
                  </a:lnTo>
                  <a:lnTo>
                    <a:pt x="4171" y="3847"/>
                  </a:lnTo>
                  <a:lnTo>
                    <a:pt x="4171" y="1960"/>
                  </a:lnTo>
                  <a:close/>
                </a:path>
                <a:path w="16929" h="6684">
                  <a:moveTo>
                    <a:pt x="11138" y="1960"/>
                  </a:moveTo>
                  <a:lnTo>
                    <a:pt x="16929" y="1960"/>
                  </a:lnTo>
                  <a:lnTo>
                    <a:pt x="16929" y="6684"/>
                  </a:lnTo>
                  <a:lnTo>
                    <a:pt x="11138" y="6684"/>
                  </a:lnTo>
                  <a:lnTo>
                    <a:pt x="11138" y="1960"/>
                  </a:lnTo>
                  <a:close/>
                </a:path>
              </a:pathLst>
            </a:custGeom>
            <a:solidFill>
              <a:srgbClr val="FFFFFF">
                <a:alpha val="100000"/>
              </a:srgbClr>
            </a:solidFill>
            <a:ln w="0" cap="flat">
              <a:noFill/>
              <a:prstDash val="solid"/>
              <a:miter lim="0"/>
            </a:ln>
          </p:spPr>
          <p:txBody>
            <a:bodyPr rtlCol="0"/>
            <a:lstStyle/>
            <a:p>
              <a:pPr algn="ctr"/>
              <a:endParaRPr lang="zh-CN" altLang="en-US"/>
            </a:p>
          </p:txBody>
        </p:sp>
      </p:grpSp>
      <p:graphicFrame>
        <p:nvGraphicFramePr>
          <p:cNvPr id="336" name="table 336"/>
          <p:cNvGraphicFramePr>
            <a:graphicFrameLocks noGrp="1"/>
          </p:cNvGraphicFramePr>
          <p:nvPr/>
        </p:nvGraphicFramePr>
        <p:xfrm>
          <a:off x="720090" y="2870200"/>
          <a:ext cx="10750548" cy="3627120"/>
        </p:xfrm>
        <a:graphic>
          <a:graphicData uri="http://schemas.openxmlformats.org/drawingml/2006/table">
            <a:tbl>
              <a:tblPr/>
              <a:tblGrid>
                <a:gridCol w="2649855">
                  <a:extLst>
                    <a:ext uri="{9D8B030D-6E8A-4147-A177-3AD203B41FA5}">
                      <a16:colId xmlns:a16="http://schemas.microsoft.com/office/drawing/2014/main" val="20000"/>
                    </a:ext>
                  </a:extLst>
                </a:gridCol>
                <a:gridCol w="2026920">
                  <a:extLst>
                    <a:ext uri="{9D8B030D-6E8A-4147-A177-3AD203B41FA5}">
                      <a16:colId xmlns:a16="http://schemas.microsoft.com/office/drawing/2014/main" val="20001"/>
                    </a:ext>
                  </a:extLst>
                </a:gridCol>
                <a:gridCol w="2396489">
                  <a:extLst>
                    <a:ext uri="{9D8B030D-6E8A-4147-A177-3AD203B41FA5}">
                      <a16:colId xmlns:a16="http://schemas.microsoft.com/office/drawing/2014/main" val="20002"/>
                    </a:ext>
                  </a:extLst>
                </a:gridCol>
                <a:gridCol w="3677284">
                  <a:extLst>
                    <a:ext uri="{9D8B030D-6E8A-4147-A177-3AD203B41FA5}">
                      <a16:colId xmlns:a16="http://schemas.microsoft.com/office/drawing/2014/main" val="20003"/>
                    </a:ext>
                  </a:extLst>
                </a:gridCol>
              </a:tblGrid>
              <a:tr h="1727200">
                <a:tc rowSpan="2">
                  <a:txBody>
                    <a:bodyPr/>
                    <a:lstStyle/>
                    <a:p>
                      <a:pPr algn="l" rtl="0" eaLnBrk="0">
                        <a:lnSpc>
                          <a:spcPct val="152000"/>
                        </a:lnSpc>
                        <a:tabLst/>
                      </a:pPr>
                      <a:endParaRPr sz="1000" dirty="0">
                        <a:latin typeface="Arial"/>
                        <a:ea typeface="Arial"/>
                        <a:cs typeface="Arial"/>
                      </a:endParaRPr>
                    </a:p>
                    <a:p>
                      <a:pPr algn="l" rtl="0" eaLnBrk="0">
                        <a:lnSpc>
                          <a:spcPct val="8355"/>
                        </a:lnSpc>
                        <a:tabLst/>
                      </a:pPr>
                      <a:endParaRPr sz="100" dirty="0">
                        <a:latin typeface="Arial"/>
                        <a:ea typeface="Arial"/>
                        <a:cs typeface="Arial"/>
                      </a:endParaRPr>
                    </a:p>
                    <a:p>
                      <a:pPr marL="872489" algn="l" rtl="0" eaLnBrk="0">
                        <a:lnSpc>
                          <a:spcPct val="84000"/>
                        </a:lnSpc>
                        <a:tabLst/>
                      </a:pPr>
                      <a:r>
                        <a:rPr sz="1600" kern="0" spc="120" dirty="0">
                          <a:solidFill>
                            <a:srgbClr val="000000">
                              <a:alpha val="100000"/>
                            </a:srgbClr>
                          </a:solidFill>
                          <a:latin typeface="Microsoft YaHei"/>
                          <a:ea typeface="Microsoft YaHei"/>
                          <a:cs typeface="Microsoft YaHei"/>
                        </a:rPr>
                        <a:t>检查要点</a:t>
                      </a:r>
                      <a:endParaRPr sz="1600" dirty="0">
                        <a:latin typeface="Microsoft YaHei"/>
                        <a:ea typeface="Microsoft YaHei"/>
                        <a:cs typeface="Microsoft YaHei"/>
                      </a:endParaRPr>
                    </a:p>
                    <a:p>
                      <a:pPr algn="l" rtl="0" eaLnBrk="0">
                        <a:lnSpc>
                          <a:spcPct val="112000"/>
                        </a:lnSpc>
                        <a:tabLst/>
                      </a:pPr>
                      <a:endParaRPr sz="1000" dirty="0">
                        <a:latin typeface="Arial"/>
                        <a:ea typeface="Arial"/>
                        <a:cs typeface="Arial"/>
                      </a:endParaRPr>
                    </a:p>
                    <a:p>
                      <a:pPr algn="l" rtl="0" eaLnBrk="0">
                        <a:lnSpc>
                          <a:spcPct val="112000"/>
                        </a:lnSpc>
                        <a:tabLst/>
                      </a:pPr>
                      <a:endParaRPr sz="1000" dirty="0">
                        <a:latin typeface="Arial"/>
                        <a:ea typeface="Arial"/>
                        <a:cs typeface="Arial"/>
                      </a:endParaRPr>
                    </a:p>
                    <a:p>
                      <a:pPr algn="l" rtl="0" eaLnBrk="0">
                        <a:lnSpc>
                          <a:spcPct val="112000"/>
                        </a:lnSpc>
                        <a:tabLst/>
                      </a:pPr>
                      <a:endParaRPr sz="1000" dirty="0">
                        <a:latin typeface="Arial"/>
                        <a:ea typeface="Arial"/>
                        <a:cs typeface="Arial"/>
                      </a:endParaRPr>
                    </a:p>
                    <a:p>
                      <a:pPr algn="l" rtl="0" eaLnBrk="0">
                        <a:lnSpc>
                          <a:spcPct val="113000"/>
                        </a:lnSpc>
                        <a:tabLst/>
                      </a:pPr>
                      <a:endParaRPr sz="1000" dirty="0">
                        <a:latin typeface="Arial"/>
                        <a:ea typeface="Arial"/>
                        <a:cs typeface="Arial"/>
                      </a:endParaRPr>
                    </a:p>
                    <a:p>
                      <a:pPr algn="l" rtl="0" eaLnBrk="0">
                        <a:lnSpc>
                          <a:spcPct val="113000"/>
                        </a:lnSpc>
                        <a:tabLst/>
                      </a:pPr>
                      <a:endParaRPr sz="1000" dirty="0">
                        <a:latin typeface="Arial"/>
                        <a:ea typeface="Arial"/>
                        <a:cs typeface="Arial"/>
                      </a:endParaRPr>
                    </a:p>
                    <a:p>
                      <a:pPr algn="l" rtl="0" eaLnBrk="0">
                        <a:lnSpc>
                          <a:spcPct val="113000"/>
                        </a:lnSpc>
                        <a:tabLst/>
                      </a:pPr>
                      <a:endParaRPr sz="1000" dirty="0">
                        <a:latin typeface="Arial"/>
                        <a:ea typeface="Arial"/>
                        <a:cs typeface="Arial"/>
                      </a:endParaRPr>
                    </a:p>
                    <a:p>
                      <a:pPr algn="l" rtl="0" eaLnBrk="0">
                        <a:lnSpc>
                          <a:spcPct val="113000"/>
                        </a:lnSpc>
                        <a:tabLst/>
                      </a:pPr>
                      <a:endParaRPr sz="1000" dirty="0">
                        <a:latin typeface="Arial"/>
                        <a:ea typeface="Arial"/>
                        <a:cs typeface="Arial"/>
                      </a:endParaRPr>
                    </a:p>
                    <a:p>
                      <a:pPr algn="l" rtl="0" eaLnBrk="0">
                        <a:lnSpc>
                          <a:spcPct val="127000"/>
                        </a:lnSpc>
                        <a:tabLst/>
                      </a:pPr>
                      <a:endParaRPr sz="300" dirty="0">
                        <a:latin typeface="Arial"/>
                        <a:ea typeface="Arial"/>
                        <a:cs typeface="Arial"/>
                      </a:endParaRPr>
                    </a:p>
                    <a:p>
                      <a:pPr marL="233679" indent="76835" algn="l" rtl="0" eaLnBrk="0">
                        <a:lnSpc>
                          <a:spcPct val="125000"/>
                        </a:lnSpc>
                        <a:spcBef>
                          <a:spcPts val="3"/>
                        </a:spcBef>
                        <a:tabLst/>
                      </a:pPr>
                      <a:r>
                        <a:rPr sz="1500" kern="0" spc="-60" dirty="0">
                          <a:solidFill>
                            <a:srgbClr val="000000">
                              <a:alpha val="100000"/>
                            </a:srgbClr>
                          </a:solidFill>
                          <a:latin typeface="Microsoft YaHei"/>
                          <a:ea typeface="Microsoft YaHei"/>
                          <a:cs typeface="Microsoft YaHei"/>
                        </a:rPr>
                        <a:t>（</a:t>
                      </a:r>
                      <a:r>
                        <a:rPr sz="1500" kern="0" spc="180" dirty="0">
                          <a:solidFill>
                            <a:srgbClr val="000000">
                              <a:alpha val="100000"/>
                            </a:srgbClr>
                          </a:solidFill>
                          <a:latin typeface="Microsoft YaHei"/>
                          <a:ea typeface="Microsoft YaHei"/>
                          <a:cs typeface="Microsoft YaHei"/>
                        </a:rPr>
                        <a:t> </a:t>
                      </a:r>
                      <a:r>
                        <a:rPr sz="1500" kern="0" spc="-60" dirty="0">
                          <a:solidFill>
                            <a:srgbClr val="000000">
                              <a:alpha val="100000"/>
                            </a:srgbClr>
                          </a:solidFill>
                          <a:latin typeface="FangSong"/>
                          <a:ea typeface="FangSong"/>
                          <a:cs typeface="FangSong"/>
                        </a:rPr>
                        <a:t>1</a:t>
                      </a:r>
                      <a:r>
                        <a:rPr sz="1500" kern="0" spc="-340" dirty="0">
                          <a:solidFill>
                            <a:srgbClr val="000000">
                              <a:alpha val="100000"/>
                            </a:srgbClr>
                          </a:solidFill>
                          <a:latin typeface="FangSong"/>
                          <a:ea typeface="FangSong"/>
                          <a:cs typeface="FangSong"/>
                        </a:rPr>
                        <a:t> </a:t>
                      </a:r>
                      <a:r>
                        <a:rPr sz="1500" kern="0" spc="-60" dirty="0">
                          <a:solidFill>
                            <a:srgbClr val="000000">
                              <a:alpha val="100000"/>
                            </a:srgbClr>
                          </a:solidFill>
                          <a:latin typeface="Microsoft YaHei"/>
                          <a:ea typeface="Microsoft YaHei"/>
                          <a:cs typeface="Microsoft YaHei"/>
                        </a:rPr>
                        <a:t>）查现场储罐本体压</a:t>
                      </a:r>
                      <a:r>
                        <a:rPr sz="1500" kern="0" spc="0" dirty="0">
                          <a:solidFill>
                            <a:srgbClr val="000000">
                              <a:alpha val="100000"/>
                            </a:srgbClr>
                          </a:solidFill>
                          <a:latin typeface="Microsoft YaHei"/>
                          <a:ea typeface="Microsoft YaHei"/>
                          <a:cs typeface="Microsoft YaHei"/>
                        </a:rPr>
                        <a:t>      </a:t>
                      </a:r>
                      <a:r>
                        <a:rPr sz="1500" kern="0" spc="70" dirty="0">
                          <a:solidFill>
                            <a:srgbClr val="000000">
                              <a:alpha val="100000"/>
                            </a:srgbClr>
                          </a:solidFill>
                          <a:latin typeface="Microsoft YaHei"/>
                          <a:ea typeface="Microsoft YaHei"/>
                          <a:cs typeface="Microsoft YaHei"/>
                        </a:rPr>
                        <a:t>力表（量程、</a:t>
                      </a:r>
                      <a:r>
                        <a:rPr sz="1500" kern="0" spc="-280" dirty="0">
                          <a:solidFill>
                            <a:srgbClr val="000000">
                              <a:alpha val="100000"/>
                            </a:srgbClr>
                          </a:solidFill>
                          <a:latin typeface="Microsoft YaHei"/>
                          <a:ea typeface="Microsoft YaHei"/>
                          <a:cs typeface="Microsoft YaHei"/>
                        </a:rPr>
                        <a:t> </a:t>
                      </a:r>
                      <a:r>
                        <a:rPr sz="1500" kern="0" spc="70" dirty="0">
                          <a:solidFill>
                            <a:srgbClr val="000000">
                              <a:alpha val="100000"/>
                            </a:srgbClr>
                          </a:solidFill>
                          <a:latin typeface="Microsoft YaHei"/>
                          <a:ea typeface="Microsoft YaHei"/>
                          <a:cs typeface="Microsoft YaHei"/>
                        </a:rPr>
                        <a:t>精度等级）</a:t>
                      </a:r>
                      <a:r>
                        <a:rPr sz="1500" kern="0" spc="0" dirty="0">
                          <a:solidFill>
                            <a:srgbClr val="000000">
                              <a:alpha val="100000"/>
                            </a:srgbClr>
                          </a:solidFill>
                          <a:latin typeface="Microsoft YaHei"/>
                          <a:ea typeface="Microsoft YaHei"/>
                          <a:cs typeface="Microsoft YaHei"/>
                        </a:rPr>
                        <a:t>    </a:t>
                      </a:r>
                      <a:r>
                        <a:rPr sz="1500" kern="0" spc="70" dirty="0">
                          <a:solidFill>
                            <a:srgbClr val="000000">
                              <a:alpha val="100000"/>
                            </a:srgbClr>
                          </a:solidFill>
                          <a:latin typeface="Microsoft YaHei"/>
                          <a:ea typeface="Microsoft YaHei"/>
                          <a:cs typeface="Microsoft YaHei"/>
                        </a:rPr>
                        <a:t>、液位计设置情况 ；</a:t>
                      </a:r>
                      <a:endParaRPr sz="1500" dirty="0">
                        <a:latin typeface="Microsoft YaHei"/>
                        <a:ea typeface="Microsoft YaHei"/>
                        <a:cs typeface="Microsoft YaHei"/>
                      </a:endParaRPr>
                    </a:p>
                  </a:txBody>
                  <a:tcPr marL="0" marR="0" marT="0" marB="0">
                    <a:lnL>
                      <a:noFill/>
                    </a:lnL>
                    <a:lnR w="12700" cap="flat" cmpd="sng" algn="ctr">
                      <a:solidFill>
                        <a:srgbClr val="8EBFD6"/>
                      </a:solidFill>
                      <a:prstDash val="solid"/>
                      <a:round/>
                      <a:headEnd type="none" w="med" len="med"/>
                      <a:tailEnd type="none" w="med" len="med"/>
                    </a:lnR>
                    <a:lnT>
                      <a:noFill/>
                    </a:lnT>
                    <a:lnB w="12700" cap="flat" cmpd="sng" algn="ctr">
                      <a:solidFill>
                        <a:srgbClr val="8EBFD6"/>
                      </a:solidFill>
                      <a:prstDash val="solid"/>
                      <a:round/>
                      <a:headEnd type="none" w="med" len="med"/>
                      <a:tailEnd type="none" w="med" len="med"/>
                    </a:lnB>
                  </a:tcPr>
                </a:tc>
                <a:tc gridSpan="2">
                  <a:txBody>
                    <a:bodyPr/>
                    <a:lstStyle/>
                    <a:p>
                      <a:pPr algn="l" rtl="0" eaLnBrk="0">
                        <a:lnSpc>
                          <a:spcPct val="152000"/>
                        </a:lnSpc>
                        <a:tabLst/>
                      </a:pPr>
                      <a:endParaRPr sz="1000" dirty="0">
                        <a:latin typeface="Arial"/>
                        <a:ea typeface="Arial"/>
                        <a:cs typeface="Arial"/>
                      </a:endParaRPr>
                    </a:p>
                    <a:p>
                      <a:pPr marL="1761489" algn="l" rtl="0" eaLnBrk="0">
                        <a:lnSpc>
                          <a:spcPct val="84000"/>
                        </a:lnSpc>
                        <a:spcBef>
                          <a:spcPts val="4"/>
                        </a:spcBef>
                        <a:tabLst/>
                      </a:pPr>
                      <a:r>
                        <a:rPr sz="1600" kern="0" spc="120" dirty="0">
                          <a:solidFill>
                            <a:srgbClr val="000000">
                              <a:alpha val="100000"/>
                            </a:srgbClr>
                          </a:solidFill>
                          <a:latin typeface="Microsoft YaHei"/>
                          <a:ea typeface="Microsoft YaHei"/>
                          <a:cs typeface="Microsoft YaHei"/>
                        </a:rPr>
                        <a:t>判定标准</a:t>
                      </a:r>
                      <a:endParaRPr sz="1600" dirty="0">
                        <a:latin typeface="Microsoft YaHei"/>
                        <a:ea typeface="Microsoft YaHei"/>
                        <a:cs typeface="Microsoft YaHei"/>
                      </a:endParaRPr>
                    </a:p>
                    <a:p>
                      <a:pPr algn="l" rtl="0" eaLnBrk="0">
                        <a:lnSpc>
                          <a:spcPct val="198000"/>
                        </a:lnSpc>
                        <a:tabLst/>
                      </a:pPr>
                      <a:endParaRPr sz="1000" dirty="0">
                        <a:latin typeface="Arial"/>
                        <a:ea typeface="Arial"/>
                        <a:cs typeface="Arial"/>
                      </a:endParaRPr>
                    </a:p>
                    <a:p>
                      <a:pPr algn="l" rtl="0" eaLnBrk="0">
                        <a:lnSpc>
                          <a:spcPct val="128000"/>
                        </a:lnSpc>
                        <a:tabLst/>
                      </a:pPr>
                      <a:endParaRPr sz="300" dirty="0">
                        <a:latin typeface="Arial"/>
                        <a:ea typeface="Arial"/>
                        <a:cs typeface="Arial"/>
                      </a:endParaRPr>
                    </a:p>
                    <a:p>
                      <a:pPr marL="231140" indent="13970" algn="l" rtl="0" eaLnBrk="0">
                        <a:lnSpc>
                          <a:spcPct val="125000"/>
                        </a:lnSpc>
                        <a:spcBef>
                          <a:spcPts val="1"/>
                        </a:spcBef>
                        <a:tabLst/>
                      </a:pPr>
                      <a:r>
                        <a:rPr sz="1500" kern="0" spc="40" dirty="0">
                          <a:solidFill>
                            <a:srgbClr val="000000">
                              <a:alpha val="100000"/>
                            </a:srgbClr>
                          </a:solidFill>
                          <a:latin typeface="FangSong"/>
                          <a:ea typeface="FangSong"/>
                          <a:cs typeface="FangSong"/>
                        </a:rPr>
                        <a:t>2.</a:t>
                      </a:r>
                      <a:r>
                        <a:rPr sz="1500" kern="0" spc="40" dirty="0">
                          <a:solidFill>
                            <a:srgbClr val="000000">
                              <a:alpha val="100000"/>
                            </a:srgbClr>
                          </a:solidFill>
                          <a:latin typeface="Microsoft YaHei"/>
                          <a:ea typeface="Microsoft YaHei"/>
                          <a:cs typeface="Microsoft YaHei"/>
                        </a:rPr>
                        <a:t>压力表的量程（ </a:t>
                      </a:r>
                      <a:r>
                        <a:rPr sz="1500" kern="0" spc="40" dirty="0">
                          <a:solidFill>
                            <a:srgbClr val="000000">
                              <a:alpha val="100000"/>
                            </a:srgbClr>
                          </a:solidFill>
                          <a:latin typeface="FangSong"/>
                          <a:ea typeface="FangSong"/>
                          <a:cs typeface="FangSong"/>
                        </a:rPr>
                        <a:t>1.5-3</a:t>
                      </a:r>
                      <a:r>
                        <a:rPr sz="1500" kern="0" spc="40" dirty="0">
                          <a:solidFill>
                            <a:srgbClr val="000000">
                              <a:alpha val="100000"/>
                            </a:srgbClr>
                          </a:solidFill>
                          <a:latin typeface="Microsoft YaHei"/>
                          <a:ea typeface="Microsoft YaHei"/>
                          <a:cs typeface="Microsoft YaHei"/>
                        </a:rPr>
                        <a:t>倍</a:t>
                      </a:r>
                      <a:r>
                        <a:rPr sz="1500" kern="0" spc="30" dirty="0">
                          <a:solidFill>
                            <a:srgbClr val="000000">
                              <a:alpha val="100000"/>
                            </a:srgbClr>
                          </a:solidFill>
                          <a:latin typeface="Microsoft YaHei"/>
                          <a:ea typeface="Microsoft YaHei"/>
                          <a:cs typeface="Microsoft YaHei"/>
                        </a:rPr>
                        <a:t>最大工作压力 ）、</a:t>
                      </a:r>
                      <a:r>
                        <a:rPr sz="1500" kern="0" spc="-10" dirty="0">
                          <a:solidFill>
                            <a:srgbClr val="000000">
                              <a:alpha val="100000"/>
                            </a:srgbClr>
                          </a:solidFill>
                          <a:latin typeface="Microsoft YaHei"/>
                          <a:ea typeface="Microsoft YaHei"/>
                          <a:cs typeface="Microsoft YaHei"/>
                        </a:rPr>
                        <a:t>     </a:t>
                      </a:r>
                      <a:r>
                        <a:rPr sz="1500" kern="0" spc="70" dirty="0">
                          <a:solidFill>
                            <a:srgbClr val="000000">
                              <a:alpha val="100000"/>
                            </a:srgbClr>
                          </a:solidFill>
                          <a:latin typeface="Microsoft YaHei"/>
                          <a:ea typeface="Microsoft YaHei"/>
                          <a:cs typeface="Microsoft YaHei"/>
                        </a:rPr>
                        <a:t>精度等级（不低于</a:t>
                      </a:r>
                      <a:r>
                        <a:rPr sz="1500" kern="0" spc="70" dirty="0">
                          <a:solidFill>
                            <a:srgbClr val="000000">
                              <a:alpha val="100000"/>
                            </a:srgbClr>
                          </a:solidFill>
                          <a:latin typeface="FangSong"/>
                          <a:ea typeface="FangSong"/>
                          <a:cs typeface="FangSong"/>
                        </a:rPr>
                        <a:t>1.6</a:t>
                      </a:r>
                      <a:r>
                        <a:rPr sz="1500" kern="0" spc="70" dirty="0">
                          <a:solidFill>
                            <a:srgbClr val="000000">
                              <a:alpha val="100000"/>
                            </a:srgbClr>
                          </a:solidFill>
                          <a:latin typeface="Microsoft YaHei"/>
                          <a:ea typeface="Microsoft YaHei"/>
                          <a:cs typeface="Microsoft YaHei"/>
                        </a:rPr>
                        <a:t>级）不满</a:t>
                      </a:r>
                      <a:r>
                        <a:rPr sz="1500" kern="0" spc="60" dirty="0">
                          <a:solidFill>
                            <a:srgbClr val="000000">
                              <a:alpha val="100000"/>
                            </a:srgbClr>
                          </a:solidFill>
                          <a:latin typeface="Microsoft YaHei"/>
                          <a:ea typeface="Microsoft YaHei"/>
                          <a:cs typeface="Microsoft YaHei"/>
                        </a:rPr>
                        <a:t>足要求 ，不构</a:t>
                      </a:r>
                      <a:r>
                        <a:rPr sz="1500" kern="0" spc="-10" dirty="0">
                          <a:solidFill>
                            <a:srgbClr val="000000">
                              <a:alpha val="100000"/>
                            </a:srgbClr>
                          </a:solidFill>
                          <a:latin typeface="Microsoft YaHei"/>
                          <a:ea typeface="Microsoft YaHei"/>
                          <a:cs typeface="Microsoft YaHei"/>
                        </a:rPr>
                        <a:t>     </a:t>
                      </a:r>
                      <a:r>
                        <a:rPr sz="1500" kern="0" spc="50" dirty="0">
                          <a:solidFill>
                            <a:srgbClr val="000000">
                              <a:alpha val="100000"/>
                            </a:srgbClr>
                          </a:solidFill>
                          <a:latin typeface="Microsoft YaHei"/>
                          <a:ea typeface="Microsoft YaHei"/>
                          <a:cs typeface="Microsoft YaHei"/>
                        </a:rPr>
                        <a:t>成重大隐患 ，须立即</a:t>
                      </a:r>
                      <a:r>
                        <a:rPr sz="1500" kern="0" spc="40" dirty="0">
                          <a:solidFill>
                            <a:srgbClr val="000000">
                              <a:alpha val="100000"/>
                            </a:srgbClr>
                          </a:solidFill>
                          <a:latin typeface="Microsoft YaHei"/>
                          <a:ea typeface="Microsoft YaHei"/>
                          <a:cs typeface="Microsoft YaHei"/>
                        </a:rPr>
                        <a:t>整改。</a:t>
                      </a:r>
                      <a:endParaRPr sz="1500" dirty="0">
                        <a:latin typeface="Microsoft YaHei"/>
                        <a:ea typeface="Microsoft YaHei"/>
                        <a:cs typeface="Microsoft YaHei"/>
                      </a:endParaRPr>
                    </a:p>
                  </a:txBody>
                  <a:tcPr marL="0" marR="0" marT="0" marB="0">
                    <a:lnL w="12700" cap="flat" cmpd="sng" algn="ctr">
                      <a:solidFill>
                        <a:srgbClr val="8EBFD6"/>
                      </a:solidFill>
                      <a:prstDash val="solid"/>
                      <a:round/>
                      <a:headEnd type="none" w="med" len="med"/>
                      <a:tailEnd type="none" w="med" len="med"/>
                    </a:lnL>
                    <a:lnR w="12700" cap="flat" cmpd="sng" algn="ctr">
                      <a:solidFill>
                        <a:srgbClr val="8EBFD6"/>
                      </a:solidFill>
                      <a:prstDash val="solid"/>
                      <a:round/>
                      <a:headEnd type="none" w="med" len="med"/>
                      <a:tailEnd type="none" w="med" len="med"/>
                    </a:lnR>
                    <a:lnT>
                      <a:noFill/>
                    </a:lnT>
                    <a:lnB>
                      <a:noFill/>
                    </a:lnB>
                  </a:tcPr>
                </a:tc>
                <a:tc hMerge="1">
                  <a:txBody>
                    <a:bodyPr/>
                    <a:lstStyle/>
                    <a:p>
                      <a:endParaRPr/>
                    </a:p>
                  </a:txBody>
                  <a:tcPr marL="0" marR="0" marT="0" marB="0">
                    <a:lnL w="12700" cap="flat" cmpd="sng" algn="ctr">
                      <a:solidFill>
                        <a:srgbClr val="8EBFD6"/>
                      </a:solidFill>
                      <a:prstDash val="solid"/>
                      <a:round/>
                      <a:headEnd type="none" w="med" len="med"/>
                      <a:tailEnd type="none" w="med" len="med"/>
                    </a:lnL>
                    <a:lnR w="12700" cap="flat" cmpd="sng" algn="ctr">
                      <a:solidFill>
                        <a:srgbClr val="8EBFD6"/>
                      </a:solidFill>
                      <a:prstDash val="solid"/>
                      <a:round/>
                      <a:headEnd type="none" w="med" len="med"/>
                      <a:tailEnd type="none" w="med" len="med"/>
                    </a:lnR>
                    <a:lnT>
                      <a:noFill/>
                    </a:lnT>
                    <a:lnB>
                      <a:noFill/>
                    </a:lnB>
                  </a:tcPr>
                </a:tc>
                <a:tc rowSpan="2">
                  <a:txBody>
                    <a:bodyPr/>
                    <a:lstStyle/>
                    <a:p>
                      <a:pPr algn="l" rtl="0" eaLnBrk="0">
                        <a:lnSpc>
                          <a:spcPct val="151000"/>
                        </a:lnSpc>
                        <a:tabLst/>
                      </a:pPr>
                      <a:endParaRPr sz="1000" dirty="0">
                        <a:latin typeface="Arial"/>
                        <a:ea typeface="Arial"/>
                        <a:cs typeface="Arial"/>
                      </a:endParaRPr>
                    </a:p>
                    <a:p>
                      <a:pPr marL="1162050" algn="l" rtl="0" eaLnBrk="0">
                        <a:lnSpc>
                          <a:spcPct val="85000"/>
                        </a:lnSpc>
                        <a:spcBef>
                          <a:spcPts val="1"/>
                        </a:spcBef>
                        <a:tabLst/>
                      </a:pPr>
                      <a:r>
                        <a:rPr sz="1600" kern="0" spc="140" dirty="0">
                          <a:solidFill>
                            <a:srgbClr val="000000">
                              <a:alpha val="100000"/>
                            </a:srgbClr>
                          </a:solidFill>
                          <a:latin typeface="Microsoft YaHei"/>
                          <a:ea typeface="Microsoft YaHei"/>
                          <a:cs typeface="Microsoft YaHei"/>
                        </a:rPr>
                        <a:t>相关参考依据</a:t>
                      </a:r>
                      <a:endParaRPr sz="1600" dirty="0">
                        <a:latin typeface="Microsoft YaHei"/>
                        <a:ea typeface="Microsoft YaHei"/>
                        <a:cs typeface="Microsoft YaHei"/>
                      </a:endParaRPr>
                    </a:p>
                    <a:p>
                      <a:pPr algn="l" rtl="0" eaLnBrk="0">
                        <a:lnSpc>
                          <a:spcPct val="110000"/>
                        </a:lnSpc>
                        <a:tabLst/>
                      </a:pPr>
                      <a:endParaRPr sz="1000" dirty="0">
                        <a:latin typeface="Arial"/>
                        <a:ea typeface="Arial"/>
                        <a:cs typeface="Arial"/>
                      </a:endParaRPr>
                    </a:p>
                    <a:p>
                      <a:pPr algn="l" rtl="0" eaLnBrk="0">
                        <a:lnSpc>
                          <a:spcPct val="110000"/>
                        </a:lnSpc>
                        <a:tabLst/>
                      </a:pPr>
                      <a:endParaRPr sz="1000" dirty="0">
                        <a:latin typeface="Arial"/>
                        <a:ea typeface="Arial"/>
                        <a:cs typeface="Arial"/>
                      </a:endParaRPr>
                    </a:p>
                    <a:p>
                      <a:pPr algn="l" rtl="0" eaLnBrk="0">
                        <a:lnSpc>
                          <a:spcPct val="111000"/>
                        </a:lnSpc>
                        <a:tabLst/>
                      </a:pPr>
                      <a:endParaRPr sz="1000" dirty="0">
                        <a:latin typeface="Arial"/>
                        <a:ea typeface="Arial"/>
                        <a:cs typeface="Arial"/>
                      </a:endParaRPr>
                    </a:p>
                    <a:p>
                      <a:pPr algn="l" rtl="0" eaLnBrk="0">
                        <a:lnSpc>
                          <a:spcPct val="111000"/>
                        </a:lnSpc>
                        <a:tabLst/>
                      </a:pPr>
                      <a:endParaRPr sz="1000" dirty="0">
                        <a:latin typeface="Arial"/>
                        <a:ea typeface="Arial"/>
                        <a:cs typeface="Arial"/>
                      </a:endParaRPr>
                    </a:p>
                    <a:p>
                      <a:pPr marL="233679" indent="82550" algn="l" rtl="0" eaLnBrk="0">
                        <a:lnSpc>
                          <a:spcPct val="118000"/>
                        </a:lnSpc>
                        <a:spcBef>
                          <a:spcPts val="363"/>
                        </a:spcBef>
                        <a:tabLst/>
                      </a:pPr>
                      <a:r>
                        <a:rPr sz="1200" kern="0" spc="-30" dirty="0">
                          <a:solidFill>
                            <a:srgbClr val="FF0000">
                              <a:alpha val="100000"/>
                            </a:srgbClr>
                          </a:solidFill>
                          <a:latin typeface="Microsoft YaHei"/>
                          <a:ea typeface="Microsoft YaHei"/>
                          <a:cs typeface="Microsoft YaHei"/>
                        </a:rPr>
                        <a:t>【依据】</a:t>
                      </a:r>
                      <a:r>
                        <a:rPr sz="1200" kern="0" spc="-30" dirty="0">
                          <a:solidFill>
                            <a:srgbClr val="000000">
                              <a:alpha val="100000"/>
                            </a:srgbClr>
                          </a:solidFill>
                          <a:latin typeface="Microsoft YaHei"/>
                          <a:ea typeface="Microsoft YaHei"/>
                          <a:cs typeface="Microsoft YaHei"/>
                        </a:rPr>
                        <a:t>《固定式压力容器安全技</a:t>
                      </a:r>
                      <a:r>
                        <a:rPr sz="1200" kern="0" spc="-40" dirty="0">
                          <a:solidFill>
                            <a:srgbClr val="000000">
                              <a:alpha val="100000"/>
                            </a:srgbClr>
                          </a:solidFill>
                          <a:latin typeface="Microsoft YaHei"/>
                          <a:ea typeface="Microsoft YaHei"/>
                          <a:cs typeface="Microsoft YaHei"/>
                        </a:rPr>
                        <a:t>术监察规程》</a:t>
                      </a:r>
                      <a:r>
                        <a:rPr sz="1200" kern="0" spc="-10" dirty="0">
                          <a:solidFill>
                            <a:srgbClr val="000000">
                              <a:alpha val="100000"/>
                            </a:srgbClr>
                          </a:solidFill>
                          <a:latin typeface="Microsoft YaHei"/>
                          <a:ea typeface="Microsoft YaHei"/>
                          <a:cs typeface="Microsoft YaHei"/>
                        </a:rPr>
                        <a:t>      TSG 21-2016第</a:t>
                      </a:r>
                      <a:r>
                        <a:rPr sz="1200" kern="0" spc="-20" dirty="0">
                          <a:solidFill>
                            <a:srgbClr val="000000">
                              <a:alpha val="100000"/>
                            </a:srgbClr>
                          </a:solidFill>
                          <a:latin typeface="Microsoft YaHei"/>
                          <a:ea typeface="Microsoft YaHei"/>
                          <a:cs typeface="Microsoft YaHei"/>
                        </a:rPr>
                        <a:t>9.2.1.1条 ：压力表选用 ：</a:t>
                      </a:r>
                      <a:endParaRPr sz="1200" dirty="0">
                        <a:latin typeface="Microsoft YaHei"/>
                        <a:ea typeface="Microsoft YaHei"/>
                        <a:cs typeface="Microsoft YaHei"/>
                      </a:endParaRPr>
                    </a:p>
                    <a:p>
                      <a:pPr marL="231140" indent="10160" algn="l" rtl="0" eaLnBrk="0">
                        <a:lnSpc>
                          <a:spcPct val="119000"/>
                        </a:lnSpc>
                        <a:spcBef>
                          <a:spcPts val="60"/>
                        </a:spcBef>
                        <a:tabLst/>
                      </a:pPr>
                      <a:r>
                        <a:rPr sz="1200" kern="0" spc="-20" dirty="0">
                          <a:solidFill>
                            <a:srgbClr val="000000">
                              <a:alpha val="100000"/>
                            </a:srgbClr>
                          </a:solidFill>
                          <a:latin typeface="Microsoft YaHei"/>
                          <a:ea typeface="Microsoft YaHei"/>
                          <a:cs typeface="Microsoft YaHei"/>
                        </a:rPr>
                        <a:t>(1)选用的压力表 ，应当与压力容器内的介质相</a:t>
                      </a:r>
                      <a:r>
                        <a:rPr sz="1200" kern="0" spc="-10" dirty="0">
                          <a:solidFill>
                            <a:srgbClr val="000000">
                              <a:alpha val="100000"/>
                            </a:srgbClr>
                          </a:solidFill>
                          <a:latin typeface="Microsoft YaHei"/>
                          <a:ea typeface="Microsoft YaHei"/>
                          <a:cs typeface="Microsoft YaHei"/>
                        </a:rPr>
                        <a:t>         </a:t>
                      </a:r>
                      <a:r>
                        <a:rPr sz="1200" kern="0" spc="-20" dirty="0">
                          <a:solidFill>
                            <a:srgbClr val="000000">
                              <a:alpha val="100000"/>
                            </a:srgbClr>
                          </a:solidFill>
                          <a:latin typeface="Microsoft YaHei"/>
                          <a:ea typeface="Microsoft YaHei"/>
                          <a:cs typeface="Microsoft YaHei"/>
                        </a:rPr>
                        <a:t>适应 ；(2)设计压力小于</a:t>
                      </a:r>
                      <a:r>
                        <a:rPr sz="1200" kern="0" spc="110" dirty="0">
                          <a:solidFill>
                            <a:srgbClr val="000000">
                              <a:alpha val="100000"/>
                            </a:srgbClr>
                          </a:solidFill>
                          <a:latin typeface="Microsoft YaHei"/>
                          <a:ea typeface="Microsoft YaHei"/>
                          <a:cs typeface="Microsoft YaHei"/>
                        </a:rPr>
                        <a:t> </a:t>
                      </a:r>
                      <a:r>
                        <a:rPr sz="1200" kern="0" spc="-20" dirty="0">
                          <a:solidFill>
                            <a:srgbClr val="000000">
                              <a:alpha val="100000"/>
                            </a:srgbClr>
                          </a:solidFill>
                          <a:latin typeface="Microsoft YaHei"/>
                          <a:ea typeface="Microsoft YaHei"/>
                          <a:cs typeface="Microsoft YaHei"/>
                        </a:rPr>
                        <a:t>1.6MPa 压力容器</a:t>
                      </a:r>
                      <a:r>
                        <a:rPr sz="1200" kern="0" spc="-30" dirty="0">
                          <a:solidFill>
                            <a:srgbClr val="000000">
                              <a:alpha val="100000"/>
                            </a:srgbClr>
                          </a:solidFill>
                          <a:latin typeface="Microsoft YaHei"/>
                          <a:ea typeface="Microsoft YaHei"/>
                          <a:cs typeface="Microsoft YaHei"/>
                        </a:rPr>
                        <a:t>使用</a:t>
                      </a:r>
                      <a:r>
                        <a:rPr sz="1200" kern="0" spc="0" dirty="0">
                          <a:solidFill>
                            <a:srgbClr val="000000">
                              <a:alpha val="100000"/>
                            </a:srgbClr>
                          </a:solidFill>
                          <a:latin typeface="Microsoft YaHei"/>
                          <a:ea typeface="Microsoft YaHei"/>
                          <a:cs typeface="Microsoft YaHei"/>
                        </a:rPr>
                        <a:t>         </a:t>
                      </a:r>
                      <a:r>
                        <a:rPr sz="1200" kern="0" spc="-10" dirty="0">
                          <a:solidFill>
                            <a:srgbClr val="000000">
                              <a:alpha val="100000"/>
                            </a:srgbClr>
                          </a:solidFill>
                          <a:latin typeface="Microsoft YaHei"/>
                          <a:ea typeface="Microsoft YaHei"/>
                          <a:cs typeface="Microsoft YaHei"/>
                        </a:rPr>
                        <a:t>的压力表的精度不得低于 </a:t>
                      </a:r>
                      <a:r>
                        <a:rPr sz="1200" kern="0" spc="-20" dirty="0">
                          <a:solidFill>
                            <a:srgbClr val="000000">
                              <a:alpha val="100000"/>
                            </a:srgbClr>
                          </a:solidFill>
                          <a:latin typeface="Microsoft YaHei"/>
                          <a:ea typeface="Microsoft YaHei"/>
                          <a:cs typeface="Microsoft YaHei"/>
                        </a:rPr>
                        <a:t>2.5 级 ，设计压力大于</a:t>
                      </a:r>
                      <a:r>
                        <a:rPr sz="1200" kern="0" spc="0" dirty="0">
                          <a:solidFill>
                            <a:srgbClr val="000000">
                              <a:alpha val="100000"/>
                            </a:srgbClr>
                          </a:solidFill>
                          <a:latin typeface="Microsoft YaHei"/>
                          <a:ea typeface="Microsoft YaHei"/>
                          <a:cs typeface="Microsoft YaHei"/>
                        </a:rPr>
                        <a:t>      </a:t>
                      </a:r>
                      <a:r>
                        <a:rPr sz="1200" kern="0" spc="-10" dirty="0">
                          <a:solidFill>
                            <a:srgbClr val="000000">
                              <a:alpha val="100000"/>
                            </a:srgbClr>
                          </a:solidFill>
                          <a:latin typeface="Microsoft YaHei"/>
                          <a:ea typeface="Microsoft YaHei"/>
                          <a:cs typeface="Microsoft YaHei"/>
                        </a:rPr>
                        <a:t>或者等于</a:t>
                      </a:r>
                      <a:r>
                        <a:rPr sz="1200" kern="0" spc="150" dirty="0">
                          <a:solidFill>
                            <a:srgbClr val="000000">
                              <a:alpha val="100000"/>
                            </a:srgbClr>
                          </a:solidFill>
                          <a:latin typeface="Microsoft YaHei"/>
                          <a:ea typeface="Microsoft YaHei"/>
                          <a:cs typeface="Microsoft YaHei"/>
                        </a:rPr>
                        <a:t> </a:t>
                      </a:r>
                      <a:r>
                        <a:rPr sz="1200" kern="0" spc="-10" dirty="0">
                          <a:solidFill>
                            <a:srgbClr val="000000">
                              <a:alpha val="100000"/>
                            </a:srgbClr>
                          </a:solidFill>
                          <a:latin typeface="Microsoft YaHei"/>
                          <a:ea typeface="Microsoft YaHei"/>
                          <a:cs typeface="Microsoft YaHei"/>
                        </a:rPr>
                        <a:t>1.6MPa 压力容器使用的压力表的精</a:t>
                      </a:r>
                      <a:r>
                        <a:rPr sz="1200" kern="0" spc="0" dirty="0">
                          <a:solidFill>
                            <a:srgbClr val="000000">
                              <a:alpha val="100000"/>
                            </a:srgbClr>
                          </a:solidFill>
                          <a:latin typeface="Microsoft YaHei"/>
                          <a:ea typeface="Microsoft YaHei"/>
                          <a:cs typeface="Microsoft YaHei"/>
                        </a:rPr>
                        <a:t>         </a:t>
                      </a:r>
                      <a:r>
                        <a:rPr sz="1200" kern="0" spc="-20" dirty="0">
                          <a:solidFill>
                            <a:srgbClr val="000000">
                              <a:alpha val="100000"/>
                            </a:srgbClr>
                          </a:solidFill>
                          <a:latin typeface="Microsoft YaHei"/>
                          <a:ea typeface="Microsoft YaHei"/>
                          <a:cs typeface="Microsoft YaHei"/>
                        </a:rPr>
                        <a:t>度不得低于</a:t>
                      </a:r>
                      <a:r>
                        <a:rPr sz="1200" kern="0" spc="160" dirty="0">
                          <a:solidFill>
                            <a:srgbClr val="000000">
                              <a:alpha val="100000"/>
                            </a:srgbClr>
                          </a:solidFill>
                          <a:latin typeface="Microsoft YaHei"/>
                          <a:ea typeface="Microsoft YaHei"/>
                          <a:cs typeface="Microsoft YaHei"/>
                        </a:rPr>
                        <a:t> </a:t>
                      </a:r>
                      <a:r>
                        <a:rPr sz="1200" kern="0" spc="-20" dirty="0">
                          <a:solidFill>
                            <a:srgbClr val="000000">
                              <a:alpha val="100000"/>
                            </a:srgbClr>
                          </a:solidFill>
                          <a:latin typeface="Microsoft YaHei"/>
                          <a:ea typeface="Microsoft YaHei"/>
                          <a:cs typeface="Microsoft YaHei"/>
                        </a:rPr>
                        <a:t>1.6 级 ；</a:t>
                      </a:r>
                      <a:endParaRPr sz="1200" dirty="0">
                        <a:latin typeface="Microsoft YaHei"/>
                        <a:ea typeface="Microsoft YaHei"/>
                        <a:cs typeface="Microsoft YaHei"/>
                      </a:endParaRPr>
                    </a:p>
                    <a:p>
                      <a:pPr marL="231775" indent="9525" algn="l" rtl="0" eaLnBrk="0">
                        <a:lnSpc>
                          <a:spcPct val="118000"/>
                        </a:lnSpc>
                        <a:spcBef>
                          <a:spcPts val="65"/>
                        </a:spcBef>
                        <a:tabLst/>
                      </a:pPr>
                      <a:r>
                        <a:rPr sz="1200" kern="0" spc="-10" dirty="0">
                          <a:solidFill>
                            <a:srgbClr val="000000">
                              <a:alpha val="100000"/>
                            </a:srgbClr>
                          </a:solidFill>
                          <a:latin typeface="Microsoft YaHei"/>
                          <a:ea typeface="Microsoft YaHei"/>
                          <a:cs typeface="Microsoft YaHei"/>
                        </a:rPr>
                        <a:t>(3)压力表表盘刻度极限值应当为工作压力的</a:t>
                      </a:r>
                      <a:r>
                        <a:rPr sz="1200" kern="0" spc="130" dirty="0">
                          <a:solidFill>
                            <a:srgbClr val="000000">
                              <a:alpha val="100000"/>
                            </a:srgbClr>
                          </a:solidFill>
                          <a:latin typeface="Microsoft YaHei"/>
                          <a:ea typeface="Microsoft YaHei"/>
                          <a:cs typeface="Microsoft YaHei"/>
                        </a:rPr>
                        <a:t> </a:t>
                      </a:r>
                      <a:r>
                        <a:rPr sz="1200" kern="0" spc="-10" dirty="0">
                          <a:solidFill>
                            <a:srgbClr val="000000">
                              <a:alpha val="100000"/>
                            </a:srgbClr>
                          </a:solidFill>
                          <a:latin typeface="Microsoft YaHei"/>
                          <a:ea typeface="Microsoft YaHei"/>
                          <a:cs typeface="Microsoft YaHei"/>
                        </a:rPr>
                        <a:t>1.5</a:t>
                      </a:r>
                      <a:r>
                        <a:rPr sz="1200" kern="0" spc="0" dirty="0">
                          <a:solidFill>
                            <a:srgbClr val="000000">
                              <a:alpha val="100000"/>
                            </a:srgbClr>
                          </a:solidFill>
                          <a:latin typeface="Microsoft YaHei"/>
                          <a:ea typeface="Microsoft YaHei"/>
                          <a:cs typeface="Microsoft YaHei"/>
                        </a:rPr>
                        <a:t>      </a:t>
                      </a:r>
                      <a:r>
                        <a:rPr sz="1200" kern="0" spc="-10" dirty="0">
                          <a:solidFill>
                            <a:srgbClr val="000000">
                              <a:alpha val="100000"/>
                            </a:srgbClr>
                          </a:solidFill>
                          <a:latin typeface="Microsoft YaHei"/>
                          <a:ea typeface="Microsoft YaHei"/>
                          <a:cs typeface="Microsoft YaHei"/>
                        </a:rPr>
                        <a:t>倍～3.0 倍。</a:t>
                      </a:r>
                      <a:endParaRPr sz="1200" dirty="0">
                        <a:latin typeface="Microsoft YaHei"/>
                        <a:ea typeface="Microsoft YaHei"/>
                        <a:cs typeface="Microsoft YaHei"/>
                      </a:endParaRPr>
                    </a:p>
                  </a:txBody>
                  <a:tcPr marL="0" marR="0" marT="0" marB="0">
                    <a:lnL w="12700" cap="flat" cmpd="sng" algn="ctr">
                      <a:solidFill>
                        <a:srgbClr val="8EBFD6"/>
                      </a:solidFill>
                      <a:prstDash val="solid"/>
                      <a:round/>
                      <a:headEnd type="none" w="med" len="med"/>
                      <a:tailEnd type="none" w="med" len="med"/>
                    </a:lnL>
                    <a:lnR>
                      <a:noFill/>
                    </a:lnR>
                    <a:lnT>
                      <a:noFill/>
                    </a:lnT>
                    <a:lnB w="12700" cap="flat" cmpd="sng" algn="ctr">
                      <a:solidFill>
                        <a:srgbClr val="8EBFD6"/>
                      </a:solidFill>
                      <a:prstDash val="solid"/>
                      <a:round/>
                      <a:headEnd type="none" w="med" len="med"/>
                      <a:tailEnd type="none" w="med" len="med"/>
                    </a:lnB>
                  </a:tcPr>
                </a:tc>
                <a:extLst>
                  <a:ext uri="{0D108BD9-81ED-4DB2-BD59-A6C34878D82A}">
                    <a16:rowId xmlns:a16="http://schemas.microsoft.com/office/drawing/2014/main" val="10000"/>
                  </a:ext>
                </a:extLst>
              </a:tr>
              <a:tr h="1899920">
                <a:tc vMerge="1">
                  <a:txBody>
                    <a:bodyPr/>
                    <a:lstStyle/>
                    <a:p>
                      <a:pPr algn="l" rtl="0" eaLnBrk="0">
                        <a:lnSpc>
                          <a:spcPct val="100000"/>
                        </a:lnSpc>
                        <a:tabLst/>
                      </a:pPr>
                      <a:endParaRPr sz="1000" dirty="0">
                        <a:latin typeface="Arial"/>
                        <a:ea typeface="Arial"/>
                        <a:cs typeface="Arial"/>
                      </a:endParaRPr>
                    </a:p>
                  </a:txBody>
                  <a:tcPr marL="0" marR="0" marT="0" marB="0">
                    <a:lnL>
                      <a:noFill/>
                    </a:lnL>
                    <a:lnR w="12700" cap="flat" cmpd="sng" algn="ctr">
                      <a:solidFill>
                        <a:srgbClr val="8EBFD6"/>
                      </a:solidFill>
                      <a:prstDash val="solid"/>
                      <a:round/>
                      <a:headEnd type="none" w="med" len="med"/>
                      <a:tailEnd type="none" w="med" len="med"/>
                    </a:lnR>
                    <a:lnT>
                      <a:noFill/>
                    </a:lnT>
                    <a:lnB w="12700" cap="flat" cmpd="sng" algn="ctr">
                      <a:solidFill>
                        <a:srgbClr val="8EBFD6"/>
                      </a:solidFill>
                      <a:prstDash val="solid"/>
                      <a:round/>
                      <a:headEnd type="none" w="med" len="med"/>
                      <a:tailEnd type="none" w="med" len="med"/>
                    </a:lnB>
                  </a:tcPr>
                </a:tc>
                <a:tc>
                  <a:txBody>
                    <a:bodyPr/>
                    <a:lstStyle/>
                    <a:p>
                      <a:pPr algn="l" rtl="0" eaLnBrk="0">
                        <a:lnSpc>
                          <a:spcPct val="100000"/>
                        </a:lnSpc>
                        <a:tabLst/>
                      </a:pPr>
                      <a:endParaRPr sz="1000" dirty="0">
                        <a:latin typeface="Arial"/>
                        <a:ea typeface="Arial"/>
                        <a:cs typeface="Arial"/>
                      </a:endParaRPr>
                    </a:p>
                  </a:txBody>
                  <a:tcPr marL="0" marR="0" marT="0" marB="0">
                    <a:lnL w="12700" cap="flat" cmpd="sng" algn="ctr">
                      <a:solidFill>
                        <a:srgbClr val="8EBFD6"/>
                      </a:solidFill>
                      <a:prstDash val="solid"/>
                      <a:round/>
                      <a:headEnd type="none" w="med" len="med"/>
                      <a:tailEnd type="none" w="med" len="med"/>
                    </a:lnL>
                    <a:lnR>
                      <a:noFill/>
                    </a:lnR>
                    <a:lnT>
                      <a:noFill/>
                    </a:lnT>
                    <a:lnB w="12700" cap="flat" cmpd="sng" algn="ctr">
                      <a:solidFill>
                        <a:srgbClr val="8EBFD6"/>
                      </a:solidFill>
                      <a:prstDash val="solid"/>
                      <a:round/>
                      <a:headEnd type="none" w="med" len="med"/>
                      <a:tailEnd type="none" w="med" len="med"/>
                    </a:lnB>
                  </a:tcPr>
                </a:tc>
                <a:tc>
                  <a:txBody>
                    <a:bodyPr/>
                    <a:lstStyle/>
                    <a:p>
                      <a:pPr algn="l" rtl="0" eaLnBrk="0">
                        <a:lnSpc>
                          <a:spcPct val="100000"/>
                        </a:lnSpc>
                        <a:tabLst/>
                      </a:pPr>
                      <a:endParaRPr sz="1000" dirty="0">
                        <a:latin typeface="Arial"/>
                        <a:ea typeface="Arial"/>
                        <a:cs typeface="Arial"/>
                      </a:endParaRPr>
                    </a:p>
                  </a:txBody>
                  <a:tcPr marL="0" marR="0" marT="0" marB="0">
                    <a:lnL>
                      <a:noFill/>
                    </a:lnL>
                    <a:lnR w="12700" cap="flat" cmpd="sng" algn="ctr">
                      <a:solidFill>
                        <a:srgbClr val="8EBFD6"/>
                      </a:solidFill>
                      <a:prstDash val="solid"/>
                      <a:round/>
                      <a:headEnd type="none" w="med" len="med"/>
                      <a:tailEnd type="none" w="med" len="med"/>
                    </a:lnR>
                    <a:lnT>
                      <a:noFill/>
                    </a:lnT>
                    <a:lnB w="12700" cap="flat" cmpd="sng" algn="ctr">
                      <a:solidFill>
                        <a:srgbClr val="8EBFD6"/>
                      </a:solidFill>
                      <a:prstDash val="solid"/>
                      <a:round/>
                      <a:headEnd type="none" w="med" len="med"/>
                      <a:tailEnd type="none" w="med" len="med"/>
                    </a:lnB>
                  </a:tcPr>
                </a:tc>
                <a:tc vMerge="1">
                  <a:txBody>
                    <a:bodyPr/>
                    <a:lstStyle/>
                    <a:p>
                      <a:pPr algn="l" rtl="0" eaLnBrk="0">
                        <a:lnSpc>
                          <a:spcPct val="100000"/>
                        </a:lnSpc>
                        <a:tabLst/>
                      </a:pPr>
                      <a:endParaRPr sz="1000" dirty="0">
                        <a:latin typeface="Arial"/>
                        <a:ea typeface="Arial"/>
                        <a:cs typeface="Arial"/>
                      </a:endParaRPr>
                    </a:p>
                  </a:txBody>
                  <a:tcPr marL="0" marR="0" marT="0" marB="0">
                    <a:lnL w="12700" cap="flat" cmpd="sng" algn="ctr">
                      <a:solidFill>
                        <a:srgbClr val="8EBFD6"/>
                      </a:solidFill>
                      <a:prstDash val="solid"/>
                      <a:round/>
                      <a:headEnd type="none" w="med" len="med"/>
                      <a:tailEnd type="none" w="med" len="med"/>
                    </a:lnL>
                    <a:lnR>
                      <a:noFill/>
                    </a:lnR>
                    <a:lnT>
                      <a:noFill/>
                    </a:lnT>
                    <a:lnB w="12700" cap="flat" cmpd="sng" algn="ctr">
                      <a:solidFill>
                        <a:srgbClr val="8EBFD6"/>
                      </a:solidFill>
                      <a:prstDash val="solid"/>
                      <a:round/>
                      <a:headEnd type="none" w="med" len="med"/>
                      <a:tailEnd type="none" w="med" len="med"/>
                    </a:lnB>
                  </a:tcPr>
                </a:tc>
                <a:extLst>
                  <a:ext uri="{0D108BD9-81ED-4DB2-BD59-A6C34878D82A}">
                    <a16:rowId xmlns:a16="http://schemas.microsoft.com/office/drawing/2014/main" val="10001"/>
                  </a:ext>
                </a:extLst>
              </a:tr>
            </a:tbl>
          </a:graphicData>
        </a:graphic>
      </p:graphicFrame>
      <p:sp>
        <p:nvSpPr>
          <p:cNvPr id="338" name="textbox 338"/>
          <p:cNvSpPr/>
          <p:nvPr/>
        </p:nvSpPr>
        <p:spPr>
          <a:xfrm>
            <a:off x="641911" y="510426"/>
            <a:ext cx="8780144" cy="1052194"/>
          </a:xfrm>
          <a:prstGeom prst="rect">
            <a:avLst/>
          </a:prstGeom>
          <a:noFill/>
          <a:ln w="0" cap="flat">
            <a:noFill/>
            <a:prstDash val="solid"/>
            <a:miter lim="0"/>
          </a:ln>
        </p:spPr>
        <p:txBody>
          <a:bodyPr vert="horz" wrap="square" lIns="0" tIns="0" rIns="0" bIns="0"/>
          <a:lstStyle/>
          <a:p>
            <a:pPr algn="l" rtl="0" eaLnBrk="0">
              <a:lnSpc>
                <a:spcPct val="83341"/>
              </a:lnSpc>
              <a:tabLst/>
            </a:pPr>
            <a:endParaRPr sz="100" dirty="0">
              <a:latin typeface="Arial"/>
              <a:ea typeface="Arial"/>
              <a:cs typeface="Arial"/>
            </a:endParaRPr>
          </a:p>
          <a:p>
            <a:pPr marL="215900" algn="l" rtl="0" eaLnBrk="0">
              <a:lnSpc>
                <a:spcPts val="4227"/>
              </a:lnSpc>
              <a:tabLst/>
            </a:pPr>
            <a:r>
              <a:rPr sz="3200" b="1" kern="0" spc="-80" dirty="0">
                <a:solidFill>
                  <a:srgbClr val="000000">
                    <a:alpha val="100000"/>
                  </a:srgbClr>
                </a:solidFill>
                <a:latin typeface="Microsoft YaHei"/>
                <a:ea typeface="Microsoft YaHei"/>
                <a:cs typeface="Microsoft YaHei"/>
              </a:rPr>
              <a:t>《城镇燃气经营安全重大隐患判定标准》解析</a:t>
            </a:r>
            <a:endParaRPr sz="3200" dirty="0">
              <a:latin typeface="Microsoft YaHei"/>
              <a:ea typeface="Microsoft YaHei"/>
              <a:cs typeface="Microsoft YaHei"/>
            </a:endParaRPr>
          </a:p>
          <a:p>
            <a:pPr algn="l" rtl="0" eaLnBrk="0">
              <a:lnSpc>
                <a:spcPct val="104000"/>
              </a:lnSpc>
              <a:tabLst/>
            </a:pPr>
            <a:endParaRPr sz="1000" dirty="0">
              <a:latin typeface="Arial"/>
              <a:ea typeface="Arial"/>
              <a:cs typeface="Arial"/>
            </a:endParaRPr>
          </a:p>
          <a:p>
            <a:pPr algn="l" rtl="0" eaLnBrk="0">
              <a:lnSpc>
                <a:spcPct val="100000"/>
              </a:lnSpc>
              <a:tabLst/>
            </a:pPr>
            <a:endParaRPr sz="400" dirty="0">
              <a:latin typeface="Arial"/>
              <a:ea typeface="Arial"/>
              <a:cs typeface="Arial"/>
            </a:endParaRPr>
          </a:p>
          <a:p>
            <a:pPr marL="112395" algn="l" rtl="0" eaLnBrk="0">
              <a:lnSpc>
                <a:spcPts val="2123"/>
              </a:lnSpc>
              <a:spcBef>
                <a:spcPts val="1"/>
              </a:spcBef>
              <a:tabLst/>
            </a:pPr>
            <a:r>
              <a:rPr sz="1600" kern="0" spc="10" dirty="0">
                <a:solidFill>
                  <a:srgbClr val="FF0000">
                    <a:alpha val="100000"/>
                  </a:srgbClr>
                </a:solidFill>
                <a:latin typeface="Wingdings"/>
                <a:ea typeface="Wingdings"/>
                <a:cs typeface="Wingdings"/>
              </a:rPr>
              <a:t>n</a:t>
            </a:r>
            <a:r>
              <a:rPr sz="1600" kern="0" spc="-570" dirty="0">
                <a:solidFill>
                  <a:srgbClr val="FF0000">
                    <a:alpha val="100000"/>
                  </a:srgbClr>
                </a:solidFill>
                <a:latin typeface="Wingdings"/>
                <a:ea typeface="Wingdings"/>
                <a:cs typeface="Wingdings"/>
              </a:rPr>
              <a:t> </a:t>
            </a:r>
            <a:r>
              <a:rPr sz="1600" kern="0" spc="10" dirty="0">
                <a:solidFill>
                  <a:srgbClr val="000000">
                    <a:alpha val="100000"/>
                  </a:srgbClr>
                </a:solidFill>
                <a:latin typeface="Microsoft YaHei"/>
                <a:ea typeface="Microsoft YaHei"/>
                <a:cs typeface="Microsoft YaHei"/>
              </a:rPr>
              <a:t>第五条  燃气经营者在燃气厂站安全管理中</a:t>
            </a:r>
            <a:r>
              <a:rPr sz="1600" kern="0" spc="0" dirty="0">
                <a:solidFill>
                  <a:srgbClr val="000000">
                    <a:alpha val="100000"/>
                  </a:srgbClr>
                </a:solidFill>
                <a:latin typeface="Microsoft YaHei"/>
                <a:ea typeface="Microsoft YaHei"/>
                <a:cs typeface="Microsoft YaHei"/>
              </a:rPr>
              <a:t> ，有下列情形之一的 ，判定为重大隐患 </a:t>
            </a:r>
            <a:r>
              <a:rPr sz="1600" kern="0" spc="-380" dirty="0">
                <a:solidFill>
                  <a:srgbClr val="000000">
                    <a:alpha val="100000"/>
                  </a:srgbClr>
                </a:solidFill>
                <a:latin typeface="Microsoft YaHei"/>
                <a:ea typeface="Microsoft YaHei"/>
                <a:cs typeface="Microsoft YaHei"/>
              </a:rPr>
              <a:t>：（</a:t>
            </a:r>
            <a:r>
              <a:rPr sz="1600" kern="0" spc="80" dirty="0">
                <a:solidFill>
                  <a:srgbClr val="000000">
                    <a:alpha val="100000"/>
                  </a:srgbClr>
                </a:solidFill>
                <a:latin typeface="Microsoft YaHei"/>
                <a:ea typeface="Microsoft YaHei"/>
                <a:cs typeface="Microsoft YaHei"/>
              </a:rPr>
              <a:t> </a:t>
            </a:r>
            <a:r>
              <a:rPr sz="1600" kern="0" spc="0" dirty="0">
                <a:solidFill>
                  <a:srgbClr val="000000">
                    <a:alpha val="100000"/>
                  </a:srgbClr>
                </a:solidFill>
                <a:latin typeface="Microsoft YaHei"/>
                <a:ea typeface="Microsoft YaHei"/>
                <a:cs typeface="Microsoft YaHei"/>
              </a:rPr>
              <a:t>5种）</a:t>
            </a:r>
            <a:endParaRPr sz="1600" dirty="0">
              <a:latin typeface="Microsoft YaHei"/>
              <a:ea typeface="Microsoft YaHei"/>
              <a:cs typeface="Microsoft YaHei"/>
            </a:endParaRPr>
          </a:p>
        </p:txBody>
      </p:sp>
      <p:pic>
        <p:nvPicPr>
          <p:cNvPr id="340" name="picture 340"/>
          <p:cNvPicPr>
            <a:picLocks noChangeAspect="1"/>
          </p:cNvPicPr>
          <p:nvPr/>
        </p:nvPicPr>
        <p:blipFill>
          <a:blip r:embed="rId2"/>
          <a:stretch>
            <a:fillRect/>
          </a:stretch>
        </p:blipFill>
        <p:spPr>
          <a:xfrm rot="21600000">
            <a:off x="5774435" y="4689347"/>
            <a:ext cx="1763268" cy="1728216"/>
          </a:xfrm>
          <a:prstGeom prst="rect">
            <a:avLst/>
          </a:prstGeom>
        </p:spPr>
      </p:pic>
      <p:pic>
        <p:nvPicPr>
          <p:cNvPr id="342" name="picture 342"/>
          <p:cNvPicPr>
            <a:picLocks noChangeAspect="1"/>
          </p:cNvPicPr>
          <p:nvPr/>
        </p:nvPicPr>
        <p:blipFill>
          <a:blip r:embed="rId3"/>
          <a:stretch>
            <a:fillRect/>
          </a:stretch>
        </p:blipFill>
        <p:spPr>
          <a:xfrm rot="21600000">
            <a:off x="3575303" y="4764023"/>
            <a:ext cx="1737360" cy="1728216"/>
          </a:xfrm>
          <a:prstGeom prst="rect">
            <a:avLst/>
          </a:prstGeom>
        </p:spPr>
      </p:pic>
      <p:sp>
        <p:nvSpPr>
          <p:cNvPr id="344" name="textbox 344"/>
          <p:cNvSpPr/>
          <p:nvPr/>
        </p:nvSpPr>
        <p:spPr>
          <a:xfrm>
            <a:off x="1905798" y="1802229"/>
            <a:ext cx="8355330" cy="295275"/>
          </a:xfrm>
          <a:prstGeom prst="rect">
            <a:avLst/>
          </a:prstGeom>
          <a:noFill/>
          <a:ln w="0" cap="flat">
            <a:noFill/>
            <a:prstDash val="solid"/>
            <a:miter lim="0"/>
          </a:ln>
        </p:spPr>
        <p:txBody>
          <a:bodyPr vert="horz" wrap="square" lIns="0" tIns="0" rIns="0" bIns="0"/>
          <a:lstStyle/>
          <a:p>
            <a:pPr algn="l" rtl="0" eaLnBrk="0">
              <a:lnSpc>
                <a:spcPct val="83341"/>
              </a:lnSpc>
              <a:tabLst/>
            </a:pPr>
            <a:endParaRPr sz="100" dirty="0">
              <a:latin typeface="Arial"/>
              <a:ea typeface="Arial"/>
              <a:cs typeface="Arial"/>
            </a:endParaRPr>
          </a:p>
          <a:p>
            <a:pPr algn="r" rtl="0" eaLnBrk="0">
              <a:lnSpc>
                <a:spcPts val="2123"/>
              </a:lnSpc>
              <a:tabLst/>
            </a:pPr>
            <a:r>
              <a:rPr sz="1600" kern="0" spc="60" dirty="0">
                <a:solidFill>
                  <a:srgbClr val="000000">
                    <a:alpha val="100000"/>
                  </a:srgbClr>
                </a:solidFill>
                <a:latin typeface="Microsoft YaHei"/>
                <a:ea typeface="Microsoft YaHei"/>
                <a:cs typeface="Microsoft YaHei"/>
              </a:rPr>
              <a:t>（ 一 ）燃气储罐未设置压力</a:t>
            </a:r>
            <a:r>
              <a:rPr sz="1600" kern="0" spc="-250" dirty="0">
                <a:solidFill>
                  <a:srgbClr val="000000">
                    <a:alpha val="100000"/>
                  </a:srgbClr>
                </a:solidFill>
                <a:latin typeface="Microsoft YaHei"/>
                <a:ea typeface="Microsoft YaHei"/>
                <a:cs typeface="Microsoft YaHei"/>
              </a:rPr>
              <a:t> </a:t>
            </a:r>
            <a:r>
              <a:rPr sz="1600" kern="0" spc="60" dirty="0">
                <a:solidFill>
                  <a:srgbClr val="000000">
                    <a:alpha val="100000"/>
                  </a:srgbClr>
                </a:solidFill>
                <a:latin typeface="Microsoft YaHei"/>
                <a:ea typeface="Microsoft YaHei"/>
                <a:cs typeface="Microsoft YaHei"/>
              </a:rPr>
              <a:t>、</a:t>
            </a:r>
            <a:r>
              <a:rPr sz="1600" kern="0" spc="-290" dirty="0">
                <a:solidFill>
                  <a:srgbClr val="000000">
                    <a:alpha val="100000"/>
                  </a:srgbClr>
                </a:solidFill>
                <a:latin typeface="Microsoft YaHei"/>
                <a:ea typeface="Microsoft YaHei"/>
                <a:cs typeface="Microsoft YaHei"/>
              </a:rPr>
              <a:t> </a:t>
            </a:r>
            <a:r>
              <a:rPr sz="1600" kern="0" spc="60" dirty="0">
                <a:solidFill>
                  <a:srgbClr val="000000">
                    <a:alpha val="100000"/>
                  </a:srgbClr>
                </a:solidFill>
                <a:latin typeface="Microsoft YaHei"/>
                <a:ea typeface="Microsoft YaHei"/>
                <a:cs typeface="Microsoft YaHei"/>
              </a:rPr>
              <a:t>罐容或液位显示等监测装置 ，或不具有超限报警功能 ；</a:t>
            </a:r>
            <a:endParaRPr sz="1600" dirty="0">
              <a:latin typeface="Microsoft YaHei"/>
              <a:ea typeface="Microsoft YaHei"/>
              <a:cs typeface="Microsoft YaHei"/>
            </a:endParaRPr>
          </a:p>
        </p:txBody>
      </p:sp>
      <p:sp>
        <p:nvSpPr>
          <p:cNvPr id="346" name="textbox 346"/>
          <p:cNvSpPr/>
          <p:nvPr/>
        </p:nvSpPr>
        <p:spPr>
          <a:xfrm>
            <a:off x="2722849" y="2424529"/>
            <a:ext cx="6746875" cy="295275"/>
          </a:xfrm>
          <a:prstGeom prst="rect">
            <a:avLst/>
          </a:prstGeom>
          <a:noFill/>
          <a:ln w="0" cap="flat">
            <a:noFill/>
            <a:prstDash val="solid"/>
            <a:miter lim="0"/>
          </a:ln>
        </p:spPr>
        <p:txBody>
          <a:bodyPr vert="horz" wrap="square" lIns="0" tIns="0" rIns="0" bIns="0"/>
          <a:lstStyle/>
          <a:p>
            <a:pPr algn="l" rtl="0" eaLnBrk="0">
              <a:lnSpc>
                <a:spcPct val="83341"/>
              </a:lnSpc>
              <a:tabLst/>
            </a:pPr>
            <a:endParaRPr sz="100" dirty="0">
              <a:latin typeface="Arial"/>
              <a:ea typeface="Arial"/>
              <a:cs typeface="Arial"/>
            </a:endParaRPr>
          </a:p>
          <a:p>
            <a:pPr marL="12700" algn="l" rtl="0" eaLnBrk="0">
              <a:lnSpc>
                <a:spcPts val="2123"/>
              </a:lnSpc>
              <a:tabLst/>
            </a:pPr>
            <a:r>
              <a:rPr sz="1600" kern="0" spc="140" dirty="0">
                <a:solidFill>
                  <a:srgbClr val="000000">
                    <a:alpha val="100000"/>
                  </a:srgbClr>
                </a:solidFill>
                <a:latin typeface="Microsoft YaHei"/>
                <a:ea typeface="Microsoft YaHei"/>
                <a:cs typeface="Microsoft YaHei"/>
              </a:rPr>
              <a:t>1</a:t>
            </a:r>
            <a:r>
              <a:rPr sz="1600" kern="0" spc="-260" dirty="0">
                <a:solidFill>
                  <a:srgbClr val="000000">
                    <a:alpha val="100000"/>
                  </a:srgbClr>
                </a:solidFill>
                <a:latin typeface="Microsoft YaHei"/>
                <a:ea typeface="Microsoft YaHei"/>
                <a:cs typeface="Microsoft YaHei"/>
              </a:rPr>
              <a:t> </a:t>
            </a:r>
            <a:r>
              <a:rPr sz="1600" kern="0" spc="140" dirty="0">
                <a:solidFill>
                  <a:srgbClr val="000000">
                    <a:alpha val="100000"/>
                  </a:srgbClr>
                </a:solidFill>
                <a:latin typeface="Microsoft YaHei"/>
                <a:ea typeface="Microsoft YaHei"/>
                <a:cs typeface="Microsoft YaHei"/>
              </a:rPr>
              <a:t>.液化天然气储配站或气</a:t>
            </a:r>
            <a:r>
              <a:rPr sz="1600" kern="0" spc="130" dirty="0">
                <a:solidFill>
                  <a:srgbClr val="000000">
                    <a:alpha val="100000"/>
                  </a:srgbClr>
                </a:solidFill>
                <a:latin typeface="Microsoft YaHei"/>
                <a:ea typeface="Microsoft YaHei"/>
                <a:cs typeface="Microsoft YaHei"/>
              </a:rPr>
              <a:t>化站</a:t>
            </a:r>
            <a:r>
              <a:rPr sz="1600" kern="0" spc="-240" dirty="0">
                <a:solidFill>
                  <a:srgbClr val="000000">
                    <a:alpha val="100000"/>
                  </a:srgbClr>
                </a:solidFill>
                <a:latin typeface="Microsoft YaHei"/>
                <a:ea typeface="Microsoft YaHei"/>
                <a:cs typeface="Microsoft YaHei"/>
              </a:rPr>
              <a:t> </a:t>
            </a:r>
            <a:r>
              <a:rPr sz="1600" kern="0" spc="130" dirty="0">
                <a:solidFill>
                  <a:srgbClr val="000000">
                    <a:alpha val="100000"/>
                  </a:srgbClr>
                </a:solidFill>
                <a:latin typeface="Microsoft YaHei"/>
                <a:ea typeface="Microsoft YaHei"/>
                <a:cs typeface="Microsoft YaHei"/>
              </a:rPr>
              <a:t>、</a:t>
            </a:r>
            <a:r>
              <a:rPr sz="1600" kern="0" spc="-300" dirty="0">
                <a:solidFill>
                  <a:srgbClr val="000000">
                    <a:alpha val="100000"/>
                  </a:srgbClr>
                </a:solidFill>
                <a:latin typeface="Microsoft YaHei"/>
                <a:ea typeface="Microsoft YaHei"/>
                <a:cs typeface="Microsoft YaHei"/>
              </a:rPr>
              <a:t> </a:t>
            </a:r>
            <a:r>
              <a:rPr sz="1600" kern="0" spc="130" dirty="0">
                <a:solidFill>
                  <a:srgbClr val="000000">
                    <a:alpha val="100000"/>
                  </a:srgbClr>
                </a:solidFill>
                <a:latin typeface="Microsoft YaHei"/>
                <a:ea typeface="Microsoft YaHei"/>
                <a:cs typeface="Microsoft YaHei"/>
              </a:rPr>
              <a:t>液化石油气供应站</a:t>
            </a:r>
            <a:r>
              <a:rPr sz="1600" kern="0" spc="-250" dirty="0">
                <a:solidFill>
                  <a:srgbClr val="000000">
                    <a:alpha val="100000"/>
                  </a:srgbClr>
                </a:solidFill>
                <a:latin typeface="Microsoft YaHei"/>
                <a:ea typeface="Microsoft YaHei"/>
                <a:cs typeface="Microsoft YaHei"/>
              </a:rPr>
              <a:t> </a:t>
            </a:r>
            <a:r>
              <a:rPr sz="1600" kern="0" spc="130" dirty="0">
                <a:solidFill>
                  <a:srgbClr val="000000">
                    <a:alpha val="100000"/>
                  </a:srgbClr>
                </a:solidFill>
                <a:latin typeface="Microsoft YaHei"/>
                <a:ea typeface="Microsoft YaHei"/>
                <a:cs typeface="Microsoft YaHei"/>
              </a:rPr>
              <a:t>、</a:t>
            </a:r>
            <a:r>
              <a:rPr sz="1600" kern="0" spc="-160" dirty="0">
                <a:solidFill>
                  <a:srgbClr val="000000">
                    <a:alpha val="100000"/>
                  </a:srgbClr>
                </a:solidFill>
                <a:latin typeface="Microsoft YaHei"/>
                <a:ea typeface="Microsoft YaHei"/>
                <a:cs typeface="Microsoft YaHei"/>
              </a:rPr>
              <a:t> </a:t>
            </a:r>
            <a:r>
              <a:rPr sz="1600" kern="0" spc="0" dirty="0">
                <a:solidFill>
                  <a:srgbClr val="000000">
                    <a:alpha val="100000"/>
                  </a:srgbClr>
                </a:solidFill>
                <a:latin typeface="Microsoft YaHei"/>
                <a:ea typeface="Microsoft YaHei"/>
                <a:cs typeface="Microsoft YaHei"/>
              </a:rPr>
              <a:t>LNG</a:t>
            </a:r>
            <a:r>
              <a:rPr sz="1600" kern="0" spc="130" dirty="0">
                <a:solidFill>
                  <a:srgbClr val="000000">
                    <a:alpha val="100000"/>
                  </a:srgbClr>
                </a:solidFill>
                <a:latin typeface="Microsoft YaHei"/>
                <a:ea typeface="Microsoft YaHei"/>
                <a:cs typeface="Microsoft YaHei"/>
              </a:rPr>
              <a:t>汽车加气站</a:t>
            </a:r>
            <a:endParaRPr sz="1600" dirty="0">
              <a:latin typeface="Microsoft YaHei"/>
              <a:ea typeface="Microsoft YaHei"/>
              <a:cs typeface="Microsoft YaHei"/>
            </a:endParaRPr>
          </a:p>
        </p:txBody>
      </p:sp>
      <p:pic>
        <p:nvPicPr>
          <p:cNvPr id="348" name="picture 348"/>
          <p:cNvPicPr>
            <a:picLocks noChangeAspect="1"/>
          </p:cNvPicPr>
          <p:nvPr/>
        </p:nvPicPr>
        <p:blipFill>
          <a:blip r:embed="rId4"/>
          <a:stretch>
            <a:fillRect/>
          </a:stretch>
        </p:blipFill>
        <p:spPr>
          <a:xfrm rot="21600000">
            <a:off x="11472671" y="0"/>
            <a:ext cx="719328" cy="720852"/>
          </a:xfrm>
          <a:prstGeom prst="rect">
            <a:avLst/>
          </a:prstGeom>
        </p:spPr>
      </p:pic>
      <p:pic>
        <p:nvPicPr>
          <p:cNvPr id="350" name="picture 350"/>
          <p:cNvPicPr>
            <a:picLocks noChangeAspect="1"/>
          </p:cNvPicPr>
          <p:nvPr/>
        </p:nvPicPr>
        <p:blipFill>
          <a:blip r:embed="rId5"/>
          <a:stretch>
            <a:fillRect/>
          </a:stretch>
        </p:blipFill>
        <p:spPr>
          <a:xfrm rot="21600000">
            <a:off x="0" y="6138671"/>
            <a:ext cx="720852" cy="719328"/>
          </a:xfrm>
          <a:prstGeom prst="rect">
            <a:avLst/>
          </a:prstGeom>
        </p:spPr>
      </p:pic>
      <p:pic>
        <p:nvPicPr>
          <p:cNvPr id="352" name="picture 352"/>
          <p:cNvPicPr>
            <a:picLocks noChangeAspect="1"/>
          </p:cNvPicPr>
          <p:nvPr/>
        </p:nvPicPr>
        <p:blipFill>
          <a:blip r:embed="rId6"/>
          <a:stretch>
            <a:fillRect/>
          </a:stretch>
        </p:blipFill>
        <p:spPr>
          <a:xfrm rot="21600000">
            <a:off x="720090" y="1619250"/>
            <a:ext cx="10751184" cy="12700"/>
          </a:xfrm>
          <a:prstGeom prst="rect">
            <a:avLst/>
          </a:prstGeom>
        </p:spPr>
      </p:pic>
      <p:pic>
        <p:nvPicPr>
          <p:cNvPr id="354" name="picture 354"/>
          <p:cNvPicPr>
            <a:picLocks noChangeAspect="1"/>
          </p:cNvPicPr>
          <p:nvPr/>
        </p:nvPicPr>
        <p:blipFill>
          <a:blip r:embed="rId6"/>
          <a:stretch>
            <a:fillRect/>
          </a:stretch>
        </p:blipFill>
        <p:spPr>
          <a:xfrm rot="21600000">
            <a:off x="720090" y="2241550"/>
            <a:ext cx="10751184" cy="12700"/>
          </a:xfrm>
          <a:prstGeom prst="rect">
            <a:avLst/>
          </a:prstGeom>
        </p:spPr>
      </p:pic>
      <p:pic>
        <p:nvPicPr>
          <p:cNvPr id="356" name="picture 356"/>
          <p:cNvPicPr>
            <a:picLocks noChangeAspect="1"/>
          </p:cNvPicPr>
          <p:nvPr/>
        </p:nvPicPr>
        <p:blipFill>
          <a:blip r:embed="rId7"/>
          <a:stretch>
            <a:fillRect/>
          </a:stretch>
        </p:blipFill>
        <p:spPr>
          <a:xfrm rot="21600000">
            <a:off x="5481320" y="4691379"/>
            <a:ext cx="12700" cy="1800225"/>
          </a:xfrm>
          <a:prstGeom prst="rect">
            <a:avLst/>
          </a:prstGeom>
        </p:spPr>
      </p:pic>
    </p:spTree>
  </p:cSld>
  <p:clrMapOvr>
    <a:masterClrMapping/>
  </p:clrMapOvr>
</p:sld>
</file>

<file path=ppt/slides/slide22.xml><?xml version="1.0" encoding="utf-8"?>
<p:sld xmlns:a16="http://schemas.microsoft.com/office/drawing/2014/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 name="rect 358"/>
          <p:cNvSpPr/>
          <p:nvPr/>
        </p:nvSpPr>
        <p:spPr>
          <a:xfrm>
            <a:off x="0" y="0"/>
            <a:ext cx="12192000" cy="6858000"/>
          </a:xfrm>
          <a:prstGeom prst="rect">
            <a:avLst/>
          </a:prstGeom>
          <a:solidFill>
            <a:srgbClr val="E4F4FB">
              <a:alpha val="100000"/>
            </a:srgbClr>
          </a:solidFill>
          <a:ln w="0" cap="flat">
            <a:noFill/>
            <a:prstDash val="solid"/>
            <a:miter lim="0"/>
          </a:ln>
        </p:spPr>
        <p:txBody>
          <a:bodyPr rtlCol="0"/>
          <a:lstStyle/>
          <a:p>
            <a:pPr algn="ctr"/>
            <a:endParaRPr lang="zh-CN" altLang="en-US"/>
          </a:p>
        </p:txBody>
      </p:sp>
      <p:grpSp>
        <p:nvGrpSpPr>
          <p:cNvPr id="30" name="group 30"/>
          <p:cNvGrpSpPr/>
          <p:nvPr/>
        </p:nvGrpSpPr>
        <p:grpSpPr>
          <a:xfrm rot="21600000">
            <a:off x="720852" y="1626107"/>
            <a:ext cx="10750296" cy="4573524"/>
            <a:chOff x="0" y="0"/>
            <a:chExt cx="10750296" cy="4573524"/>
          </a:xfrm>
        </p:grpSpPr>
        <p:sp>
          <p:nvSpPr>
            <p:cNvPr id="360" name="path 360"/>
            <p:cNvSpPr/>
            <p:nvPr/>
          </p:nvSpPr>
          <p:spPr>
            <a:xfrm>
              <a:off x="0" y="0"/>
              <a:ext cx="10750296" cy="4573524"/>
            </a:xfrm>
            <a:custGeom>
              <a:avLst/>
              <a:gdLst/>
              <a:ahLst/>
              <a:cxnLst/>
              <a:rect l="0" t="0" r="0" b="0"/>
              <a:pathLst>
                <a:path w="16929" h="7202">
                  <a:moveTo>
                    <a:pt x="0" y="0"/>
                  </a:moveTo>
                  <a:lnTo>
                    <a:pt x="16929" y="0"/>
                  </a:lnTo>
                  <a:lnTo>
                    <a:pt x="16929" y="979"/>
                  </a:lnTo>
                  <a:lnTo>
                    <a:pt x="0" y="979"/>
                  </a:lnTo>
                  <a:lnTo>
                    <a:pt x="0" y="0"/>
                  </a:lnTo>
                  <a:close/>
                </a:path>
                <a:path w="16929" h="7202">
                  <a:moveTo>
                    <a:pt x="0" y="1958"/>
                  </a:moveTo>
                  <a:lnTo>
                    <a:pt x="4171" y="1958"/>
                  </a:lnTo>
                  <a:lnTo>
                    <a:pt x="4171" y="2940"/>
                  </a:lnTo>
                  <a:lnTo>
                    <a:pt x="0" y="2940"/>
                  </a:lnTo>
                  <a:lnTo>
                    <a:pt x="0" y="1958"/>
                  </a:lnTo>
                  <a:close/>
                </a:path>
                <a:path w="16929" h="7202">
                  <a:moveTo>
                    <a:pt x="4171" y="1958"/>
                  </a:moveTo>
                  <a:lnTo>
                    <a:pt x="11138" y="1958"/>
                  </a:lnTo>
                  <a:lnTo>
                    <a:pt x="11138" y="2940"/>
                  </a:lnTo>
                  <a:lnTo>
                    <a:pt x="4171" y="2940"/>
                  </a:lnTo>
                  <a:lnTo>
                    <a:pt x="4171" y="1958"/>
                  </a:lnTo>
                  <a:close/>
                </a:path>
                <a:path w="16929" h="7202">
                  <a:moveTo>
                    <a:pt x="11138" y="1958"/>
                  </a:moveTo>
                  <a:lnTo>
                    <a:pt x="16929" y="1958"/>
                  </a:lnTo>
                  <a:lnTo>
                    <a:pt x="16929" y="2940"/>
                  </a:lnTo>
                  <a:lnTo>
                    <a:pt x="11138" y="2940"/>
                  </a:lnTo>
                  <a:lnTo>
                    <a:pt x="11138" y="1958"/>
                  </a:lnTo>
                  <a:close/>
                </a:path>
                <a:path w="16929" h="7202">
                  <a:moveTo>
                    <a:pt x="4171" y="4368"/>
                  </a:moveTo>
                  <a:lnTo>
                    <a:pt x="7507" y="4368"/>
                  </a:lnTo>
                  <a:lnTo>
                    <a:pt x="7507" y="7202"/>
                  </a:lnTo>
                  <a:lnTo>
                    <a:pt x="4171" y="7202"/>
                  </a:lnTo>
                  <a:lnTo>
                    <a:pt x="4171" y="4368"/>
                  </a:lnTo>
                  <a:close/>
                </a:path>
                <a:path w="16929" h="7202">
                  <a:moveTo>
                    <a:pt x="7507" y="4368"/>
                  </a:moveTo>
                  <a:lnTo>
                    <a:pt x="11138" y="4368"/>
                  </a:lnTo>
                  <a:lnTo>
                    <a:pt x="11138" y="7202"/>
                  </a:lnTo>
                  <a:lnTo>
                    <a:pt x="7507" y="7202"/>
                  </a:lnTo>
                  <a:lnTo>
                    <a:pt x="7507" y="4368"/>
                  </a:lnTo>
                  <a:close/>
                </a:path>
              </a:pathLst>
            </a:custGeom>
            <a:solidFill>
              <a:srgbClr val="B9D6E6">
                <a:alpha val="100000"/>
              </a:srgbClr>
            </a:solidFill>
            <a:ln w="0" cap="flat">
              <a:noFill/>
              <a:prstDash val="solid"/>
              <a:miter lim="0"/>
            </a:ln>
          </p:spPr>
          <p:txBody>
            <a:bodyPr rtlCol="0"/>
            <a:lstStyle/>
            <a:p>
              <a:pPr algn="ctr"/>
              <a:endParaRPr lang="zh-CN" altLang="en-US"/>
            </a:p>
          </p:txBody>
        </p:sp>
        <p:sp>
          <p:nvSpPr>
            <p:cNvPr id="362" name="path 362"/>
            <p:cNvSpPr/>
            <p:nvPr/>
          </p:nvSpPr>
          <p:spPr>
            <a:xfrm>
              <a:off x="0" y="621792"/>
              <a:ext cx="10750296" cy="3951732"/>
            </a:xfrm>
            <a:custGeom>
              <a:avLst/>
              <a:gdLst/>
              <a:ahLst/>
              <a:cxnLst/>
              <a:rect l="0" t="0" r="0" b="0"/>
              <a:pathLst>
                <a:path w="16929" h="6223">
                  <a:moveTo>
                    <a:pt x="0" y="0"/>
                  </a:moveTo>
                  <a:lnTo>
                    <a:pt x="16929" y="0"/>
                  </a:lnTo>
                  <a:lnTo>
                    <a:pt x="16929" y="979"/>
                  </a:lnTo>
                  <a:lnTo>
                    <a:pt x="0" y="979"/>
                  </a:lnTo>
                  <a:lnTo>
                    <a:pt x="0" y="0"/>
                  </a:lnTo>
                  <a:close/>
                </a:path>
                <a:path w="16929" h="6223">
                  <a:moveTo>
                    <a:pt x="0" y="1960"/>
                  </a:moveTo>
                  <a:lnTo>
                    <a:pt x="4171" y="1960"/>
                  </a:lnTo>
                  <a:lnTo>
                    <a:pt x="4171" y="6223"/>
                  </a:lnTo>
                  <a:lnTo>
                    <a:pt x="0" y="6223"/>
                  </a:lnTo>
                  <a:lnTo>
                    <a:pt x="0" y="1960"/>
                  </a:lnTo>
                  <a:close/>
                </a:path>
                <a:path w="16929" h="6223">
                  <a:moveTo>
                    <a:pt x="4171" y="1960"/>
                  </a:moveTo>
                  <a:lnTo>
                    <a:pt x="11138" y="1960"/>
                  </a:lnTo>
                  <a:lnTo>
                    <a:pt x="11138" y="3388"/>
                  </a:lnTo>
                  <a:lnTo>
                    <a:pt x="4171" y="3388"/>
                  </a:lnTo>
                  <a:lnTo>
                    <a:pt x="4171" y="1960"/>
                  </a:lnTo>
                  <a:close/>
                </a:path>
                <a:path w="16929" h="6223">
                  <a:moveTo>
                    <a:pt x="11138" y="1960"/>
                  </a:moveTo>
                  <a:lnTo>
                    <a:pt x="16929" y="1960"/>
                  </a:lnTo>
                  <a:lnTo>
                    <a:pt x="16929" y="6223"/>
                  </a:lnTo>
                  <a:lnTo>
                    <a:pt x="11138" y="6223"/>
                  </a:lnTo>
                  <a:lnTo>
                    <a:pt x="11138" y="1960"/>
                  </a:lnTo>
                  <a:close/>
                </a:path>
              </a:pathLst>
            </a:custGeom>
            <a:solidFill>
              <a:srgbClr val="FFFFFF">
                <a:alpha val="100000"/>
              </a:srgbClr>
            </a:solidFill>
            <a:ln w="0" cap="flat">
              <a:noFill/>
              <a:prstDash val="solid"/>
              <a:miter lim="0"/>
            </a:ln>
          </p:spPr>
          <p:txBody>
            <a:bodyPr rtlCol="0"/>
            <a:lstStyle/>
            <a:p>
              <a:pPr algn="ctr"/>
              <a:endParaRPr lang="zh-CN" altLang="en-US"/>
            </a:p>
          </p:txBody>
        </p:sp>
      </p:grpSp>
      <p:graphicFrame>
        <p:nvGraphicFramePr>
          <p:cNvPr id="364" name="table 364"/>
          <p:cNvGraphicFramePr>
            <a:graphicFrameLocks noGrp="1"/>
          </p:cNvGraphicFramePr>
          <p:nvPr/>
        </p:nvGraphicFramePr>
        <p:xfrm>
          <a:off x="720090" y="2870200"/>
          <a:ext cx="10750548" cy="3335020"/>
        </p:xfrm>
        <a:graphic>
          <a:graphicData uri="http://schemas.openxmlformats.org/drawingml/2006/table">
            <a:tbl>
              <a:tblPr/>
              <a:tblGrid>
                <a:gridCol w="2649855">
                  <a:extLst>
                    <a:ext uri="{9D8B030D-6E8A-4147-A177-3AD203B41FA5}">
                      <a16:colId xmlns:a16="http://schemas.microsoft.com/office/drawing/2014/main" val="20000"/>
                    </a:ext>
                  </a:extLst>
                </a:gridCol>
                <a:gridCol w="2269489">
                  <a:extLst>
                    <a:ext uri="{9D8B030D-6E8A-4147-A177-3AD203B41FA5}">
                      <a16:colId xmlns:a16="http://schemas.microsoft.com/office/drawing/2014/main" val="20001"/>
                    </a:ext>
                  </a:extLst>
                </a:gridCol>
                <a:gridCol w="2153920">
                  <a:extLst>
                    <a:ext uri="{9D8B030D-6E8A-4147-A177-3AD203B41FA5}">
                      <a16:colId xmlns:a16="http://schemas.microsoft.com/office/drawing/2014/main" val="20002"/>
                    </a:ext>
                  </a:extLst>
                </a:gridCol>
                <a:gridCol w="3677284">
                  <a:extLst>
                    <a:ext uri="{9D8B030D-6E8A-4147-A177-3AD203B41FA5}">
                      <a16:colId xmlns:a16="http://schemas.microsoft.com/office/drawing/2014/main" val="20003"/>
                    </a:ext>
                  </a:extLst>
                </a:gridCol>
              </a:tblGrid>
              <a:tr h="1431925">
                <a:tc rowSpan="2">
                  <a:txBody>
                    <a:bodyPr/>
                    <a:lstStyle/>
                    <a:p>
                      <a:pPr algn="l" rtl="0" eaLnBrk="0">
                        <a:lnSpc>
                          <a:spcPct val="152000"/>
                        </a:lnSpc>
                        <a:tabLst/>
                      </a:pPr>
                      <a:endParaRPr sz="1000" dirty="0">
                        <a:latin typeface="Arial"/>
                        <a:ea typeface="Arial"/>
                        <a:cs typeface="Arial"/>
                      </a:endParaRPr>
                    </a:p>
                    <a:p>
                      <a:pPr algn="l" rtl="0" eaLnBrk="0">
                        <a:lnSpc>
                          <a:spcPct val="8355"/>
                        </a:lnSpc>
                        <a:tabLst/>
                      </a:pPr>
                      <a:endParaRPr sz="100" dirty="0">
                        <a:latin typeface="Arial"/>
                        <a:ea typeface="Arial"/>
                        <a:cs typeface="Arial"/>
                      </a:endParaRPr>
                    </a:p>
                    <a:p>
                      <a:pPr marL="872489" algn="l" rtl="0" eaLnBrk="0">
                        <a:lnSpc>
                          <a:spcPct val="84000"/>
                        </a:lnSpc>
                        <a:tabLst/>
                      </a:pPr>
                      <a:r>
                        <a:rPr sz="1600" kern="0" spc="120" dirty="0">
                          <a:solidFill>
                            <a:srgbClr val="000000">
                              <a:alpha val="100000"/>
                            </a:srgbClr>
                          </a:solidFill>
                          <a:latin typeface="Microsoft YaHei"/>
                          <a:ea typeface="Microsoft YaHei"/>
                          <a:cs typeface="Microsoft YaHei"/>
                        </a:rPr>
                        <a:t>检查要点</a:t>
                      </a:r>
                      <a:endParaRPr sz="1600" dirty="0">
                        <a:latin typeface="Microsoft YaHei"/>
                        <a:ea typeface="Microsoft YaHei"/>
                        <a:cs typeface="Microsoft YaHei"/>
                      </a:endParaRPr>
                    </a:p>
                    <a:p>
                      <a:pPr algn="l" rtl="0" eaLnBrk="0">
                        <a:lnSpc>
                          <a:spcPct val="110000"/>
                        </a:lnSpc>
                        <a:tabLst/>
                      </a:pPr>
                      <a:endParaRPr sz="1000" dirty="0">
                        <a:latin typeface="Arial"/>
                        <a:ea typeface="Arial"/>
                        <a:cs typeface="Arial"/>
                      </a:endParaRPr>
                    </a:p>
                    <a:p>
                      <a:pPr algn="l" rtl="0" eaLnBrk="0">
                        <a:lnSpc>
                          <a:spcPct val="110000"/>
                        </a:lnSpc>
                        <a:tabLst/>
                      </a:pPr>
                      <a:endParaRPr sz="1000" dirty="0">
                        <a:latin typeface="Arial"/>
                        <a:ea typeface="Arial"/>
                        <a:cs typeface="Arial"/>
                      </a:endParaRPr>
                    </a:p>
                    <a:p>
                      <a:pPr algn="l" rtl="0" eaLnBrk="0">
                        <a:lnSpc>
                          <a:spcPct val="111000"/>
                        </a:lnSpc>
                        <a:tabLst/>
                      </a:pPr>
                      <a:endParaRPr sz="1000" dirty="0">
                        <a:latin typeface="Arial"/>
                        <a:ea typeface="Arial"/>
                        <a:cs typeface="Arial"/>
                      </a:endParaRPr>
                    </a:p>
                    <a:p>
                      <a:pPr algn="l" rtl="0" eaLnBrk="0">
                        <a:lnSpc>
                          <a:spcPct val="111000"/>
                        </a:lnSpc>
                        <a:tabLst/>
                      </a:pPr>
                      <a:endParaRPr sz="1000" dirty="0">
                        <a:latin typeface="Arial"/>
                        <a:ea typeface="Arial"/>
                        <a:cs typeface="Arial"/>
                      </a:endParaRPr>
                    </a:p>
                    <a:p>
                      <a:pPr algn="l" rtl="0" eaLnBrk="0">
                        <a:lnSpc>
                          <a:spcPct val="111000"/>
                        </a:lnSpc>
                        <a:tabLst/>
                      </a:pPr>
                      <a:endParaRPr sz="1000" dirty="0">
                        <a:latin typeface="Arial"/>
                        <a:ea typeface="Arial"/>
                        <a:cs typeface="Arial"/>
                      </a:endParaRPr>
                    </a:p>
                    <a:p>
                      <a:pPr algn="l" rtl="0" eaLnBrk="0">
                        <a:lnSpc>
                          <a:spcPct val="111000"/>
                        </a:lnSpc>
                        <a:tabLst/>
                      </a:pPr>
                      <a:endParaRPr sz="1000" dirty="0">
                        <a:latin typeface="Arial"/>
                        <a:ea typeface="Arial"/>
                        <a:cs typeface="Arial"/>
                      </a:endParaRPr>
                    </a:p>
                    <a:p>
                      <a:pPr algn="l" rtl="0" eaLnBrk="0">
                        <a:lnSpc>
                          <a:spcPct val="111000"/>
                        </a:lnSpc>
                        <a:tabLst/>
                      </a:pPr>
                      <a:endParaRPr sz="1000" dirty="0">
                        <a:latin typeface="Arial"/>
                        <a:ea typeface="Arial"/>
                        <a:cs typeface="Arial"/>
                      </a:endParaRPr>
                    </a:p>
                    <a:p>
                      <a:pPr algn="l" rtl="0" eaLnBrk="0">
                        <a:lnSpc>
                          <a:spcPct val="127000"/>
                        </a:lnSpc>
                        <a:tabLst/>
                      </a:pPr>
                      <a:endParaRPr sz="300" dirty="0">
                        <a:latin typeface="Arial"/>
                        <a:ea typeface="Arial"/>
                        <a:cs typeface="Arial"/>
                      </a:endParaRPr>
                    </a:p>
                    <a:p>
                      <a:pPr marL="232409" indent="78739" algn="l" rtl="0" eaLnBrk="0">
                        <a:lnSpc>
                          <a:spcPct val="128000"/>
                        </a:lnSpc>
                        <a:spcBef>
                          <a:spcPts val="1"/>
                        </a:spcBef>
                        <a:tabLst/>
                      </a:pPr>
                      <a:r>
                        <a:rPr sz="1500" kern="0" spc="-50" dirty="0">
                          <a:solidFill>
                            <a:srgbClr val="000000">
                              <a:alpha val="100000"/>
                            </a:srgbClr>
                          </a:solidFill>
                          <a:latin typeface="Microsoft YaHei"/>
                          <a:ea typeface="Microsoft YaHei"/>
                          <a:cs typeface="Microsoft YaHei"/>
                        </a:rPr>
                        <a:t>（ </a:t>
                      </a:r>
                      <a:r>
                        <a:rPr sz="1500" kern="0" spc="-50" dirty="0">
                          <a:solidFill>
                            <a:srgbClr val="000000">
                              <a:alpha val="100000"/>
                            </a:srgbClr>
                          </a:solidFill>
                          <a:latin typeface="FangSong"/>
                          <a:ea typeface="FangSong"/>
                          <a:cs typeface="FangSong"/>
                        </a:rPr>
                        <a:t>2</a:t>
                      </a:r>
                      <a:r>
                        <a:rPr sz="1500" kern="0" spc="-340" dirty="0">
                          <a:solidFill>
                            <a:srgbClr val="000000">
                              <a:alpha val="100000"/>
                            </a:srgbClr>
                          </a:solidFill>
                          <a:latin typeface="FangSong"/>
                          <a:ea typeface="FangSong"/>
                          <a:cs typeface="FangSong"/>
                        </a:rPr>
                        <a:t> </a:t>
                      </a:r>
                      <a:r>
                        <a:rPr sz="1500" kern="0" spc="-50" dirty="0">
                          <a:solidFill>
                            <a:srgbClr val="000000">
                              <a:alpha val="100000"/>
                            </a:srgbClr>
                          </a:solidFill>
                          <a:latin typeface="Microsoft YaHei"/>
                          <a:ea typeface="Microsoft YaHei"/>
                          <a:cs typeface="Microsoft YaHei"/>
                        </a:rPr>
                        <a:t>）查储罐压力表、</a:t>
                      </a:r>
                      <a:r>
                        <a:rPr sz="1500" kern="0" spc="-330" dirty="0">
                          <a:solidFill>
                            <a:srgbClr val="000000">
                              <a:alpha val="100000"/>
                            </a:srgbClr>
                          </a:solidFill>
                          <a:latin typeface="Microsoft YaHei"/>
                          <a:ea typeface="Microsoft YaHei"/>
                          <a:cs typeface="Microsoft YaHei"/>
                        </a:rPr>
                        <a:t> </a:t>
                      </a:r>
                      <a:r>
                        <a:rPr sz="1500" kern="0" spc="-50" dirty="0">
                          <a:solidFill>
                            <a:srgbClr val="000000">
                              <a:alpha val="100000"/>
                            </a:srgbClr>
                          </a:solidFill>
                          <a:latin typeface="Microsoft YaHei"/>
                          <a:ea typeface="Microsoft YaHei"/>
                          <a:cs typeface="Microsoft YaHei"/>
                        </a:rPr>
                        <a:t>液</a:t>
                      </a:r>
                      <a:r>
                        <a:rPr sz="1500" kern="0" spc="0" dirty="0">
                          <a:solidFill>
                            <a:srgbClr val="000000">
                              <a:alpha val="100000"/>
                            </a:srgbClr>
                          </a:solidFill>
                          <a:latin typeface="Microsoft YaHei"/>
                          <a:ea typeface="Microsoft YaHei"/>
                          <a:cs typeface="Microsoft YaHei"/>
                        </a:rPr>
                        <a:t>      </a:t>
                      </a:r>
                      <a:r>
                        <a:rPr sz="1500" kern="0" spc="70" dirty="0">
                          <a:solidFill>
                            <a:srgbClr val="000000">
                              <a:alpha val="100000"/>
                            </a:srgbClr>
                          </a:solidFill>
                          <a:latin typeface="Microsoft YaHei"/>
                          <a:ea typeface="Microsoft YaHei"/>
                          <a:cs typeface="Microsoft YaHei"/>
                        </a:rPr>
                        <a:t>位计的设置形式 ；</a:t>
                      </a:r>
                      <a:endParaRPr sz="1500" dirty="0">
                        <a:latin typeface="Microsoft YaHei"/>
                        <a:ea typeface="Microsoft YaHei"/>
                        <a:cs typeface="Microsoft YaHei"/>
                      </a:endParaRPr>
                    </a:p>
                  </a:txBody>
                  <a:tcPr marL="0" marR="0" marT="0" marB="0">
                    <a:lnL>
                      <a:noFill/>
                    </a:lnL>
                    <a:lnR w="12700" cap="flat" cmpd="sng" algn="ctr">
                      <a:solidFill>
                        <a:srgbClr val="8EBFD6"/>
                      </a:solidFill>
                      <a:prstDash val="solid"/>
                      <a:round/>
                      <a:headEnd type="none" w="med" len="med"/>
                      <a:tailEnd type="none" w="med" len="med"/>
                    </a:lnR>
                    <a:lnT>
                      <a:noFill/>
                    </a:lnT>
                    <a:lnB w="12700" cap="flat" cmpd="sng" algn="ctr">
                      <a:solidFill>
                        <a:srgbClr val="8EBFD6"/>
                      </a:solidFill>
                      <a:prstDash val="solid"/>
                      <a:round/>
                      <a:headEnd type="none" w="med" len="med"/>
                      <a:tailEnd type="none" w="med" len="med"/>
                    </a:lnB>
                  </a:tcPr>
                </a:tc>
                <a:tc gridSpan="2">
                  <a:txBody>
                    <a:bodyPr/>
                    <a:lstStyle/>
                    <a:p>
                      <a:pPr algn="l" rtl="0" eaLnBrk="0">
                        <a:lnSpc>
                          <a:spcPct val="152000"/>
                        </a:lnSpc>
                        <a:tabLst/>
                      </a:pPr>
                      <a:endParaRPr sz="1000" dirty="0">
                        <a:latin typeface="Arial"/>
                        <a:ea typeface="Arial"/>
                        <a:cs typeface="Arial"/>
                      </a:endParaRPr>
                    </a:p>
                    <a:p>
                      <a:pPr marL="1761489" algn="l" rtl="0" eaLnBrk="0">
                        <a:lnSpc>
                          <a:spcPct val="84000"/>
                        </a:lnSpc>
                        <a:spcBef>
                          <a:spcPts val="4"/>
                        </a:spcBef>
                        <a:tabLst/>
                      </a:pPr>
                      <a:r>
                        <a:rPr sz="1600" kern="0" spc="120" dirty="0">
                          <a:solidFill>
                            <a:srgbClr val="000000">
                              <a:alpha val="100000"/>
                            </a:srgbClr>
                          </a:solidFill>
                          <a:latin typeface="Microsoft YaHei"/>
                          <a:ea typeface="Microsoft YaHei"/>
                          <a:cs typeface="Microsoft YaHei"/>
                        </a:rPr>
                        <a:t>判定标准</a:t>
                      </a:r>
                      <a:endParaRPr sz="1600" dirty="0">
                        <a:latin typeface="Microsoft YaHei"/>
                        <a:ea typeface="Microsoft YaHei"/>
                        <a:cs typeface="Microsoft YaHei"/>
                      </a:endParaRPr>
                    </a:p>
                    <a:p>
                      <a:pPr algn="l" rtl="0" eaLnBrk="0">
                        <a:lnSpc>
                          <a:spcPct val="194000"/>
                        </a:lnSpc>
                        <a:tabLst/>
                      </a:pPr>
                      <a:endParaRPr sz="1000" dirty="0">
                        <a:latin typeface="Arial"/>
                        <a:ea typeface="Arial"/>
                        <a:cs typeface="Arial"/>
                      </a:endParaRPr>
                    </a:p>
                    <a:p>
                      <a:pPr algn="l" rtl="0" eaLnBrk="0">
                        <a:lnSpc>
                          <a:spcPct val="126000"/>
                        </a:lnSpc>
                        <a:tabLst/>
                      </a:pPr>
                      <a:endParaRPr sz="300" dirty="0">
                        <a:latin typeface="Arial"/>
                        <a:ea typeface="Arial"/>
                        <a:cs typeface="Arial"/>
                      </a:endParaRPr>
                    </a:p>
                    <a:p>
                      <a:pPr marL="233679" indent="-1270" algn="l" rtl="0" eaLnBrk="0">
                        <a:lnSpc>
                          <a:spcPct val="125000"/>
                        </a:lnSpc>
                        <a:spcBef>
                          <a:spcPts val="2"/>
                        </a:spcBef>
                        <a:tabLst/>
                      </a:pPr>
                      <a:r>
                        <a:rPr sz="1500" kern="0" spc="60" dirty="0">
                          <a:solidFill>
                            <a:srgbClr val="000000">
                              <a:alpha val="100000"/>
                            </a:srgbClr>
                          </a:solidFill>
                          <a:latin typeface="Microsoft YaHei"/>
                          <a:ea typeface="Microsoft YaHei"/>
                          <a:cs typeface="Microsoft YaHei"/>
                        </a:rPr>
                        <a:t>未设置压力、</a:t>
                      </a:r>
                      <a:r>
                        <a:rPr sz="1500" kern="0" spc="-250" dirty="0">
                          <a:solidFill>
                            <a:srgbClr val="000000">
                              <a:alpha val="100000"/>
                            </a:srgbClr>
                          </a:solidFill>
                          <a:latin typeface="Microsoft YaHei"/>
                          <a:ea typeface="Microsoft YaHei"/>
                          <a:cs typeface="Microsoft YaHei"/>
                        </a:rPr>
                        <a:t> </a:t>
                      </a:r>
                      <a:r>
                        <a:rPr sz="1500" kern="0" spc="60" dirty="0">
                          <a:solidFill>
                            <a:srgbClr val="000000">
                              <a:alpha val="100000"/>
                            </a:srgbClr>
                          </a:solidFill>
                          <a:latin typeface="Microsoft YaHei"/>
                          <a:ea typeface="Microsoft YaHei"/>
                          <a:cs typeface="Microsoft YaHei"/>
                        </a:rPr>
                        <a:t>液位远传装置的 ，构成重大隐</a:t>
                      </a:r>
                      <a:r>
                        <a:rPr sz="1500" kern="0" spc="0" dirty="0">
                          <a:solidFill>
                            <a:srgbClr val="000000">
                              <a:alpha val="100000"/>
                            </a:srgbClr>
                          </a:solidFill>
                          <a:latin typeface="Microsoft YaHei"/>
                          <a:ea typeface="Microsoft YaHei"/>
                          <a:cs typeface="Microsoft YaHei"/>
                        </a:rPr>
                        <a:t>       </a:t>
                      </a:r>
                      <a:r>
                        <a:rPr sz="1500" kern="0" spc="50" dirty="0">
                          <a:solidFill>
                            <a:srgbClr val="000000">
                              <a:alpha val="100000"/>
                            </a:srgbClr>
                          </a:solidFill>
                          <a:latin typeface="Microsoft YaHei"/>
                          <a:ea typeface="Microsoft YaHei"/>
                          <a:cs typeface="Microsoft YaHei"/>
                        </a:rPr>
                        <a:t>患</a:t>
                      </a:r>
                      <a:endParaRPr sz="1500" dirty="0">
                        <a:latin typeface="Microsoft YaHei"/>
                        <a:ea typeface="Microsoft YaHei"/>
                        <a:cs typeface="Microsoft YaHei"/>
                      </a:endParaRPr>
                    </a:p>
                  </a:txBody>
                  <a:tcPr marL="0" marR="0" marT="0" marB="0">
                    <a:lnL w="12700" cap="flat" cmpd="sng" algn="ctr">
                      <a:solidFill>
                        <a:srgbClr val="8EBFD6"/>
                      </a:solidFill>
                      <a:prstDash val="solid"/>
                      <a:round/>
                      <a:headEnd type="none" w="med" len="med"/>
                      <a:tailEnd type="none" w="med" len="med"/>
                    </a:lnL>
                    <a:lnR w="12700" cap="flat" cmpd="sng" algn="ctr">
                      <a:solidFill>
                        <a:srgbClr val="8EBFD6"/>
                      </a:solidFill>
                      <a:prstDash val="solid"/>
                      <a:round/>
                      <a:headEnd type="none" w="med" len="med"/>
                      <a:tailEnd type="none" w="med" len="med"/>
                    </a:lnR>
                    <a:lnT>
                      <a:noFill/>
                    </a:lnT>
                    <a:lnB>
                      <a:noFill/>
                    </a:lnB>
                  </a:tcPr>
                </a:tc>
                <a:tc hMerge="1">
                  <a:txBody>
                    <a:bodyPr/>
                    <a:lstStyle/>
                    <a:p>
                      <a:endParaRPr/>
                    </a:p>
                  </a:txBody>
                  <a:tcPr marL="0" marR="0" marT="0" marB="0">
                    <a:lnL w="12700" cap="flat" cmpd="sng" algn="ctr">
                      <a:solidFill>
                        <a:srgbClr val="8EBFD6"/>
                      </a:solidFill>
                      <a:prstDash val="solid"/>
                      <a:round/>
                      <a:headEnd type="none" w="med" len="med"/>
                      <a:tailEnd type="none" w="med" len="med"/>
                    </a:lnL>
                    <a:lnR w="12700" cap="flat" cmpd="sng" algn="ctr">
                      <a:solidFill>
                        <a:srgbClr val="8EBFD6"/>
                      </a:solidFill>
                      <a:prstDash val="solid"/>
                      <a:round/>
                      <a:headEnd type="none" w="med" len="med"/>
                      <a:tailEnd type="none" w="med" len="med"/>
                    </a:lnR>
                    <a:lnT>
                      <a:noFill/>
                    </a:lnT>
                    <a:lnB>
                      <a:noFill/>
                    </a:lnB>
                  </a:tcPr>
                </a:tc>
                <a:tc rowSpan="2">
                  <a:txBody>
                    <a:bodyPr/>
                    <a:lstStyle/>
                    <a:p>
                      <a:pPr algn="l" rtl="0" eaLnBrk="0">
                        <a:lnSpc>
                          <a:spcPct val="151000"/>
                        </a:lnSpc>
                        <a:tabLst/>
                      </a:pPr>
                      <a:endParaRPr sz="1000" dirty="0">
                        <a:latin typeface="Arial"/>
                        <a:ea typeface="Arial"/>
                        <a:cs typeface="Arial"/>
                      </a:endParaRPr>
                    </a:p>
                    <a:p>
                      <a:pPr marL="1162050" algn="l" rtl="0" eaLnBrk="0">
                        <a:lnSpc>
                          <a:spcPct val="85000"/>
                        </a:lnSpc>
                        <a:spcBef>
                          <a:spcPts val="1"/>
                        </a:spcBef>
                        <a:tabLst/>
                      </a:pPr>
                      <a:r>
                        <a:rPr sz="1600" kern="0" spc="140" dirty="0">
                          <a:solidFill>
                            <a:srgbClr val="000000">
                              <a:alpha val="100000"/>
                            </a:srgbClr>
                          </a:solidFill>
                          <a:latin typeface="Microsoft YaHei"/>
                          <a:ea typeface="Microsoft YaHei"/>
                          <a:cs typeface="Microsoft YaHei"/>
                        </a:rPr>
                        <a:t>相关参考依据</a:t>
                      </a:r>
                      <a:endParaRPr sz="1600" dirty="0">
                        <a:latin typeface="Microsoft YaHei"/>
                        <a:ea typeface="Microsoft YaHei"/>
                        <a:cs typeface="Microsoft YaHei"/>
                      </a:endParaRPr>
                    </a:p>
                    <a:p>
                      <a:pPr algn="l" rtl="0" eaLnBrk="0">
                        <a:lnSpc>
                          <a:spcPct val="122000"/>
                        </a:lnSpc>
                        <a:tabLst/>
                      </a:pPr>
                      <a:endParaRPr sz="1000" dirty="0">
                        <a:latin typeface="Arial"/>
                        <a:ea typeface="Arial"/>
                        <a:cs typeface="Arial"/>
                      </a:endParaRPr>
                    </a:p>
                    <a:p>
                      <a:pPr algn="l" rtl="0" eaLnBrk="0">
                        <a:lnSpc>
                          <a:spcPct val="123000"/>
                        </a:lnSpc>
                        <a:tabLst/>
                      </a:pPr>
                      <a:endParaRPr sz="1000" dirty="0">
                        <a:latin typeface="Arial"/>
                        <a:ea typeface="Arial"/>
                        <a:cs typeface="Arial"/>
                      </a:endParaRPr>
                    </a:p>
                    <a:p>
                      <a:pPr marL="231140" indent="84455" algn="l" rtl="0" eaLnBrk="0">
                        <a:lnSpc>
                          <a:spcPct val="122000"/>
                        </a:lnSpc>
                        <a:spcBef>
                          <a:spcPts val="364"/>
                        </a:spcBef>
                        <a:tabLst/>
                      </a:pPr>
                      <a:r>
                        <a:rPr sz="1200" kern="0" spc="-40" dirty="0">
                          <a:solidFill>
                            <a:srgbClr val="FF0000">
                              <a:alpha val="100000"/>
                            </a:srgbClr>
                          </a:solidFill>
                          <a:latin typeface="Microsoft YaHei"/>
                          <a:ea typeface="Microsoft YaHei"/>
                          <a:cs typeface="Microsoft YaHei"/>
                        </a:rPr>
                        <a:t>【依据】</a:t>
                      </a:r>
                      <a:r>
                        <a:rPr sz="1200" kern="0" spc="-40" dirty="0">
                          <a:solidFill>
                            <a:srgbClr val="000000">
                              <a:alpha val="100000"/>
                            </a:srgbClr>
                          </a:solidFill>
                          <a:latin typeface="Microsoft YaHei"/>
                          <a:ea typeface="Microsoft YaHei"/>
                          <a:cs typeface="Microsoft YaHei"/>
                        </a:rPr>
                        <a:t>《燃气工程项目规范》第 4.3.2 条 ：</a:t>
                      </a:r>
                      <a:r>
                        <a:rPr sz="1200" kern="0" spc="-50" dirty="0">
                          <a:solidFill>
                            <a:srgbClr val="000000">
                              <a:alpha val="100000"/>
                            </a:srgbClr>
                          </a:solidFill>
                          <a:latin typeface="Microsoft YaHei"/>
                          <a:ea typeface="Microsoft YaHei"/>
                          <a:cs typeface="Microsoft YaHei"/>
                        </a:rPr>
                        <a:t>燃</a:t>
                      </a:r>
                      <a:r>
                        <a:rPr sz="1200" kern="0" spc="0" dirty="0">
                          <a:solidFill>
                            <a:srgbClr val="000000">
                              <a:alpha val="100000"/>
                            </a:srgbClr>
                          </a:solidFill>
                          <a:latin typeface="Microsoft YaHei"/>
                          <a:ea typeface="Microsoft YaHei"/>
                          <a:cs typeface="Microsoft YaHei"/>
                        </a:rPr>
                        <a:t>       气储罐应设置压力、温度、罐容或液位显示</a:t>
                      </a:r>
                      <a:r>
                        <a:rPr sz="1200" kern="0" spc="-10" dirty="0">
                          <a:solidFill>
                            <a:srgbClr val="000000">
                              <a:alpha val="100000"/>
                            </a:srgbClr>
                          </a:solidFill>
                          <a:latin typeface="Microsoft YaHei"/>
                          <a:ea typeface="Microsoft YaHei"/>
                          <a:cs typeface="Microsoft YaHei"/>
                        </a:rPr>
                        <a:t>等监      </a:t>
                      </a:r>
                      <a:r>
                        <a:rPr sz="1200" kern="0" spc="-20" dirty="0">
                          <a:solidFill>
                            <a:srgbClr val="000000">
                              <a:alpha val="100000"/>
                            </a:srgbClr>
                          </a:solidFill>
                          <a:latin typeface="Microsoft YaHei"/>
                          <a:ea typeface="Microsoft YaHei"/>
                          <a:cs typeface="Microsoft YaHei"/>
                        </a:rPr>
                        <a:t>测装置 ，并应具有超限报警功能。液化天然气常</a:t>
                      </a:r>
                      <a:r>
                        <a:rPr sz="1200" kern="0" spc="10" dirty="0">
                          <a:solidFill>
                            <a:srgbClr val="000000">
                              <a:alpha val="100000"/>
                            </a:srgbClr>
                          </a:solidFill>
                          <a:latin typeface="Microsoft YaHei"/>
                          <a:ea typeface="Microsoft YaHei"/>
                          <a:cs typeface="Microsoft YaHei"/>
                        </a:rPr>
                        <a:t>      </a:t>
                      </a:r>
                      <a:r>
                        <a:rPr sz="1200" kern="0" spc="0" dirty="0">
                          <a:solidFill>
                            <a:srgbClr val="000000">
                              <a:alpha val="100000"/>
                            </a:srgbClr>
                          </a:solidFill>
                          <a:latin typeface="Microsoft YaHei"/>
                          <a:ea typeface="Microsoft YaHei"/>
                          <a:cs typeface="Microsoft YaHei"/>
                        </a:rPr>
                        <a:t>压储罐应设置密度监测装置。燃气储罐应设</a:t>
                      </a:r>
                      <a:r>
                        <a:rPr sz="1200" kern="0" spc="-10" dirty="0">
                          <a:solidFill>
                            <a:srgbClr val="000000">
                              <a:alpha val="100000"/>
                            </a:srgbClr>
                          </a:solidFill>
                          <a:latin typeface="Microsoft YaHei"/>
                          <a:ea typeface="Microsoft YaHei"/>
                          <a:cs typeface="Microsoft YaHei"/>
                        </a:rPr>
                        <a:t>置安      全 泄放装置。</a:t>
                      </a:r>
                      <a:endParaRPr sz="1200" dirty="0">
                        <a:latin typeface="Microsoft YaHei"/>
                        <a:ea typeface="Microsoft YaHei"/>
                        <a:cs typeface="Microsoft YaHei"/>
                      </a:endParaRPr>
                    </a:p>
                    <a:p>
                      <a:pPr marL="314325" algn="l" rtl="0" eaLnBrk="0">
                        <a:lnSpc>
                          <a:spcPts val="1549"/>
                        </a:lnSpc>
                        <a:spcBef>
                          <a:spcPts val="195"/>
                        </a:spcBef>
                        <a:tabLst/>
                      </a:pPr>
                      <a:r>
                        <a:rPr sz="1200" kern="0" spc="-40" dirty="0">
                          <a:solidFill>
                            <a:srgbClr val="FF0000">
                              <a:alpha val="100000"/>
                            </a:srgbClr>
                          </a:solidFill>
                          <a:latin typeface="Microsoft YaHei"/>
                          <a:ea typeface="Microsoft YaHei"/>
                          <a:cs typeface="Microsoft YaHei"/>
                        </a:rPr>
                        <a:t>〖解读〗</a:t>
                      </a:r>
                      <a:r>
                        <a:rPr sz="1200" kern="0" spc="-40" dirty="0">
                          <a:solidFill>
                            <a:srgbClr val="000000">
                              <a:alpha val="100000"/>
                            </a:srgbClr>
                          </a:solidFill>
                          <a:latin typeface="Microsoft YaHei"/>
                          <a:ea typeface="Microsoft YaHei"/>
                          <a:cs typeface="Microsoft YaHei"/>
                        </a:rPr>
                        <a:t>《液化石油气供应工程设计规范》</a:t>
                      </a:r>
                      <a:endParaRPr sz="1200" dirty="0">
                        <a:latin typeface="Microsoft YaHei"/>
                        <a:ea typeface="Microsoft YaHei"/>
                        <a:cs typeface="Microsoft YaHei"/>
                      </a:endParaRPr>
                    </a:p>
                    <a:p>
                      <a:pPr marL="231140" indent="5714" algn="l" rtl="0" eaLnBrk="0">
                        <a:lnSpc>
                          <a:spcPct val="119000"/>
                        </a:lnSpc>
                        <a:spcBef>
                          <a:spcPts val="27"/>
                        </a:spcBef>
                        <a:tabLst/>
                      </a:pPr>
                      <a:r>
                        <a:rPr sz="1200" kern="0" spc="-10" dirty="0">
                          <a:solidFill>
                            <a:srgbClr val="000000">
                              <a:alpha val="100000"/>
                            </a:srgbClr>
                          </a:solidFill>
                          <a:latin typeface="Microsoft YaHei"/>
                          <a:ea typeface="Microsoft YaHei"/>
                          <a:cs typeface="Microsoft YaHei"/>
                        </a:rPr>
                        <a:t>GB51142-2015第12.3</a:t>
                      </a:r>
                      <a:r>
                        <a:rPr sz="1200" kern="0" spc="-20" dirty="0">
                          <a:solidFill>
                            <a:srgbClr val="000000">
                              <a:alpha val="100000"/>
                            </a:srgbClr>
                          </a:solidFill>
                          <a:latin typeface="Microsoft YaHei"/>
                          <a:ea typeface="Microsoft YaHei"/>
                          <a:cs typeface="Microsoft YaHei"/>
                        </a:rPr>
                        <a:t>.1条 ：液化石油气储罐检</a:t>
                      </a:r>
                      <a:r>
                        <a:rPr sz="1200" kern="0" spc="-10" dirty="0">
                          <a:solidFill>
                            <a:srgbClr val="000000">
                              <a:alpha val="100000"/>
                            </a:srgbClr>
                          </a:solidFill>
                          <a:latin typeface="Microsoft YaHei"/>
                          <a:ea typeface="Microsoft YaHei"/>
                          <a:cs typeface="Microsoft YaHei"/>
                        </a:rPr>
                        <a:t>       测仪表的设置应符合下列规</a:t>
                      </a:r>
                      <a:r>
                        <a:rPr sz="1200" kern="0" spc="-20" dirty="0">
                          <a:solidFill>
                            <a:srgbClr val="000000">
                              <a:alpha val="100000"/>
                            </a:srgbClr>
                          </a:solidFill>
                          <a:latin typeface="Microsoft YaHei"/>
                          <a:ea typeface="Microsoft YaHei"/>
                          <a:cs typeface="Microsoft YaHei"/>
                        </a:rPr>
                        <a:t>定 ：</a:t>
                      </a:r>
                      <a:r>
                        <a:rPr sz="1200" kern="0" spc="-20" dirty="0">
                          <a:solidFill>
                            <a:srgbClr val="FF0000">
                              <a:alpha val="100000"/>
                            </a:srgbClr>
                          </a:solidFill>
                          <a:latin typeface="Microsoft YaHei"/>
                          <a:ea typeface="Microsoft YaHei"/>
                          <a:cs typeface="Microsoft YaHei"/>
                        </a:rPr>
                        <a:t>3    应设置远传</a:t>
                      </a:r>
                      <a:r>
                        <a:rPr sz="1200" kern="0" spc="0" dirty="0">
                          <a:solidFill>
                            <a:srgbClr val="FF0000">
                              <a:alpha val="100000"/>
                            </a:srgbClr>
                          </a:solidFill>
                          <a:latin typeface="Microsoft YaHei"/>
                          <a:ea typeface="Microsoft YaHei"/>
                          <a:cs typeface="Microsoft YaHei"/>
                        </a:rPr>
                        <a:t>       </a:t>
                      </a:r>
                      <a:r>
                        <a:rPr sz="1200" kern="0" spc="-20" dirty="0">
                          <a:solidFill>
                            <a:srgbClr val="FF0000">
                              <a:alpha val="100000"/>
                            </a:srgbClr>
                          </a:solidFill>
                          <a:latin typeface="Microsoft YaHei"/>
                          <a:ea typeface="Microsoft YaHei"/>
                          <a:cs typeface="Microsoft YaHei"/>
                        </a:rPr>
                        <a:t>显示的液位计和压力表 ，且应设置液位上、 下</a:t>
                      </a:r>
                      <a:r>
                        <a:rPr sz="1200" kern="0" spc="0" dirty="0">
                          <a:solidFill>
                            <a:srgbClr val="FF0000">
                              <a:alpha val="100000"/>
                            </a:srgbClr>
                          </a:solidFill>
                          <a:latin typeface="Microsoft YaHei"/>
                          <a:ea typeface="Microsoft YaHei"/>
                          <a:cs typeface="Microsoft YaHei"/>
                        </a:rPr>
                        <a:t>         </a:t>
                      </a:r>
                      <a:r>
                        <a:rPr sz="1200" kern="0" spc="-10" dirty="0">
                          <a:solidFill>
                            <a:srgbClr val="FF0000">
                              <a:alpha val="100000"/>
                            </a:srgbClr>
                          </a:solidFill>
                          <a:latin typeface="Microsoft YaHei"/>
                          <a:ea typeface="Microsoft YaHei"/>
                          <a:cs typeface="Microsoft YaHei"/>
                        </a:rPr>
                        <a:t>限报警装置和压力上限报警装置 ；</a:t>
                      </a:r>
                      <a:endParaRPr sz="1200" dirty="0">
                        <a:latin typeface="Microsoft YaHei"/>
                        <a:ea typeface="Microsoft YaHei"/>
                        <a:cs typeface="Microsoft YaHei"/>
                      </a:endParaRPr>
                    </a:p>
                  </a:txBody>
                  <a:tcPr marL="0" marR="0" marT="0" marB="0">
                    <a:lnL w="12700" cap="flat" cmpd="sng" algn="ctr">
                      <a:solidFill>
                        <a:srgbClr val="8EBFD6"/>
                      </a:solidFill>
                      <a:prstDash val="solid"/>
                      <a:round/>
                      <a:headEnd type="none" w="med" len="med"/>
                      <a:tailEnd type="none" w="med" len="med"/>
                    </a:lnL>
                    <a:lnR>
                      <a:noFill/>
                    </a:lnR>
                    <a:lnT>
                      <a:noFill/>
                    </a:lnT>
                    <a:lnB w="12700" cap="flat" cmpd="sng" algn="ctr">
                      <a:solidFill>
                        <a:srgbClr val="8EBFD6"/>
                      </a:solidFill>
                      <a:prstDash val="solid"/>
                      <a:round/>
                      <a:headEnd type="none" w="med" len="med"/>
                      <a:tailEnd type="none" w="med" len="med"/>
                    </a:lnB>
                  </a:tcPr>
                </a:tc>
                <a:extLst>
                  <a:ext uri="{0D108BD9-81ED-4DB2-BD59-A6C34878D82A}">
                    <a16:rowId xmlns:a16="http://schemas.microsoft.com/office/drawing/2014/main" val="10000"/>
                  </a:ext>
                </a:extLst>
              </a:tr>
              <a:tr h="1903095">
                <a:tc vMerge="1">
                  <a:txBody>
                    <a:bodyPr/>
                    <a:lstStyle/>
                    <a:p>
                      <a:pPr algn="l" rtl="0" eaLnBrk="0">
                        <a:lnSpc>
                          <a:spcPct val="100000"/>
                        </a:lnSpc>
                        <a:tabLst/>
                      </a:pPr>
                      <a:endParaRPr sz="1000" dirty="0">
                        <a:latin typeface="Arial"/>
                        <a:ea typeface="Arial"/>
                        <a:cs typeface="Arial"/>
                      </a:endParaRPr>
                    </a:p>
                  </a:txBody>
                  <a:tcPr marL="0" marR="0" marT="0" marB="0">
                    <a:lnL>
                      <a:noFill/>
                    </a:lnL>
                    <a:lnR w="12700" cap="flat" cmpd="sng" algn="ctr">
                      <a:solidFill>
                        <a:srgbClr val="8EBFD6"/>
                      </a:solidFill>
                      <a:prstDash val="solid"/>
                      <a:round/>
                      <a:headEnd type="none" w="med" len="med"/>
                      <a:tailEnd type="none" w="med" len="med"/>
                    </a:lnR>
                    <a:lnT>
                      <a:noFill/>
                    </a:lnT>
                    <a:lnB w="12700" cap="flat" cmpd="sng" algn="ctr">
                      <a:solidFill>
                        <a:srgbClr val="8EBFD6"/>
                      </a:solidFill>
                      <a:prstDash val="solid"/>
                      <a:round/>
                      <a:headEnd type="none" w="med" len="med"/>
                      <a:tailEnd type="none" w="med" len="med"/>
                    </a:lnB>
                  </a:tcPr>
                </a:tc>
                <a:tc>
                  <a:txBody>
                    <a:bodyPr/>
                    <a:lstStyle/>
                    <a:p>
                      <a:pPr algn="l" rtl="0" eaLnBrk="0">
                        <a:lnSpc>
                          <a:spcPct val="100000"/>
                        </a:lnSpc>
                        <a:tabLst/>
                      </a:pPr>
                      <a:endParaRPr sz="1000" dirty="0">
                        <a:latin typeface="Arial"/>
                        <a:ea typeface="Arial"/>
                        <a:cs typeface="Arial"/>
                      </a:endParaRPr>
                    </a:p>
                  </a:txBody>
                  <a:tcPr marL="0" marR="0" marT="0" marB="0">
                    <a:lnL w="12700" cap="flat" cmpd="sng" algn="ctr">
                      <a:solidFill>
                        <a:srgbClr val="8EBFD6"/>
                      </a:solidFill>
                      <a:prstDash val="solid"/>
                      <a:round/>
                      <a:headEnd type="none" w="med" len="med"/>
                      <a:tailEnd type="none" w="med" len="med"/>
                    </a:lnL>
                    <a:lnR>
                      <a:noFill/>
                    </a:lnR>
                    <a:lnT>
                      <a:noFill/>
                    </a:lnT>
                    <a:lnB w="12700" cap="flat" cmpd="sng" algn="ctr">
                      <a:solidFill>
                        <a:srgbClr val="8EBFD6"/>
                      </a:solidFill>
                      <a:prstDash val="solid"/>
                      <a:round/>
                      <a:headEnd type="none" w="med" len="med"/>
                      <a:tailEnd type="none" w="med" len="med"/>
                    </a:lnB>
                  </a:tcPr>
                </a:tc>
                <a:tc>
                  <a:txBody>
                    <a:bodyPr/>
                    <a:lstStyle/>
                    <a:p>
                      <a:pPr algn="l" rtl="0" eaLnBrk="0">
                        <a:lnSpc>
                          <a:spcPct val="100000"/>
                        </a:lnSpc>
                        <a:tabLst/>
                      </a:pPr>
                      <a:endParaRPr sz="1000" dirty="0">
                        <a:latin typeface="Arial"/>
                        <a:ea typeface="Arial"/>
                        <a:cs typeface="Arial"/>
                      </a:endParaRPr>
                    </a:p>
                  </a:txBody>
                  <a:tcPr marL="0" marR="0" marT="0" marB="0">
                    <a:lnL>
                      <a:noFill/>
                    </a:lnL>
                    <a:lnR w="12700" cap="flat" cmpd="sng" algn="ctr">
                      <a:solidFill>
                        <a:srgbClr val="8EBFD6"/>
                      </a:solidFill>
                      <a:prstDash val="solid"/>
                      <a:round/>
                      <a:headEnd type="none" w="med" len="med"/>
                      <a:tailEnd type="none" w="med" len="med"/>
                    </a:lnR>
                    <a:lnT>
                      <a:noFill/>
                    </a:lnT>
                    <a:lnB w="12700" cap="flat" cmpd="sng" algn="ctr">
                      <a:solidFill>
                        <a:srgbClr val="8EBFD6"/>
                      </a:solidFill>
                      <a:prstDash val="solid"/>
                      <a:round/>
                      <a:headEnd type="none" w="med" len="med"/>
                      <a:tailEnd type="none" w="med" len="med"/>
                    </a:lnB>
                  </a:tcPr>
                </a:tc>
                <a:tc vMerge="1">
                  <a:txBody>
                    <a:bodyPr/>
                    <a:lstStyle/>
                    <a:p>
                      <a:pPr algn="l" rtl="0" eaLnBrk="0">
                        <a:lnSpc>
                          <a:spcPct val="100000"/>
                        </a:lnSpc>
                        <a:tabLst/>
                      </a:pPr>
                      <a:endParaRPr sz="1000" dirty="0">
                        <a:latin typeface="Arial"/>
                        <a:ea typeface="Arial"/>
                        <a:cs typeface="Arial"/>
                      </a:endParaRPr>
                    </a:p>
                  </a:txBody>
                  <a:tcPr marL="0" marR="0" marT="0" marB="0">
                    <a:lnL w="12700" cap="flat" cmpd="sng" algn="ctr">
                      <a:solidFill>
                        <a:srgbClr val="8EBFD6"/>
                      </a:solidFill>
                      <a:prstDash val="solid"/>
                      <a:round/>
                      <a:headEnd type="none" w="med" len="med"/>
                      <a:tailEnd type="none" w="med" len="med"/>
                    </a:lnL>
                    <a:lnR>
                      <a:noFill/>
                    </a:lnR>
                    <a:lnT>
                      <a:noFill/>
                    </a:lnT>
                    <a:lnB w="12700" cap="flat" cmpd="sng" algn="ctr">
                      <a:solidFill>
                        <a:srgbClr val="8EBFD6"/>
                      </a:solidFill>
                      <a:prstDash val="solid"/>
                      <a:round/>
                      <a:headEnd type="none" w="med" len="med"/>
                      <a:tailEnd type="none" w="med" len="med"/>
                    </a:lnB>
                  </a:tcPr>
                </a:tc>
                <a:extLst>
                  <a:ext uri="{0D108BD9-81ED-4DB2-BD59-A6C34878D82A}">
                    <a16:rowId xmlns:a16="http://schemas.microsoft.com/office/drawing/2014/main" val="10001"/>
                  </a:ext>
                </a:extLst>
              </a:tr>
            </a:tbl>
          </a:graphicData>
        </a:graphic>
      </p:graphicFrame>
      <p:sp>
        <p:nvSpPr>
          <p:cNvPr id="366" name="textbox 366"/>
          <p:cNvSpPr/>
          <p:nvPr/>
        </p:nvSpPr>
        <p:spPr>
          <a:xfrm>
            <a:off x="701601" y="510426"/>
            <a:ext cx="8720455" cy="1052194"/>
          </a:xfrm>
          <a:prstGeom prst="rect">
            <a:avLst/>
          </a:prstGeom>
          <a:noFill/>
          <a:ln w="0" cap="flat">
            <a:noFill/>
            <a:prstDash val="solid"/>
            <a:miter lim="0"/>
          </a:ln>
        </p:spPr>
        <p:txBody>
          <a:bodyPr vert="horz" wrap="square" lIns="0" tIns="0" rIns="0" bIns="0"/>
          <a:lstStyle/>
          <a:p>
            <a:pPr algn="l" rtl="0" eaLnBrk="0">
              <a:lnSpc>
                <a:spcPct val="83341"/>
              </a:lnSpc>
              <a:tabLst/>
            </a:pPr>
            <a:endParaRPr sz="100" dirty="0">
              <a:latin typeface="Arial"/>
              <a:ea typeface="Arial"/>
              <a:cs typeface="Arial"/>
            </a:endParaRPr>
          </a:p>
          <a:p>
            <a:pPr marL="215900" algn="l" rtl="0" eaLnBrk="0">
              <a:lnSpc>
                <a:spcPts val="4227"/>
              </a:lnSpc>
              <a:tabLst/>
            </a:pPr>
            <a:r>
              <a:rPr sz="3200" b="1" kern="0" spc="-80" dirty="0">
                <a:solidFill>
                  <a:srgbClr val="000000">
                    <a:alpha val="100000"/>
                  </a:srgbClr>
                </a:solidFill>
                <a:latin typeface="Microsoft YaHei"/>
                <a:ea typeface="Microsoft YaHei"/>
                <a:cs typeface="Microsoft YaHei"/>
              </a:rPr>
              <a:t>《城镇燃气经营安全重大隐患判定标准》解析</a:t>
            </a:r>
            <a:endParaRPr sz="3200" dirty="0">
              <a:latin typeface="Microsoft YaHei"/>
              <a:ea typeface="Microsoft YaHei"/>
              <a:cs typeface="Microsoft YaHei"/>
            </a:endParaRPr>
          </a:p>
          <a:p>
            <a:pPr algn="l" rtl="0" eaLnBrk="0">
              <a:lnSpc>
                <a:spcPct val="104000"/>
              </a:lnSpc>
              <a:tabLst/>
            </a:pPr>
            <a:endParaRPr sz="1000" dirty="0">
              <a:latin typeface="Arial"/>
              <a:ea typeface="Arial"/>
              <a:cs typeface="Arial"/>
            </a:endParaRPr>
          </a:p>
          <a:p>
            <a:pPr algn="l" rtl="0" eaLnBrk="0">
              <a:lnSpc>
                <a:spcPct val="100000"/>
              </a:lnSpc>
              <a:tabLst/>
            </a:pPr>
            <a:endParaRPr sz="400" dirty="0">
              <a:latin typeface="Arial"/>
              <a:ea typeface="Arial"/>
              <a:cs typeface="Arial"/>
            </a:endParaRPr>
          </a:p>
          <a:p>
            <a:pPr marL="52705" algn="l" rtl="0" eaLnBrk="0">
              <a:lnSpc>
                <a:spcPts val="2123"/>
              </a:lnSpc>
              <a:spcBef>
                <a:spcPts val="1"/>
              </a:spcBef>
              <a:tabLst/>
            </a:pPr>
            <a:r>
              <a:rPr sz="1600" kern="0" spc="10" dirty="0">
                <a:solidFill>
                  <a:srgbClr val="FF0000">
                    <a:alpha val="100000"/>
                  </a:srgbClr>
                </a:solidFill>
                <a:latin typeface="Wingdings"/>
                <a:ea typeface="Wingdings"/>
                <a:cs typeface="Wingdings"/>
              </a:rPr>
              <a:t>n</a:t>
            </a:r>
            <a:r>
              <a:rPr sz="1600" kern="0" spc="-570" dirty="0">
                <a:solidFill>
                  <a:srgbClr val="FF0000">
                    <a:alpha val="100000"/>
                  </a:srgbClr>
                </a:solidFill>
                <a:latin typeface="Wingdings"/>
                <a:ea typeface="Wingdings"/>
                <a:cs typeface="Wingdings"/>
              </a:rPr>
              <a:t> </a:t>
            </a:r>
            <a:r>
              <a:rPr sz="1600" kern="0" spc="10" dirty="0">
                <a:solidFill>
                  <a:srgbClr val="000000">
                    <a:alpha val="100000"/>
                  </a:srgbClr>
                </a:solidFill>
                <a:latin typeface="Microsoft YaHei"/>
                <a:ea typeface="Microsoft YaHei"/>
                <a:cs typeface="Microsoft YaHei"/>
              </a:rPr>
              <a:t>第五条  燃气经营者在燃气厂站安全管理中</a:t>
            </a:r>
            <a:r>
              <a:rPr sz="1600" kern="0" spc="0" dirty="0">
                <a:solidFill>
                  <a:srgbClr val="000000">
                    <a:alpha val="100000"/>
                  </a:srgbClr>
                </a:solidFill>
                <a:latin typeface="Microsoft YaHei"/>
                <a:ea typeface="Microsoft YaHei"/>
                <a:cs typeface="Microsoft YaHei"/>
              </a:rPr>
              <a:t> ，有下列情形之一的 ，判定为重大隐患 </a:t>
            </a:r>
            <a:r>
              <a:rPr sz="1600" kern="0" spc="-380" dirty="0">
                <a:solidFill>
                  <a:srgbClr val="000000">
                    <a:alpha val="100000"/>
                  </a:srgbClr>
                </a:solidFill>
                <a:latin typeface="Microsoft YaHei"/>
                <a:ea typeface="Microsoft YaHei"/>
                <a:cs typeface="Microsoft YaHei"/>
              </a:rPr>
              <a:t>：（</a:t>
            </a:r>
            <a:r>
              <a:rPr sz="1600" kern="0" spc="80" dirty="0">
                <a:solidFill>
                  <a:srgbClr val="000000">
                    <a:alpha val="100000"/>
                  </a:srgbClr>
                </a:solidFill>
                <a:latin typeface="Microsoft YaHei"/>
                <a:ea typeface="Microsoft YaHei"/>
                <a:cs typeface="Microsoft YaHei"/>
              </a:rPr>
              <a:t> </a:t>
            </a:r>
            <a:r>
              <a:rPr sz="1600" kern="0" spc="0" dirty="0">
                <a:solidFill>
                  <a:srgbClr val="000000">
                    <a:alpha val="100000"/>
                  </a:srgbClr>
                </a:solidFill>
                <a:latin typeface="Microsoft YaHei"/>
                <a:ea typeface="Microsoft YaHei"/>
                <a:cs typeface="Microsoft YaHei"/>
              </a:rPr>
              <a:t>5种）</a:t>
            </a:r>
            <a:endParaRPr sz="1600" dirty="0">
              <a:latin typeface="Microsoft YaHei"/>
              <a:ea typeface="Microsoft YaHei"/>
              <a:cs typeface="Microsoft YaHei"/>
            </a:endParaRPr>
          </a:p>
        </p:txBody>
      </p:sp>
      <p:pic>
        <p:nvPicPr>
          <p:cNvPr id="368" name="picture 368"/>
          <p:cNvPicPr>
            <a:picLocks noChangeAspect="1"/>
          </p:cNvPicPr>
          <p:nvPr/>
        </p:nvPicPr>
        <p:blipFill>
          <a:blip r:embed="rId2"/>
          <a:stretch>
            <a:fillRect/>
          </a:stretch>
        </p:blipFill>
        <p:spPr>
          <a:xfrm rot="21600000">
            <a:off x="3457955" y="4410455"/>
            <a:ext cx="1969008" cy="1728216"/>
          </a:xfrm>
          <a:prstGeom prst="rect">
            <a:avLst/>
          </a:prstGeom>
        </p:spPr>
      </p:pic>
      <p:pic>
        <p:nvPicPr>
          <p:cNvPr id="370" name="picture 370"/>
          <p:cNvPicPr>
            <a:picLocks noChangeAspect="1"/>
          </p:cNvPicPr>
          <p:nvPr/>
        </p:nvPicPr>
        <p:blipFill>
          <a:blip r:embed="rId3"/>
          <a:stretch>
            <a:fillRect/>
          </a:stretch>
        </p:blipFill>
        <p:spPr>
          <a:xfrm rot="21600000">
            <a:off x="5785103" y="4410455"/>
            <a:ext cx="1770887" cy="1728216"/>
          </a:xfrm>
          <a:prstGeom prst="rect">
            <a:avLst/>
          </a:prstGeom>
        </p:spPr>
      </p:pic>
      <p:sp>
        <p:nvSpPr>
          <p:cNvPr id="372" name="textbox 372"/>
          <p:cNvSpPr/>
          <p:nvPr/>
        </p:nvSpPr>
        <p:spPr>
          <a:xfrm>
            <a:off x="1905798" y="1802229"/>
            <a:ext cx="8355330" cy="295275"/>
          </a:xfrm>
          <a:prstGeom prst="rect">
            <a:avLst/>
          </a:prstGeom>
          <a:noFill/>
          <a:ln w="0" cap="flat">
            <a:noFill/>
            <a:prstDash val="solid"/>
            <a:miter lim="0"/>
          </a:ln>
        </p:spPr>
        <p:txBody>
          <a:bodyPr vert="horz" wrap="square" lIns="0" tIns="0" rIns="0" bIns="0"/>
          <a:lstStyle/>
          <a:p>
            <a:pPr algn="l" rtl="0" eaLnBrk="0">
              <a:lnSpc>
                <a:spcPct val="83341"/>
              </a:lnSpc>
              <a:tabLst/>
            </a:pPr>
            <a:endParaRPr sz="100" dirty="0">
              <a:latin typeface="Arial"/>
              <a:ea typeface="Arial"/>
              <a:cs typeface="Arial"/>
            </a:endParaRPr>
          </a:p>
          <a:p>
            <a:pPr algn="r" rtl="0" eaLnBrk="0">
              <a:lnSpc>
                <a:spcPts val="2123"/>
              </a:lnSpc>
              <a:tabLst/>
            </a:pPr>
            <a:r>
              <a:rPr sz="1600" kern="0" spc="60" dirty="0">
                <a:solidFill>
                  <a:srgbClr val="000000">
                    <a:alpha val="100000"/>
                  </a:srgbClr>
                </a:solidFill>
                <a:latin typeface="Microsoft YaHei"/>
                <a:ea typeface="Microsoft YaHei"/>
                <a:cs typeface="Microsoft YaHei"/>
              </a:rPr>
              <a:t>（ 一 ）燃气储罐未设置压力</a:t>
            </a:r>
            <a:r>
              <a:rPr sz="1600" kern="0" spc="-250" dirty="0">
                <a:solidFill>
                  <a:srgbClr val="000000">
                    <a:alpha val="100000"/>
                  </a:srgbClr>
                </a:solidFill>
                <a:latin typeface="Microsoft YaHei"/>
                <a:ea typeface="Microsoft YaHei"/>
                <a:cs typeface="Microsoft YaHei"/>
              </a:rPr>
              <a:t> </a:t>
            </a:r>
            <a:r>
              <a:rPr sz="1600" kern="0" spc="60" dirty="0">
                <a:solidFill>
                  <a:srgbClr val="000000">
                    <a:alpha val="100000"/>
                  </a:srgbClr>
                </a:solidFill>
                <a:latin typeface="Microsoft YaHei"/>
                <a:ea typeface="Microsoft YaHei"/>
                <a:cs typeface="Microsoft YaHei"/>
              </a:rPr>
              <a:t>、</a:t>
            </a:r>
            <a:r>
              <a:rPr sz="1600" kern="0" spc="-290" dirty="0">
                <a:solidFill>
                  <a:srgbClr val="000000">
                    <a:alpha val="100000"/>
                  </a:srgbClr>
                </a:solidFill>
                <a:latin typeface="Microsoft YaHei"/>
                <a:ea typeface="Microsoft YaHei"/>
                <a:cs typeface="Microsoft YaHei"/>
              </a:rPr>
              <a:t> </a:t>
            </a:r>
            <a:r>
              <a:rPr sz="1600" kern="0" spc="60" dirty="0">
                <a:solidFill>
                  <a:srgbClr val="000000">
                    <a:alpha val="100000"/>
                  </a:srgbClr>
                </a:solidFill>
                <a:latin typeface="Microsoft YaHei"/>
                <a:ea typeface="Microsoft YaHei"/>
                <a:cs typeface="Microsoft YaHei"/>
              </a:rPr>
              <a:t>罐容或液位显示等监测装置 ，或不具有超限报警功能 ；</a:t>
            </a:r>
            <a:endParaRPr sz="1600" dirty="0">
              <a:latin typeface="Microsoft YaHei"/>
              <a:ea typeface="Microsoft YaHei"/>
              <a:cs typeface="Microsoft YaHei"/>
            </a:endParaRPr>
          </a:p>
        </p:txBody>
      </p:sp>
      <p:sp>
        <p:nvSpPr>
          <p:cNvPr id="374" name="textbox 374"/>
          <p:cNvSpPr/>
          <p:nvPr/>
        </p:nvSpPr>
        <p:spPr>
          <a:xfrm>
            <a:off x="2722849" y="2424529"/>
            <a:ext cx="6746875" cy="295275"/>
          </a:xfrm>
          <a:prstGeom prst="rect">
            <a:avLst/>
          </a:prstGeom>
          <a:noFill/>
          <a:ln w="0" cap="flat">
            <a:noFill/>
            <a:prstDash val="solid"/>
            <a:miter lim="0"/>
          </a:ln>
        </p:spPr>
        <p:txBody>
          <a:bodyPr vert="horz" wrap="square" lIns="0" tIns="0" rIns="0" bIns="0"/>
          <a:lstStyle/>
          <a:p>
            <a:pPr algn="l" rtl="0" eaLnBrk="0">
              <a:lnSpc>
                <a:spcPct val="83341"/>
              </a:lnSpc>
              <a:tabLst/>
            </a:pPr>
            <a:endParaRPr sz="100" dirty="0">
              <a:latin typeface="Arial"/>
              <a:ea typeface="Arial"/>
              <a:cs typeface="Arial"/>
            </a:endParaRPr>
          </a:p>
          <a:p>
            <a:pPr marL="12700" algn="l" rtl="0" eaLnBrk="0">
              <a:lnSpc>
                <a:spcPts val="2123"/>
              </a:lnSpc>
              <a:tabLst/>
            </a:pPr>
            <a:r>
              <a:rPr sz="1600" kern="0" spc="140" dirty="0">
                <a:solidFill>
                  <a:srgbClr val="000000">
                    <a:alpha val="100000"/>
                  </a:srgbClr>
                </a:solidFill>
                <a:latin typeface="Microsoft YaHei"/>
                <a:ea typeface="Microsoft YaHei"/>
                <a:cs typeface="Microsoft YaHei"/>
              </a:rPr>
              <a:t>1</a:t>
            </a:r>
            <a:r>
              <a:rPr sz="1600" kern="0" spc="-260" dirty="0">
                <a:solidFill>
                  <a:srgbClr val="000000">
                    <a:alpha val="100000"/>
                  </a:srgbClr>
                </a:solidFill>
                <a:latin typeface="Microsoft YaHei"/>
                <a:ea typeface="Microsoft YaHei"/>
                <a:cs typeface="Microsoft YaHei"/>
              </a:rPr>
              <a:t> </a:t>
            </a:r>
            <a:r>
              <a:rPr sz="1600" kern="0" spc="140" dirty="0">
                <a:solidFill>
                  <a:srgbClr val="000000">
                    <a:alpha val="100000"/>
                  </a:srgbClr>
                </a:solidFill>
                <a:latin typeface="Microsoft YaHei"/>
                <a:ea typeface="Microsoft YaHei"/>
                <a:cs typeface="Microsoft YaHei"/>
              </a:rPr>
              <a:t>.液化天然气储配站或气</a:t>
            </a:r>
            <a:r>
              <a:rPr sz="1600" kern="0" spc="130" dirty="0">
                <a:solidFill>
                  <a:srgbClr val="000000">
                    <a:alpha val="100000"/>
                  </a:srgbClr>
                </a:solidFill>
                <a:latin typeface="Microsoft YaHei"/>
                <a:ea typeface="Microsoft YaHei"/>
                <a:cs typeface="Microsoft YaHei"/>
              </a:rPr>
              <a:t>化站</a:t>
            </a:r>
            <a:r>
              <a:rPr sz="1600" kern="0" spc="-240" dirty="0">
                <a:solidFill>
                  <a:srgbClr val="000000">
                    <a:alpha val="100000"/>
                  </a:srgbClr>
                </a:solidFill>
                <a:latin typeface="Microsoft YaHei"/>
                <a:ea typeface="Microsoft YaHei"/>
                <a:cs typeface="Microsoft YaHei"/>
              </a:rPr>
              <a:t> </a:t>
            </a:r>
            <a:r>
              <a:rPr sz="1600" kern="0" spc="130" dirty="0">
                <a:solidFill>
                  <a:srgbClr val="000000">
                    <a:alpha val="100000"/>
                  </a:srgbClr>
                </a:solidFill>
                <a:latin typeface="Microsoft YaHei"/>
                <a:ea typeface="Microsoft YaHei"/>
                <a:cs typeface="Microsoft YaHei"/>
              </a:rPr>
              <a:t>、</a:t>
            </a:r>
            <a:r>
              <a:rPr sz="1600" kern="0" spc="-300" dirty="0">
                <a:solidFill>
                  <a:srgbClr val="000000">
                    <a:alpha val="100000"/>
                  </a:srgbClr>
                </a:solidFill>
                <a:latin typeface="Microsoft YaHei"/>
                <a:ea typeface="Microsoft YaHei"/>
                <a:cs typeface="Microsoft YaHei"/>
              </a:rPr>
              <a:t> </a:t>
            </a:r>
            <a:r>
              <a:rPr sz="1600" kern="0" spc="130" dirty="0">
                <a:solidFill>
                  <a:srgbClr val="000000">
                    <a:alpha val="100000"/>
                  </a:srgbClr>
                </a:solidFill>
                <a:latin typeface="Microsoft YaHei"/>
                <a:ea typeface="Microsoft YaHei"/>
                <a:cs typeface="Microsoft YaHei"/>
              </a:rPr>
              <a:t>液化石油气供应站</a:t>
            </a:r>
            <a:r>
              <a:rPr sz="1600" kern="0" spc="-250" dirty="0">
                <a:solidFill>
                  <a:srgbClr val="000000">
                    <a:alpha val="100000"/>
                  </a:srgbClr>
                </a:solidFill>
                <a:latin typeface="Microsoft YaHei"/>
                <a:ea typeface="Microsoft YaHei"/>
                <a:cs typeface="Microsoft YaHei"/>
              </a:rPr>
              <a:t> </a:t>
            </a:r>
            <a:r>
              <a:rPr sz="1600" kern="0" spc="130" dirty="0">
                <a:solidFill>
                  <a:srgbClr val="000000">
                    <a:alpha val="100000"/>
                  </a:srgbClr>
                </a:solidFill>
                <a:latin typeface="Microsoft YaHei"/>
                <a:ea typeface="Microsoft YaHei"/>
                <a:cs typeface="Microsoft YaHei"/>
              </a:rPr>
              <a:t>、</a:t>
            </a:r>
            <a:r>
              <a:rPr sz="1600" kern="0" spc="-160" dirty="0">
                <a:solidFill>
                  <a:srgbClr val="000000">
                    <a:alpha val="100000"/>
                  </a:srgbClr>
                </a:solidFill>
                <a:latin typeface="Microsoft YaHei"/>
                <a:ea typeface="Microsoft YaHei"/>
                <a:cs typeface="Microsoft YaHei"/>
              </a:rPr>
              <a:t> </a:t>
            </a:r>
            <a:r>
              <a:rPr sz="1600" kern="0" spc="0" dirty="0">
                <a:solidFill>
                  <a:srgbClr val="000000">
                    <a:alpha val="100000"/>
                  </a:srgbClr>
                </a:solidFill>
                <a:latin typeface="Microsoft YaHei"/>
                <a:ea typeface="Microsoft YaHei"/>
                <a:cs typeface="Microsoft YaHei"/>
              </a:rPr>
              <a:t>LNG</a:t>
            </a:r>
            <a:r>
              <a:rPr sz="1600" kern="0" spc="130" dirty="0">
                <a:solidFill>
                  <a:srgbClr val="000000">
                    <a:alpha val="100000"/>
                  </a:srgbClr>
                </a:solidFill>
                <a:latin typeface="Microsoft YaHei"/>
                <a:ea typeface="Microsoft YaHei"/>
                <a:cs typeface="Microsoft YaHei"/>
              </a:rPr>
              <a:t>汽车加气站</a:t>
            </a:r>
            <a:endParaRPr sz="1600" dirty="0">
              <a:latin typeface="Microsoft YaHei"/>
              <a:ea typeface="Microsoft YaHei"/>
              <a:cs typeface="Microsoft YaHei"/>
            </a:endParaRPr>
          </a:p>
        </p:txBody>
      </p:sp>
      <p:pic>
        <p:nvPicPr>
          <p:cNvPr id="376" name="picture 376"/>
          <p:cNvPicPr>
            <a:picLocks noChangeAspect="1"/>
          </p:cNvPicPr>
          <p:nvPr/>
        </p:nvPicPr>
        <p:blipFill>
          <a:blip r:embed="rId4"/>
          <a:stretch>
            <a:fillRect/>
          </a:stretch>
        </p:blipFill>
        <p:spPr>
          <a:xfrm rot="21600000">
            <a:off x="11472671" y="0"/>
            <a:ext cx="719328" cy="720852"/>
          </a:xfrm>
          <a:prstGeom prst="rect">
            <a:avLst/>
          </a:prstGeom>
        </p:spPr>
      </p:pic>
      <p:pic>
        <p:nvPicPr>
          <p:cNvPr id="378" name="picture 378"/>
          <p:cNvPicPr>
            <a:picLocks noChangeAspect="1"/>
          </p:cNvPicPr>
          <p:nvPr/>
        </p:nvPicPr>
        <p:blipFill>
          <a:blip r:embed="rId5"/>
          <a:stretch>
            <a:fillRect/>
          </a:stretch>
        </p:blipFill>
        <p:spPr>
          <a:xfrm rot="21600000">
            <a:off x="0" y="6138671"/>
            <a:ext cx="720852" cy="719328"/>
          </a:xfrm>
          <a:prstGeom prst="rect">
            <a:avLst/>
          </a:prstGeom>
        </p:spPr>
      </p:pic>
      <p:pic>
        <p:nvPicPr>
          <p:cNvPr id="380" name="picture 380"/>
          <p:cNvPicPr>
            <a:picLocks noChangeAspect="1"/>
          </p:cNvPicPr>
          <p:nvPr/>
        </p:nvPicPr>
        <p:blipFill>
          <a:blip r:embed="rId6"/>
          <a:stretch>
            <a:fillRect/>
          </a:stretch>
        </p:blipFill>
        <p:spPr>
          <a:xfrm rot="21600000">
            <a:off x="3525011" y="4553711"/>
            <a:ext cx="457200" cy="449579"/>
          </a:xfrm>
          <a:prstGeom prst="rect">
            <a:avLst/>
          </a:prstGeom>
        </p:spPr>
      </p:pic>
      <p:pic>
        <p:nvPicPr>
          <p:cNvPr id="382" name="picture 382"/>
          <p:cNvPicPr>
            <a:picLocks noChangeAspect="1"/>
          </p:cNvPicPr>
          <p:nvPr/>
        </p:nvPicPr>
        <p:blipFill>
          <a:blip r:embed="rId7"/>
          <a:stretch>
            <a:fillRect/>
          </a:stretch>
        </p:blipFill>
        <p:spPr>
          <a:xfrm rot="21600000">
            <a:off x="720090" y="1619250"/>
            <a:ext cx="10751184" cy="12700"/>
          </a:xfrm>
          <a:prstGeom prst="rect">
            <a:avLst/>
          </a:prstGeom>
        </p:spPr>
      </p:pic>
      <p:pic>
        <p:nvPicPr>
          <p:cNvPr id="384" name="picture 384"/>
          <p:cNvPicPr>
            <a:picLocks noChangeAspect="1"/>
          </p:cNvPicPr>
          <p:nvPr/>
        </p:nvPicPr>
        <p:blipFill>
          <a:blip r:embed="rId7"/>
          <a:stretch>
            <a:fillRect/>
          </a:stretch>
        </p:blipFill>
        <p:spPr>
          <a:xfrm rot="21600000">
            <a:off x="720090" y="2241550"/>
            <a:ext cx="10751184" cy="12700"/>
          </a:xfrm>
          <a:prstGeom prst="rect">
            <a:avLst/>
          </a:prstGeom>
        </p:spPr>
      </p:pic>
      <p:pic>
        <p:nvPicPr>
          <p:cNvPr id="386" name="picture 386"/>
          <p:cNvPicPr>
            <a:picLocks noChangeAspect="1"/>
          </p:cNvPicPr>
          <p:nvPr/>
        </p:nvPicPr>
        <p:blipFill>
          <a:blip r:embed="rId8"/>
          <a:stretch>
            <a:fillRect/>
          </a:stretch>
        </p:blipFill>
        <p:spPr>
          <a:xfrm rot="21600000">
            <a:off x="5481320" y="4399279"/>
            <a:ext cx="12700" cy="1800225"/>
          </a:xfrm>
          <a:prstGeom prst="rect">
            <a:avLst/>
          </a:prstGeom>
        </p:spPr>
      </p:pic>
    </p:spTree>
  </p:cSld>
  <p:clrMapOvr>
    <a:masterClrMapping/>
  </p:clrMapOvr>
</p:sld>
</file>

<file path=ppt/slides/slide23.xml><?xml version="1.0" encoding="utf-8"?>
<p:sld xmlns:a16="http://schemas.microsoft.com/office/drawing/2014/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8" name="rect 388"/>
          <p:cNvSpPr/>
          <p:nvPr/>
        </p:nvSpPr>
        <p:spPr>
          <a:xfrm>
            <a:off x="0" y="0"/>
            <a:ext cx="12192000" cy="6858000"/>
          </a:xfrm>
          <a:prstGeom prst="rect">
            <a:avLst/>
          </a:prstGeom>
          <a:solidFill>
            <a:srgbClr val="E4F4FB">
              <a:alpha val="100000"/>
            </a:srgbClr>
          </a:solidFill>
          <a:ln w="0" cap="flat">
            <a:noFill/>
            <a:prstDash val="solid"/>
            <a:miter lim="0"/>
          </a:ln>
        </p:spPr>
        <p:txBody>
          <a:bodyPr rtlCol="0"/>
          <a:lstStyle/>
          <a:p>
            <a:pPr algn="ctr"/>
            <a:endParaRPr lang="zh-CN" altLang="en-US"/>
          </a:p>
        </p:txBody>
      </p:sp>
      <p:grpSp>
        <p:nvGrpSpPr>
          <p:cNvPr id="32" name="group 32"/>
          <p:cNvGrpSpPr/>
          <p:nvPr/>
        </p:nvGrpSpPr>
        <p:grpSpPr>
          <a:xfrm rot="21600000">
            <a:off x="720852" y="1626107"/>
            <a:ext cx="10750296" cy="4573524"/>
            <a:chOff x="0" y="0"/>
            <a:chExt cx="10750296" cy="4573524"/>
          </a:xfrm>
        </p:grpSpPr>
        <p:sp>
          <p:nvSpPr>
            <p:cNvPr id="390" name="path 390"/>
            <p:cNvSpPr/>
            <p:nvPr/>
          </p:nvSpPr>
          <p:spPr>
            <a:xfrm>
              <a:off x="0" y="0"/>
              <a:ext cx="10750296" cy="4573524"/>
            </a:xfrm>
            <a:custGeom>
              <a:avLst/>
              <a:gdLst/>
              <a:ahLst/>
              <a:cxnLst/>
              <a:rect l="0" t="0" r="0" b="0"/>
              <a:pathLst>
                <a:path w="16929" h="7202">
                  <a:moveTo>
                    <a:pt x="0" y="0"/>
                  </a:moveTo>
                  <a:lnTo>
                    <a:pt x="16929" y="0"/>
                  </a:lnTo>
                  <a:lnTo>
                    <a:pt x="16929" y="979"/>
                  </a:lnTo>
                  <a:lnTo>
                    <a:pt x="0" y="979"/>
                  </a:lnTo>
                  <a:lnTo>
                    <a:pt x="0" y="0"/>
                  </a:lnTo>
                  <a:close/>
                </a:path>
                <a:path w="16929" h="7202">
                  <a:moveTo>
                    <a:pt x="0" y="1958"/>
                  </a:moveTo>
                  <a:lnTo>
                    <a:pt x="4171" y="1958"/>
                  </a:lnTo>
                  <a:lnTo>
                    <a:pt x="4171" y="2940"/>
                  </a:lnTo>
                  <a:lnTo>
                    <a:pt x="0" y="2940"/>
                  </a:lnTo>
                  <a:lnTo>
                    <a:pt x="0" y="1958"/>
                  </a:lnTo>
                  <a:close/>
                </a:path>
                <a:path w="16929" h="7202">
                  <a:moveTo>
                    <a:pt x="4171" y="1958"/>
                  </a:moveTo>
                  <a:lnTo>
                    <a:pt x="11138" y="1958"/>
                  </a:lnTo>
                  <a:lnTo>
                    <a:pt x="11138" y="2940"/>
                  </a:lnTo>
                  <a:lnTo>
                    <a:pt x="4171" y="2940"/>
                  </a:lnTo>
                  <a:lnTo>
                    <a:pt x="4171" y="1958"/>
                  </a:lnTo>
                  <a:close/>
                </a:path>
                <a:path w="16929" h="7202">
                  <a:moveTo>
                    <a:pt x="11138" y="1958"/>
                  </a:moveTo>
                  <a:lnTo>
                    <a:pt x="16929" y="1958"/>
                  </a:lnTo>
                  <a:lnTo>
                    <a:pt x="16929" y="2940"/>
                  </a:lnTo>
                  <a:lnTo>
                    <a:pt x="11138" y="2940"/>
                  </a:lnTo>
                  <a:lnTo>
                    <a:pt x="11138" y="1958"/>
                  </a:lnTo>
                  <a:close/>
                </a:path>
                <a:path w="16929" h="7202">
                  <a:moveTo>
                    <a:pt x="4171" y="4368"/>
                  </a:moveTo>
                  <a:lnTo>
                    <a:pt x="11138" y="4368"/>
                  </a:lnTo>
                  <a:lnTo>
                    <a:pt x="11138" y="7202"/>
                  </a:lnTo>
                  <a:lnTo>
                    <a:pt x="4171" y="7202"/>
                  </a:lnTo>
                  <a:lnTo>
                    <a:pt x="4171" y="4368"/>
                  </a:lnTo>
                  <a:close/>
                </a:path>
              </a:pathLst>
            </a:custGeom>
            <a:solidFill>
              <a:srgbClr val="B9D6E6">
                <a:alpha val="100000"/>
              </a:srgbClr>
            </a:solidFill>
            <a:ln w="0" cap="flat">
              <a:noFill/>
              <a:prstDash val="solid"/>
              <a:miter lim="0"/>
            </a:ln>
          </p:spPr>
          <p:txBody>
            <a:bodyPr rtlCol="0"/>
            <a:lstStyle/>
            <a:p>
              <a:pPr algn="ctr"/>
              <a:endParaRPr lang="zh-CN" altLang="en-US"/>
            </a:p>
          </p:txBody>
        </p:sp>
        <p:sp>
          <p:nvSpPr>
            <p:cNvPr id="392" name="path 392"/>
            <p:cNvSpPr/>
            <p:nvPr/>
          </p:nvSpPr>
          <p:spPr>
            <a:xfrm>
              <a:off x="0" y="621792"/>
              <a:ext cx="10750296" cy="3951732"/>
            </a:xfrm>
            <a:custGeom>
              <a:avLst/>
              <a:gdLst/>
              <a:ahLst/>
              <a:cxnLst/>
              <a:rect l="0" t="0" r="0" b="0"/>
              <a:pathLst>
                <a:path w="16929" h="6223">
                  <a:moveTo>
                    <a:pt x="0" y="0"/>
                  </a:moveTo>
                  <a:lnTo>
                    <a:pt x="16929" y="0"/>
                  </a:lnTo>
                  <a:lnTo>
                    <a:pt x="16929" y="979"/>
                  </a:lnTo>
                  <a:lnTo>
                    <a:pt x="0" y="979"/>
                  </a:lnTo>
                  <a:lnTo>
                    <a:pt x="0" y="0"/>
                  </a:lnTo>
                  <a:close/>
                </a:path>
                <a:path w="16929" h="6223">
                  <a:moveTo>
                    <a:pt x="0" y="1960"/>
                  </a:moveTo>
                  <a:lnTo>
                    <a:pt x="4171" y="1960"/>
                  </a:lnTo>
                  <a:lnTo>
                    <a:pt x="4171" y="6223"/>
                  </a:lnTo>
                  <a:lnTo>
                    <a:pt x="0" y="6223"/>
                  </a:lnTo>
                  <a:lnTo>
                    <a:pt x="0" y="1960"/>
                  </a:lnTo>
                  <a:close/>
                </a:path>
                <a:path w="16929" h="6223">
                  <a:moveTo>
                    <a:pt x="4171" y="1960"/>
                  </a:moveTo>
                  <a:lnTo>
                    <a:pt x="11138" y="1960"/>
                  </a:lnTo>
                  <a:lnTo>
                    <a:pt x="11138" y="3388"/>
                  </a:lnTo>
                  <a:lnTo>
                    <a:pt x="4171" y="3388"/>
                  </a:lnTo>
                  <a:lnTo>
                    <a:pt x="4171" y="1960"/>
                  </a:lnTo>
                  <a:close/>
                </a:path>
                <a:path w="16929" h="6223">
                  <a:moveTo>
                    <a:pt x="11138" y="1960"/>
                  </a:moveTo>
                  <a:lnTo>
                    <a:pt x="16929" y="1960"/>
                  </a:lnTo>
                  <a:lnTo>
                    <a:pt x="16929" y="6223"/>
                  </a:lnTo>
                  <a:lnTo>
                    <a:pt x="11138" y="6223"/>
                  </a:lnTo>
                  <a:lnTo>
                    <a:pt x="11138" y="1960"/>
                  </a:lnTo>
                  <a:close/>
                </a:path>
              </a:pathLst>
            </a:custGeom>
            <a:solidFill>
              <a:srgbClr val="FFFFFF">
                <a:alpha val="100000"/>
              </a:srgbClr>
            </a:solidFill>
            <a:ln w="0" cap="flat">
              <a:noFill/>
              <a:prstDash val="solid"/>
              <a:miter lim="0"/>
            </a:ln>
          </p:spPr>
          <p:txBody>
            <a:bodyPr rtlCol="0"/>
            <a:lstStyle/>
            <a:p>
              <a:pPr algn="ctr"/>
              <a:endParaRPr lang="zh-CN" altLang="en-US"/>
            </a:p>
          </p:txBody>
        </p:sp>
      </p:grpSp>
      <p:graphicFrame>
        <p:nvGraphicFramePr>
          <p:cNvPr id="394" name="table 394"/>
          <p:cNvGraphicFramePr>
            <a:graphicFrameLocks noGrp="1"/>
          </p:cNvGraphicFramePr>
          <p:nvPr/>
        </p:nvGraphicFramePr>
        <p:xfrm>
          <a:off x="720090" y="2870200"/>
          <a:ext cx="10750549" cy="3335020"/>
        </p:xfrm>
        <a:graphic>
          <a:graphicData uri="http://schemas.openxmlformats.org/drawingml/2006/table">
            <a:tbl>
              <a:tblPr/>
              <a:tblGrid>
                <a:gridCol w="2649220">
                  <a:extLst>
                    <a:ext uri="{9D8B030D-6E8A-4147-A177-3AD203B41FA5}">
                      <a16:colId xmlns:a16="http://schemas.microsoft.com/office/drawing/2014/main" val="20000"/>
                    </a:ext>
                  </a:extLst>
                </a:gridCol>
                <a:gridCol w="4424045">
                  <a:extLst>
                    <a:ext uri="{9D8B030D-6E8A-4147-A177-3AD203B41FA5}">
                      <a16:colId xmlns:a16="http://schemas.microsoft.com/office/drawing/2014/main" val="20001"/>
                    </a:ext>
                  </a:extLst>
                </a:gridCol>
                <a:gridCol w="3677284">
                  <a:extLst>
                    <a:ext uri="{9D8B030D-6E8A-4147-A177-3AD203B41FA5}">
                      <a16:colId xmlns:a16="http://schemas.microsoft.com/office/drawing/2014/main" val="20002"/>
                    </a:ext>
                  </a:extLst>
                </a:gridCol>
              </a:tblGrid>
              <a:tr h="3335020">
                <a:tc>
                  <a:txBody>
                    <a:bodyPr/>
                    <a:lstStyle/>
                    <a:p>
                      <a:pPr algn="l" rtl="0" eaLnBrk="0">
                        <a:lnSpc>
                          <a:spcPct val="152000"/>
                        </a:lnSpc>
                        <a:tabLst/>
                      </a:pPr>
                      <a:endParaRPr sz="1000" dirty="0">
                        <a:latin typeface="Arial"/>
                        <a:ea typeface="Arial"/>
                        <a:cs typeface="Arial"/>
                      </a:endParaRPr>
                    </a:p>
                    <a:p>
                      <a:pPr algn="l" rtl="0" eaLnBrk="0">
                        <a:lnSpc>
                          <a:spcPct val="8355"/>
                        </a:lnSpc>
                        <a:tabLst/>
                      </a:pPr>
                      <a:endParaRPr sz="100" dirty="0">
                        <a:latin typeface="Arial"/>
                        <a:ea typeface="Arial"/>
                        <a:cs typeface="Arial"/>
                      </a:endParaRPr>
                    </a:p>
                    <a:p>
                      <a:pPr marL="872489" algn="l" rtl="0" eaLnBrk="0">
                        <a:lnSpc>
                          <a:spcPct val="84000"/>
                        </a:lnSpc>
                        <a:tabLst/>
                      </a:pPr>
                      <a:r>
                        <a:rPr sz="1600" kern="0" spc="120" dirty="0">
                          <a:solidFill>
                            <a:srgbClr val="000000">
                              <a:alpha val="100000"/>
                            </a:srgbClr>
                          </a:solidFill>
                          <a:latin typeface="Microsoft YaHei"/>
                          <a:ea typeface="Microsoft YaHei"/>
                          <a:cs typeface="Microsoft YaHei"/>
                        </a:rPr>
                        <a:t>检查要点</a:t>
                      </a:r>
                      <a:endParaRPr sz="1600" dirty="0">
                        <a:latin typeface="Microsoft YaHei"/>
                        <a:ea typeface="Microsoft YaHei"/>
                        <a:cs typeface="Microsoft YaHei"/>
                      </a:endParaRPr>
                    </a:p>
                    <a:p>
                      <a:pPr algn="l" rtl="0" eaLnBrk="0">
                        <a:lnSpc>
                          <a:spcPct val="110000"/>
                        </a:lnSpc>
                        <a:tabLst/>
                      </a:pPr>
                      <a:endParaRPr sz="1000" dirty="0">
                        <a:latin typeface="Arial"/>
                        <a:ea typeface="Arial"/>
                        <a:cs typeface="Arial"/>
                      </a:endParaRPr>
                    </a:p>
                    <a:p>
                      <a:pPr algn="l" rtl="0" eaLnBrk="0">
                        <a:lnSpc>
                          <a:spcPct val="110000"/>
                        </a:lnSpc>
                        <a:tabLst/>
                      </a:pPr>
                      <a:endParaRPr sz="1000" dirty="0">
                        <a:latin typeface="Arial"/>
                        <a:ea typeface="Arial"/>
                        <a:cs typeface="Arial"/>
                      </a:endParaRPr>
                    </a:p>
                    <a:p>
                      <a:pPr algn="l" rtl="0" eaLnBrk="0">
                        <a:lnSpc>
                          <a:spcPct val="111000"/>
                        </a:lnSpc>
                        <a:tabLst/>
                      </a:pPr>
                      <a:endParaRPr sz="1000" dirty="0">
                        <a:latin typeface="Arial"/>
                        <a:ea typeface="Arial"/>
                        <a:cs typeface="Arial"/>
                      </a:endParaRPr>
                    </a:p>
                    <a:p>
                      <a:pPr algn="l" rtl="0" eaLnBrk="0">
                        <a:lnSpc>
                          <a:spcPct val="111000"/>
                        </a:lnSpc>
                        <a:tabLst/>
                      </a:pPr>
                      <a:endParaRPr sz="1000" dirty="0">
                        <a:latin typeface="Arial"/>
                        <a:ea typeface="Arial"/>
                        <a:cs typeface="Arial"/>
                      </a:endParaRPr>
                    </a:p>
                    <a:p>
                      <a:pPr algn="l" rtl="0" eaLnBrk="0">
                        <a:lnSpc>
                          <a:spcPct val="111000"/>
                        </a:lnSpc>
                        <a:tabLst/>
                      </a:pPr>
                      <a:endParaRPr sz="1000" dirty="0">
                        <a:latin typeface="Arial"/>
                        <a:ea typeface="Arial"/>
                        <a:cs typeface="Arial"/>
                      </a:endParaRPr>
                    </a:p>
                    <a:p>
                      <a:pPr algn="l" rtl="0" eaLnBrk="0">
                        <a:lnSpc>
                          <a:spcPct val="111000"/>
                        </a:lnSpc>
                        <a:tabLst/>
                      </a:pPr>
                      <a:endParaRPr sz="1000" dirty="0">
                        <a:latin typeface="Arial"/>
                        <a:ea typeface="Arial"/>
                        <a:cs typeface="Arial"/>
                      </a:endParaRPr>
                    </a:p>
                    <a:p>
                      <a:pPr algn="l" rtl="0" eaLnBrk="0">
                        <a:lnSpc>
                          <a:spcPct val="111000"/>
                        </a:lnSpc>
                        <a:tabLst/>
                      </a:pPr>
                      <a:endParaRPr sz="1000" dirty="0">
                        <a:latin typeface="Arial"/>
                        <a:ea typeface="Arial"/>
                        <a:cs typeface="Arial"/>
                      </a:endParaRPr>
                    </a:p>
                    <a:p>
                      <a:pPr algn="l" rtl="0" eaLnBrk="0">
                        <a:lnSpc>
                          <a:spcPct val="127000"/>
                        </a:lnSpc>
                        <a:tabLst/>
                      </a:pPr>
                      <a:endParaRPr sz="300" dirty="0">
                        <a:latin typeface="Arial"/>
                        <a:ea typeface="Arial"/>
                        <a:cs typeface="Arial"/>
                      </a:endParaRPr>
                    </a:p>
                    <a:p>
                      <a:pPr marL="233679" indent="76835" algn="l" rtl="0" eaLnBrk="0">
                        <a:lnSpc>
                          <a:spcPct val="128000"/>
                        </a:lnSpc>
                        <a:spcBef>
                          <a:spcPts val="1"/>
                        </a:spcBef>
                        <a:tabLst/>
                      </a:pPr>
                      <a:r>
                        <a:rPr sz="1500" kern="0" spc="-70" dirty="0">
                          <a:solidFill>
                            <a:srgbClr val="000000">
                              <a:alpha val="100000"/>
                            </a:srgbClr>
                          </a:solidFill>
                          <a:latin typeface="Microsoft YaHei"/>
                          <a:ea typeface="Microsoft YaHei"/>
                          <a:cs typeface="Microsoft YaHei"/>
                        </a:rPr>
                        <a:t>（</a:t>
                      </a:r>
                      <a:r>
                        <a:rPr sz="1500" kern="0" spc="170" dirty="0">
                          <a:solidFill>
                            <a:srgbClr val="000000">
                              <a:alpha val="100000"/>
                            </a:srgbClr>
                          </a:solidFill>
                          <a:latin typeface="Microsoft YaHei"/>
                          <a:ea typeface="Microsoft YaHei"/>
                          <a:cs typeface="Microsoft YaHei"/>
                        </a:rPr>
                        <a:t> </a:t>
                      </a:r>
                      <a:r>
                        <a:rPr sz="1500" kern="0" spc="-70" dirty="0">
                          <a:solidFill>
                            <a:srgbClr val="000000">
                              <a:alpha val="100000"/>
                            </a:srgbClr>
                          </a:solidFill>
                          <a:latin typeface="FangSong"/>
                          <a:ea typeface="FangSong"/>
                          <a:cs typeface="FangSong"/>
                        </a:rPr>
                        <a:t>3</a:t>
                      </a:r>
                      <a:r>
                        <a:rPr sz="1500" kern="0" spc="-340" dirty="0">
                          <a:solidFill>
                            <a:srgbClr val="000000">
                              <a:alpha val="100000"/>
                            </a:srgbClr>
                          </a:solidFill>
                          <a:latin typeface="FangSong"/>
                          <a:ea typeface="FangSong"/>
                          <a:cs typeface="FangSong"/>
                        </a:rPr>
                        <a:t> </a:t>
                      </a:r>
                      <a:r>
                        <a:rPr sz="1500" kern="0" spc="-70" dirty="0">
                          <a:solidFill>
                            <a:srgbClr val="000000">
                              <a:alpha val="100000"/>
                            </a:srgbClr>
                          </a:solidFill>
                          <a:latin typeface="Microsoft YaHei"/>
                          <a:ea typeface="Microsoft YaHei"/>
                          <a:cs typeface="Microsoft YaHei"/>
                        </a:rPr>
                        <a:t>）查储罐压力、</a:t>
                      </a:r>
                      <a:r>
                        <a:rPr sz="1500" kern="0" spc="-330" dirty="0">
                          <a:solidFill>
                            <a:srgbClr val="000000">
                              <a:alpha val="100000"/>
                            </a:srgbClr>
                          </a:solidFill>
                          <a:latin typeface="Microsoft YaHei"/>
                          <a:ea typeface="Microsoft YaHei"/>
                          <a:cs typeface="Microsoft YaHei"/>
                        </a:rPr>
                        <a:t> </a:t>
                      </a:r>
                      <a:r>
                        <a:rPr sz="1500" kern="0" spc="-70" dirty="0">
                          <a:solidFill>
                            <a:srgbClr val="000000">
                              <a:alpha val="100000"/>
                            </a:srgbClr>
                          </a:solidFill>
                          <a:latin typeface="Microsoft YaHei"/>
                          <a:ea typeface="Microsoft YaHei"/>
                          <a:cs typeface="Microsoft YaHei"/>
                        </a:rPr>
                        <a:t>液位</a:t>
                      </a:r>
                      <a:r>
                        <a:rPr sz="1500" kern="0" spc="0" dirty="0">
                          <a:solidFill>
                            <a:srgbClr val="000000">
                              <a:alpha val="100000"/>
                            </a:srgbClr>
                          </a:solidFill>
                          <a:latin typeface="Microsoft YaHei"/>
                          <a:ea typeface="Microsoft YaHei"/>
                          <a:cs typeface="Microsoft YaHei"/>
                        </a:rPr>
                        <a:t>      </a:t>
                      </a:r>
                      <a:r>
                        <a:rPr sz="1500" kern="0" spc="-10" dirty="0">
                          <a:solidFill>
                            <a:srgbClr val="000000">
                              <a:alpha val="100000"/>
                            </a:srgbClr>
                          </a:solidFill>
                          <a:latin typeface="Microsoft YaHei"/>
                          <a:ea typeface="Microsoft YaHei"/>
                          <a:cs typeface="Microsoft YaHei"/>
                        </a:rPr>
                        <a:t>监测装置超限报警功能 ；</a:t>
                      </a:r>
                      <a:endParaRPr sz="1500" dirty="0">
                        <a:latin typeface="Microsoft YaHei"/>
                        <a:ea typeface="Microsoft YaHei"/>
                        <a:cs typeface="Microsoft YaHei"/>
                      </a:endParaRPr>
                    </a:p>
                  </a:txBody>
                  <a:tcPr marL="0" marR="0" marT="0" marB="0">
                    <a:lnL>
                      <a:noFill/>
                    </a:lnL>
                    <a:lnR w="12700" cap="flat" cmpd="sng" algn="ctr">
                      <a:solidFill>
                        <a:srgbClr val="8EBFD6"/>
                      </a:solidFill>
                      <a:prstDash val="solid"/>
                      <a:round/>
                      <a:headEnd type="none" w="med" len="med"/>
                      <a:tailEnd type="none" w="med" len="med"/>
                    </a:lnR>
                    <a:lnT>
                      <a:noFill/>
                    </a:lnT>
                    <a:lnB w="12700" cap="flat" cmpd="sng" algn="ctr">
                      <a:solidFill>
                        <a:srgbClr val="8EBFD6"/>
                      </a:solidFill>
                      <a:prstDash val="solid"/>
                      <a:round/>
                      <a:headEnd type="none" w="med" len="med"/>
                      <a:tailEnd type="none" w="med" len="med"/>
                    </a:lnB>
                  </a:tcPr>
                </a:tc>
                <a:tc>
                  <a:txBody>
                    <a:bodyPr/>
                    <a:lstStyle/>
                    <a:p>
                      <a:pPr algn="l" rtl="0" eaLnBrk="0">
                        <a:lnSpc>
                          <a:spcPct val="152000"/>
                        </a:lnSpc>
                        <a:tabLst/>
                      </a:pPr>
                      <a:endParaRPr sz="1000" dirty="0">
                        <a:latin typeface="Arial"/>
                        <a:ea typeface="Arial"/>
                        <a:cs typeface="Arial"/>
                      </a:endParaRPr>
                    </a:p>
                    <a:p>
                      <a:pPr marL="1762125" algn="l" rtl="0" eaLnBrk="0">
                        <a:lnSpc>
                          <a:spcPct val="84000"/>
                        </a:lnSpc>
                        <a:spcBef>
                          <a:spcPts val="4"/>
                        </a:spcBef>
                        <a:tabLst/>
                      </a:pPr>
                      <a:r>
                        <a:rPr sz="1600" kern="0" spc="120" dirty="0">
                          <a:solidFill>
                            <a:srgbClr val="000000">
                              <a:alpha val="100000"/>
                            </a:srgbClr>
                          </a:solidFill>
                          <a:latin typeface="Microsoft YaHei"/>
                          <a:ea typeface="Microsoft YaHei"/>
                          <a:cs typeface="Microsoft YaHei"/>
                        </a:rPr>
                        <a:t>判定标准</a:t>
                      </a:r>
                      <a:endParaRPr sz="1600" dirty="0">
                        <a:latin typeface="Microsoft YaHei"/>
                        <a:ea typeface="Microsoft YaHei"/>
                        <a:cs typeface="Microsoft YaHei"/>
                      </a:endParaRPr>
                    </a:p>
                    <a:p>
                      <a:pPr algn="l" rtl="0" eaLnBrk="0">
                        <a:lnSpc>
                          <a:spcPct val="194000"/>
                        </a:lnSpc>
                        <a:tabLst/>
                      </a:pPr>
                      <a:endParaRPr sz="1000" dirty="0">
                        <a:latin typeface="Arial"/>
                        <a:ea typeface="Arial"/>
                        <a:cs typeface="Arial"/>
                      </a:endParaRPr>
                    </a:p>
                    <a:p>
                      <a:pPr algn="l" rtl="0" eaLnBrk="0">
                        <a:lnSpc>
                          <a:spcPct val="127000"/>
                        </a:lnSpc>
                        <a:tabLst/>
                      </a:pPr>
                      <a:endParaRPr sz="300" dirty="0">
                        <a:latin typeface="Arial"/>
                        <a:ea typeface="Arial"/>
                        <a:cs typeface="Arial"/>
                      </a:endParaRPr>
                    </a:p>
                    <a:p>
                      <a:pPr marL="231775" indent="1905" algn="l" rtl="0" eaLnBrk="0">
                        <a:lnSpc>
                          <a:spcPct val="125000"/>
                        </a:lnSpc>
                        <a:spcBef>
                          <a:spcPts val="2"/>
                        </a:spcBef>
                        <a:tabLst/>
                      </a:pPr>
                      <a:r>
                        <a:rPr sz="1500" kern="0" spc="80" dirty="0">
                          <a:solidFill>
                            <a:srgbClr val="000000">
                              <a:alpha val="100000"/>
                            </a:srgbClr>
                          </a:solidFill>
                          <a:latin typeface="Microsoft YaHei"/>
                          <a:ea typeface="Microsoft YaHei"/>
                          <a:cs typeface="Microsoft YaHei"/>
                        </a:rPr>
                        <a:t>无压力、</a:t>
                      </a:r>
                      <a:r>
                        <a:rPr sz="1500" kern="0" spc="-330" dirty="0">
                          <a:solidFill>
                            <a:srgbClr val="000000">
                              <a:alpha val="100000"/>
                            </a:srgbClr>
                          </a:solidFill>
                          <a:latin typeface="Microsoft YaHei"/>
                          <a:ea typeface="Microsoft YaHei"/>
                          <a:cs typeface="Microsoft YaHei"/>
                        </a:rPr>
                        <a:t> </a:t>
                      </a:r>
                      <a:r>
                        <a:rPr sz="1500" kern="0" spc="80" dirty="0">
                          <a:solidFill>
                            <a:srgbClr val="000000">
                              <a:alpha val="100000"/>
                            </a:srgbClr>
                          </a:solidFill>
                          <a:latin typeface="Microsoft YaHei"/>
                          <a:ea typeface="Microsoft YaHei"/>
                          <a:cs typeface="Microsoft YaHei"/>
                        </a:rPr>
                        <a:t>液位远传信号接收</a:t>
                      </a:r>
                      <a:r>
                        <a:rPr sz="1500" kern="0" spc="70" dirty="0">
                          <a:solidFill>
                            <a:srgbClr val="000000">
                              <a:alpha val="100000"/>
                            </a:srgbClr>
                          </a:solidFill>
                          <a:latin typeface="Microsoft YaHei"/>
                          <a:ea typeface="Microsoft YaHei"/>
                          <a:cs typeface="Microsoft YaHei"/>
                        </a:rPr>
                        <a:t>、</a:t>
                      </a:r>
                      <a:r>
                        <a:rPr sz="1500" kern="0" spc="-310" dirty="0">
                          <a:solidFill>
                            <a:srgbClr val="000000">
                              <a:alpha val="100000"/>
                            </a:srgbClr>
                          </a:solidFill>
                          <a:latin typeface="Microsoft YaHei"/>
                          <a:ea typeface="Microsoft YaHei"/>
                          <a:cs typeface="Microsoft YaHei"/>
                        </a:rPr>
                        <a:t> </a:t>
                      </a:r>
                      <a:r>
                        <a:rPr sz="1500" kern="0" spc="70" dirty="0">
                          <a:solidFill>
                            <a:srgbClr val="000000">
                              <a:alpha val="100000"/>
                            </a:srgbClr>
                          </a:solidFill>
                          <a:latin typeface="Microsoft YaHei"/>
                          <a:ea typeface="Microsoft YaHei"/>
                          <a:cs typeface="Microsoft YaHei"/>
                        </a:rPr>
                        <a:t>显示、</a:t>
                      </a:r>
                      <a:r>
                        <a:rPr sz="1500" kern="0" spc="-310" dirty="0">
                          <a:solidFill>
                            <a:srgbClr val="000000">
                              <a:alpha val="100000"/>
                            </a:srgbClr>
                          </a:solidFill>
                          <a:latin typeface="Microsoft YaHei"/>
                          <a:ea typeface="Microsoft YaHei"/>
                          <a:cs typeface="Microsoft YaHei"/>
                        </a:rPr>
                        <a:t> </a:t>
                      </a:r>
                      <a:r>
                        <a:rPr sz="1500" kern="0" spc="70" dirty="0">
                          <a:solidFill>
                            <a:srgbClr val="000000">
                              <a:alpha val="100000"/>
                            </a:srgbClr>
                          </a:solidFill>
                          <a:latin typeface="Microsoft YaHei"/>
                          <a:ea typeface="Microsoft YaHei"/>
                          <a:cs typeface="Microsoft YaHei"/>
                        </a:rPr>
                        <a:t>超限声</a:t>
                      </a:r>
                      <a:r>
                        <a:rPr sz="1500" kern="0" spc="0" dirty="0">
                          <a:solidFill>
                            <a:srgbClr val="000000">
                              <a:alpha val="100000"/>
                            </a:srgbClr>
                          </a:solidFill>
                          <a:latin typeface="Microsoft YaHei"/>
                          <a:ea typeface="Microsoft YaHei"/>
                          <a:cs typeface="Microsoft YaHei"/>
                        </a:rPr>
                        <a:t>       </a:t>
                      </a:r>
                      <a:r>
                        <a:rPr sz="1500" kern="0" spc="60" dirty="0">
                          <a:solidFill>
                            <a:srgbClr val="000000">
                              <a:alpha val="100000"/>
                            </a:srgbClr>
                          </a:solidFill>
                          <a:latin typeface="Microsoft YaHei"/>
                          <a:ea typeface="Microsoft YaHei"/>
                          <a:cs typeface="Microsoft YaHei"/>
                        </a:rPr>
                        <a:t>光报警装置的 ，构成重大</a:t>
                      </a:r>
                      <a:r>
                        <a:rPr sz="1500" kern="0" spc="50" dirty="0">
                          <a:solidFill>
                            <a:srgbClr val="000000">
                              <a:alpha val="100000"/>
                            </a:srgbClr>
                          </a:solidFill>
                          <a:latin typeface="Microsoft YaHei"/>
                          <a:ea typeface="Microsoft YaHei"/>
                          <a:cs typeface="Microsoft YaHei"/>
                        </a:rPr>
                        <a:t>隐患</a:t>
                      </a:r>
                      <a:endParaRPr sz="1500" dirty="0">
                        <a:latin typeface="Microsoft YaHei"/>
                        <a:ea typeface="Microsoft YaHei"/>
                        <a:cs typeface="Microsoft YaHei"/>
                      </a:endParaRPr>
                    </a:p>
                  </a:txBody>
                  <a:tcPr marL="0" marR="0" marT="0" marB="0">
                    <a:lnL w="12700" cap="flat" cmpd="sng" algn="ctr">
                      <a:solidFill>
                        <a:srgbClr val="8EBFD6"/>
                      </a:solidFill>
                      <a:prstDash val="solid"/>
                      <a:round/>
                      <a:headEnd type="none" w="med" len="med"/>
                      <a:tailEnd type="none" w="med" len="med"/>
                    </a:lnL>
                    <a:lnR w="12700" cap="flat" cmpd="sng" algn="ctr">
                      <a:solidFill>
                        <a:srgbClr val="8EBFD6"/>
                      </a:solidFill>
                      <a:prstDash val="solid"/>
                      <a:round/>
                      <a:headEnd type="none" w="med" len="med"/>
                      <a:tailEnd type="none" w="med" len="med"/>
                    </a:lnR>
                    <a:lnT>
                      <a:noFill/>
                    </a:lnT>
                    <a:lnB w="12700" cap="flat" cmpd="sng" algn="ctr">
                      <a:solidFill>
                        <a:srgbClr val="8EBFD6"/>
                      </a:solidFill>
                      <a:prstDash val="solid"/>
                      <a:round/>
                      <a:headEnd type="none" w="med" len="med"/>
                      <a:tailEnd type="none" w="med" len="med"/>
                    </a:lnB>
                  </a:tcPr>
                </a:tc>
                <a:tc>
                  <a:txBody>
                    <a:bodyPr/>
                    <a:lstStyle/>
                    <a:p>
                      <a:pPr algn="l" rtl="0" eaLnBrk="0">
                        <a:lnSpc>
                          <a:spcPct val="151000"/>
                        </a:lnSpc>
                        <a:tabLst/>
                      </a:pPr>
                      <a:endParaRPr sz="1000" dirty="0">
                        <a:latin typeface="Arial"/>
                        <a:ea typeface="Arial"/>
                        <a:cs typeface="Arial"/>
                      </a:endParaRPr>
                    </a:p>
                    <a:p>
                      <a:pPr marL="1162050" algn="l" rtl="0" eaLnBrk="0">
                        <a:lnSpc>
                          <a:spcPct val="85000"/>
                        </a:lnSpc>
                        <a:spcBef>
                          <a:spcPts val="1"/>
                        </a:spcBef>
                        <a:tabLst/>
                      </a:pPr>
                      <a:r>
                        <a:rPr sz="1600" kern="0" spc="140" dirty="0">
                          <a:solidFill>
                            <a:srgbClr val="000000">
                              <a:alpha val="100000"/>
                            </a:srgbClr>
                          </a:solidFill>
                          <a:latin typeface="Microsoft YaHei"/>
                          <a:ea typeface="Microsoft YaHei"/>
                          <a:cs typeface="Microsoft YaHei"/>
                        </a:rPr>
                        <a:t>相关参考依据</a:t>
                      </a:r>
                      <a:endParaRPr sz="1600" dirty="0">
                        <a:latin typeface="Microsoft YaHei"/>
                        <a:ea typeface="Microsoft YaHei"/>
                        <a:cs typeface="Microsoft YaHei"/>
                      </a:endParaRPr>
                    </a:p>
                    <a:p>
                      <a:pPr algn="l" rtl="0" eaLnBrk="0">
                        <a:lnSpc>
                          <a:spcPct val="122000"/>
                        </a:lnSpc>
                        <a:tabLst/>
                      </a:pPr>
                      <a:endParaRPr sz="1000" dirty="0">
                        <a:latin typeface="Arial"/>
                        <a:ea typeface="Arial"/>
                        <a:cs typeface="Arial"/>
                      </a:endParaRPr>
                    </a:p>
                    <a:p>
                      <a:pPr algn="l" rtl="0" eaLnBrk="0">
                        <a:lnSpc>
                          <a:spcPct val="123000"/>
                        </a:lnSpc>
                        <a:tabLst/>
                      </a:pPr>
                      <a:endParaRPr sz="1000" dirty="0">
                        <a:latin typeface="Arial"/>
                        <a:ea typeface="Arial"/>
                        <a:cs typeface="Arial"/>
                      </a:endParaRPr>
                    </a:p>
                    <a:p>
                      <a:pPr marL="231140" indent="84455" algn="l" rtl="0" eaLnBrk="0">
                        <a:lnSpc>
                          <a:spcPct val="122000"/>
                        </a:lnSpc>
                        <a:spcBef>
                          <a:spcPts val="364"/>
                        </a:spcBef>
                        <a:tabLst/>
                      </a:pPr>
                      <a:r>
                        <a:rPr sz="1200" kern="0" spc="-40" dirty="0">
                          <a:solidFill>
                            <a:srgbClr val="FF0000">
                              <a:alpha val="100000"/>
                            </a:srgbClr>
                          </a:solidFill>
                          <a:latin typeface="Microsoft YaHei"/>
                          <a:ea typeface="Microsoft YaHei"/>
                          <a:cs typeface="Microsoft YaHei"/>
                        </a:rPr>
                        <a:t>【依据】</a:t>
                      </a:r>
                      <a:r>
                        <a:rPr sz="1200" kern="0" spc="-40" dirty="0">
                          <a:solidFill>
                            <a:srgbClr val="000000">
                              <a:alpha val="100000"/>
                            </a:srgbClr>
                          </a:solidFill>
                          <a:latin typeface="Microsoft YaHei"/>
                          <a:ea typeface="Microsoft YaHei"/>
                          <a:cs typeface="Microsoft YaHei"/>
                        </a:rPr>
                        <a:t>《燃气工程项目规范》第 4.3.2 条 ：</a:t>
                      </a:r>
                      <a:r>
                        <a:rPr sz="1200" kern="0" spc="-50" dirty="0">
                          <a:solidFill>
                            <a:srgbClr val="000000">
                              <a:alpha val="100000"/>
                            </a:srgbClr>
                          </a:solidFill>
                          <a:latin typeface="Microsoft YaHei"/>
                          <a:ea typeface="Microsoft YaHei"/>
                          <a:cs typeface="Microsoft YaHei"/>
                        </a:rPr>
                        <a:t>燃</a:t>
                      </a:r>
                      <a:r>
                        <a:rPr sz="1200" kern="0" spc="0" dirty="0">
                          <a:solidFill>
                            <a:srgbClr val="000000">
                              <a:alpha val="100000"/>
                            </a:srgbClr>
                          </a:solidFill>
                          <a:latin typeface="Microsoft YaHei"/>
                          <a:ea typeface="Microsoft YaHei"/>
                          <a:cs typeface="Microsoft YaHei"/>
                        </a:rPr>
                        <a:t>       气储罐应设置压力、温度、罐容或液位显示</a:t>
                      </a:r>
                      <a:r>
                        <a:rPr sz="1200" kern="0" spc="-10" dirty="0">
                          <a:solidFill>
                            <a:srgbClr val="000000">
                              <a:alpha val="100000"/>
                            </a:srgbClr>
                          </a:solidFill>
                          <a:latin typeface="Microsoft YaHei"/>
                          <a:ea typeface="Microsoft YaHei"/>
                          <a:cs typeface="Microsoft YaHei"/>
                        </a:rPr>
                        <a:t>等监      </a:t>
                      </a:r>
                      <a:r>
                        <a:rPr sz="1200" kern="0" spc="-20" dirty="0">
                          <a:solidFill>
                            <a:srgbClr val="000000">
                              <a:alpha val="100000"/>
                            </a:srgbClr>
                          </a:solidFill>
                          <a:latin typeface="Microsoft YaHei"/>
                          <a:ea typeface="Microsoft YaHei"/>
                          <a:cs typeface="Microsoft YaHei"/>
                        </a:rPr>
                        <a:t>测装置 ，并应具有超限报警功能。液 化天然气</a:t>
                      </a:r>
                      <a:r>
                        <a:rPr sz="1200" kern="0" spc="0" dirty="0">
                          <a:solidFill>
                            <a:srgbClr val="000000">
                              <a:alpha val="100000"/>
                            </a:srgbClr>
                          </a:solidFill>
                          <a:latin typeface="Microsoft YaHei"/>
                          <a:ea typeface="Microsoft YaHei"/>
                          <a:cs typeface="Microsoft YaHei"/>
                        </a:rPr>
                        <a:t>         常压储罐应设置密度监测装置。燃气储罐应</a:t>
                      </a:r>
                      <a:r>
                        <a:rPr sz="1200" kern="0" spc="-10" dirty="0">
                          <a:solidFill>
                            <a:srgbClr val="000000">
                              <a:alpha val="100000"/>
                            </a:srgbClr>
                          </a:solidFill>
                          <a:latin typeface="Microsoft YaHei"/>
                          <a:ea typeface="Microsoft YaHei"/>
                          <a:cs typeface="Microsoft YaHei"/>
                        </a:rPr>
                        <a:t>设置      安全 泄放装置。</a:t>
                      </a:r>
                      <a:endParaRPr sz="1200" dirty="0">
                        <a:latin typeface="Microsoft YaHei"/>
                        <a:ea typeface="Microsoft YaHei"/>
                        <a:cs typeface="Microsoft YaHei"/>
                      </a:endParaRPr>
                    </a:p>
                    <a:p>
                      <a:pPr marL="314325" algn="l" rtl="0" eaLnBrk="0">
                        <a:lnSpc>
                          <a:spcPts val="1549"/>
                        </a:lnSpc>
                        <a:spcBef>
                          <a:spcPts val="195"/>
                        </a:spcBef>
                        <a:tabLst/>
                      </a:pPr>
                      <a:r>
                        <a:rPr sz="1200" kern="0" spc="-40" dirty="0">
                          <a:solidFill>
                            <a:srgbClr val="FF0000">
                              <a:alpha val="100000"/>
                            </a:srgbClr>
                          </a:solidFill>
                          <a:latin typeface="Microsoft YaHei"/>
                          <a:ea typeface="Microsoft YaHei"/>
                          <a:cs typeface="Microsoft YaHei"/>
                        </a:rPr>
                        <a:t>〖解读〗</a:t>
                      </a:r>
                      <a:r>
                        <a:rPr sz="1200" kern="0" spc="-40" dirty="0">
                          <a:solidFill>
                            <a:srgbClr val="000000">
                              <a:alpha val="100000"/>
                            </a:srgbClr>
                          </a:solidFill>
                          <a:latin typeface="Microsoft YaHei"/>
                          <a:ea typeface="Microsoft YaHei"/>
                          <a:cs typeface="Microsoft YaHei"/>
                        </a:rPr>
                        <a:t>《液化石油气供应工程设计规范》</a:t>
                      </a:r>
                      <a:endParaRPr sz="1200" dirty="0">
                        <a:latin typeface="Microsoft YaHei"/>
                        <a:ea typeface="Microsoft YaHei"/>
                        <a:cs typeface="Microsoft YaHei"/>
                      </a:endParaRPr>
                    </a:p>
                    <a:p>
                      <a:pPr marL="231140" indent="5714" algn="l" rtl="0" eaLnBrk="0">
                        <a:lnSpc>
                          <a:spcPct val="119000"/>
                        </a:lnSpc>
                        <a:spcBef>
                          <a:spcPts val="27"/>
                        </a:spcBef>
                        <a:tabLst/>
                      </a:pPr>
                      <a:r>
                        <a:rPr sz="1200" kern="0" spc="-10" dirty="0">
                          <a:solidFill>
                            <a:srgbClr val="000000">
                              <a:alpha val="100000"/>
                            </a:srgbClr>
                          </a:solidFill>
                          <a:latin typeface="Microsoft YaHei"/>
                          <a:ea typeface="Microsoft YaHei"/>
                          <a:cs typeface="Microsoft YaHei"/>
                        </a:rPr>
                        <a:t>GB51142-2015第12.3</a:t>
                      </a:r>
                      <a:r>
                        <a:rPr sz="1200" kern="0" spc="-20" dirty="0">
                          <a:solidFill>
                            <a:srgbClr val="000000">
                              <a:alpha val="100000"/>
                            </a:srgbClr>
                          </a:solidFill>
                          <a:latin typeface="Microsoft YaHei"/>
                          <a:ea typeface="Microsoft YaHei"/>
                          <a:cs typeface="Microsoft YaHei"/>
                        </a:rPr>
                        <a:t>.1条 ：液化石油气储罐检</a:t>
                      </a:r>
                      <a:r>
                        <a:rPr sz="1200" kern="0" spc="-10" dirty="0">
                          <a:solidFill>
                            <a:srgbClr val="000000">
                              <a:alpha val="100000"/>
                            </a:srgbClr>
                          </a:solidFill>
                          <a:latin typeface="Microsoft YaHei"/>
                          <a:ea typeface="Microsoft YaHei"/>
                          <a:cs typeface="Microsoft YaHei"/>
                        </a:rPr>
                        <a:t>       测仪表的设置应符合下列规</a:t>
                      </a:r>
                      <a:r>
                        <a:rPr sz="1200" kern="0" spc="-20" dirty="0">
                          <a:solidFill>
                            <a:srgbClr val="000000">
                              <a:alpha val="100000"/>
                            </a:srgbClr>
                          </a:solidFill>
                          <a:latin typeface="Microsoft YaHei"/>
                          <a:ea typeface="Microsoft YaHei"/>
                          <a:cs typeface="Microsoft YaHei"/>
                        </a:rPr>
                        <a:t>定 ：</a:t>
                      </a:r>
                      <a:r>
                        <a:rPr sz="1200" kern="0" spc="-20" dirty="0">
                          <a:solidFill>
                            <a:srgbClr val="FF0000">
                              <a:alpha val="100000"/>
                            </a:srgbClr>
                          </a:solidFill>
                          <a:latin typeface="Microsoft YaHei"/>
                          <a:ea typeface="Microsoft YaHei"/>
                          <a:cs typeface="Microsoft YaHei"/>
                        </a:rPr>
                        <a:t>3    应设置远传</a:t>
                      </a:r>
                      <a:r>
                        <a:rPr sz="1200" kern="0" spc="0" dirty="0">
                          <a:solidFill>
                            <a:srgbClr val="FF0000">
                              <a:alpha val="100000"/>
                            </a:srgbClr>
                          </a:solidFill>
                          <a:latin typeface="Microsoft YaHei"/>
                          <a:ea typeface="Microsoft YaHei"/>
                          <a:cs typeface="Microsoft YaHei"/>
                        </a:rPr>
                        <a:t>       </a:t>
                      </a:r>
                      <a:r>
                        <a:rPr sz="1200" kern="0" spc="-20" dirty="0">
                          <a:solidFill>
                            <a:srgbClr val="FF0000">
                              <a:alpha val="100000"/>
                            </a:srgbClr>
                          </a:solidFill>
                          <a:latin typeface="Microsoft YaHei"/>
                          <a:ea typeface="Microsoft YaHei"/>
                          <a:cs typeface="Microsoft YaHei"/>
                        </a:rPr>
                        <a:t>显示的液位计和压力表 ，且应设置液位上、 下</a:t>
                      </a:r>
                      <a:r>
                        <a:rPr sz="1200" kern="0" spc="0" dirty="0">
                          <a:solidFill>
                            <a:srgbClr val="FF0000">
                              <a:alpha val="100000"/>
                            </a:srgbClr>
                          </a:solidFill>
                          <a:latin typeface="Microsoft YaHei"/>
                          <a:ea typeface="Microsoft YaHei"/>
                          <a:cs typeface="Microsoft YaHei"/>
                        </a:rPr>
                        <a:t>         </a:t>
                      </a:r>
                      <a:r>
                        <a:rPr sz="1200" kern="0" spc="-10" dirty="0">
                          <a:solidFill>
                            <a:srgbClr val="FF0000">
                              <a:alpha val="100000"/>
                            </a:srgbClr>
                          </a:solidFill>
                          <a:latin typeface="Microsoft YaHei"/>
                          <a:ea typeface="Microsoft YaHei"/>
                          <a:cs typeface="Microsoft YaHei"/>
                        </a:rPr>
                        <a:t>限报警装置和压力上限报警装置 ；</a:t>
                      </a:r>
                      <a:endParaRPr sz="1200" dirty="0">
                        <a:latin typeface="Microsoft YaHei"/>
                        <a:ea typeface="Microsoft YaHei"/>
                        <a:cs typeface="Microsoft YaHei"/>
                      </a:endParaRPr>
                    </a:p>
                  </a:txBody>
                  <a:tcPr marL="0" marR="0" marT="0" marB="0">
                    <a:lnL w="12700" cap="flat" cmpd="sng" algn="ctr">
                      <a:solidFill>
                        <a:srgbClr val="8EBFD6"/>
                      </a:solidFill>
                      <a:prstDash val="solid"/>
                      <a:round/>
                      <a:headEnd type="none" w="med" len="med"/>
                      <a:tailEnd type="none" w="med" len="med"/>
                    </a:lnL>
                    <a:lnR>
                      <a:noFill/>
                    </a:lnR>
                    <a:lnT>
                      <a:noFill/>
                    </a:lnT>
                    <a:lnB w="12700" cap="flat" cmpd="sng" algn="ctr">
                      <a:solidFill>
                        <a:srgbClr val="8EBFD6"/>
                      </a:solidFill>
                      <a:prstDash val="solid"/>
                      <a:round/>
                      <a:headEnd type="none" w="med" len="med"/>
                      <a:tailEnd type="none" w="med" len="med"/>
                    </a:lnB>
                  </a:tcPr>
                </a:tc>
                <a:extLst>
                  <a:ext uri="{0D108BD9-81ED-4DB2-BD59-A6C34878D82A}">
                    <a16:rowId xmlns:a16="http://schemas.microsoft.com/office/drawing/2014/main" val="10000"/>
                  </a:ext>
                </a:extLst>
              </a:tr>
            </a:tbl>
          </a:graphicData>
        </a:graphic>
      </p:graphicFrame>
      <p:sp>
        <p:nvSpPr>
          <p:cNvPr id="396" name="textbox 396"/>
          <p:cNvSpPr/>
          <p:nvPr/>
        </p:nvSpPr>
        <p:spPr>
          <a:xfrm>
            <a:off x="702236" y="510426"/>
            <a:ext cx="8719819" cy="1052194"/>
          </a:xfrm>
          <a:prstGeom prst="rect">
            <a:avLst/>
          </a:prstGeom>
          <a:noFill/>
          <a:ln w="0" cap="flat">
            <a:noFill/>
            <a:prstDash val="solid"/>
            <a:miter lim="0"/>
          </a:ln>
        </p:spPr>
        <p:txBody>
          <a:bodyPr vert="horz" wrap="square" lIns="0" tIns="0" rIns="0" bIns="0"/>
          <a:lstStyle/>
          <a:p>
            <a:pPr algn="l" rtl="0" eaLnBrk="0">
              <a:lnSpc>
                <a:spcPct val="83341"/>
              </a:lnSpc>
              <a:tabLst/>
            </a:pPr>
            <a:endParaRPr sz="100" dirty="0">
              <a:latin typeface="Arial"/>
              <a:ea typeface="Arial"/>
              <a:cs typeface="Arial"/>
            </a:endParaRPr>
          </a:p>
          <a:p>
            <a:pPr marL="215900" algn="l" rtl="0" eaLnBrk="0">
              <a:lnSpc>
                <a:spcPts val="4227"/>
              </a:lnSpc>
              <a:tabLst/>
            </a:pPr>
            <a:r>
              <a:rPr sz="3200" b="1" kern="0" spc="-80" dirty="0">
                <a:solidFill>
                  <a:srgbClr val="000000">
                    <a:alpha val="100000"/>
                  </a:srgbClr>
                </a:solidFill>
                <a:latin typeface="Microsoft YaHei"/>
                <a:ea typeface="Microsoft YaHei"/>
                <a:cs typeface="Microsoft YaHei"/>
              </a:rPr>
              <a:t>《城镇燃气经营安全重大隐患判定标准》解析</a:t>
            </a:r>
            <a:endParaRPr sz="3200" dirty="0">
              <a:latin typeface="Microsoft YaHei"/>
              <a:ea typeface="Microsoft YaHei"/>
              <a:cs typeface="Microsoft YaHei"/>
            </a:endParaRPr>
          </a:p>
          <a:p>
            <a:pPr algn="l" rtl="0" eaLnBrk="0">
              <a:lnSpc>
                <a:spcPct val="104000"/>
              </a:lnSpc>
              <a:tabLst/>
            </a:pPr>
            <a:endParaRPr sz="1000" dirty="0">
              <a:latin typeface="Arial"/>
              <a:ea typeface="Arial"/>
              <a:cs typeface="Arial"/>
            </a:endParaRPr>
          </a:p>
          <a:p>
            <a:pPr algn="l" rtl="0" eaLnBrk="0">
              <a:lnSpc>
                <a:spcPct val="100000"/>
              </a:lnSpc>
              <a:tabLst/>
            </a:pPr>
            <a:endParaRPr sz="400" dirty="0">
              <a:latin typeface="Arial"/>
              <a:ea typeface="Arial"/>
              <a:cs typeface="Arial"/>
            </a:endParaRPr>
          </a:p>
          <a:p>
            <a:pPr marL="52069" algn="l" rtl="0" eaLnBrk="0">
              <a:lnSpc>
                <a:spcPts val="2123"/>
              </a:lnSpc>
              <a:spcBef>
                <a:spcPts val="1"/>
              </a:spcBef>
              <a:tabLst/>
            </a:pPr>
            <a:r>
              <a:rPr sz="1600" kern="0" spc="10" dirty="0">
                <a:solidFill>
                  <a:srgbClr val="FF0000">
                    <a:alpha val="100000"/>
                  </a:srgbClr>
                </a:solidFill>
                <a:latin typeface="Wingdings"/>
                <a:ea typeface="Wingdings"/>
                <a:cs typeface="Wingdings"/>
              </a:rPr>
              <a:t>n</a:t>
            </a:r>
            <a:r>
              <a:rPr sz="1600" kern="0" spc="-570" dirty="0">
                <a:solidFill>
                  <a:srgbClr val="FF0000">
                    <a:alpha val="100000"/>
                  </a:srgbClr>
                </a:solidFill>
                <a:latin typeface="Wingdings"/>
                <a:ea typeface="Wingdings"/>
                <a:cs typeface="Wingdings"/>
              </a:rPr>
              <a:t> </a:t>
            </a:r>
            <a:r>
              <a:rPr sz="1600" kern="0" spc="10" dirty="0">
                <a:solidFill>
                  <a:srgbClr val="000000">
                    <a:alpha val="100000"/>
                  </a:srgbClr>
                </a:solidFill>
                <a:latin typeface="Microsoft YaHei"/>
                <a:ea typeface="Microsoft YaHei"/>
                <a:cs typeface="Microsoft YaHei"/>
              </a:rPr>
              <a:t>第五条  燃气经营者在燃气厂站安全管理中</a:t>
            </a:r>
            <a:r>
              <a:rPr sz="1600" kern="0" spc="0" dirty="0">
                <a:solidFill>
                  <a:srgbClr val="000000">
                    <a:alpha val="100000"/>
                  </a:srgbClr>
                </a:solidFill>
                <a:latin typeface="Microsoft YaHei"/>
                <a:ea typeface="Microsoft YaHei"/>
                <a:cs typeface="Microsoft YaHei"/>
              </a:rPr>
              <a:t> ，有下列情形之一的 ，判定为重大隐患 </a:t>
            </a:r>
            <a:r>
              <a:rPr sz="1600" kern="0" spc="-380" dirty="0">
                <a:solidFill>
                  <a:srgbClr val="000000">
                    <a:alpha val="100000"/>
                  </a:srgbClr>
                </a:solidFill>
                <a:latin typeface="Microsoft YaHei"/>
                <a:ea typeface="Microsoft YaHei"/>
                <a:cs typeface="Microsoft YaHei"/>
              </a:rPr>
              <a:t>：（</a:t>
            </a:r>
            <a:r>
              <a:rPr sz="1600" kern="0" spc="80" dirty="0">
                <a:solidFill>
                  <a:srgbClr val="000000">
                    <a:alpha val="100000"/>
                  </a:srgbClr>
                </a:solidFill>
                <a:latin typeface="Microsoft YaHei"/>
                <a:ea typeface="Microsoft YaHei"/>
                <a:cs typeface="Microsoft YaHei"/>
              </a:rPr>
              <a:t> </a:t>
            </a:r>
            <a:r>
              <a:rPr sz="1600" kern="0" spc="0" dirty="0">
                <a:solidFill>
                  <a:srgbClr val="000000">
                    <a:alpha val="100000"/>
                  </a:srgbClr>
                </a:solidFill>
                <a:latin typeface="Microsoft YaHei"/>
                <a:ea typeface="Microsoft YaHei"/>
                <a:cs typeface="Microsoft YaHei"/>
              </a:rPr>
              <a:t>5种）</a:t>
            </a:r>
            <a:endParaRPr sz="1600" dirty="0">
              <a:latin typeface="Microsoft YaHei"/>
              <a:ea typeface="Microsoft YaHei"/>
              <a:cs typeface="Microsoft YaHei"/>
            </a:endParaRPr>
          </a:p>
        </p:txBody>
      </p:sp>
      <p:pic>
        <p:nvPicPr>
          <p:cNvPr id="398" name="picture 398"/>
          <p:cNvPicPr>
            <a:picLocks noChangeAspect="1"/>
          </p:cNvPicPr>
          <p:nvPr/>
        </p:nvPicPr>
        <p:blipFill>
          <a:blip r:embed="rId2"/>
          <a:stretch>
            <a:fillRect/>
          </a:stretch>
        </p:blipFill>
        <p:spPr>
          <a:xfrm rot="21600000">
            <a:off x="4718303" y="4471416"/>
            <a:ext cx="1950720" cy="1728216"/>
          </a:xfrm>
          <a:prstGeom prst="rect">
            <a:avLst/>
          </a:prstGeom>
        </p:spPr>
      </p:pic>
      <p:sp>
        <p:nvSpPr>
          <p:cNvPr id="400" name="textbox 400"/>
          <p:cNvSpPr/>
          <p:nvPr/>
        </p:nvSpPr>
        <p:spPr>
          <a:xfrm>
            <a:off x="1905798" y="1802229"/>
            <a:ext cx="8355330" cy="295275"/>
          </a:xfrm>
          <a:prstGeom prst="rect">
            <a:avLst/>
          </a:prstGeom>
          <a:noFill/>
          <a:ln w="0" cap="flat">
            <a:noFill/>
            <a:prstDash val="solid"/>
            <a:miter lim="0"/>
          </a:ln>
        </p:spPr>
        <p:txBody>
          <a:bodyPr vert="horz" wrap="square" lIns="0" tIns="0" rIns="0" bIns="0"/>
          <a:lstStyle/>
          <a:p>
            <a:pPr algn="l" rtl="0" eaLnBrk="0">
              <a:lnSpc>
                <a:spcPct val="83341"/>
              </a:lnSpc>
              <a:tabLst/>
            </a:pPr>
            <a:endParaRPr sz="100" dirty="0">
              <a:latin typeface="Arial"/>
              <a:ea typeface="Arial"/>
              <a:cs typeface="Arial"/>
            </a:endParaRPr>
          </a:p>
          <a:p>
            <a:pPr algn="r" rtl="0" eaLnBrk="0">
              <a:lnSpc>
                <a:spcPts val="2123"/>
              </a:lnSpc>
              <a:tabLst/>
            </a:pPr>
            <a:r>
              <a:rPr sz="1600" kern="0" spc="60" dirty="0">
                <a:solidFill>
                  <a:srgbClr val="000000">
                    <a:alpha val="100000"/>
                  </a:srgbClr>
                </a:solidFill>
                <a:latin typeface="Microsoft YaHei"/>
                <a:ea typeface="Microsoft YaHei"/>
                <a:cs typeface="Microsoft YaHei"/>
              </a:rPr>
              <a:t>（ 一 ）燃气储罐未设置压力</a:t>
            </a:r>
            <a:r>
              <a:rPr sz="1600" kern="0" spc="-250" dirty="0">
                <a:solidFill>
                  <a:srgbClr val="000000">
                    <a:alpha val="100000"/>
                  </a:srgbClr>
                </a:solidFill>
                <a:latin typeface="Microsoft YaHei"/>
                <a:ea typeface="Microsoft YaHei"/>
                <a:cs typeface="Microsoft YaHei"/>
              </a:rPr>
              <a:t> </a:t>
            </a:r>
            <a:r>
              <a:rPr sz="1600" kern="0" spc="60" dirty="0">
                <a:solidFill>
                  <a:srgbClr val="000000">
                    <a:alpha val="100000"/>
                  </a:srgbClr>
                </a:solidFill>
                <a:latin typeface="Microsoft YaHei"/>
                <a:ea typeface="Microsoft YaHei"/>
                <a:cs typeface="Microsoft YaHei"/>
              </a:rPr>
              <a:t>、</a:t>
            </a:r>
            <a:r>
              <a:rPr sz="1600" kern="0" spc="-290" dirty="0">
                <a:solidFill>
                  <a:srgbClr val="000000">
                    <a:alpha val="100000"/>
                  </a:srgbClr>
                </a:solidFill>
                <a:latin typeface="Microsoft YaHei"/>
                <a:ea typeface="Microsoft YaHei"/>
                <a:cs typeface="Microsoft YaHei"/>
              </a:rPr>
              <a:t> </a:t>
            </a:r>
            <a:r>
              <a:rPr sz="1600" kern="0" spc="60" dirty="0">
                <a:solidFill>
                  <a:srgbClr val="000000">
                    <a:alpha val="100000"/>
                  </a:srgbClr>
                </a:solidFill>
                <a:latin typeface="Microsoft YaHei"/>
                <a:ea typeface="Microsoft YaHei"/>
                <a:cs typeface="Microsoft YaHei"/>
              </a:rPr>
              <a:t>罐容或液位显示等监测装置 ，或不具有超限报警功能 ；</a:t>
            </a:r>
            <a:endParaRPr sz="1600" dirty="0">
              <a:latin typeface="Microsoft YaHei"/>
              <a:ea typeface="Microsoft YaHei"/>
              <a:cs typeface="Microsoft YaHei"/>
            </a:endParaRPr>
          </a:p>
        </p:txBody>
      </p:sp>
      <p:sp>
        <p:nvSpPr>
          <p:cNvPr id="402" name="textbox 402"/>
          <p:cNvSpPr/>
          <p:nvPr/>
        </p:nvSpPr>
        <p:spPr>
          <a:xfrm>
            <a:off x="2722849" y="2424529"/>
            <a:ext cx="6746875" cy="295275"/>
          </a:xfrm>
          <a:prstGeom prst="rect">
            <a:avLst/>
          </a:prstGeom>
          <a:noFill/>
          <a:ln w="0" cap="flat">
            <a:noFill/>
            <a:prstDash val="solid"/>
            <a:miter lim="0"/>
          </a:ln>
        </p:spPr>
        <p:txBody>
          <a:bodyPr vert="horz" wrap="square" lIns="0" tIns="0" rIns="0" bIns="0"/>
          <a:lstStyle/>
          <a:p>
            <a:pPr algn="l" rtl="0" eaLnBrk="0">
              <a:lnSpc>
                <a:spcPct val="83341"/>
              </a:lnSpc>
              <a:tabLst/>
            </a:pPr>
            <a:endParaRPr sz="100" dirty="0">
              <a:latin typeface="Arial"/>
              <a:ea typeface="Arial"/>
              <a:cs typeface="Arial"/>
            </a:endParaRPr>
          </a:p>
          <a:p>
            <a:pPr marL="12700" algn="l" rtl="0" eaLnBrk="0">
              <a:lnSpc>
                <a:spcPts val="2123"/>
              </a:lnSpc>
              <a:tabLst/>
            </a:pPr>
            <a:r>
              <a:rPr sz="1600" kern="0" spc="140" dirty="0">
                <a:solidFill>
                  <a:srgbClr val="000000">
                    <a:alpha val="100000"/>
                  </a:srgbClr>
                </a:solidFill>
                <a:latin typeface="Microsoft YaHei"/>
                <a:ea typeface="Microsoft YaHei"/>
                <a:cs typeface="Microsoft YaHei"/>
              </a:rPr>
              <a:t>1</a:t>
            </a:r>
            <a:r>
              <a:rPr sz="1600" kern="0" spc="-260" dirty="0">
                <a:solidFill>
                  <a:srgbClr val="000000">
                    <a:alpha val="100000"/>
                  </a:srgbClr>
                </a:solidFill>
                <a:latin typeface="Microsoft YaHei"/>
                <a:ea typeface="Microsoft YaHei"/>
                <a:cs typeface="Microsoft YaHei"/>
              </a:rPr>
              <a:t> </a:t>
            </a:r>
            <a:r>
              <a:rPr sz="1600" kern="0" spc="140" dirty="0">
                <a:solidFill>
                  <a:srgbClr val="000000">
                    <a:alpha val="100000"/>
                  </a:srgbClr>
                </a:solidFill>
                <a:latin typeface="Microsoft YaHei"/>
                <a:ea typeface="Microsoft YaHei"/>
                <a:cs typeface="Microsoft YaHei"/>
              </a:rPr>
              <a:t>.液化天然气储配站或气</a:t>
            </a:r>
            <a:r>
              <a:rPr sz="1600" kern="0" spc="130" dirty="0">
                <a:solidFill>
                  <a:srgbClr val="000000">
                    <a:alpha val="100000"/>
                  </a:srgbClr>
                </a:solidFill>
                <a:latin typeface="Microsoft YaHei"/>
                <a:ea typeface="Microsoft YaHei"/>
                <a:cs typeface="Microsoft YaHei"/>
              </a:rPr>
              <a:t>化站</a:t>
            </a:r>
            <a:r>
              <a:rPr sz="1600" kern="0" spc="-240" dirty="0">
                <a:solidFill>
                  <a:srgbClr val="000000">
                    <a:alpha val="100000"/>
                  </a:srgbClr>
                </a:solidFill>
                <a:latin typeface="Microsoft YaHei"/>
                <a:ea typeface="Microsoft YaHei"/>
                <a:cs typeface="Microsoft YaHei"/>
              </a:rPr>
              <a:t> </a:t>
            </a:r>
            <a:r>
              <a:rPr sz="1600" kern="0" spc="130" dirty="0">
                <a:solidFill>
                  <a:srgbClr val="000000">
                    <a:alpha val="100000"/>
                  </a:srgbClr>
                </a:solidFill>
                <a:latin typeface="Microsoft YaHei"/>
                <a:ea typeface="Microsoft YaHei"/>
                <a:cs typeface="Microsoft YaHei"/>
              </a:rPr>
              <a:t>、</a:t>
            </a:r>
            <a:r>
              <a:rPr sz="1600" kern="0" spc="-300" dirty="0">
                <a:solidFill>
                  <a:srgbClr val="000000">
                    <a:alpha val="100000"/>
                  </a:srgbClr>
                </a:solidFill>
                <a:latin typeface="Microsoft YaHei"/>
                <a:ea typeface="Microsoft YaHei"/>
                <a:cs typeface="Microsoft YaHei"/>
              </a:rPr>
              <a:t> </a:t>
            </a:r>
            <a:r>
              <a:rPr sz="1600" kern="0" spc="130" dirty="0">
                <a:solidFill>
                  <a:srgbClr val="000000">
                    <a:alpha val="100000"/>
                  </a:srgbClr>
                </a:solidFill>
                <a:latin typeface="Microsoft YaHei"/>
                <a:ea typeface="Microsoft YaHei"/>
                <a:cs typeface="Microsoft YaHei"/>
              </a:rPr>
              <a:t>液化石油气供应站</a:t>
            </a:r>
            <a:r>
              <a:rPr sz="1600" kern="0" spc="-250" dirty="0">
                <a:solidFill>
                  <a:srgbClr val="000000">
                    <a:alpha val="100000"/>
                  </a:srgbClr>
                </a:solidFill>
                <a:latin typeface="Microsoft YaHei"/>
                <a:ea typeface="Microsoft YaHei"/>
                <a:cs typeface="Microsoft YaHei"/>
              </a:rPr>
              <a:t> </a:t>
            </a:r>
            <a:r>
              <a:rPr sz="1600" kern="0" spc="130" dirty="0">
                <a:solidFill>
                  <a:srgbClr val="000000">
                    <a:alpha val="100000"/>
                  </a:srgbClr>
                </a:solidFill>
                <a:latin typeface="Microsoft YaHei"/>
                <a:ea typeface="Microsoft YaHei"/>
                <a:cs typeface="Microsoft YaHei"/>
              </a:rPr>
              <a:t>、</a:t>
            </a:r>
            <a:r>
              <a:rPr sz="1600" kern="0" spc="-160" dirty="0">
                <a:solidFill>
                  <a:srgbClr val="000000">
                    <a:alpha val="100000"/>
                  </a:srgbClr>
                </a:solidFill>
                <a:latin typeface="Microsoft YaHei"/>
                <a:ea typeface="Microsoft YaHei"/>
                <a:cs typeface="Microsoft YaHei"/>
              </a:rPr>
              <a:t> </a:t>
            </a:r>
            <a:r>
              <a:rPr sz="1600" kern="0" spc="0" dirty="0">
                <a:solidFill>
                  <a:srgbClr val="000000">
                    <a:alpha val="100000"/>
                  </a:srgbClr>
                </a:solidFill>
                <a:latin typeface="Microsoft YaHei"/>
                <a:ea typeface="Microsoft YaHei"/>
                <a:cs typeface="Microsoft YaHei"/>
              </a:rPr>
              <a:t>LNG</a:t>
            </a:r>
            <a:r>
              <a:rPr sz="1600" kern="0" spc="130" dirty="0">
                <a:solidFill>
                  <a:srgbClr val="000000">
                    <a:alpha val="100000"/>
                  </a:srgbClr>
                </a:solidFill>
                <a:latin typeface="Microsoft YaHei"/>
                <a:ea typeface="Microsoft YaHei"/>
                <a:cs typeface="Microsoft YaHei"/>
              </a:rPr>
              <a:t>汽车加气站</a:t>
            </a:r>
            <a:endParaRPr sz="1600" dirty="0">
              <a:latin typeface="Microsoft YaHei"/>
              <a:ea typeface="Microsoft YaHei"/>
              <a:cs typeface="Microsoft YaHei"/>
            </a:endParaRPr>
          </a:p>
        </p:txBody>
      </p:sp>
      <p:pic>
        <p:nvPicPr>
          <p:cNvPr id="404" name="picture 404"/>
          <p:cNvPicPr>
            <a:picLocks noChangeAspect="1"/>
          </p:cNvPicPr>
          <p:nvPr/>
        </p:nvPicPr>
        <p:blipFill>
          <a:blip r:embed="rId3"/>
          <a:stretch>
            <a:fillRect/>
          </a:stretch>
        </p:blipFill>
        <p:spPr>
          <a:xfrm rot="21600000">
            <a:off x="11472671" y="0"/>
            <a:ext cx="719328" cy="720852"/>
          </a:xfrm>
          <a:prstGeom prst="rect">
            <a:avLst/>
          </a:prstGeom>
        </p:spPr>
      </p:pic>
      <p:pic>
        <p:nvPicPr>
          <p:cNvPr id="406" name="picture 406"/>
          <p:cNvPicPr>
            <a:picLocks noChangeAspect="1"/>
          </p:cNvPicPr>
          <p:nvPr/>
        </p:nvPicPr>
        <p:blipFill>
          <a:blip r:embed="rId4"/>
          <a:stretch>
            <a:fillRect/>
          </a:stretch>
        </p:blipFill>
        <p:spPr>
          <a:xfrm rot="21600000">
            <a:off x="0" y="6138671"/>
            <a:ext cx="720852" cy="719328"/>
          </a:xfrm>
          <a:prstGeom prst="rect">
            <a:avLst/>
          </a:prstGeom>
        </p:spPr>
      </p:pic>
      <p:pic>
        <p:nvPicPr>
          <p:cNvPr id="408" name="picture 408"/>
          <p:cNvPicPr>
            <a:picLocks noChangeAspect="1"/>
          </p:cNvPicPr>
          <p:nvPr/>
        </p:nvPicPr>
        <p:blipFill>
          <a:blip r:embed="rId5"/>
          <a:stretch>
            <a:fillRect/>
          </a:stretch>
        </p:blipFill>
        <p:spPr>
          <a:xfrm rot="21600000">
            <a:off x="720090" y="1619250"/>
            <a:ext cx="10751184" cy="12700"/>
          </a:xfrm>
          <a:prstGeom prst="rect">
            <a:avLst/>
          </a:prstGeom>
        </p:spPr>
      </p:pic>
      <p:pic>
        <p:nvPicPr>
          <p:cNvPr id="410" name="picture 410"/>
          <p:cNvPicPr>
            <a:picLocks noChangeAspect="1"/>
          </p:cNvPicPr>
          <p:nvPr/>
        </p:nvPicPr>
        <p:blipFill>
          <a:blip r:embed="rId5"/>
          <a:stretch>
            <a:fillRect/>
          </a:stretch>
        </p:blipFill>
        <p:spPr>
          <a:xfrm rot="21600000">
            <a:off x="720090" y="2241550"/>
            <a:ext cx="10751184" cy="12700"/>
          </a:xfrm>
          <a:prstGeom prst="rect">
            <a:avLst/>
          </a:prstGeom>
        </p:spPr>
      </p:pic>
    </p:spTree>
  </p:cSld>
  <p:clrMapOvr>
    <a:masterClrMapping/>
  </p:clrMapOvr>
</p:sld>
</file>

<file path=ppt/slides/slide24.xml><?xml version="1.0" encoding="utf-8"?>
<p:sld xmlns:a16="http://schemas.microsoft.com/office/drawing/2014/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2" name="rect 412"/>
          <p:cNvSpPr/>
          <p:nvPr/>
        </p:nvSpPr>
        <p:spPr>
          <a:xfrm>
            <a:off x="0" y="0"/>
            <a:ext cx="12192000" cy="6858000"/>
          </a:xfrm>
          <a:prstGeom prst="rect">
            <a:avLst/>
          </a:prstGeom>
          <a:solidFill>
            <a:srgbClr val="E4F4FB">
              <a:alpha val="100000"/>
            </a:srgbClr>
          </a:solidFill>
          <a:ln w="0" cap="flat">
            <a:noFill/>
            <a:prstDash val="solid"/>
            <a:miter lim="0"/>
          </a:ln>
        </p:spPr>
        <p:txBody>
          <a:bodyPr rtlCol="0"/>
          <a:lstStyle/>
          <a:p>
            <a:pPr algn="ctr"/>
            <a:endParaRPr lang="zh-CN" altLang="en-US"/>
          </a:p>
        </p:txBody>
      </p:sp>
      <p:grpSp>
        <p:nvGrpSpPr>
          <p:cNvPr id="34" name="group 34"/>
          <p:cNvGrpSpPr/>
          <p:nvPr/>
        </p:nvGrpSpPr>
        <p:grpSpPr>
          <a:xfrm rot="21600000">
            <a:off x="720852" y="1626107"/>
            <a:ext cx="10750296" cy="4573524"/>
            <a:chOff x="0" y="0"/>
            <a:chExt cx="10750296" cy="4573524"/>
          </a:xfrm>
        </p:grpSpPr>
        <p:sp>
          <p:nvSpPr>
            <p:cNvPr id="414" name="path 414"/>
            <p:cNvSpPr/>
            <p:nvPr/>
          </p:nvSpPr>
          <p:spPr>
            <a:xfrm>
              <a:off x="0" y="0"/>
              <a:ext cx="10750296" cy="4573524"/>
            </a:xfrm>
            <a:custGeom>
              <a:avLst/>
              <a:gdLst/>
              <a:ahLst/>
              <a:cxnLst/>
              <a:rect l="0" t="0" r="0" b="0"/>
              <a:pathLst>
                <a:path w="16929" h="7202">
                  <a:moveTo>
                    <a:pt x="0" y="0"/>
                  </a:moveTo>
                  <a:lnTo>
                    <a:pt x="16929" y="0"/>
                  </a:lnTo>
                  <a:lnTo>
                    <a:pt x="16929" y="979"/>
                  </a:lnTo>
                  <a:lnTo>
                    <a:pt x="0" y="979"/>
                  </a:lnTo>
                  <a:lnTo>
                    <a:pt x="0" y="0"/>
                  </a:lnTo>
                  <a:close/>
                </a:path>
                <a:path w="16929" h="7202">
                  <a:moveTo>
                    <a:pt x="0" y="1958"/>
                  </a:moveTo>
                  <a:lnTo>
                    <a:pt x="4171" y="1958"/>
                  </a:lnTo>
                  <a:lnTo>
                    <a:pt x="4171" y="2940"/>
                  </a:lnTo>
                  <a:lnTo>
                    <a:pt x="0" y="2940"/>
                  </a:lnTo>
                  <a:lnTo>
                    <a:pt x="0" y="1958"/>
                  </a:lnTo>
                  <a:close/>
                </a:path>
                <a:path w="16929" h="7202">
                  <a:moveTo>
                    <a:pt x="4171" y="1958"/>
                  </a:moveTo>
                  <a:lnTo>
                    <a:pt x="11138" y="1958"/>
                  </a:lnTo>
                  <a:lnTo>
                    <a:pt x="11138" y="2940"/>
                  </a:lnTo>
                  <a:lnTo>
                    <a:pt x="4171" y="2940"/>
                  </a:lnTo>
                  <a:lnTo>
                    <a:pt x="4171" y="1958"/>
                  </a:lnTo>
                  <a:close/>
                </a:path>
                <a:path w="16929" h="7202">
                  <a:moveTo>
                    <a:pt x="11138" y="1958"/>
                  </a:moveTo>
                  <a:lnTo>
                    <a:pt x="16929" y="1958"/>
                  </a:lnTo>
                  <a:lnTo>
                    <a:pt x="16929" y="2940"/>
                  </a:lnTo>
                  <a:lnTo>
                    <a:pt x="11138" y="2940"/>
                  </a:lnTo>
                  <a:lnTo>
                    <a:pt x="11138" y="1958"/>
                  </a:lnTo>
                  <a:close/>
                </a:path>
                <a:path w="16929" h="7202">
                  <a:moveTo>
                    <a:pt x="4171" y="4368"/>
                  </a:moveTo>
                  <a:lnTo>
                    <a:pt x="7507" y="4368"/>
                  </a:lnTo>
                  <a:lnTo>
                    <a:pt x="7507" y="7202"/>
                  </a:lnTo>
                  <a:lnTo>
                    <a:pt x="4171" y="7202"/>
                  </a:lnTo>
                  <a:lnTo>
                    <a:pt x="4171" y="4368"/>
                  </a:lnTo>
                  <a:close/>
                </a:path>
                <a:path w="16929" h="7202">
                  <a:moveTo>
                    <a:pt x="7507" y="4368"/>
                  </a:moveTo>
                  <a:lnTo>
                    <a:pt x="11138" y="4368"/>
                  </a:lnTo>
                  <a:lnTo>
                    <a:pt x="11138" y="7202"/>
                  </a:lnTo>
                  <a:lnTo>
                    <a:pt x="7507" y="7202"/>
                  </a:lnTo>
                  <a:lnTo>
                    <a:pt x="7507" y="4368"/>
                  </a:lnTo>
                  <a:close/>
                </a:path>
              </a:pathLst>
            </a:custGeom>
            <a:solidFill>
              <a:srgbClr val="B9D6E6">
                <a:alpha val="100000"/>
              </a:srgbClr>
            </a:solidFill>
            <a:ln w="0" cap="flat">
              <a:noFill/>
              <a:prstDash val="solid"/>
              <a:miter lim="0"/>
            </a:ln>
          </p:spPr>
          <p:txBody>
            <a:bodyPr rtlCol="0"/>
            <a:lstStyle/>
            <a:p>
              <a:pPr algn="ctr"/>
              <a:endParaRPr lang="zh-CN" altLang="en-US"/>
            </a:p>
          </p:txBody>
        </p:sp>
        <p:sp>
          <p:nvSpPr>
            <p:cNvPr id="416" name="path 416"/>
            <p:cNvSpPr/>
            <p:nvPr/>
          </p:nvSpPr>
          <p:spPr>
            <a:xfrm>
              <a:off x="0" y="621792"/>
              <a:ext cx="10750296" cy="3951732"/>
            </a:xfrm>
            <a:custGeom>
              <a:avLst/>
              <a:gdLst/>
              <a:ahLst/>
              <a:cxnLst/>
              <a:rect l="0" t="0" r="0" b="0"/>
              <a:pathLst>
                <a:path w="16929" h="6223">
                  <a:moveTo>
                    <a:pt x="0" y="0"/>
                  </a:moveTo>
                  <a:lnTo>
                    <a:pt x="16929" y="0"/>
                  </a:lnTo>
                  <a:lnTo>
                    <a:pt x="16929" y="979"/>
                  </a:lnTo>
                  <a:lnTo>
                    <a:pt x="0" y="979"/>
                  </a:lnTo>
                  <a:lnTo>
                    <a:pt x="0" y="0"/>
                  </a:lnTo>
                  <a:close/>
                </a:path>
                <a:path w="16929" h="6223">
                  <a:moveTo>
                    <a:pt x="0" y="1960"/>
                  </a:moveTo>
                  <a:lnTo>
                    <a:pt x="4171" y="1960"/>
                  </a:lnTo>
                  <a:lnTo>
                    <a:pt x="4171" y="6223"/>
                  </a:lnTo>
                  <a:lnTo>
                    <a:pt x="0" y="6223"/>
                  </a:lnTo>
                  <a:lnTo>
                    <a:pt x="0" y="1960"/>
                  </a:lnTo>
                  <a:close/>
                </a:path>
                <a:path w="16929" h="6223">
                  <a:moveTo>
                    <a:pt x="4171" y="1960"/>
                  </a:moveTo>
                  <a:lnTo>
                    <a:pt x="11138" y="1960"/>
                  </a:lnTo>
                  <a:lnTo>
                    <a:pt x="11138" y="3388"/>
                  </a:lnTo>
                  <a:lnTo>
                    <a:pt x="4171" y="3388"/>
                  </a:lnTo>
                  <a:lnTo>
                    <a:pt x="4171" y="1960"/>
                  </a:lnTo>
                  <a:close/>
                </a:path>
                <a:path w="16929" h="6223">
                  <a:moveTo>
                    <a:pt x="11138" y="1960"/>
                  </a:moveTo>
                  <a:lnTo>
                    <a:pt x="16929" y="1960"/>
                  </a:lnTo>
                  <a:lnTo>
                    <a:pt x="16929" y="6223"/>
                  </a:lnTo>
                  <a:lnTo>
                    <a:pt x="11138" y="6223"/>
                  </a:lnTo>
                  <a:lnTo>
                    <a:pt x="11138" y="1960"/>
                  </a:lnTo>
                  <a:close/>
                </a:path>
              </a:pathLst>
            </a:custGeom>
            <a:solidFill>
              <a:srgbClr val="FFFFFF">
                <a:alpha val="100000"/>
              </a:srgbClr>
            </a:solidFill>
            <a:ln w="0" cap="flat">
              <a:noFill/>
              <a:prstDash val="solid"/>
              <a:miter lim="0"/>
            </a:ln>
          </p:spPr>
          <p:txBody>
            <a:bodyPr rtlCol="0"/>
            <a:lstStyle/>
            <a:p>
              <a:pPr algn="ctr"/>
              <a:endParaRPr lang="zh-CN" altLang="en-US"/>
            </a:p>
          </p:txBody>
        </p:sp>
      </p:grpSp>
      <p:graphicFrame>
        <p:nvGraphicFramePr>
          <p:cNvPr id="418" name="table 418"/>
          <p:cNvGraphicFramePr>
            <a:graphicFrameLocks noGrp="1"/>
          </p:cNvGraphicFramePr>
          <p:nvPr/>
        </p:nvGraphicFramePr>
        <p:xfrm>
          <a:off x="720090" y="2870200"/>
          <a:ext cx="10750549" cy="3335020"/>
        </p:xfrm>
        <a:graphic>
          <a:graphicData uri="http://schemas.openxmlformats.org/drawingml/2006/table">
            <a:tbl>
              <a:tblPr/>
              <a:tblGrid>
                <a:gridCol w="2649855">
                  <a:extLst>
                    <a:ext uri="{9D8B030D-6E8A-4147-A177-3AD203B41FA5}">
                      <a16:colId xmlns:a16="http://schemas.microsoft.com/office/drawing/2014/main" val="20000"/>
                    </a:ext>
                  </a:extLst>
                </a:gridCol>
                <a:gridCol w="2028825">
                  <a:extLst>
                    <a:ext uri="{9D8B030D-6E8A-4147-A177-3AD203B41FA5}">
                      <a16:colId xmlns:a16="http://schemas.microsoft.com/office/drawing/2014/main" val="20001"/>
                    </a:ext>
                  </a:extLst>
                </a:gridCol>
                <a:gridCol w="2394585">
                  <a:extLst>
                    <a:ext uri="{9D8B030D-6E8A-4147-A177-3AD203B41FA5}">
                      <a16:colId xmlns:a16="http://schemas.microsoft.com/office/drawing/2014/main" val="20002"/>
                    </a:ext>
                  </a:extLst>
                </a:gridCol>
                <a:gridCol w="3677284">
                  <a:extLst>
                    <a:ext uri="{9D8B030D-6E8A-4147-A177-3AD203B41FA5}">
                      <a16:colId xmlns:a16="http://schemas.microsoft.com/office/drawing/2014/main" val="20003"/>
                    </a:ext>
                  </a:extLst>
                </a:gridCol>
              </a:tblGrid>
              <a:tr h="1429385">
                <a:tc rowSpan="2">
                  <a:txBody>
                    <a:bodyPr/>
                    <a:lstStyle/>
                    <a:p>
                      <a:pPr algn="l" rtl="0" eaLnBrk="0">
                        <a:lnSpc>
                          <a:spcPct val="152000"/>
                        </a:lnSpc>
                        <a:tabLst/>
                      </a:pPr>
                      <a:endParaRPr sz="1000" dirty="0">
                        <a:latin typeface="Arial"/>
                        <a:ea typeface="Arial"/>
                        <a:cs typeface="Arial"/>
                      </a:endParaRPr>
                    </a:p>
                    <a:p>
                      <a:pPr algn="l" rtl="0" eaLnBrk="0">
                        <a:lnSpc>
                          <a:spcPct val="8355"/>
                        </a:lnSpc>
                        <a:tabLst/>
                      </a:pPr>
                      <a:endParaRPr sz="100" dirty="0">
                        <a:latin typeface="Arial"/>
                        <a:ea typeface="Arial"/>
                        <a:cs typeface="Arial"/>
                      </a:endParaRPr>
                    </a:p>
                    <a:p>
                      <a:pPr marL="872489" algn="l" rtl="0" eaLnBrk="0">
                        <a:lnSpc>
                          <a:spcPct val="84000"/>
                        </a:lnSpc>
                        <a:tabLst/>
                      </a:pPr>
                      <a:r>
                        <a:rPr sz="1600" kern="0" spc="120" dirty="0">
                          <a:solidFill>
                            <a:srgbClr val="000000">
                              <a:alpha val="100000"/>
                            </a:srgbClr>
                          </a:solidFill>
                          <a:latin typeface="Microsoft YaHei"/>
                          <a:ea typeface="Microsoft YaHei"/>
                          <a:cs typeface="Microsoft YaHei"/>
                        </a:rPr>
                        <a:t>检查要点</a:t>
                      </a:r>
                      <a:endParaRPr sz="1600" dirty="0">
                        <a:latin typeface="Microsoft YaHei"/>
                        <a:ea typeface="Microsoft YaHei"/>
                        <a:cs typeface="Microsoft YaHei"/>
                      </a:endParaRPr>
                    </a:p>
                    <a:p>
                      <a:pPr algn="l" rtl="0" eaLnBrk="0">
                        <a:lnSpc>
                          <a:spcPct val="110000"/>
                        </a:lnSpc>
                        <a:tabLst/>
                      </a:pPr>
                      <a:endParaRPr sz="1000" dirty="0">
                        <a:latin typeface="Arial"/>
                        <a:ea typeface="Arial"/>
                        <a:cs typeface="Arial"/>
                      </a:endParaRPr>
                    </a:p>
                    <a:p>
                      <a:pPr algn="l" rtl="0" eaLnBrk="0">
                        <a:lnSpc>
                          <a:spcPct val="110000"/>
                        </a:lnSpc>
                        <a:tabLst/>
                      </a:pPr>
                      <a:endParaRPr sz="1000" dirty="0">
                        <a:latin typeface="Arial"/>
                        <a:ea typeface="Arial"/>
                        <a:cs typeface="Arial"/>
                      </a:endParaRPr>
                    </a:p>
                    <a:p>
                      <a:pPr algn="l" rtl="0" eaLnBrk="0">
                        <a:lnSpc>
                          <a:spcPct val="111000"/>
                        </a:lnSpc>
                        <a:tabLst/>
                      </a:pPr>
                      <a:endParaRPr sz="1000" dirty="0">
                        <a:latin typeface="Arial"/>
                        <a:ea typeface="Arial"/>
                        <a:cs typeface="Arial"/>
                      </a:endParaRPr>
                    </a:p>
                    <a:p>
                      <a:pPr algn="l" rtl="0" eaLnBrk="0">
                        <a:lnSpc>
                          <a:spcPct val="111000"/>
                        </a:lnSpc>
                        <a:tabLst/>
                      </a:pPr>
                      <a:endParaRPr sz="1000" dirty="0">
                        <a:latin typeface="Arial"/>
                        <a:ea typeface="Arial"/>
                        <a:cs typeface="Arial"/>
                      </a:endParaRPr>
                    </a:p>
                    <a:p>
                      <a:pPr algn="l" rtl="0" eaLnBrk="0">
                        <a:lnSpc>
                          <a:spcPct val="111000"/>
                        </a:lnSpc>
                        <a:tabLst/>
                      </a:pPr>
                      <a:endParaRPr sz="1000" dirty="0">
                        <a:latin typeface="Arial"/>
                        <a:ea typeface="Arial"/>
                        <a:cs typeface="Arial"/>
                      </a:endParaRPr>
                    </a:p>
                    <a:p>
                      <a:pPr algn="l" rtl="0" eaLnBrk="0">
                        <a:lnSpc>
                          <a:spcPct val="111000"/>
                        </a:lnSpc>
                        <a:tabLst/>
                      </a:pPr>
                      <a:endParaRPr sz="1000" dirty="0">
                        <a:latin typeface="Arial"/>
                        <a:ea typeface="Arial"/>
                        <a:cs typeface="Arial"/>
                      </a:endParaRPr>
                    </a:p>
                    <a:p>
                      <a:pPr algn="l" rtl="0" eaLnBrk="0">
                        <a:lnSpc>
                          <a:spcPct val="111000"/>
                        </a:lnSpc>
                        <a:tabLst/>
                      </a:pPr>
                      <a:endParaRPr sz="1000" dirty="0">
                        <a:latin typeface="Arial"/>
                        <a:ea typeface="Arial"/>
                        <a:cs typeface="Arial"/>
                      </a:endParaRPr>
                    </a:p>
                    <a:p>
                      <a:pPr algn="l" rtl="0" eaLnBrk="0">
                        <a:lnSpc>
                          <a:spcPct val="127000"/>
                        </a:lnSpc>
                        <a:tabLst/>
                      </a:pPr>
                      <a:endParaRPr sz="300" dirty="0">
                        <a:latin typeface="Arial"/>
                        <a:ea typeface="Arial"/>
                        <a:cs typeface="Arial"/>
                      </a:endParaRPr>
                    </a:p>
                    <a:p>
                      <a:pPr marL="233045" indent="78105" algn="l" rtl="0" eaLnBrk="0">
                        <a:lnSpc>
                          <a:spcPct val="128000"/>
                        </a:lnSpc>
                        <a:spcBef>
                          <a:spcPts val="1"/>
                        </a:spcBef>
                        <a:tabLst/>
                      </a:pPr>
                      <a:r>
                        <a:rPr sz="1500" kern="0" spc="-50" dirty="0">
                          <a:solidFill>
                            <a:srgbClr val="000000">
                              <a:alpha val="100000"/>
                            </a:srgbClr>
                          </a:solidFill>
                          <a:latin typeface="Microsoft YaHei"/>
                          <a:ea typeface="Microsoft YaHei"/>
                          <a:cs typeface="Microsoft YaHei"/>
                        </a:rPr>
                        <a:t>（ </a:t>
                      </a:r>
                      <a:r>
                        <a:rPr sz="1500" kern="0" spc="-50" dirty="0">
                          <a:solidFill>
                            <a:srgbClr val="000000">
                              <a:alpha val="100000"/>
                            </a:srgbClr>
                          </a:solidFill>
                          <a:latin typeface="FangSong"/>
                          <a:ea typeface="FangSong"/>
                          <a:cs typeface="FangSong"/>
                        </a:rPr>
                        <a:t>4</a:t>
                      </a:r>
                      <a:r>
                        <a:rPr sz="1500" kern="0" spc="-340" dirty="0">
                          <a:solidFill>
                            <a:srgbClr val="000000">
                              <a:alpha val="100000"/>
                            </a:srgbClr>
                          </a:solidFill>
                          <a:latin typeface="FangSong"/>
                          <a:ea typeface="FangSong"/>
                          <a:cs typeface="FangSong"/>
                        </a:rPr>
                        <a:t> </a:t>
                      </a:r>
                      <a:r>
                        <a:rPr sz="1500" kern="0" spc="-50" dirty="0">
                          <a:solidFill>
                            <a:srgbClr val="000000">
                              <a:alpha val="100000"/>
                            </a:srgbClr>
                          </a:solidFill>
                          <a:latin typeface="Microsoft YaHei"/>
                          <a:ea typeface="Microsoft YaHei"/>
                          <a:cs typeface="Microsoft YaHei"/>
                        </a:rPr>
                        <a:t>）查压力、</a:t>
                      </a:r>
                      <a:r>
                        <a:rPr sz="1500" kern="0" spc="-330" dirty="0">
                          <a:solidFill>
                            <a:srgbClr val="000000">
                              <a:alpha val="100000"/>
                            </a:srgbClr>
                          </a:solidFill>
                          <a:latin typeface="Microsoft YaHei"/>
                          <a:ea typeface="Microsoft YaHei"/>
                          <a:cs typeface="Microsoft YaHei"/>
                        </a:rPr>
                        <a:t> </a:t>
                      </a:r>
                      <a:r>
                        <a:rPr sz="1500" kern="0" spc="-50" dirty="0">
                          <a:solidFill>
                            <a:srgbClr val="000000">
                              <a:alpha val="100000"/>
                            </a:srgbClr>
                          </a:solidFill>
                          <a:latin typeface="Microsoft YaHei"/>
                          <a:ea typeface="Microsoft YaHei"/>
                          <a:cs typeface="Microsoft YaHei"/>
                        </a:rPr>
                        <a:t>液位监测</a:t>
                      </a:r>
                      <a:r>
                        <a:rPr sz="1500" kern="0" spc="0" dirty="0">
                          <a:solidFill>
                            <a:srgbClr val="000000">
                              <a:alpha val="100000"/>
                            </a:srgbClr>
                          </a:solidFill>
                          <a:latin typeface="Microsoft YaHei"/>
                          <a:ea typeface="Microsoft YaHei"/>
                          <a:cs typeface="Microsoft YaHei"/>
                        </a:rPr>
                        <a:t>      </a:t>
                      </a:r>
                      <a:r>
                        <a:rPr sz="1500" kern="0" spc="80" dirty="0">
                          <a:solidFill>
                            <a:srgbClr val="000000">
                              <a:alpha val="100000"/>
                            </a:srgbClr>
                          </a:solidFill>
                          <a:latin typeface="Microsoft YaHei"/>
                          <a:ea typeface="Microsoft YaHei"/>
                          <a:cs typeface="Microsoft YaHei"/>
                        </a:rPr>
                        <a:t>及报警装置安装场所。</a:t>
                      </a:r>
                      <a:endParaRPr sz="1500" dirty="0">
                        <a:latin typeface="Microsoft YaHei"/>
                        <a:ea typeface="Microsoft YaHei"/>
                        <a:cs typeface="Microsoft YaHei"/>
                      </a:endParaRPr>
                    </a:p>
                  </a:txBody>
                  <a:tcPr marL="0" marR="0" marT="0" marB="0">
                    <a:lnL>
                      <a:noFill/>
                    </a:lnL>
                    <a:lnR w="12700" cap="flat" cmpd="sng" algn="ctr">
                      <a:solidFill>
                        <a:srgbClr val="8EBFD6"/>
                      </a:solidFill>
                      <a:prstDash val="solid"/>
                      <a:round/>
                      <a:headEnd type="none" w="med" len="med"/>
                      <a:tailEnd type="none" w="med" len="med"/>
                    </a:lnR>
                    <a:lnT>
                      <a:noFill/>
                    </a:lnT>
                    <a:lnB w="12700" cap="flat" cmpd="sng" algn="ctr">
                      <a:solidFill>
                        <a:srgbClr val="8EBFD6"/>
                      </a:solidFill>
                      <a:prstDash val="solid"/>
                      <a:round/>
                      <a:headEnd type="none" w="med" len="med"/>
                      <a:tailEnd type="none" w="med" len="med"/>
                    </a:lnB>
                  </a:tcPr>
                </a:tc>
                <a:tc gridSpan="2">
                  <a:txBody>
                    <a:bodyPr/>
                    <a:lstStyle/>
                    <a:p>
                      <a:pPr algn="l" rtl="0" eaLnBrk="0">
                        <a:lnSpc>
                          <a:spcPct val="152000"/>
                        </a:lnSpc>
                        <a:tabLst/>
                      </a:pPr>
                      <a:endParaRPr sz="1000" dirty="0">
                        <a:latin typeface="Arial"/>
                        <a:ea typeface="Arial"/>
                        <a:cs typeface="Arial"/>
                      </a:endParaRPr>
                    </a:p>
                    <a:p>
                      <a:pPr marL="1761489" algn="l" rtl="0" eaLnBrk="0">
                        <a:lnSpc>
                          <a:spcPct val="84000"/>
                        </a:lnSpc>
                        <a:spcBef>
                          <a:spcPts val="4"/>
                        </a:spcBef>
                        <a:tabLst/>
                      </a:pPr>
                      <a:r>
                        <a:rPr sz="1600" kern="0" spc="120" dirty="0">
                          <a:solidFill>
                            <a:srgbClr val="000000">
                              <a:alpha val="100000"/>
                            </a:srgbClr>
                          </a:solidFill>
                          <a:latin typeface="Microsoft YaHei"/>
                          <a:ea typeface="Microsoft YaHei"/>
                          <a:cs typeface="Microsoft YaHei"/>
                        </a:rPr>
                        <a:t>判定标准</a:t>
                      </a:r>
                      <a:endParaRPr sz="1600" dirty="0">
                        <a:latin typeface="Microsoft YaHei"/>
                        <a:ea typeface="Microsoft YaHei"/>
                        <a:cs typeface="Microsoft YaHei"/>
                      </a:endParaRPr>
                    </a:p>
                    <a:p>
                      <a:pPr algn="l" rtl="0" eaLnBrk="0">
                        <a:lnSpc>
                          <a:spcPct val="194000"/>
                        </a:lnSpc>
                        <a:tabLst/>
                      </a:pPr>
                      <a:endParaRPr sz="1000" dirty="0">
                        <a:latin typeface="Arial"/>
                        <a:ea typeface="Arial"/>
                        <a:cs typeface="Arial"/>
                      </a:endParaRPr>
                    </a:p>
                    <a:p>
                      <a:pPr algn="l" rtl="0" eaLnBrk="0">
                        <a:lnSpc>
                          <a:spcPct val="127000"/>
                        </a:lnSpc>
                        <a:tabLst/>
                      </a:pPr>
                      <a:endParaRPr sz="300" dirty="0">
                        <a:latin typeface="Arial"/>
                        <a:ea typeface="Arial"/>
                        <a:cs typeface="Arial"/>
                      </a:endParaRPr>
                    </a:p>
                    <a:p>
                      <a:pPr marL="232409" algn="l" rtl="0" eaLnBrk="0">
                        <a:lnSpc>
                          <a:spcPct val="125000"/>
                        </a:lnSpc>
                        <a:spcBef>
                          <a:spcPts val="1"/>
                        </a:spcBef>
                        <a:tabLst/>
                      </a:pPr>
                      <a:r>
                        <a:rPr sz="1500" kern="0" spc="80" dirty="0">
                          <a:solidFill>
                            <a:srgbClr val="000000">
                              <a:alpha val="100000"/>
                            </a:srgbClr>
                          </a:solidFill>
                          <a:latin typeface="Microsoft YaHei"/>
                          <a:ea typeface="Microsoft YaHei"/>
                          <a:cs typeface="Microsoft YaHei"/>
                        </a:rPr>
                        <a:t>压力、</a:t>
                      </a:r>
                      <a:r>
                        <a:rPr sz="1500" kern="0" spc="-330" dirty="0">
                          <a:solidFill>
                            <a:srgbClr val="000000">
                              <a:alpha val="100000"/>
                            </a:srgbClr>
                          </a:solidFill>
                          <a:latin typeface="Microsoft YaHei"/>
                          <a:ea typeface="Microsoft YaHei"/>
                          <a:cs typeface="Microsoft YaHei"/>
                        </a:rPr>
                        <a:t> </a:t>
                      </a:r>
                      <a:r>
                        <a:rPr sz="1500" kern="0" spc="80" dirty="0">
                          <a:solidFill>
                            <a:srgbClr val="000000">
                              <a:alpha val="100000"/>
                            </a:srgbClr>
                          </a:solidFill>
                          <a:latin typeface="Microsoft YaHei"/>
                          <a:ea typeface="Microsoft YaHei"/>
                          <a:cs typeface="Microsoft YaHei"/>
                        </a:rPr>
                        <a:t>液位监测装置未安装</a:t>
                      </a:r>
                      <a:r>
                        <a:rPr sz="1500" kern="0" spc="70" dirty="0">
                          <a:solidFill>
                            <a:srgbClr val="000000">
                              <a:alpha val="100000"/>
                            </a:srgbClr>
                          </a:solidFill>
                          <a:latin typeface="Microsoft YaHei"/>
                          <a:ea typeface="Microsoft YaHei"/>
                          <a:cs typeface="Microsoft YaHei"/>
                        </a:rPr>
                        <a:t>在有人值守场所</a:t>
                      </a:r>
                      <a:r>
                        <a:rPr sz="1500" kern="0" spc="190" dirty="0">
                          <a:solidFill>
                            <a:srgbClr val="000000">
                              <a:alpha val="100000"/>
                            </a:srgbClr>
                          </a:solidFill>
                          <a:latin typeface="Microsoft YaHei"/>
                          <a:ea typeface="Microsoft YaHei"/>
                          <a:cs typeface="Microsoft YaHei"/>
                        </a:rPr>
                        <a:t> </a:t>
                      </a:r>
                      <a:r>
                        <a:rPr sz="1500" kern="0" spc="70" dirty="0">
                          <a:solidFill>
                            <a:srgbClr val="000000">
                              <a:alpha val="100000"/>
                            </a:srgbClr>
                          </a:solidFill>
                          <a:latin typeface="Microsoft YaHei"/>
                          <a:ea typeface="Microsoft YaHei"/>
                          <a:cs typeface="Microsoft YaHei"/>
                        </a:rPr>
                        <a:t>，</a:t>
                      </a:r>
                      <a:r>
                        <a:rPr sz="1500" kern="0" spc="0" dirty="0">
                          <a:solidFill>
                            <a:srgbClr val="000000">
                              <a:alpha val="100000"/>
                            </a:srgbClr>
                          </a:solidFill>
                          <a:latin typeface="Microsoft YaHei"/>
                          <a:ea typeface="Microsoft YaHei"/>
                          <a:cs typeface="Microsoft YaHei"/>
                        </a:rPr>
                        <a:t>  </a:t>
                      </a:r>
                      <a:r>
                        <a:rPr sz="1500" kern="0" spc="90" dirty="0">
                          <a:solidFill>
                            <a:srgbClr val="000000">
                              <a:alpha val="100000"/>
                            </a:srgbClr>
                          </a:solidFill>
                          <a:latin typeface="Microsoft YaHei"/>
                          <a:ea typeface="Microsoft YaHei"/>
                          <a:cs typeface="Microsoft YaHei"/>
                        </a:rPr>
                        <a:t>构成重大隐患</a:t>
                      </a:r>
                      <a:endParaRPr sz="1500" dirty="0">
                        <a:latin typeface="Microsoft YaHei"/>
                        <a:ea typeface="Microsoft YaHei"/>
                        <a:cs typeface="Microsoft YaHei"/>
                      </a:endParaRPr>
                    </a:p>
                  </a:txBody>
                  <a:tcPr marL="0" marR="0" marT="0" marB="0">
                    <a:lnL w="12700" cap="flat" cmpd="sng" algn="ctr">
                      <a:solidFill>
                        <a:srgbClr val="8EBFD6"/>
                      </a:solidFill>
                      <a:prstDash val="solid"/>
                      <a:round/>
                      <a:headEnd type="none" w="med" len="med"/>
                      <a:tailEnd type="none" w="med" len="med"/>
                    </a:lnL>
                    <a:lnR w="12700" cap="flat" cmpd="sng" algn="ctr">
                      <a:solidFill>
                        <a:srgbClr val="8EBFD6"/>
                      </a:solidFill>
                      <a:prstDash val="solid"/>
                      <a:round/>
                      <a:headEnd type="none" w="med" len="med"/>
                      <a:tailEnd type="none" w="med" len="med"/>
                    </a:lnR>
                    <a:lnT>
                      <a:noFill/>
                    </a:lnT>
                    <a:lnB>
                      <a:noFill/>
                    </a:lnB>
                  </a:tcPr>
                </a:tc>
                <a:tc hMerge="1">
                  <a:txBody>
                    <a:bodyPr/>
                    <a:lstStyle/>
                    <a:p>
                      <a:endParaRPr/>
                    </a:p>
                  </a:txBody>
                  <a:tcPr marL="0" marR="0" marT="0" marB="0">
                    <a:lnL w="12700" cap="flat" cmpd="sng" algn="ctr">
                      <a:solidFill>
                        <a:srgbClr val="8EBFD6"/>
                      </a:solidFill>
                      <a:prstDash val="solid"/>
                      <a:round/>
                      <a:headEnd type="none" w="med" len="med"/>
                      <a:tailEnd type="none" w="med" len="med"/>
                    </a:lnL>
                    <a:lnR w="12700" cap="flat" cmpd="sng" algn="ctr">
                      <a:solidFill>
                        <a:srgbClr val="8EBFD6"/>
                      </a:solidFill>
                      <a:prstDash val="solid"/>
                      <a:round/>
                      <a:headEnd type="none" w="med" len="med"/>
                      <a:tailEnd type="none" w="med" len="med"/>
                    </a:lnR>
                    <a:lnT>
                      <a:noFill/>
                    </a:lnT>
                    <a:lnB>
                      <a:noFill/>
                    </a:lnB>
                  </a:tcPr>
                </a:tc>
                <a:tc rowSpan="2">
                  <a:txBody>
                    <a:bodyPr/>
                    <a:lstStyle/>
                    <a:p>
                      <a:pPr algn="l" rtl="0" eaLnBrk="0">
                        <a:lnSpc>
                          <a:spcPct val="151000"/>
                        </a:lnSpc>
                        <a:tabLst/>
                      </a:pPr>
                      <a:endParaRPr sz="1000" dirty="0">
                        <a:latin typeface="Arial"/>
                        <a:ea typeface="Arial"/>
                        <a:cs typeface="Arial"/>
                      </a:endParaRPr>
                    </a:p>
                    <a:p>
                      <a:pPr marL="1162050" algn="l" rtl="0" eaLnBrk="0">
                        <a:lnSpc>
                          <a:spcPct val="85000"/>
                        </a:lnSpc>
                        <a:spcBef>
                          <a:spcPts val="1"/>
                        </a:spcBef>
                        <a:tabLst/>
                      </a:pPr>
                      <a:r>
                        <a:rPr sz="1600" kern="0" spc="140" dirty="0">
                          <a:solidFill>
                            <a:srgbClr val="000000">
                              <a:alpha val="100000"/>
                            </a:srgbClr>
                          </a:solidFill>
                          <a:latin typeface="Microsoft YaHei"/>
                          <a:ea typeface="Microsoft YaHei"/>
                          <a:cs typeface="Microsoft YaHei"/>
                        </a:rPr>
                        <a:t>相关参考依据</a:t>
                      </a:r>
                      <a:endParaRPr sz="1600" dirty="0">
                        <a:latin typeface="Microsoft YaHei"/>
                        <a:ea typeface="Microsoft YaHei"/>
                        <a:cs typeface="Microsoft YaHei"/>
                      </a:endParaRPr>
                    </a:p>
                    <a:p>
                      <a:pPr algn="l" rtl="0" eaLnBrk="0">
                        <a:lnSpc>
                          <a:spcPct val="105000"/>
                        </a:lnSpc>
                        <a:tabLst/>
                      </a:pPr>
                      <a:endParaRPr sz="1000" dirty="0">
                        <a:latin typeface="Arial"/>
                        <a:ea typeface="Arial"/>
                        <a:cs typeface="Arial"/>
                      </a:endParaRPr>
                    </a:p>
                    <a:p>
                      <a:pPr algn="l" rtl="0" eaLnBrk="0">
                        <a:lnSpc>
                          <a:spcPct val="106000"/>
                        </a:lnSpc>
                        <a:tabLst/>
                      </a:pPr>
                      <a:endParaRPr sz="1000" dirty="0">
                        <a:latin typeface="Arial"/>
                        <a:ea typeface="Arial"/>
                        <a:cs typeface="Arial"/>
                      </a:endParaRPr>
                    </a:p>
                    <a:p>
                      <a:pPr algn="l" rtl="0" eaLnBrk="0">
                        <a:lnSpc>
                          <a:spcPct val="106000"/>
                        </a:lnSpc>
                        <a:tabLst/>
                      </a:pPr>
                      <a:endParaRPr sz="1000" dirty="0">
                        <a:latin typeface="Arial"/>
                        <a:ea typeface="Arial"/>
                        <a:cs typeface="Arial"/>
                      </a:endParaRPr>
                    </a:p>
                    <a:p>
                      <a:pPr marL="231140" indent="84455" algn="l" rtl="0" eaLnBrk="0">
                        <a:lnSpc>
                          <a:spcPct val="122000"/>
                        </a:lnSpc>
                        <a:spcBef>
                          <a:spcPts val="365"/>
                        </a:spcBef>
                        <a:tabLst/>
                      </a:pPr>
                      <a:r>
                        <a:rPr sz="1200" kern="0" spc="-40" dirty="0">
                          <a:solidFill>
                            <a:srgbClr val="FF0000">
                              <a:alpha val="100000"/>
                            </a:srgbClr>
                          </a:solidFill>
                          <a:latin typeface="Microsoft YaHei"/>
                          <a:ea typeface="Microsoft YaHei"/>
                          <a:cs typeface="Microsoft YaHei"/>
                        </a:rPr>
                        <a:t>【依据】</a:t>
                      </a:r>
                      <a:r>
                        <a:rPr sz="1200" kern="0" spc="-40" dirty="0">
                          <a:solidFill>
                            <a:srgbClr val="000000">
                              <a:alpha val="100000"/>
                            </a:srgbClr>
                          </a:solidFill>
                          <a:latin typeface="Microsoft YaHei"/>
                          <a:ea typeface="Microsoft YaHei"/>
                          <a:cs typeface="Microsoft YaHei"/>
                        </a:rPr>
                        <a:t>《燃气工程项目规范》第 4.3.2 条 ：</a:t>
                      </a:r>
                      <a:r>
                        <a:rPr sz="1200" kern="0" spc="-50" dirty="0">
                          <a:solidFill>
                            <a:srgbClr val="000000">
                              <a:alpha val="100000"/>
                            </a:srgbClr>
                          </a:solidFill>
                          <a:latin typeface="Microsoft YaHei"/>
                          <a:ea typeface="Microsoft YaHei"/>
                          <a:cs typeface="Microsoft YaHei"/>
                        </a:rPr>
                        <a:t>燃</a:t>
                      </a:r>
                      <a:r>
                        <a:rPr sz="1200" kern="0" spc="0" dirty="0">
                          <a:solidFill>
                            <a:srgbClr val="000000">
                              <a:alpha val="100000"/>
                            </a:srgbClr>
                          </a:solidFill>
                          <a:latin typeface="Microsoft YaHei"/>
                          <a:ea typeface="Microsoft YaHei"/>
                          <a:cs typeface="Microsoft YaHei"/>
                        </a:rPr>
                        <a:t>       气储罐应设置压力、温度、罐容或液位显示</a:t>
                      </a:r>
                      <a:r>
                        <a:rPr sz="1200" kern="0" spc="-10" dirty="0">
                          <a:solidFill>
                            <a:srgbClr val="000000">
                              <a:alpha val="100000"/>
                            </a:srgbClr>
                          </a:solidFill>
                          <a:latin typeface="Microsoft YaHei"/>
                          <a:ea typeface="Microsoft YaHei"/>
                          <a:cs typeface="Microsoft YaHei"/>
                        </a:rPr>
                        <a:t>等监      </a:t>
                      </a:r>
                      <a:r>
                        <a:rPr sz="1200" kern="0" spc="-20" dirty="0">
                          <a:solidFill>
                            <a:srgbClr val="000000">
                              <a:alpha val="100000"/>
                            </a:srgbClr>
                          </a:solidFill>
                          <a:latin typeface="Microsoft YaHei"/>
                          <a:ea typeface="Microsoft YaHei"/>
                          <a:cs typeface="Microsoft YaHei"/>
                        </a:rPr>
                        <a:t>测装置 ，并应具有超限报警功能。液化天然气常</a:t>
                      </a:r>
                      <a:r>
                        <a:rPr sz="1200" kern="0" spc="10" dirty="0">
                          <a:solidFill>
                            <a:srgbClr val="000000">
                              <a:alpha val="100000"/>
                            </a:srgbClr>
                          </a:solidFill>
                          <a:latin typeface="Microsoft YaHei"/>
                          <a:ea typeface="Microsoft YaHei"/>
                          <a:cs typeface="Microsoft YaHei"/>
                        </a:rPr>
                        <a:t>      </a:t>
                      </a:r>
                      <a:r>
                        <a:rPr sz="1200" kern="0" spc="0" dirty="0">
                          <a:solidFill>
                            <a:srgbClr val="000000">
                              <a:alpha val="100000"/>
                            </a:srgbClr>
                          </a:solidFill>
                          <a:latin typeface="Microsoft YaHei"/>
                          <a:ea typeface="Microsoft YaHei"/>
                          <a:cs typeface="Microsoft YaHei"/>
                        </a:rPr>
                        <a:t>压储罐应设置密度监测装置。燃气储罐应设</a:t>
                      </a:r>
                      <a:r>
                        <a:rPr sz="1200" kern="0" spc="-10" dirty="0">
                          <a:solidFill>
                            <a:srgbClr val="000000">
                              <a:alpha val="100000"/>
                            </a:srgbClr>
                          </a:solidFill>
                          <a:latin typeface="Microsoft YaHei"/>
                          <a:ea typeface="Microsoft YaHei"/>
                          <a:cs typeface="Microsoft YaHei"/>
                        </a:rPr>
                        <a:t>置安      全 泄放装置。</a:t>
                      </a:r>
                      <a:endParaRPr sz="1200" dirty="0">
                        <a:latin typeface="Microsoft YaHei"/>
                        <a:ea typeface="Microsoft YaHei"/>
                        <a:cs typeface="Microsoft YaHei"/>
                      </a:endParaRPr>
                    </a:p>
                    <a:p>
                      <a:pPr marL="314325" algn="l" rtl="0" eaLnBrk="0">
                        <a:lnSpc>
                          <a:spcPts val="1549"/>
                        </a:lnSpc>
                        <a:spcBef>
                          <a:spcPts val="195"/>
                        </a:spcBef>
                        <a:tabLst/>
                      </a:pPr>
                      <a:r>
                        <a:rPr sz="1200" kern="0" spc="-40" dirty="0">
                          <a:solidFill>
                            <a:srgbClr val="FF0000">
                              <a:alpha val="100000"/>
                            </a:srgbClr>
                          </a:solidFill>
                          <a:latin typeface="Microsoft YaHei"/>
                          <a:ea typeface="Microsoft YaHei"/>
                          <a:cs typeface="Microsoft YaHei"/>
                        </a:rPr>
                        <a:t>〖解读〗</a:t>
                      </a:r>
                      <a:r>
                        <a:rPr sz="1200" kern="0" spc="-40" dirty="0">
                          <a:solidFill>
                            <a:srgbClr val="000000">
                              <a:alpha val="100000"/>
                            </a:srgbClr>
                          </a:solidFill>
                          <a:latin typeface="Microsoft YaHei"/>
                          <a:ea typeface="Microsoft YaHei"/>
                          <a:cs typeface="Microsoft YaHei"/>
                        </a:rPr>
                        <a:t>《液化石油气供应工程设计规范》</a:t>
                      </a:r>
                      <a:endParaRPr sz="1200" dirty="0">
                        <a:latin typeface="Microsoft YaHei"/>
                        <a:ea typeface="Microsoft YaHei"/>
                        <a:cs typeface="Microsoft YaHei"/>
                      </a:endParaRPr>
                    </a:p>
                    <a:p>
                      <a:pPr marL="231775" indent="5714" algn="l" rtl="0" eaLnBrk="0">
                        <a:lnSpc>
                          <a:spcPct val="119000"/>
                        </a:lnSpc>
                        <a:spcBef>
                          <a:spcPts val="15"/>
                        </a:spcBef>
                        <a:tabLst/>
                      </a:pPr>
                      <a:r>
                        <a:rPr sz="1200" kern="0" spc="-10" dirty="0">
                          <a:solidFill>
                            <a:srgbClr val="000000">
                              <a:alpha val="100000"/>
                            </a:srgbClr>
                          </a:solidFill>
                          <a:latin typeface="Microsoft YaHei"/>
                          <a:ea typeface="Microsoft YaHei"/>
                          <a:cs typeface="Microsoft YaHei"/>
                        </a:rPr>
                        <a:t>GB51142-2015第12.3.5</a:t>
                      </a:r>
                      <a:r>
                        <a:rPr sz="1200" kern="0" spc="-20" dirty="0">
                          <a:solidFill>
                            <a:srgbClr val="000000">
                              <a:alpha val="100000"/>
                            </a:srgbClr>
                          </a:solidFill>
                          <a:latin typeface="Microsoft YaHei"/>
                          <a:ea typeface="Microsoft YaHei"/>
                          <a:cs typeface="Microsoft YaHei"/>
                        </a:rPr>
                        <a:t>条 ：4 可燃气体报警控</a:t>
                      </a:r>
                      <a:r>
                        <a:rPr sz="1200" kern="0" spc="-10" dirty="0">
                          <a:solidFill>
                            <a:srgbClr val="000000">
                              <a:alpha val="100000"/>
                            </a:srgbClr>
                          </a:solidFill>
                          <a:latin typeface="Microsoft YaHei"/>
                          <a:ea typeface="Microsoft YaHei"/>
                          <a:cs typeface="Microsoft YaHei"/>
                        </a:rPr>
                        <a:t>       </a:t>
                      </a:r>
                      <a:r>
                        <a:rPr sz="1200" kern="0" spc="0" dirty="0">
                          <a:solidFill>
                            <a:srgbClr val="000000">
                              <a:alpha val="100000"/>
                            </a:srgbClr>
                          </a:solidFill>
                          <a:latin typeface="Microsoft YaHei"/>
                          <a:ea typeface="Microsoft YaHei"/>
                          <a:cs typeface="Microsoft YaHei"/>
                        </a:rPr>
                        <a:t>制系统的指示报警设备应设在值班室或仪</a:t>
                      </a:r>
                      <a:r>
                        <a:rPr sz="1200" kern="0" spc="-10" dirty="0">
                          <a:solidFill>
                            <a:srgbClr val="000000">
                              <a:alpha val="100000"/>
                            </a:srgbClr>
                          </a:solidFill>
                          <a:latin typeface="Microsoft YaHei"/>
                          <a:ea typeface="Microsoft YaHei"/>
                          <a:cs typeface="Microsoft YaHei"/>
                        </a:rPr>
                        <a:t>表间等</a:t>
                      </a:r>
                      <a:r>
                        <a:rPr sz="1200" kern="0" spc="0" dirty="0">
                          <a:solidFill>
                            <a:srgbClr val="000000">
                              <a:alpha val="100000"/>
                            </a:srgbClr>
                          </a:solidFill>
                          <a:latin typeface="Microsoft YaHei"/>
                          <a:ea typeface="Microsoft YaHei"/>
                          <a:cs typeface="Microsoft YaHei"/>
                        </a:rPr>
                        <a:t>      </a:t>
                      </a:r>
                      <a:r>
                        <a:rPr sz="1200" kern="0" spc="-10" dirty="0">
                          <a:solidFill>
                            <a:srgbClr val="000000">
                              <a:alpha val="100000"/>
                            </a:srgbClr>
                          </a:solidFill>
                          <a:latin typeface="Microsoft YaHei"/>
                          <a:ea typeface="Microsoft YaHei"/>
                          <a:cs typeface="Microsoft YaHei"/>
                        </a:rPr>
                        <a:t>有值班人员的场所。</a:t>
                      </a:r>
                      <a:endParaRPr sz="1200" dirty="0">
                        <a:latin typeface="Microsoft YaHei"/>
                        <a:ea typeface="Microsoft YaHei"/>
                        <a:cs typeface="Microsoft YaHei"/>
                      </a:endParaRPr>
                    </a:p>
                  </a:txBody>
                  <a:tcPr marL="0" marR="0" marT="0" marB="0">
                    <a:lnL w="12700" cap="flat" cmpd="sng" algn="ctr">
                      <a:solidFill>
                        <a:srgbClr val="8EBFD6"/>
                      </a:solidFill>
                      <a:prstDash val="solid"/>
                      <a:round/>
                      <a:headEnd type="none" w="med" len="med"/>
                      <a:tailEnd type="none" w="med" len="med"/>
                    </a:lnL>
                    <a:lnR>
                      <a:noFill/>
                    </a:lnR>
                    <a:lnT>
                      <a:noFill/>
                    </a:lnT>
                    <a:lnB w="12700" cap="flat" cmpd="sng" algn="ctr">
                      <a:solidFill>
                        <a:srgbClr val="8EBFD6"/>
                      </a:solidFill>
                      <a:prstDash val="solid"/>
                      <a:round/>
                      <a:headEnd type="none" w="med" len="med"/>
                      <a:tailEnd type="none" w="med" len="med"/>
                    </a:lnB>
                  </a:tcPr>
                </a:tc>
                <a:extLst>
                  <a:ext uri="{0D108BD9-81ED-4DB2-BD59-A6C34878D82A}">
                    <a16:rowId xmlns:a16="http://schemas.microsoft.com/office/drawing/2014/main" val="10000"/>
                  </a:ext>
                </a:extLst>
              </a:tr>
              <a:tr h="1905635">
                <a:tc vMerge="1">
                  <a:txBody>
                    <a:bodyPr/>
                    <a:lstStyle/>
                    <a:p>
                      <a:pPr algn="l" rtl="0" eaLnBrk="0">
                        <a:lnSpc>
                          <a:spcPct val="100000"/>
                        </a:lnSpc>
                        <a:tabLst/>
                      </a:pPr>
                      <a:endParaRPr sz="1000" dirty="0">
                        <a:latin typeface="Arial"/>
                        <a:ea typeface="Arial"/>
                        <a:cs typeface="Arial"/>
                      </a:endParaRPr>
                    </a:p>
                  </a:txBody>
                  <a:tcPr marL="0" marR="0" marT="0" marB="0">
                    <a:lnL>
                      <a:noFill/>
                    </a:lnL>
                    <a:lnR w="12700" cap="flat" cmpd="sng" algn="ctr">
                      <a:solidFill>
                        <a:srgbClr val="8EBFD6"/>
                      </a:solidFill>
                      <a:prstDash val="solid"/>
                      <a:round/>
                      <a:headEnd type="none" w="med" len="med"/>
                      <a:tailEnd type="none" w="med" len="med"/>
                    </a:lnR>
                    <a:lnT>
                      <a:noFill/>
                    </a:lnT>
                    <a:lnB w="12700" cap="flat" cmpd="sng" algn="ctr">
                      <a:solidFill>
                        <a:srgbClr val="8EBFD6"/>
                      </a:solidFill>
                      <a:prstDash val="solid"/>
                      <a:round/>
                      <a:headEnd type="none" w="med" len="med"/>
                      <a:tailEnd type="none" w="med" len="med"/>
                    </a:lnB>
                  </a:tcPr>
                </a:tc>
                <a:tc>
                  <a:txBody>
                    <a:bodyPr/>
                    <a:lstStyle/>
                    <a:p>
                      <a:pPr algn="l" rtl="0" eaLnBrk="0">
                        <a:lnSpc>
                          <a:spcPct val="100000"/>
                        </a:lnSpc>
                        <a:tabLst/>
                      </a:pPr>
                      <a:endParaRPr sz="1000" dirty="0">
                        <a:latin typeface="Arial"/>
                        <a:ea typeface="Arial"/>
                        <a:cs typeface="Arial"/>
                      </a:endParaRPr>
                    </a:p>
                  </a:txBody>
                  <a:tcPr marL="0" marR="0" marT="0" marB="0">
                    <a:lnL w="12700" cap="flat" cmpd="sng" algn="ctr">
                      <a:solidFill>
                        <a:srgbClr val="8EBFD6"/>
                      </a:solidFill>
                      <a:prstDash val="solid"/>
                      <a:round/>
                      <a:headEnd type="none" w="med" len="med"/>
                      <a:tailEnd type="none" w="med" len="med"/>
                    </a:lnL>
                    <a:lnR>
                      <a:noFill/>
                    </a:lnR>
                    <a:lnT>
                      <a:noFill/>
                    </a:lnT>
                    <a:lnB w="12700" cap="flat" cmpd="sng" algn="ctr">
                      <a:solidFill>
                        <a:srgbClr val="8EBFD6"/>
                      </a:solidFill>
                      <a:prstDash val="solid"/>
                      <a:round/>
                      <a:headEnd type="none" w="med" len="med"/>
                      <a:tailEnd type="none" w="med" len="med"/>
                    </a:lnB>
                  </a:tcPr>
                </a:tc>
                <a:tc>
                  <a:txBody>
                    <a:bodyPr/>
                    <a:lstStyle/>
                    <a:p>
                      <a:pPr algn="l" rtl="0" eaLnBrk="0">
                        <a:lnSpc>
                          <a:spcPct val="100000"/>
                        </a:lnSpc>
                        <a:tabLst/>
                      </a:pPr>
                      <a:endParaRPr sz="1000" dirty="0">
                        <a:latin typeface="Arial"/>
                        <a:ea typeface="Arial"/>
                        <a:cs typeface="Arial"/>
                      </a:endParaRPr>
                    </a:p>
                  </a:txBody>
                  <a:tcPr marL="0" marR="0" marT="0" marB="0">
                    <a:lnL>
                      <a:noFill/>
                    </a:lnL>
                    <a:lnR w="12700" cap="flat" cmpd="sng" algn="ctr">
                      <a:solidFill>
                        <a:srgbClr val="8EBFD6"/>
                      </a:solidFill>
                      <a:prstDash val="solid"/>
                      <a:round/>
                      <a:headEnd type="none" w="med" len="med"/>
                      <a:tailEnd type="none" w="med" len="med"/>
                    </a:lnR>
                    <a:lnT>
                      <a:noFill/>
                    </a:lnT>
                    <a:lnB w="12700" cap="flat" cmpd="sng" algn="ctr">
                      <a:solidFill>
                        <a:srgbClr val="8EBFD6"/>
                      </a:solidFill>
                      <a:prstDash val="solid"/>
                      <a:round/>
                      <a:headEnd type="none" w="med" len="med"/>
                      <a:tailEnd type="none" w="med" len="med"/>
                    </a:lnB>
                  </a:tcPr>
                </a:tc>
                <a:tc vMerge="1">
                  <a:txBody>
                    <a:bodyPr/>
                    <a:lstStyle/>
                    <a:p>
                      <a:pPr algn="l" rtl="0" eaLnBrk="0">
                        <a:lnSpc>
                          <a:spcPct val="100000"/>
                        </a:lnSpc>
                        <a:tabLst/>
                      </a:pPr>
                      <a:endParaRPr sz="1000" dirty="0">
                        <a:latin typeface="Arial"/>
                        <a:ea typeface="Arial"/>
                        <a:cs typeface="Arial"/>
                      </a:endParaRPr>
                    </a:p>
                  </a:txBody>
                  <a:tcPr marL="0" marR="0" marT="0" marB="0">
                    <a:lnL w="12700" cap="flat" cmpd="sng" algn="ctr">
                      <a:solidFill>
                        <a:srgbClr val="8EBFD6"/>
                      </a:solidFill>
                      <a:prstDash val="solid"/>
                      <a:round/>
                      <a:headEnd type="none" w="med" len="med"/>
                      <a:tailEnd type="none" w="med" len="med"/>
                    </a:lnL>
                    <a:lnR>
                      <a:noFill/>
                    </a:lnR>
                    <a:lnT>
                      <a:noFill/>
                    </a:lnT>
                    <a:lnB w="12700" cap="flat" cmpd="sng" algn="ctr">
                      <a:solidFill>
                        <a:srgbClr val="8EBFD6"/>
                      </a:solidFill>
                      <a:prstDash val="solid"/>
                      <a:round/>
                      <a:headEnd type="none" w="med" len="med"/>
                      <a:tailEnd type="none" w="med" len="med"/>
                    </a:lnB>
                  </a:tcPr>
                </a:tc>
                <a:extLst>
                  <a:ext uri="{0D108BD9-81ED-4DB2-BD59-A6C34878D82A}">
                    <a16:rowId xmlns:a16="http://schemas.microsoft.com/office/drawing/2014/main" val="10001"/>
                  </a:ext>
                </a:extLst>
              </a:tr>
            </a:tbl>
          </a:graphicData>
        </a:graphic>
      </p:graphicFrame>
      <p:sp>
        <p:nvSpPr>
          <p:cNvPr id="420" name="textbox 420"/>
          <p:cNvSpPr/>
          <p:nvPr/>
        </p:nvSpPr>
        <p:spPr>
          <a:xfrm>
            <a:off x="653342" y="510426"/>
            <a:ext cx="8768715" cy="1052194"/>
          </a:xfrm>
          <a:prstGeom prst="rect">
            <a:avLst/>
          </a:prstGeom>
          <a:noFill/>
          <a:ln w="0" cap="flat">
            <a:noFill/>
            <a:prstDash val="solid"/>
            <a:miter lim="0"/>
          </a:ln>
        </p:spPr>
        <p:txBody>
          <a:bodyPr vert="horz" wrap="square" lIns="0" tIns="0" rIns="0" bIns="0"/>
          <a:lstStyle/>
          <a:p>
            <a:pPr algn="l" rtl="0" eaLnBrk="0">
              <a:lnSpc>
                <a:spcPct val="83341"/>
              </a:lnSpc>
              <a:tabLst/>
            </a:pPr>
            <a:endParaRPr sz="100" dirty="0">
              <a:latin typeface="Arial"/>
              <a:ea typeface="Arial"/>
              <a:cs typeface="Arial"/>
            </a:endParaRPr>
          </a:p>
          <a:p>
            <a:pPr marL="215900" algn="l" rtl="0" eaLnBrk="0">
              <a:lnSpc>
                <a:spcPts val="4227"/>
              </a:lnSpc>
              <a:tabLst/>
            </a:pPr>
            <a:r>
              <a:rPr sz="3200" b="1" kern="0" spc="-80" dirty="0">
                <a:solidFill>
                  <a:srgbClr val="000000">
                    <a:alpha val="100000"/>
                  </a:srgbClr>
                </a:solidFill>
                <a:latin typeface="Microsoft YaHei"/>
                <a:ea typeface="Microsoft YaHei"/>
                <a:cs typeface="Microsoft YaHei"/>
              </a:rPr>
              <a:t>《城镇燃气经营安全重大隐患判定标准》解析</a:t>
            </a:r>
            <a:endParaRPr sz="3200" dirty="0">
              <a:latin typeface="Microsoft YaHei"/>
              <a:ea typeface="Microsoft YaHei"/>
              <a:cs typeface="Microsoft YaHei"/>
            </a:endParaRPr>
          </a:p>
          <a:p>
            <a:pPr algn="l" rtl="0" eaLnBrk="0">
              <a:lnSpc>
                <a:spcPct val="104000"/>
              </a:lnSpc>
              <a:tabLst/>
            </a:pPr>
            <a:endParaRPr sz="1000" dirty="0">
              <a:latin typeface="Arial"/>
              <a:ea typeface="Arial"/>
              <a:cs typeface="Arial"/>
            </a:endParaRPr>
          </a:p>
          <a:p>
            <a:pPr algn="l" rtl="0" eaLnBrk="0">
              <a:lnSpc>
                <a:spcPct val="100000"/>
              </a:lnSpc>
              <a:tabLst/>
            </a:pPr>
            <a:endParaRPr sz="400" dirty="0">
              <a:latin typeface="Arial"/>
              <a:ea typeface="Arial"/>
              <a:cs typeface="Arial"/>
            </a:endParaRPr>
          </a:p>
          <a:p>
            <a:pPr marL="100964" algn="l" rtl="0" eaLnBrk="0">
              <a:lnSpc>
                <a:spcPts val="2123"/>
              </a:lnSpc>
              <a:spcBef>
                <a:spcPts val="1"/>
              </a:spcBef>
              <a:tabLst/>
            </a:pPr>
            <a:r>
              <a:rPr sz="1600" kern="0" spc="10" dirty="0">
                <a:solidFill>
                  <a:srgbClr val="FF0000">
                    <a:alpha val="100000"/>
                  </a:srgbClr>
                </a:solidFill>
                <a:latin typeface="Wingdings"/>
                <a:ea typeface="Wingdings"/>
                <a:cs typeface="Wingdings"/>
              </a:rPr>
              <a:t>n</a:t>
            </a:r>
            <a:r>
              <a:rPr sz="1600" kern="0" spc="-570" dirty="0">
                <a:solidFill>
                  <a:srgbClr val="FF0000">
                    <a:alpha val="100000"/>
                  </a:srgbClr>
                </a:solidFill>
                <a:latin typeface="Wingdings"/>
                <a:ea typeface="Wingdings"/>
                <a:cs typeface="Wingdings"/>
              </a:rPr>
              <a:t> </a:t>
            </a:r>
            <a:r>
              <a:rPr sz="1600" kern="0" spc="10" dirty="0">
                <a:solidFill>
                  <a:srgbClr val="000000">
                    <a:alpha val="100000"/>
                  </a:srgbClr>
                </a:solidFill>
                <a:latin typeface="Microsoft YaHei"/>
                <a:ea typeface="Microsoft YaHei"/>
                <a:cs typeface="Microsoft YaHei"/>
              </a:rPr>
              <a:t>第五条  燃气经营者在燃气厂站安全管理中</a:t>
            </a:r>
            <a:r>
              <a:rPr sz="1600" kern="0" spc="0" dirty="0">
                <a:solidFill>
                  <a:srgbClr val="000000">
                    <a:alpha val="100000"/>
                  </a:srgbClr>
                </a:solidFill>
                <a:latin typeface="Microsoft YaHei"/>
                <a:ea typeface="Microsoft YaHei"/>
                <a:cs typeface="Microsoft YaHei"/>
              </a:rPr>
              <a:t> ，有下列情形之一的 ，判定为重大隐患 </a:t>
            </a:r>
            <a:r>
              <a:rPr sz="1600" kern="0" spc="-380" dirty="0">
                <a:solidFill>
                  <a:srgbClr val="000000">
                    <a:alpha val="100000"/>
                  </a:srgbClr>
                </a:solidFill>
                <a:latin typeface="Microsoft YaHei"/>
                <a:ea typeface="Microsoft YaHei"/>
                <a:cs typeface="Microsoft YaHei"/>
              </a:rPr>
              <a:t>：（</a:t>
            </a:r>
            <a:r>
              <a:rPr sz="1600" kern="0" spc="80" dirty="0">
                <a:solidFill>
                  <a:srgbClr val="000000">
                    <a:alpha val="100000"/>
                  </a:srgbClr>
                </a:solidFill>
                <a:latin typeface="Microsoft YaHei"/>
                <a:ea typeface="Microsoft YaHei"/>
                <a:cs typeface="Microsoft YaHei"/>
              </a:rPr>
              <a:t> </a:t>
            </a:r>
            <a:r>
              <a:rPr sz="1600" kern="0" spc="0" dirty="0">
                <a:solidFill>
                  <a:srgbClr val="000000">
                    <a:alpha val="100000"/>
                  </a:srgbClr>
                </a:solidFill>
                <a:latin typeface="Microsoft YaHei"/>
                <a:ea typeface="Microsoft YaHei"/>
                <a:cs typeface="Microsoft YaHei"/>
              </a:rPr>
              <a:t>5种）</a:t>
            </a:r>
            <a:endParaRPr sz="1600" dirty="0">
              <a:latin typeface="Microsoft YaHei"/>
              <a:ea typeface="Microsoft YaHei"/>
              <a:cs typeface="Microsoft YaHei"/>
            </a:endParaRPr>
          </a:p>
        </p:txBody>
      </p:sp>
      <p:pic>
        <p:nvPicPr>
          <p:cNvPr id="422" name="picture 422"/>
          <p:cNvPicPr>
            <a:picLocks noChangeAspect="1"/>
          </p:cNvPicPr>
          <p:nvPr/>
        </p:nvPicPr>
        <p:blipFill>
          <a:blip r:embed="rId2"/>
          <a:stretch>
            <a:fillRect/>
          </a:stretch>
        </p:blipFill>
        <p:spPr>
          <a:xfrm rot="21600000">
            <a:off x="5577840" y="4387595"/>
            <a:ext cx="1965959" cy="1728216"/>
          </a:xfrm>
          <a:prstGeom prst="rect">
            <a:avLst/>
          </a:prstGeom>
        </p:spPr>
      </p:pic>
      <p:pic>
        <p:nvPicPr>
          <p:cNvPr id="424" name="picture 424"/>
          <p:cNvPicPr>
            <a:picLocks noChangeAspect="1"/>
          </p:cNvPicPr>
          <p:nvPr/>
        </p:nvPicPr>
        <p:blipFill>
          <a:blip r:embed="rId3"/>
          <a:stretch>
            <a:fillRect/>
          </a:stretch>
        </p:blipFill>
        <p:spPr>
          <a:xfrm rot="21600000">
            <a:off x="3357371" y="4387595"/>
            <a:ext cx="1959864" cy="1728216"/>
          </a:xfrm>
          <a:prstGeom prst="rect">
            <a:avLst/>
          </a:prstGeom>
        </p:spPr>
      </p:pic>
      <p:sp>
        <p:nvSpPr>
          <p:cNvPr id="426" name="textbox 426"/>
          <p:cNvSpPr/>
          <p:nvPr/>
        </p:nvSpPr>
        <p:spPr>
          <a:xfrm>
            <a:off x="1905798" y="1802229"/>
            <a:ext cx="8355330" cy="295275"/>
          </a:xfrm>
          <a:prstGeom prst="rect">
            <a:avLst/>
          </a:prstGeom>
          <a:noFill/>
          <a:ln w="0" cap="flat">
            <a:noFill/>
            <a:prstDash val="solid"/>
            <a:miter lim="0"/>
          </a:ln>
        </p:spPr>
        <p:txBody>
          <a:bodyPr vert="horz" wrap="square" lIns="0" tIns="0" rIns="0" bIns="0"/>
          <a:lstStyle/>
          <a:p>
            <a:pPr algn="l" rtl="0" eaLnBrk="0">
              <a:lnSpc>
                <a:spcPct val="83341"/>
              </a:lnSpc>
              <a:tabLst/>
            </a:pPr>
            <a:endParaRPr sz="100" dirty="0">
              <a:latin typeface="Arial"/>
              <a:ea typeface="Arial"/>
              <a:cs typeface="Arial"/>
            </a:endParaRPr>
          </a:p>
          <a:p>
            <a:pPr algn="r" rtl="0" eaLnBrk="0">
              <a:lnSpc>
                <a:spcPts val="2123"/>
              </a:lnSpc>
              <a:tabLst/>
            </a:pPr>
            <a:r>
              <a:rPr sz="1600" kern="0" spc="60" dirty="0">
                <a:solidFill>
                  <a:srgbClr val="000000">
                    <a:alpha val="100000"/>
                  </a:srgbClr>
                </a:solidFill>
                <a:latin typeface="Microsoft YaHei"/>
                <a:ea typeface="Microsoft YaHei"/>
                <a:cs typeface="Microsoft YaHei"/>
              </a:rPr>
              <a:t>（ 一 ）燃气储罐未设置压力</a:t>
            </a:r>
            <a:r>
              <a:rPr sz="1600" kern="0" spc="-250" dirty="0">
                <a:solidFill>
                  <a:srgbClr val="000000">
                    <a:alpha val="100000"/>
                  </a:srgbClr>
                </a:solidFill>
                <a:latin typeface="Microsoft YaHei"/>
                <a:ea typeface="Microsoft YaHei"/>
                <a:cs typeface="Microsoft YaHei"/>
              </a:rPr>
              <a:t> </a:t>
            </a:r>
            <a:r>
              <a:rPr sz="1600" kern="0" spc="60" dirty="0">
                <a:solidFill>
                  <a:srgbClr val="000000">
                    <a:alpha val="100000"/>
                  </a:srgbClr>
                </a:solidFill>
                <a:latin typeface="Microsoft YaHei"/>
                <a:ea typeface="Microsoft YaHei"/>
                <a:cs typeface="Microsoft YaHei"/>
              </a:rPr>
              <a:t>、</a:t>
            </a:r>
            <a:r>
              <a:rPr sz="1600" kern="0" spc="-290" dirty="0">
                <a:solidFill>
                  <a:srgbClr val="000000">
                    <a:alpha val="100000"/>
                  </a:srgbClr>
                </a:solidFill>
                <a:latin typeface="Microsoft YaHei"/>
                <a:ea typeface="Microsoft YaHei"/>
                <a:cs typeface="Microsoft YaHei"/>
              </a:rPr>
              <a:t> </a:t>
            </a:r>
            <a:r>
              <a:rPr sz="1600" kern="0" spc="60" dirty="0">
                <a:solidFill>
                  <a:srgbClr val="000000">
                    <a:alpha val="100000"/>
                  </a:srgbClr>
                </a:solidFill>
                <a:latin typeface="Microsoft YaHei"/>
                <a:ea typeface="Microsoft YaHei"/>
                <a:cs typeface="Microsoft YaHei"/>
              </a:rPr>
              <a:t>罐容或液位显示等监测装置 ，或不具有超限报警功能 ；</a:t>
            </a:r>
            <a:endParaRPr sz="1600" dirty="0">
              <a:latin typeface="Microsoft YaHei"/>
              <a:ea typeface="Microsoft YaHei"/>
              <a:cs typeface="Microsoft YaHei"/>
            </a:endParaRPr>
          </a:p>
        </p:txBody>
      </p:sp>
      <p:sp>
        <p:nvSpPr>
          <p:cNvPr id="428" name="textbox 428"/>
          <p:cNvSpPr/>
          <p:nvPr/>
        </p:nvSpPr>
        <p:spPr>
          <a:xfrm>
            <a:off x="2722849" y="2424529"/>
            <a:ext cx="6746875" cy="295275"/>
          </a:xfrm>
          <a:prstGeom prst="rect">
            <a:avLst/>
          </a:prstGeom>
          <a:noFill/>
          <a:ln w="0" cap="flat">
            <a:noFill/>
            <a:prstDash val="solid"/>
            <a:miter lim="0"/>
          </a:ln>
        </p:spPr>
        <p:txBody>
          <a:bodyPr vert="horz" wrap="square" lIns="0" tIns="0" rIns="0" bIns="0"/>
          <a:lstStyle/>
          <a:p>
            <a:pPr algn="l" rtl="0" eaLnBrk="0">
              <a:lnSpc>
                <a:spcPct val="83341"/>
              </a:lnSpc>
              <a:tabLst/>
            </a:pPr>
            <a:endParaRPr sz="100" dirty="0">
              <a:latin typeface="Arial"/>
              <a:ea typeface="Arial"/>
              <a:cs typeface="Arial"/>
            </a:endParaRPr>
          </a:p>
          <a:p>
            <a:pPr marL="12700" algn="l" rtl="0" eaLnBrk="0">
              <a:lnSpc>
                <a:spcPts val="2123"/>
              </a:lnSpc>
              <a:tabLst/>
            </a:pPr>
            <a:r>
              <a:rPr sz="1600" kern="0" spc="140" dirty="0">
                <a:solidFill>
                  <a:srgbClr val="000000">
                    <a:alpha val="100000"/>
                  </a:srgbClr>
                </a:solidFill>
                <a:latin typeface="Microsoft YaHei"/>
                <a:ea typeface="Microsoft YaHei"/>
                <a:cs typeface="Microsoft YaHei"/>
              </a:rPr>
              <a:t>1</a:t>
            </a:r>
            <a:r>
              <a:rPr sz="1600" kern="0" spc="-260" dirty="0">
                <a:solidFill>
                  <a:srgbClr val="000000">
                    <a:alpha val="100000"/>
                  </a:srgbClr>
                </a:solidFill>
                <a:latin typeface="Microsoft YaHei"/>
                <a:ea typeface="Microsoft YaHei"/>
                <a:cs typeface="Microsoft YaHei"/>
              </a:rPr>
              <a:t> </a:t>
            </a:r>
            <a:r>
              <a:rPr sz="1600" kern="0" spc="140" dirty="0">
                <a:solidFill>
                  <a:srgbClr val="000000">
                    <a:alpha val="100000"/>
                  </a:srgbClr>
                </a:solidFill>
                <a:latin typeface="Microsoft YaHei"/>
                <a:ea typeface="Microsoft YaHei"/>
                <a:cs typeface="Microsoft YaHei"/>
              </a:rPr>
              <a:t>.液化天然气储配站或气</a:t>
            </a:r>
            <a:r>
              <a:rPr sz="1600" kern="0" spc="130" dirty="0">
                <a:solidFill>
                  <a:srgbClr val="000000">
                    <a:alpha val="100000"/>
                  </a:srgbClr>
                </a:solidFill>
                <a:latin typeface="Microsoft YaHei"/>
                <a:ea typeface="Microsoft YaHei"/>
                <a:cs typeface="Microsoft YaHei"/>
              </a:rPr>
              <a:t>化站</a:t>
            </a:r>
            <a:r>
              <a:rPr sz="1600" kern="0" spc="-240" dirty="0">
                <a:solidFill>
                  <a:srgbClr val="000000">
                    <a:alpha val="100000"/>
                  </a:srgbClr>
                </a:solidFill>
                <a:latin typeface="Microsoft YaHei"/>
                <a:ea typeface="Microsoft YaHei"/>
                <a:cs typeface="Microsoft YaHei"/>
              </a:rPr>
              <a:t> </a:t>
            </a:r>
            <a:r>
              <a:rPr sz="1600" kern="0" spc="130" dirty="0">
                <a:solidFill>
                  <a:srgbClr val="000000">
                    <a:alpha val="100000"/>
                  </a:srgbClr>
                </a:solidFill>
                <a:latin typeface="Microsoft YaHei"/>
                <a:ea typeface="Microsoft YaHei"/>
                <a:cs typeface="Microsoft YaHei"/>
              </a:rPr>
              <a:t>、</a:t>
            </a:r>
            <a:r>
              <a:rPr sz="1600" kern="0" spc="-300" dirty="0">
                <a:solidFill>
                  <a:srgbClr val="000000">
                    <a:alpha val="100000"/>
                  </a:srgbClr>
                </a:solidFill>
                <a:latin typeface="Microsoft YaHei"/>
                <a:ea typeface="Microsoft YaHei"/>
                <a:cs typeface="Microsoft YaHei"/>
              </a:rPr>
              <a:t> </a:t>
            </a:r>
            <a:r>
              <a:rPr sz="1600" kern="0" spc="130" dirty="0">
                <a:solidFill>
                  <a:srgbClr val="000000">
                    <a:alpha val="100000"/>
                  </a:srgbClr>
                </a:solidFill>
                <a:latin typeface="Microsoft YaHei"/>
                <a:ea typeface="Microsoft YaHei"/>
                <a:cs typeface="Microsoft YaHei"/>
              </a:rPr>
              <a:t>液化石油气供应站</a:t>
            </a:r>
            <a:r>
              <a:rPr sz="1600" kern="0" spc="-250" dirty="0">
                <a:solidFill>
                  <a:srgbClr val="000000">
                    <a:alpha val="100000"/>
                  </a:srgbClr>
                </a:solidFill>
                <a:latin typeface="Microsoft YaHei"/>
                <a:ea typeface="Microsoft YaHei"/>
                <a:cs typeface="Microsoft YaHei"/>
              </a:rPr>
              <a:t> </a:t>
            </a:r>
            <a:r>
              <a:rPr sz="1600" kern="0" spc="130" dirty="0">
                <a:solidFill>
                  <a:srgbClr val="000000">
                    <a:alpha val="100000"/>
                  </a:srgbClr>
                </a:solidFill>
                <a:latin typeface="Microsoft YaHei"/>
                <a:ea typeface="Microsoft YaHei"/>
                <a:cs typeface="Microsoft YaHei"/>
              </a:rPr>
              <a:t>、</a:t>
            </a:r>
            <a:r>
              <a:rPr sz="1600" kern="0" spc="-160" dirty="0">
                <a:solidFill>
                  <a:srgbClr val="000000">
                    <a:alpha val="100000"/>
                  </a:srgbClr>
                </a:solidFill>
                <a:latin typeface="Microsoft YaHei"/>
                <a:ea typeface="Microsoft YaHei"/>
                <a:cs typeface="Microsoft YaHei"/>
              </a:rPr>
              <a:t> </a:t>
            </a:r>
            <a:r>
              <a:rPr sz="1600" kern="0" spc="0" dirty="0">
                <a:solidFill>
                  <a:srgbClr val="000000">
                    <a:alpha val="100000"/>
                  </a:srgbClr>
                </a:solidFill>
                <a:latin typeface="Microsoft YaHei"/>
                <a:ea typeface="Microsoft YaHei"/>
                <a:cs typeface="Microsoft YaHei"/>
              </a:rPr>
              <a:t>LNG</a:t>
            </a:r>
            <a:r>
              <a:rPr sz="1600" kern="0" spc="130" dirty="0">
                <a:solidFill>
                  <a:srgbClr val="000000">
                    <a:alpha val="100000"/>
                  </a:srgbClr>
                </a:solidFill>
                <a:latin typeface="Microsoft YaHei"/>
                <a:ea typeface="Microsoft YaHei"/>
                <a:cs typeface="Microsoft YaHei"/>
              </a:rPr>
              <a:t>汽车加气站</a:t>
            </a:r>
            <a:endParaRPr sz="1600" dirty="0">
              <a:latin typeface="Microsoft YaHei"/>
              <a:ea typeface="Microsoft YaHei"/>
              <a:cs typeface="Microsoft YaHei"/>
            </a:endParaRPr>
          </a:p>
        </p:txBody>
      </p:sp>
      <p:pic>
        <p:nvPicPr>
          <p:cNvPr id="430" name="picture 430"/>
          <p:cNvPicPr>
            <a:picLocks noChangeAspect="1"/>
          </p:cNvPicPr>
          <p:nvPr/>
        </p:nvPicPr>
        <p:blipFill>
          <a:blip r:embed="rId4"/>
          <a:stretch>
            <a:fillRect/>
          </a:stretch>
        </p:blipFill>
        <p:spPr>
          <a:xfrm rot="21600000">
            <a:off x="11472671" y="0"/>
            <a:ext cx="719328" cy="720852"/>
          </a:xfrm>
          <a:prstGeom prst="rect">
            <a:avLst/>
          </a:prstGeom>
        </p:spPr>
      </p:pic>
      <p:pic>
        <p:nvPicPr>
          <p:cNvPr id="432" name="picture 432"/>
          <p:cNvPicPr>
            <a:picLocks noChangeAspect="1"/>
          </p:cNvPicPr>
          <p:nvPr/>
        </p:nvPicPr>
        <p:blipFill>
          <a:blip r:embed="rId5"/>
          <a:stretch>
            <a:fillRect/>
          </a:stretch>
        </p:blipFill>
        <p:spPr>
          <a:xfrm rot="21600000">
            <a:off x="0" y="6138671"/>
            <a:ext cx="720852" cy="719328"/>
          </a:xfrm>
          <a:prstGeom prst="rect">
            <a:avLst/>
          </a:prstGeom>
        </p:spPr>
      </p:pic>
      <p:pic>
        <p:nvPicPr>
          <p:cNvPr id="434" name="picture 434"/>
          <p:cNvPicPr>
            <a:picLocks noChangeAspect="1"/>
          </p:cNvPicPr>
          <p:nvPr/>
        </p:nvPicPr>
        <p:blipFill>
          <a:blip r:embed="rId6"/>
          <a:stretch>
            <a:fillRect/>
          </a:stretch>
        </p:blipFill>
        <p:spPr>
          <a:xfrm rot="21600000">
            <a:off x="720090" y="1619250"/>
            <a:ext cx="10751184" cy="12700"/>
          </a:xfrm>
          <a:prstGeom prst="rect">
            <a:avLst/>
          </a:prstGeom>
        </p:spPr>
      </p:pic>
      <p:pic>
        <p:nvPicPr>
          <p:cNvPr id="436" name="picture 436"/>
          <p:cNvPicPr>
            <a:picLocks noChangeAspect="1"/>
          </p:cNvPicPr>
          <p:nvPr/>
        </p:nvPicPr>
        <p:blipFill>
          <a:blip r:embed="rId6"/>
          <a:stretch>
            <a:fillRect/>
          </a:stretch>
        </p:blipFill>
        <p:spPr>
          <a:xfrm rot="21600000">
            <a:off x="720090" y="2241550"/>
            <a:ext cx="10751184" cy="12700"/>
          </a:xfrm>
          <a:prstGeom prst="rect">
            <a:avLst/>
          </a:prstGeom>
        </p:spPr>
      </p:pic>
      <p:pic>
        <p:nvPicPr>
          <p:cNvPr id="438" name="picture 438"/>
          <p:cNvPicPr>
            <a:picLocks noChangeAspect="1"/>
          </p:cNvPicPr>
          <p:nvPr/>
        </p:nvPicPr>
        <p:blipFill>
          <a:blip r:embed="rId7"/>
          <a:stretch>
            <a:fillRect/>
          </a:stretch>
        </p:blipFill>
        <p:spPr>
          <a:xfrm rot="21600000">
            <a:off x="5481320" y="4399279"/>
            <a:ext cx="12700" cy="1800225"/>
          </a:xfrm>
          <a:prstGeom prst="rect">
            <a:avLst/>
          </a:prstGeom>
        </p:spPr>
      </p:pic>
    </p:spTree>
  </p:cSld>
  <p:clrMapOvr>
    <a:masterClrMapping/>
  </p:clrMapOvr>
</p:sld>
</file>

<file path=ppt/slides/slide25.xml><?xml version="1.0" encoding="utf-8"?>
<p:sld xmlns:a16="http://schemas.microsoft.com/office/drawing/2014/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 name="rect 440"/>
          <p:cNvSpPr/>
          <p:nvPr/>
        </p:nvSpPr>
        <p:spPr>
          <a:xfrm>
            <a:off x="0" y="0"/>
            <a:ext cx="12192000" cy="6858000"/>
          </a:xfrm>
          <a:prstGeom prst="rect">
            <a:avLst/>
          </a:prstGeom>
          <a:solidFill>
            <a:srgbClr val="E4F4FB">
              <a:alpha val="100000"/>
            </a:srgbClr>
          </a:solidFill>
          <a:ln w="0" cap="flat">
            <a:noFill/>
            <a:prstDash val="solid"/>
            <a:miter lim="0"/>
          </a:ln>
        </p:spPr>
        <p:txBody>
          <a:bodyPr rtlCol="0"/>
          <a:lstStyle/>
          <a:p>
            <a:pPr algn="ctr"/>
            <a:endParaRPr lang="zh-CN" altLang="en-US"/>
          </a:p>
        </p:txBody>
      </p:sp>
      <p:grpSp>
        <p:nvGrpSpPr>
          <p:cNvPr id="36" name="group 36"/>
          <p:cNvGrpSpPr/>
          <p:nvPr/>
        </p:nvGrpSpPr>
        <p:grpSpPr>
          <a:xfrm rot="21600000">
            <a:off x="720852" y="1626107"/>
            <a:ext cx="10750296" cy="4379976"/>
            <a:chOff x="0" y="0"/>
            <a:chExt cx="10750296" cy="4379976"/>
          </a:xfrm>
        </p:grpSpPr>
        <p:sp>
          <p:nvSpPr>
            <p:cNvPr id="442" name="path 442"/>
            <p:cNvSpPr/>
            <p:nvPr/>
          </p:nvSpPr>
          <p:spPr>
            <a:xfrm>
              <a:off x="0" y="0"/>
              <a:ext cx="10750296" cy="1866900"/>
            </a:xfrm>
            <a:custGeom>
              <a:avLst/>
              <a:gdLst/>
              <a:ahLst/>
              <a:cxnLst/>
              <a:rect l="0" t="0" r="0" b="0"/>
              <a:pathLst>
                <a:path w="16929" h="2940">
                  <a:moveTo>
                    <a:pt x="0" y="0"/>
                  </a:moveTo>
                  <a:lnTo>
                    <a:pt x="16929" y="0"/>
                  </a:lnTo>
                  <a:lnTo>
                    <a:pt x="16929" y="979"/>
                  </a:lnTo>
                  <a:lnTo>
                    <a:pt x="0" y="979"/>
                  </a:lnTo>
                  <a:lnTo>
                    <a:pt x="0" y="0"/>
                  </a:lnTo>
                  <a:close/>
                </a:path>
                <a:path w="16929" h="2940">
                  <a:moveTo>
                    <a:pt x="0" y="1958"/>
                  </a:moveTo>
                  <a:lnTo>
                    <a:pt x="4171" y="1958"/>
                  </a:lnTo>
                  <a:lnTo>
                    <a:pt x="4171" y="2940"/>
                  </a:lnTo>
                  <a:lnTo>
                    <a:pt x="0" y="2940"/>
                  </a:lnTo>
                  <a:lnTo>
                    <a:pt x="0" y="1958"/>
                  </a:lnTo>
                  <a:close/>
                </a:path>
                <a:path w="16929" h="2940">
                  <a:moveTo>
                    <a:pt x="4171" y="1958"/>
                  </a:moveTo>
                  <a:lnTo>
                    <a:pt x="11138" y="1958"/>
                  </a:lnTo>
                  <a:lnTo>
                    <a:pt x="11138" y="2940"/>
                  </a:lnTo>
                  <a:lnTo>
                    <a:pt x="4171" y="2940"/>
                  </a:lnTo>
                  <a:lnTo>
                    <a:pt x="4171" y="1958"/>
                  </a:lnTo>
                  <a:close/>
                </a:path>
                <a:path w="16929" h="2940">
                  <a:moveTo>
                    <a:pt x="11138" y="1958"/>
                  </a:moveTo>
                  <a:lnTo>
                    <a:pt x="16929" y="1958"/>
                  </a:lnTo>
                  <a:lnTo>
                    <a:pt x="16929" y="2940"/>
                  </a:lnTo>
                  <a:lnTo>
                    <a:pt x="11138" y="2940"/>
                  </a:lnTo>
                  <a:lnTo>
                    <a:pt x="11138" y="1958"/>
                  </a:lnTo>
                  <a:close/>
                </a:path>
              </a:pathLst>
            </a:custGeom>
            <a:solidFill>
              <a:srgbClr val="B9D6E6">
                <a:alpha val="100000"/>
              </a:srgbClr>
            </a:solidFill>
            <a:ln w="0" cap="flat">
              <a:noFill/>
              <a:prstDash val="solid"/>
              <a:miter lim="0"/>
            </a:ln>
          </p:spPr>
          <p:txBody>
            <a:bodyPr rtlCol="0"/>
            <a:lstStyle/>
            <a:p>
              <a:pPr algn="ctr"/>
              <a:endParaRPr lang="zh-CN" altLang="en-US"/>
            </a:p>
          </p:txBody>
        </p:sp>
        <p:sp>
          <p:nvSpPr>
            <p:cNvPr id="444" name="path 444"/>
            <p:cNvSpPr/>
            <p:nvPr/>
          </p:nvSpPr>
          <p:spPr>
            <a:xfrm>
              <a:off x="0" y="621792"/>
              <a:ext cx="10750296" cy="3758184"/>
            </a:xfrm>
            <a:custGeom>
              <a:avLst/>
              <a:gdLst/>
              <a:ahLst/>
              <a:cxnLst/>
              <a:rect l="0" t="0" r="0" b="0"/>
              <a:pathLst>
                <a:path w="16929" h="5918">
                  <a:moveTo>
                    <a:pt x="0" y="0"/>
                  </a:moveTo>
                  <a:lnTo>
                    <a:pt x="16929" y="0"/>
                  </a:lnTo>
                  <a:lnTo>
                    <a:pt x="16929" y="979"/>
                  </a:lnTo>
                  <a:lnTo>
                    <a:pt x="0" y="979"/>
                  </a:lnTo>
                  <a:lnTo>
                    <a:pt x="0" y="0"/>
                  </a:lnTo>
                  <a:close/>
                </a:path>
                <a:path w="16929" h="5918">
                  <a:moveTo>
                    <a:pt x="0" y="1960"/>
                  </a:moveTo>
                  <a:lnTo>
                    <a:pt x="4171" y="1960"/>
                  </a:lnTo>
                  <a:lnTo>
                    <a:pt x="4171" y="5918"/>
                  </a:lnTo>
                  <a:lnTo>
                    <a:pt x="0" y="5918"/>
                  </a:lnTo>
                  <a:lnTo>
                    <a:pt x="0" y="1960"/>
                  </a:lnTo>
                  <a:close/>
                </a:path>
                <a:path w="16929" h="5918">
                  <a:moveTo>
                    <a:pt x="4171" y="1960"/>
                  </a:moveTo>
                  <a:lnTo>
                    <a:pt x="11138" y="1960"/>
                  </a:lnTo>
                  <a:lnTo>
                    <a:pt x="11138" y="5918"/>
                  </a:lnTo>
                  <a:lnTo>
                    <a:pt x="4171" y="5918"/>
                  </a:lnTo>
                  <a:lnTo>
                    <a:pt x="4171" y="1960"/>
                  </a:lnTo>
                  <a:close/>
                </a:path>
                <a:path w="16929" h="5918">
                  <a:moveTo>
                    <a:pt x="11138" y="1960"/>
                  </a:moveTo>
                  <a:lnTo>
                    <a:pt x="16929" y="1960"/>
                  </a:lnTo>
                  <a:lnTo>
                    <a:pt x="16929" y="5918"/>
                  </a:lnTo>
                  <a:lnTo>
                    <a:pt x="11138" y="5918"/>
                  </a:lnTo>
                  <a:lnTo>
                    <a:pt x="11138" y="1960"/>
                  </a:lnTo>
                  <a:close/>
                </a:path>
              </a:pathLst>
            </a:custGeom>
            <a:solidFill>
              <a:srgbClr val="FFFFFF">
                <a:alpha val="100000"/>
              </a:srgbClr>
            </a:solidFill>
            <a:ln w="0" cap="flat">
              <a:noFill/>
              <a:prstDash val="solid"/>
              <a:miter lim="0"/>
            </a:ln>
          </p:spPr>
          <p:txBody>
            <a:bodyPr rtlCol="0"/>
            <a:lstStyle/>
            <a:p>
              <a:pPr algn="ctr"/>
              <a:endParaRPr lang="zh-CN" altLang="en-US"/>
            </a:p>
          </p:txBody>
        </p:sp>
      </p:grpSp>
      <p:graphicFrame>
        <p:nvGraphicFramePr>
          <p:cNvPr id="446" name="table 446"/>
          <p:cNvGraphicFramePr>
            <a:graphicFrameLocks noGrp="1"/>
          </p:cNvGraphicFramePr>
          <p:nvPr/>
        </p:nvGraphicFramePr>
        <p:xfrm>
          <a:off x="720090" y="2870200"/>
          <a:ext cx="10750549" cy="3141345"/>
        </p:xfrm>
        <a:graphic>
          <a:graphicData uri="http://schemas.openxmlformats.org/drawingml/2006/table">
            <a:tbl>
              <a:tblPr/>
              <a:tblGrid>
                <a:gridCol w="2649220">
                  <a:extLst>
                    <a:ext uri="{9D8B030D-6E8A-4147-A177-3AD203B41FA5}">
                      <a16:colId xmlns:a16="http://schemas.microsoft.com/office/drawing/2014/main" val="20000"/>
                    </a:ext>
                  </a:extLst>
                </a:gridCol>
                <a:gridCol w="4424045">
                  <a:extLst>
                    <a:ext uri="{9D8B030D-6E8A-4147-A177-3AD203B41FA5}">
                      <a16:colId xmlns:a16="http://schemas.microsoft.com/office/drawing/2014/main" val="20001"/>
                    </a:ext>
                  </a:extLst>
                </a:gridCol>
                <a:gridCol w="3677284">
                  <a:extLst>
                    <a:ext uri="{9D8B030D-6E8A-4147-A177-3AD203B41FA5}">
                      <a16:colId xmlns:a16="http://schemas.microsoft.com/office/drawing/2014/main" val="20002"/>
                    </a:ext>
                  </a:extLst>
                </a:gridCol>
              </a:tblGrid>
              <a:tr h="3141345">
                <a:tc>
                  <a:txBody>
                    <a:bodyPr/>
                    <a:lstStyle/>
                    <a:p>
                      <a:pPr algn="l" rtl="0" eaLnBrk="0">
                        <a:lnSpc>
                          <a:spcPct val="152000"/>
                        </a:lnSpc>
                        <a:tabLst/>
                      </a:pPr>
                      <a:endParaRPr sz="1000" dirty="0">
                        <a:latin typeface="Arial"/>
                        <a:ea typeface="Arial"/>
                        <a:cs typeface="Arial"/>
                      </a:endParaRPr>
                    </a:p>
                    <a:p>
                      <a:pPr algn="l" rtl="0" eaLnBrk="0">
                        <a:lnSpc>
                          <a:spcPct val="8355"/>
                        </a:lnSpc>
                        <a:tabLst/>
                      </a:pPr>
                      <a:endParaRPr sz="100" dirty="0">
                        <a:latin typeface="Arial"/>
                        <a:ea typeface="Arial"/>
                        <a:cs typeface="Arial"/>
                      </a:endParaRPr>
                    </a:p>
                    <a:p>
                      <a:pPr marL="872489" algn="l" rtl="0" eaLnBrk="0">
                        <a:lnSpc>
                          <a:spcPct val="84000"/>
                        </a:lnSpc>
                        <a:tabLst/>
                      </a:pPr>
                      <a:r>
                        <a:rPr sz="1600" kern="0" spc="120" dirty="0">
                          <a:solidFill>
                            <a:srgbClr val="000000">
                              <a:alpha val="100000"/>
                            </a:srgbClr>
                          </a:solidFill>
                          <a:latin typeface="Microsoft YaHei"/>
                          <a:ea typeface="Microsoft YaHei"/>
                          <a:cs typeface="Microsoft YaHei"/>
                        </a:rPr>
                        <a:t>检查要点</a:t>
                      </a:r>
                      <a:endParaRPr sz="1600" dirty="0">
                        <a:latin typeface="Microsoft YaHei"/>
                        <a:ea typeface="Microsoft YaHei"/>
                        <a:cs typeface="Microsoft YaHei"/>
                      </a:endParaRPr>
                    </a:p>
                    <a:p>
                      <a:pPr algn="l" rtl="0" eaLnBrk="0">
                        <a:lnSpc>
                          <a:spcPct val="101000"/>
                        </a:lnSpc>
                        <a:tabLst/>
                      </a:pPr>
                      <a:endParaRPr sz="1000" dirty="0">
                        <a:latin typeface="Arial"/>
                        <a:ea typeface="Arial"/>
                        <a:cs typeface="Arial"/>
                      </a:endParaRPr>
                    </a:p>
                    <a:p>
                      <a:pPr algn="l" rtl="0" eaLnBrk="0">
                        <a:lnSpc>
                          <a:spcPct val="101000"/>
                        </a:lnSpc>
                        <a:tabLst/>
                      </a:pPr>
                      <a:endParaRPr sz="1000" dirty="0">
                        <a:latin typeface="Arial"/>
                        <a:ea typeface="Arial"/>
                        <a:cs typeface="Arial"/>
                      </a:endParaRPr>
                    </a:p>
                    <a:p>
                      <a:pPr algn="l" rtl="0" eaLnBrk="0">
                        <a:lnSpc>
                          <a:spcPct val="102000"/>
                        </a:lnSpc>
                        <a:tabLst/>
                      </a:pPr>
                      <a:endParaRPr sz="1000" dirty="0">
                        <a:latin typeface="Arial"/>
                        <a:ea typeface="Arial"/>
                        <a:cs typeface="Arial"/>
                      </a:endParaRPr>
                    </a:p>
                    <a:p>
                      <a:pPr algn="l" rtl="0" eaLnBrk="0">
                        <a:lnSpc>
                          <a:spcPct val="102000"/>
                        </a:lnSpc>
                        <a:tabLst/>
                      </a:pPr>
                      <a:endParaRPr sz="1000" dirty="0">
                        <a:latin typeface="Arial"/>
                        <a:ea typeface="Arial"/>
                        <a:cs typeface="Arial"/>
                      </a:endParaRPr>
                    </a:p>
                    <a:p>
                      <a:pPr algn="l" rtl="0" eaLnBrk="0">
                        <a:lnSpc>
                          <a:spcPct val="102000"/>
                        </a:lnSpc>
                        <a:tabLst/>
                      </a:pPr>
                      <a:endParaRPr sz="1000" dirty="0">
                        <a:latin typeface="Arial"/>
                        <a:ea typeface="Arial"/>
                        <a:cs typeface="Arial"/>
                      </a:endParaRPr>
                    </a:p>
                    <a:p>
                      <a:pPr algn="l" rtl="0" eaLnBrk="0">
                        <a:lnSpc>
                          <a:spcPct val="102000"/>
                        </a:lnSpc>
                        <a:tabLst/>
                      </a:pPr>
                      <a:endParaRPr sz="1000" dirty="0">
                        <a:latin typeface="Arial"/>
                        <a:ea typeface="Arial"/>
                        <a:cs typeface="Arial"/>
                      </a:endParaRPr>
                    </a:p>
                    <a:p>
                      <a:pPr algn="l" rtl="0" eaLnBrk="0">
                        <a:lnSpc>
                          <a:spcPct val="102000"/>
                        </a:lnSpc>
                        <a:tabLst/>
                      </a:pPr>
                      <a:endParaRPr sz="1000" dirty="0">
                        <a:latin typeface="Arial"/>
                        <a:ea typeface="Arial"/>
                        <a:cs typeface="Arial"/>
                      </a:endParaRPr>
                    </a:p>
                    <a:p>
                      <a:pPr algn="l" rtl="0" eaLnBrk="0">
                        <a:lnSpc>
                          <a:spcPct val="125000"/>
                        </a:lnSpc>
                        <a:tabLst/>
                      </a:pPr>
                      <a:endParaRPr sz="300" dirty="0">
                        <a:latin typeface="Arial"/>
                        <a:ea typeface="Arial"/>
                        <a:cs typeface="Arial"/>
                      </a:endParaRPr>
                    </a:p>
                    <a:p>
                      <a:pPr marL="233679" indent="76835" algn="l" rtl="0" eaLnBrk="0">
                        <a:lnSpc>
                          <a:spcPct val="128000"/>
                        </a:lnSpc>
                        <a:spcBef>
                          <a:spcPts val="3"/>
                        </a:spcBef>
                        <a:tabLst/>
                      </a:pPr>
                      <a:r>
                        <a:rPr sz="1500" kern="0" spc="-60" dirty="0">
                          <a:solidFill>
                            <a:srgbClr val="000000">
                              <a:alpha val="100000"/>
                            </a:srgbClr>
                          </a:solidFill>
                          <a:latin typeface="Microsoft YaHei"/>
                          <a:ea typeface="Microsoft YaHei"/>
                          <a:cs typeface="Microsoft YaHei"/>
                        </a:rPr>
                        <a:t>（</a:t>
                      </a:r>
                      <a:r>
                        <a:rPr sz="1500" kern="0" spc="180" dirty="0">
                          <a:solidFill>
                            <a:srgbClr val="000000">
                              <a:alpha val="100000"/>
                            </a:srgbClr>
                          </a:solidFill>
                          <a:latin typeface="Microsoft YaHei"/>
                          <a:ea typeface="Microsoft YaHei"/>
                          <a:cs typeface="Microsoft YaHei"/>
                        </a:rPr>
                        <a:t> </a:t>
                      </a:r>
                      <a:r>
                        <a:rPr sz="1500" kern="0" spc="-60" dirty="0">
                          <a:solidFill>
                            <a:srgbClr val="000000">
                              <a:alpha val="100000"/>
                            </a:srgbClr>
                          </a:solidFill>
                          <a:latin typeface="FangSong"/>
                          <a:ea typeface="FangSong"/>
                          <a:cs typeface="FangSong"/>
                        </a:rPr>
                        <a:t>5</a:t>
                      </a:r>
                      <a:r>
                        <a:rPr sz="1500" kern="0" spc="-340" dirty="0">
                          <a:solidFill>
                            <a:srgbClr val="000000">
                              <a:alpha val="100000"/>
                            </a:srgbClr>
                          </a:solidFill>
                          <a:latin typeface="FangSong"/>
                          <a:ea typeface="FangSong"/>
                          <a:cs typeface="FangSong"/>
                        </a:rPr>
                        <a:t> </a:t>
                      </a:r>
                      <a:r>
                        <a:rPr sz="1500" kern="0" spc="-60" dirty="0">
                          <a:solidFill>
                            <a:srgbClr val="000000">
                              <a:alpha val="100000"/>
                            </a:srgbClr>
                          </a:solidFill>
                          <a:latin typeface="Microsoft YaHei"/>
                          <a:ea typeface="Microsoft YaHei"/>
                          <a:cs typeface="Microsoft YaHei"/>
                        </a:rPr>
                        <a:t>）查压力表检定或校</a:t>
                      </a:r>
                      <a:r>
                        <a:rPr sz="1500" kern="0" spc="0" dirty="0">
                          <a:solidFill>
                            <a:srgbClr val="000000">
                              <a:alpha val="100000"/>
                            </a:srgbClr>
                          </a:solidFill>
                          <a:latin typeface="Microsoft YaHei"/>
                          <a:ea typeface="Microsoft YaHei"/>
                          <a:cs typeface="Microsoft YaHei"/>
                        </a:rPr>
                        <a:t>      </a:t>
                      </a:r>
                      <a:r>
                        <a:rPr sz="1500" kern="0" spc="80" dirty="0">
                          <a:solidFill>
                            <a:srgbClr val="000000">
                              <a:alpha val="100000"/>
                            </a:srgbClr>
                          </a:solidFill>
                          <a:latin typeface="Microsoft YaHei"/>
                          <a:ea typeface="Microsoft YaHei"/>
                          <a:cs typeface="Microsoft YaHei"/>
                        </a:rPr>
                        <a:t>准证书</a:t>
                      </a:r>
                      <a:endParaRPr sz="1500" dirty="0">
                        <a:latin typeface="Microsoft YaHei"/>
                        <a:ea typeface="Microsoft YaHei"/>
                        <a:cs typeface="Microsoft YaHei"/>
                      </a:endParaRPr>
                    </a:p>
                  </a:txBody>
                  <a:tcPr marL="0" marR="0" marT="0" marB="0">
                    <a:lnL>
                      <a:noFill/>
                    </a:lnL>
                    <a:lnR w="12700" cap="flat" cmpd="sng" algn="ctr">
                      <a:solidFill>
                        <a:srgbClr val="8EBFD6"/>
                      </a:solidFill>
                      <a:prstDash val="solid"/>
                      <a:round/>
                      <a:headEnd type="none" w="med" len="med"/>
                      <a:tailEnd type="none" w="med" len="med"/>
                    </a:lnR>
                    <a:lnT>
                      <a:noFill/>
                    </a:lnT>
                    <a:lnB w="12700" cap="flat" cmpd="sng" algn="ctr">
                      <a:solidFill>
                        <a:srgbClr val="8EBFD6"/>
                      </a:solidFill>
                      <a:prstDash val="solid"/>
                      <a:round/>
                      <a:headEnd type="none" w="med" len="med"/>
                      <a:tailEnd type="none" w="med" len="med"/>
                    </a:lnB>
                  </a:tcPr>
                </a:tc>
                <a:tc>
                  <a:txBody>
                    <a:bodyPr/>
                    <a:lstStyle/>
                    <a:p>
                      <a:pPr algn="l" rtl="0" eaLnBrk="0">
                        <a:lnSpc>
                          <a:spcPct val="152000"/>
                        </a:lnSpc>
                        <a:tabLst/>
                      </a:pPr>
                      <a:endParaRPr sz="1000" dirty="0">
                        <a:latin typeface="Arial"/>
                        <a:ea typeface="Arial"/>
                        <a:cs typeface="Arial"/>
                      </a:endParaRPr>
                    </a:p>
                    <a:p>
                      <a:pPr marL="1762125" algn="l" rtl="0" eaLnBrk="0">
                        <a:lnSpc>
                          <a:spcPct val="84000"/>
                        </a:lnSpc>
                        <a:spcBef>
                          <a:spcPts val="4"/>
                        </a:spcBef>
                        <a:tabLst/>
                      </a:pPr>
                      <a:r>
                        <a:rPr sz="1600" kern="0" spc="120" dirty="0">
                          <a:solidFill>
                            <a:srgbClr val="000000">
                              <a:alpha val="100000"/>
                            </a:srgbClr>
                          </a:solidFill>
                          <a:latin typeface="Microsoft YaHei"/>
                          <a:ea typeface="Microsoft YaHei"/>
                          <a:cs typeface="Microsoft YaHei"/>
                        </a:rPr>
                        <a:t>判定标准</a:t>
                      </a:r>
                      <a:endParaRPr sz="1600" dirty="0">
                        <a:latin typeface="Microsoft YaHei"/>
                        <a:ea typeface="Microsoft YaHei"/>
                        <a:cs typeface="Microsoft YaHei"/>
                      </a:endParaRPr>
                    </a:p>
                    <a:p>
                      <a:pPr algn="l" rtl="0" eaLnBrk="0">
                        <a:lnSpc>
                          <a:spcPct val="101000"/>
                        </a:lnSpc>
                        <a:tabLst/>
                      </a:pPr>
                      <a:endParaRPr sz="1000" dirty="0">
                        <a:latin typeface="Arial"/>
                        <a:ea typeface="Arial"/>
                        <a:cs typeface="Arial"/>
                      </a:endParaRPr>
                    </a:p>
                    <a:p>
                      <a:pPr algn="l" rtl="0" eaLnBrk="0">
                        <a:lnSpc>
                          <a:spcPct val="101000"/>
                        </a:lnSpc>
                        <a:tabLst/>
                      </a:pPr>
                      <a:endParaRPr sz="1000" dirty="0">
                        <a:latin typeface="Arial"/>
                        <a:ea typeface="Arial"/>
                        <a:cs typeface="Arial"/>
                      </a:endParaRPr>
                    </a:p>
                    <a:p>
                      <a:pPr algn="l" rtl="0" eaLnBrk="0">
                        <a:lnSpc>
                          <a:spcPct val="102000"/>
                        </a:lnSpc>
                        <a:tabLst/>
                      </a:pPr>
                      <a:endParaRPr sz="1000" dirty="0">
                        <a:latin typeface="Arial"/>
                        <a:ea typeface="Arial"/>
                        <a:cs typeface="Arial"/>
                      </a:endParaRPr>
                    </a:p>
                    <a:p>
                      <a:pPr algn="l" rtl="0" eaLnBrk="0">
                        <a:lnSpc>
                          <a:spcPct val="102000"/>
                        </a:lnSpc>
                        <a:tabLst/>
                      </a:pPr>
                      <a:endParaRPr sz="1000" dirty="0">
                        <a:latin typeface="Arial"/>
                        <a:ea typeface="Arial"/>
                        <a:cs typeface="Arial"/>
                      </a:endParaRPr>
                    </a:p>
                    <a:p>
                      <a:pPr algn="l" rtl="0" eaLnBrk="0">
                        <a:lnSpc>
                          <a:spcPct val="102000"/>
                        </a:lnSpc>
                        <a:tabLst/>
                      </a:pPr>
                      <a:endParaRPr sz="1000" dirty="0">
                        <a:latin typeface="Arial"/>
                        <a:ea typeface="Arial"/>
                        <a:cs typeface="Arial"/>
                      </a:endParaRPr>
                    </a:p>
                    <a:p>
                      <a:pPr algn="l" rtl="0" eaLnBrk="0">
                        <a:lnSpc>
                          <a:spcPct val="102000"/>
                        </a:lnSpc>
                        <a:tabLst/>
                      </a:pPr>
                      <a:endParaRPr sz="1000" dirty="0">
                        <a:latin typeface="Arial"/>
                        <a:ea typeface="Arial"/>
                        <a:cs typeface="Arial"/>
                      </a:endParaRPr>
                    </a:p>
                    <a:p>
                      <a:pPr algn="l" rtl="0" eaLnBrk="0">
                        <a:lnSpc>
                          <a:spcPct val="102000"/>
                        </a:lnSpc>
                        <a:tabLst/>
                      </a:pPr>
                      <a:endParaRPr sz="1000" dirty="0">
                        <a:latin typeface="Arial"/>
                        <a:ea typeface="Arial"/>
                        <a:cs typeface="Arial"/>
                      </a:endParaRPr>
                    </a:p>
                    <a:p>
                      <a:pPr algn="l" rtl="0" eaLnBrk="0">
                        <a:lnSpc>
                          <a:spcPct val="127000"/>
                        </a:lnSpc>
                        <a:tabLst/>
                      </a:pPr>
                      <a:endParaRPr sz="300" dirty="0">
                        <a:latin typeface="Arial"/>
                        <a:ea typeface="Arial"/>
                        <a:cs typeface="Arial"/>
                      </a:endParaRPr>
                    </a:p>
                    <a:p>
                      <a:pPr marL="233679" algn="l" rtl="0" eaLnBrk="0">
                        <a:lnSpc>
                          <a:spcPct val="128000"/>
                        </a:lnSpc>
                        <a:spcBef>
                          <a:spcPts val="3"/>
                        </a:spcBef>
                        <a:tabLst/>
                      </a:pPr>
                      <a:r>
                        <a:rPr sz="1500" kern="0" spc="90" dirty="0">
                          <a:solidFill>
                            <a:srgbClr val="000000">
                              <a:alpha val="100000"/>
                            </a:srgbClr>
                          </a:solidFill>
                          <a:latin typeface="Microsoft YaHei"/>
                          <a:ea typeface="Microsoft YaHei"/>
                          <a:cs typeface="Microsoft YaHei"/>
                        </a:rPr>
                        <a:t>压力表超期未检（检验有效期</a:t>
                      </a:r>
                      <a:r>
                        <a:rPr sz="1500" kern="0" spc="90" dirty="0">
                          <a:solidFill>
                            <a:srgbClr val="000000">
                              <a:alpha val="100000"/>
                            </a:srgbClr>
                          </a:solidFill>
                          <a:latin typeface="FangSong"/>
                          <a:ea typeface="FangSong"/>
                          <a:cs typeface="FangSong"/>
                        </a:rPr>
                        <a:t>6</a:t>
                      </a:r>
                      <a:r>
                        <a:rPr sz="1500" kern="0" spc="90" dirty="0">
                          <a:solidFill>
                            <a:srgbClr val="000000">
                              <a:alpha val="100000"/>
                            </a:srgbClr>
                          </a:solidFill>
                          <a:latin typeface="Microsoft YaHei"/>
                          <a:ea typeface="Microsoft YaHei"/>
                          <a:cs typeface="Microsoft YaHei"/>
                        </a:rPr>
                        <a:t>个月 </a:t>
                      </a:r>
                      <a:r>
                        <a:rPr sz="1500" kern="0" spc="-130" dirty="0">
                          <a:solidFill>
                            <a:srgbClr val="000000">
                              <a:alpha val="100000"/>
                            </a:srgbClr>
                          </a:solidFill>
                          <a:latin typeface="Microsoft YaHei"/>
                          <a:ea typeface="Microsoft YaHei"/>
                          <a:cs typeface="Microsoft YaHei"/>
                        </a:rPr>
                        <a:t>），</a:t>
                      </a:r>
                      <a:r>
                        <a:rPr sz="1500" kern="0" spc="90" dirty="0">
                          <a:solidFill>
                            <a:srgbClr val="000000">
                              <a:alpha val="100000"/>
                            </a:srgbClr>
                          </a:solidFill>
                          <a:latin typeface="Microsoft YaHei"/>
                          <a:ea typeface="Microsoft YaHei"/>
                          <a:cs typeface="Microsoft YaHei"/>
                        </a:rPr>
                        <a:t>构成</a:t>
                      </a:r>
                      <a:r>
                        <a:rPr sz="1500" kern="0" spc="0" dirty="0">
                          <a:solidFill>
                            <a:srgbClr val="000000">
                              <a:alpha val="100000"/>
                            </a:srgbClr>
                          </a:solidFill>
                          <a:latin typeface="Microsoft YaHei"/>
                          <a:ea typeface="Microsoft YaHei"/>
                          <a:cs typeface="Microsoft YaHei"/>
                        </a:rPr>
                        <a:t>     </a:t>
                      </a:r>
                      <a:r>
                        <a:rPr sz="1500" kern="0" spc="70" dirty="0">
                          <a:solidFill>
                            <a:srgbClr val="000000">
                              <a:alpha val="100000"/>
                            </a:srgbClr>
                          </a:solidFill>
                          <a:latin typeface="Microsoft YaHei"/>
                          <a:ea typeface="Microsoft YaHei"/>
                          <a:cs typeface="Microsoft YaHei"/>
                        </a:rPr>
                        <a:t>重大隐患。</a:t>
                      </a:r>
                      <a:endParaRPr sz="1500" dirty="0">
                        <a:latin typeface="Microsoft YaHei"/>
                        <a:ea typeface="Microsoft YaHei"/>
                        <a:cs typeface="Microsoft YaHei"/>
                      </a:endParaRPr>
                    </a:p>
                  </a:txBody>
                  <a:tcPr marL="0" marR="0" marT="0" marB="0">
                    <a:lnL w="12700" cap="flat" cmpd="sng" algn="ctr">
                      <a:solidFill>
                        <a:srgbClr val="8EBFD6"/>
                      </a:solidFill>
                      <a:prstDash val="solid"/>
                      <a:round/>
                      <a:headEnd type="none" w="med" len="med"/>
                      <a:tailEnd type="none" w="med" len="med"/>
                    </a:lnL>
                    <a:lnR w="12700" cap="flat" cmpd="sng" algn="ctr">
                      <a:solidFill>
                        <a:srgbClr val="8EBFD6"/>
                      </a:solidFill>
                      <a:prstDash val="solid"/>
                      <a:round/>
                      <a:headEnd type="none" w="med" len="med"/>
                      <a:tailEnd type="none" w="med" len="med"/>
                    </a:lnR>
                    <a:lnT>
                      <a:noFill/>
                    </a:lnT>
                    <a:lnB w="12700" cap="flat" cmpd="sng" algn="ctr">
                      <a:solidFill>
                        <a:srgbClr val="8EBFD6"/>
                      </a:solidFill>
                      <a:prstDash val="solid"/>
                      <a:round/>
                      <a:headEnd type="none" w="med" len="med"/>
                      <a:tailEnd type="none" w="med" len="med"/>
                    </a:lnB>
                  </a:tcPr>
                </a:tc>
                <a:tc>
                  <a:txBody>
                    <a:bodyPr/>
                    <a:lstStyle/>
                    <a:p>
                      <a:pPr algn="l" rtl="0" eaLnBrk="0">
                        <a:lnSpc>
                          <a:spcPct val="151000"/>
                        </a:lnSpc>
                        <a:tabLst/>
                      </a:pPr>
                      <a:endParaRPr sz="1000" dirty="0">
                        <a:latin typeface="Arial"/>
                        <a:ea typeface="Arial"/>
                        <a:cs typeface="Arial"/>
                      </a:endParaRPr>
                    </a:p>
                    <a:p>
                      <a:pPr marL="1162050" algn="l" rtl="0" eaLnBrk="0">
                        <a:lnSpc>
                          <a:spcPct val="85000"/>
                        </a:lnSpc>
                        <a:spcBef>
                          <a:spcPts val="1"/>
                        </a:spcBef>
                        <a:tabLst/>
                      </a:pPr>
                      <a:r>
                        <a:rPr sz="1600" kern="0" spc="140" dirty="0">
                          <a:solidFill>
                            <a:srgbClr val="000000">
                              <a:alpha val="100000"/>
                            </a:srgbClr>
                          </a:solidFill>
                          <a:latin typeface="Microsoft YaHei"/>
                          <a:ea typeface="Microsoft YaHei"/>
                          <a:cs typeface="Microsoft YaHei"/>
                        </a:rPr>
                        <a:t>相关参考依据</a:t>
                      </a:r>
                      <a:endParaRPr sz="1600" dirty="0">
                        <a:latin typeface="Microsoft YaHei"/>
                        <a:ea typeface="Microsoft YaHei"/>
                        <a:cs typeface="Microsoft YaHei"/>
                      </a:endParaRPr>
                    </a:p>
                    <a:p>
                      <a:pPr algn="l" rtl="0" eaLnBrk="0">
                        <a:lnSpc>
                          <a:spcPct val="102000"/>
                        </a:lnSpc>
                        <a:tabLst/>
                      </a:pPr>
                      <a:endParaRPr sz="1000" dirty="0">
                        <a:latin typeface="Arial"/>
                        <a:ea typeface="Arial"/>
                        <a:cs typeface="Arial"/>
                      </a:endParaRPr>
                    </a:p>
                    <a:p>
                      <a:pPr algn="l" rtl="0" eaLnBrk="0">
                        <a:lnSpc>
                          <a:spcPct val="103000"/>
                        </a:lnSpc>
                        <a:tabLst/>
                      </a:pPr>
                      <a:endParaRPr sz="1000" dirty="0">
                        <a:latin typeface="Arial"/>
                        <a:ea typeface="Arial"/>
                        <a:cs typeface="Arial"/>
                      </a:endParaRPr>
                    </a:p>
                    <a:p>
                      <a:pPr marL="231775" indent="83819" algn="l" rtl="0" eaLnBrk="0">
                        <a:lnSpc>
                          <a:spcPct val="120000"/>
                        </a:lnSpc>
                        <a:spcBef>
                          <a:spcPts val="368"/>
                        </a:spcBef>
                        <a:tabLst/>
                      </a:pPr>
                      <a:r>
                        <a:rPr sz="1200" kern="0" spc="-30" dirty="0">
                          <a:solidFill>
                            <a:srgbClr val="FF0000">
                              <a:alpha val="100000"/>
                            </a:srgbClr>
                          </a:solidFill>
                          <a:latin typeface="Microsoft YaHei"/>
                          <a:ea typeface="Microsoft YaHei"/>
                          <a:cs typeface="Microsoft YaHei"/>
                        </a:rPr>
                        <a:t>【依据】</a:t>
                      </a:r>
                      <a:r>
                        <a:rPr sz="1200" kern="0" spc="-30" dirty="0">
                          <a:solidFill>
                            <a:srgbClr val="000000">
                              <a:alpha val="100000"/>
                            </a:srgbClr>
                          </a:solidFill>
                          <a:latin typeface="Microsoft YaHei"/>
                          <a:ea typeface="Microsoft YaHei"/>
                          <a:cs typeface="Microsoft YaHei"/>
                        </a:rPr>
                        <a:t>《弹性元件式一般压力表</a:t>
                      </a:r>
                      <a:r>
                        <a:rPr sz="1200" kern="0" spc="-40" dirty="0">
                          <a:solidFill>
                            <a:srgbClr val="000000">
                              <a:alpha val="100000"/>
                            </a:srgbClr>
                          </a:solidFill>
                          <a:latin typeface="Microsoft YaHei"/>
                          <a:ea typeface="Microsoft YaHei"/>
                          <a:cs typeface="Microsoft YaHei"/>
                        </a:rPr>
                        <a:t>、压力真空表</a:t>
                      </a:r>
                      <a:r>
                        <a:rPr sz="1200" kern="0" spc="-10" dirty="0">
                          <a:solidFill>
                            <a:srgbClr val="000000">
                              <a:alpha val="100000"/>
                            </a:srgbClr>
                          </a:solidFill>
                          <a:latin typeface="Microsoft YaHei"/>
                          <a:ea typeface="Microsoft YaHei"/>
                          <a:cs typeface="Microsoft YaHei"/>
                        </a:rPr>
                        <a:t>      </a:t>
                      </a:r>
                      <a:r>
                        <a:rPr sz="1200" kern="0" spc="-20" dirty="0">
                          <a:solidFill>
                            <a:srgbClr val="000000">
                              <a:alpha val="100000"/>
                            </a:srgbClr>
                          </a:solidFill>
                          <a:latin typeface="Microsoft YaHei"/>
                          <a:ea typeface="Microsoft YaHei"/>
                          <a:cs typeface="Microsoft YaHei"/>
                        </a:rPr>
                        <a:t>和真空表检定规程》JJG</a:t>
                      </a:r>
                      <a:r>
                        <a:rPr sz="1200" kern="0" spc="140" dirty="0">
                          <a:solidFill>
                            <a:srgbClr val="000000">
                              <a:alpha val="100000"/>
                            </a:srgbClr>
                          </a:solidFill>
                          <a:latin typeface="Microsoft YaHei"/>
                          <a:ea typeface="Microsoft YaHei"/>
                          <a:cs typeface="Microsoft YaHei"/>
                        </a:rPr>
                        <a:t> </a:t>
                      </a:r>
                      <a:r>
                        <a:rPr sz="1200" kern="0" spc="-20" dirty="0">
                          <a:solidFill>
                            <a:srgbClr val="000000">
                              <a:alpha val="100000"/>
                            </a:srgbClr>
                          </a:solidFill>
                          <a:latin typeface="Microsoft YaHei"/>
                          <a:ea typeface="Microsoft YaHei"/>
                          <a:cs typeface="Microsoft YaHei"/>
                        </a:rPr>
                        <a:t>52-2013第 7.5 条 ：检</a:t>
                      </a:r>
                      <a:r>
                        <a:rPr sz="1200" kern="0" spc="0" dirty="0">
                          <a:solidFill>
                            <a:srgbClr val="000000">
                              <a:alpha val="100000"/>
                            </a:srgbClr>
                          </a:solidFill>
                          <a:latin typeface="Microsoft YaHei"/>
                          <a:ea typeface="Microsoft YaHei"/>
                          <a:cs typeface="Microsoft YaHei"/>
                        </a:rPr>
                        <a:t>       </a:t>
                      </a:r>
                      <a:r>
                        <a:rPr sz="1200" kern="0" spc="-20" dirty="0">
                          <a:solidFill>
                            <a:srgbClr val="000000">
                              <a:alpha val="100000"/>
                            </a:srgbClr>
                          </a:solidFill>
                          <a:latin typeface="Microsoft YaHei"/>
                          <a:ea typeface="Microsoft YaHei"/>
                          <a:cs typeface="Microsoft YaHei"/>
                        </a:rPr>
                        <a:t>定周期 ：压力表的检定周期可根据使用环境及使</a:t>
                      </a:r>
                      <a:r>
                        <a:rPr sz="1200" kern="0" spc="0" dirty="0">
                          <a:solidFill>
                            <a:srgbClr val="000000">
                              <a:alpha val="100000"/>
                            </a:srgbClr>
                          </a:solidFill>
                          <a:latin typeface="Microsoft YaHei"/>
                          <a:ea typeface="Microsoft YaHei"/>
                          <a:cs typeface="Microsoft YaHei"/>
                        </a:rPr>
                        <a:t>      用频繁程度确定,一般不超过6</a:t>
                      </a:r>
                      <a:r>
                        <a:rPr sz="1200" kern="0" spc="-10" dirty="0">
                          <a:solidFill>
                            <a:srgbClr val="000000">
                              <a:alpha val="100000"/>
                            </a:srgbClr>
                          </a:solidFill>
                          <a:latin typeface="Microsoft YaHei"/>
                          <a:ea typeface="Microsoft YaHei"/>
                          <a:cs typeface="Microsoft YaHei"/>
                        </a:rPr>
                        <a:t>个月。</a:t>
                      </a:r>
                      <a:endParaRPr sz="1200" dirty="0">
                        <a:latin typeface="Microsoft YaHei"/>
                        <a:ea typeface="Microsoft YaHei"/>
                        <a:cs typeface="Microsoft YaHei"/>
                      </a:endParaRPr>
                    </a:p>
                    <a:p>
                      <a:pPr marL="231775" indent="72389" algn="l" rtl="0" eaLnBrk="0">
                        <a:lnSpc>
                          <a:spcPct val="118000"/>
                        </a:lnSpc>
                        <a:spcBef>
                          <a:spcPts val="19"/>
                        </a:spcBef>
                        <a:tabLst/>
                      </a:pPr>
                      <a:r>
                        <a:rPr sz="1200" kern="0" spc="-20" dirty="0">
                          <a:solidFill>
                            <a:srgbClr val="000000">
                              <a:alpha val="100000"/>
                            </a:srgbClr>
                          </a:solidFill>
                          <a:latin typeface="Microsoft YaHei"/>
                          <a:ea typeface="Microsoft YaHei"/>
                          <a:cs typeface="Microsoft YaHei"/>
                        </a:rPr>
                        <a:t>《固定式压力容器安全技</a:t>
                      </a:r>
                      <a:r>
                        <a:rPr sz="1200" kern="0" spc="-30" dirty="0">
                          <a:solidFill>
                            <a:srgbClr val="000000">
                              <a:alpha val="100000"/>
                            </a:srgbClr>
                          </a:solidFill>
                          <a:latin typeface="Microsoft YaHei"/>
                          <a:ea typeface="Microsoft YaHei"/>
                          <a:cs typeface="Microsoft YaHei"/>
                        </a:rPr>
                        <a:t>术监察规程》TSG 21-</a:t>
                      </a:r>
                      <a:r>
                        <a:rPr sz="1200" kern="0" spc="0" dirty="0">
                          <a:solidFill>
                            <a:srgbClr val="000000">
                              <a:alpha val="100000"/>
                            </a:srgbClr>
                          </a:solidFill>
                          <a:latin typeface="Microsoft YaHei"/>
                          <a:ea typeface="Microsoft YaHei"/>
                          <a:cs typeface="Microsoft YaHei"/>
                        </a:rPr>
                        <a:t>       </a:t>
                      </a:r>
                      <a:r>
                        <a:rPr sz="1200" kern="0" spc="-20" dirty="0">
                          <a:solidFill>
                            <a:srgbClr val="000000">
                              <a:alpha val="100000"/>
                            </a:srgbClr>
                          </a:solidFill>
                          <a:latin typeface="Microsoft YaHei"/>
                          <a:ea typeface="Microsoft YaHei"/>
                          <a:cs typeface="Microsoft YaHei"/>
                        </a:rPr>
                        <a:t>2016第9.2.1.2 </a:t>
                      </a:r>
                      <a:r>
                        <a:rPr sz="1200" kern="0" spc="-30" dirty="0">
                          <a:solidFill>
                            <a:srgbClr val="000000">
                              <a:alpha val="100000"/>
                            </a:srgbClr>
                          </a:solidFill>
                          <a:latin typeface="Microsoft YaHei"/>
                          <a:ea typeface="Microsoft YaHei"/>
                          <a:cs typeface="Microsoft YaHei"/>
                        </a:rPr>
                        <a:t>条 ：压力表检定 ：压力表的检定</a:t>
                      </a:r>
                      <a:r>
                        <a:rPr sz="1200" kern="0" spc="0" dirty="0">
                          <a:solidFill>
                            <a:srgbClr val="000000">
                              <a:alpha val="100000"/>
                            </a:srgbClr>
                          </a:solidFill>
                          <a:latin typeface="Microsoft YaHei"/>
                          <a:ea typeface="Microsoft YaHei"/>
                          <a:cs typeface="Microsoft YaHei"/>
                        </a:rPr>
                        <a:t>       </a:t>
                      </a:r>
                      <a:r>
                        <a:rPr sz="1200" kern="0" spc="-20" dirty="0">
                          <a:solidFill>
                            <a:srgbClr val="000000">
                              <a:alpha val="100000"/>
                            </a:srgbClr>
                          </a:solidFill>
                          <a:latin typeface="Microsoft YaHei"/>
                          <a:ea typeface="Microsoft YaHei"/>
                          <a:cs typeface="Microsoft YaHei"/>
                        </a:rPr>
                        <a:t>和维护应当符合国家计量部门的有关规定 ，压力</a:t>
                      </a:r>
                      <a:r>
                        <a:rPr sz="1200" kern="0" spc="0" dirty="0">
                          <a:solidFill>
                            <a:srgbClr val="000000">
                              <a:alpha val="100000"/>
                            </a:srgbClr>
                          </a:solidFill>
                          <a:latin typeface="Microsoft YaHei"/>
                          <a:ea typeface="Microsoft YaHei"/>
                          <a:cs typeface="Microsoft YaHei"/>
                        </a:rPr>
                        <a:t>      </a:t>
                      </a:r>
                      <a:r>
                        <a:rPr sz="1200" kern="0" spc="-20" dirty="0">
                          <a:solidFill>
                            <a:srgbClr val="000000">
                              <a:alpha val="100000"/>
                            </a:srgbClr>
                          </a:solidFill>
                          <a:latin typeface="Microsoft YaHei"/>
                          <a:ea typeface="Microsoft YaHei"/>
                          <a:cs typeface="Microsoft YaHei"/>
                        </a:rPr>
                        <a:t>表安装前应当进行检定 ，在刻度盘上应当划出指</a:t>
                      </a:r>
                      <a:r>
                        <a:rPr sz="1200" kern="0" spc="0" dirty="0">
                          <a:solidFill>
                            <a:srgbClr val="000000">
                              <a:alpha val="100000"/>
                            </a:srgbClr>
                          </a:solidFill>
                          <a:latin typeface="Microsoft YaHei"/>
                          <a:ea typeface="Microsoft YaHei"/>
                          <a:cs typeface="Microsoft YaHei"/>
                        </a:rPr>
                        <a:t>      </a:t>
                      </a:r>
                      <a:r>
                        <a:rPr sz="1200" kern="0" spc="-20" dirty="0">
                          <a:solidFill>
                            <a:srgbClr val="000000">
                              <a:alpha val="100000"/>
                            </a:srgbClr>
                          </a:solidFill>
                          <a:latin typeface="Microsoft YaHei"/>
                          <a:ea typeface="Microsoft YaHei"/>
                          <a:cs typeface="Microsoft YaHei"/>
                        </a:rPr>
                        <a:t>示工作压力的红线 ，注明下次检定日期。压力表</a:t>
                      </a:r>
                      <a:r>
                        <a:rPr sz="1200" kern="0" spc="0" dirty="0">
                          <a:solidFill>
                            <a:srgbClr val="000000">
                              <a:alpha val="100000"/>
                            </a:srgbClr>
                          </a:solidFill>
                          <a:latin typeface="Microsoft YaHei"/>
                          <a:ea typeface="Microsoft YaHei"/>
                          <a:cs typeface="Microsoft YaHei"/>
                        </a:rPr>
                        <a:t>      </a:t>
                      </a:r>
                      <a:r>
                        <a:rPr sz="1200" kern="0" spc="-10" dirty="0">
                          <a:solidFill>
                            <a:srgbClr val="000000">
                              <a:alpha val="100000"/>
                            </a:srgbClr>
                          </a:solidFill>
                          <a:latin typeface="Microsoft YaHei"/>
                          <a:ea typeface="Microsoft YaHei"/>
                          <a:cs typeface="Microsoft YaHei"/>
                        </a:rPr>
                        <a:t>检定后应当加铅封。</a:t>
                      </a:r>
                      <a:endParaRPr sz="1200" dirty="0">
                        <a:latin typeface="Microsoft YaHei"/>
                        <a:ea typeface="Microsoft YaHei"/>
                        <a:cs typeface="Microsoft YaHei"/>
                      </a:endParaRPr>
                    </a:p>
                  </a:txBody>
                  <a:tcPr marL="0" marR="0" marT="0" marB="0">
                    <a:lnL w="12700" cap="flat" cmpd="sng" algn="ctr">
                      <a:solidFill>
                        <a:srgbClr val="8EBFD6"/>
                      </a:solidFill>
                      <a:prstDash val="solid"/>
                      <a:round/>
                      <a:headEnd type="none" w="med" len="med"/>
                      <a:tailEnd type="none" w="med" len="med"/>
                    </a:lnL>
                    <a:lnR>
                      <a:noFill/>
                    </a:lnR>
                    <a:lnT>
                      <a:noFill/>
                    </a:lnT>
                    <a:lnB w="12700" cap="flat" cmpd="sng" algn="ctr">
                      <a:solidFill>
                        <a:srgbClr val="8EBFD6"/>
                      </a:solidFill>
                      <a:prstDash val="solid"/>
                      <a:round/>
                      <a:headEnd type="none" w="med" len="med"/>
                      <a:tailEnd type="none" w="med" len="med"/>
                    </a:lnB>
                  </a:tcPr>
                </a:tc>
                <a:extLst>
                  <a:ext uri="{0D108BD9-81ED-4DB2-BD59-A6C34878D82A}">
                    <a16:rowId xmlns:a16="http://schemas.microsoft.com/office/drawing/2014/main" val="10000"/>
                  </a:ext>
                </a:extLst>
              </a:tr>
            </a:tbl>
          </a:graphicData>
        </a:graphic>
      </p:graphicFrame>
      <p:sp>
        <p:nvSpPr>
          <p:cNvPr id="448" name="textbox 448"/>
          <p:cNvSpPr/>
          <p:nvPr/>
        </p:nvSpPr>
        <p:spPr>
          <a:xfrm>
            <a:off x="702236" y="510426"/>
            <a:ext cx="8719819" cy="1052194"/>
          </a:xfrm>
          <a:prstGeom prst="rect">
            <a:avLst/>
          </a:prstGeom>
          <a:noFill/>
          <a:ln w="0" cap="flat">
            <a:noFill/>
            <a:prstDash val="solid"/>
            <a:miter lim="0"/>
          </a:ln>
        </p:spPr>
        <p:txBody>
          <a:bodyPr vert="horz" wrap="square" lIns="0" tIns="0" rIns="0" bIns="0"/>
          <a:lstStyle/>
          <a:p>
            <a:pPr algn="l" rtl="0" eaLnBrk="0">
              <a:lnSpc>
                <a:spcPct val="83341"/>
              </a:lnSpc>
              <a:tabLst/>
            </a:pPr>
            <a:endParaRPr sz="100" dirty="0">
              <a:latin typeface="Arial"/>
              <a:ea typeface="Arial"/>
              <a:cs typeface="Arial"/>
            </a:endParaRPr>
          </a:p>
          <a:p>
            <a:pPr marL="215900" algn="l" rtl="0" eaLnBrk="0">
              <a:lnSpc>
                <a:spcPts val="4227"/>
              </a:lnSpc>
              <a:tabLst/>
            </a:pPr>
            <a:r>
              <a:rPr sz="3200" b="1" kern="0" spc="-80" dirty="0">
                <a:solidFill>
                  <a:srgbClr val="000000">
                    <a:alpha val="100000"/>
                  </a:srgbClr>
                </a:solidFill>
                <a:latin typeface="Microsoft YaHei"/>
                <a:ea typeface="Microsoft YaHei"/>
                <a:cs typeface="Microsoft YaHei"/>
              </a:rPr>
              <a:t>《城镇燃气经营安全重大隐患判定标准》解析</a:t>
            </a:r>
            <a:endParaRPr sz="3200" dirty="0">
              <a:latin typeface="Microsoft YaHei"/>
              <a:ea typeface="Microsoft YaHei"/>
              <a:cs typeface="Microsoft YaHei"/>
            </a:endParaRPr>
          </a:p>
          <a:p>
            <a:pPr algn="l" rtl="0" eaLnBrk="0">
              <a:lnSpc>
                <a:spcPct val="104000"/>
              </a:lnSpc>
              <a:tabLst/>
            </a:pPr>
            <a:endParaRPr sz="1000" dirty="0">
              <a:latin typeface="Arial"/>
              <a:ea typeface="Arial"/>
              <a:cs typeface="Arial"/>
            </a:endParaRPr>
          </a:p>
          <a:p>
            <a:pPr algn="l" rtl="0" eaLnBrk="0">
              <a:lnSpc>
                <a:spcPct val="100000"/>
              </a:lnSpc>
              <a:tabLst/>
            </a:pPr>
            <a:endParaRPr sz="400" dirty="0">
              <a:latin typeface="Arial"/>
              <a:ea typeface="Arial"/>
              <a:cs typeface="Arial"/>
            </a:endParaRPr>
          </a:p>
          <a:p>
            <a:pPr marL="52069" algn="l" rtl="0" eaLnBrk="0">
              <a:lnSpc>
                <a:spcPts val="2123"/>
              </a:lnSpc>
              <a:spcBef>
                <a:spcPts val="1"/>
              </a:spcBef>
              <a:tabLst/>
            </a:pPr>
            <a:r>
              <a:rPr sz="1600" kern="0" spc="10" dirty="0">
                <a:solidFill>
                  <a:srgbClr val="FF0000">
                    <a:alpha val="100000"/>
                  </a:srgbClr>
                </a:solidFill>
                <a:latin typeface="Wingdings"/>
                <a:ea typeface="Wingdings"/>
                <a:cs typeface="Wingdings"/>
              </a:rPr>
              <a:t>n</a:t>
            </a:r>
            <a:r>
              <a:rPr sz="1600" kern="0" spc="-570" dirty="0">
                <a:solidFill>
                  <a:srgbClr val="FF0000">
                    <a:alpha val="100000"/>
                  </a:srgbClr>
                </a:solidFill>
                <a:latin typeface="Wingdings"/>
                <a:ea typeface="Wingdings"/>
                <a:cs typeface="Wingdings"/>
              </a:rPr>
              <a:t> </a:t>
            </a:r>
            <a:r>
              <a:rPr sz="1600" kern="0" spc="10" dirty="0">
                <a:solidFill>
                  <a:srgbClr val="000000">
                    <a:alpha val="100000"/>
                  </a:srgbClr>
                </a:solidFill>
                <a:latin typeface="Microsoft YaHei"/>
                <a:ea typeface="Microsoft YaHei"/>
                <a:cs typeface="Microsoft YaHei"/>
              </a:rPr>
              <a:t>第五条  燃气经营者在燃气厂站安全管理中</a:t>
            </a:r>
            <a:r>
              <a:rPr sz="1600" kern="0" spc="0" dirty="0">
                <a:solidFill>
                  <a:srgbClr val="000000">
                    <a:alpha val="100000"/>
                  </a:srgbClr>
                </a:solidFill>
                <a:latin typeface="Microsoft YaHei"/>
                <a:ea typeface="Microsoft YaHei"/>
                <a:cs typeface="Microsoft YaHei"/>
              </a:rPr>
              <a:t> ，有下列情形之一的 ，判定为重大隐患 </a:t>
            </a:r>
            <a:r>
              <a:rPr sz="1600" kern="0" spc="-380" dirty="0">
                <a:solidFill>
                  <a:srgbClr val="000000">
                    <a:alpha val="100000"/>
                  </a:srgbClr>
                </a:solidFill>
                <a:latin typeface="Microsoft YaHei"/>
                <a:ea typeface="Microsoft YaHei"/>
                <a:cs typeface="Microsoft YaHei"/>
              </a:rPr>
              <a:t>：（</a:t>
            </a:r>
            <a:r>
              <a:rPr sz="1600" kern="0" spc="80" dirty="0">
                <a:solidFill>
                  <a:srgbClr val="000000">
                    <a:alpha val="100000"/>
                  </a:srgbClr>
                </a:solidFill>
                <a:latin typeface="Microsoft YaHei"/>
                <a:ea typeface="Microsoft YaHei"/>
                <a:cs typeface="Microsoft YaHei"/>
              </a:rPr>
              <a:t> </a:t>
            </a:r>
            <a:r>
              <a:rPr sz="1600" kern="0" spc="0" dirty="0">
                <a:solidFill>
                  <a:srgbClr val="000000">
                    <a:alpha val="100000"/>
                  </a:srgbClr>
                </a:solidFill>
                <a:latin typeface="Microsoft YaHei"/>
                <a:ea typeface="Microsoft YaHei"/>
                <a:cs typeface="Microsoft YaHei"/>
              </a:rPr>
              <a:t>5种）</a:t>
            </a:r>
            <a:endParaRPr sz="1600" dirty="0">
              <a:latin typeface="Microsoft YaHei"/>
              <a:ea typeface="Microsoft YaHei"/>
              <a:cs typeface="Microsoft YaHei"/>
            </a:endParaRPr>
          </a:p>
        </p:txBody>
      </p:sp>
      <p:sp>
        <p:nvSpPr>
          <p:cNvPr id="450" name="textbox 450"/>
          <p:cNvSpPr/>
          <p:nvPr/>
        </p:nvSpPr>
        <p:spPr>
          <a:xfrm>
            <a:off x="1905798" y="1802229"/>
            <a:ext cx="8355330" cy="295275"/>
          </a:xfrm>
          <a:prstGeom prst="rect">
            <a:avLst/>
          </a:prstGeom>
          <a:noFill/>
          <a:ln w="0" cap="flat">
            <a:noFill/>
            <a:prstDash val="solid"/>
            <a:miter lim="0"/>
          </a:ln>
        </p:spPr>
        <p:txBody>
          <a:bodyPr vert="horz" wrap="square" lIns="0" tIns="0" rIns="0" bIns="0"/>
          <a:lstStyle/>
          <a:p>
            <a:pPr algn="l" rtl="0" eaLnBrk="0">
              <a:lnSpc>
                <a:spcPct val="83341"/>
              </a:lnSpc>
              <a:tabLst/>
            </a:pPr>
            <a:endParaRPr sz="100" dirty="0">
              <a:latin typeface="Arial"/>
              <a:ea typeface="Arial"/>
              <a:cs typeface="Arial"/>
            </a:endParaRPr>
          </a:p>
          <a:p>
            <a:pPr algn="r" rtl="0" eaLnBrk="0">
              <a:lnSpc>
                <a:spcPts val="2123"/>
              </a:lnSpc>
              <a:tabLst/>
            </a:pPr>
            <a:r>
              <a:rPr sz="1600" kern="0" spc="60" dirty="0">
                <a:solidFill>
                  <a:srgbClr val="000000">
                    <a:alpha val="100000"/>
                  </a:srgbClr>
                </a:solidFill>
                <a:latin typeface="Microsoft YaHei"/>
                <a:ea typeface="Microsoft YaHei"/>
                <a:cs typeface="Microsoft YaHei"/>
              </a:rPr>
              <a:t>（ 一 ）燃气储罐未设置压力</a:t>
            </a:r>
            <a:r>
              <a:rPr sz="1600" kern="0" spc="-250" dirty="0">
                <a:solidFill>
                  <a:srgbClr val="000000">
                    <a:alpha val="100000"/>
                  </a:srgbClr>
                </a:solidFill>
                <a:latin typeface="Microsoft YaHei"/>
                <a:ea typeface="Microsoft YaHei"/>
                <a:cs typeface="Microsoft YaHei"/>
              </a:rPr>
              <a:t> </a:t>
            </a:r>
            <a:r>
              <a:rPr sz="1600" kern="0" spc="60" dirty="0">
                <a:solidFill>
                  <a:srgbClr val="000000">
                    <a:alpha val="100000"/>
                  </a:srgbClr>
                </a:solidFill>
                <a:latin typeface="Microsoft YaHei"/>
                <a:ea typeface="Microsoft YaHei"/>
                <a:cs typeface="Microsoft YaHei"/>
              </a:rPr>
              <a:t>、</a:t>
            </a:r>
            <a:r>
              <a:rPr sz="1600" kern="0" spc="-290" dirty="0">
                <a:solidFill>
                  <a:srgbClr val="000000">
                    <a:alpha val="100000"/>
                  </a:srgbClr>
                </a:solidFill>
                <a:latin typeface="Microsoft YaHei"/>
                <a:ea typeface="Microsoft YaHei"/>
                <a:cs typeface="Microsoft YaHei"/>
              </a:rPr>
              <a:t> </a:t>
            </a:r>
            <a:r>
              <a:rPr sz="1600" kern="0" spc="60" dirty="0">
                <a:solidFill>
                  <a:srgbClr val="000000">
                    <a:alpha val="100000"/>
                  </a:srgbClr>
                </a:solidFill>
                <a:latin typeface="Microsoft YaHei"/>
                <a:ea typeface="Microsoft YaHei"/>
                <a:cs typeface="Microsoft YaHei"/>
              </a:rPr>
              <a:t>罐容或液位显示等监测装置 ，或不具有超限报警功能 ；</a:t>
            </a:r>
            <a:endParaRPr sz="1600" dirty="0">
              <a:latin typeface="Microsoft YaHei"/>
              <a:ea typeface="Microsoft YaHei"/>
              <a:cs typeface="Microsoft YaHei"/>
            </a:endParaRPr>
          </a:p>
        </p:txBody>
      </p:sp>
      <p:sp>
        <p:nvSpPr>
          <p:cNvPr id="452" name="textbox 452"/>
          <p:cNvSpPr/>
          <p:nvPr/>
        </p:nvSpPr>
        <p:spPr>
          <a:xfrm>
            <a:off x="2722849" y="2424529"/>
            <a:ext cx="6746875" cy="295275"/>
          </a:xfrm>
          <a:prstGeom prst="rect">
            <a:avLst/>
          </a:prstGeom>
          <a:noFill/>
          <a:ln w="0" cap="flat">
            <a:noFill/>
            <a:prstDash val="solid"/>
            <a:miter lim="0"/>
          </a:ln>
        </p:spPr>
        <p:txBody>
          <a:bodyPr vert="horz" wrap="square" lIns="0" tIns="0" rIns="0" bIns="0"/>
          <a:lstStyle/>
          <a:p>
            <a:pPr algn="l" rtl="0" eaLnBrk="0">
              <a:lnSpc>
                <a:spcPct val="83341"/>
              </a:lnSpc>
              <a:tabLst/>
            </a:pPr>
            <a:endParaRPr sz="100" dirty="0">
              <a:latin typeface="Arial"/>
              <a:ea typeface="Arial"/>
              <a:cs typeface="Arial"/>
            </a:endParaRPr>
          </a:p>
          <a:p>
            <a:pPr marL="12700" algn="l" rtl="0" eaLnBrk="0">
              <a:lnSpc>
                <a:spcPts val="2123"/>
              </a:lnSpc>
              <a:tabLst/>
            </a:pPr>
            <a:r>
              <a:rPr sz="1600" kern="0" spc="140" dirty="0">
                <a:solidFill>
                  <a:srgbClr val="000000">
                    <a:alpha val="100000"/>
                  </a:srgbClr>
                </a:solidFill>
                <a:latin typeface="Microsoft YaHei"/>
                <a:ea typeface="Microsoft YaHei"/>
                <a:cs typeface="Microsoft YaHei"/>
              </a:rPr>
              <a:t>1</a:t>
            </a:r>
            <a:r>
              <a:rPr sz="1600" kern="0" spc="-260" dirty="0">
                <a:solidFill>
                  <a:srgbClr val="000000">
                    <a:alpha val="100000"/>
                  </a:srgbClr>
                </a:solidFill>
                <a:latin typeface="Microsoft YaHei"/>
                <a:ea typeface="Microsoft YaHei"/>
                <a:cs typeface="Microsoft YaHei"/>
              </a:rPr>
              <a:t> </a:t>
            </a:r>
            <a:r>
              <a:rPr sz="1600" kern="0" spc="140" dirty="0">
                <a:solidFill>
                  <a:srgbClr val="000000">
                    <a:alpha val="100000"/>
                  </a:srgbClr>
                </a:solidFill>
                <a:latin typeface="Microsoft YaHei"/>
                <a:ea typeface="Microsoft YaHei"/>
                <a:cs typeface="Microsoft YaHei"/>
              </a:rPr>
              <a:t>.液化天然气储配站或气</a:t>
            </a:r>
            <a:r>
              <a:rPr sz="1600" kern="0" spc="130" dirty="0">
                <a:solidFill>
                  <a:srgbClr val="000000">
                    <a:alpha val="100000"/>
                  </a:srgbClr>
                </a:solidFill>
                <a:latin typeface="Microsoft YaHei"/>
                <a:ea typeface="Microsoft YaHei"/>
                <a:cs typeface="Microsoft YaHei"/>
              </a:rPr>
              <a:t>化站</a:t>
            </a:r>
            <a:r>
              <a:rPr sz="1600" kern="0" spc="-240" dirty="0">
                <a:solidFill>
                  <a:srgbClr val="000000">
                    <a:alpha val="100000"/>
                  </a:srgbClr>
                </a:solidFill>
                <a:latin typeface="Microsoft YaHei"/>
                <a:ea typeface="Microsoft YaHei"/>
                <a:cs typeface="Microsoft YaHei"/>
              </a:rPr>
              <a:t> </a:t>
            </a:r>
            <a:r>
              <a:rPr sz="1600" kern="0" spc="130" dirty="0">
                <a:solidFill>
                  <a:srgbClr val="000000">
                    <a:alpha val="100000"/>
                  </a:srgbClr>
                </a:solidFill>
                <a:latin typeface="Microsoft YaHei"/>
                <a:ea typeface="Microsoft YaHei"/>
                <a:cs typeface="Microsoft YaHei"/>
              </a:rPr>
              <a:t>、</a:t>
            </a:r>
            <a:r>
              <a:rPr sz="1600" kern="0" spc="-300" dirty="0">
                <a:solidFill>
                  <a:srgbClr val="000000">
                    <a:alpha val="100000"/>
                  </a:srgbClr>
                </a:solidFill>
                <a:latin typeface="Microsoft YaHei"/>
                <a:ea typeface="Microsoft YaHei"/>
                <a:cs typeface="Microsoft YaHei"/>
              </a:rPr>
              <a:t> </a:t>
            </a:r>
            <a:r>
              <a:rPr sz="1600" kern="0" spc="130" dirty="0">
                <a:solidFill>
                  <a:srgbClr val="000000">
                    <a:alpha val="100000"/>
                  </a:srgbClr>
                </a:solidFill>
                <a:latin typeface="Microsoft YaHei"/>
                <a:ea typeface="Microsoft YaHei"/>
                <a:cs typeface="Microsoft YaHei"/>
              </a:rPr>
              <a:t>液化石油气供应站</a:t>
            </a:r>
            <a:r>
              <a:rPr sz="1600" kern="0" spc="-250" dirty="0">
                <a:solidFill>
                  <a:srgbClr val="000000">
                    <a:alpha val="100000"/>
                  </a:srgbClr>
                </a:solidFill>
                <a:latin typeface="Microsoft YaHei"/>
                <a:ea typeface="Microsoft YaHei"/>
                <a:cs typeface="Microsoft YaHei"/>
              </a:rPr>
              <a:t> </a:t>
            </a:r>
            <a:r>
              <a:rPr sz="1600" kern="0" spc="130" dirty="0">
                <a:solidFill>
                  <a:srgbClr val="000000">
                    <a:alpha val="100000"/>
                  </a:srgbClr>
                </a:solidFill>
                <a:latin typeface="Microsoft YaHei"/>
                <a:ea typeface="Microsoft YaHei"/>
                <a:cs typeface="Microsoft YaHei"/>
              </a:rPr>
              <a:t>、</a:t>
            </a:r>
            <a:r>
              <a:rPr sz="1600" kern="0" spc="-160" dirty="0">
                <a:solidFill>
                  <a:srgbClr val="000000">
                    <a:alpha val="100000"/>
                  </a:srgbClr>
                </a:solidFill>
                <a:latin typeface="Microsoft YaHei"/>
                <a:ea typeface="Microsoft YaHei"/>
                <a:cs typeface="Microsoft YaHei"/>
              </a:rPr>
              <a:t> </a:t>
            </a:r>
            <a:r>
              <a:rPr sz="1600" kern="0" spc="0" dirty="0">
                <a:solidFill>
                  <a:srgbClr val="000000">
                    <a:alpha val="100000"/>
                  </a:srgbClr>
                </a:solidFill>
                <a:latin typeface="Microsoft YaHei"/>
                <a:ea typeface="Microsoft YaHei"/>
                <a:cs typeface="Microsoft YaHei"/>
              </a:rPr>
              <a:t>LNG</a:t>
            </a:r>
            <a:r>
              <a:rPr sz="1600" kern="0" spc="130" dirty="0">
                <a:solidFill>
                  <a:srgbClr val="000000">
                    <a:alpha val="100000"/>
                  </a:srgbClr>
                </a:solidFill>
                <a:latin typeface="Microsoft YaHei"/>
                <a:ea typeface="Microsoft YaHei"/>
                <a:cs typeface="Microsoft YaHei"/>
              </a:rPr>
              <a:t>汽车加气站</a:t>
            </a:r>
            <a:endParaRPr sz="1600" dirty="0">
              <a:latin typeface="Microsoft YaHei"/>
              <a:ea typeface="Microsoft YaHei"/>
              <a:cs typeface="Microsoft YaHei"/>
            </a:endParaRPr>
          </a:p>
        </p:txBody>
      </p:sp>
      <p:pic>
        <p:nvPicPr>
          <p:cNvPr id="454" name="picture 454"/>
          <p:cNvPicPr>
            <a:picLocks noChangeAspect="1"/>
          </p:cNvPicPr>
          <p:nvPr/>
        </p:nvPicPr>
        <p:blipFill>
          <a:blip r:embed="rId2"/>
          <a:stretch>
            <a:fillRect/>
          </a:stretch>
        </p:blipFill>
        <p:spPr>
          <a:xfrm rot="21600000">
            <a:off x="11472671" y="0"/>
            <a:ext cx="719328" cy="720852"/>
          </a:xfrm>
          <a:prstGeom prst="rect">
            <a:avLst/>
          </a:prstGeom>
        </p:spPr>
      </p:pic>
      <p:pic>
        <p:nvPicPr>
          <p:cNvPr id="456" name="picture 456"/>
          <p:cNvPicPr>
            <a:picLocks noChangeAspect="1"/>
          </p:cNvPicPr>
          <p:nvPr/>
        </p:nvPicPr>
        <p:blipFill>
          <a:blip r:embed="rId3"/>
          <a:stretch>
            <a:fillRect/>
          </a:stretch>
        </p:blipFill>
        <p:spPr>
          <a:xfrm rot="21600000">
            <a:off x="0" y="6138671"/>
            <a:ext cx="720852" cy="719328"/>
          </a:xfrm>
          <a:prstGeom prst="rect">
            <a:avLst/>
          </a:prstGeom>
        </p:spPr>
      </p:pic>
      <p:pic>
        <p:nvPicPr>
          <p:cNvPr id="458" name="picture 458"/>
          <p:cNvPicPr>
            <a:picLocks noChangeAspect="1"/>
          </p:cNvPicPr>
          <p:nvPr/>
        </p:nvPicPr>
        <p:blipFill>
          <a:blip r:embed="rId4"/>
          <a:stretch>
            <a:fillRect/>
          </a:stretch>
        </p:blipFill>
        <p:spPr>
          <a:xfrm rot="21600000">
            <a:off x="720090" y="1619250"/>
            <a:ext cx="10751184" cy="12700"/>
          </a:xfrm>
          <a:prstGeom prst="rect">
            <a:avLst/>
          </a:prstGeom>
        </p:spPr>
      </p:pic>
      <p:pic>
        <p:nvPicPr>
          <p:cNvPr id="460" name="picture 460"/>
          <p:cNvPicPr>
            <a:picLocks noChangeAspect="1"/>
          </p:cNvPicPr>
          <p:nvPr/>
        </p:nvPicPr>
        <p:blipFill>
          <a:blip r:embed="rId4"/>
          <a:stretch>
            <a:fillRect/>
          </a:stretch>
        </p:blipFill>
        <p:spPr>
          <a:xfrm rot="21600000">
            <a:off x="720090" y="2241550"/>
            <a:ext cx="10751184" cy="12700"/>
          </a:xfrm>
          <a:prstGeom prst="rect">
            <a:avLst/>
          </a:prstGeom>
        </p:spPr>
      </p:pic>
    </p:spTree>
  </p:cSld>
  <p:clrMapOvr>
    <a:masterClrMapping/>
  </p:clrMapOvr>
</p:sld>
</file>

<file path=ppt/slides/slide26.xml><?xml version="1.0" encoding="utf-8"?>
<p:sld xmlns:a16="http://schemas.microsoft.com/office/drawing/2014/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2" name="rect 462"/>
          <p:cNvSpPr/>
          <p:nvPr/>
        </p:nvSpPr>
        <p:spPr>
          <a:xfrm>
            <a:off x="0" y="0"/>
            <a:ext cx="12192000" cy="6858000"/>
          </a:xfrm>
          <a:prstGeom prst="rect">
            <a:avLst/>
          </a:prstGeom>
          <a:solidFill>
            <a:srgbClr val="E4F4FB">
              <a:alpha val="100000"/>
            </a:srgbClr>
          </a:solidFill>
          <a:ln w="0" cap="flat">
            <a:noFill/>
            <a:prstDash val="solid"/>
            <a:miter lim="0"/>
          </a:ln>
        </p:spPr>
        <p:txBody>
          <a:bodyPr rtlCol="0"/>
          <a:lstStyle/>
          <a:p>
            <a:pPr algn="ctr"/>
            <a:endParaRPr lang="zh-CN" altLang="en-US"/>
          </a:p>
        </p:txBody>
      </p:sp>
      <p:grpSp>
        <p:nvGrpSpPr>
          <p:cNvPr id="38" name="group 38"/>
          <p:cNvGrpSpPr/>
          <p:nvPr/>
        </p:nvGrpSpPr>
        <p:grpSpPr>
          <a:xfrm rot="21600000">
            <a:off x="720852" y="1626107"/>
            <a:ext cx="10750296" cy="4379976"/>
            <a:chOff x="0" y="0"/>
            <a:chExt cx="10750296" cy="4379976"/>
          </a:xfrm>
        </p:grpSpPr>
        <p:sp>
          <p:nvSpPr>
            <p:cNvPr id="464" name="path 464"/>
            <p:cNvSpPr/>
            <p:nvPr/>
          </p:nvSpPr>
          <p:spPr>
            <a:xfrm>
              <a:off x="0" y="0"/>
              <a:ext cx="10750296" cy="4379976"/>
            </a:xfrm>
            <a:custGeom>
              <a:avLst/>
              <a:gdLst/>
              <a:ahLst/>
              <a:cxnLst/>
              <a:rect l="0" t="0" r="0" b="0"/>
              <a:pathLst>
                <a:path w="16929" h="6897">
                  <a:moveTo>
                    <a:pt x="0" y="0"/>
                  </a:moveTo>
                  <a:lnTo>
                    <a:pt x="16929" y="0"/>
                  </a:lnTo>
                  <a:lnTo>
                    <a:pt x="16929" y="979"/>
                  </a:lnTo>
                  <a:lnTo>
                    <a:pt x="0" y="979"/>
                  </a:lnTo>
                  <a:lnTo>
                    <a:pt x="0" y="0"/>
                  </a:lnTo>
                  <a:close/>
                </a:path>
                <a:path w="16929" h="6897">
                  <a:moveTo>
                    <a:pt x="0" y="1958"/>
                  </a:moveTo>
                  <a:lnTo>
                    <a:pt x="4171" y="1958"/>
                  </a:lnTo>
                  <a:lnTo>
                    <a:pt x="4171" y="2940"/>
                  </a:lnTo>
                  <a:lnTo>
                    <a:pt x="0" y="2940"/>
                  </a:lnTo>
                  <a:lnTo>
                    <a:pt x="0" y="1958"/>
                  </a:lnTo>
                  <a:close/>
                </a:path>
                <a:path w="16929" h="6897">
                  <a:moveTo>
                    <a:pt x="4171" y="1958"/>
                  </a:moveTo>
                  <a:lnTo>
                    <a:pt x="11138" y="1958"/>
                  </a:lnTo>
                  <a:lnTo>
                    <a:pt x="11138" y="2940"/>
                  </a:lnTo>
                  <a:lnTo>
                    <a:pt x="4171" y="2940"/>
                  </a:lnTo>
                  <a:lnTo>
                    <a:pt x="4171" y="1958"/>
                  </a:lnTo>
                  <a:close/>
                </a:path>
                <a:path w="16929" h="6897">
                  <a:moveTo>
                    <a:pt x="11138" y="1958"/>
                  </a:moveTo>
                  <a:lnTo>
                    <a:pt x="16929" y="1958"/>
                  </a:lnTo>
                  <a:lnTo>
                    <a:pt x="16929" y="2940"/>
                  </a:lnTo>
                  <a:lnTo>
                    <a:pt x="11138" y="2940"/>
                  </a:lnTo>
                  <a:lnTo>
                    <a:pt x="11138" y="1958"/>
                  </a:lnTo>
                  <a:close/>
                </a:path>
                <a:path w="16929" h="6897">
                  <a:moveTo>
                    <a:pt x="4171" y="4029"/>
                  </a:moveTo>
                  <a:lnTo>
                    <a:pt x="7507" y="4029"/>
                  </a:lnTo>
                  <a:lnTo>
                    <a:pt x="7507" y="6897"/>
                  </a:lnTo>
                  <a:lnTo>
                    <a:pt x="4171" y="6897"/>
                  </a:lnTo>
                  <a:lnTo>
                    <a:pt x="4171" y="4029"/>
                  </a:lnTo>
                  <a:close/>
                </a:path>
                <a:path w="16929" h="6897">
                  <a:moveTo>
                    <a:pt x="7507" y="4029"/>
                  </a:moveTo>
                  <a:lnTo>
                    <a:pt x="11138" y="4029"/>
                  </a:lnTo>
                  <a:lnTo>
                    <a:pt x="11138" y="6897"/>
                  </a:lnTo>
                  <a:lnTo>
                    <a:pt x="7507" y="6897"/>
                  </a:lnTo>
                  <a:lnTo>
                    <a:pt x="7507" y="4029"/>
                  </a:lnTo>
                  <a:close/>
                </a:path>
              </a:pathLst>
            </a:custGeom>
            <a:solidFill>
              <a:srgbClr val="B9D6E6">
                <a:alpha val="100000"/>
              </a:srgbClr>
            </a:solidFill>
            <a:ln w="0" cap="flat">
              <a:noFill/>
              <a:prstDash val="solid"/>
              <a:miter lim="0"/>
            </a:ln>
          </p:spPr>
          <p:txBody>
            <a:bodyPr rtlCol="0"/>
            <a:lstStyle/>
            <a:p>
              <a:pPr algn="ctr"/>
              <a:endParaRPr lang="zh-CN" altLang="en-US"/>
            </a:p>
          </p:txBody>
        </p:sp>
        <p:sp>
          <p:nvSpPr>
            <p:cNvPr id="466" name="path 466"/>
            <p:cNvSpPr/>
            <p:nvPr/>
          </p:nvSpPr>
          <p:spPr>
            <a:xfrm>
              <a:off x="0" y="621792"/>
              <a:ext cx="10750296" cy="3758184"/>
            </a:xfrm>
            <a:custGeom>
              <a:avLst/>
              <a:gdLst/>
              <a:ahLst/>
              <a:cxnLst/>
              <a:rect l="0" t="0" r="0" b="0"/>
              <a:pathLst>
                <a:path w="16929" h="5918">
                  <a:moveTo>
                    <a:pt x="0" y="0"/>
                  </a:moveTo>
                  <a:lnTo>
                    <a:pt x="16929" y="0"/>
                  </a:lnTo>
                  <a:lnTo>
                    <a:pt x="16929" y="979"/>
                  </a:lnTo>
                  <a:lnTo>
                    <a:pt x="0" y="979"/>
                  </a:lnTo>
                  <a:lnTo>
                    <a:pt x="0" y="0"/>
                  </a:lnTo>
                  <a:close/>
                </a:path>
                <a:path w="16929" h="5918">
                  <a:moveTo>
                    <a:pt x="0" y="1960"/>
                  </a:moveTo>
                  <a:lnTo>
                    <a:pt x="4171" y="1960"/>
                  </a:lnTo>
                  <a:lnTo>
                    <a:pt x="4171" y="5918"/>
                  </a:lnTo>
                  <a:lnTo>
                    <a:pt x="0" y="5918"/>
                  </a:lnTo>
                  <a:lnTo>
                    <a:pt x="0" y="1960"/>
                  </a:lnTo>
                  <a:close/>
                </a:path>
                <a:path w="16929" h="5918">
                  <a:moveTo>
                    <a:pt x="4171" y="1960"/>
                  </a:moveTo>
                  <a:lnTo>
                    <a:pt x="11138" y="1960"/>
                  </a:lnTo>
                  <a:lnTo>
                    <a:pt x="11138" y="3050"/>
                  </a:lnTo>
                  <a:lnTo>
                    <a:pt x="4171" y="3050"/>
                  </a:lnTo>
                  <a:lnTo>
                    <a:pt x="4171" y="1960"/>
                  </a:lnTo>
                  <a:close/>
                </a:path>
                <a:path w="16929" h="5918">
                  <a:moveTo>
                    <a:pt x="11138" y="1960"/>
                  </a:moveTo>
                  <a:lnTo>
                    <a:pt x="16929" y="1960"/>
                  </a:lnTo>
                  <a:lnTo>
                    <a:pt x="16929" y="5918"/>
                  </a:lnTo>
                  <a:lnTo>
                    <a:pt x="11138" y="5918"/>
                  </a:lnTo>
                  <a:lnTo>
                    <a:pt x="11138" y="1960"/>
                  </a:lnTo>
                  <a:close/>
                </a:path>
              </a:pathLst>
            </a:custGeom>
            <a:solidFill>
              <a:srgbClr val="FFFFFF">
                <a:alpha val="100000"/>
              </a:srgbClr>
            </a:solidFill>
            <a:ln w="0" cap="flat">
              <a:noFill/>
              <a:prstDash val="solid"/>
              <a:miter lim="0"/>
            </a:ln>
          </p:spPr>
          <p:txBody>
            <a:bodyPr rtlCol="0"/>
            <a:lstStyle/>
            <a:p>
              <a:pPr algn="ctr"/>
              <a:endParaRPr lang="zh-CN" altLang="en-US"/>
            </a:p>
          </p:txBody>
        </p:sp>
      </p:grpSp>
      <p:graphicFrame>
        <p:nvGraphicFramePr>
          <p:cNvPr id="468" name="table 468"/>
          <p:cNvGraphicFramePr>
            <a:graphicFrameLocks noGrp="1"/>
          </p:cNvGraphicFramePr>
          <p:nvPr/>
        </p:nvGraphicFramePr>
        <p:xfrm>
          <a:off x="720090" y="2870200"/>
          <a:ext cx="10750547" cy="3141344"/>
        </p:xfrm>
        <a:graphic>
          <a:graphicData uri="http://schemas.openxmlformats.org/drawingml/2006/table">
            <a:tbl>
              <a:tblPr/>
              <a:tblGrid>
                <a:gridCol w="2649855">
                  <a:extLst>
                    <a:ext uri="{9D8B030D-6E8A-4147-A177-3AD203B41FA5}">
                      <a16:colId xmlns:a16="http://schemas.microsoft.com/office/drawing/2014/main" val="20000"/>
                    </a:ext>
                  </a:extLst>
                </a:gridCol>
                <a:gridCol w="1935479">
                  <a:extLst>
                    <a:ext uri="{9D8B030D-6E8A-4147-A177-3AD203B41FA5}">
                      <a16:colId xmlns:a16="http://schemas.microsoft.com/office/drawing/2014/main" val="20001"/>
                    </a:ext>
                  </a:extLst>
                </a:gridCol>
                <a:gridCol w="2487929">
                  <a:extLst>
                    <a:ext uri="{9D8B030D-6E8A-4147-A177-3AD203B41FA5}">
                      <a16:colId xmlns:a16="http://schemas.microsoft.com/office/drawing/2014/main" val="20002"/>
                    </a:ext>
                  </a:extLst>
                </a:gridCol>
                <a:gridCol w="3677284">
                  <a:extLst>
                    <a:ext uri="{9D8B030D-6E8A-4147-A177-3AD203B41FA5}">
                      <a16:colId xmlns:a16="http://schemas.microsoft.com/office/drawing/2014/main" val="20003"/>
                    </a:ext>
                  </a:extLst>
                </a:gridCol>
              </a:tblGrid>
              <a:tr h="1202055">
                <a:tc rowSpan="2">
                  <a:txBody>
                    <a:bodyPr/>
                    <a:lstStyle/>
                    <a:p>
                      <a:pPr algn="l" rtl="0" eaLnBrk="0">
                        <a:lnSpc>
                          <a:spcPct val="152000"/>
                        </a:lnSpc>
                        <a:tabLst/>
                      </a:pPr>
                      <a:endParaRPr sz="1000" dirty="0">
                        <a:latin typeface="Arial"/>
                        <a:ea typeface="Arial"/>
                        <a:cs typeface="Arial"/>
                      </a:endParaRPr>
                    </a:p>
                    <a:p>
                      <a:pPr algn="l" rtl="0" eaLnBrk="0">
                        <a:lnSpc>
                          <a:spcPct val="8355"/>
                        </a:lnSpc>
                        <a:tabLst/>
                      </a:pPr>
                      <a:endParaRPr sz="100" dirty="0">
                        <a:latin typeface="Arial"/>
                        <a:ea typeface="Arial"/>
                        <a:cs typeface="Arial"/>
                      </a:endParaRPr>
                    </a:p>
                    <a:p>
                      <a:pPr marL="872489" algn="l" rtl="0" eaLnBrk="0">
                        <a:lnSpc>
                          <a:spcPct val="84000"/>
                        </a:lnSpc>
                        <a:tabLst/>
                      </a:pPr>
                      <a:r>
                        <a:rPr sz="1600" kern="0" spc="120" dirty="0">
                          <a:solidFill>
                            <a:srgbClr val="000000">
                              <a:alpha val="100000"/>
                            </a:srgbClr>
                          </a:solidFill>
                          <a:latin typeface="Microsoft YaHei"/>
                          <a:ea typeface="Microsoft YaHei"/>
                          <a:cs typeface="Microsoft YaHei"/>
                        </a:rPr>
                        <a:t>检查要点</a:t>
                      </a:r>
                      <a:endParaRPr sz="1600" dirty="0">
                        <a:latin typeface="Microsoft YaHei"/>
                        <a:ea typeface="Microsoft YaHei"/>
                        <a:cs typeface="Microsoft YaHei"/>
                      </a:endParaRPr>
                    </a:p>
                    <a:p>
                      <a:pPr algn="l" rtl="0" eaLnBrk="0">
                        <a:lnSpc>
                          <a:spcPct val="104000"/>
                        </a:lnSpc>
                        <a:tabLst/>
                      </a:pPr>
                      <a:endParaRPr sz="1000" dirty="0">
                        <a:latin typeface="Arial"/>
                        <a:ea typeface="Arial"/>
                        <a:cs typeface="Arial"/>
                      </a:endParaRPr>
                    </a:p>
                    <a:p>
                      <a:pPr algn="l" rtl="0" eaLnBrk="0">
                        <a:lnSpc>
                          <a:spcPct val="105000"/>
                        </a:lnSpc>
                        <a:tabLst/>
                      </a:pPr>
                      <a:endParaRPr sz="1000" dirty="0">
                        <a:latin typeface="Arial"/>
                        <a:ea typeface="Arial"/>
                        <a:cs typeface="Arial"/>
                      </a:endParaRPr>
                    </a:p>
                    <a:p>
                      <a:pPr algn="l" rtl="0" eaLnBrk="0">
                        <a:lnSpc>
                          <a:spcPct val="105000"/>
                        </a:lnSpc>
                        <a:tabLst/>
                      </a:pPr>
                      <a:endParaRPr sz="1000" dirty="0">
                        <a:latin typeface="Arial"/>
                        <a:ea typeface="Arial"/>
                        <a:cs typeface="Arial"/>
                      </a:endParaRPr>
                    </a:p>
                    <a:p>
                      <a:pPr algn="l" rtl="0" eaLnBrk="0">
                        <a:lnSpc>
                          <a:spcPct val="105000"/>
                        </a:lnSpc>
                        <a:tabLst/>
                      </a:pPr>
                      <a:endParaRPr sz="1000" dirty="0">
                        <a:latin typeface="Arial"/>
                        <a:ea typeface="Arial"/>
                        <a:cs typeface="Arial"/>
                      </a:endParaRPr>
                    </a:p>
                    <a:p>
                      <a:pPr algn="l" rtl="0" eaLnBrk="0">
                        <a:lnSpc>
                          <a:spcPct val="105000"/>
                        </a:lnSpc>
                        <a:tabLst/>
                      </a:pPr>
                      <a:endParaRPr sz="1000" dirty="0">
                        <a:latin typeface="Arial"/>
                        <a:ea typeface="Arial"/>
                        <a:cs typeface="Arial"/>
                      </a:endParaRPr>
                    </a:p>
                    <a:p>
                      <a:pPr algn="l" rtl="0" eaLnBrk="0">
                        <a:lnSpc>
                          <a:spcPct val="105000"/>
                        </a:lnSpc>
                        <a:tabLst/>
                      </a:pPr>
                      <a:endParaRPr sz="1000" dirty="0">
                        <a:latin typeface="Arial"/>
                        <a:ea typeface="Arial"/>
                        <a:cs typeface="Arial"/>
                      </a:endParaRPr>
                    </a:p>
                    <a:p>
                      <a:pPr algn="l" rtl="0" eaLnBrk="0">
                        <a:lnSpc>
                          <a:spcPct val="127000"/>
                        </a:lnSpc>
                        <a:tabLst/>
                      </a:pPr>
                      <a:endParaRPr sz="300" dirty="0">
                        <a:latin typeface="Arial"/>
                        <a:ea typeface="Arial"/>
                        <a:cs typeface="Arial"/>
                      </a:endParaRPr>
                    </a:p>
                    <a:p>
                      <a:pPr marL="233679" indent="76835" algn="l" rtl="0" eaLnBrk="0">
                        <a:lnSpc>
                          <a:spcPct val="125000"/>
                        </a:lnSpc>
                        <a:spcBef>
                          <a:spcPts val="1"/>
                        </a:spcBef>
                        <a:tabLst/>
                      </a:pPr>
                      <a:r>
                        <a:rPr sz="1500" kern="0" spc="-60" dirty="0">
                          <a:solidFill>
                            <a:srgbClr val="000000">
                              <a:alpha val="100000"/>
                            </a:srgbClr>
                          </a:solidFill>
                          <a:latin typeface="Microsoft YaHei"/>
                          <a:ea typeface="Microsoft YaHei"/>
                          <a:cs typeface="Microsoft YaHei"/>
                        </a:rPr>
                        <a:t>（</a:t>
                      </a:r>
                      <a:r>
                        <a:rPr sz="1500" kern="0" spc="180" dirty="0">
                          <a:solidFill>
                            <a:srgbClr val="000000">
                              <a:alpha val="100000"/>
                            </a:srgbClr>
                          </a:solidFill>
                          <a:latin typeface="Microsoft YaHei"/>
                          <a:ea typeface="Microsoft YaHei"/>
                          <a:cs typeface="Microsoft YaHei"/>
                        </a:rPr>
                        <a:t> </a:t>
                      </a:r>
                      <a:r>
                        <a:rPr sz="1500" kern="0" spc="-60" dirty="0">
                          <a:solidFill>
                            <a:srgbClr val="000000">
                              <a:alpha val="100000"/>
                            </a:srgbClr>
                          </a:solidFill>
                          <a:latin typeface="FangSong"/>
                          <a:ea typeface="FangSong"/>
                          <a:cs typeface="FangSong"/>
                        </a:rPr>
                        <a:t>1</a:t>
                      </a:r>
                      <a:r>
                        <a:rPr sz="1500" kern="0" spc="-340" dirty="0">
                          <a:solidFill>
                            <a:srgbClr val="000000">
                              <a:alpha val="100000"/>
                            </a:srgbClr>
                          </a:solidFill>
                          <a:latin typeface="FangSong"/>
                          <a:ea typeface="FangSong"/>
                          <a:cs typeface="FangSong"/>
                        </a:rPr>
                        <a:t> </a:t>
                      </a:r>
                      <a:r>
                        <a:rPr sz="1500" kern="0" spc="-60" dirty="0">
                          <a:solidFill>
                            <a:srgbClr val="000000">
                              <a:alpha val="100000"/>
                            </a:srgbClr>
                          </a:solidFill>
                          <a:latin typeface="Microsoft YaHei"/>
                          <a:ea typeface="Microsoft YaHei"/>
                          <a:cs typeface="Microsoft YaHei"/>
                        </a:rPr>
                        <a:t>）查现场储罐本体压</a:t>
                      </a:r>
                      <a:r>
                        <a:rPr sz="1500" kern="0" spc="0" dirty="0">
                          <a:solidFill>
                            <a:srgbClr val="000000">
                              <a:alpha val="100000"/>
                            </a:srgbClr>
                          </a:solidFill>
                          <a:latin typeface="Microsoft YaHei"/>
                          <a:ea typeface="Microsoft YaHei"/>
                          <a:cs typeface="Microsoft YaHei"/>
                        </a:rPr>
                        <a:t>      </a:t>
                      </a:r>
                      <a:r>
                        <a:rPr sz="1500" kern="0" spc="70" dirty="0">
                          <a:solidFill>
                            <a:srgbClr val="000000">
                              <a:alpha val="100000"/>
                            </a:srgbClr>
                          </a:solidFill>
                          <a:latin typeface="Microsoft YaHei"/>
                          <a:ea typeface="Microsoft YaHei"/>
                          <a:cs typeface="Microsoft YaHei"/>
                        </a:rPr>
                        <a:t>力表（量程、</a:t>
                      </a:r>
                      <a:r>
                        <a:rPr sz="1500" kern="0" spc="-280" dirty="0">
                          <a:solidFill>
                            <a:srgbClr val="000000">
                              <a:alpha val="100000"/>
                            </a:srgbClr>
                          </a:solidFill>
                          <a:latin typeface="Microsoft YaHei"/>
                          <a:ea typeface="Microsoft YaHei"/>
                          <a:cs typeface="Microsoft YaHei"/>
                        </a:rPr>
                        <a:t> </a:t>
                      </a:r>
                      <a:r>
                        <a:rPr sz="1500" kern="0" spc="70" dirty="0">
                          <a:solidFill>
                            <a:srgbClr val="000000">
                              <a:alpha val="100000"/>
                            </a:srgbClr>
                          </a:solidFill>
                          <a:latin typeface="Microsoft YaHei"/>
                          <a:ea typeface="Microsoft YaHei"/>
                          <a:cs typeface="Microsoft YaHei"/>
                        </a:rPr>
                        <a:t>精度等级）</a:t>
                      </a:r>
                      <a:r>
                        <a:rPr sz="1500" kern="0" spc="0" dirty="0">
                          <a:solidFill>
                            <a:srgbClr val="000000">
                              <a:alpha val="100000"/>
                            </a:srgbClr>
                          </a:solidFill>
                          <a:latin typeface="Microsoft YaHei"/>
                          <a:ea typeface="Microsoft YaHei"/>
                          <a:cs typeface="Microsoft YaHei"/>
                        </a:rPr>
                        <a:t>    </a:t>
                      </a:r>
                      <a:r>
                        <a:rPr sz="1500" kern="0" spc="50" dirty="0">
                          <a:solidFill>
                            <a:srgbClr val="000000">
                              <a:alpha val="100000"/>
                            </a:srgbClr>
                          </a:solidFill>
                          <a:latin typeface="Microsoft YaHei"/>
                          <a:ea typeface="Microsoft YaHei"/>
                          <a:cs typeface="Microsoft YaHei"/>
                        </a:rPr>
                        <a:t>设置情况 ；</a:t>
                      </a:r>
                      <a:endParaRPr sz="1500" dirty="0">
                        <a:latin typeface="Microsoft YaHei"/>
                        <a:ea typeface="Microsoft YaHei"/>
                        <a:cs typeface="Microsoft YaHei"/>
                      </a:endParaRPr>
                    </a:p>
                  </a:txBody>
                  <a:tcPr marL="0" marR="0" marT="0" marB="0">
                    <a:lnL>
                      <a:noFill/>
                    </a:lnL>
                    <a:lnR w="12700" cap="flat" cmpd="sng" algn="ctr">
                      <a:solidFill>
                        <a:srgbClr val="8EBFD6"/>
                      </a:solidFill>
                      <a:prstDash val="solid"/>
                      <a:round/>
                      <a:headEnd type="none" w="med" len="med"/>
                      <a:tailEnd type="none" w="med" len="med"/>
                    </a:lnR>
                    <a:lnT>
                      <a:noFill/>
                    </a:lnT>
                    <a:lnB w="12700" cap="flat" cmpd="sng" algn="ctr">
                      <a:solidFill>
                        <a:srgbClr val="8EBFD6"/>
                      </a:solidFill>
                      <a:prstDash val="solid"/>
                      <a:round/>
                      <a:headEnd type="none" w="med" len="med"/>
                      <a:tailEnd type="none" w="med" len="med"/>
                    </a:lnB>
                  </a:tcPr>
                </a:tc>
                <a:tc gridSpan="2">
                  <a:txBody>
                    <a:bodyPr/>
                    <a:lstStyle/>
                    <a:p>
                      <a:pPr algn="l" rtl="0" eaLnBrk="0">
                        <a:lnSpc>
                          <a:spcPct val="152000"/>
                        </a:lnSpc>
                        <a:tabLst/>
                      </a:pPr>
                      <a:endParaRPr sz="1000" dirty="0">
                        <a:latin typeface="Arial"/>
                        <a:ea typeface="Arial"/>
                        <a:cs typeface="Arial"/>
                      </a:endParaRPr>
                    </a:p>
                    <a:p>
                      <a:pPr marL="1761489" algn="l" rtl="0" eaLnBrk="0">
                        <a:lnSpc>
                          <a:spcPct val="84000"/>
                        </a:lnSpc>
                        <a:spcBef>
                          <a:spcPts val="4"/>
                        </a:spcBef>
                        <a:tabLst/>
                      </a:pPr>
                      <a:r>
                        <a:rPr sz="1600" kern="0" spc="120" dirty="0">
                          <a:solidFill>
                            <a:srgbClr val="000000">
                              <a:alpha val="100000"/>
                            </a:srgbClr>
                          </a:solidFill>
                          <a:latin typeface="Microsoft YaHei"/>
                          <a:ea typeface="Microsoft YaHei"/>
                          <a:cs typeface="Microsoft YaHei"/>
                        </a:rPr>
                        <a:t>判定标准</a:t>
                      </a:r>
                      <a:endParaRPr sz="1600" dirty="0">
                        <a:latin typeface="Microsoft YaHei"/>
                        <a:ea typeface="Microsoft YaHei"/>
                        <a:cs typeface="Microsoft YaHei"/>
                      </a:endParaRPr>
                    </a:p>
                    <a:p>
                      <a:pPr algn="l" rtl="0" eaLnBrk="0">
                        <a:lnSpc>
                          <a:spcPct val="129000"/>
                        </a:lnSpc>
                        <a:tabLst/>
                      </a:pPr>
                      <a:endParaRPr sz="1000" dirty="0">
                        <a:latin typeface="Arial"/>
                        <a:ea typeface="Arial"/>
                        <a:cs typeface="Arial"/>
                      </a:endParaRPr>
                    </a:p>
                    <a:p>
                      <a:pPr algn="l" rtl="0" eaLnBrk="0">
                        <a:lnSpc>
                          <a:spcPct val="130000"/>
                        </a:lnSpc>
                        <a:tabLst/>
                      </a:pPr>
                      <a:endParaRPr sz="1000" dirty="0">
                        <a:latin typeface="Arial"/>
                        <a:ea typeface="Arial"/>
                        <a:cs typeface="Arial"/>
                      </a:endParaRPr>
                    </a:p>
                    <a:p>
                      <a:pPr algn="l" rtl="0" eaLnBrk="0">
                        <a:lnSpc>
                          <a:spcPct val="125000"/>
                        </a:lnSpc>
                        <a:tabLst/>
                      </a:pPr>
                      <a:endParaRPr sz="300" dirty="0">
                        <a:latin typeface="Arial"/>
                        <a:ea typeface="Arial"/>
                        <a:cs typeface="Arial"/>
                      </a:endParaRPr>
                    </a:p>
                    <a:p>
                      <a:pPr marL="250190" algn="l" rtl="0" eaLnBrk="0">
                        <a:lnSpc>
                          <a:spcPct val="88000"/>
                        </a:lnSpc>
                        <a:spcBef>
                          <a:spcPts val="2"/>
                        </a:spcBef>
                        <a:tabLst/>
                      </a:pPr>
                      <a:r>
                        <a:rPr sz="1500" kern="0" spc="50" dirty="0">
                          <a:solidFill>
                            <a:srgbClr val="000000">
                              <a:alpha val="100000"/>
                            </a:srgbClr>
                          </a:solidFill>
                          <a:latin typeface="FangSong"/>
                          <a:ea typeface="FangSong"/>
                          <a:cs typeface="FangSong"/>
                        </a:rPr>
                        <a:t>1.</a:t>
                      </a:r>
                      <a:r>
                        <a:rPr sz="1500" kern="0" spc="50" dirty="0">
                          <a:solidFill>
                            <a:srgbClr val="000000">
                              <a:alpha val="100000"/>
                            </a:srgbClr>
                          </a:solidFill>
                          <a:latin typeface="Microsoft YaHei"/>
                          <a:ea typeface="Microsoft YaHei"/>
                          <a:cs typeface="Microsoft YaHei"/>
                        </a:rPr>
                        <a:t>未设置压力表的 ，构成重大隐患</a:t>
                      </a:r>
                      <a:endParaRPr sz="1500" dirty="0">
                        <a:latin typeface="Microsoft YaHei"/>
                        <a:ea typeface="Microsoft YaHei"/>
                        <a:cs typeface="Microsoft YaHei"/>
                      </a:endParaRPr>
                    </a:p>
                  </a:txBody>
                  <a:tcPr marL="0" marR="0" marT="0" marB="0">
                    <a:lnL w="12700" cap="flat" cmpd="sng" algn="ctr">
                      <a:solidFill>
                        <a:srgbClr val="8EBFD6"/>
                      </a:solidFill>
                      <a:prstDash val="solid"/>
                      <a:round/>
                      <a:headEnd type="none" w="med" len="med"/>
                      <a:tailEnd type="none" w="med" len="med"/>
                    </a:lnL>
                    <a:lnR w="12700" cap="flat" cmpd="sng" algn="ctr">
                      <a:solidFill>
                        <a:srgbClr val="8EBFD6"/>
                      </a:solidFill>
                      <a:prstDash val="solid"/>
                      <a:round/>
                      <a:headEnd type="none" w="med" len="med"/>
                      <a:tailEnd type="none" w="med" len="med"/>
                    </a:lnR>
                    <a:lnT>
                      <a:noFill/>
                    </a:lnT>
                    <a:lnB>
                      <a:noFill/>
                    </a:lnB>
                  </a:tcPr>
                </a:tc>
                <a:tc hMerge="1">
                  <a:txBody>
                    <a:bodyPr/>
                    <a:lstStyle/>
                    <a:p>
                      <a:endParaRPr/>
                    </a:p>
                  </a:txBody>
                  <a:tcPr marL="0" marR="0" marT="0" marB="0">
                    <a:lnL w="12700" cap="flat" cmpd="sng" algn="ctr">
                      <a:solidFill>
                        <a:srgbClr val="8EBFD6"/>
                      </a:solidFill>
                      <a:prstDash val="solid"/>
                      <a:round/>
                      <a:headEnd type="none" w="med" len="med"/>
                      <a:tailEnd type="none" w="med" len="med"/>
                    </a:lnL>
                    <a:lnR w="12700" cap="flat" cmpd="sng" algn="ctr">
                      <a:solidFill>
                        <a:srgbClr val="8EBFD6"/>
                      </a:solidFill>
                      <a:prstDash val="solid"/>
                      <a:round/>
                      <a:headEnd type="none" w="med" len="med"/>
                      <a:tailEnd type="none" w="med" len="med"/>
                    </a:lnR>
                    <a:lnT>
                      <a:noFill/>
                    </a:lnT>
                    <a:lnB>
                      <a:noFill/>
                    </a:lnB>
                  </a:tcPr>
                </a:tc>
                <a:tc rowSpan="2">
                  <a:txBody>
                    <a:bodyPr/>
                    <a:lstStyle/>
                    <a:p>
                      <a:pPr algn="l" rtl="0" eaLnBrk="0">
                        <a:lnSpc>
                          <a:spcPct val="151000"/>
                        </a:lnSpc>
                        <a:tabLst/>
                      </a:pPr>
                      <a:endParaRPr sz="1000" dirty="0">
                        <a:latin typeface="Arial"/>
                        <a:ea typeface="Arial"/>
                        <a:cs typeface="Arial"/>
                      </a:endParaRPr>
                    </a:p>
                    <a:p>
                      <a:pPr marL="1162050" algn="l" rtl="0" eaLnBrk="0">
                        <a:lnSpc>
                          <a:spcPct val="85000"/>
                        </a:lnSpc>
                        <a:spcBef>
                          <a:spcPts val="1"/>
                        </a:spcBef>
                        <a:tabLst/>
                      </a:pPr>
                      <a:r>
                        <a:rPr sz="1600" kern="0" spc="140" dirty="0">
                          <a:solidFill>
                            <a:srgbClr val="000000">
                              <a:alpha val="100000"/>
                            </a:srgbClr>
                          </a:solidFill>
                          <a:latin typeface="Microsoft YaHei"/>
                          <a:ea typeface="Microsoft YaHei"/>
                          <a:cs typeface="Microsoft YaHei"/>
                        </a:rPr>
                        <a:t>相关参考依据</a:t>
                      </a:r>
                      <a:endParaRPr sz="1600" dirty="0">
                        <a:latin typeface="Microsoft YaHei"/>
                        <a:ea typeface="Microsoft YaHei"/>
                        <a:cs typeface="Microsoft YaHei"/>
                      </a:endParaRPr>
                    </a:p>
                    <a:p>
                      <a:pPr algn="l" rtl="0" eaLnBrk="0">
                        <a:lnSpc>
                          <a:spcPct val="181000"/>
                        </a:lnSpc>
                        <a:tabLst/>
                      </a:pPr>
                      <a:endParaRPr sz="1000" dirty="0">
                        <a:latin typeface="Arial"/>
                        <a:ea typeface="Arial"/>
                        <a:cs typeface="Arial"/>
                      </a:endParaRPr>
                    </a:p>
                    <a:p>
                      <a:pPr marL="231140" indent="84455" algn="l" rtl="0" eaLnBrk="0">
                        <a:lnSpc>
                          <a:spcPct val="122000"/>
                        </a:lnSpc>
                        <a:spcBef>
                          <a:spcPts val="372"/>
                        </a:spcBef>
                        <a:tabLst/>
                      </a:pPr>
                      <a:r>
                        <a:rPr sz="1200" kern="0" spc="-40" dirty="0">
                          <a:solidFill>
                            <a:srgbClr val="FF0000">
                              <a:alpha val="100000"/>
                            </a:srgbClr>
                          </a:solidFill>
                          <a:latin typeface="Microsoft YaHei"/>
                          <a:ea typeface="Microsoft YaHei"/>
                          <a:cs typeface="Microsoft YaHei"/>
                        </a:rPr>
                        <a:t>【依据】</a:t>
                      </a:r>
                      <a:r>
                        <a:rPr sz="1200" kern="0" spc="-40" dirty="0">
                          <a:solidFill>
                            <a:srgbClr val="000000">
                              <a:alpha val="100000"/>
                            </a:srgbClr>
                          </a:solidFill>
                          <a:latin typeface="Microsoft YaHei"/>
                          <a:ea typeface="Microsoft YaHei"/>
                          <a:cs typeface="Microsoft YaHei"/>
                        </a:rPr>
                        <a:t>《燃气工程项目规范》第 4.3.2 条 ：</a:t>
                      </a:r>
                      <a:r>
                        <a:rPr sz="1200" kern="0" spc="-50" dirty="0">
                          <a:solidFill>
                            <a:srgbClr val="000000">
                              <a:alpha val="100000"/>
                            </a:srgbClr>
                          </a:solidFill>
                          <a:latin typeface="Microsoft YaHei"/>
                          <a:ea typeface="Microsoft YaHei"/>
                          <a:cs typeface="Microsoft YaHei"/>
                        </a:rPr>
                        <a:t>燃</a:t>
                      </a:r>
                      <a:r>
                        <a:rPr sz="1200" kern="0" spc="0" dirty="0">
                          <a:solidFill>
                            <a:srgbClr val="000000">
                              <a:alpha val="100000"/>
                            </a:srgbClr>
                          </a:solidFill>
                          <a:latin typeface="Microsoft YaHei"/>
                          <a:ea typeface="Microsoft YaHei"/>
                          <a:cs typeface="Microsoft YaHei"/>
                        </a:rPr>
                        <a:t>       气储罐应设置压力、温度、罐容或液位显示</a:t>
                      </a:r>
                      <a:r>
                        <a:rPr sz="1200" kern="0" spc="-10" dirty="0">
                          <a:solidFill>
                            <a:srgbClr val="000000">
                              <a:alpha val="100000"/>
                            </a:srgbClr>
                          </a:solidFill>
                          <a:latin typeface="Microsoft YaHei"/>
                          <a:ea typeface="Microsoft YaHei"/>
                          <a:cs typeface="Microsoft YaHei"/>
                        </a:rPr>
                        <a:t>等监      </a:t>
                      </a:r>
                      <a:r>
                        <a:rPr sz="1200" kern="0" spc="-20" dirty="0">
                          <a:solidFill>
                            <a:srgbClr val="000000">
                              <a:alpha val="100000"/>
                            </a:srgbClr>
                          </a:solidFill>
                          <a:latin typeface="Microsoft YaHei"/>
                          <a:ea typeface="Microsoft YaHei"/>
                          <a:cs typeface="Microsoft YaHei"/>
                        </a:rPr>
                        <a:t>测装置 ，并应具有超限报警功能。液化天然气常</a:t>
                      </a:r>
                      <a:r>
                        <a:rPr sz="1200" kern="0" spc="10" dirty="0">
                          <a:solidFill>
                            <a:srgbClr val="000000">
                              <a:alpha val="100000"/>
                            </a:srgbClr>
                          </a:solidFill>
                          <a:latin typeface="Microsoft YaHei"/>
                          <a:ea typeface="Microsoft YaHei"/>
                          <a:cs typeface="Microsoft YaHei"/>
                        </a:rPr>
                        <a:t>      </a:t>
                      </a:r>
                      <a:r>
                        <a:rPr sz="1200" kern="0" spc="0" dirty="0">
                          <a:solidFill>
                            <a:srgbClr val="000000">
                              <a:alpha val="100000"/>
                            </a:srgbClr>
                          </a:solidFill>
                          <a:latin typeface="Microsoft YaHei"/>
                          <a:ea typeface="Microsoft YaHei"/>
                          <a:cs typeface="Microsoft YaHei"/>
                        </a:rPr>
                        <a:t>压储罐应设置密度监测装置。燃气储罐应设</a:t>
                      </a:r>
                      <a:r>
                        <a:rPr sz="1200" kern="0" spc="-10" dirty="0">
                          <a:solidFill>
                            <a:srgbClr val="000000">
                              <a:alpha val="100000"/>
                            </a:srgbClr>
                          </a:solidFill>
                          <a:latin typeface="Microsoft YaHei"/>
                          <a:ea typeface="Microsoft YaHei"/>
                          <a:cs typeface="Microsoft YaHei"/>
                        </a:rPr>
                        <a:t>置安      全 泄放装置。</a:t>
                      </a:r>
                      <a:endParaRPr sz="1200" dirty="0">
                        <a:latin typeface="Microsoft YaHei"/>
                        <a:ea typeface="Microsoft YaHei"/>
                        <a:cs typeface="Microsoft YaHei"/>
                      </a:endParaRPr>
                    </a:p>
                    <a:p>
                      <a:pPr marL="314325" algn="l" rtl="0" eaLnBrk="0">
                        <a:lnSpc>
                          <a:spcPts val="1549"/>
                        </a:lnSpc>
                        <a:spcBef>
                          <a:spcPts val="195"/>
                        </a:spcBef>
                        <a:tabLst/>
                      </a:pPr>
                      <a:r>
                        <a:rPr sz="1200" kern="0" spc="-30" dirty="0">
                          <a:solidFill>
                            <a:srgbClr val="FF0000">
                              <a:alpha val="100000"/>
                            </a:srgbClr>
                          </a:solidFill>
                          <a:latin typeface="Microsoft YaHei"/>
                          <a:ea typeface="Microsoft YaHei"/>
                          <a:cs typeface="Microsoft YaHei"/>
                        </a:rPr>
                        <a:t>〖解读〗《压缩天然气供应</a:t>
                      </a:r>
                      <a:r>
                        <a:rPr sz="1200" kern="0" spc="-40" dirty="0">
                          <a:solidFill>
                            <a:srgbClr val="FF0000">
                              <a:alpha val="100000"/>
                            </a:srgbClr>
                          </a:solidFill>
                          <a:latin typeface="Microsoft YaHei"/>
                          <a:ea typeface="Microsoft YaHei"/>
                          <a:cs typeface="Microsoft YaHei"/>
                        </a:rPr>
                        <a:t>站设计规范》GB</a:t>
                      </a:r>
                      <a:endParaRPr sz="1200" dirty="0">
                        <a:latin typeface="Microsoft YaHei"/>
                        <a:ea typeface="Microsoft YaHei"/>
                        <a:cs typeface="Microsoft YaHei"/>
                      </a:endParaRPr>
                    </a:p>
                    <a:p>
                      <a:pPr marL="232409" indent="10795" algn="l" rtl="0" eaLnBrk="0">
                        <a:lnSpc>
                          <a:spcPct val="118000"/>
                        </a:lnSpc>
                        <a:spcBef>
                          <a:spcPts val="84"/>
                        </a:spcBef>
                        <a:tabLst/>
                      </a:pPr>
                      <a:r>
                        <a:rPr sz="1200" kern="0" spc="-10" dirty="0">
                          <a:solidFill>
                            <a:srgbClr val="FF0000">
                              <a:alpha val="100000"/>
                            </a:srgbClr>
                          </a:solidFill>
                          <a:latin typeface="Microsoft YaHei"/>
                          <a:ea typeface="Microsoft YaHei"/>
                          <a:cs typeface="Microsoft YaHei"/>
                        </a:rPr>
                        <a:t>51102-2016</a:t>
                      </a:r>
                      <a:r>
                        <a:rPr sz="1200" kern="0" spc="-20" dirty="0">
                          <a:solidFill>
                            <a:srgbClr val="FF0000">
                              <a:alpha val="100000"/>
                            </a:srgbClr>
                          </a:solidFill>
                          <a:latin typeface="Microsoft YaHei"/>
                          <a:ea typeface="Microsoft YaHei"/>
                          <a:cs typeface="Microsoft YaHei"/>
                        </a:rPr>
                        <a:t>第10.1.2条 ：压缩天然气供应站内</a:t>
                      </a:r>
                      <a:r>
                        <a:rPr sz="1200" kern="0" spc="0" dirty="0">
                          <a:solidFill>
                            <a:srgbClr val="FF0000">
                              <a:alpha val="100000"/>
                            </a:srgbClr>
                          </a:solidFill>
                          <a:latin typeface="Microsoft YaHei"/>
                          <a:ea typeface="Microsoft YaHei"/>
                          <a:cs typeface="Microsoft YaHei"/>
                        </a:rPr>
                        <a:t>        流量、压力、温度仪表的设置应符合表10.1</a:t>
                      </a:r>
                      <a:r>
                        <a:rPr sz="1200" kern="0" spc="-10" dirty="0">
                          <a:solidFill>
                            <a:srgbClr val="FF0000">
                              <a:alpha val="100000"/>
                            </a:srgbClr>
                          </a:solidFill>
                          <a:latin typeface="Microsoft YaHei"/>
                          <a:ea typeface="Microsoft YaHei"/>
                          <a:cs typeface="Microsoft YaHei"/>
                        </a:rPr>
                        <a:t>.2的       </a:t>
                      </a:r>
                      <a:r>
                        <a:rPr sz="1200" kern="0" spc="0" dirty="0">
                          <a:solidFill>
                            <a:srgbClr val="FF0000">
                              <a:alpha val="100000"/>
                            </a:srgbClr>
                          </a:solidFill>
                          <a:latin typeface="Microsoft YaHei"/>
                          <a:ea typeface="Microsoft YaHei"/>
                          <a:cs typeface="Microsoft YaHei"/>
                        </a:rPr>
                        <a:t>规定。进(出)站管道、容器、进出设备压</a:t>
                      </a:r>
                      <a:r>
                        <a:rPr sz="1200" kern="0" spc="-10" dirty="0">
                          <a:solidFill>
                            <a:srgbClr val="FF0000">
                              <a:alpha val="100000"/>
                            </a:srgbClr>
                          </a:solidFill>
                          <a:latin typeface="Microsoft YaHei"/>
                          <a:ea typeface="Microsoft YaHei"/>
                          <a:cs typeface="Microsoft YaHei"/>
                        </a:rPr>
                        <a:t>力控制       及所有压力调节处 。</a:t>
                      </a:r>
                      <a:endParaRPr sz="1200" dirty="0">
                        <a:latin typeface="Microsoft YaHei"/>
                        <a:ea typeface="Microsoft YaHei"/>
                        <a:cs typeface="Microsoft YaHei"/>
                      </a:endParaRPr>
                    </a:p>
                  </a:txBody>
                  <a:tcPr marL="0" marR="0" marT="0" marB="0">
                    <a:lnL w="12700" cap="flat" cmpd="sng" algn="ctr">
                      <a:solidFill>
                        <a:srgbClr val="8EBFD6"/>
                      </a:solidFill>
                      <a:prstDash val="solid"/>
                      <a:round/>
                      <a:headEnd type="none" w="med" len="med"/>
                      <a:tailEnd type="none" w="med" len="med"/>
                    </a:lnL>
                    <a:lnR>
                      <a:noFill/>
                    </a:lnR>
                    <a:lnT>
                      <a:noFill/>
                    </a:lnT>
                    <a:lnB w="12700" cap="flat" cmpd="sng" algn="ctr">
                      <a:solidFill>
                        <a:srgbClr val="8EBFD6"/>
                      </a:solidFill>
                      <a:prstDash val="solid"/>
                      <a:round/>
                      <a:headEnd type="none" w="med" len="med"/>
                      <a:tailEnd type="none" w="med" len="med"/>
                    </a:lnB>
                  </a:tcPr>
                </a:tc>
                <a:extLst>
                  <a:ext uri="{0D108BD9-81ED-4DB2-BD59-A6C34878D82A}">
                    <a16:rowId xmlns:a16="http://schemas.microsoft.com/office/drawing/2014/main" val="10000"/>
                  </a:ext>
                </a:extLst>
              </a:tr>
              <a:tr h="1939289">
                <a:tc vMerge="1">
                  <a:txBody>
                    <a:bodyPr/>
                    <a:lstStyle/>
                    <a:p>
                      <a:pPr algn="l" rtl="0" eaLnBrk="0">
                        <a:lnSpc>
                          <a:spcPct val="100000"/>
                        </a:lnSpc>
                        <a:tabLst/>
                      </a:pPr>
                      <a:endParaRPr sz="1000" dirty="0">
                        <a:latin typeface="Arial"/>
                        <a:ea typeface="Arial"/>
                        <a:cs typeface="Arial"/>
                      </a:endParaRPr>
                    </a:p>
                  </a:txBody>
                  <a:tcPr marL="0" marR="0" marT="0" marB="0">
                    <a:lnL>
                      <a:noFill/>
                    </a:lnL>
                    <a:lnR w="12700" cap="flat" cmpd="sng" algn="ctr">
                      <a:solidFill>
                        <a:srgbClr val="8EBFD6"/>
                      </a:solidFill>
                      <a:prstDash val="solid"/>
                      <a:round/>
                      <a:headEnd type="none" w="med" len="med"/>
                      <a:tailEnd type="none" w="med" len="med"/>
                    </a:lnR>
                    <a:lnT>
                      <a:noFill/>
                    </a:lnT>
                    <a:lnB w="12700" cap="flat" cmpd="sng" algn="ctr">
                      <a:solidFill>
                        <a:srgbClr val="8EBFD6"/>
                      </a:solidFill>
                      <a:prstDash val="solid"/>
                      <a:round/>
                      <a:headEnd type="none" w="med" len="med"/>
                      <a:tailEnd type="none" w="med" len="med"/>
                    </a:lnB>
                  </a:tcPr>
                </a:tc>
                <a:tc>
                  <a:txBody>
                    <a:bodyPr/>
                    <a:lstStyle/>
                    <a:p>
                      <a:pPr algn="l" rtl="0" eaLnBrk="0">
                        <a:lnSpc>
                          <a:spcPct val="100000"/>
                        </a:lnSpc>
                        <a:tabLst/>
                      </a:pPr>
                      <a:endParaRPr sz="1000" dirty="0">
                        <a:latin typeface="Arial"/>
                        <a:ea typeface="Arial"/>
                        <a:cs typeface="Arial"/>
                      </a:endParaRPr>
                    </a:p>
                  </a:txBody>
                  <a:tcPr marL="0" marR="0" marT="0" marB="0">
                    <a:lnL w="12700" cap="flat" cmpd="sng" algn="ctr">
                      <a:solidFill>
                        <a:srgbClr val="8EBFD6"/>
                      </a:solidFill>
                      <a:prstDash val="solid"/>
                      <a:round/>
                      <a:headEnd type="none" w="med" len="med"/>
                      <a:tailEnd type="none" w="med" len="med"/>
                    </a:lnL>
                    <a:lnR>
                      <a:noFill/>
                    </a:lnR>
                    <a:lnT>
                      <a:noFill/>
                    </a:lnT>
                    <a:lnB w="12700" cap="flat" cmpd="sng" algn="ctr">
                      <a:solidFill>
                        <a:srgbClr val="8EBFD6"/>
                      </a:solidFill>
                      <a:prstDash val="solid"/>
                      <a:round/>
                      <a:headEnd type="none" w="med" len="med"/>
                      <a:tailEnd type="none" w="med" len="med"/>
                    </a:lnB>
                  </a:tcPr>
                </a:tc>
                <a:tc>
                  <a:txBody>
                    <a:bodyPr/>
                    <a:lstStyle/>
                    <a:p>
                      <a:pPr algn="l" rtl="0" eaLnBrk="0">
                        <a:lnSpc>
                          <a:spcPct val="100000"/>
                        </a:lnSpc>
                        <a:tabLst/>
                      </a:pPr>
                      <a:endParaRPr sz="1000" dirty="0">
                        <a:latin typeface="Arial"/>
                        <a:ea typeface="Arial"/>
                        <a:cs typeface="Arial"/>
                      </a:endParaRPr>
                    </a:p>
                  </a:txBody>
                  <a:tcPr marL="0" marR="0" marT="0" marB="0">
                    <a:lnL>
                      <a:noFill/>
                    </a:lnL>
                    <a:lnR w="12700" cap="flat" cmpd="sng" algn="ctr">
                      <a:solidFill>
                        <a:srgbClr val="8EBFD6"/>
                      </a:solidFill>
                      <a:prstDash val="solid"/>
                      <a:round/>
                      <a:headEnd type="none" w="med" len="med"/>
                      <a:tailEnd type="none" w="med" len="med"/>
                    </a:lnR>
                    <a:lnT>
                      <a:noFill/>
                    </a:lnT>
                    <a:lnB w="12700" cap="flat" cmpd="sng" algn="ctr">
                      <a:solidFill>
                        <a:srgbClr val="8EBFD6"/>
                      </a:solidFill>
                      <a:prstDash val="solid"/>
                      <a:round/>
                      <a:headEnd type="none" w="med" len="med"/>
                      <a:tailEnd type="none" w="med" len="med"/>
                    </a:lnB>
                  </a:tcPr>
                </a:tc>
                <a:tc vMerge="1">
                  <a:txBody>
                    <a:bodyPr/>
                    <a:lstStyle/>
                    <a:p>
                      <a:pPr algn="l" rtl="0" eaLnBrk="0">
                        <a:lnSpc>
                          <a:spcPct val="100000"/>
                        </a:lnSpc>
                        <a:tabLst/>
                      </a:pPr>
                      <a:endParaRPr sz="1000" dirty="0">
                        <a:latin typeface="Arial"/>
                        <a:ea typeface="Arial"/>
                        <a:cs typeface="Arial"/>
                      </a:endParaRPr>
                    </a:p>
                  </a:txBody>
                  <a:tcPr marL="0" marR="0" marT="0" marB="0">
                    <a:lnL w="12700" cap="flat" cmpd="sng" algn="ctr">
                      <a:solidFill>
                        <a:srgbClr val="8EBFD6"/>
                      </a:solidFill>
                      <a:prstDash val="solid"/>
                      <a:round/>
                      <a:headEnd type="none" w="med" len="med"/>
                      <a:tailEnd type="none" w="med" len="med"/>
                    </a:lnL>
                    <a:lnR>
                      <a:noFill/>
                    </a:lnR>
                    <a:lnT>
                      <a:noFill/>
                    </a:lnT>
                    <a:lnB w="12700" cap="flat" cmpd="sng" algn="ctr">
                      <a:solidFill>
                        <a:srgbClr val="8EBFD6"/>
                      </a:solidFill>
                      <a:prstDash val="solid"/>
                      <a:round/>
                      <a:headEnd type="none" w="med" len="med"/>
                      <a:tailEnd type="none" w="med" len="med"/>
                    </a:lnB>
                  </a:tcPr>
                </a:tc>
                <a:extLst>
                  <a:ext uri="{0D108BD9-81ED-4DB2-BD59-A6C34878D82A}">
                    <a16:rowId xmlns:a16="http://schemas.microsoft.com/office/drawing/2014/main" val="10001"/>
                  </a:ext>
                </a:extLst>
              </a:tr>
            </a:tbl>
          </a:graphicData>
        </a:graphic>
      </p:graphicFrame>
      <p:sp>
        <p:nvSpPr>
          <p:cNvPr id="470" name="textbox 470"/>
          <p:cNvSpPr/>
          <p:nvPr/>
        </p:nvSpPr>
        <p:spPr>
          <a:xfrm>
            <a:off x="701601" y="510426"/>
            <a:ext cx="8720455" cy="1052194"/>
          </a:xfrm>
          <a:prstGeom prst="rect">
            <a:avLst/>
          </a:prstGeom>
          <a:noFill/>
          <a:ln w="0" cap="flat">
            <a:noFill/>
            <a:prstDash val="solid"/>
            <a:miter lim="0"/>
          </a:ln>
        </p:spPr>
        <p:txBody>
          <a:bodyPr vert="horz" wrap="square" lIns="0" tIns="0" rIns="0" bIns="0"/>
          <a:lstStyle/>
          <a:p>
            <a:pPr algn="l" rtl="0" eaLnBrk="0">
              <a:lnSpc>
                <a:spcPct val="83341"/>
              </a:lnSpc>
              <a:tabLst/>
            </a:pPr>
            <a:endParaRPr sz="100" dirty="0">
              <a:latin typeface="Arial"/>
              <a:ea typeface="Arial"/>
              <a:cs typeface="Arial"/>
            </a:endParaRPr>
          </a:p>
          <a:p>
            <a:pPr marL="215900" algn="l" rtl="0" eaLnBrk="0">
              <a:lnSpc>
                <a:spcPts val="4227"/>
              </a:lnSpc>
              <a:tabLst/>
            </a:pPr>
            <a:r>
              <a:rPr sz="3200" b="1" kern="0" spc="-80" dirty="0">
                <a:solidFill>
                  <a:srgbClr val="000000">
                    <a:alpha val="100000"/>
                  </a:srgbClr>
                </a:solidFill>
                <a:latin typeface="Microsoft YaHei"/>
                <a:ea typeface="Microsoft YaHei"/>
                <a:cs typeface="Microsoft YaHei"/>
              </a:rPr>
              <a:t>《城镇燃气经营安全重大隐患判定标准》解析</a:t>
            </a:r>
            <a:endParaRPr sz="3200" dirty="0">
              <a:latin typeface="Microsoft YaHei"/>
              <a:ea typeface="Microsoft YaHei"/>
              <a:cs typeface="Microsoft YaHei"/>
            </a:endParaRPr>
          </a:p>
          <a:p>
            <a:pPr algn="l" rtl="0" eaLnBrk="0">
              <a:lnSpc>
                <a:spcPct val="104000"/>
              </a:lnSpc>
              <a:tabLst/>
            </a:pPr>
            <a:endParaRPr sz="1000" dirty="0">
              <a:latin typeface="Arial"/>
              <a:ea typeface="Arial"/>
              <a:cs typeface="Arial"/>
            </a:endParaRPr>
          </a:p>
          <a:p>
            <a:pPr algn="l" rtl="0" eaLnBrk="0">
              <a:lnSpc>
                <a:spcPct val="100000"/>
              </a:lnSpc>
              <a:tabLst/>
            </a:pPr>
            <a:endParaRPr sz="400" dirty="0">
              <a:latin typeface="Arial"/>
              <a:ea typeface="Arial"/>
              <a:cs typeface="Arial"/>
            </a:endParaRPr>
          </a:p>
          <a:p>
            <a:pPr marL="52705" algn="l" rtl="0" eaLnBrk="0">
              <a:lnSpc>
                <a:spcPts val="2123"/>
              </a:lnSpc>
              <a:spcBef>
                <a:spcPts val="1"/>
              </a:spcBef>
              <a:tabLst/>
            </a:pPr>
            <a:r>
              <a:rPr sz="1600" kern="0" spc="10" dirty="0">
                <a:solidFill>
                  <a:srgbClr val="FF0000">
                    <a:alpha val="100000"/>
                  </a:srgbClr>
                </a:solidFill>
                <a:latin typeface="Wingdings"/>
                <a:ea typeface="Wingdings"/>
                <a:cs typeface="Wingdings"/>
              </a:rPr>
              <a:t>n</a:t>
            </a:r>
            <a:r>
              <a:rPr sz="1600" kern="0" spc="-570" dirty="0">
                <a:solidFill>
                  <a:srgbClr val="FF0000">
                    <a:alpha val="100000"/>
                  </a:srgbClr>
                </a:solidFill>
                <a:latin typeface="Wingdings"/>
                <a:ea typeface="Wingdings"/>
                <a:cs typeface="Wingdings"/>
              </a:rPr>
              <a:t> </a:t>
            </a:r>
            <a:r>
              <a:rPr sz="1600" kern="0" spc="10" dirty="0">
                <a:solidFill>
                  <a:srgbClr val="000000">
                    <a:alpha val="100000"/>
                  </a:srgbClr>
                </a:solidFill>
                <a:latin typeface="Microsoft YaHei"/>
                <a:ea typeface="Microsoft YaHei"/>
                <a:cs typeface="Microsoft YaHei"/>
              </a:rPr>
              <a:t>第五条  燃气经营者在燃气厂站安全管理中</a:t>
            </a:r>
            <a:r>
              <a:rPr sz="1600" kern="0" spc="0" dirty="0">
                <a:solidFill>
                  <a:srgbClr val="000000">
                    <a:alpha val="100000"/>
                  </a:srgbClr>
                </a:solidFill>
                <a:latin typeface="Microsoft YaHei"/>
                <a:ea typeface="Microsoft YaHei"/>
                <a:cs typeface="Microsoft YaHei"/>
              </a:rPr>
              <a:t> ，有下列情形之一的 ，判定为重大隐患 </a:t>
            </a:r>
            <a:r>
              <a:rPr sz="1600" kern="0" spc="-380" dirty="0">
                <a:solidFill>
                  <a:srgbClr val="000000">
                    <a:alpha val="100000"/>
                  </a:srgbClr>
                </a:solidFill>
                <a:latin typeface="Microsoft YaHei"/>
                <a:ea typeface="Microsoft YaHei"/>
                <a:cs typeface="Microsoft YaHei"/>
              </a:rPr>
              <a:t>：（</a:t>
            </a:r>
            <a:r>
              <a:rPr sz="1600" kern="0" spc="80" dirty="0">
                <a:solidFill>
                  <a:srgbClr val="000000">
                    <a:alpha val="100000"/>
                  </a:srgbClr>
                </a:solidFill>
                <a:latin typeface="Microsoft YaHei"/>
                <a:ea typeface="Microsoft YaHei"/>
                <a:cs typeface="Microsoft YaHei"/>
              </a:rPr>
              <a:t> </a:t>
            </a:r>
            <a:r>
              <a:rPr sz="1600" kern="0" spc="0" dirty="0">
                <a:solidFill>
                  <a:srgbClr val="000000">
                    <a:alpha val="100000"/>
                  </a:srgbClr>
                </a:solidFill>
                <a:latin typeface="Microsoft YaHei"/>
                <a:ea typeface="Microsoft YaHei"/>
                <a:cs typeface="Microsoft YaHei"/>
              </a:rPr>
              <a:t>5种）</a:t>
            </a:r>
            <a:endParaRPr sz="1600" dirty="0">
              <a:latin typeface="Microsoft YaHei"/>
              <a:ea typeface="Microsoft YaHei"/>
              <a:cs typeface="Microsoft YaHei"/>
            </a:endParaRPr>
          </a:p>
        </p:txBody>
      </p:sp>
      <p:pic>
        <p:nvPicPr>
          <p:cNvPr id="472" name="picture 472"/>
          <p:cNvPicPr>
            <a:picLocks noChangeAspect="1"/>
          </p:cNvPicPr>
          <p:nvPr/>
        </p:nvPicPr>
        <p:blipFill>
          <a:blip r:embed="rId2"/>
          <a:stretch>
            <a:fillRect/>
          </a:stretch>
        </p:blipFill>
        <p:spPr>
          <a:xfrm rot="21600000">
            <a:off x="5852159" y="4210811"/>
            <a:ext cx="1594104" cy="1728216"/>
          </a:xfrm>
          <a:prstGeom prst="rect">
            <a:avLst/>
          </a:prstGeom>
        </p:spPr>
      </p:pic>
      <p:pic>
        <p:nvPicPr>
          <p:cNvPr id="474" name="picture 474"/>
          <p:cNvPicPr>
            <a:picLocks noChangeAspect="1"/>
          </p:cNvPicPr>
          <p:nvPr/>
        </p:nvPicPr>
        <p:blipFill>
          <a:blip r:embed="rId3"/>
          <a:stretch>
            <a:fillRect/>
          </a:stretch>
        </p:blipFill>
        <p:spPr>
          <a:xfrm rot="21600000">
            <a:off x="3557015" y="4210811"/>
            <a:ext cx="1572767" cy="1728216"/>
          </a:xfrm>
          <a:prstGeom prst="rect">
            <a:avLst/>
          </a:prstGeom>
        </p:spPr>
      </p:pic>
      <p:sp>
        <p:nvSpPr>
          <p:cNvPr id="476" name="textbox 476"/>
          <p:cNvSpPr/>
          <p:nvPr/>
        </p:nvSpPr>
        <p:spPr>
          <a:xfrm>
            <a:off x="1905798" y="1802229"/>
            <a:ext cx="8355330" cy="295275"/>
          </a:xfrm>
          <a:prstGeom prst="rect">
            <a:avLst/>
          </a:prstGeom>
          <a:noFill/>
          <a:ln w="0" cap="flat">
            <a:noFill/>
            <a:prstDash val="solid"/>
            <a:miter lim="0"/>
          </a:ln>
        </p:spPr>
        <p:txBody>
          <a:bodyPr vert="horz" wrap="square" lIns="0" tIns="0" rIns="0" bIns="0"/>
          <a:lstStyle/>
          <a:p>
            <a:pPr algn="l" rtl="0" eaLnBrk="0">
              <a:lnSpc>
                <a:spcPct val="83341"/>
              </a:lnSpc>
              <a:tabLst/>
            </a:pPr>
            <a:endParaRPr sz="100" dirty="0">
              <a:latin typeface="Arial"/>
              <a:ea typeface="Arial"/>
              <a:cs typeface="Arial"/>
            </a:endParaRPr>
          </a:p>
          <a:p>
            <a:pPr algn="r" rtl="0" eaLnBrk="0">
              <a:lnSpc>
                <a:spcPts val="2123"/>
              </a:lnSpc>
              <a:tabLst/>
            </a:pPr>
            <a:r>
              <a:rPr sz="1600" kern="0" spc="60" dirty="0">
                <a:solidFill>
                  <a:srgbClr val="000000">
                    <a:alpha val="100000"/>
                  </a:srgbClr>
                </a:solidFill>
                <a:latin typeface="Microsoft YaHei"/>
                <a:ea typeface="Microsoft YaHei"/>
                <a:cs typeface="Microsoft YaHei"/>
              </a:rPr>
              <a:t>（ 一 ）燃气储罐未设置压力</a:t>
            </a:r>
            <a:r>
              <a:rPr sz="1600" kern="0" spc="-250" dirty="0">
                <a:solidFill>
                  <a:srgbClr val="000000">
                    <a:alpha val="100000"/>
                  </a:srgbClr>
                </a:solidFill>
                <a:latin typeface="Microsoft YaHei"/>
                <a:ea typeface="Microsoft YaHei"/>
                <a:cs typeface="Microsoft YaHei"/>
              </a:rPr>
              <a:t> </a:t>
            </a:r>
            <a:r>
              <a:rPr sz="1600" kern="0" spc="60" dirty="0">
                <a:solidFill>
                  <a:srgbClr val="000000">
                    <a:alpha val="100000"/>
                  </a:srgbClr>
                </a:solidFill>
                <a:latin typeface="Microsoft YaHei"/>
                <a:ea typeface="Microsoft YaHei"/>
                <a:cs typeface="Microsoft YaHei"/>
              </a:rPr>
              <a:t>、</a:t>
            </a:r>
            <a:r>
              <a:rPr sz="1600" kern="0" spc="-290" dirty="0">
                <a:solidFill>
                  <a:srgbClr val="000000">
                    <a:alpha val="100000"/>
                  </a:srgbClr>
                </a:solidFill>
                <a:latin typeface="Microsoft YaHei"/>
                <a:ea typeface="Microsoft YaHei"/>
                <a:cs typeface="Microsoft YaHei"/>
              </a:rPr>
              <a:t> </a:t>
            </a:r>
            <a:r>
              <a:rPr sz="1600" kern="0" spc="60" dirty="0">
                <a:solidFill>
                  <a:srgbClr val="000000">
                    <a:alpha val="100000"/>
                  </a:srgbClr>
                </a:solidFill>
                <a:latin typeface="Microsoft YaHei"/>
                <a:ea typeface="Microsoft YaHei"/>
                <a:cs typeface="Microsoft YaHei"/>
              </a:rPr>
              <a:t>罐容或液位显示等监测装置 ，或不具有超限报警功能 ；</a:t>
            </a:r>
            <a:endParaRPr sz="1600" dirty="0">
              <a:latin typeface="Microsoft YaHei"/>
              <a:ea typeface="Microsoft YaHei"/>
              <a:cs typeface="Microsoft YaHei"/>
            </a:endParaRPr>
          </a:p>
        </p:txBody>
      </p:sp>
      <p:sp>
        <p:nvSpPr>
          <p:cNvPr id="478" name="textbox 478"/>
          <p:cNvSpPr/>
          <p:nvPr/>
        </p:nvSpPr>
        <p:spPr>
          <a:xfrm>
            <a:off x="4160588" y="2424529"/>
            <a:ext cx="3863975" cy="295275"/>
          </a:xfrm>
          <a:prstGeom prst="rect">
            <a:avLst/>
          </a:prstGeom>
          <a:noFill/>
          <a:ln w="0" cap="flat">
            <a:noFill/>
            <a:prstDash val="solid"/>
            <a:miter lim="0"/>
          </a:ln>
        </p:spPr>
        <p:txBody>
          <a:bodyPr vert="horz" wrap="square" lIns="0" tIns="0" rIns="0" bIns="0"/>
          <a:lstStyle/>
          <a:p>
            <a:pPr algn="l" rtl="0" eaLnBrk="0">
              <a:lnSpc>
                <a:spcPct val="83341"/>
              </a:lnSpc>
              <a:tabLst/>
            </a:pPr>
            <a:endParaRPr sz="100" dirty="0">
              <a:latin typeface="Arial"/>
              <a:ea typeface="Arial"/>
              <a:cs typeface="Arial"/>
            </a:endParaRPr>
          </a:p>
          <a:p>
            <a:pPr marL="12700" algn="l" rtl="0" eaLnBrk="0">
              <a:lnSpc>
                <a:spcPts val="2123"/>
              </a:lnSpc>
              <a:tabLst/>
            </a:pPr>
            <a:r>
              <a:rPr sz="1600" kern="0" spc="140" dirty="0">
                <a:solidFill>
                  <a:srgbClr val="000000">
                    <a:alpha val="100000"/>
                  </a:srgbClr>
                </a:solidFill>
                <a:latin typeface="Microsoft YaHei"/>
                <a:ea typeface="Microsoft YaHei"/>
                <a:cs typeface="Microsoft YaHei"/>
              </a:rPr>
              <a:t>2</a:t>
            </a:r>
            <a:r>
              <a:rPr sz="1600" kern="0" spc="-260" dirty="0">
                <a:solidFill>
                  <a:srgbClr val="000000">
                    <a:alpha val="100000"/>
                  </a:srgbClr>
                </a:solidFill>
                <a:latin typeface="Microsoft YaHei"/>
                <a:ea typeface="Microsoft YaHei"/>
                <a:cs typeface="Microsoft YaHei"/>
              </a:rPr>
              <a:t> </a:t>
            </a:r>
            <a:r>
              <a:rPr sz="1600" kern="0" spc="140" dirty="0">
                <a:solidFill>
                  <a:srgbClr val="000000">
                    <a:alpha val="100000"/>
                  </a:srgbClr>
                </a:solidFill>
                <a:latin typeface="Microsoft YaHei"/>
                <a:ea typeface="Microsoft YaHei"/>
                <a:cs typeface="Microsoft YaHei"/>
              </a:rPr>
              <a:t>.压缩天然气供应站</a:t>
            </a:r>
            <a:r>
              <a:rPr sz="1600" kern="0" spc="-240" dirty="0">
                <a:solidFill>
                  <a:srgbClr val="000000">
                    <a:alpha val="100000"/>
                  </a:srgbClr>
                </a:solidFill>
                <a:latin typeface="Microsoft YaHei"/>
                <a:ea typeface="Microsoft YaHei"/>
                <a:cs typeface="Microsoft YaHei"/>
              </a:rPr>
              <a:t> </a:t>
            </a:r>
            <a:r>
              <a:rPr sz="1600" kern="0" spc="140" dirty="0">
                <a:solidFill>
                  <a:srgbClr val="000000">
                    <a:alpha val="100000"/>
                  </a:srgbClr>
                </a:solidFill>
                <a:latin typeface="Microsoft YaHei"/>
                <a:ea typeface="Microsoft YaHei"/>
                <a:cs typeface="Microsoft YaHei"/>
              </a:rPr>
              <a:t>、</a:t>
            </a:r>
            <a:r>
              <a:rPr sz="1600" kern="0" spc="-240" dirty="0">
                <a:solidFill>
                  <a:srgbClr val="000000">
                    <a:alpha val="100000"/>
                  </a:srgbClr>
                </a:solidFill>
                <a:latin typeface="Microsoft YaHei"/>
                <a:ea typeface="Microsoft YaHei"/>
                <a:cs typeface="Microsoft YaHei"/>
              </a:rPr>
              <a:t> </a:t>
            </a:r>
            <a:r>
              <a:rPr sz="1600" kern="0" spc="0" dirty="0">
                <a:solidFill>
                  <a:srgbClr val="000000">
                    <a:alpha val="100000"/>
                  </a:srgbClr>
                </a:solidFill>
                <a:latin typeface="Microsoft YaHei"/>
                <a:ea typeface="Microsoft YaHei"/>
                <a:cs typeface="Microsoft YaHei"/>
              </a:rPr>
              <a:t>CNG</a:t>
            </a:r>
            <a:r>
              <a:rPr sz="1600" kern="0" spc="140" dirty="0">
                <a:solidFill>
                  <a:srgbClr val="000000">
                    <a:alpha val="100000"/>
                  </a:srgbClr>
                </a:solidFill>
                <a:latin typeface="Microsoft YaHei"/>
                <a:ea typeface="Microsoft YaHei"/>
                <a:cs typeface="Microsoft YaHei"/>
              </a:rPr>
              <a:t>汽车加气</a:t>
            </a:r>
            <a:r>
              <a:rPr sz="1600" kern="0" spc="130" dirty="0">
                <a:solidFill>
                  <a:srgbClr val="000000">
                    <a:alpha val="100000"/>
                  </a:srgbClr>
                </a:solidFill>
                <a:latin typeface="Microsoft YaHei"/>
                <a:ea typeface="Microsoft YaHei"/>
                <a:cs typeface="Microsoft YaHei"/>
              </a:rPr>
              <a:t>站</a:t>
            </a:r>
            <a:endParaRPr sz="1600" dirty="0">
              <a:latin typeface="Microsoft YaHei"/>
              <a:ea typeface="Microsoft YaHei"/>
              <a:cs typeface="Microsoft YaHei"/>
            </a:endParaRPr>
          </a:p>
        </p:txBody>
      </p:sp>
      <p:pic>
        <p:nvPicPr>
          <p:cNvPr id="480" name="picture 480"/>
          <p:cNvPicPr>
            <a:picLocks noChangeAspect="1"/>
          </p:cNvPicPr>
          <p:nvPr/>
        </p:nvPicPr>
        <p:blipFill>
          <a:blip r:embed="rId4"/>
          <a:stretch>
            <a:fillRect/>
          </a:stretch>
        </p:blipFill>
        <p:spPr>
          <a:xfrm rot="21600000">
            <a:off x="11472671" y="0"/>
            <a:ext cx="719328" cy="720852"/>
          </a:xfrm>
          <a:prstGeom prst="rect">
            <a:avLst/>
          </a:prstGeom>
        </p:spPr>
      </p:pic>
      <p:pic>
        <p:nvPicPr>
          <p:cNvPr id="482" name="picture 482"/>
          <p:cNvPicPr>
            <a:picLocks noChangeAspect="1"/>
          </p:cNvPicPr>
          <p:nvPr/>
        </p:nvPicPr>
        <p:blipFill>
          <a:blip r:embed="rId5"/>
          <a:stretch>
            <a:fillRect/>
          </a:stretch>
        </p:blipFill>
        <p:spPr>
          <a:xfrm rot="21600000">
            <a:off x="0" y="6138671"/>
            <a:ext cx="720852" cy="719328"/>
          </a:xfrm>
          <a:prstGeom prst="rect">
            <a:avLst/>
          </a:prstGeom>
        </p:spPr>
      </p:pic>
      <p:pic>
        <p:nvPicPr>
          <p:cNvPr id="484" name="picture 484"/>
          <p:cNvPicPr>
            <a:picLocks noChangeAspect="1"/>
          </p:cNvPicPr>
          <p:nvPr/>
        </p:nvPicPr>
        <p:blipFill>
          <a:blip r:embed="rId6"/>
          <a:stretch>
            <a:fillRect/>
          </a:stretch>
        </p:blipFill>
        <p:spPr>
          <a:xfrm rot="21600000">
            <a:off x="720090" y="1619250"/>
            <a:ext cx="10751184" cy="12700"/>
          </a:xfrm>
          <a:prstGeom prst="rect">
            <a:avLst/>
          </a:prstGeom>
        </p:spPr>
      </p:pic>
      <p:pic>
        <p:nvPicPr>
          <p:cNvPr id="486" name="picture 486"/>
          <p:cNvPicPr>
            <a:picLocks noChangeAspect="1"/>
          </p:cNvPicPr>
          <p:nvPr/>
        </p:nvPicPr>
        <p:blipFill>
          <a:blip r:embed="rId6"/>
          <a:stretch>
            <a:fillRect/>
          </a:stretch>
        </p:blipFill>
        <p:spPr>
          <a:xfrm rot="21600000">
            <a:off x="720090" y="2241550"/>
            <a:ext cx="10751184" cy="12700"/>
          </a:xfrm>
          <a:prstGeom prst="rect">
            <a:avLst/>
          </a:prstGeom>
        </p:spPr>
      </p:pic>
      <p:pic>
        <p:nvPicPr>
          <p:cNvPr id="488" name="picture 488"/>
          <p:cNvPicPr>
            <a:picLocks noChangeAspect="1"/>
          </p:cNvPicPr>
          <p:nvPr/>
        </p:nvPicPr>
        <p:blipFill>
          <a:blip r:embed="rId7"/>
          <a:stretch>
            <a:fillRect/>
          </a:stretch>
        </p:blipFill>
        <p:spPr>
          <a:xfrm rot="21600000">
            <a:off x="5481320" y="4185284"/>
            <a:ext cx="12700" cy="1820545"/>
          </a:xfrm>
          <a:prstGeom prst="rect">
            <a:avLst/>
          </a:prstGeom>
        </p:spPr>
      </p:pic>
    </p:spTree>
  </p:cSld>
  <p:clrMapOvr>
    <a:masterClrMapping/>
  </p:clrMapOvr>
</p:sld>
</file>

<file path=ppt/slides/slide27.xml><?xml version="1.0" encoding="utf-8"?>
<p:sld xmlns:a16="http://schemas.microsoft.com/office/drawing/2014/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0" name="rect 490"/>
          <p:cNvSpPr/>
          <p:nvPr/>
        </p:nvSpPr>
        <p:spPr>
          <a:xfrm>
            <a:off x="0" y="0"/>
            <a:ext cx="12192000" cy="6858000"/>
          </a:xfrm>
          <a:prstGeom prst="rect">
            <a:avLst/>
          </a:prstGeom>
          <a:solidFill>
            <a:srgbClr val="E4F4FB">
              <a:alpha val="100000"/>
            </a:srgbClr>
          </a:solidFill>
          <a:ln w="0" cap="flat">
            <a:noFill/>
            <a:prstDash val="solid"/>
            <a:miter lim="0"/>
          </a:ln>
        </p:spPr>
        <p:txBody>
          <a:bodyPr rtlCol="0"/>
          <a:lstStyle/>
          <a:p>
            <a:pPr algn="ctr"/>
            <a:endParaRPr lang="zh-CN" altLang="en-US"/>
          </a:p>
        </p:txBody>
      </p:sp>
      <p:grpSp>
        <p:nvGrpSpPr>
          <p:cNvPr id="40" name="group 40"/>
          <p:cNvGrpSpPr/>
          <p:nvPr/>
        </p:nvGrpSpPr>
        <p:grpSpPr>
          <a:xfrm rot="21600000">
            <a:off x="720852" y="1626107"/>
            <a:ext cx="10750296" cy="4866132"/>
            <a:chOff x="0" y="0"/>
            <a:chExt cx="10750296" cy="4866132"/>
          </a:xfrm>
        </p:grpSpPr>
        <p:sp>
          <p:nvSpPr>
            <p:cNvPr id="492" name="path 492"/>
            <p:cNvSpPr/>
            <p:nvPr/>
          </p:nvSpPr>
          <p:spPr>
            <a:xfrm>
              <a:off x="0" y="0"/>
              <a:ext cx="10750296" cy="4866132"/>
            </a:xfrm>
            <a:custGeom>
              <a:avLst/>
              <a:gdLst/>
              <a:ahLst/>
              <a:cxnLst/>
              <a:rect l="0" t="0" r="0" b="0"/>
              <a:pathLst>
                <a:path w="16929" h="7663">
                  <a:moveTo>
                    <a:pt x="0" y="0"/>
                  </a:moveTo>
                  <a:lnTo>
                    <a:pt x="16929" y="0"/>
                  </a:lnTo>
                  <a:lnTo>
                    <a:pt x="16929" y="979"/>
                  </a:lnTo>
                  <a:lnTo>
                    <a:pt x="0" y="979"/>
                  </a:lnTo>
                  <a:lnTo>
                    <a:pt x="0" y="0"/>
                  </a:lnTo>
                  <a:close/>
                </a:path>
                <a:path w="16929" h="7663">
                  <a:moveTo>
                    <a:pt x="0" y="1958"/>
                  </a:moveTo>
                  <a:lnTo>
                    <a:pt x="4171" y="1958"/>
                  </a:lnTo>
                  <a:lnTo>
                    <a:pt x="4171" y="2940"/>
                  </a:lnTo>
                  <a:lnTo>
                    <a:pt x="0" y="2940"/>
                  </a:lnTo>
                  <a:lnTo>
                    <a:pt x="0" y="1958"/>
                  </a:lnTo>
                  <a:close/>
                </a:path>
                <a:path w="16929" h="7663">
                  <a:moveTo>
                    <a:pt x="4171" y="1958"/>
                  </a:moveTo>
                  <a:lnTo>
                    <a:pt x="11138" y="1958"/>
                  </a:lnTo>
                  <a:lnTo>
                    <a:pt x="11138" y="2940"/>
                  </a:lnTo>
                  <a:lnTo>
                    <a:pt x="4171" y="2940"/>
                  </a:lnTo>
                  <a:lnTo>
                    <a:pt x="4171" y="1958"/>
                  </a:lnTo>
                  <a:close/>
                </a:path>
                <a:path w="16929" h="7663">
                  <a:moveTo>
                    <a:pt x="11138" y="1958"/>
                  </a:moveTo>
                  <a:lnTo>
                    <a:pt x="16929" y="1958"/>
                  </a:lnTo>
                  <a:lnTo>
                    <a:pt x="16929" y="2940"/>
                  </a:lnTo>
                  <a:lnTo>
                    <a:pt x="11138" y="2940"/>
                  </a:lnTo>
                  <a:lnTo>
                    <a:pt x="11138" y="1958"/>
                  </a:lnTo>
                  <a:close/>
                </a:path>
                <a:path w="16929" h="7663">
                  <a:moveTo>
                    <a:pt x="4171" y="4826"/>
                  </a:moveTo>
                  <a:lnTo>
                    <a:pt x="7507" y="4826"/>
                  </a:lnTo>
                  <a:lnTo>
                    <a:pt x="7507" y="7663"/>
                  </a:lnTo>
                  <a:lnTo>
                    <a:pt x="4171" y="7663"/>
                  </a:lnTo>
                  <a:lnTo>
                    <a:pt x="4171" y="4826"/>
                  </a:lnTo>
                  <a:close/>
                </a:path>
                <a:path w="16929" h="7663">
                  <a:moveTo>
                    <a:pt x="7507" y="4826"/>
                  </a:moveTo>
                  <a:lnTo>
                    <a:pt x="11138" y="4826"/>
                  </a:lnTo>
                  <a:lnTo>
                    <a:pt x="11138" y="7663"/>
                  </a:lnTo>
                  <a:lnTo>
                    <a:pt x="7507" y="7663"/>
                  </a:lnTo>
                  <a:lnTo>
                    <a:pt x="7507" y="4826"/>
                  </a:lnTo>
                  <a:close/>
                </a:path>
              </a:pathLst>
            </a:custGeom>
            <a:solidFill>
              <a:srgbClr val="B9D6E6">
                <a:alpha val="100000"/>
              </a:srgbClr>
            </a:solidFill>
            <a:ln w="0" cap="flat">
              <a:noFill/>
              <a:prstDash val="solid"/>
              <a:miter lim="0"/>
            </a:ln>
          </p:spPr>
          <p:txBody>
            <a:bodyPr rtlCol="0"/>
            <a:lstStyle/>
            <a:p>
              <a:pPr algn="ctr"/>
              <a:endParaRPr lang="zh-CN" altLang="en-US"/>
            </a:p>
          </p:txBody>
        </p:sp>
        <p:sp>
          <p:nvSpPr>
            <p:cNvPr id="494" name="path 494"/>
            <p:cNvSpPr/>
            <p:nvPr/>
          </p:nvSpPr>
          <p:spPr>
            <a:xfrm>
              <a:off x="0" y="621792"/>
              <a:ext cx="10750296" cy="4244340"/>
            </a:xfrm>
            <a:custGeom>
              <a:avLst/>
              <a:gdLst/>
              <a:ahLst/>
              <a:cxnLst/>
              <a:rect l="0" t="0" r="0" b="0"/>
              <a:pathLst>
                <a:path w="16929" h="6684">
                  <a:moveTo>
                    <a:pt x="0" y="0"/>
                  </a:moveTo>
                  <a:lnTo>
                    <a:pt x="16929" y="0"/>
                  </a:lnTo>
                  <a:lnTo>
                    <a:pt x="16929" y="979"/>
                  </a:lnTo>
                  <a:lnTo>
                    <a:pt x="0" y="979"/>
                  </a:lnTo>
                  <a:lnTo>
                    <a:pt x="0" y="0"/>
                  </a:lnTo>
                  <a:close/>
                </a:path>
                <a:path w="16929" h="6684">
                  <a:moveTo>
                    <a:pt x="0" y="1960"/>
                  </a:moveTo>
                  <a:lnTo>
                    <a:pt x="4171" y="1960"/>
                  </a:lnTo>
                  <a:lnTo>
                    <a:pt x="4171" y="6684"/>
                  </a:lnTo>
                  <a:lnTo>
                    <a:pt x="0" y="6684"/>
                  </a:lnTo>
                  <a:lnTo>
                    <a:pt x="0" y="1960"/>
                  </a:lnTo>
                  <a:close/>
                </a:path>
                <a:path w="16929" h="6684">
                  <a:moveTo>
                    <a:pt x="4171" y="1960"/>
                  </a:moveTo>
                  <a:lnTo>
                    <a:pt x="11138" y="1960"/>
                  </a:lnTo>
                  <a:lnTo>
                    <a:pt x="11138" y="3847"/>
                  </a:lnTo>
                  <a:lnTo>
                    <a:pt x="4171" y="3847"/>
                  </a:lnTo>
                  <a:lnTo>
                    <a:pt x="4171" y="1960"/>
                  </a:lnTo>
                  <a:close/>
                </a:path>
                <a:path w="16929" h="6684">
                  <a:moveTo>
                    <a:pt x="11138" y="1960"/>
                  </a:moveTo>
                  <a:lnTo>
                    <a:pt x="16929" y="1960"/>
                  </a:lnTo>
                  <a:lnTo>
                    <a:pt x="16929" y="6684"/>
                  </a:lnTo>
                  <a:lnTo>
                    <a:pt x="11138" y="6684"/>
                  </a:lnTo>
                  <a:lnTo>
                    <a:pt x="11138" y="1960"/>
                  </a:lnTo>
                  <a:close/>
                </a:path>
              </a:pathLst>
            </a:custGeom>
            <a:solidFill>
              <a:srgbClr val="FFFFFF">
                <a:alpha val="100000"/>
              </a:srgbClr>
            </a:solidFill>
            <a:ln w="0" cap="flat">
              <a:noFill/>
              <a:prstDash val="solid"/>
              <a:miter lim="0"/>
            </a:ln>
          </p:spPr>
          <p:txBody>
            <a:bodyPr rtlCol="0"/>
            <a:lstStyle/>
            <a:p>
              <a:pPr algn="ctr"/>
              <a:endParaRPr lang="zh-CN" altLang="en-US"/>
            </a:p>
          </p:txBody>
        </p:sp>
      </p:grpSp>
      <p:graphicFrame>
        <p:nvGraphicFramePr>
          <p:cNvPr id="496" name="table 496"/>
          <p:cNvGraphicFramePr>
            <a:graphicFrameLocks noGrp="1"/>
          </p:cNvGraphicFramePr>
          <p:nvPr/>
        </p:nvGraphicFramePr>
        <p:xfrm>
          <a:off x="720090" y="2870200"/>
          <a:ext cx="10750547" cy="3627120"/>
        </p:xfrm>
        <a:graphic>
          <a:graphicData uri="http://schemas.openxmlformats.org/drawingml/2006/table">
            <a:tbl>
              <a:tblPr/>
              <a:tblGrid>
                <a:gridCol w="2649855">
                  <a:extLst>
                    <a:ext uri="{9D8B030D-6E8A-4147-A177-3AD203B41FA5}">
                      <a16:colId xmlns:a16="http://schemas.microsoft.com/office/drawing/2014/main" val="20000"/>
                    </a:ext>
                  </a:extLst>
                </a:gridCol>
                <a:gridCol w="2021204">
                  <a:extLst>
                    <a:ext uri="{9D8B030D-6E8A-4147-A177-3AD203B41FA5}">
                      <a16:colId xmlns:a16="http://schemas.microsoft.com/office/drawing/2014/main" val="20001"/>
                    </a:ext>
                  </a:extLst>
                </a:gridCol>
                <a:gridCol w="2402204">
                  <a:extLst>
                    <a:ext uri="{9D8B030D-6E8A-4147-A177-3AD203B41FA5}">
                      <a16:colId xmlns:a16="http://schemas.microsoft.com/office/drawing/2014/main" val="20002"/>
                    </a:ext>
                  </a:extLst>
                </a:gridCol>
                <a:gridCol w="3677284">
                  <a:extLst>
                    <a:ext uri="{9D8B030D-6E8A-4147-A177-3AD203B41FA5}">
                      <a16:colId xmlns:a16="http://schemas.microsoft.com/office/drawing/2014/main" val="20003"/>
                    </a:ext>
                  </a:extLst>
                </a:gridCol>
              </a:tblGrid>
              <a:tr h="1727835">
                <a:tc rowSpan="2">
                  <a:txBody>
                    <a:bodyPr/>
                    <a:lstStyle/>
                    <a:p>
                      <a:pPr algn="l" rtl="0" eaLnBrk="0">
                        <a:lnSpc>
                          <a:spcPct val="152000"/>
                        </a:lnSpc>
                        <a:tabLst/>
                      </a:pPr>
                      <a:endParaRPr sz="1000" dirty="0">
                        <a:latin typeface="Arial"/>
                        <a:ea typeface="Arial"/>
                        <a:cs typeface="Arial"/>
                      </a:endParaRPr>
                    </a:p>
                    <a:p>
                      <a:pPr algn="l" rtl="0" eaLnBrk="0">
                        <a:lnSpc>
                          <a:spcPct val="8355"/>
                        </a:lnSpc>
                        <a:tabLst/>
                      </a:pPr>
                      <a:endParaRPr sz="100" dirty="0">
                        <a:latin typeface="Arial"/>
                        <a:ea typeface="Arial"/>
                        <a:cs typeface="Arial"/>
                      </a:endParaRPr>
                    </a:p>
                    <a:p>
                      <a:pPr marL="872489" algn="l" rtl="0" eaLnBrk="0">
                        <a:lnSpc>
                          <a:spcPct val="84000"/>
                        </a:lnSpc>
                        <a:tabLst/>
                      </a:pPr>
                      <a:r>
                        <a:rPr sz="1600" kern="0" spc="120" dirty="0">
                          <a:solidFill>
                            <a:srgbClr val="000000">
                              <a:alpha val="100000"/>
                            </a:srgbClr>
                          </a:solidFill>
                          <a:latin typeface="Microsoft YaHei"/>
                          <a:ea typeface="Microsoft YaHei"/>
                          <a:cs typeface="Microsoft YaHei"/>
                        </a:rPr>
                        <a:t>检查要点</a:t>
                      </a:r>
                      <a:endParaRPr sz="1600" dirty="0">
                        <a:latin typeface="Microsoft YaHei"/>
                        <a:ea typeface="Microsoft YaHei"/>
                        <a:cs typeface="Microsoft YaHei"/>
                      </a:endParaRPr>
                    </a:p>
                    <a:p>
                      <a:pPr algn="l" rtl="0" eaLnBrk="0">
                        <a:lnSpc>
                          <a:spcPct val="112000"/>
                        </a:lnSpc>
                        <a:tabLst/>
                      </a:pPr>
                      <a:endParaRPr sz="1000" dirty="0">
                        <a:latin typeface="Arial"/>
                        <a:ea typeface="Arial"/>
                        <a:cs typeface="Arial"/>
                      </a:endParaRPr>
                    </a:p>
                    <a:p>
                      <a:pPr algn="l" rtl="0" eaLnBrk="0">
                        <a:lnSpc>
                          <a:spcPct val="112000"/>
                        </a:lnSpc>
                        <a:tabLst/>
                      </a:pPr>
                      <a:endParaRPr sz="1000" dirty="0">
                        <a:latin typeface="Arial"/>
                        <a:ea typeface="Arial"/>
                        <a:cs typeface="Arial"/>
                      </a:endParaRPr>
                    </a:p>
                    <a:p>
                      <a:pPr algn="l" rtl="0" eaLnBrk="0">
                        <a:lnSpc>
                          <a:spcPct val="112000"/>
                        </a:lnSpc>
                        <a:tabLst/>
                      </a:pPr>
                      <a:endParaRPr sz="1000" dirty="0">
                        <a:latin typeface="Arial"/>
                        <a:ea typeface="Arial"/>
                        <a:cs typeface="Arial"/>
                      </a:endParaRPr>
                    </a:p>
                    <a:p>
                      <a:pPr algn="l" rtl="0" eaLnBrk="0">
                        <a:lnSpc>
                          <a:spcPct val="113000"/>
                        </a:lnSpc>
                        <a:tabLst/>
                      </a:pPr>
                      <a:endParaRPr sz="1000" dirty="0">
                        <a:latin typeface="Arial"/>
                        <a:ea typeface="Arial"/>
                        <a:cs typeface="Arial"/>
                      </a:endParaRPr>
                    </a:p>
                    <a:p>
                      <a:pPr algn="l" rtl="0" eaLnBrk="0">
                        <a:lnSpc>
                          <a:spcPct val="113000"/>
                        </a:lnSpc>
                        <a:tabLst/>
                      </a:pPr>
                      <a:endParaRPr sz="1000" dirty="0">
                        <a:latin typeface="Arial"/>
                        <a:ea typeface="Arial"/>
                        <a:cs typeface="Arial"/>
                      </a:endParaRPr>
                    </a:p>
                    <a:p>
                      <a:pPr algn="l" rtl="0" eaLnBrk="0">
                        <a:lnSpc>
                          <a:spcPct val="113000"/>
                        </a:lnSpc>
                        <a:tabLst/>
                      </a:pPr>
                      <a:endParaRPr sz="1000" dirty="0">
                        <a:latin typeface="Arial"/>
                        <a:ea typeface="Arial"/>
                        <a:cs typeface="Arial"/>
                      </a:endParaRPr>
                    </a:p>
                    <a:p>
                      <a:pPr algn="l" rtl="0" eaLnBrk="0">
                        <a:lnSpc>
                          <a:spcPct val="113000"/>
                        </a:lnSpc>
                        <a:tabLst/>
                      </a:pPr>
                      <a:endParaRPr sz="1000" dirty="0">
                        <a:latin typeface="Arial"/>
                        <a:ea typeface="Arial"/>
                        <a:cs typeface="Arial"/>
                      </a:endParaRPr>
                    </a:p>
                    <a:p>
                      <a:pPr algn="l" rtl="0" eaLnBrk="0">
                        <a:lnSpc>
                          <a:spcPct val="127000"/>
                        </a:lnSpc>
                        <a:tabLst/>
                      </a:pPr>
                      <a:endParaRPr sz="300" dirty="0">
                        <a:latin typeface="Arial"/>
                        <a:ea typeface="Arial"/>
                        <a:cs typeface="Arial"/>
                      </a:endParaRPr>
                    </a:p>
                    <a:p>
                      <a:pPr marL="233679" indent="76835" algn="l" rtl="0" eaLnBrk="0">
                        <a:lnSpc>
                          <a:spcPct val="125000"/>
                        </a:lnSpc>
                        <a:spcBef>
                          <a:spcPts val="3"/>
                        </a:spcBef>
                        <a:tabLst/>
                      </a:pPr>
                      <a:r>
                        <a:rPr sz="1500" kern="0" spc="-60" dirty="0">
                          <a:solidFill>
                            <a:srgbClr val="000000">
                              <a:alpha val="100000"/>
                            </a:srgbClr>
                          </a:solidFill>
                          <a:latin typeface="Microsoft YaHei"/>
                          <a:ea typeface="Microsoft YaHei"/>
                          <a:cs typeface="Microsoft YaHei"/>
                        </a:rPr>
                        <a:t>（</a:t>
                      </a:r>
                      <a:r>
                        <a:rPr sz="1500" kern="0" spc="180" dirty="0">
                          <a:solidFill>
                            <a:srgbClr val="000000">
                              <a:alpha val="100000"/>
                            </a:srgbClr>
                          </a:solidFill>
                          <a:latin typeface="Microsoft YaHei"/>
                          <a:ea typeface="Microsoft YaHei"/>
                          <a:cs typeface="Microsoft YaHei"/>
                        </a:rPr>
                        <a:t> </a:t>
                      </a:r>
                      <a:r>
                        <a:rPr sz="1500" kern="0" spc="-60" dirty="0">
                          <a:solidFill>
                            <a:srgbClr val="000000">
                              <a:alpha val="100000"/>
                            </a:srgbClr>
                          </a:solidFill>
                          <a:latin typeface="FangSong"/>
                          <a:ea typeface="FangSong"/>
                          <a:cs typeface="FangSong"/>
                        </a:rPr>
                        <a:t>1</a:t>
                      </a:r>
                      <a:r>
                        <a:rPr sz="1500" kern="0" spc="-340" dirty="0">
                          <a:solidFill>
                            <a:srgbClr val="000000">
                              <a:alpha val="100000"/>
                            </a:srgbClr>
                          </a:solidFill>
                          <a:latin typeface="FangSong"/>
                          <a:ea typeface="FangSong"/>
                          <a:cs typeface="FangSong"/>
                        </a:rPr>
                        <a:t> </a:t>
                      </a:r>
                      <a:r>
                        <a:rPr sz="1500" kern="0" spc="-60" dirty="0">
                          <a:solidFill>
                            <a:srgbClr val="000000">
                              <a:alpha val="100000"/>
                            </a:srgbClr>
                          </a:solidFill>
                          <a:latin typeface="Microsoft YaHei"/>
                          <a:ea typeface="Microsoft YaHei"/>
                          <a:cs typeface="Microsoft YaHei"/>
                        </a:rPr>
                        <a:t>）查现场储罐本体压</a:t>
                      </a:r>
                      <a:r>
                        <a:rPr sz="1500" kern="0" spc="0" dirty="0">
                          <a:solidFill>
                            <a:srgbClr val="000000">
                              <a:alpha val="100000"/>
                            </a:srgbClr>
                          </a:solidFill>
                          <a:latin typeface="Microsoft YaHei"/>
                          <a:ea typeface="Microsoft YaHei"/>
                          <a:cs typeface="Microsoft YaHei"/>
                        </a:rPr>
                        <a:t>      </a:t>
                      </a:r>
                      <a:r>
                        <a:rPr sz="1500" kern="0" spc="70" dirty="0">
                          <a:solidFill>
                            <a:srgbClr val="000000">
                              <a:alpha val="100000"/>
                            </a:srgbClr>
                          </a:solidFill>
                          <a:latin typeface="Microsoft YaHei"/>
                          <a:ea typeface="Microsoft YaHei"/>
                          <a:cs typeface="Microsoft YaHei"/>
                        </a:rPr>
                        <a:t>力表（量程、</a:t>
                      </a:r>
                      <a:r>
                        <a:rPr sz="1500" kern="0" spc="-280" dirty="0">
                          <a:solidFill>
                            <a:srgbClr val="000000">
                              <a:alpha val="100000"/>
                            </a:srgbClr>
                          </a:solidFill>
                          <a:latin typeface="Microsoft YaHei"/>
                          <a:ea typeface="Microsoft YaHei"/>
                          <a:cs typeface="Microsoft YaHei"/>
                        </a:rPr>
                        <a:t> </a:t>
                      </a:r>
                      <a:r>
                        <a:rPr sz="1500" kern="0" spc="70" dirty="0">
                          <a:solidFill>
                            <a:srgbClr val="000000">
                              <a:alpha val="100000"/>
                            </a:srgbClr>
                          </a:solidFill>
                          <a:latin typeface="Microsoft YaHei"/>
                          <a:ea typeface="Microsoft YaHei"/>
                          <a:cs typeface="Microsoft YaHei"/>
                        </a:rPr>
                        <a:t>精度等级）</a:t>
                      </a:r>
                      <a:r>
                        <a:rPr sz="1500" kern="0" spc="0" dirty="0">
                          <a:solidFill>
                            <a:srgbClr val="000000">
                              <a:alpha val="100000"/>
                            </a:srgbClr>
                          </a:solidFill>
                          <a:latin typeface="Microsoft YaHei"/>
                          <a:ea typeface="Microsoft YaHei"/>
                          <a:cs typeface="Microsoft YaHei"/>
                        </a:rPr>
                        <a:t>    </a:t>
                      </a:r>
                      <a:r>
                        <a:rPr sz="1500" kern="0" spc="50" dirty="0">
                          <a:solidFill>
                            <a:srgbClr val="000000">
                              <a:alpha val="100000"/>
                            </a:srgbClr>
                          </a:solidFill>
                          <a:latin typeface="Microsoft YaHei"/>
                          <a:ea typeface="Microsoft YaHei"/>
                          <a:cs typeface="Microsoft YaHei"/>
                        </a:rPr>
                        <a:t>设置情况 ；</a:t>
                      </a:r>
                      <a:endParaRPr sz="1500" dirty="0">
                        <a:latin typeface="Microsoft YaHei"/>
                        <a:ea typeface="Microsoft YaHei"/>
                        <a:cs typeface="Microsoft YaHei"/>
                      </a:endParaRPr>
                    </a:p>
                  </a:txBody>
                  <a:tcPr marL="0" marR="0" marT="0" marB="0">
                    <a:lnL>
                      <a:noFill/>
                    </a:lnL>
                    <a:lnR w="12700" cap="flat" cmpd="sng" algn="ctr">
                      <a:solidFill>
                        <a:srgbClr val="8EBFD6"/>
                      </a:solidFill>
                      <a:prstDash val="solid"/>
                      <a:round/>
                      <a:headEnd type="none" w="med" len="med"/>
                      <a:tailEnd type="none" w="med" len="med"/>
                    </a:lnR>
                    <a:lnT>
                      <a:noFill/>
                    </a:lnT>
                    <a:lnB w="12700" cap="flat" cmpd="sng" algn="ctr">
                      <a:solidFill>
                        <a:srgbClr val="8EBFD6"/>
                      </a:solidFill>
                      <a:prstDash val="solid"/>
                      <a:round/>
                      <a:headEnd type="none" w="med" len="med"/>
                      <a:tailEnd type="none" w="med" len="med"/>
                    </a:lnB>
                  </a:tcPr>
                </a:tc>
                <a:tc gridSpan="2">
                  <a:txBody>
                    <a:bodyPr/>
                    <a:lstStyle/>
                    <a:p>
                      <a:pPr algn="l" rtl="0" eaLnBrk="0">
                        <a:lnSpc>
                          <a:spcPct val="152000"/>
                        </a:lnSpc>
                        <a:tabLst/>
                      </a:pPr>
                      <a:endParaRPr sz="1000" dirty="0">
                        <a:latin typeface="Arial"/>
                        <a:ea typeface="Arial"/>
                        <a:cs typeface="Arial"/>
                      </a:endParaRPr>
                    </a:p>
                    <a:p>
                      <a:pPr marL="1761489" algn="l" rtl="0" eaLnBrk="0">
                        <a:lnSpc>
                          <a:spcPct val="84000"/>
                        </a:lnSpc>
                        <a:spcBef>
                          <a:spcPts val="4"/>
                        </a:spcBef>
                        <a:tabLst/>
                      </a:pPr>
                      <a:r>
                        <a:rPr sz="1600" kern="0" spc="120" dirty="0">
                          <a:solidFill>
                            <a:srgbClr val="000000">
                              <a:alpha val="100000"/>
                            </a:srgbClr>
                          </a:solidFill>
                          <a:latin typeface="Microsoft YaHei"/>
                          <a:ea typeface="Microsoft YaHei"/>
                          <a:cs typeface="Microsoft YaHei"/>
                        </a:rPr>
                        <a:t>判定标准</a:t>
                      </a:r>
                      <a:endParaRPr sz="1600" dirty="0">
                        <a:latin typeface="Microsoft YaHei"/>
                        <a:ea typeface="Microsoft YaHei"/>
                        <a:cs typeface="Microsoft YaHei"/>
                      </a:endParaRPr>
                    </a:p>
                    <a:p>
                      <a:pPr algn="l" rtl="0" eaLnBrk="0">
                        <a:lnSpc>
                          <a:spcPct val="198000"/>
                        </a:lnSpc>
                        <a:tabLst/>
                      </a:pPr>
                      <a:endParaRPr sz="1000" dirty="0">
                        <a:latin typeface="Arial"/>
                        <a:ea typeface="Arial"/>
                        <a:cs typeface="Arial"/>
                      </a:endParaRPr>
                    </a:p>
                    <a:p>
                      <a:pPr algn="l" rtl="0" eaLnBrk="0">
                        <a:lnSpc>
                          <a:spcPct val="128000"/>
                        </a:lnSpc>
                        <a:tabLst/>
                      </a:pPr>
                      <a:endParaRPr sz="300" dirty="0">
                        <a:latin typeface="Arial"/>
                        <a:ea typeface="Arial"/>
                        <a:cs typeface="Arial"/>
                      </a:endParaRPr>
                    </a:p>
                    <a:p>
                      <a:pPr marL="231140" indent="13970" algn="l" rtl="0" eaLnBrk="0">
                        <a:lnSpc>
                          <a:spcPct val="125000"/>
                        </a:lnSpc>
                        <a:spcBef>
                          <a:spcPts val="1"/>
                        </a:spcBef>
                        <a:tabLst/>
                      </a:pPr>
                      <a:r>
                        <a:rPr sz="1500" kern="0" spc="40" dirty="0">
                          <a:solidFill>
                            <a:srgbClr val="000000">
                              <a:alpha val="100000"/>
                            </a:srgbClr>
                          </a:solidFill>
                          <a:latin typeface="FangSong"/>
                          <a:ea typeface="FangSong"/>
                          <a:cs typeface="FangSong"/>
                        </a:rPr>
                        <a:t>2.</a:t>
                      </a:r>
                      <a:r>
                        <a:rPr sz="1500" kern="0" spc="40" dirty="0">
                          <a:solidFill>
                            <a:srgbClr val="000000">
                              <a:alpha val="100000"/>
                            </a:srgbClr>
                          </a:solidFill>
                          <a:latin typeface="Microsoft YaHei"/>
                          <a:ea typeface="Microsoft YaHei"/>
                          <a:cs typeface="Microsoft YaHei"/>
                        </a:rPr>
                        <a:t>压力表的量程（ </a:t>
                      </a:r>
                      <a:r>
                        <a:rPr sz="1500" kern="0" spc="40" dirty="0">
                          <a:solidFill>
                            <a:srgbClr val="000000">
                              <a:alpha val="100000"/>
                            </a:srgbClr>
                          </a:solidFill>
                          <a:latin typeface="FangSong"/>
                          <a:ea typeface="FangSong"/>
                          <a:cs typeface="FangSong"/>
                        </a:rPr>
                        <a:t>1.5-3</a:t>
                      </a:r>
                      <a:r>
                        <a:rPr sz="1500" kern="0" spc="40" dirty="0">
                          <a:solidFill>
                            <a:srgbClr val="000000">
                              <a:alpha val="100000"/>
                            </a:srgbClr>
                          </a:solidFill>
                          <a:latin typeface="Microsoft YaHei"/>
                          <a:ea typeface="Microsoft YaHei"/>
                          <a:cs typeface="Microsoft YaHei"/>
                        </a:rPr>
                        <a:t>倍</a:t>
                      </a:r>
                      <a:r>
                        <a:rPr sz="1500" kern="0" spc="30" dirty="0">
                          <a:solidFill>
                            <a:srgbClr val="000000">
                              <a:alpha val="100000"/>
                            </a:srgbClr>
                          </a:solidFill>
                          <a:latin typeface="Microsoft YaHei"/>
                          <a:ea typeface="Microsoft YaHei"/>
                          <a:cs typeface="Microsoft YaHei"/>
                        </a:rPr>
                        <a:t>最大工作压力 ）、</a:t>
                      </a:r>
                      <a:r>
                        <a:rPr sz="1500" kern="0" spc="-10" dirty="0">
                          <a:solidFill>
                            <a:srgbClr val="000000">
                              <a:alpha val="100000"/>
                            </a:srgbClr>
                          </a:solidFill>
                          <a:latin typeface="Microsoft YaHei"/>
                          <a:ea typeface="Microsoft YaHei"/>
                          <a:cs typeface="Microsoft YaHei"/>
                        </a:rPr>
                        <a:t>     </a:t>
                      </a:r>
                      <a:r>
                        <a:rPr sz="1500" kern="0" spc="70" dirty="0">
                          <a:solidFill>
                            <a:srgbClr val="000000">
                              <a:alpha val="100000"/>
                            </a:srgbClr>
                          </a:solidFill>
                          <a:latin typeface="Microsoft YaHei"/>
                          <a:ea typeface="Microsoft YaHei"/>
                          <a:cs typeface="Microsoft YaHei"/>
                        </a:rPr>
                        <a:t>精度等级（不低于</a:t>
                      </a:r>
                      <a:r>
                        <a:rPr sz="1500" kern="0" spc="70" dirty="0">
                          <a:solidFill>
                            <a:srgbClr val="000000">
                              <a:alpha val="100000"/>
                            </a:srgbClr>
                          </a:solidFill>
                          <a:latin typeface="FangSong"/>
                          <a:ea typeface="FangSong"/>
                          <a:cs typeface="FangSong"/>
                        </a:rPr>
                        <a:t>1.6</a:t>
                      </a:r>
                      <a:r>
                        <a:rPr sz="1500" kern="0" spc="70" dirty="0">
                          <a:solidFill>
                            <a:srgbClr val="000000">
                              <a:alpha val="100000"/>
                            </a:srgbClr>
                          </a:solidFill>
                          <a:latin typeface="Microsoft YaHei"/>
                          <a:ea typeface="Microsoft YaHei"/>
                          <a:cs typeface="Microsoft YaHei"/>
                        </a:rPr>
                        <a:t>级）不满</a:t>
                      </a:r>
                      <a:r>
                        <a:rPr sz="1500" kern="0" spc="60" dirty="0">
                          <a:solidFill>
                            <a:srgbClr val="000000">
                              <a:alpha val="100000"/>
                            </a:srgbClr>
                          </a:solidFill>
                          <a:latin typeface="Microsoft YaHei"/>
                          <a:ea typeface="Microsoft YaHei"/>
                          <a:cs typeface="Microsoft YaHei"/>
                        </a:rPr>
                        <a:t>足要求 ，不构</a:t>
                      </a:r>
                      <a:r>
                        <a:rPr sz="1500" kern="0" spc="-10" dirty="0">
                          <a:solidFill>
                            <a:srgbClr val="000000">
                              <a:alpha val="100000"/>
                            </a:srgbClr>
                          </a:solidFill>
                          <a:latin typeface="Microsoft YaHei"/>
                          <a:ea typeface="Microsoft YaHei"/>
                          <a:cs typeface="Microsoft YaHei"/>
                        </a:rPr>
                        <a:t>     </a:t>
                      </a:r>
                      <a:r>
                        <a:rPr sz="1500" kern="0" spc="50" dirty="0">
                          <a:solidFill>
                            <a:srgbClr val="000000">
                              <a:alpha val="100000"/>
                            </a:srgbClr>
                          </a:solidFill>
                          <a:latin typeface="Microsoft YaHei"/>
                          <a:ea typeface="Microsoft YaHei"/>
                          <a:cs typeface="Microsoft YaHei"/>
                        </a:rPr>
                        <a:t>成重大隐患 ，须立即整改</a:t>
                      </a:r>
                      <a:endParaRPr sz="1500" dirty="0">
                        <a:latin typeface="Microsoft YaHei"/>
                        <a:ea typeface="Microsoft YaHei"/>
                        <a:cs typeface="Microsoft YaHei"/>
                      </a:endParaRPr>
                    </a:p>
                  </a:txBody>
                  <a:tcPr marL="0" marR="0" marT="0" marB="0">
                    <a:lnL w="12700" cap="flat" cmpd="sng" algn="ctr">
                      <a:solidFill>
                        <a:srgbClr val="8EBFD6"/>
                      </a:solidFill>
                      <a:prstDash val="solid"/>
                      <a:round/>
                      <a:headEnd type="none" w="med" len="med"/>
                      <a:tailEnd type="none" w="med" len="med"/>
                    </a:lnL>
                    <a:lnR w="12700" cap="flat" cmpd="sng" algn="ctr">
                      <a:solidFill>
                        <a:srgbClr val="8EBFD6"/>
                      </a:solidFill>
                      <a:prstDash val="solid"/>
                      <a:round/>
                      <a:headEnd type="none" w="med" len="med"/>
                      <a:tailEnd type="none" w="med" len="med"/>
                    </a:lnR>
                    <a:lnT>
                      <a:noFill/>
                    </a:lnT>
                    <a:lnB>
                      <a:noFill/>
                    </a:lnB>
                  </a:tcPr>
                </a:tc>
                <a:tc hMerge="1">
                  <a:txBody>
                    <a:bodyPr/>
                    <a:lstStyle/>
                    <a:p>
                      <a:endParaRPr/>
                    </a:p>
                  </a:txBody>
                  <a:tcPr marL="0" marR="0" marT="0" marB="0">
                    <a:lnL w="12700" cap="flat" cmpd="sng" algn="ctr">
                      <a:solidFill>
                        <a:srgbClr val="8EBFD6"/>
                      </a:solidFill>
                      <a:prstDash val="solid"/>
                      <a:round/>
                      <a:headEnd type="none" w="med" len="med"/>
                      <a:tailEnd type="none" w="med" len="med"/>
                    </a:lnL>
                    <a:lnR w="12700" cap="flat" cmpd="sng" algn="ctr">
                      <a:solidFill>
                        <a:srgbClr val="8EBFD6"/>
                      </a:solidFill>
                      <a:prstDash val="solid"/>
                      <a:round/>
                      <a:headEnd type="none" w="med" len="med"/>
                      <a:tailEnd type="none" w="med" len="med"/>
                    </a:lnR>
                    <a:lnT>
                      <a:noFill/>
                    </a:lnT>
                    <a:lnB>
                      <a:noFill/>
                    </a:lnB>
                  </a:tcPr>
                </a:tc>
                <a:tc rowSpan="2">
                  <a:txBody>
                    <a:bodyPr/>
                    <a:lstStyle/>
                    <a:p>
                      <a:pPr algn="l" rtl="0" eaLnBrk="0">
                        <a:lnSpc>
                          <a:spcPct val="151000"/>
                        </a:lnSpc>
                        <a:tabLst/>
                      </a:pPr>
                      <a:endParaRPr sz="1000" dirty="0">
                        <a:latin typeface="Arial"/>
                        <a:ea typeface="Arial"/>
                        <a:cs typeface="Arial"/>
                      </a:endParaRPr>
                    </a:p>
                    <a:p>
                      <a:pPr marL="1162050" algn="l" rtl="0" eaLnBrk="0">
                        <a:lnSpc>
                          <a:spcPct val="85000"/>
                        </a:lnSpc>
                        <a:spcBef>
                          <a:spcPts val="1"/>
                        </a:spcBef>
                        <a:tabLst/>
                      </a:pPr>
                      <a:r>
                        <a:rPr sz="1600" kern="0" spc="140" dirty="0">
                          <a:solidFill>
                            <a:srgbClr val="000000">
                              <a:alpha val="100000"/>
                            </a:srgbClr>
                          </a:solidFill>
                          <a:latin typeface="Microsoft YaHei"/>
                          <a:ea typeface="Microsoft YaHei"/>
                          <a:cs typeface="Microsoft YaHei"/>
                        </a:rPr>
                        <a:t>相关参考依据</a:t>
                      </a:r>
                      <a:endParaRPr sz="1600" dirty="0">
                        <a:latin typeface="Microsoft YaHei"/>
                        <a:ea typeface="Microsoft YaHei"/>
                        <a:cs typeface="Microsoft YaHei"/>
                      </a:endParaRPr>
                    </a:p>
                    <a:p>
                      <a:pPr algn="l" rtl="0" eaLnBrk="0">
                        <a:lnSpc>
                          <a:spcPct val="110000"/>
                        </a:lnSpc>
                        <a:tabLst/>
                      </a:pPr>
                      <a:endParaRPr sz="1000" dirty="0">
                        <a:latin typeface="Arial"/>
                        <a:ea typeface="Arial"/>
                        <a:cs typeface="Arial"/>
                      </a:endParaRPr>
                    </a:p>
                    <a:p>
                      <a:pPr algn="l" rtl="0" eaLnBrk="0">
                        <a:lnSpc>
                          <a:spcPct val="110000"/>
                        </a:lnSpc>
                        <a:tabLst/>
                      </a:pPr>
                      <a:endParaRPr sz="1000" dirty="0">
                        <a:latin typeface="Arial"/>
                        <a:ea typeface="Arial"/>
                        <a:cs typeface="Arial"/>
                      </a:endParaRPr>
                    </a:p>
                    <a:p>
                      <a:pPr algn="l" rtl="0" eaLnBrk="0">
                        <a:lnSpc>
                          <a:spcPct val="111000"/>
                        </a:lnSpc>
                        <a:tabLst/>
                      </a:pPr>
                      <a:endParaRPr sz="1000" dirty="0">
                        <a:latin typeface="Arial"/>
                        <a:ea typeface="Arial"/>
                        <a:cs typeface="Arial"/>
                      </a:endParaRPr>
                    </a:p>
                    <a:p>
                      <a:pPr algn="l" rtl="0" eaLnBrk="0">
                        <a:lnSpc>
                          <a:spcPct val="111000"/>
                        </a:lnSpc>
                        <a:tabLst/>
                      </a:pPr>
                      <a:endParaRPr sz="1000" dirty="0">
                        <a:latin typeface="Arial"/>
                        <a:ea typeface="Arial"/>
                        <a:cs typeface="Arial"/>
                      </a:endParaRPr>
                    </a:p>
                    <a:p>
                      <a:pPr marL="233679" indent="82550" algn="l" rtl="0" eaLnBrk="0">
                        <a:lnSpc>
                          <a:spcPct val="118000"/>
                        </a:lnSpc>
                        <a:spcBef>
                          <a:spcPts val="363"/>
                        </a:spcBef>
                        <a:tabLst/>
                      </a:pPr>
                      <a:r>
                        <a:rPr sz="1200" kern="0" spc="-30" dirty="0">
                          <a:solidFill>
                            <a:srgbClr val="FF0000">
                              <a:alpha val="100000"/>
                            </a:srgbClr>
                          </a:solidFill>
                          <a:latin typeface="Microsoft YaHei"/>
                          <a:ea typeface="Microsoft YaHei"/>
                          <a:cs typeface="Microsoft YaHei"/>
                        </a:rPr>
                        <a:t>【依据】</a:t>
                      </a:r>
                      <a:r>
                        <a:rPr sz="1200" kern="0" spc="-30" dirty="0">
                          <a:solidFill>
                            <a:srgbClr val="000000">
                              <a:alpha val="100000"/>
                            </a:srgbClr>
                          </a:solidFill>
                          <a:latin typeface="Microsoft YaHei"/>
                          <a:ea typeface="Microsoft YaHei"/>
                          <a:cs typeface="Microsoft YaHei"/>
                        </a:rPr>
                        <a:t>《固定式压力容器安全技</a:t>
                      </a:r>
                      <a:r>
                        <a:rPr sz="1200" kern="0" spc="-40" dirty="0">
                          <a:solidFill>
                            <a:srgbClr val="000000">
                              <a:alpha val="100000"/>
                            </a:srgbClr>
                          </a:solidFill>
                          <a:latin typeface="Microsoft YaHei"/>
                          <a:ea typeface="Microsoft YaHei"/>
                          <a:cs typeface="Microsoft YaHei"/>
                        </a:rPr>
                        <a:t>术监察规程》</a:t>
                      </a:r>
                      <a:r>
                        <a:rPr sz="1200" kern="0" spc="-10" dirty="0">
                          <a:solidFill>
                            <a:srgbClr val="000000">
                              <a:alpha val="100000"/>
                            </a:srgbClr>
                          </a:solidFill>
                          <a:latin typeface="Microsoft YaHei"/>
                          <a:ea typeface="Microsoft YaHei"/>
                          <a:cs typeface="Microsoft YaHei"/>
                        </a:rPr>
                        <a:t>      TSG 21-2016第</a:t>
                      </a:r>
                      <a:r>
                        <a:rPr sz="1200" kern="0" spc="-20" dirty="0">
                          <a:solidFill>
                            <a:srgbClr val="000000">
                              <a:alpha val="100000"/>
                            </a:srgbClr>
                          </a:solidFill>
                          <a:latin typeface="Microsoft YaHei"/>
                          <a:ea typeface="Microsoft YaHei"/>
                          <a:cs typeface="Microsoft YaHei"/>
                        </a:rPr>
                        <a:t>9.2.1.1条 ：压力表选用 ：</a:t>
                      </a:r>
                      <a:endParaRPr sz="1200" dirty="0">
                        <a:latin typeface="Microsoft YaHei"/>
                        <a:ea typeface="Microsoft YaHei"/>
                        <a:cs typeface="Microsoft YaHei"/>
                      </a:endParaRPr>
                    </a:p>
                    <a:p>
                      <a:pPr marL="231775" indent="9525" algn="l" rtl="0" eaLnBrk="0">
                        <a:lnSpc>
                          <a:spcPct val="119000"/>
                        </a:lnSpc>
                        <a:spcBef>
                          <a:spcPts val="37"/>
                        </a:spcBef>
                        <a:tabLst/>
                      </a:pPr>
                      <a:r>
                        <a:rPr sz="1200" kern="0" spc="-20" dirty="0">
                          <a:solidFill>
                            <a:srgbClr val="000000">
                              <a:alpha val="100000"/>
                            </a:srgbClr>
                          </a:solidFill>
                          <a:latin typeface="Microsoft YaHei"/>
                          <a:ea typeface="Microsoft YaHei"/>
                          <a:cs typeface="Microsoft YaHei"/>
                        </a:rPr>
                        <a:t>(1)选用的压力表 ，应当与压力容器内的介质相</a:t>
                      </a:r>
                      <a:r>
                        <a:rPr sz="1200" kern="0" spc="-10" dirty="0">
                          <a:solidFill>
                            <a:srgbClr val="000000">
                              <a:alpha val="100000"/>
                            </a:srgbClr>
                          </a:solidFill>
                          <a:latin typeface="Microsoft YaHei"/>
                          <a:ea typeface="Microsoft YaHei"/>
                          <a:cs typeface="Microsoft YaHei"/>
                        </a:rPr>
                        <a:t>         </a:t>
                      </a:r>
                      <a:r>
                        <a:rPr sz="1200" kern="0" spc="-20" dirty="0">
                          <a:solidFill>
                            <a:srgbClr val="000000">
                              <a:alpha val="100000"/>
                            </a:srgbClr>
                          </a:solidFill>
                          <a:latin typeface="Microsoft YaHei"/>
                          <a:ea typeface="Microsoft YaHei"/>
                          <a:cs typeface="Microsoft YaHei"/>
                        </a:rPr>
                        <a:t>适应 ；(2)设计压力小于</a:t>
                      </a:r>
                      <a:r>
                        <a:rPr sz="1200" kern="0" spc="100" dirty="0">
                          <a:solidFill>
                            <a:srgbClr val="000000">
                              <a:alpha val="100000"/>
                            </a:srgbClr>
                          </a:solidFill>
                          <a:latin typeface="Microsoft YaHei"/>
                          <a:ea typeface="Microsoft YaHei"/>
                          <a:cs typeface="Microsoft YaHei"/>
                        </a:rPr>
                        <a:t> </a:t>
                      </a:r>
                      <a:r>
                        <a:rPr sz="1200" kern="0" spc="-20" dirty="0">
                          <a:solidFill>
                            <a:srgbClr val="000000">
                              <a:alpha val="100000"/>
                            </a:srgbClr>
                          </a:solidFill>
                          <a:latin typeface="Microsoft YaHei"/>
                          <a:ea typeface="Microsoft YaHei"/>
                          <a:cs typeface="Microsoft YaHei"/>
                        </a:rPr>
                        <a:t>1.6MPa 压力容器</a:t>
                      </a:r>
                      <a:r>
                        <a:rPr sz="1200" kern="0" spc="-30" dirty="0">
                          <a:solidFill>
                            <a:srgbClr val="000000">
                              <a:alpha val="100000"/>
                            </a:srgbClr>
                          </a:solidFill>
                          <a:latin typeface="Microsoft YaHei"/>
                          <a:ea typeface="Microsoft YaHei"/>
                          <a:cs typeface="Microsoft YaHei"/>
                        </a:rPr>
                        <a:t>使用</a:t>
                      </a:r>
                      <a:r>
                        <a:rPr sz="1200" kern="0" spc="0" dirty="0">
                          <a:solidFill>
                            <a:srgbClr val="000000">
                              <a:alpha val="100000"/>
                            </a:srgbClr>
                          </a:solidFill>
                          <a:latin typeface="Microsoft YaHei"/>
                          <a:ea typeface="Microsoft YaHei"/>
                          <a:cs typeface="Microsoft YaHei"/>
                        </a:rPr>
                        <a:t>         </a:t>
                      </a:r>
                      <a:r>
                        <a:rPr sz="1200" kern="0" spc="-20" dirty="0">
                          <a:solidFill>
                            <a:srgbClr val="000000">
                              <a:alpha val="100000"/>
                            </a:srgbClr>
                          </a:solidFill>
                          <a:latin typeface="Microsoft YaHei"/>
                          <a:ea typeface="Microsoft YaHei"/>
                          <a:cs typeface="Microsoft YaHei"/>
                        </a:rPr>
                        <a:t>的压力表的精度不得低于 2.5 级 ，设计压</a:t>
                      </a:r>
                      <a:endParaRPr sz="1200" dirty="0">
                        <a:latin typeface="Microsoft YaHei"/>
                        <a:ea typeface="Microsoft YaHei"/>
                        <a:cs typeface="Microsoft YaHei"/>
                      </a:endParaRPr>
                    </a:p>
                    <a:p>
                      <a:pPr marL="232409" indent="635" algn="l" rtl="0" eaLnBrk="0">
                        <a:lnSpc>
                          <a:spcPct val="118000"/>
                        </a:lnSpc>
                        <a:spcBef>
                          <a:spcPts val="52"/>
                        </a:spcBef>
                        <a:tabLst/>
                      </a:pPr>
                      <a:r>
                        <a:rPr sz="1200" kern="0" spc="-10" dirty="0">
                          <a:solidFill>
                            <a:srgbClr val="000000">
                              <a:alpha val="100000"/>
                            </a:srgbClr>
                          </a:solidFill>
                          <a:latin typeface="Microsoft YaHei"/>
                          <a:ea typeface="Microsoft YaHei"/>
                          <a:cs typeface="Microsoft YaHei"/>
                        </a:rPr>
                        <a:t>力大于或者等于</a:t>
                      </a:r>
                      <a:r>
                        <a:rPr sz="1200" kern="0" spc="130" dirty="0">
                          <a:solidFill>
                            <a:srgbClr val="000000">
                              <a:alpha val="100000"/>
                            </a:srgbClr>
                          </a:solidFill>
                          <a:latin typeface="Microsoft YaHei"/>
                          <a:ea typeface="Microsoft YaHei"/>
                          <a:cs typeface="Microsoft YaHei"/>
                        </a:rPr>
                        <a:t> </a:t>
                      </a:r>
                      <a:r>
                        <a:rPr sz="1200" kern="0" spc="-10" dirty="0">
                          <a:solidFill>
                            <a:srgbClr val="000000">
                              <a:alpha val="100000"/>
                            </a:srgbClr>
                          </a:solidFill>
                          <a:latin typeface="Microsoft YaHei"/>
                          <a:ea typeface="Microsoft YaHei"/>
                          <a:cs typeface="Microsoft YaHei"/>
                        </a:rPr>
                        <a:t>1.6MPa 压力容器使用的压力</a:t>
                      </a:r>
                      <a:r>
                        <a:rPr sz="1200" kern="0" spc="0" dirty="0">
                          <a:solidFill>
                            <a:srgbClr val="000000">
                              <a:alpha val="100000"/>
                            </a:srgbClr>
                          </a:solidFill>
                          <a:latin typeface="Microsoft YaHei"/>
                          <a:ea typeface="Microsoft YaHei"/>
                          <a:cs typeface="Microsoft YaHei"/>
                        </a:rPr>
                        <a:t>         </a:t>
                      </a:r>
                      <a:r>
                        <a:rPr sz="1200" kern="0" spc="-10" dirty="0">
                          <a:solidFill>
                            <a:srgbClr val="000000">
                              <a:alpha val="100000"/>
                            </a:srgbClr>
                          </a:solidFill>
                          <a:latin typeface="Microsoft YaHei"/>
                          <a:ea typeface="Microsoft YaHei"/>
                          <a:cs typeface="Microsoft YaHei"/>
                        </a:rPr>
                        <a:t>表的精度不得低于</a:t>
                      </a:r>
                      <a:r>
                        <a:rPr sz="1200" kern="0" spc="100" dirty="0">
                          <a:solidFill>
                            <a:srgbClr val="000000">
                              <a:alpha val="100000"/>
                            </a:srgbClr>
                          </a:solidFill>
                          <a:latin typeface="Microsoft YaHei"/>
                          <a:ea typeface="Microsoft YaHei"/>
                          <a:cs typeface="Microsoft YaHei"/>
                        </a:rPr>
                        <a:t> </a:t>
                      </a:r>
                      <a:r>
                        <a:rPr sz="1200" kern="0" spc="-10" dirty="0">
                          <a:solidFill>
                            <a:srgbClr val="000000">
                              <a:alpha val="100000"/>
                            </a:srgbClr>
                          </a:solidFill>
                          <a:latin typeface="Microsoft YaHei"/>
                          <a:ea typeface="Microsoft YaHei"/>
                          <a:cs typeface="Microsoft YaHei"/>
                        </a:rPr>
                        <a:t>1.6</a:t>
                      </a:r>
                      <a:r>
                        <a:rPr sz="1200" kern="0" spc="-20" dirty="0">
                          <a:solidFill>
                            <a:srgbClr val="000000">
                              <a:alpha val="100000"/>
                            </a:srgbClr>
                          </a:solidFill>
                          <a:latin typeface="Microsoft YaHei"/>
                          <a:ea typeface="Microsoft YaHei"/>
                          <a:cs typeface="Microsoft YaHei"/>
                        </a:rPr>
                        <a:t> 级 ；</a:t>
                      </a:r>
                      <a:endParaRPr sz="1200" dirty="0">
                        <a:latin typeface="Microsoft YaHei"/>
                        <a:ea typeface="Microsoft YaHei"/>
                        <a:cs typeface="Microsoft YaHei"/>
                      </a:endParaRPr>
                    </a:p>
                    <a:p>
                      <a:pPr marL="231775" indent="9525" algn="l" rtl="0" eaLnBrk="0">
                        <a:lnSpc>
                          <a:spcPct val="118000"/>
                        </a:lnSpc>
                        <a:spcBef>
                          <a:spcPts val="65"/>
                        </a:spcBef>
                        <a:tabLst/>
                      </a:pPr>
                      <a:r>
                        <a:rPr sz="1200" kern="0" spc="-10" dirty="0">
                          <a:solidFill>
                            <a:srgbClr val="000000">
                              <a:alpha val="100000"/>
                            </a:srgbClr>
                          </a:solidFill>
                          <a:latin typeface="Microsoft YaHei"/>
                          <a:ea typeface="Microsoft YaHei"/>
                          <a:cs typeface="Microsoft YaHei"/>
                        </a:rPr>
                        <a:t>(3)压力表表盘刻度极限值应当为工作压力的</a:t>
                      </a:r>
                      <a:r>
                        <a:rPr sz="1200" kern="0" spc="130" dirty="0">
                          <a:solidFill>
                            <a:srgbClr val="000000">
                              <a:alpha val="100000"/>
                            </a:srgbClr>
                          </a:solidFill>
                          <a:latin typeface="Microsoft YaHei"/>
                          <a:ea typeface="Microsoft YaHei"/>
                          <a:cs typeface="Microsoft YaHei"/>
                        </a:rPr>
                        <a:t> </a:t>
                      </a:r>
                      <a:r>
                        <a:rPr sz="1200" kern="0" spc="-10" dirty="0">
                          <a:solidFill>
                            <a:srgbClr val="000000">
                              <a:alpha val="100000"/>
                            </a:srgbClr>
                          </a:solidFill>
                          <a:latin typeface="Microsoft YaHei"/>
                          <a:ea typeface="Microsoft YaHei"/>
                          <a:cs typeface="Microsoft YaHei"/>
                        </a:rPr>
                        <a:t>1.5</a:t>
                      </a:r>
                      <a:r>
                        <a:rPr sz="1200" kern="0" spc="0" dirty="0">
                          <a:solidFill>
                            <a:srgbClr val="000000">
                              <a:alpha val="100000"/>
                            </a:srgbClr>
                          </a:solidFill>
                          <a:latin typeface="Microsoft YaHei"/>
                          <a:ea typeface="Microsoft YaHei"/>
                          <a:cs typeface="Microsoft YaHei"/>
                        </a:rPr>
                        <a:t>      </a:t>
                      </a:r>
                      <a:r>
                        <a:rPr sz="1200" kern="0" spc="-10" dirty="0">
                          <a:solidFill>
                            <a:srgbClr val="000000">
                              <a:alpha val="100000"/>
                            </a:srgbClr>
                          </a:solidFill>
                          <a:latin typeface="Microsoft YaHei"/>
                          <a:ea typeface="Microsoft YaHei"/>
                          <a:cs typeface="Microsoft YaHei"/>
                        </a:rPr>
                        <a:t>倍～3.0 倍。</a:t>
                      </a:r>
                      <a:endParaRPr sz="1200" dirty="0">
                        <a:latin typeface="Microsoft YaHei"/>
                        <a:ea typeface="Microsoft YaHei"/>
                        <a:cs typeface="Microsoft YaHei"/>
                      </a:endParaRPr>
                    </a:p>
                  </a:txBody>
                  <a:tcPr marL="0" marR="0" marT="0" marB="0">
                    <a:lnL w="12700" cap="flat" cmpd="sng" algn="ctr">
                      <a:solidFill>
                        <a:srgbClr val="8EBFD6"/>
                      </a:solidFill>
                      <a:prstDash val="solid"/>
                      <a:round/>
                      <a:headEnd type="none" w="med" len="med"/>
                      <a:tailEnd type="none" w="med" len="med"/>
                    </a:lnL>
                    <a:lnR>
                      <a:noFill/>
                    </a:lnR>
                    <a:lnT>
                      <a:noFill/>
                    </a:lnT>
                    <a:lnB w="12700" cap="flat" cmpd="sng" algn="ctr">
                      <a:solidFill>
                        <a:srgbClr val="8EBFD6"/>
                      </a:solidFill>
                      <a:prstDash val="solid"/>
                      <a:round/>
                      <a:headEnd type="none" w="med" len="med"/>
                      <a:tailEnd type="none" w="med" len="med"/>
                    </a:lnB>
                  </a:tcPr>
                </a:tc>
                <a:extLst>
                  <a:ext uri="{0D108BD9-81ED-4DB2-BD59-A6C34878D82A}">
                    <a16:rowId xmlns:a16="http://schemas.microsoft.com/office/drawing/2014/main" val="10000"/>
                  </a:ext>
                </a:extLst>
              </a:tr>
              <a:tr h="1899285">
                <a:tc vMerge="1">
                  <a:txBody>
                    <a:bodyPr/>
                    <a:lstStyle/>
                    <a:p>
                      <a:pPr algn="l" rtl="0" eaLnBrk="0">
                        <a:lnSpc>
                          <a:spcPct val="100000"/>
                        </a:lnSpc>
                        <a:tabLst/>
                      </a:pPr>
                      <a:endParaRPr sz="1000" dirty="0">
                        <a:latin typeface="Arial"/>
                        <a:ea typeface="Arial"/>
                        <a:cs typeface="Arial"/>
                      </a:endParaRPr>
                    </a:p>
                  </a:txBody>
                  <a:tcPr marL="0" marR="0" marT="0" marB="0">
                    <a:lnL>
                      <a:noFill/>
                    </a:lnL>
                    <a:lnR w="12700" cap="flat" cmpd="sng" algn="ctr">
                      <a:solidFill>
                        <a:srgbClr val="8EBFD6"/>
                      </a:solidFill>
                      <a:prstDash val="solid"/>
                      <a:round/>
                      <a:headEnd type="none" w="med" len="med"/>
                      <a:tailEnd type="none" w="med" len="med"/>
                    </a:lnR>
                    <a:lnT>
                      <a:noFill/>
                    </a:lnT>
                    <a:lnB w="12700" cap="flat" cmpd="sng" algn="ctr">
                      <a:solidFill>
                        <a:srgbClr val="8EBFD6"/>
                      </a:solidFill>
                      <a:prstDash val="solid"/>
                      <a:round/>
                      <a:headEnd type="none" w="med" len="med"/>
                      <a:tailEnd type="none" w="med" len="med"/>
                    </a:lnB>
                  </a:tcPr>
                </a:tc>
                <a:tc>
                  <a:txBody>
                    <a:bodyPr/>
                    <a:lstStyle/>
                    <a:p>
                      <a:pPr algn="l" rtl="0" eaLnBrk="0">
                        <a:lnSpc>
                          <a:spcPct val="100000"/>
                        </a:lnSpc>
                        <a:tabLst/>
                      </a:pPr>
                      <a:endParaRPr sz="1000" dirty="0">
                        <a:latin typeface="Arial"/>
                        <a:ea typeface="Arial"/>
                        <a:cs typeface="Arial"/>
                      </a:endParaRPr>
                    </a:p>
                  </a:txBody>
                  <a:tcPr marL="0" marR="0" marT="0" marB="0">
                    <a:lnL w="12700" cap="flat" cmpd="sng" algn="ctr">
                      <a:solidFill>
                        <a:srgbClr val="8EBFD6"/>
                      </a:solidFill>
                      <a:prstDash val="solid"/>
                      <a:round/>
                      <a:headEnd type="none" w="med" len="med"/>
                      <a:tailEnd type="none" w="med" len="med"/>
                    </a:lnL>
                    <a:lnR>
                      <a:noFill/>
                    </a:lnR>
                    <a:lnT>
                      <a:noFill/>
                    </a:lnT>
                    <a:lnB w="12700" cap="flat" cmpd="sng" algn="ctr">
                      <a:solidFill>
                        <a:srgbClr val="8EBFD6"/>
                      </a:solidFill>
                      <a:prstDash val="solid"/>
                      <a:round/>
                      <a:headEnd type="none" w="med" len="med"/>
                      <a:tailEnd type="none" w="med" len="med"/>
                    </a:lnB>
                  </a:tcPr>
                </a:tc>
                <a:tc>
                  <a:txBody>
                    <a:bodyPr/>
                    <a:lstStyle/>
                    <a:p>
                      <a:pPr algn="l" rtl="0" eaLnBrk="0">
                        <a:lnSpc>
                          <a:spcPct val="100000"/>
                        </a:lnSpc>
                        <a:tabLst/>
                      </a:pPr>
                      <a:endParaRPr sz="1000" dirty="0">
                        <a:latin typeface="Arial"/>
                        <a:ea typeface="Arial"/>
                        <a:cs typeface="Arial"/>
                      </a:endParaRPr>
                    </a:p>
                  </a:txBody>
                  <a:tcPr marL="0" marR="0" marT="0" marB="0">
                    <a:lnL>
                      <a:noFill/>
                    </a:lnL>
                    <a:lnR w="12700" cap="flat" cmpd="sng" algn="ctr">
                      <a:solidFill>
                        <a:srgbClr val="8EBFD6"/>
                      </a:solidFill>
                      <a:prstDash val="solid"/>
                      <a:round/>
                      <a:headEnd type="none" w="med" len="med"/>
                      <a:tailEnd type="none" w="med" len="med"/>
                    </a:lnR>
                    <a:lnT>
                      <a:noFill/>
                    </a:lnT>
                    <a:lnB w="12700" cap="flat" cmpd="sng" algn="ctr">
                      <a:solidFill>
                        <a:srgbClr val="8EBFD6"/>
                      </a:solidFill>
                      <a:prstDash val="solid"/>
                      <a:round/>
                      <a:headEnd type="none" w="med" len="med"/>
                      <a:tailEnd type="none" w="med" len="med"/>
                    </a:lnB>
                  </a:tcPr>
                </a:tc>
                <a:tc vMerge="1">
                  <a:txBody>
                    <a:bodyPr/>
                    <a:lstStyle/>
                    <a:p>
                      <a:pPr algn="l" rtl="0" eaLnBrk="0">
                        <a:lnSpc>
                          <a:spcPct val="100000"/>
                        </a:lnSpc>
                        <a:tabLst/>
                      </a:pPr>
                      <a:endParaRPr sz="1000" dirty="0">
                        <a:latin typeface="Arial"/>
                        <a:ea typeface="Arial"/>
                        <a:cs typeface="Arial"/>
                      </a:endParaRPr>
                    </a:p>
                  </a:txBody>
                  <a:tcPr marL="0" marR="0" marT="0" marB="0">
                    <a:lnL w="12700" cap="flat" cmpd="sng" algn="ctr">
                      <a:solidFill>
                        <a:srgbClr val="8EBFD6"/>
                      </a:solidFill>
                      <a:prstDash val="solid"/>
                      <a:round/>
                      <a:headEnd type="none" w="med" len="med"/>
                      <a:tailEnd type="none" w="med" len="med"/>
                    </a:lnL>
                    <a:lnR>
                      <a:noFill/>
                    </a:lnR>
                    <a:lnT>
                      <a:noFill/>
                    </a:lnT>
                    <a:lnB w="12700" cap="flat" cmpd="sng" algn="ctr">
                      <a:solidFill>
                        <a:srgbClr val="8EBFD6"/>
                      </a:solidFill>
                      <a:prstDash val="solid"/>
                      <a:round/>
                      <a:headEnd type="none" w="med" len="med"/>
                      <a:tailEnd type="none" w="med" len="med"/>
                    </a:lnB>
                  </a:tcPr>
                </a:tc>
                <a:extLst>
                  <a:ext uri="{0D108BD9-81ED-4DB2-BD59-A6C34878D82A}">
                    <a16:rowId xmlns:a16="http://schemas.microsoft.com/office/drawing/2014/main" val="10001"/>
                  </a:ext>
                </a:extLst>
              </a:tr>
            </a:tbl>
          </a:graphicData>
        </a:graphic>
      </p:graphicFrame>
      <p:sp>
        <p:nvSpPr>
          <p:cNvPr id="498" name="textbox 498"/>
          <p:cNvSpPr/>
          <p:nvPr/>
        </p:nvSpPr>
        <p:spPr>
          <a:xfrm>
            <a:off x="702236" y="510426"/>
            <a:ext cx="8719819" cy="1052194"/>
          </a:xfrm>
          <a:prstGeom prst="rect">
            <a:avLst/>
          </a:prstGeom>
          <a:noFill/>
          <a:ln w="0" cap="flat">
            <a:noFill/>
            <a:prstDash val="solid"/>
            <a:miter lim="0"/>
          </a:ln>
        </p:spPr>
        <p:txBody>
          <a:bodyPr vert="horz" wrap="square" lIns="0" tIns="0" rIns="0" bIns="0"/>
          <a:lstStyle/>
          <a:p>
            <a:pPr algn="l" rtl="0" eaLnBrk="0">
              <a:lnSpc>
                <a:spcPct val="83341"/>
              </a:lnSpc>
              <a:tabLst/>
            </a:pPr>
            <a:endParaRPr sz="100" dirty="0">
              <a:latin typeface="Arial"/>
              <a:ea typeface="Arial"/>
              <a:cs typeface="Arial"/>
            </a:endParaRPr>
          </a:p>
          <a:p>
            <a:pPr marL="215900" algn="l" rtl="0" eaLnBrk="0">
              <a:lnSpc>
                <a:spcPts val="4227"/>
              </a:lnSpc>
              <a:tabLst/>
            </a:pPr>
            <a:r>
              <a:rPr sz="3200" b="1" kern="0" spc="-80" dirty="0">
                <a:solidFill>
                  <a:srgbClr val="000000">
                    <a:alpha val="100000"/>
                  </a:srgbClr>
                </a:solidFill>
                <a:latin typeface="Microsoft YaHei"/>
                <a:ea typeface="Microsoft YaHei"/>
                <a:cs typeface="Microsoft YaHei"/>
              </a:rPr>
              <a:t>《城镇燃气经营安全重大隐患判定标准》解析</a:t>
            </a:r>
            <a:endParaRPr sz="3200" dirty="0">
              <a:latin typeface="Microsoft YaHei"/>
              <a:ea typeface="Microsoft YaHei"/>
              <a:cs typeface="Microsoft YaHei"/>
            </a:endParaRPr>
          </a:p>
          <a:p>
            <a:pPr algn="l" rtl="0" eaLnBrk="0">
              <a:lnSpc>
                <a:spcPct val="104000"/>
              </a:lnSpc>
              <a:tabLst/>
            </a:pPr>
            <a:endParaRPr sz="1000" dirty="0">
              <a:latin typeface="Arial"/>
              <a:ea typeface="Arial"/>
              <a:cs typeface="Arial"/>
            </a:endParaRPr>
          </a:p>
          <a:p>
            <a:pPr algn="l" rtl="0" eaLnBrk="0">
              <a:lnSpc>
                <a:spcPct val="100000"/>
              </a:lnSpc>
              <a:tabLst/>
            </a:pPr>
            <a:endParaRPr sz="400" dirty="0">
              <a:latin typeface="Arial"/>
              <a:ea typeface="Arial"/>
              <a:cs typeface="Arial"/>
            </a:endParaRPr>
          </a:p>
          <a:p>
            <a:pPr marL="52069" algn="l" rtl="0" eaLnBrk="0">
              <a:lnSpc>
                <a:spcPts val="2123"/>
              </a:lnSpc>
              <a:spcBef>
                <a:spcPts val="1"/>
              </a:spcBef>
              <a:tabLst/>
            </a:pPr>
            <a:r>
              <a:rPr sz="1600" kern="0" spc="10" dirty="0">
                <a:solidFill>
                  <a:srgbClr val="FF0000">
                    <a:alpha val="100000"/>
                  </a:srgbClr>
                </a:solidFill>
                <a:latin typeface="Wingdings"/>
                <a:ea typeface="Wingdings"/>
                <a:cs typeface="Wingdings"/>
              </a:rPr>
              <a:t>n</a:t>
            </a:r>
            <a:r>
              <a:rPr sz="1600" kern="0" spc="-570" dirty="0">
                <a:solidFill>
                  <a:srgbClr val="FF0000">
                    <a:alpha val="100000"/>
                  </a:srgbClr>
                </a:solidFill>
                <a:latin typeface="Wingdings"/>
                <a:ea typeface="Wingdings"/>
                <a:cs typeface="Wingdings"/>
              </a:rPr>
              <a:t> </a:t>
            </a:r>
            <a:r>
              <a:rPr sz="1600" kern="0" spc="10" dirty="0">
                <a:solidFill>
                  <a:srgbClr val="000000">
                    <a:alpha val="100000"/>
                  </a:srgbClr>
                </a:solidFill>
                <a:latin typeface="Microsoft YaHei"/>
                <a:ea typeface="Microsoft YaHei"/>
                <a:cs typeface="Microsoft YaHei"/>
              </a:rPr>
              <a:t>第五条  燃气经营者在燃气厂站安全管理中</a:t>
            </a:r>
            <a:r>
              <a:rPr sz="1600" kern="0" spc="0" dirty="0">
                <a:solidFill>
                  <a:srgbClr val="000000">
                    <a:alpha val="100000"/>
                  </a:srgbClr>
                </a:solidFill>
                <a:latin typeface="Microsoft YaHei"/>
                <a:ea typeface="Microsoft YaHei"/>
                <a:cs typeface="Microsoft YaHei"/>
              </a:rPr>
              <a:t> ，有下列情形之一的 ，判定为重大隐患 </a:t>
            </a:r>
            <a:r>
              <a:rPr sz="1600" kern="0" spc="-380" dirty="0">
                <a:solidFill>
                  <a:srgbClr val="000000">
                    <a:alpha val="100000"/>
                  </a:srgbClr>
                </a:solidFill>
                <a:latin typeface="Microsoft YaHei"/>
                <a:ea typeface="Microsoft YaHei"/>
                <a:cs typeface="Microsoft YaHei"/>
              </a:rPr>
              <a:t>：（</a:t>
            </a:r>
            <a:r>
              <a:rPr sz="1600" kern="0" spc="80" dirty="0">
                <a:solidFill>
                  <a:srgbClr val="000000">
                    <a:alpha val="100000"/>
                  </a:srgbClr>
                </a:solidFill>
                <a:latin typeface="Microsoft YaHei"/>
                <a:ea typeface="Microsoft YaHei"/>
                <a:cs typeface="Microsoft YaHei"/>
              </a:rPr>
              <a:t> </a:t>
            </a:r>
            <a:r>
              <a:rPr sz="1600" kern="0" spc="0" dirty="0">
                <a:solidFill>
                  <a:srgbClr val="000000">
                    <a:alpha val="100000"/>
                  </a:srgbClr>
                </a:solidFill>
                <a:latin typeface="Microsoft YaHei"/>
                <a:ea typeface="Microsoft YaHei"/>
                <a:cs typeface="Microsoft YaHei"/>
              </a:rPr>
              <a:t>5种）</a:t>
            </a:r>
            <a:endParaRPr sz="1600" dirty="0">
              <a:latin typeface="Microsoft YaHei"/>
              <a:ea typeface="Microsoft YaHei"/>
              <a:cs typeface="Microsoft YaHei"/>
            </a:endParaRPr>
          </a:p>
        </p:txBody>
      </p:sp>
      <p:pic>
        <p:nvPicPr>
          <p:cNvPr id="500" name="picture 500"/>
          <p:cNvPicPr>
            <a:picLocks noChangeAspect="1"/>
          </p:cNvPicPr>
          <p:nvPr/>
        </p:nvPicPr>
        <p:blipFill>
          <a:blip r:embed="rId2"/>
          <a:stretch>
            <a:fillRect/>
          </a:stretch>
        </p:blipFill>
        <p:spPr>
          <a:xfrm rot="21600000">
            <a:off x="5739383" y="4764023"/>
            <a:ext cx="1761744" cy="1728216"/>
          </a:xfrm>
          <a:prstGeom prst="rect">
            <a:avLst/>
          </a:prstGeom>
        </p:spPr>
      </p:pic>
      <p:pic>
        <p:nvPicPr>
          <p:cNvPr id="502" name="picture 502"/>
          <p:cNvPicPr>
            <a:picLocks noChangeAspect="1"/>
          </p:cNvPicPr>
          <p:nvPr/>
        </p:nvPicPr>
        <p:blipFill>
          <a:blip r:embed="rId3"/>
          <a:stretch>
            <a:fillRect/>
          </a:stretch>
        </p:blipFill>
        <p:spPr>
          <a:xfrm rot="21600000">
            <a:off x="3564635" y="4728971"/>
            <a:ext cx="1737359" cy="1728216"/>
          </a:xfrm>
          <a:prstGeom prst="rect">
            <a:avLst/>
          </a:prstGeom>
        </p:spPr>
      </p:pic>
      <p:sp>
        <p:nvSpPr>
          <p:cNvPr id="504" name="textbox 504"/>
          <p:cNvSpPr/>
          <p:nvPr/>
        </p:nvSpPr>
        <p:spPr>
          <a:xfrm>
            <a:off x="1905798" y="1802229"/>
            <a:ext cx="8355330" cy="295275"/>
          </a:xfrm>
          <a:prstGeom prst="rect">
            <a:avLst/>
          </a:prstGeom>
          <a:noFill/>
          <a:ln w="0" cap="flat">
            <a:noFill/>
            <a:prstDash val="solid"/>
            <a:miter lim="0"/>
          </a:ln>
        </p:spPr>
        <p:txBody>
          <a:bodyPr vert="horz" wrap="square" lIns="0" tIns="0" rIns="0" bIns="0"/>
          <a:lstStyle/>
          <a:p>
            <a:pPr algn="l" rtl="0" eaLnBrk="0">
              <a:lnSpc>
                <a:spcPct val="83341"/>
              </a:lnSpc>
              <a:tabLst/>
            </a:pPr>
            <a:endParaRPr sz="100" dirty="0">
              <a:latin typeface="Arial"/>
              <a:ea typeface="Arial"/>
              <a:cs typeface="Arial"/>
            </a:endParaRPr>
          </a:p>
          <a:p>
            <a:pPr algn="r" rtl="0" eaLnBrk="0">
              <a:lnSpc>
                <a:spcPts val="2123"/>
              </a:lnSpc>
              <a:tabLst/>
            </a:pPr>
            <a:r>
              <a:rPr sz="1600" kern="0" spc="60" dirty="0">
                <a:solidFill>
                  <a:srgbClr val="000000">
                    <a:alpha val="100000"/>
                  </a:srgbClr>
                </a:solidFill>
                <a:latin typeface="Microsoft YaHei"/>
                <a:ea typeface="Microsoft YaHei"/>
                <a:cs typeface="Microsoft YaHei"/>
              </a:rPr>
              <a:t>（ 一 ）燃气储罐未设置压力</a:t>
            </a:r>
            <a:r>
              <a:rPr sz="1600" kern="0" spc="-250" dirty="0">
                <a:solidFill>
                  <a:srgbClr val="000000">
                    <a:alpha val="100000"/>
                  </a:srgbClr>
                </a:solidFill>
                <a:latin typeface="Microsoft YaHei"/>
                <a:ea typeface="Microsoft YaHei"/>
                <a:cs typeface="Microsoft YaHei"/>
              </a:rPr>
              <a:t> </a:t>
            </a:r>
            <a:r>
              <a:rPr sz="1600" kern="0" spc="60" dirty="0">
                <a:solidFill>
                  <a:srgbClr val="000000">
                    <a:alpha val="100000"/>
                  </a:srgbClr>
                </a:solidFill>
                <a:latin typeface="Microsoft YaHei"/>
                <a:ea typeface="Microsoft YaHei"/>
                <a:cs typeface="Microsoft YaHei"/>
              </a:rPr>
              <a:t>、</a:t>
            </a:r>
            <a:r>
              <a:rPr sz="1600" kern="0" spc="-290" dirty="0">
                <a:solidFill>
                  <a:srgbClr val="000000">
                    <a:alpha val="100000"/>
                  </a:srgbClr>
                </a:solidFill>
                <a:latin typeface="Microsoft YaHei"/>
                <a:ea typeface="Microsoft YaHei"/>
                <a:cs typeface="Microsoft YaHei"/>
              </a:rPr>
              <a:t> </a:t>
            </a:r>
            <a:r>
              <a:rPr sz="1600" kern="0" spc="60" dirty="0">
                <a:solidFill>
                  <a:srgbClr val="000000">
                    <a:alpha val="100000"/>
                  </a:srgbClr>
                </a:solidFill>
                <a:latin typeface="Microsoft YaHei"/>
                <a:ea typeface="Microsoft YaHei"/>
                <a:cs typeface="Microsoft YaHei"/>
              </a:rPr>
              <a:t>罐容或液位显示等监测装置 ，或不具有超限报警功能 ；</a:t>
            </a:r>
            <a:endParaRPr sz="1600" dirty="0">
              <a:latin typeface="Microsoft YaHei"/>
              <a:ea typeface="Microsoft YaHei"/>
              <a:cs typeface="Microsoft YaHei"/>
            </a:endParaRPr>
          </a:p>
        </p:txBody>
      </p:sp>
      <p:sp>
        <p:nvSpPr>
          <p:cNvPr id="506" name="textbox 506"/>
          <p:cNvSpPr/>
          <p:nvPr/>
        </p:nvSpPr>
        <p:spPr>
          <a:xfrm>
            <a:off x="4160588" y="2424529"/>
            <a:ext cx="3863975" cy="295275"/>
          </a:xfrm>
          <a:prstGeom prst="rect">
            <a:avLst/>
          </a:prstGeom>
          <a:noFill/>
          <a:ln w="0" cap="flat">
            <a:noFill/>
            <a:prstDash val="solid"/>
            <a:miter lim="0"/>
          </a:ln>
        </p:spPr>
        <p:txBody>
          <a:bodyPr vert="horz" wrap="square" lIns="0" tIns="0" rIns="0" bIns="0"/>
          <a:lstStyle/>
          <a:p>
            <a:pPr algn="l" rtl="0" eaLnBrk="0">
              <a:lnSpc>
                <a:spcPct val="83341"/>
              </a:lnSpc>
              <a:tabLst/>
            </a:pPr>
            <a:endParaRPr sz="100" dirty="0">
              <a:latin typeface="Arial"/>
              <a:ea typeface="Arial"/>
              <a:cs typeface="Arial"/>
            </a:endParaRPr>
          </a:p>
          <a:p>
            <a:pPr marL="12700" algn="l" rtl="0" eaLnBrk="0">
              <a:lnSpc>
                <a:spcPts val="2123"/>
              </a:lnSpc>
              <a:tabLst/>
            </a:pPr>
            <a:r>
              <a:rPr sz="1600" kern="0" spc="140" dirty="0">
                <a:solidFill>
                  <a:srgbClr val="000000">
                    <a:alpha val="100000"/>
                  </a:srgbClr>
                </a:solidFill>
                <a:latin typeface="Microsoft YaHei"/>
                <a:ea typeface="Microsoft YaHei"/>
                <a:cs typeface="Microsoft YaHei"/>
              </a:rPr>
              <a:t>2</a:t>
            </a:r>
            <a:r>
              <a:rPr sz="1600" kern="0" spc="-260" dirty="0">
                <a:solidFill>
                  <a:srgbClr val="000000">
                    <a:alpha val="100000"/>
                  </a:srgbClr>
                </a:solidFill>
                <a:latin typeface="Microsoft YaHei"/>
                <a:ea typeface="Microsoft YaHei"/>
                <a:cs typeface="Microsoft YaHei"/>
              </a:rPr>
              <a:t> </a:t>
            </a:r>
            <a:r>
              <a:rPr sz="1600" kern="0" spc="140" dirty="0">
                <a:solidFill>
                  <a:srgbClr val="000000">
                    <a:alpha val="100000"/>
                  </a:srgbClr>
                </a:solidFill>
                <a:latin typeface="Microsoft YaHei"/>
                <a:ea typeface="Microsoft YaHei"/>
                <a:cs typeface="Microsoft YaHei"/>
              </a:rPr>
              <a:t>.压缩天然气供应站</a:t>
            </a:r>
            <a:r>
              <a:rPr sz="1600" kern="0" spc="-240" dirty="0">
                <a:solidFill>
                  <a:srgbClr val="000000">
                    <a:alpha val="100000"/>
                  </a:srgbClr>
                </a:solidFill>
                <a:latin typeface="Microsoft YaHei"/>
                <a:ea typeface="Microsoft YaHei"/>
                <a:cs typeface="Microsoft YaHei"/>
              </a:rPr>
              <a:t> </a:t>
            </a:r>
            <a:r>
              <a:rPr sz="1600" kern="0" spc="140" dirty="0">
                <a:solidFill>
                  <a:srgbClr val="000000">
                    <a:alpha val="100000"/>
                  </a:srgbClr>
                </a:solidFill>
                <a:latin typeface="Microsoft YaHei"/>
                <a:ea typeface="Microsoft YaHei"/>
                <a:cs typeface="Microsoft YaHei"/>
              </a:rPr>
              <a:t>、</a:t>
            </a:r>
            <a:r>
              <a:rPr sz="1600" kern="0" spc="-240" dirty="0">
                <a:solidFill>
                  <a:srgbClr val="000000">
                    <a:alpha val="100000"/>
                  </a:srgbClr>
                </a:solidFill>
                <a:latin typeface="Microsoft YaHei"/>
                <a:ea typeface="Microsoft YaHei"/>
                <a:cs typeface="Microsoft YaHei"/>
              </a:rPr>
              <a:t> </a:t>
            </a:r>
            <a:r>
              <a:rPr sz="1600" kern="0" spc="0" dirty="0">
                <a:solidFill>
                  <a:srgbClr val="000000">
                    <a:alpha val="100000"/>
                  </a:srgbClr>
                </a:solidFill>
                <a:latin typeface="Microsoft YaHei"/>
                <a:ea typeface="Microsoft YaHei"/>
                <a:cs typeface="Microsoft YaHei"/>
              </a:rPr>
              <a:t>CNG</a:t>
            </a:r>
            <a:r>
              <a:rPr sz="1600" kern="0" spc="140" dirty="0">
                <a:solidFill>
                  <a:srgbClr val="000000">
                    <a:alpha val="100000"/>
                  </a:srgbClr>
                </a:solidFill>
                <a:latin typeface="Microsoft YaHei"/>
                <a:ea typeface="Microsoft YaHei"/>
                <a:cs typeface="Microsoft YaHei"/>
              </a:rPr>
              <a:t>汽车加气</a:t>
            </a:r>
            <a:r>
              <a:rPr sz="1600" kern="0" spc="130" dirty="0">
                <a:solidFill>
                  <a:srgbClr val="000000">
                    <a:alpha val="100000"/>
                  </a:srgbClr>
                </a:solidFill>
                <a:latin typeface="Microsoft YaHei"/>
                <a:ea typeface="Microsoft YaHei"/>
                <a:cs typeface="Microsoft YaHei"/>
              </a:rPr>
              <a:t>站</a:t>
            </a:r>
            <a:endParaRPr sz="1600" dirty="0">
              <a:latin typeface="Microsoft YaHei"/>
              <a:ea typeface="Microsoft YaHei"/>
              <a:cs typeface="Microsoft YaHei"/>
            </a:endParaRPr>
          </a:p>
        </p:txBody>
      </p:sp>
      <p:pic>
        <p:nvPicPr>
          <p:cNvPr id="508" name="picture 508"/>
          <p:cNvPicPr>
            <a:picLocks noChangeAspect="1"/>
          </p:cNvPicPr>
          <p:nvPr/>
        </p:nvPicPr>
        <p:blipFill>
          <a:blip r:embed="rId4"/>
          <a:stretch>
            <a:fillRect/>
          </a:stretch>
        </p:blipFill>
        <p:spPr>
          <a:xfrm rot="21600000">
            <a:off x="11472671" y="0"/>
            <a:ext cx="719328" cy="720852"/>
          </a:xfrm>
          <a:prstGeom prst="rect">
            <a:avLst/>
          </a:prstGeom>
        </p:spPr>
      </p:pic>
      <p:pic>
        <p:nvPicPr>
          <p:cNvPr id="510" name="picture 510"/>
          <p:cNvPicPr>
            <a:picLocks noChangeAspect="1"/>
          </p:cNvPicPr>
          <p:nvPr/>
        </p:nvPicPr>
        <p:blipFill>
          <a:blip r:embed="rId5"/>
          <a:stretch>
            <a:fillRect/>
          </a:stretch>
        </p:blipFill>
        <p:spPr>
          <a:xfrm rot="21600000">
            <a:off x="0" y="6138671"/>
            <a:ext cx="720852" cy="719328"/>
          </a:xfrm>
          <a:prstGeom prst="rect">
            <a:avLst/>
          </a:prstGeom>
        </p:spPr>
      </p:pic>
      <p:pic>
        <p:nvPicPr>
          <p:cNvPr id="512" name="picture 512"/>
          <p:cNvPicPr>
            <a:picLocks noChangeAspect="1"/>
          </p:cNvPicPr>
          <p:nvPr/>
        </p:nvPicPr>
        <p:blipFill>
          <a:blip r:embed="rId6"/>
          <a:stretch>
            <a:fillRect/>
          </a:stretch>
        </p:blipFill>
        <p:spPr>
          <a:xfrm rot="21600000">
            <a:off x="720090" y="1619250"/>
            <a:ext cx="10751184" cy="12700"/>
          </a:xfrm>
          <a:prstGeom prst="rect">
            <a:avLst/>
          </a:prstGeom>
        </p:spPr>
      </p:pic>
      <p:pic>
        <p:nvPicPr>
          <p:cNvPr id="514" name="picture 514"/>
          <p:cNvPicPr>
            <a:picLocks noChangeAspect="1"/>
          </p:cNvPicPr>
          <p:nvPr/>
        </p:nvPicPr>
        <p:blipFill>
          <a:blip r:embed="rId6"/>
          <a:stretch>
            <a:fillRect/>
          </a:stretch>
        </p:blipFill>
        <p:spPr>
          <a:xfrm rot="21600000">
            <a:off x="720090" y="2241550"/>
            <a:ext cx="10751184" cy="12700"/>
          </a:xfrm>
          <a:prstGeom prst="rect">
            <a:avLst/>
          </a:prstGeom>
        </p:spPr>
      </p:pic>
      <p:pic>
        <p:nvPicPr>
          <p:cNvPr id="516" name="picture 516"/>
          <p:cNvPicPr>
            <a:picLocks noChangeAspect="1"/>
          </p:cNvPicPr>
          <p:nvPr/>
        </p:nvPicPr>
        <p:blipFill>
          <a:blip r:embed="rId7"/>
          <a:stretch>
            <a:fillRect/>
          </a:stretch>
        </p:blipFill>
        <p:spPr>
          <a:xfrm rot="21600000">
            <a:off x="5481320" y="4691379"/>
            <a:ext cx="12700" cy="1800225"/>
          </a:xfrm>
          <a:prstGeom prst="rect">
            <a:avLst/>
          </a:prstGeom>
        </p:spPr>
      </p:pic>
    </p:spTree>
  </p:cSld>
  <p:clrMapOvr>
    <a:masterClrMapping/>
  </p:clrMapOvr>
</p:sld>
</file>

<file path=ppt/slides/slide28.xml><?xml version="1.0" encoding="utf-8"?>
<p:sld xmlns:a16="http://schemas.microsoft.com/office/drawing/2014/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8" name="rect 518"/>
          <p:cNvSpPr/>
          <p:nvPr/>
        </p:nvSpPr>
        <p:spPr>
          <a:xfrm>
            <a:off x="0" y="0"/>
            <a:ext cx="12192000" cy="6858000"/>
          </a:xfrm>
          <a:prstGeom prst="rect">
            <a:avLst/>
          </a:prstGeom>
          <a:solidFill>
            <a:srgbClr val="E4F4FB">
              <a:alpha val="100000"/>
            </a:srgbClr>
          </a:solidFill>
          <a:ln w="0" cap="flat">
            <a:noFill/>
            <a:prstDash val="solid"/>
            <a:miter lim="0"/>
          </a:ln>
        </p:spPr>
        <p:txBody>
          <a:bodyPr rtlCol="0"/>
          <a:lstStyle/>
          <a:p>
            <a:pPr algn="ctr"/>
            <a:endParaRPr lang="zh-CN" altLang="en-US"/>
          </a:p>
        </p:txBody>
      </p:sp>
      <p:grpSp>
        <p:nvGrpSpPr>
          <p:cNvPr id="42" name="group 42"/>
          <p:cNvGrpSpPr/>
          <p:nvPr/>
        </p:nvGrpSpPr>
        <p:grpSpPr>
          <a:xfrm rot="21600000">
            <a:off x="720852" y="1626107"/>
            <a:ext cx="10750296" cy="4360164"/>
            <a:chOff x="0" y="0"/>
            <a:chExt cx="10750296" cy="4360164"/>
          </a:xfrm>
        </p:grpSpPr>
        <p:sp>
          <p:nvSpPr>
            <p:cNvPr id="520" name="path 520"/>
            <p:cNvSpPr/>
            <p:nvPr/>
          </p:nvSpPr>
          <p:spPr>
            <a:xfrm>
              <a:off x="0" y="0"/>
              <a:ext cx="10750296" cy="4360164"/>
            </a:xfrm>
            <a:custGeom>
              <a:avLst/>
              <a:gdLst/>
              <a:ahLst/>
              <a:cxnLst/>
              <a:rect l="0" t="0" r="0" b="0"/>
              <a:pathLst>
                <a:path w="16929" h="6866">
                  <a:moveTo>
                    <a:pt x="0" y="0"/>
                  </a:moveTo>
                  <a:lnTo>
                    <a:pt x="16929" y="0"/>
                  </a:lnTo>
                  <a:lnTo>
                    <a:pt x="16929" y="979"/>
                  </a:lnTo>
                  <a:lnTo>
                    <a:pt x="0" y="979"/>
                  </a:lnTo>
                  <a:lnTo>
                    <a:pt x="0" y="0"/>
                  </a:lnTo>
                  <a:close/>
                </a:path>
                <a:path w="16929" h="6866">
                  <a:moveTo>
                    <a:pt x="0" y="1958"/>
                  </a:moveTo>
                  <a:lnTo>
                    <a:pt x="4171" y="1958"/>
                  </a:lnTo>
                  <a:lnTo>
                    <a:pt x="4171" y="2940"/>
                  </a:lnTo>
                  <a:lnTo>
                    <a:pt x="0" y="2940"/>
                  </a:lnTo>
                  <a:lnTo>
                    <a:pt x="0" y="1958"/>
                  </a:lnTo>
                  <a:close/>
                </a:path>
                <a:path w="16929" h="6866">
                  <a:moveTo>
                    <a:pt x="4171" y="1958"/>
                  </a:moveTo>
                  <a:lnTo>
                    <a:pt x="11138" y="1958"/>
                  </a:lnTo>
                  <a:lnTo>
                    <a:pt x="11138" y="2940"/>
                  </a:lnTo>
                  <a:lnTo>
                    <a:pt x="4171" y="2940"/>
                  </a:lnTo>
                  <a:lnTo>
                    <a:pt x="4171" y="1958"/>
                  </a:lnTo>
                  <a:close/>
                </a:path>
                <a:path w="16929" h="6866">
                  <a:moveTo>
                    <a:pt x="11138" y="1958"/>
                  </a:moveTo>
                  <a:lnTo>
                    <a:pt x="16929" y="1958"/>
                  </a:lnTo>
                  <a:lnTo>
                    <a:pt x="16929" y="2940"/>
                  </a:lnTo>
                  <a:lnTo>
                    <a:pt x="11138" y="2940"/>
                  </a:lnTo>
                  <a:lnTo>
                    <a:pt x="11138" y="1958"/>
                  </a:lnTo>
                  <a:close/>
                </a:path>
                <a:path w="16929" h="6866">
                  <a:moveTo>
                    <a:pt x="4171" y="4029"/>
                  </a:moveTo>
                  <a:lnTo>
                    <a:pt x="7507" y="4029"/>
                  </a:lnTo>
                  <a:lnTo>
                    <a:pt x="7507" y="6866"/>
                  </a:lnTo>
                  <a:lnTo>
                    <a:pt x="4171" y="6866"/>
                  </a:lnTo>
                  <a:lnTo>
                    <a:pt x="4171" y="4029"/>
                  </a:lnTo>
                  <a:close/>
                </a:path>
                <a:path w="16929" h="6866">
                  <a:moveTo>
                    <a:pt x="7507" y="4029"/>
                  </a:moveTo>
                  <a:lnTo>
                    <a:pt x="11138" y="4029"/>
                  </a:lnTo>
                  <a:lnTo>
                    <a:pt x="11138" y="6866"/>
                  </a:lnTo>
                  <a:lnTo>
                    <a:pt x="7507" y="6866"/>
                  </a:lnTo>
                  <a:lnTo>
                    <a:pt x="7507" y="4029"/>
                  </a:lnTo>
                  <a:close/>
                </a:path>
              </a:pathLst>
            </a:custGeom>
            <a:solidFill>
              <a:srgbClr val="B9D6E6">
                <a:alpha val="100000"/>
              </a:srgbClr>
            </a:solidFill>
            <a:ln w="0" cap="flat">
              <a:noFill/>
              <a:prstDash val="solid"/>
              <a:miter lim="0"/>
            </a:ln>
          </p:spPr>
          <p:txBody>
            <a:bodyPr rtlCol="0"/>
            <a:lstStyle/>
            <a:p>
              <a:pPr algn="ctr"/>
              <a:endParaRPr lang="zh-CN" altLang="en-US"/>
            </a:p>
          </p:txBody>
        </p:sp>
        <p:sp>
          <p:nvSpPr>
            <p:cNvPr id="522" name="path 522"/>
            <p:cNvSpPr/>
            <p:nvPr/>
          </p:nvSpPr>
          <p:spPr>
            <a:xfrm>
              <a:off x="0" y="621792"/>
              <a:ext cx="10750296" cy="3738372"/>
            </a:xfrm>
            <a:custGeom>
              <a:avLst/>
              <a:gdLst/>
              <a:ahLst/>
              <a:cxnLst/>
              <a:rect l="0" t="0" r="0" b="0"/>
              <a:pathLst>
                <a:path w="16929" h="5887">
                  <a:moveTo>
                    <a:pt x="0" y="0"/>
                  </a:moveTo>
                  <a:lnTo>
                    <a:pt x="16929" y="0"/>
                  </a:lnTo>
                  <a:lnTo>
                    <a:pt x="16929" y="979"/>
                  </a:lnTo>
                  <a:lnTo>
                    <a:pt x="0" y="979"/>
                  </a:lnTo>
                  <a:lnTo>
                    <a:pt x="0" y="0"/>
                  </a:lnTo>
                  <a:close/>
                </a:path>
                <a:path w="16929" h="5887">
                  <a:moveTo>
                    <a:pt x="0" y="1960"/>
                  </a:moveTo>
                  <a:lnTo>
                    <a:pt x="4171" y="1960"/>
                  </a:lnTo>
                  <a:lnTo>
                    <a:pt x="4171" y="5887"/>
                  </a:lnTo>
                  <a:lnTo>
                    <a:pt x="0" y="5887"/>
                  </a:lnTo>
                  <a:lnTo>
                    <a:pt x="0" y="1960"/>
                  </a:lnTo>
                  <a:close/>
                </a:path>
                <a:path w="16929" h="5887">
                  <a:moveTo>
                    <a:pt x="4171" y="1960"/>
                  </a:moveTo>
                  <a:lnTo>
                    <a:pt x="11138" y="1960"/>
                  </a:lnTo>
                  <a:lnTo>
                    <a:pt x="11138" y="3050"/>
                  </a:lnTo>
                  <a:lnTo>
                    <a:pt x="4171" y="3050"/>
                  </a:lnTo>
                  <a:lnTo>
                    <a:pt x="4171" y="1960"/>
                  </a:lnTo>
                  <a:close/>
                </a:path>
                <a:path w="16929" h="5887">
                  <a:moveTo>
                    <a:pt x="11138" y="1960"/>
                  </a:moveTo>
                  <a:lnTo>
                    <a:pt x="16929" y="1960"/>
                  </a:lnTo>
                  <a:lnTo>
                    <a:pt x="16929" y="5887"/>
                  </a:lnTo>
                  <a:lnTo>
                    <a:pt x="11138" y="5887"/>
                  </a:lnTo>
                  <a:lnTo>
                    <a:pt x="11138" y="1960"/>
                  </a:lnTo>
                  <a:close/>
                </a:path>
              </a:pathLst>
            </a:custGeom>
            <a:solidFill>
              <a:srgbClr val="FFFFFF">
                <a:alpha val="100000"/>
              </a:srgbClr>
            </a:solidFill>
            <a:ln w="0" cap="flat">
              <a:noFill/>
              <a:prstDash val="solid"/>
              <a:miter lim="0"/>
            </a:ln>
          </p:spPr>
          <p:txBody>
            <a:bodyPr rtlCol="0"/>
            <a:lstStyle/>
            <a:p>
              <a:pPr algn="ctr"/>
              <a:endParaRPr lang="zh-CN" altLang="en-US"/>
            </a:p>
          </p:txBody>
        </p:sp>
      </p:grpSp>
      <p:graphicFrame>
        <p:nvGraphicFramePr>
          <p:cNvPr id="524" name="table 524"/>
          <p:cNvGraphicFramePr>
            <a:graphicFrameLocks noGrp="1"/>
          </p:cNvGraphicFramePr>
          <p:nvPr/>
        </p:nvGraphicFramePr>
        <p:xfrm>
          <a:off x="720090" y="2870200"/>
          <a:ext cx="10750548" cy="3121025"/>
        </p:xfrm>
        <a:graphic>
          <a:graphicData uri="http://schemas.openxmlformats.org/drawingml/2006/table">
            <a:tbl>
              <a:tblPr/>
              <a:tblGrid>
                <a:gridCol w="2649855">
                  <a:extLst>
                    <a:ext uri="{9D8B030D-6E8A-4147-A177-3AD203B41FA5}">
                      <a16:colId xmlns:a16="http://schemas.microsoft.com/office/drawing/2014/main" val="20000"/>
                    </a:ext>
                  </a:extLst>
                </a:gridCol>
                <a:gridCol w="2055495">
                  <a:extLst>
                    <a:ext uri="{9D8B030D-6E8A-4147-A177-3AD203B41FA5}">
                      <a16:colId xmlns:a16="http://schemas.microsoft.com/office/drawing/2014/main" val="20001"/>
                    </a:ext>
                  </a:extLst>
                </a:gridCol>
                <a:gridCol w="2367914">
                  <a:extLst>
                    <a:ext uri="{9D8B030D-6E8A-4147-A177-3AD203B41FA5}">
                      <a16:colId xmlns:a16="http://schemas.microsoft.com/office/drawing/2014/main" val="20002"/>
                    </a:ext>
                  </a:extLst>
                </a:gridCol>
                <a:gridCol w="3677284">
                  <a:extLst>
                    <a:ext uri="{9D8B030D-6E8A-4147-A177-3AD203B41FA5}">
                      <a16:colId xmlns:a16="http://schemas.microsoft.com/office/drawing/2014/main" val="20003"/>
                    </a:ext>
                  </a:extLst>
                </a:gridCol>
              </a:tblGrid>
              <a:tr h="1202055">
                <a:tc rowSpan="2">
                  <a:txBody>
                    <a:bodyPr/>
                    <a:lstStyle/>
                    <a:p>
                      <a:pPr algn="l" rtl="0" eaLnBrk="0">
                        <a:lnSpc>
                          <a:spcPct val="152000"/>
                        </a:lnSpc>
                        <a:tabLst/>
                      </a:pPr>
                      <a:endParaRPr sz="1000" dirty="0">
                        <a:latin typeface="Arial"/>
                        <a:ea typeface="Arial"/>
                        <a:cs typeface="Arial"/>
                      </a:endParaRPr>
                    </a:p>
                    <a:p>
                      <a:pPr algn="l" rtl="0" eaLnBrk="0">
                        <a:lnSpc>
                          <a:spcPct val="8355"/>
                        </a:lnSpc>
                        <a:tabLst/>
                      </a:pPr>
                      <a:endParaRPr sz="100" dirty="0">
                        <a:latin typeface="Arial"/>
                        <a:ea typeface="Arial"/>
                        <a:cs typeface="Arial"/>
                      </a:endParaRPr>
                    </a:p>
                    <a:p>
                      <a:pPr marL="872489" algn="l" rtl="0" eaLnBrk="0">
                        <a:lnSpc>
                          <a:spcPct val="84000"/>
                        </a:lnSpc>
                        <a:tabLst/>
                      </a:pPr>
                      <a:r>
                        <a:rPr sz="1600" kern="0" spc="120" dirty="0">
                          <a:solidFill>
                            <a:srgbClr val="000000">
                              <a:alpha val="100000"/>
                            </a:srgbClr>
                          </a:solidFill>
                          <a:latin typeface="Microsoft YaHei"/>
                          <a:ea typeface="Microsoft YaHei"/>
                          <a:cs typeface="Microsoft YaHei"/>
                        </a:rPr>
                        <a:t>检查要点</a:t>
                      </a:r>
                      <a:endParaRPr sz="1600" dirty="0">
                        <a:latin typeface="Microsoft YaHei"/>
                        <a:ea typeface="Microsoft YaHei"/>
                        <a:cs typeface="Microsoft YaHei"/>
                      </a:endParaRPr>
                    </a:p>
                    <a:p>
                      <a:pPr algn="l" rtl="0" eaLnBrk="0">
                        <a:lnSpc>
                          <a:spcPct val="100000"/>
                        </a:lnSpc>
                        <a:tabLst/>
                      </a:pPr>
                      <a:endParaRPr sz="1000" dirty="0">
                        <a:latin typeface="Arial"/>
                        <a:ea typeface="Arial"/>
                        <a:cs typeface="Arial"/>
                      </a:endParaRPr>
                    </a:p>
                    <a:p>
                      <a:pPr algn="l" rtl="0" eaLnBrk="0">
                        <a:lnSpc>
                          <a:spcPct val="100000"/>
                        </a:lnSpc>
                        <a:tabLst/>
                      </a:pPr>
                      <a:endParaRPr sz="1000" dirty="0">
                        <a:latin typeface="Arial"/>
                        <a:ea typeface="Arial"/>
                        <a:cs typeface="Arial"/>
                      </a:endParaRPr>
                    </a:p>
                    <a:p>
                      <a:pPr algn="l" rtl="0" eaLnBrk="0">
                        <a:lnSpc>
                          <a:spcPct val="101000"/>
                        </a:lnSpc>
                        <a:tabLst/>
                      </a:pPr>
                      <a:endParaRPr sz="1000" dirty="0">
                        <a:latin typeface="Arial"/>
                        <a:ea typeface="Arial"/>
                        <a:cs typeface="Arial"/>
                      </a:endParaRPr>
                    </a:p>
                    <a:p>
                      <a:pPr algn="l" rtl="0" eaLnBrk="0">
                        <a:lnSpc>
                          <a:spcPct val="101000"/>
                        </a:lnSpc>
                        <a:tabLst/>
                      </a:pPr>
                      <a:endParaRPr sz="1000" dirty="0">
                        <a:latin typeface="Arial"/>
                        <a:ea typeface="Arial"/>
                        <a:cs typeface="Arial"/>
                      </a:endParaRPr>
                    </a:p>
                    <a:p>
                      <a:pPr algn="l" rtl="0" eaLnBrk="0">
                        <a:lnSpc>
                          <a:spcPct val="101000"/>
                        </a:lnSpc>
                        <a:tabLst/>
                      </a:pPr>
                      <a:endParaRPr sz="1000" dirty="0">
                        <a:latin typeface="Arial"/>
                        <a:ea typeface="Arial"/>
                        <a:cs typeface="Arial"/>
                      </a:endParaRPr>
                    </a:p>
                    <a:p>
                      <a:pPr algn="l" rtl="0" eaLnBrk="0">
                        <a:lnSpc>
                          <a:spcPct val="101000"/>
                        </a:lnSpc>
                        <a:tabLst/>
                      </a:pPr>
                      <a:endParaRPr sz="1000" dirty="0">
                        <a:latin typeface="Arial"/>
                        <a:ea typeface="Arial"/>
                        <a:cs typeface="Arial"/>
                      </a:endParaRPr>
                    </a:p>
                    <a:p>
                      <a:pPr algn="l" rtl="0" eaLnBrk="0">
                        <a:lnSpc>
                          <a:spcPct val="101000"/>
                        </a:lnSpc>
                        <a:tabLst/>
                      </a:pPr>
                      <a:endParaRPr sz="1000" dirty="0">
                        <a:latin typeface="Arial"/>
                        <a:ea typeface="Arial"/>
                        <a:cs typeface="Arial"/>
                      </a:endParaRPr>
                    </a:p>
                    <a:p>
                      <a:pPr algn="l" rtl="0" eaLnBrk="0">
                        <a:lnSpc>
                          <a:spcPct val="127000"/>
                        </a:lnSpc>
                        <a:tabLst/>
                      </a:pPr>
                      <a:endParaRPr sz="300" dirty="0">
                        <a:latin typeface="Arial"/>
                        <a:ea typeface="Arial"/>
                        <a:cs typeface="Arial"/>
                      </a:endParaRPr>
                    </a:p>
                    <a:p>
                      <a:pPr marL="232409" indent="78105" algn="l" rtl="0" eaLnBrk="0">
                        <a:lnSpc>
                          <a:spcPct val="128000"/>
                        </a:lnSpc>
                        <a:spcBef>
                          <a:spcPts val="1"/>
                        </a:spcBef>
                        <a:tabLst/>
                      </a:pPr>
                      <a:r>
                        <a:rPr sz="1500" kern="0" spc="-40" dirty="0">
                          <a:solidFill>
                            <a:srgbClr val="000000">
                              <a:alpha val="100000"/>
                            </a:srgbClr>
                          </a:solidFill>
                          <a:latin typeface="Microsoft YaHei"/>
                          <a:ea typeface="Microsoft YaHei"/>
                          <a:cs typeface="Microsoft YaHei"/>
                        </a:rPr>
                        <a:t>（ </a:t>
                      </a:r>
                      <a:r>
                        <a:rPr sz="1500" kern="0" spc="-40" dirty="0">
                          <a:solidFill>
                            <a:srgbClr val="000000">
                              <a:alpha val="100000"/>
                            </a:srgbClr>
                          </a:solidFill>
                          <a:latin typeface="FangSong"/>
                          <a:ea typeface="FangSong"/>
                          <a:cs typeface="FangSong"/>
                        </a:rPr>
                        <a:t>2</a:t>
                      </a:r>
                      <a:r>
                        <a:rPr sz="1500" kern="0" spc="-340" dirty="0">
                          <a:solidFill>
                            <a:srgbClr val="000000">
                              <a:alpha val="100000"/>
                            </a:srgbClr>
                          </a:solidFill>
                          <a:latin typeface="FangSong"/>
                          <a:ea typeface="FangSong"/>
                          <a:cs typeface="FangSong"/>
                        </a:rPr>
                        <a:t> </a:t>
                      </a:r>
                      <a:r>
                        <a:rPr sz="1500" kern="0" spc="-40" dirty="0">
                          <a:solidFill>
                            <a:srgbClr val="000000">
                              <a:alpha val="100000"/>
                            </a:srgbClr>
                          </a:solidFill>
                          <a:latin typeface="Microsoft YaHei"/>
                          <a:ea typeface="Microsoft YaHei"/>
                          <a:cs typeface="Microsoft YaHei"/>
                        </a:rPr>
                        <a:t>）查储罐压力表的设</a:t>
                      </a:r>
                      <a:r>
                        <a:rPr sz="1500" kern="0" spc="0" dirty="0">
                          <a:solidFill>
                            <a:srgbClr val="000000">
                              <a:alpha val="100000"/>
                            </a:srgbClr>
                          </a:solidFill>
                          <a:latin typeface="Microsoft YaHei"/>
                          <a:ea typeface="Microsoft YaHei"/>
                          <a:cs typeface="Microsoft YaHei"/>
                        </a:rPr>
                        <a:t>      </a:t>
                      </a:r>
                      <a:r>
                        <a:rPr sz="1500" kern="0" spc="40" dirty="0">
                          <a:solidFill>
                            <a:srgbClr val="000000">
                              <a:alpha val="100000"/>
                            </a:srgbClr>
                          </a:solidFill>
                          <a:latin typeface="Microsoft YaHei"/>
                          <a:ea typeface="Microsoft YaHei"/>
                          <a:cs typeface="Microsoft YaHei"/>
                        </a:rPr>
                        <a:t>置形式 ；</a:t>
                      </a:r>
                      <a:endParaRPr sz="1500" dirty="0">
                        <a:latin typeface="Microsoft YaHei"/>
                        <a:ea typeface="Microsoft YaHei"/>
                        <a:cs typeface="Microsoft YaHei"/>
                      </a:endParaRPr>
                    </a:p>
                  </a:txBody>
                  <a:tcPr marL="0" marR="0" marT="0" marB="0">
                    <a:lnL>
                      <a:noFill/>
                    </a:lnL>
                    <a:lnR w="12700" cap="flat" cmpd="sng" algn="ctr">
                      <a:solidFill>
                        <a:srgbClr val="8EBFD6"/>
                      </a:solidFill>
                      <a:prstDash val="solid"/>
                      <a:round/>
                      <a:headEnd type="none" w="med" len="med"/>
                      <a:tailEnd type="none" w="med" len="med"/>
                    </a:lnR>
                    <a:lnT>
                      <a:noFill/>
                    </a:lnT>
                    <a:lnB w="12700" cap="flat" cmpd="sng" algn="ctr">
                      <a:solidFill>
                        <a:srgbClr val="8EBFD6"/>
                      </a:solidFill>
                      <a:prstDash val="solid"/>
                      <a:round/>
                      <a:headEnd type="none" w="med" len="med"/>
                      <a:tailEnd type="none" w="med" len="med"/>
                    </a:lnB>
                  </a:tcPr>
                </a:tc>
                <a:tc gridSpan="2">
                  <a:txBody>
                    <a:bodyPr/>
                    <a:lstStyle/>
                    <a:p>
                      <a:pPr algn="l" rtl="0" eaLnBrk="0">
                        <a:lnSpc>
                          <a:spcPct val="152000"/>
                        </a:lnSpc>
                        <a:tabLst/>
                      </a:pPr>
                      <a:endParaRPr sz="1000" dirty="0">
                        <a:latin typeface="Arial"/>
                        <a:ea typeface="Arial"/>
                        <a:cs typeface="Arial"/>
                      </a:endParaRPr>
                    </a:p>
                    <a:p>
                      <a:pPr marL="1761489" algn="l" rtl="0" eaLnBrk="0">
                        <a:lnSpc>
                          <a:spcPct val="84000"/>
                        </a:lnSpc>
                        <a:spcBef>
                          <a:spcPts val="4"/>
                        </a:spcBef>
                        <a:tabLst/>
                      </a:pPr>
                      <a:r>
                        <a:rPr sz="1600" kern="0" spc="120" dirty="0">
                          <a:solidFill>
                            <a:srgbClr val="000000">
                              <a:alpha val="100000"/>
                            </a:srgbClr>
                          </a:solidFill>
                          <a:latin typeface="Microsoft YaHei"/>
                          <a:ea typeface="Microsoft YaHei"/>
                          <a:cs typeface="Microsoft YaHei"/>
                        </a:rPr>
                        <a:t>判定标准</a:t>
                      </a:r>
                      <a:endParaRPr sz="1600" dirty="0">
                        <a:latin typeface="Microsoft YaHei"/>
                        <a:ea typeface="Microsoft YaHei"/>
                        <a:cs typeface="Microsoft YaHei"/>
                      </a:endParaRPr>
                    </a:p>
                    <a:p>
                      <a:pPr algn="l" rtl="0" eaLnBrk="0">
                        <a:lnSpc>
                          <a:spcPct val="129000"/>
                        </a:lnSpc>
                        <a:tabLst/>
                      </a:pPr>
                      <a:endParaRPr sz="1000" dirty="0">
                        <a:latin typeface="Arial"/>
                        <a:ea typeface="Arial"/>
                        <a:cs typeface="Arial"/>
                      </a:endParaRPr>
                    </a:p>
                    <a:p>
                      <a:pPr algn="l" rtl="0" eaLnBrk="0">
                        <a:lnSpc>
                          <a:spcPct val="130000"/>
                        </a:lnSpc>
                        <a:tabLst/>
                      </a:pPr>
                      <a:endParaRPr sz="1000" dirty="0">
                        <a:latin typeface="Arial"/>
                        <a:ea typeface="Arial"/>
                        <a:cs typeface="Arial"/>
                      </a:endParaRPr>
                    </a:p>
                    <a:p>
                      <a:pPr algn="l" rtl="0" eaLnBrk="0">
                        <a:lnSpc>
                          <a:spcPct val="128000"/>
                        </a:lnSpc>
                        <a:tabLst/>
                      </a:pPr>
                      <a:endParaRPr sz="300" dirty="0">
                        <a:latin typeface="Arial"/>
                        <a:ea typeface="Arial"/>
                        <a:cs typeface="Arial"/>
                      </a:endParaRPr>
                    </a:p>
                    <a:p>
                      <a:pPr marL="232409" algn="l" rtl="0" eaLnBrk="0">
                        <a:lnSpc>
                          <a:spcPct val="88000"/>
                        </a:lnSpc>
                        <a:tabLst/>
                      </a:pPr>
                      <a:r>
                        <a:rPr sz="1500" kern="0" spc="70" dirty="0">
                          <a:solidFill>
                            <a:srgbClr val="000000">
                              <a:alpha val="100000"/>
                            </a:srgbClr>
                          </a:solidFill>
                          <a:latin typeface="Microsoft YaHei"/>
                          <a:ea typeface="Microsoft YaHei"/>
                          <a:cs typeface="Microsoft YaHei"/>
                        </a:rPr>
                        <a:t>未设置压力远传装置的 ，构</a:t>
                      </a:r>
                      <a:r>
                        <a:rPr sz="1500" kern="0" spc="60" dirty="0">
                          <a:solidFill>
                            <a:srgbClr val="000000">
                              <a:alpha val="100000"/>
                            </a:srgbClr>
                          </a:solidFill>
                          <a:latin typeface="Microsoft YaHei"/>
                          <a:ea typeface="Microsoft YaHei"/>
                          <a:cs typeface="Microsoft YaHei"/>
                        </a:rPr>
                        <a:t>成重大隐患</a:t>
                      </a:r>
                      <a:endParaRPr sz="1500" dirty="0">
                        <a:latin typeface="Microsoft YaHei"/>
                        <a:ea typeface="Microsoft YaHei"/>
                        <a:cs typeface="Microsoft YaHei"/>
                      </a:endParaRPr>
                    </a:p>
                  </a:txBody>
                  <a:tcPr marL="0" marR="0" marT="0" marB="0">
                    <a:lnL w="12700" cap="flat" cmpd="sng" algn="ctr">
                      <a:solidFill>
                        <a:srgbClr val="8EBFD6"/>
                      </a:solidFill>
                      <a:prstDash val="solid"/>
                      <a:round/>
                      <a:headEnd type="none" w="med" len="med"/>
                      <a:tailEnd type="none" w="med" len="med"/>
                    </a:lnL>
                    <a:lnR w="12700" cap="flat" cmpd="sng" algn="ctr">
                      <a:solidFill>
                        <a:srgbClr val="8EBFD6"/>
                      </a:solidFill>
                      <a:prstDash val="solid"/>
                      <a:round/>
                      <a:headEnd type="none" w="med" len="med"/>
                      <a:tailEnd type="none" w="med" len="med"/>
                    </a:lnR>
                    <a:lnT>
                      <a:noFill/>
                    </a:lnT>
                    <a:lnB>
                      <a:noFill/>
                    </a:lnB>
                  </a:tcPr>
                </a:tc>
                <a:tc hMerge="1">
                  <a:txBody>
                    <a:bodyPr/>
                    <a:lstStyle/>
                    <a:p>
                      <a:endParaRPr/>
                    </a:p>
                  </a:txBody>
                  <a:tcPr marL="0" marR="0" marT="0" marB="0">
                    <a:lnL w="12700" cap="flat" cmpd="sng" algn="ctr">
                      <a:solidFill>
                        <a:srgbClr val="8EBFD6"/>
                      </a:solidFill>
                      <a:prstDash val="solid"/>
                      <a:round/>
                      <a:headEnd type="none" w="med" len="med"/>
                      <a:tailEnd type="none" w="med" len="med"/>
                    </a:lnL>
                    <a:lnR w="12700" cap="flat" cmpd="sng" algn="ctr">
                      <a:solidFill>
                        <a:srgbClr val="8EBFD6"/>
                      </a:solidFill>
                      <a:prstDash val="solid"/>
                      <a:round/>
                      <a:headEnd type="none" w="med" len="med"/>
                      <a:tailEnd type="none" w="med" len="med"/>
                    </a:lnR>
                    <a:lnT>
                      <a:noFill/>
                    </a:lnT>
                    <a:lnB>
                      <a:noFill/>
                    </a:lnB>
                  </a:tcPr>
                </a:tc>
                <a:tc rowSpan="2">
                  <a:txBody>
                    <a:bodyPr/>
                    <a:lstStyle/>
                    <a:p>
                      <a:pPr algn="l" rtl="0" eaLnBrk="0">
                        <a:lnSpc>
                          <a:spcPct val="151000"/>
                        </a:lnSpc>
                        <a:tabLst/>
                      </a:pPr>
                      <a:endParaRPr sz="1000" dirty="0">
                        <a:latin typeface="Arial"/>
                        <a:ea typeface="Arial"/>
                        <a:cs typeface="Arial"/>
                      </a:endParaRPr>
                    </a:p>
                    <a:p>
                      <a:pPr marL="1162050" algn="l" rtl="0" eaLnBrk="0">
                        <a:lnSpc>
                          <a:spcPct val="85000"/>
                        </a:lnSpc>
                        <a:spcBef>
                          <a:spcPts val="1"/>
                        </a:spcBef>
                        <a:tabLst/>
                      </a:pPr>
                      <a:r>
                        <a:rPr sz="1600" kern="0" spc="140" dirty="0">
                          <a:solidFill>
                            <a:srgbClr val="000000">
                              <a:alpha val="100000"/>
                            </a:srgbClr>
                          </a:solidFill>
                          <a:latin typeface="Microsoft YaHei"/>
                          <a:ea typeface="Microsoft YaHei"/>
                          <a:cs typeface="Microsoft YaHei"/>
                        </a:rPr>
                        <a:t>相关参考依据</a:t>
                      </a:r>
                      <a:endParaRPr sz="1600" dirty="0">
                        <a:latin typeface="Microsoft YaHei"/>
                        <a:ea typeface="Microsoft YaHei"/>
                        <a:cs typeface="Microsoft YaHei"/>
                      </a:endParaRPr>
                    </a:p>
                    <a:p>
                      <a:pPr algn="l" rtl="0" eaLnBrk="0">
                        <a:lnSpc>
                          <a:spcPct val="106000"/>
                        </a:lnSpc>
                        <a:tabLst/>
                      </a:pPr>
                      <a:endParaRPr sz="1000" dirty="0">
                        <a:latin typeface="Arial"/>
                        <a:ea typeface="Arial"/>
                        <a:cs typeface="Arial"/>
                      </a:endParaRPr>
                    </a:p>
                    <a:p>
                      <a:pPr algn="l" rtl="0" eaLnBrk="0">
                        <a:lnSpc>
                          <a:spcPct val="106000"/>
                        </a:lnSpc>
                        <a:tabLst/>
                      </a:pPr>
                      <a:endParaRPr sz="1000" dirty="0">
                        <a:latin typeface="Arial"/>
                        <a:ea typeface="Arial"/>
                        <a:cs typeface="Arial"/>
                      </a:endParaRPr>
                    </a:p>
                    <a:p>
                      <a:pPr algn="l" rtl="0" eaLnBrk="0">
                        <a:lnSpc>
                          <a:spcPct val="107000"/>
                        </a:lnSpc>
                        <a:tabLst/>
                      </a:pPr>
                      <a:endParaRPr sz="1000" dirty="0">
                        <a:latin typeface="Arial"/>
                        <a:ea typeface="Arial"/>
                        <a:cs typeface="Arial"/>
                      </a:endParaRPr>
                    </a:p>
                    <a:p>
                      <a:pPr marL="231140" indent="84455" algn="l" rtl="0" eaLnBrk="0">
                        <a:lnSpc>
                          <a:spcPct val="122000"/>
                        </a:lnSpc>
                        <a:spcBef>
                          <a:spcPts val="361"/>
                        </a:spcBef>
                        <a:tabLst/>
                      </a:pPr>
                      <a:r>
                        <a:rPr sz="1200" kern="0" spc="-40" dirty="0">
                          <a:solidFill>
                            <a:srgbClr val="FF0000">
                              <a:alpha val="100000"/>
                            </a:srgbClr>
                          </a:solidFill>
                          <a:latin typeface="Microsoft YaHei"/>
                          <a:ea typeface="Microsoft YaHei"/>
                          <a:cs typeface="Microsoft YaHei"/>
                        </a:rPr>
                        <a:t>【依据】</a:t>
                      </a:r>
                      <a:r>
                        <a:rPr sz="1200" kern="0" spc="-40" dirty="0">
                          <a:solidFill>
                            <a:srgbClr val="000000">
                              <a:alpha val="100000"/>
                            </a:srgbClr>
                          </a:solidFill>
                          <a:latin typeface="Microsoft YaHei"/>
                          <a:ea typeface="Microsoft YaHei"/>
                          <a:cs typeface="Microsoft YaHei"/>
                        </a:rPr>
                        <a:t>《燃气工程项目规范》第 4.3.2 条 ：</a:t>
                      </a:r>
                      <a:r>
                        <a:rPr sz="1200" kern="0" spc="-50" dirty="0">
                          <a:solidFill>
                            <a:srgbClr val="000000">
                              <a:alpha val="100000"/>
                            </a:srgbClr>
                          </a:solidFill>
                          <a:latin typeface="Microsoft YaHei"/>
                          <a:ea typeface="Microsoft YaHei"/>
                          <a:cs typeface="Microsoft YaHei"/>
                        </a:rPr>
                        <a:t>燃</a:t>
                      </a:r>
                      <a:r>
                        <a:rPr sz="1200" kern="0" spc="0" dirty="0">
                          <a:solidFill>
                            <a:srgbClr val="000000">
                              <a:alpha val="100000"/>
                            </a:srgbClr>
                          </a:solidFill>
                          <a:latin typeface="Microsoft YaHei"/>
                          <a:ea typeface="Microsoft YaHei"/>
                          <a:cs typeface="Microsoft YaHei"/>
                        </a:rPr>
                        <a:t>       气储罐应设置压力、温度、罐容或液位显示</a:t>
                      </a:r>
                      <a:r>
                        <a:rPr sz="1200" kern="0" spc="-10" dirty="0">
                          <a:solidFill>
                            <a:srgbClr val="000000">
                              <a:alpha val="100000"/>
                            </a:srgbClr>
                          </a:solidFill>
                          <a:latin typeface="Microsoft YaHei"/>
                          <a:ea typeface="Microsoft YaHei"/>
                          <a:cs typeface="Microsoft YaHei"/>
                        </a:rPr>
                        <a:t>等监      </a:t>
                      </a:r>
                      <a:r>
                        <a:rPr sz="1200" kern="0" spc="-20" dirty="0">
                          <a:solidFill>
                            <a:srgbClr val="000000">
                              <a:alpha val="100000"/>
                            </a:srgbClr>
                          </a:solidFill>
                          <a:latin typeface="Microsoft YaHei"/>
                          <a:ea typeface="Microsoft YaHei"/>
                          <a:cs typeface="Microsoft YaHei"/>
                        </a:rPr>
                        <a:t>测装置 ，并应具有超限报警功能。液化天然气常</a:t>
                      </a:r>
                      <a:r>
                        <a:rPr sz="1200" kern="0" spc="10" dirty="0">
                          <a:solidFill>
                            <a:srgbClr val="000000">
                              <a:alpha val="100000"/>
                            </a:srgbClr>
                          </a:solidFill>
                          <a:latin typeface="Microsoft YaHei"/>
                          <a:ea typeface="Microsoft YaHei"/>
                          <a:cs typeface="Microsoft YaHei"/>
                        </a:rPr>
                        <a:t>      </a:t>
                      </a:r>
                      <a:r>
                        <a:rPr sz="1200" kern="0" spc="0" dirty="0">
                          <a:solidFill>
                            <a:srgbClr val="000000">
                              <a:alpha val="100000"/>
                            </a:srgbClr>
                          </a:solidFill>
                          <a:latin typeface="Microsoft YaHei"/>
                          <a:ea typeface="Microsoft YaHei"/>
                          <a:cs typeface="Microsoft YaHei"/>
                        </a:rPr>
                        <a:t>压储罐应设置密度监测装置。燃气储罐应设</a:t>
                      </a:r>
                      <a:r>
                        <a:rPr sz="1200" kern="0" spc="-10" dirty="0">
                          <a:solidFill>
                            <a:srgbClr val="000000">
                              <a:alpha val="100000"/>
                            </a:srgbClr>
                          </a:solidFill>
                          <a:latin typeface="Microsoft YaHei"/>
                          <a:ea typeface="Microsoft YaHei"/>
                          <a:cs typeface="Microsoft YaHei"/>
                        </a:rPr>
                        <a:t>置安      全 泄放装置。</a:t>
                      </a:r>
                      <a:endParaRPr sz="1200" dirty="0">
                        <a:latin typeface="Microsoft YaHei"/>
                        <a:ea typeface="Microsoft YaHei"/>
                        <a:cs typeface="Microsoft YaHei"/>
                      </a:endParaRPr>
                    </a:p>
                    <a:p>
                      <a:pPr marL="314325" algn="l" rtl="0" eaLnBrk="0">
                        <a:lnSpc>
                          <a:spcPts val="1549"/>
                        </a:lnSpc>
                        <a:spcBef>
                          <a:spcPts val="195"/>
                        </a:spcBef>
                        <a:tabLst/>
                      </a:pPr>
                      <a:r>
                        <a:rPr sz="1200" kern="0" spc="-30" dirty="0">
                          <a:solidFill>
                            <a:srgbClr val="FF0000">
                              <a:alpha val="100000"/>
                            </a:srgbClr>
                          </a:solidFill>
                          <a:latin typeface="Microsoft YaHei"/>
                          <a:ea typeface="Microsoft YaHei"/>
                          <a:cs typeface="Microsoft YaHei"/>
                        </a:rPr>
                        <a:t>〖解读〗《压缩天然气供应</a:t>
                      </a:r>
                      <a:r>
                        <a:rPr sz="1200" kern="0" spc="-40" dirty="0">
                          <a:solidFill>
                            <a:srgbClr val="FF0000">
                              <a:alpha val="100000"/>
                            </a:srgbClr>
                          </a:solidFill>
                          <a:latin typeface="Microsoft YaHei"/>
                          <a:ea typeface="Microsoft YaHei"/>
                          <a:cs typeface="Microsoft YaHei"/>
                        </a:rPr>
                        <a:t>站设计规范》GB</a:t>
                      </a:r>
                      <a:endParaRPr sz="1200" dirty="0">
                        <a:latin typeface="Microsoft YaHei"/>
                        <a:ea typeface="Microsoft YaHei"/>
                        <a:cs typeface="Microsoft YaHei"/>
                      </a:endParaRPr>
                    </a:p>
                    <a:p>
                      <a:pPr marL="233679" indent="9525" algn="l" rtl="0" eaLnBrk="0">
                        <a:lnSpc>
                          <a:spcPct val="117000"/>
                        </a:lnSpc>
                        <a:spcBef>
                          <a:spcPts val="162"/>
                        </a:spcBef>
                        <a:tabLst/>
                      </a:pPr>
                      <a:r>
                        <a:rPr sz="1200" kern="0" spc="-10" dirty="0">
                          <a:solidFill>
                            <a:srgbClr val="FF0000">
                              <a:alpha val="100000"/>
                            </a:srgbClr>
                          </a:solidFill>
                          <a:latin typeface="Microsoft YaHei"/>
                          <a:ea typeface="Microsoft YaHei"/>
                          <a:cs typeface="Microsoft YaHei"/>
                        </a:rPr>
                        <a:t>51102-2016</a:t>
                      </a:r>
                      <a:r>
                        <a:rPr sz="1200" kern="0" spc="-20" dirty="0">
                          <a:solidFill>
                            <a:srgbClr val="FF0000">
                              <a:alpha val="100000"/>
                            </a:srgbClr>
                          </a:solidFill>
                          <a:latin typeface="Microsoft YaHei"/>
                          <a:ea typeface="Microsoft YaHei"/>
                          <a:cs typeface="Microsoft YaHei"/>
                        </a:rPr>
                        <a:t>第10.2.4条 ：压缩天然气供应站的</a:t>
                      </a:r>
                      <a:r>
                        <a:rPr sz="1200" kern="0" spc="0" dirty="0">
                          <a:solidFill>
                            <a:srgbClr val="FF0000">
                              <a:alpha val="100000"/>
                            </a:srgbClr>
                          </a:solidFill>
                          <a:latin typeface="Microsoft YaHei"/>
                          <a:ea typeface="Microsoft YaHei"/>
                          <a:cs typeface="Microsoft YaHei"/>
                        </a:rPr>
                        <a:t>        </a:t>
                      </a:r>
                      <a:r>
                        <a:rPr sz="1200" kern="0" spc="-20" dirty="0">
                          <a:solidFill>
                            <a:srgbClr val="FF0000">
                              <a:alpha val="100000"/>
                            </a:srgbClr>
                          </a:solidFill>
                          <a:latin typeface="Microsoft YaHei"/>
                          <a:ea typeface="Microsoft YaHei"/>
                          <a:cs typeface="Microsoft YaHei"/>
                        </a:rPr>
                        <a:t>监测和控制应符合下列规定（ 略）。</a:t>
                      </a:r>
                      <a:endParaRPr sz="1200" dirty="0">
                        <a:latin typeface="Microsoft YaHei"/>
                        <a:ea typeface="Microsoft YaHei"/>
                        <a:cs typeface="Microsoft YaHei"/>
                      </a:endParaRPr>
                    </a:p>
                  </a:txBody>
                  <a:tcPr marL="0" marR="0" marT="0" marB="0">
                    <a:lnL w="12700" cap="flat" cmpd="sng" algn="ctr">
                      <a:solidFill>
                        <a:srgbClr val="8EBFD6"/>
                      </a:solidFill>
                      <a:prstDash val="solid"/>
                      <a:round/>
                      <a:headEnd type="none" w="med" len="med"/>
                      <a:tailEnd type="none" w="med" len="med"/>
                    </a:lnL>
                    <a:lnR>
                      <a:noFill/>
                    </a:lnR>
                    <a:lnT>
                      <a:noFill/>
                    </a:lnT>
                    <a:lnB w="12700" cap="flat" cmpd="sng" algn="ctr">
                      <a:solidFill>
                        <a:srgbClr val="8EBFD6"/>
                      </a:solidFill>
                      <a:prstDash val="solid"/>
                      <a:round/>
                      <a:headEnd type="none" w="med" len="med"/>
                      <a:tailEnd type="none" w="med" len="med"/>
                    </a:lnB>
                  </a:tcPr>
                </a:tc>
                <a:extLst>
                  <a:ext uri="{0D108BD9-81ED-4DB2-BD59-A6C34878D82A}">
                    <a16:rowId xmlns:a16="http://schemas.microsoft.com/office/drawing/2014/main" val="10000"/>
                  </a:ext>
                </a:extLst>
              </a:tr>
              <a:tr h="1918970">
                <a:tc vMerge="1">
                  <a:txBody>
                    <a:bodyPr/>
                    <a:lstStyle/>
                    <a:p>
                      <a:pPr algn="l" rtl="0" eaLnBrk="0">
                        <a:lnSpc>
                          <a:spcPct val="100000"/>
                        </a:lnSpc>
                        <a:tabLst/>
                      </a:pPr>
                      <a:endParaRPr sz="1000" dirty="0">
                        <a:latin typeface="Arial"/>
                        <a:ea typeface="Arial"/>
                        <a:cs typeface="Arial"/>
                      </a:endParaRPr>
                    </a:p>
                  </a:txBody>
                  <a:tcPr marL="0" marR="0" marT="0" marB="0">
                    <a:lnL>
                      <a:noFill/>
                    </a:lnL>
                    <a:lnR w="12700" cap="flat" cmpd="sng" algn="ctr">
                      <a:solidFill>
                        <a:srgbClr val="8EBFD6"/>
                      </a:solidFill>
                      <a:prstDash val="solid"/>
                      <a:round/>
                      <a:headEnd type="none" w="med" len="med"/>
                      <a:tailEnd type="none" w="med" len="med"/>
                    </a:lnR>
                    <a:lnT>
                      <a:noFill/>
                    </a:lnT>
                    <a:lnB w="12700" cap="flat" cmpd="sng" algn="ctr">
                      <a:solidFill>
                        <a:srgbClr val="8EBFD6"/>
                      </a:solidFill>
                      <a:prstDash val="solid"/>
                      <a:round/>
                      <a:headEnd type="none" w="med" len="med"/>
                      <a:tailEnd type="none" w="med" len="med"/>
                    </a:lnB>
                  </a:tcPr>
                </a:tc>
                <a:tc>
                  <a:txBody>
                    <a:bodyPr/>
                    <a:lstStyle/>
                    <a:p>
                      <a:pPr algn="l" rtl="0" eaLnBrk="0">
                        <a:lnSpc>
                          <a:spcPct val="100000"/>
                        </a:lnSpc>
                        <a:tabLst/>
                      </a:pPr>
                      <a:endParaRPr sz="1000" dirty="0">
                        <a:latin typeface="Arial"/>
                        <a:ea typeface="Arial"/>
                        <a:cs typeface="Arial"/>
                      </a:endParaRPr>
                    </a:p>
                  </a:txBody>
                  <a:tcPr marL="0" marR="0" marT="0" marB="0">
                    <a:lnL w="12700" cap="flat" cmpd="sng" algn="ctr">
                      <a:solidFill>
                        <a:srgbClr val="8EBFD6"/>
                      </a:solidFill>
                      <a:prstDash val="solid"/>
                      <a:round/>
                      <a:headEnd type="none" w="med" len="med"/>
                      <a:tailEnd type="none" w="med" len="med"/>
                    </a:lnL>
                    <a:lnR>
                      <a:noFill/>
                    </a:lnR>
                    <a:lnT>
                      <a:noFill/>
                    </a:lnT>
                    <a:lnB w="12700" cap="flat" cmpd="sng" algn="ctr">
                      <a:solidFill>
                        <a:srgbClr val="8EBFD6"/>
                      </a:solidFill>
                      <a:prstDash val="solid"/>
                      <a:round/>
                      <a:headEnd type="none" w="med" len="med"/>
                      <a:tailEnd type="none" w="med" len="med"/>
                    </a:lnB>
                  </a:tcPr>
                </a:tc>
                <a:tc>
                  <a:txBody>
                    <a:bodyPr/>
                    <a:lstStyle/>
                    <a:p>
                      <a:pPr algn="l" rtl="0" eaLnBrk="0">
                        <a:lnSpc>
                          <a:spcPct val="100000"/>
                        </a:lnSpc>
                        <a:tabLst/>
                      </a:pPr>
                      <a:endParaRPr sz="1000" dirty="0">
                        <a:latin typeface="Arial"/>
                        <a:ea typeface="Arial"/>
                        <a:cs typeface="Arial"/>
                      </a:endParaRPr>
                    </a:p>
                  </a:txBody>
                  <a:tcPr marL="0" marR="0" marT="0" marB="0">
                    <a:lnL>
                      <a:noFill/>
                    </a:lnL>
                    <a:lnR w="12700" cap="flat" cmpd="sng" algn="ctr">
                      <a:solidFill>
                        <a:srgbClr val="8EBFD6"/>
                      </a:solidFill>
                      <a:prstDash val="solid"/>
                      <a:round/>
                      <a:headEnd type="none" w="med" len="med"/>
                      <a:tailEnd type="none" w="med" len="med"/>
                    </a:lnR>
                    <a:lnT>
                      <a:noFill/>
                    </a:lnT>
                    <a:lnB w="12700" cap="flat" cmpd="sng" algn="ctr">
                      <a:solidFill>
                        <a:srgbClr val="8EBFD6"/>
                      </a:solidFill>
                      <a:prstDash val="solid"/>
                      <a:round/>
                      <a:headEnd type="none" w="med" len="med"/>
                      <a:tailEnd type="none" w="med" len="med"/>
                    </a:lnB>
                  </a:tcPr>
                </a:tc>
                <a:tc vMerge="1">
                  <a:txBody>
                    <a:bodyPr/>
                    <a:lstStyle/>
                    <a:p>
                      <a:pPr algn="l" rtl="0" eaLnBrk="0">
                        <a:lnSpc>
                          <a:spcPct val="100000"/>
                        </a:lnSpc>
                        <a:tabLst/>
                      </a:pPr>
                      <a:endParaRPr sz="1000" dirty="0">
                        <a:latin typeface="Arial"/>
                        <a:ea typeface="Arial"/>
                        <a:cs typeface="Arial"/>
                      </a:endParaRPr>
                    </a:p>
                  </a:txBody>
                  <a:tcPr marL="0" marR="0" marT="0" marB="0">
                    <a:lnL w="12700" cap="flat" cmpd="sng" algn="ctr">
                      <a:solidFill>
                        <a:srgbClr val="8EBFD6"/>
                      </a:solidFill>
                      <a:prstDash val="solid"/>
                      <a:round/>
                      <a:headEnd type="none" w="med" len="med"/>
                      <a:tailEnd type="none" w="med" len="med"/>
                    </a:lnL>
                    <a:lnR>
                      <a:noFill/>
                    </a:lnR>
                    <a:lnT>
                      <a:noFill/>
                    </a:lnT>
                    <a:lnB w="12700" cap="flat" cmpd="sng" algn="ctr">
                      <a:solidFill>
                        <a:srgbClr val="8EBFD6"/>
                      </a:solidFill>
                      <a:prstDash val="solid"/>
                      <a:round/>
                      <a:headEnd type="none" w="med" len="med"/>
                      <a:tailEnd type="none" w="med" len="med"/>
                    </a:lnB>
                  </a:tcPr>
                </a:tc>
                <a:extLst>
                  <a:ext uri="{0D108BD9-81ED-4DB2-BD59-A6C34878D82A}">
                    <a16:rowId xmlns:a16="http://schemas.microsoft.com/office/drawing/2014/main" val="10001"/>
                  </a:ext>
                </a:extLst>
              </a:tr>
            </a:tbl>
          </a:graphicData>
        </a:graphic>
      </p:graphicFrame>
      <p:sp>
        <p:nvSpPr>
          <p:cNvPr id="526" name="textbox 526"/>
          <p:cNvSpPr/>
          <p:nvPr/>
        </p:nvSpPr>
        <p:spPr>
          <a:xfrm>
            <a:off x="701601" y="510426"/>
            <a:ext cx="8720455" cy="1052194"/>
          </a:xfrm>
          <a:prstGeom prst="rect">
            <a:avLst/>
          </a:prstGeom>
          <a:noFill/>
          <a:ln w="0" cap="flat">
            <a:noFill/>
            <a:prstDash val="solid"/>
            <a:miter lim="0"/>
          </a:ln>
        </p:spPr>
        <p:txBody>
          <a:bodyPr vert="horz" wrap="square" lIns="0" tIns="0" rIns="0" bIns="0"/>
          <a:lstStyle/>
          <a:p>
            <a:pPr algn="l" rtl="0" eaLnBrk="0">
              <a:lnSpc>
                <a:spcPct val="83341"/>
              </a:lnSpc>
              <a:tabLst/>
            </a:pPr>
            <a:endParaRPr sz="100" dirty="0">
              <a:latin typeface="Arial"/>
              <a:ea typeface="Arial"/>
              <a:cs typeface="Arial"/>
            </a:endParaRPr>
          </a:p>
          <a:p>
            <a:pPr marL="215900" algn="l" rtl="0" eaLnBrk="0">
              <a:lnSpc>
                <a:spcPts val="4227"/>
              </a:lnSpc>
              <a:tabLst/>
            </a:pPr>
            <a:r>
              <a:rPr sz="3200" b="1" kern="0" spc="-80" dirty="0">
                <a:solidFill>
                  <a:srgbClr val="000000">
                    <a:alpha val="100000"/>
                  </a:srgbClr>
                </a:solidFill>
                <a:latin typeface="Microsoft YaHei"/>
                <a:ea typeface="Microsoft YaHei"/>
                <a:cs typeface="Microsoft YaHei"/>
              </a:rPr>
              <a:t>《城镇燃气经营安全重大隐患判定标准》解析</a:t>
            </a:r>
            <a:endParaRPr sz="3200" dirty="0">
              <a:latin typeface="Microsoft YaHei"/>
              <a:ea typeface="Microsoft YaHei"/>
              <a:cs typeface="Microsoft YaHei"/>
            </a:endParaRPr>
          </a:p>
          <a:p>
            <a:pPr algn="l" rtl="0" eaLnBrk="0">
              <a:lnSpc>
                <a:spcPct val="104000"/>
              </a:lnSpc>
              <a:tabLst/>
            </a:pPr>
            <a:endParaRPr sz="1000" dirty="0">
              <a:latin typeface="Arial"/>
              <a:ea typeface="Arial"/>
              <a:cs typeface="Arial"/>
            </a:endParaRPr>
          </a:p>
          <a:p>
            <a:pPr algn="l" rtl="0" eaLnBrk="0">
              <a:lnSpc>
                <a:spcPct val="100000"/>
              </a:lnSpc>
              <a:tabLst/>
            </a:pPr>
            <a:endParaRPr sz="400" dirty="0">
              <a:latin typeface="Arial"/>
              <a:ea typeface="Arial"/>
              <a:cs typeface="Arial"/>
            </a:endParaRPr>
          </a:p>
          <a:p>
            <a:pPr marL="52705" algn="l" rtl="0" eaLnBrk="0">
              <a:lnSpc>
                <a:spcPts val="2123"/>
              </a:lnSpc>
              <a:spcBef>
                <a:spcPts val="1"/>
              </a:spcBef>
              <a:tabLst/>
            </a:pPr>
            <a:r>
              <a:rPr sz="1600" kern="0" spc="10" dirty="0">
                <a:solidFill>
                  <a:srgbClr val="FF0000">
                    <a:alpha val="100000"/>
                  </a:srgbClr>
                </a:solidFill>
                <a:latin typeface="Wingdings"/>
                <a:ea typeface="Wingdings"/>
                <a:cs typeface="Wingdings"/>
              </a:rPr>
              <a:t>n</a:t>
            </a:r>
            <a:r>
              <a:rPr sz="1600" kern="0" spc="-570" dirty="0">
                <a:solidFill>
                  <a:srgbClr val="FF0000">
                    <a:alpha val="100000"/>
                  </a:srgbClr>
                </a:solidFill>
                <a:latin typeface="Wingdings"/>
                <a:ea typeface="Wingdings"/>
                <a:cs typeface="Wingdings"/>
              </a:rPr>
              <a:t> </a:t>
            </a:r>
            <a:r>
              <a:rPr sz="1600" kern="0" spc="10" dirty="0">
                <a:solidFill>
                  <a:srgbClr val="000000">
                    <a:alpha val="100000"/>
                  </a:srgbClr>
                </a:solidFill>
                <a:latin typeface="Microsoft YaHei"/>
                <a:ea typeface="Microsoft YaHei"/>
                <a:cs typeface="Microsoft YaHei"/>
              </a:rPr>
              <a:t>第五条  燃气经营者在燃气厂站安全管理中</a:t>
            </a:r>
            <a:r>
              <a:rPr sz="1600" kern="0" spc="0" dirty="0">
                <a:solidFill>
                  <a:srgbClr val="000000">
                    <a:alpha val="100000"/>
                  </a:srgbClr>
                </a:solidFill>
                <a:latin typeface="Microsoft YaHei"/>
                <a:ea typeface="Microsoft YaHei"/>
                <a:cs typeface="Microsoft YaHei"/>
              </a:rPr>
              <a:t> ，有下列情形之一的 ，判定为重大隐患 </a:t>
            </a:r>
            <a:r>
              <a:rPr sz="1600" kern="0" spc="-380" dirty="0">
                <a:solidFill>
                  <a:srgbClr val="000000">
                    <a:alpha val="100000"/>
                  </a:srgbClr>
                </a:solidFill>
                <a:latin typeface="Microsoft YaHei"/>
                <a:ea typeface="Microsoft YaHei"/>
                <a:cs typeface="Microsoft YaHei"/>
              </a:rPr>
              <a:t>：（</a:t>
            </a:r>
            <a:r>
              <a:rPr sz="1600" kern="0" spc="80" dirty="0">
                <a:solidFill>
                  <a:srgbClr val="000000">
                    <a:alpha val="100000"/>
                  </a:srgbClr>
                </a:solidFill>
                <a:latin typeface="Microsoft YaHei"/>
                <a:ea typeface="Microsoft YaHei"/>
                <a:cs typeface="Microsoft YaHei"/>
              </a:rPr>
              <a:t> </a:t>
            </a:r>
            <a:r>
              <a:rPr sz="1600" kern="0" spc="0" dirty="0">
                <a:solidFill>
                  <a:srgbClr val="000000">
                    <a:alpha val="100000"/>
                  </a:srgbClr>
                </a:solidFill>
                <a:latin typeface="Microsoft YaHei"/>
                <a:ea typeface="Microsoft YaHei"/>
                <a:cs typeface="Microsoft YaHei"/>
              </a:rPr>
              <a:t>5种）</a:t>
            </a:r>
            <a:endParaRPr sz="1600" dirty="0">
              <a:latin typeface="Microsoft YaHei"/>
              <a:ea typeface="Microsoft YaHei"/>
              <a:cs typeface="Microsoft YaHei"/>
            </a:endParaRPr>
          </a:p>
        </p:txBody>
      </p:sp>
      <p:pic>
        <p:nvPicPr>
          <p:cNvPr id="528" name="picture 528"/>
          <p:cNvPicPr>
            <a:picLocks noChangeAspect="1"/>
          </p:cNvPicPr>
          <p:nvPr/>
        </p:nvPicPr>
        <p:blipFill>
          <a:blip r:embed="rId2"/>
          <a:stretch>
            <a:fillRect/>
          </a:stretch>
        </p:blipFill>
        <p:spPr>
          <a:xfrm rot="21600000">
            <a:off x="5612891" y="4191000"/>
            <a:ext cx="1915667" cy="1728216"/>
          </a:xfrm>
          <a:prstGeom prst="rect">
            <a:avLst/>
          </a:prstGeom>
        </p:spPr>
      </p:pic>
      <p:pic>
        <p:nvPicPr>
          <p:cNvPr id="530" name="picture 530"/>
          <p:cNvPicPr>
            <a:picLocks noChangeAspect="1"/>
          </p:cNvPicPr>
          <p:nvPr/>
        </p:nvPicPr>
        <p:blipFill>
          <a:blip r:embed="rId3"/>
          <a:stretch>
            <a:fillRect/>
          </a:stretch>
        </p:blipFill>
        <p:spPr>
          <a:xfrm rot="21600000">
            <a:off x="3585971" y="4242816"/>
            <a:ext cx="1784604" cy="1728216"/>
          </a:xfrm>
          <a:prstGeom prst="rect">
            <a:avLst/>
          </a:prstGeom>
        </p:spPr>
      </p:pic>
      <p:sp>
        <p:nvSpPr>
          <p:cNvPr id="532" name="textbox 532"/>
          <p:cNvSpPr/>
          <p:nvPr/>
        </p:nvSpPr>
        <p:spPr>
          <a:xfrm>
            <a:off x="1905798" y="1802229"/>
            <a:ext cx="8355330" cy="295275"/>
          </a:xfrm>
          <a:prstGeom prst="rect">
            <a:avLst/>
          </a:prstGeom>
          <a:noFill/>
          <a:ln w="0" cap="flat">
            <a:noFill/>
            <a:prstDash val="solid"/>
            <a:miter lim="0"/>
          </a:ln>
        </p:spPr>
        <p:txBody>
          <a:bodyPr vert="horz" wrap="square" lIns="0" tIns="0" rIns="0" bIns="0"/>
          <a:lstStyle/>
          <a:p>
            <a:pPr algn="l" rtl="0" eaLnBrk="0">
              <a:lnSpc>
                <a:spcPct val="83341"/>
              </a:lnSpc>
              <a:tabLst/>
            </a:pPr>
            <a:endParaRPr sz="100" dirty="0">
              <a:latin typeface="Arial"/>
              <a:ea typeface="Arial"/>
              <a:cs typeface="Arial"/>
            </a:endParaRPr>
          </a:p>
          <a:p>
            <a:pPr algn="r" rtl="0" eaLnBrk="0">
              <a:lnSpc>
                <a:spcPts val="2123"/>
              </a:lnSpc>
              <a:tabLst/>
            </a:pPr>
            <a:r>
              <a:rPr sz="1600" kern="0" spc="60" dirty="0">
                <a:solidFill>
                  <a:srgbClr val="000000">
                    <a:alpha val="100000"/>
                  </a:srgbClr>
                </a:solidFill>
                <a:latin typeface="Microsoft YaHei"/>
                <a:ea typeface="Microsoft YaHei"/>
                <a:cs typeface="Microsoft YaHei"/>
              </a:rPr>
              <a:t>（ 一 ）燃气储罐未设置压力</a:t>
            </a:r>
            <a:r>
              <a:rPr sz="1600" kern="0" spc="-250" dirty="0">
                <a:solidFill>
                  <a:srgbClr val="000000">
                    <a:alpha val="100000"/>
                  </a:srgbClr>
                </a:solidFill>
                <a:latin typeface="Microsoft YaHei"/>
                <a:ea typeface="Microsoft YaHei"/>
                <a:cs typeface="Microsoft YaHei"/>
              </a:rPr>
              <a:t> </a:t>
            </a:r>
            <a:r>
              <a:rPr sz="1600" kern="0" spc="60" dirty="0">
                <a:solidFill>
                  <a:srgbClr val="000000">
                    <a:alpha val="100000"/>
                  </a:srgbClr>
                </a:solidFill>
                <a:latin typeface="Microsoft YaHei"/>
                <a:ea typeface="Microsoft YaHei"/>
                <a:cs typeface="Microsoft YaHei"/>
              </a:rPr>
              <a:t>、</a:t>
            </a:r>
            <a:r>
              <a:rPr sz="1600" kern="0" spc="-290" dirty="0">
                <a:solidFill>
                  <a:srgbClr val="000000">
                    <a:alpha val="100000"/>
                  </a:srgbClr>
                </a:solidFill>
                <a:latin typeface="Microsoft YaHei"/>
                <a:ea typeface="Microsoft YaHei"/>
                <a:cs typeface="Microsoft YaHei"/>
              </a:rPr>
              <a:t> </a:t>
            </a:r>
            <a:r>
              <a:rPr sz="1600" kern="0" spc="60" dirty="0">
                <a:solidFill>
                  <a:srgbClr val="000000">
                    <a:alpha val="100000"/>
                  </a:srgbClr>
                </a:solidFill>
                <a:latin typeface="Microsoft YaHei"/>
                <a:ea typeface="Microsoft YaHei"/>
                <a:cs typeface="Microsoft YaHei"/>
              </a:rPr>
              <a:t>罐容或液位显示等监测装置 ，或不具有超限报警功能 ；</a:t>
            </a:r>
            <a:endParaRPr sz="1600" dirty="0">
              <a:latin typeface="Microsoft YaHei"/>
              <a:ea typeface="Microsoft YaHei"/>
              <a:cs typeface="Microsoft YaHei"/>
            </a:endParaRPr>
          </a:p>
        </p:txBody>
      </p:sp>
      <p:sp>
        <p:nvSpPr>
          <p:cNvPr id="534" name="textbox 534"/>
          <p:cNvSpPr/>
          <p:nvPr/>
        </p:nvSpPr>
        <p:spPr>
          <a:xfrm>
            <a:off x="4160588" y="2424529"/>
            <a:ext cx="3863975" cy="295275"/>
          </a:xfrm>
          <a:prstGeom prst="rect">
            <a:avLst/>
          </a:prstGeom>
          <a:noFill/>
          <a:ln w="0" cap="flat">
            <a:noFill/>
            <a:prstDash val="solid"/>
            <a:miter lim="0"/>
          </a:ln>
        </p:spPr>
        <p:txBody>
          <a:bodyPr vert="horz" wrap="square" lIns="0" tIns="0" rIns="0" bIns="0"/>
          <a:lstStyle/>
          <a:p>
            <a:pPr algn="l" rtl="0" eaLnBrk="0">
              <a:lnSpc>
                <a:spcPct val="83341"/>
              </a:lnSpc>
              <a:tabLst/>
            </a:pPr>
            <a:endParaRPr sz="100" dirty="0">
              <a:latin typeface="Arial"/>
              <a:ea typeface="Arial"/>
              <a:cs typeface="Arial"/>
            </a:endParaRPr>
          </a:p>
          <a:p>
            <a:pPr marL="12700" algn="l" rtl="0" eaLnBrk="0">
              <a:lnSpc>
                <a:spcPts val="2123"/>
              </a:lnSpc>
              <a:tabLst/>
            </a:pPr>
            <a:r>
              <a:rPr sz="1600" kern="0" spc="140" dirty="0">
                <a:solidFill>
                  <a:srgbClr val="000000">
                    <a:alpha val="100000"/>
                  </a:srgbClr>
                </a:solidFill>
                <a:latin typeface="Microsoft YaHei"/>
                <a:ea typeface="Microsoft YaHei"/>
                <a:cs typeface="Microsoft YaHei"/>
              </a:rPr>
              <a:t>2</a:t>
            </a:r>
            <a:r>
              <a:rPr sz="1600" kern="0" spc="-260" dirty="0">
                <a:solidFill>
                  <a:srgbClr val="000000">
                    <a:alpha val="100000"/>
                  </a:srgbClr>
                </a:solidFill>
                <a:latin typeface="Microsoft YaHei"/>
                <a:ea typeface="Microsoft YaHei"/>
                <a:cs typeface="Microsoft YaHei"/>
              </a:rPr>
              <a:t> </a:t>
            </a:r>
            <a:r>
              <a:rPr sz="1600" kern="0" spc="140" dirty="0">
                <a:solidFill>
                  <a:srgbClr val="000000">
                    <a:alpha val="100000"/>
                  </a:srgbClr>
                </a:solidFill>
                <a:latin typeface="Microsoft YaHei"/>
                <a:ea typeface="Microsoft YaHei"/>
                <a:cs typeface="Microsoft YaHei"/>
              </a:rPr>
              <a:t>.压缩天然气供应站</a:t>
            </a:r>
            <a:r>
              <a:rPr sz="1600" kern="0" spc="-240" dirty="0">
                <a:solidFill>
                  <a:srgbClr val="000000">
                    <a:alpha val="100000"/>
                  </a:srgbClr>
                </a:solidFill>
                <a:latin typeface="Microsoft YaHei"/>
                <a:ea typeface="Microsoft YaHei"/>
                <a:cs typeface="Microsoft YaHei"/>
              </a:rPr>
              <a:t> </a:t>
            </a:r>
            <a:r>
              <a:rPr sz="1600" kern="0" spc="140" dirty="0">
                <a:solidFill>
                  <a:srgbClr val="000000">
                    <a:alpha val="100000"/>
                  </a:srgbClr>
                </a:solidFill>
                <a:latin typeface="Microsoft YaHei"/>
                <a:ea typeface="Microsoft YaHei"/>
                <a:cs typeface="Microsoft YaHei"/>
              </a:rPr>
              <a:t>、</a:t>
            </a:r>
            <a:r>
              <a:rPr sz="1600" kern="0" spc="-240" dirty="0">
                <a:solidFill>
                  <a:srgbClr val="000000">
                    <a:alpha val="100000"/>
                  </a:srgbClr>
                </a:solidFill>
                <a:latin typeface="Microsoft YaHei"/>
                <a:ea typeface="Microsoft YaHei"/>
                <a:cs typeface="Microsoft YaHei"/>
              </a:rPr>
              <a:t> </a:t>
            </a:r>
            <a:r>
              <a:rPr sz="1600" kern="0" spc="0" dirty="0">
                <a:solidFill>
                  <a:srgbClr val="000000">
                    <a:alpha val="100000"/>
                  </a:srgbClr>
                </a:solidFill>
                <a:latin typeface="Microsoft YaHei"/>
                <a:ea typeface="Microsoft YaHei"/>
                <a:cs typeface="Microsoft YaHei"/>
              </a:rPr>
              <a:t>CNG</a:t>
            </a:r>
            <a:r>
              <a:rPr sz="1600" kern="0" spc="140" dirty="0">
                <a:solidFill>
                  <a:srgbClr val="000000">
                    <a:alpha val="100000"/>
                  </a:srgbClr>
                </a:solidFill>
                <a:latin typeface="Microsoft YaHei"/>
                <a:ea typeface="Microsoft YaHei"/>
                <a:cs typeface="Microsoft YaHei"/>
              </a:rPr>
              <a:t>汽车加气</a:t>
            </a:r>
            <a:r>
              <a:rPr sz="1600" kern="0" spc="130" dirty="0">
                <a:solidFill>
                  <a:srgbClr val="000000">
                    <a:alpha val="100000"/>
                  </a:srgbClr>
                </a:solidFill>
                <a:latin typeface="Microsoft YaHei"/>
                <a:ea typeface="Microsoft YaHei"/>
                <a:cs typeface="Microsoft YaHei"/>
              </a:rPr>
              <a:t>站</a:t>
            </a:r>
            <a:endParaRPr sz="1600" dirty="0">
              <a:latin typeface="Microsoft YaHei"/>
              <a:ea typeface="Microsoft YaHei"/>
              <a:cs typeface="Microsoft YaHei"/>
            </a:endParaRPr>
          </a:p>
        </p:txBody>
      </p:sp>
      <p:pic>
        <p:nvPicPr>
          <p:cNvPr id="536" name="picture 536"/>
          <p:cNvPicPr>
            <a:picLocks noChangeAspect="1"/>
          </p:cNvPicPr>
          <p:nvPr/>
        </p:nvPicPr>
        <p:blipFill>
          <a:blip r:embed="rId4"/>
          <a:stretch>
            <a:fillRect/>
          </a:stretch>
        </p:blipFill>
        <p:spPr>
          <a:xfrm rot="21600000">
            <a:off x="11472671" y="0"/>
            <a:ext cx="719328" cy="720852"/>
          </a:xfrm>
          <a:prstGeom prst="rect">
            <a:avLst/>
          </a:prstGeom>
        </p:spPr>
      </p:pic>
      <p:pic>
        <p:nvPicPr>
          <p:cNvPr id="538" name="picture 538"/>
          <p:cNvPicPr>
            <a:picLocks noChangeAspect="1"/>
          </p:cNvPicPr>
          <p:nvPr/>
        </p:nvPicPr>
        <p:blipFill>
          <a:blip r:embed="rId5"/>
          <a:stretch>
            <a:fillRect/>
          </a:stretch>
        </p:blipFill>
        <p:spPr>
          <a:xfrm rot="21600000">
            <a:off x="0" y="6138671"/>
            <a:ext cx="720852" cy="719328"/>
          </a:xfrm>
          <a:prstGeom prst="rect">
            <a:avLst/>
          </a:prstGeom>
        </p:spPr>
      </p:pic>
      <p:pic>
        <p:nvPicPr>
          <p:cNvPr id="540" name="picture 540"/>
          <p:cNvPicPr>
            <a:picLocks noChangeAspect="1"/>
          </p:cNvPicPr>
          <p:nvPr/>
        </p:nvPicPr>
        <p:blipFill>
          <a:blip r:embed="rId6"/>
          <a:stretch>
            <a:fillRect/>
          </a:stretch>
        </p:blipFill>
        <p:spPr>
          <a:xfrm rot="21600000">
            <a:off x="720090" y="1619250"/>
            <a:ext cx="10751184" cy="12700"/>
          </a:xfrm>
          <a:prstGeom prst="rect">
            <a:avLst/>
          </a:prstGeom>
        </p:spPr>
      </p:pic>
      <p:pic>
        <p:nvPicPr>
          <p:cNvPr id="542" name="picture 542"/>
          <p:cNvPicPr>
            <a:picLocks noChangeAspect="1"/>
          </p:cNvPicPr>
          <p:nvPr/>
        </p:nvPicPr>
        <p:blipFill>
          <a:blip r:embed="rId6"/>
          <a:stretch>
            <a:fillRect/>
          </a:stretch>
        </p:blipFill>
        <p:spPr>
          <a:xfrm rot="21600000">
            <a:off x="720090" y="2241550"/>
            <a:ext cx="10751184" cy="12700"/>
          </a:xfrm>
          <a:prstGeom prst="rect">
            <a:avLst/>
          </a:prstGeom>
        </p:spPr>
      </p:pic>
      <p:pic>
        <p:nvPicPr>
          <p:cNvPr id="544" name="picture 544"/>
          <p:cNvPicPr>
            <a:picLocks noChangeAspect="1"/>
          </p:cNvPicPr>
          <p:nvPr/>
        </p:nvPicPr>
        <p:blipFill>
          <a:blip r:embed="rId7"/>
          <a:stretch>
            <a:fillRect/>
          </a:stretch>
        </p:blipFill>
        <p:spPr>
          <a:xfrm rot="21600000">
            <a:off x="5481320" y="4185284"/>
            <a:ext cx="12700" cy="1800225"/>
          </a:xfrm>
          <a:prstGeom prst="rect">
            <a:avLst/>
          </a:prstGeom>
        </p:spPr>
      </p:pic>
    </p:spTree>
  </p:cSld>
  <p:clrMapOvr>
    <a:masterClrMapping/>
  </p:clrMapOvr>
</p:sld>
</file>

<file path=ppt/slides/slide29.xml><?xml version="1.0" encoding="utf-8"?>
<p:sld xmlns:a16="http://schemas.microsoft.com/office/drawing/2014/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6" name="rect 546"/>
          <p:cNvSpPr/>
          <p:nvPr/>
        </p:nvSpPr>
        <p:spPr>
          <a:xfrm>
            <a:off x="0" y="0"/>
            <a:ext cx="12192000" cy="6858000"/>
          </a:xfrm>
          <a:prstGeom prst="rect">
            <a:avLst/>
          </a:prstGeom>
          <a:solidFill>
            <a:srgbClr val="E4F4FB">
              <a:alpha val="100000"/>
            </a:srgbClr>
          </a:solidFill>
          <a:ln w="0" cap="flat">
            <a:noFill/>
            <a:prstDash val="solid"/>
            <a:miter lim="0"/>
          </a:ln>
        </p:spPr>
        <p:txBody>
          <a:bodyPr rtlCol="0"/>
          <a:lstStyle/>
          <a:p>
            <a:pPr algn="ctr"/>
            <a:endParaRPr lang="zh-CN" altLang="en-US"/>
          </a:p>
        </p:txBody>
      </p:sp>
      <p:grpSp>
        <p:nvGrpSpPr>
          <p:cNvPr id="44" name="group 44"/>
          <p:cNvGrpSpPr/>
          <p:nvPr/>
        </p:nvGrpSpPr>
        <p:grpSpPr>
          <a:xfrm rot="21600000">
            <a:off x="720852" y="1626107"/>
            <a:ext cx="10750296" cy="4573524"/>
            <a:chOff x="0" y="0"/>
            <a:chExt cx="10750296" cy="4573524"/>
          </a:xfrm>
        </p:grpSpPr>
        <p:sp>
          <p:nvSpPr>
            <p:cNvPr id="548" name="path 548"/>
            <p:cNvSpPr/>
            <p:nvPr/>
          </p:nvSpPr>
          <p:spPr>
            <a:xfrm>
              <a:off x="0" y="0"/>
              <a:ext cx="10750296" cy="4573524"/>
            </a:xfrm>
            <a:custGeom>
              <a:avLst/>
              <a:gdLst/>
              <a:ahLst/>
              <a:cxnLst/>
              <a:rect l="0" t="0" r="0" b="0"/>
              <a:pathLst>
                <a:path w="16929" h="7202">
                  <a:moveTo>
                    <a:pt x="0" y="0"/>
                  </a:moveTo>
                  <a:lnTo>
                    <a:pt x="16929" y="0"/>
                  </a:lnTo>
                  <a:lnTo>
                    <a:pt x="16929" y="979"/>
                  </a:lnTo>
                  <a:lnTo>
                    <a:pt x="0" y="979"/>
                  </a:lnTo>
                  <a:lnTo>
                    <a:pt x="0" y="0"/>
                  </a:lnTo>
                  <a:close/>
                </a:path>
                <a:path w="16929" h="7202">
                  <a:moveTo>
                    <a:pt x="0" y="1958"/>
                  </a:moveTo>
                  <a:lnTo>
                    <a:pt x="4171" y="1958"/>
                  </a:lnTo>
                  <a:lnTo>
                    <a:pt x="4171" y="2940"/>
                  </a:lnTo>
                  <a:lnTo>
                    <a:pt x="0" y="2940"/>
                  </a:lnTo>
                  <a:lnTo>
                    <a:pt x="0" y="1958"/>
                  </a:lnTo>
                  <a:close/>
                </a:path>
                <a:path w="16929" h="7202">
                  <a:moveTo>
                    <a:pt x="4171" y="1958"/>
                  </a:moveTo>
                  <a:lnTo>
                    <a:pt x="11138" y="1958"/>
                  </a:lnTo>
                  <a:lnTo>
                    <a:pt x="11138" y="2940"/>
                  </a:lnTo>
                  <a:lnTo>
                    <a:pt x="4171" y="2940"/>
                  </a:lnTo>
                  <a:lnTo>
                    <a:pt x="4171" y="1958"/>
                  </a:lnTo>
                  <a:close/>
                </a:path>
                <a:path w="16929" h="7202">
                  <a:moveTo>
                    <a:pt x="11138" y="1958"/>
                  </a:moveTo>
                  <a:lnTo>
                    <a:pt x="16929" y="1958"/>
                  </a:lnTo>
                  <a:lnTo>
                    <a:pt x="16929" y="2940"/>
                  </a:lnTo>
                  <a:lnTo>
                    <a:pt x="11138" y="2940"/>
                  </a:lnTo>
                  <a:lnTo>
                    <a:pt x="11138" y="1958"/>
                  </a:lnTo>
                  <a:close/>
                </a:path>
                <a:path w="16929" h="7202">
                  <a:moveTo>
                    <a:pt x="4171" y="4368"/>
                  </a:moveTo>
                  <a:lnTo>
                    <a:pt x="11138" y="4368"/>
                  </a:lnTo>
                  <a:lnTo>
                    <a:pt x="11138" y="7202"/>
                  </a:lnTo>
                  <a:lnTo>
                    <a:pt x="4171" y="7202"/>
                  </a:lnTo>
                  <a:lnTo>
                    <a:pt x="4171" y="4368"/>
                  </a:lnTo>
                  <a:close/>
                </a:path>
              </a:pathLst>
            </a:custGeom>
            <a:solidFill>
              <a:srgbClr val="B9D6E6">
                <a:alpha val="100000"/>
              </a:srgbClr>
            </a:solidFill>
            <a:ln w="0" cap="flat">
              <a:noFill/>
              <a:prstDash val="solid"/>
              <a:miter lim="0"/>
            </a:ln>
          </p:spPr>
          <p:txBody>
            <a:bodyPr rtlCol="0"/>
            <a:lstStyle/>
            <a:p>
              <a:pPr algn="ctr"/>
              <a:endParaRPr lang="zh-CN" altLang="en-US"/>
            </a:p>
          </p:txBody>
        </p:sp>
        <p:sp>
          <p:nvSpPr>
            <p:cNvPr id="550" name="path 550"/>
            <p:cNvSpPr/>
            <p:nvPr/>
          </p:nvSpPr>
          <p:spPr>
            <a:xfrm>
              <a:off x="0" y="621792"/>
              <a:ext cx="10750296" cy="3951732"/>
            </a:xfrm>
            <a:custGeom>
              <a:avLst/>
              <a:gdLst/>
              <a:ahLst/>
              <a:cxnLst/>
              <a:rect l="0" t="0" r="0" b="0"/>
              <a:pathLst>
                <a:path w="16929" h="6223">
                  <a:moveTo>
                    <a:pt x="0" y="0"/>
                  </a:moveTo>
                  <a:lnTo>
                    <a:pt x="16929" y="0"/>
                  </a:lnTo>
                  <a:lnTo>
                    <a:pt x="16929" y="979"/>
                  </a:lnTo>
                  <a:lnTo>
                    <a:pt x="0" y="979"/>
                  </a:lnTo>
                  <a:lnTo>
                    <a:pt x="0" y="0"/>
                  </a:lnTo>
                  <a:close/>
                </a:path>
                <a:path w="16929" h="6223">
                  <a:moveTo>
                    <a:pt x="0" y="1960"/>
                  </a:moveTo>
                  <a:lnTo>
                    <a:pt x="4171" y="1960"/>
                  </a:lnTo>
                  <a:lnTo>
                    <a:pt x="4171" y="6223"/>
                  </a:lnTo>
                  <a:lnTo>
                    <a:pt x="0" y="6223"/>
                  </a:lnTo>
                  <a:lnTo>
                    <a:pt x="0" y="1960"/>
                  </a:lnTo>
                  <a:close/>
                </a:path>
                <a:path w="16929" h="6223">
                  <a:moveTo>
                    <a:pt x="4171" y="1960"/>
                  </a:moveTo>
                  <a:lnTo>
                    <a:pt x="11138" y="1960"/>
                  </a:lnTo>
                  <a:lnTo>
                    <a:pt x="11138" y="3388"/>
                  </a:lnTo>
                  <a:lnTo>
                    <a:pt x="4171" y="3388"/>
                  </a:lnTo>
                  <a:lnTo>
                    <a:pt x="4171" y="1960"/>
                  </a:lnTo>
                  <a:close/>
                </a:path>
                <a:path w="16929" h="6223">
                  <a:moveTo>
                    <a:pt x="11138" y="1960"/>
                  </a:moveTo>
                  <a:lnTo>
                    <a:pt x="16929" y="1960"/>
                  </a:lnTo>
                  <a:lnTo>
                    <a:pt x="16929" y="6223"/>
                  </a:lnTo>
                  <a:lnTo>
                    <a:pt x="11138" y="6223"/>
                  </a:lnTo>
                  <a:lnTo>
                    <a:pt x="11138" y="1960"/>
                  </a:lnTo>
                  <a:close/>
                </a:path>
              </a:pathLst>
            </a:custGeom>
            <a:solidFill>
              <a:srgbClr val="FFFFFF">
                <a:alpha val="100000"/>
              </a:srgbClr>
            </a:solidFill>
            <a:ln w="0" cap="flat">
              <a:noFill/>
              <a:prstDash val="solid"/>
              <a:miter lim="0"/>
            </a:ln>
          </p:spPr>
          <p:txBody>
            <a:bodyPr rtlCol="0"/>
            <a:lstStyle/>
            <a:p>
              <a:pPr algn="ctr"/>
              <a:endParaRPr lang="zh-CN" altLang="en-US"/>
            </a:p>
          </p:txBody>
        </p:sp>
      </p:grpSp>
      <p:graphicFrame>
        <p:nvGraphicFramePr>
          <p:cNvPr id="552" name="table 552"/>
          <p:cNvGraphicFramePr>
            <a:graphicFrameLocks noGrp="1"/>
          </p:cNvGraphicFramePr>
          <p:nvPr/>
        </p:nvGraphicFramePr>
        <p:xfrm>
          <a:off x="720090" y="2870200"/>
          <a:ext cx="10750549" cy="3335020"/>
        </p:xfrm>
        <a:graphic>
          <a:graphicData uri="http://schemas.openxmlformats.org/drawingml/2006/table">
            <a:tbl>
              <a:tblPr/>
              <a:tblGrid>
                <a:gridCol w="2649220">
                  <a:extLst>
                    <a:ext uri="{9D8B030D-6E8A-4147-A177-3AD203B41FA5}">
                      <a16:colId xmlns:a16="http://schemas.microsoft.com/office/drawing/2014/main" val="20000"/>
                    </a:ext>
                  </a:extLst>
                </a:gridCol>
                <a:gridCol w="4424045">
                  <a:extLst>
                    <a:ext uri="{9D8B030D-6E8A-4147-A177-3AD203B41FA5}">
                      <a16:colId xmlns:a16="http://schemas.microsoft.com/office/drawing/2014/main" val="20001"/>
                    </a:ext>
                  </a:extLst>
                </a:gridCol>
                <a:gridCol w="3677284">
                  <a:extLst>
                    <a:ext uri="{9D8B030D-6E8A-4147-A177-3AD203B41FA5}">
                      <a16:colId xmlns:a16="http://schemas.microsoft.com/office/drawing/2014/main" val="20002"/>
                    </a:ext>
                  </a:extLst>
                </a:gridCol>
              </a:tblGrid>
              <a:tr h="3335020">
                <a:tc>
                  <a:txBody>
                    <a:bodyPr/>
                    <a:lstStyle/>
                    <a:p>
                      <a:pPr algn="l" rtl="0" eaLnBrk="0">
                        <a:lnSpc>
                          <a:spcPct val="152000"/>
                        </a:lnSpc>
                        <a:tabLst/>
                      </a:pPr>
                      <a:endParaRPr sz="1000" dirty="0">
                        <a:latin typeface="Arial"/>
                        <a:ea typeface="Arial"/>
                        <a:cs typeface="Arial"/>
                      </a:endParaRPr>
                    </a:p>
                    <a:p>
                      <a:pPr algn="l" rtl="0" eaLnBrk="0">
                        <a:lnSpc>
                          <a:spcPct val="8355"/>
                        </a:lnSpc>
                        <a:tabLst/>
                      </a:pPr>
                      <a:endParaRPr sz="100" dirty="0">
                        <a:latin typeface="Arial"/>
                        <a:ea typeface="Arial"/>
                        <a:cs typeface="Arial"/>
                      </a:endParaRPr>
                    </a:p>
                    <a:p>
                      <a:pPr marL="872489" algn="l" rtl="0" eaLnBrk="0">
                        <a:lnSpc>
                          <a:spcPct val="84000"/>
                        </a:lnSpc>
                        <a:tabLst/>
                      </a:pPr>
                      <a:r>
                        <a:rPr sz="1600" kern="0" spc="120" dirty="0">
                          <a:solidFill>
                            <a:srgbClr val="000000">
                              <a:alpha val="100000"/>
                            </a:srgbClr>
                          </a:solidFill>
                          <a:latin typeface="Microsoft YaHei"/>
                          <a:ea typeface="Microsoft YaHei"/>
                          <a:cs typeface="Microsoft YaHei"/>
                        </a:rPr>
                        <a:t>检查要点</a:t>
                      </a:r>
                      <a:endParaRPr sz="1600" dirty="0">
                        <a:latin typeface="Microsoft YaHei"/>
                        <a:ea typeface="Microsoft YaHei"/>
                        <a:cs typeface="Microsoft YaHei"/>
                      </a:endParaRPr>
                    </a:p>
                    <a:p>
                      <a:pPr algn="l" rtl="0" eaLnBrk="0">
                        <a:lnSpc>
                          <a:spcPct val="110000"/>
                        </a:lnSpc>
                        <a:tabLst/>
                      </a:pPr>
                      <a:endParaRPr sz="1000" dirty="0">
                        <a:latin typeface="Arial"/>
                        <a:ea typeface="Arial"/>
                        <a:cs typeface="Arial"/>
                      </a:endParaRPr>
                    </a:p>
                    <a:p>
                      <a:pPr algn="l" rtl="0" eaLnBrk="0">
                        <a:lnSpc>
                          <a:spcPct val="110000"/>
                        </a:lnSpc>
                        <a:tabLst/>
                      </a:pPr>
                      <a:endParaRPr sz="1000" dirty="0">
                        <a:latin typeface="Arial"/>
                        <a:ea typeface="Arial"/>
                        <a:cs typeface="Arial"/>
                      </a:endParaRPr>
                    </a:p>
                    <a:p>
                      <a:pPr algn="l" rtl="0" eaLnBrk="0">
                        <a:lnSpc>
                          <a:spcPct val="111000"/>
                        </a:lnSpc>
                        <a:tabLst/>
                      </a:pPr>
                      <a:endParaRPr sz="1000" dirty="0">
                        <a:latin typeface="Arial"/>
                        <a:ea typeface="Arial"/>
                        <a:cs typeface="Arial"/>
                      </a:endParaRPr>
                    </a:p>
                    <a:p>
                      <a:pPr algn="l" rtl="0" eaLnBrk="0">
                        <a:lnSpc>
                          <a:spcPct val="111000"/>
                        </a:lnSpc>
                        <a:tabLst/>
                      </a:pPr>
                      <a:endParaRPr sz="1000" dirty="0">
                        <a:latin typeface="Arial"/>
                        <a:ea typeface="Arial"/>
                        <a:cs typeface="Arial"/>
                      </a:endParaRPr>
                    </a:p>
                    <a:p>
                      <a:pPr algn="l" rtl="0" eaLnBrk="0">
                        <a:lnSpc>
                          <a:spcPct val="111000"/>
                        </a:lnSpc>
                        <a:tabLst/>
                      </a:pPr>
                      <a:endParaRPr sz="1000" dirty="0">
                        <a:latin typeface="Arial"/>
                        <a:ea typeface="Arial"/>
                        <a:cs typeface="Arial"/>
                      </a:endParaRPr>
                    </a:p>
                    <a:p>
                      <a:pPr algn="l" rtl="0" eaLnBrk="0">
                        <a:lnSpc>
                          <a:spcPct val="111000"/>
                        </a:lnSpc>
                        <a:tabLst/>
                      </a:pPr>
                      <a:endParaRPr sz="1000" dirty="0">
                        <a:latin typeface="Arial"/>
                        <a:ea typeface="Arial"/>
                        <a:cs typeface="Arial"/>
                      </a:endParaRPr>
                    </a:p>
                    <a:p>
                      <a:pPr algn="l" rtl="0" eaLnBrk="0">
                        <a:lnSpc>
                          <a:spcPct val="111000"/>
                        </a:lnSpc>
                        <a:tabLst/>
                      </a:pPr>
                      <a:endParaRPr sz="1000" dirty="0">
                        <a:latin typeface="Arial"/>
                        <a:ea typeface="Arial"/>
                        <a:cs typeface="Arial"/>
                      </a:endParaRPr>
                    </a:p>
                    <a:p>
                      <a:pPr algn="l" rtl="0" eaLnBrk="0">
                        <a:lnSpc>
                          <a:spcPct val="127000"/>
                        </a:lnSpc>
                        <a:tabLst/>
                      </a:pPr>
                      <a:endParaRPr sz="300" dirty="0">
                        <a:latin typeface="Arial"/>
                        <a:ea typeface="Arial"/>
                        <a:cs typeface="Arial"/>
                      </a:endParaRPr>
                    </a:p>
                    <a:p>
                      <a:pPr marL="232409" indent="78105" algn="l" rtl="0" eaLnBrk="0">
                        <a:lnSpc>
                          <a:spcPct val="128000"/>
                        </a:lnSpc>
                        <a:spcBef>
                          <a:spcPts val="1"/>
                        </a:spcBef>
                        <a:tabLst/>
                      </a:pPr>
                      <a:r>
                        <a:rPr sz="1500" kern="0" spc="-60" dirty="0">
                          <a:solidFill>
                            <a:srgbClr val="000000">
                              <a:alpha val="100000"/>
                            </a:srgbClr>
                          </a:solidFill>
                          <a:latin typeface="Microsoft YaHei"/>
                          <a:ea typeface="Microsoft YaHei"/>
                          <a:cs typeface="Microsoft YaHei"/>
                        </a:rPr>
                        <a:t>（</a:t>
                      </a:r>
                      <a:r>
                        <a:rPr sz="1500" kern="0" spc="180" dirty="0">
                          <a:solidFill>
                            <a:srgbClr val="000000">
                              <a:alpha val="100000"/>
                            </a:srgbClr>
                          </a:solidFill>
                          <a:latin typeface="Microsoft YaHei"/>
                          <a:ea typeface="Microsoft YaHei"/>
                          <a:cs typeface="Microsoft YaHei"/>
                        </a:rPr>
                        <a:t> </a:t>
                      </a:r>
                      <a:r>
                        <a:rPr sz="1500" kern="0" spc="-60" dirty="0">
                          <a:solidFill>
                            <a:srgbClr val="000000">
                              <a:alpha val="100000"/>
                            </a:srgbClr>
                          </a:solidFill>
                          <a:latin typeface="FangSong"/>
                          <a:ea typeface="FangSong"/>
                          <a:cs typeface="FangSong"/>
                        </a:rPr>
                        <a:t>3</a:t>
                      </a:r>
                      <a:r>
                        <a:rPr sz="1500" kern="0" spc="-340" dirty="0">
                          <a:solidFill>
                            <a:srgbClr val="000000">
                              <a:alpha val="100000"/>
                            </a:srgbClr>
                          </a:solidFill>
                          <a:latin typeface="FangSong"/>
                          <a:ea typeface="FangSong"/>
                          <a:cs typeface="FangSong"/>
                        </a:rPr>
                        <a:t> </a:t>
                      </a:r>
                      <a:r>
                        <a:rPr sz="1500" kern="0" spc="-60" dirty="0">
                          <a:solidFill>
                            <a:srgbClr val="000000">
                              <a:alpha val="100000"/>
                            </a:srgbClr>
                          </a:solidFill>
                          <a:latin typeface="Microsoft YaHei"/>
                          <a:ea typeface="Microsoft YaHei"/>
                          <a:cs typeface="Microsoft YaHei"/>
                        </a:rPr>
                        <a:t>）查储罐压力监测装</a:t>
                      </a:r>
                      <a:r>
                        <a:rPr sz="1500" kern="0" spc="0" dirty="0">
                          <a:solidFill>
                            <a:srgbClr val="000000">
                              <a:alpha val="100000"/>
                            </a:srgbClr>
                          </a:solidFill>
                          <a:latin typeface="Microsoft YaHei"/>
                          <a:ea typeface="Microsoft YaHei"/>
                          <a:cs typeface="Microsoft YaHei"/>
                        </a:rPr>
                        <a:t>      </a:t>
                      </a:r>
                      <a:r>
                        <a:rPr sz="1500" kern="0" spc="60" dirty="0">
                          <a:solidFill>
                            <a:srgbClr val="000000">
                              <a:alpha val="100000"/>
                            </a:srgbClr>
                          </a:solidFill>
                          <a:latin typeface="Microsoft YaHei"/>
                          <a:ea typeface="Microsoft YaHei"/>
                          <a:cs typeface="Microsoft YaHei"/>
                        </a:rPr>
                        <a:t>置超限报警功能 ；</a:t>
                      </a:r>
                      <a:endParaRPr sz="1500" dirty="0">
                        <a:latin typeface="Microsoft YaHei"/>
                        <a:ea typeface="Microsoft YaHei"/>
                        <a:cs typeface="Microsoft YaHei"/>
                      </a:endParaRPr>
                    </a:p>
                  </a:txBody>
                  <a:tcPr marL="0" marR="0" marT="0" marB="0">
                    <a:lnL>
                      <a:noFill/>
                    </a:lnL>
                    <a:lnR w="12700" cap="flat" cmpd="sng" algn="ctr">
                      <a:solidFill>
                        <a:srgbClr val="8EBFD6"/>
                      </a:solidFill>
                      <a:prstDash val="solid"/>
                      <a:round/>
                      <a:headEnd type="none" w="med" len="med"/>
                      <a:tailEnd type="none" w="med" len="med"/>
                    </a:lnR>
                    <a:lnT>
                      <a:noFill/>
                    </a:lnT>
                    <a:lnB w="12700" cap="flat" cmpd="sng" algn="ctr">
                      <a:solidFill>
                        <a:srgbClr val="8EBFD6"/>
                      </a:solidFill>
                      <a:prstDash val="solid"/>
                      <a:round/>
                      <a:headEnd type="none" w="med" len="med"/>
                      <a:tailEnd type="none" w="med" len="med"/>
                    </a:lnB>
                  </a:tcPr>
                </a:tc>
                <a:tc>
                  <a:txBody>
                    <a:bodyPr/>
                    <a:lstStyle/>
                    <a:p>
                      <a:pPr algn="l" rtl="0" eaLnBrk="0">
                        <a:lnSpc>
                          <a:spcPct val="152000"/>
                        </a:lnSpc>
                        <a:tabLst/>
                      </a:pPr>
                      <a:endParaRPr sz="1000" dirty="0">
                        <a:latin typeface="Arial"/>
                        <a:ea typeface="Arial"/>
                        <a:cs typeface="Arial"/>
                      </a:endParaRPr>
                    </a:p>
                    <a:p>
                      <a:pPr marL="1762125" algn="l" rtl="0" eaLnBrk="0">
                        <a:lnSpc>
                          <a:spcPct val="84000"/>
                        </a:lnSpc>
                        <a:spcBef>
                          <a:spcPts val="4"/>
                        </a:spcBef>
                        <a:tabLst/>
                      </a:pPr>
                      <a:r>
                        <a:rPr sz="1600" kern="0" spc="120" dirty="0">
                          <a:solidFill>
                            <a:srgbClr val="000000">
                              <a:alpha val="100000"/>
                            </a:srgbClr>
                          </a:solidFill>
                          <a:latin typeface="Microsoft YaHei"/>
                          <a:ea typeface="Microsoft YaHei"/>
                          <a:cs typeface="Microsoft YaHei"/>
                        </a:rPr>
                        <a:t>判定标准</a:t>
                      </a:r>
                      <a:endParaRPr sz="1600" dirty="0">
                        <a:latin typeface="Microsoft YaHei"/>
                        <a:ea typeface="Microsoft YaHei"/>
                        <a:cs typeface="Microsoft YaHei"/>
                      </a:endParaRPr>
                    </a:p>
                    <a:p>
                      <a:pPr algn="l" rtl="0" eaLnBrk="0">
                        <a:lnSpc>
                          <a:spcPct val="194000"/>
                        </a:lnSpc>
                        <a:tabLst/>
                      </a:pPr>
                      <a:endParaRPr sz="1000" dirty="0">
                        <a:latin typeface="Arial"/>
                        <a:ea typeface="Arial"/>
                        <a:cs typeface="Arial"/>
                      </a:endParaRPr>
                    </a:p>
                    <a:p>
                      <a:pPr algn="l" rtl="0" eaLnBrk="0">
                        <a:lnSpc>
                          <a:spcPct val="127000"/>
                        </a:lnSpc>
                        <a:tabLst/>
                      </a:pPr>
                      <a:endParaRPr sz="300" dirty="0">
                        <a:latin typeface="Arial"/>
                        <a:ea typeface="Arial"/>
                        <a:cs typeface="Arial"/>
                      </a:endParaRPr>
                    </a:p>
                    <a:p>
                      <a:pPr marL="233045" indent="635" algn="l" rtl="0" eaLnBrk="0">
                        <a:lnSpc>
                          <a:spcPct val="125000"/>
                        </a:lnSpc>
                        <a:spcBef>
                          <a:spcPts val="2"/>
                        </a:spcBef>
                        <a:tabLst/>
                      </a:pPr>
                      <a:r>
                        <a:rPr sz="1500" kern="0" spc="80" dirty="0">
                          <a:solidFill>
                            <a:srgbClr val="000000">
                              <a:alpha val="100000"/>
                            </a:srgbClr>
                          </a:solidFill>
                          <a:latin typeface="Microsoft YaHei"/>
                          <a:ea typeface="Microsoft YaHei"/>
                          <a:cs typeface="Microsoft YaHei"/>
                        </a:rPr>
                        <a:t>无压力远传信号接收、</a:t>
                      </a:r>
                      <a:r>
                        <a:rPr sz="1500" kern="0" spc="-260" dirty="0">
                          <a:solidFill>
                            <a:srgbClr val="000000">
                              <a:alpha val="100000"/>
                            </a:srgbClr>
                          </a:solidFill>
                          <a:latin typeface="Microsoft YaHei"/>
                          <a:ea typeface="Microsoft YaHei"/>
                          <a:cs typeface="Microsoft YaHei"/>
                        </a:rPr>
                        <a:t> </a:t>
                      </a:r>
                      <a:r>
                        <a:rPr sz="1500" kern="0" spc="80" dirty="0">
                          <a:solidFill>
                            <a:srgbClr val="000000">
                              <a:alpha val="100000"/>
                            </a:srgbClr>
                          </a:solidFill>
                          <a:latin typeface="Microsoft YaHei"/>
                          <a:ea typeface="Microsoft YaHei"/>
                          <a:cs typeface="Microsoft YaHei"/>
                        </a:rPr>
                        <a:t>显示、</a:t>
                      </a:r>
                      <a:r>
                        <a:rPr sz="1500" kern="0" spc="-310" dirty="0">
                          <a:solidFill>
                            <a:srgbClr val="000000">
                              <a:alpha val="100000"/>
                            </a:srgbClr>
                          </a:solidFill>
                          <a:latin typeface="Microsoft YaHei"/>
                          <a:ea typeface="Microsoft YaHei"/>
                          <a:cs typeface="Microsoft YaHei"/>
                        </a:rPr>
                        <a:t> </a:t>
                      </a:r>
                      <a:r>
                        <a:rPr sz="1500" kern="0" spc="80" dirty="0">
                          <a:solidFill>
                            <a:srgbClr val="000000">
                              <a:alpha val="100000"/>
                            </a:srgbClr>
                          </a:solidFill>
                          <a:latin typeface="Microsoft YaHei"/>
                          <a:ea typeface="Microsoft YaHei"/>
                          <a:cs typeface="Microsoft YaHei"/>
                        </a:rPr>
                        <a:t>超限声光报警</a:t>
                      </a:r>
                      <a:r>
                        <a:rPr sz="1500" kern="0" spc="0" dirty="0">
                          <a:solidFill>
                            <a:srgbClr val="000000">
                              <a:alpha val="100000"/>
                            </a:srgbClr>
                          </a:solidFill>
                          <a:latin typeface="Microsoft YaHei"/>
                          <a:ea typeface="Microsoft YaHei"/>
                          <a:cs typeface="Microsoft YaHei"/>
                        </a:rPr>
                        <a:t>       </a:t>
                      </a:r>
                      <a:r>
                        <a:rPr sz="1500" kern="0" spc="40" dirty="0">
                          <a:solidFill>
                            <a:srgbClr val="000000">
                              <a:alpha val="100000"/>
                            </a:srgbClr>
                          </a:solidFill>
                          <a:latin typeface="Microsoft YaHei"/>
                          <a:ea typeface="Microsoft YaHei"/>
                          <a:cs typeface="Microsoft YaHei"/>
                        </a:rPr>
                        <a:t>装置的 ，构成重大隐患</a:t>
                      </a:r>
                      <a:endParaRPr sz="1500" dirty="0">
                        <a:latin typeface="Microsoft YaHei"/>
                        <a:ea typeface="Microsoft YaHei"/>
                        <a:cs typeface="Microsoft YaHei"/>
                      </a:endParaRPr>
                    </a:p>
                  </a:txBody>
                  <a:tcPr marL="0" marR="0" marT="0" marB="0">
                    <a:lnL w="12700" cap="flat" cmpd="sng" algn="ctr">
                      <a:solidFill>
                        <a:srgbClr val="8EBFD6"/>
                      </a:solidFill>
                      <a:prstDash val="solid"/>
                      <a:round/>
                      <a:headEnd type="none" w="med" len="med"/>
                      <a:tailEnd type="none" w="med" len="med"/>
                    </a:lnL>
                    <a:lnR w="12700" cap="flat" cmpd="sng" algn="ctr">
                      <a:solidFill>
                        <a:srgbClr val="8EBFD6"/>
                      </a:solidFill>
                      <a:prstDash val="solid"/>
                      <a:round/>
                      <a:headEnd type="none" w="med" len="med"/>
                      <a:tailEnd type="none" w="med" len="med"/>
                    </a:lnR>
                    <a:lnT>
                      <a:noFill/>
                    </a:lnT>
                    <a:lnB w="12700" cap="flat" cmpd="sng" algn="ctr">
                      <a:solidFill>
                        <a:srgbClr val="8EBFD6"/>
                      </a:solidFill>
                      <a:prstDash val="solid"/>
                      <a:round/>
                      <a:headEnd type="none" w="med" len="med"/>
                      <a:tailEnd type="none" w="med" len="med"/>
                    </a:lnB>
                  </a:tcPr>
                </a:tc>
                <a:tc>
                  <a:txBody>
                    <a:bodyPr/>
                    <a:lstStyle/>
                    <a:p>
                      <a:pPr algn="l" rtl="0" eaLnBrk="0">
                        <a:lnSpc>
                          <a:spcPct val="151000"/>
                        </a:lnSpc>
                        <a:tabLst/>
                      </a:pPr>
                      <a:endParaRPr sz="1000" dirty="0">
                        <a:latin typeface="Arial"/>
                        <a:ea typeface="Arial"/>
                        <a:cs typeface="Arial"/>
                      </a:endParaRPr>
                    </a:p>
                    <a:p>
                      <a:pPr marL="1162050" algn="l" rtl="0" eaLnBrk="0">
                        <a:lnSpc>
                          <a:spcPct val="85000"/>
                        </a:lnSpc>
                        <a:spcBef>
                          <a:spcPts val="1"/>
                        </a:spcBef>
                        <a:tabLst/>
                      </a:pPr>
                      <a:r>
                        <a:rPr sz="1600" kern="0" spc="140" dirty="0">
                          <a:solidFill>
                            <a:srgbClr val="000000">
                              <a:alpha val="100000"/>
                            </a:srgbClr>
                          </a:solidFill>
                          <a:latin typeface="Microsoft YaHei"/>
                          <a:ea typeface="Microsoft YaHei"/>
                          <a:cs typeface="Microsoft YaHei"/>
                        </a:rPr>
                        <a:t>相关参考依据</a:t>
                      </a:r>
                      <a:endParaRPr sz="1600" dirty="0">
                        <a:latin typeface="Microsoft YaHei"/>
                        <a:ea typeface="Microsoft YaHei"/>
                        <a:cs typeface="Microsoft YaHei"/>
                      </a:endParaRPr>
                    </a:p>
                    <a:p>
                      <a:pPr algn="l" rtl="0" eaLnBrk="0">
                        <a:lnSpc>
                          <a:spcPct val="129000"/>
                        </a:lnSpc>
                        <a:tabLst/>
                      </a:pPr>
                      <a:endParaRPr sz="1000" dirty="0">
                        <a:latin typeface="Arial"/>
                        <a:ea typeface="Arial"/>
                        <a:cs typeface="Arial"/>
                      </a:endParaRPr>
                    </a:p>
                    <a:p>
                      <a:pPr algn="l" rtl="0" eaLnBrk="0">
                        <a:lnSpc>
                          <a:spcPct val="130000"/>
                        </a:lnSpc>
                        <a:tabLst/>
                      </a:pPr>
                      <a:endParaRPr sz="1000" dirty="0">
                        <a:latin typeface="Arial"/>
                        <a:ea typeface="Arial"/>
                        <a:cs typeface="Arial"/>
                      </a:endParaRPr>
                    </a:p>
                    <a:p>
                      <a:pPr algn="l" rtl="0" eaLnBrk="0">
                        <a:lnSpc>
                          <a:spcPct val="130000"/>
                        </a:lnSpc>
                        <a:tabLst/>
                      </a:pPr>
                      <a:endParaRPr sz="1000" dirty="0">
                        <a:latin typeface="Arial"/>
                        <a:ea typeface="Arial"/>
                        <a:cs typeface="Arial"/>
                      </a:endParaRPr>
                    </a:p>
                    <a:p>
                      <a:pPr marL="231140" indent="84455" algn="l" rtl="0" eaLnBrk="0">
                        <a:lnSpc>
                          <a:spcPct val="122000"/>
                        </a:lnSpc>
                        <a:spcBef>
                          <a:spcPts val="361"/>
                        </a:spcBef>
                        <a:tabLst/>
                      </a:pPr>
                      <a:r>
                        <a:rPr sz="1200" kern="0" spc="-40" dirty="0">
                          <a:solidFill>
                            <a:srgbClr val="FF0000">
                              <a:alpha val="100000"/>
                            </a:srgbClr>
                          </a:solidFill>
                          <a:latin typeface="Microsoft YaHei"/>
                          <a:ea typeface="Microsoft YaHei"/>
                          <a:cs typeface="Microsoft YaHei"/>
                        </a:rPr>
                        <a:t>【依据】</a:t>
                      </a:r>
                      <a:r>
                        <a:rPr sz="1200" kern="0" spc="-40" dirty="0">
                          <a:solidFill>
                            <a:srgbClr val="000000">
                              <a:alpha val="100000"/>
                            </a:srgbClr>
                          </a:solidFill>
                          <a:latin typeface="Microsoft YaHei"/>
                          <a:ea typeface="Microsoft YaHei"/>
                          <a:cs typeface="Microsoft YaHei"/>
                        </a:rPr>
                        <a:t>《燃气工程项目规范》第 4.3.2 条 ：</a:t>
                      </a:r>
                      <a:r>
                        <a:rPr sz="1200" kern="0" spc="-50" dirty="0">
                          <a:solidFill>
                            <a:srgbClr val="000000">
                              <a:alpha val="100000"/>
                            </a:srgbClr>
                          </a:solidFill>
                          <a:latin typeface="Microsoft YaHei"/>
                          <a:ea typeface="Microsoft YaHei"/>
                          <a:cs typeface="Microsoft YaHei"/>
                        </a:rPr>
                        <a:t>燃</a:t>
                      </a:r>
                      <a:r>
                        <a:rPr sz="1200" kern="0" spc="0" dirty="0">
                          <a:solidFill>
                            <a:srgbClr val="000000">
                              <a:alpha val="100000"/>
                            </a:srgbClr>
                          </a:solidFill>
                          <a:latin typeface="Microsoft YaHei"/>
                          <a:ea typeface="Microsoft YaHei"/>
                          <a:cs typeface="Microsoft YaHei"/>
                        </a:rPr>
                        <a:t>       气储罐应设置压力、温度、罐容或液位显示</a:t>
                      </a:r>
                      <a:r>
                        <a:rPr sz="1200" kern="0" spc="-10" dirty="0">
                          <a:solidFill>
                            <a:srgbClr val="000000">
                              <a:alpha val="100000"/>
                            </a:srgbClr>
                          </a:solidFill>
                          <a:latin typeface="Microsoft YaHei"/>
                          <a:ea typeface="Microsoft YaHei"/>
                          <a:cs typeface="Microsoft YaHei"/>
                        </a:rPr>
                        <a:t>等监      </a:t>
                      </a:r>
                      <a:r>
                        <a:rPr sz="1200" kern="0" spc="-20" dirty="0">
                          <a:solidFill>
                            <a:srgbClr val="000000">
                              <a:alpha val="100000"/>
                            </a:srgbClr>
                          </a:solidFill>
                          <a:latin typeface="Microsoft YaHei"/>
                          <a:ea typeface="Microsoft YaHei"/>
                          <a:cs typeface="Microsoft YaHei"/>
                        </a:rPr>
                        <a:t>测装置 ，并应具有超限报警功能。液化天然气常</a:t>
                      </a:r>
                      <a:r>
                        <a:rPr sz="1200" kern="0" spc="10" dirty="0">
                          <a:solidFill>
                            <a:srgbClr val="000000">
                              <a:alpha val="100000"/>
                            </a:srgbClr>
                          </a:solidFill>
                          <a:latin typeface="Microsoft YaHei"/>
                          <a:ea typeface="Microsoft YaHei"/>
                          <a:cs typeface="Microsoft YaHei"/>
                        </a:rPr>
                        <a:t>      </a:t>
                      </a:r>
                      <a:r>
                        <a:rPr sz="1200" kern="0" spc="0" dirty="0">
                          <a:solidFill>
                            <a:srgbClr val="000000">
                              <a:alpha val="100000"/>
                            </a:srgbClr>
                          </a:solidFill>
                          <a:latin typeface="Microsoft YaHei"/>
                          <a:ea typeface="Microsoft YaHei"/>
                          <a:cs typeface="Microsoft YaHei"/>
                        </a:rPr>
                        <a:t>压储罐应设置密度监测装置。燃气储罐应设</a:t>
                      </a:r>
                      <a:r>
                        <a:rPr sz="1200" kern="0" spc="-10" dirty="0">
                          <a:solidFill>
                            <a:srgbClr val="000000">
                              <a:alpha val="100000"/>
                            </a:srgbClr>
                          </a:solidFill>
                          <a:latin typeface="Microsoft YaHei"/>
                          <a:ea typeface="Microsoft YaHei"/>
                          <a:cs typeface="Microsoft YaHei"/>
                        </a:rPr>
                        <a:t>置安      全 泄放装置。</a:t>
                      </a:r>
                      <a:endParaRPr sz="1200" dirty="0">
                        <a:latin typeface="Microsoft YaHei"/>
                        <a:ea typeface="Microsoft YaHei"/>
                        <a:cs typeface="Microsoft YaHei"/>
                      </a:endParaRPr>
                    </a:p>
                    <a:p>
                      <a:pPr marL="314325" algn="l" rtl="0" eaLnBrk="0">
                        <a:lnSpc>
                          <a:spcPts val="1549"/>
                        </a:lnSpc>
                        <a:spcBef>
                          <a:spcPts val="195"/>
                        </a:spcBef>
                        <a:tabLst/>
                      </a:pPr>
                      <a:r>
                        <a:rPr sz="1200" kern="0" spc="-30" dirty="0">
                          <a:solidFill>
                            <a:srgbClr val="FF0000">
                              <a:alpha val="100000"/>
                            </a:srgbClr>
                          </a:solidFill>
                          <a:latin typeface="Microsoft YaHei"/>
                          <a:ea typeface="Microsoft YaHei"/>
                          <a:cs typeface="Microsoft YaHei"/>
                        </a:rPr>
                        <a:t>〖解读〗《压缩天然气供应</a:t>
                      </a:r>
                      <a:r>
                        <a:rPr sz="1200" kern="0" spc="-40" dirty="0">
                          <a:solidFill>
                            <a:srgbClr val="FF0000">
                              <a:alpha val="100000"/>
                            </a:srgbClr>
                          </a:solidFill>
                          <a:latin typeface="Microsoft YaHei"/>
                          <a:ea typeface="Microsoft YaHei"/>
                          <a:cs typeface="Microsoft YaHei"/>
                        </a:rPr>
                        <a:t>站设计规范》GB</a:t>
                      </a:r>
                      <a:endParaRPr sz="1200" dirty="0">
                        <a:latin typeface="Microsoft YaHei"/>
                        <a:ea typeface="Microsoft YaHei"/>
                        <a:cs typeface="Microsoft YaHei"/>
                      </a:endParaRPr>
                    </a:p>
                    <a:p>
                      <a:pPr marL="233679" indent="9525" algn="l" rtl="0" eaLnBrk="0">
                        <a:lnSpc>
                          <a:spcPct val="117000"/>
                        </a:lnSpc>
                        <a:spcBef>
                          <a:spcPts val="162"/>
                        </a:spcBef>
                        <a:tabLst/>
                      </a:pPr>
                      <a:r>
                        <a:rPr sz="1200" kern="0" spc="-10" dirty="0">
                          <a:solidFill>
                            <a:srgbClr val="FF0000">
                              <a:alpha val="100000"/>
                            </a:srgbClr>
                          </a:solidFill>
                          <a:latin typeface="Microsoft YaHei"/>
                          <a:ea typeface="Microsoft YaHei"/>
                          <a:cs typeface="Microsoft YaHei"/>
                        </a:rPr>
                        <a:t>51102-2016</a:t>
                      </a:r>
                      <a:r>
                        <a:rPr sz="1200" kern="0" spc="-20" dirty="0">
                          <a:solidFill>
                            <a:srgbClr val="FF0000">
                              <a:alpha val="100000"/>
                            </a:srgbClr>
                          </a:solidFill>
                          <a:latin typeface="Microsoft YaHei"/>
                          <a:ea typeface="Microsoft YaHei"/>
                          <a:cs typeface="Microsoft YaHei"/>
                        </a:rPr>
                        <a:t>第10.2.4条 ：压缩天然气供应站的</a:t>
                      </a:r>
                      <a:r>
                        <a:rPr sz="1200" kern="0" spc="0" dirty="0">
                          <a:solidFill>
                            <a:srgbClr val="FF0000">
                              <a:alpha val="100000"/>
                            </a:srgbClr>
                          </a:solidFill>
                          <a:latin typeface="Microsoft YaHei"/>
                          <a:ea typeface="Microsoft YaHei"/>
                          <a:cs typeface="Microsoft YaHei"/>
                        </a:rPr>
                        <a:t>        </a:t>
                      </a:r>
                      <a:r>
                        <a:rPr sz="1200" kern="0" spc="-20" dirty="0">
                          <a:solidFill>
                            <a:srgbClr val="FF0000">
                              <a:alpha val="100000"/>
                            </a:srgbClr>
                          </a:solidFill>
                          <a:latin typeface="Microsoft YaHei"/>
                          <a:ea typeface="Microsoft YaHei"/>
                          <a:cs typeface="Microsoft YaHei"/>
                        </a:rPr>
                        <a:t>监测和控制应符合下列规定（ 略）。</a:t>
                      </a:r>
                      <a:endParaRPr sz="1200" dirty="0">
                        <a:latin typeface="Microsoft YaHei"/>
                        <a:ea typeface="Microsoft YaHei"/>
                        <a:cs typeface="Microsoft YaHei"/>
                      </a:endParaRPr>
                    </a:p>
                  </a:txBody>
                  <a:tcPr marL="0" marR="0" marT="0" marB="0">
                    <a:lnL w="12700" cap="flat" cmpd="sng" algn="ctr">
                      <a:solidFill>
                        <a:srgbClr val="8EBFD6"/>
                      </a:solidFill>
                      <a:prstDash val="solid"/>
                      <a:round/>
                      <a:headEnd type="none" w="med" len="med"/>
                      <a:tailEnd type="none" w="med" len="med"/>
                    </a:lnL>
                    <a:lnR>
                      <a:noFill/>
                    </a:lnR>
                    <a:lnT>
                      <a:noFill/>
                    </a:lnT>
                    <a:lnB w="12700" cap="flat" cmpd="sng" algn="ctr">
                      <a:solidFill>
                        <a:srgbClr val="8EBFD6"/>
                      </a:solidFill>
                      <a:prstDash val="solid"/>
                      <a:round/>
                      <a:headEnd type="none" w="med" len="med"/>
                      <a:tailEnd type="none" w="med" len="med"/>
                    </a:lnB>
                  </a:tcPr>
                </a:tc>
                <a:extLst>
                  <a:ext uri="{0D108BD9-81ED-4DB2-BD59-A6C34878D82A}">
                    <a16:rowId xmlns:a16="http://schemas.microsoft.com/office/drawing/2014/main" val="10000"/>
                  </a:ext>
                </a:extLst>
              </a:tr>
            </a:tbl>
          </a:graphicData>
        </a:graphic>
      </p:graphicFrame>
      <p:sp>
        <p:nvSpPr>
          <p:cNvPr id="554" name="textbox 554"/>
          <p:cNvSpPr/>
          <p:nvPr/>
        </p:nvSpPr>
        <p:spPr>
          <a:xfrm>
            <a:off x="665406" y="510426"/>
            <a:ext cx="8756650" cy="1052194"/>
          </a:xfrm>
          <a:prstGeom prst="rect">
            <a:avLst/>
          </a:prstGeom>
          <a:noFill/>
          <a:ln w="0" cap="flat">
            <a:noFill/>
            <a:prstDash val="solid"/>
            <a:miter lim="0"/>
          </a:ln>
        </p:spPr>
        <p:txBody>
          <a:bodyPr vert="horz" wrap="square" lIns="0" tIns="0" rIns="0" bIns="0"/>
          <a:lstStyle/>
          <a:p>
            <a:pPr algn="l" rtl="0" eaLnBrk="0">
              <a:lnSpc>
                <a:spcPct val="83341"/>
              </a:lnSpc>
              <a:tabLst/>
            </a:pPr>
            <a:endParaRPr sz="100" dirty="0">
              <a:latin typeface="Arial"/>
              <a:ea typeface="Arial"/>
              <a:cs typeface="Arial"/>
            </a:endParaRPr>
          </a:p>
          <a:p>
            <a:pPr marL="215900" algn="l" rtl="0" eaLnBrk="0">
              <a:lnSpc>
                <a:spcPts val="4227"/>
              </a:lnSpc>
              <a:tabLst/>
            </a:pPr>
            <a:r>
              <a:rPr sz="3200" b="1" kern="0" spc="-80" dirty="0">
                <a:solidFill>
                  <a:srgbClr val="000000">
                    <a:alpha val="100000"/>
                  </a:srgbClr>
                </a:solidFill>
                <a:latin typeface="Microsoft YaHei"/>
                <a:ea typeface="Microsoft YaHei"/>
                <a:cs typeface="Microsoft YaHei"/>
              </a:rPr>
              <a:t>《城镇燃气经营安全重大隐患判定标准》解析</a:t>
            </a:r>
            <a:endParaRPr sz="3200" dirty="0">
              <a:latin typeface="Microsoft YaHei"/>
              <a:ea typeface="Microsoft YaHei"/>
              <a:cs typeface="Microsoft YaHei"/>
            </a:endParaRPr>
          </a:p>
          <a:p>
            <a:pPr algn="l" rtl="0" eaLnBrk="0">
              <a:lnSpc>
                <a:spcPct val="104000"/>
              </a:lnSpc>
              <a:tabLst/>
            </a:pPr>
            <a:endParaRPr sz="1000" dirty="0">
              <a:latin typeface="Arial"/>
              <a:ea typeface="Arial"/>
              <a:cs typeface="Arial"/>
            </a:endParaRPr>
          </a:p>
          <a:p>
            <a:pPr algn="l" rtl="0" eaLnBrk="0">
              <a:lnSpc>
                <a:spcPct val="100000"/>
              </a:lnSpc>
              <a:tabLst/>
            </a:pPr>
            <a:endParaRPr sz="400" dirty="0">
              <a:latin typeface="Arial"/>
              <a:ea typeface="Arial"/>
              <a:cs typeface="Arial"/>
            </a:endParaRPr>
          </a:p>
          <a:p>
            <a:pPr marL="88900" algn="l" rtl="0" eaLnBrk="0">
              <a:lnSpc>
                <a:spcPts val="2123"/>
              </a:lnSpc>
              <a:spcBef>
                <a:spcPts val="1"/>
              </a:spcBef>
              <a:tabLst/>
            </a:pPr>
            <a:r>
              <a:rPr sz="1600" kern="0" spc="10" dirty="0">
                <a:solidFill>
                  <a:srgbClr val="FF0000">
                    <a:alpha val="100000"/>
                  </a:srgbClr>
                </a:solidFill>
                <a:latin typeface="Wingdings"/>
                <a:ea typeface="Wingdings"/>
                <a:cs typeface="Wingdings"/>
              </a:rPr>
              <a:t>n</a:t>
            </a:r>
            <a:r>
              <a:rPr sz="1600" kern="0" spc="-570" dirty="0">
                <a:solidFill>
                  <a:srgbClr val="FF0000">
                    <a:alpha val="100000"/>
                  </a:srgbClr>
                </a:solidFill>
                <a:latin typeface="Wingdings"/>
                <a:ea typeface="Wingdings"/>
                <a:cs typeface="Wingdings"/>
              </a:rPr>
              <a:t> </a:t>
            </a:r>
            <a:r>
              <a:rPr sz="1600" kern="0" spc="10" dirty="0">
                <a:solidFill>
                  <a:srgbClr val="000000">
                    <a:alpha val="100000"/>
                  </a:srgbClr>
                </a:solidFill>
                <a:latin typeface="Microsoft YaHei"/>
                <a:ea typeface="Microsoft YaHei"/>
                <a:cs typeface="Microsoft YaHei"/>
              </a:rPr>
              <a:t>第五条  燃气经营者在燃气厂站安全管理中</a:t>
            </a:r>
            <a:r>
              <a:rPr sz="1600" kern="0" spc="0" dirty="0">
                <a:solidFill>
                  <a:srgbClr val="000000">
                    <a:alpha val="100000"/>
                  </a:srgbClr>
                </a:solidFill>
                <a:latin typeface="Microsoft YaHei"/>
                <a:ea typeface="Microsoft YaHei"/>
                <a:cs typeface="Microsoft YaHei"/>
              </a:rPr>
              <a:t> ，有下列情形之一的 ，判定为重大隐患 </a:t>
            </a:r>
            <a:r>
              <a:rPr sz="1600" kern="0" spc="-380" dirty="0">
                <a:solidFill>
                  <a:srgbClr val="000000">
                    <a:alpha val="100000"/>
                  </a:srgbClr>
                </a:solidFill>
                <a:latin typeface="Microsoft YaHei"/>
                <a:ea typeface="Microsoft YaHei"/>
                <a:cs typeface="Microsoft YaHei"/>
              </a:rPr>
              <a:t>：（</a:t>
            </a:r>
            <a:r>
              <a:rPr sz="1600" kern="0" spc="80" dirty="0">
                <a:solidFill>
                  <a:srgbClr val="000000">
                    <a:alpha val="100000"/>
                  </a:srgbClr>
                </a:solidFill>
                <a:latin typeface="Microsoft YaHei"/>
                <a:ea typeface="Microsoft YaHei"/>
                <a:cs typeface="Microsoft YaHei"/>
              </a:rPr>
              <a:t> </a:t>
            </a:r>
            <a:r>
              <a:rPr sz="1600" kern="0" spc="0" dirty="0">
                <a:solidFill>
                  <a:srgbClr val="000000">
                    <a:alpha val="100000"/>
                  </a:srgbClr>
                </a:solidFill>
                <a:latin typeface="Microsoft YaHei"/>
                <a:ea typeface="Microsoft YaHei"/>
                <a:cs typeface="Microsoft YaHei"/>
              </a:rPr>
              <a:t>5种）</a:t>
            </a:r>
            <a:endParaRPr sz="1600" dirty="0">
              <a:latin typeface="Microsoft YaHei"/>
              <a:ea typeface="Microsoft YaHei"/>
              <a:cs typeface="Microsoft YaHei"/>
            </a:endParaRPr>
          </a:p>
        </p:txBody>
      </p:sp>
      <p:pic>
        <p:nvPicPr>
          <p:cNvPr id="556" name="picture 556"/>
          <p:cNvPicPr>
            <a:picLocks noChangeAspect="1"/>
          </p:cNvPicPr>
          <p:nvPr/>
        </p:nvPicPr>
        <p:blipFill>
          <a:blip r:embed="rId2"/>
          <a:stretch>
            <a:fillRect/>
          </a:stretch>
        </p:blipFill>
        <p:spPr>
          <a:xfrm rot="21600000">
            <a:off x="4573523" y="4434839"/>
            <a:ext cx="1799844" cy="1703832"/>
          </a:xfrm>
          <a:prstGeom prst="rect">
            <a:avLst/>
          </a:prstGeom>
        </p:spPr>
      </p:pic>
      <p:sp>
        <p:nvSpPr>
          <p:cNvPr id="558" name="textbox 558"/>
          <p:cNvSpPr/>
          <p:nvPr/>
        </p:nvSpPr>
        <p:spPr>
          <a:xfrm>
            <a:off x="1905798" y="1802229"/>
            <a:ext cx="8355330" cy="295275"/>
          </a:xfrm>
          <a:prstGeom prst="rect">
            <a:avLst/>
          </a:prstGeom>
          <a:noFill/>
          <a:ln w="0" cap="flat">
            <a:noFill/>
            <a:prstDash val="solid"/>
            <a:miter lim="0"/>
          </a:ln>
        </p:spPr>
        <p:txBody>
          <a:bodyPr vert="horz" wrap="square" lIns="0" tIns="0" rIns="0" bIns="0"/>
          <a:lstStyle/>
          <a:p>
            <a:pPr algn="l" rtl="0" eaLnBrk="0">
              <a:lnSpc>
                <a:spcPct val="83341"/>
              </a:lnSpc>
              <a:tabLst/>
            </a:pPr>
            <a:endParaRPr sz="100" dirty="0">
              <a:latin typeface="Arial"/>
              <a:ea typeface="Arial"/>
              <a:cs typeface="Arial"/>
            </a:endParaRPr>
          </a:p>
          <a:p>
            <a:pPr algn="r" rtl="0" eaLnBrk="0">
              <a:lnSpc>
                <a:spcPts val="2123"/>
              </a:lnSpc>
              <a:tabLst/>
            </a:pPr>
            <a:r>
              <a:rPr sz="1600" kern="0" spc="60" dirty="0">
                <a:solidFill>
                  <a:srgbClr val="000000">
                    <a:alpha val="100000"/>
                  </a:srgbClr>
                </a:solidFill>
                <a:latin typeface="Microsoft YaHei"/>
                <a:ea typeface="Microsoft YaHei"/>
                <a:cs typeface="Microsoft YaHei"/>
              </a:rPr>
              <a:t>（ 一 ）燃气储罐未设置压力</a:t>
            </a:r>
            <a:r>
              <a:rPr sz="1600" kern="0" spc="-250" dirty="0">
                <a:solidFill>
                  <a:srgbClr val="000000">
                    <a:alpha val="100000"/>
                  </a:srgbClr>
                </a:solidFill>
                <a:latin typeface="Microsoft YaHei"/>
                <a:ea typeface="Microsoft YaHei"/>
                <a:cs typeface="Microsoft YaHei"/>
              </a:rPr>
              <a:t> </a:t>
            </a:r>
            <a:r>
              <a:rPr sz="1600" kern="0" spc="60" dirty="0">
                <a:solidFill>
                  <a:srgbClr val="000000">
                    <a:alpha val="100000"/>
                  </a:srgbClr>
                </a:solidFill>
                <a:latin typeface="Microsoft YaHei"/>
                <a:ea typeface="Microsoft YaHei"/>
                <a:cs typeface="Microsoft YaHei"/>
              </a:rPr>
              <a:t>、</a:t>
            </a:r>
            <a:r>
              <a:rPr sz="1600" kern="0" spc="-290" dirty="0">
                <a:solidFill>
                  <a:srgbClr val="000000">
                    <a:alpha val="100000"/>
                  </a:srgbClr>
                </a:solidFill>
                <a:latin typeface="Microsoft YaHei"/>
                <a:ea typeface="Microsoft YaHei"/>
                <a:cs typeface="Microsoft YaHei"/>
              </a:rPr>
              <a:t> </a:t>
            </a:r>
            <a:r>
              <a:rPr sz="1600" kern="0" spc="60" dirty="0">
                <a:solidFill>
                  <a:srgbClr val="000000">
                    <a:alpha val="100000"/>
                  </a:srgbClr>
                </a:solidFill>
                <a:latin typeface="Microsoft YaHei"/>
                <a:ea typeface="Microsoft YaHei"/>
                <a:cs typeface="Microsoft YaHei"/>
              </a:rPr>
              <a:t>罐容或液位显示等监测装置 ，或不具有超限报警功能 ；</a:t>
            </a:r>
            <a:endParaRPr sz="1600" dirty="0">
              <a:latin typeface="Microsoft YaHei"/>
              <a:ea typeface="Microsoft YaHei"/>
              <a:cs typeface="Microsoft YaHei"/>
            </a:endParaRPr>
          </a:p>
        </p:txBody>
      </p:sp>
      <p:sp>
        <p:nvSpPr>
          <p:cNvPr id="560" name="textbox 560"/>
          <p:cNvSpPr/>
          <p:nvPr/>
        </p:nvSpPr>
        <p:spPr>
          <a:xfrm>
            <a:off x="4160588" y="2424529"/>
            <a:ext cx="3863975" cy="295275"/>
          </a:xfrm>
          <a:prstGeom prst="rect">
            <a:avLst/>
          </a:prstGeom>
          <a:noFill/>
          <a:ln w="0" cap="flat">
            <a:noFill/>
            <a:prstDash val="solid"/>
            <a:miter lim="0"/>
          </a:ln>
        </p:spPr>
        <p:txBody>
          <a:bodyPr vert="horz" wrap="square" lIns="0" tIns="0" rIns="0" bIns="0"/>
          <a:lstStyle/>
          <a:p>
            <a:pPr algn="l" rtl="0" eaLnBrk="0">
              <a:lnSpc>
                <a:spcPct val="83341"/>
              </a:lnSpc>
              <a:tabLst/>
            </a:pPr>
            <a:endParaRPr sz="100" dirty="0">
              <a:latin typeface="Arial"/>
              <a:ea typeface="Arial"/>
              <a:cs typeface="Arial"/>
            </a:endParaRPr>
          </a:p>
          <a:p>
            <a:pPr marL="12700" algn="l" rtl="0" eaLnBrk="0">
              <a:lnSpc>
                <a:spcPts val="2123"/>
              </a:lnSpc>
              <a:tabLst/>
            </a:pPr>
            <a:r>
              <a:rPr sz="1600" kern="0" spc="140" dirty="0">
                <a:solidFill>
                  <a:srgbClr val="000000">
                    <a:alpha val="100000"/>
                  </a:srgbClr>
                </a:solidFill>
                <a:latin typeface="Microsoft YaHei"/>
                <a:ea typeface="Microsoft YaHei"/>
                <a:cs typeface="Microsoft YaHei"/>
              </a:rPr>
              <a:t>2</a:t>
            </a:r>
            <a:r>
              <a:rPr sz="1600" kern="0" spc="-260" dirty="0">
                <a:solidFill>
                  <a:srgbClr val="000000">
                    <a:alpha val="100000"/>
                  </a:srgbClr>
                </a:solidFill>
                <a:latin typeface="Microsoft YaHei"/>
                <a:ea typeface="Microsoft YaHei"/>
                <a:cs typeface="Microsoft YaHei"/>
              </a:rPr>
              <a:t> </a:t>
            </a:r>
            <a:r>
              <a:rPr sz="1600" kern="0" spc="140" dirty="0">
                <a:solidFill>
                  <a:srgbClr val="000000">
                    <a:alpha val="100000"/>
                  </a:srgbClr>
                </a:solidFill>
                <a:latin typeface="Microsoft YaHei"/>
                <a:ea typeface="Microsoft YaHei"/>
                <a:cs typeface="Microsoft YaHei"/>
              </a:rPr>
              <a:t>.压缩天然气供应站</a:t>
            </a:r>
            <a:r>
              <a:rPr sz="1600" kern="0" spc="-240" dirty="0">
                <a:solidFill>
                  <a:srgbClr val="000000">
                    <a:alpha val="100000"/>
                  </a:srgbClr>
                </a:solidFill>
                <a:latin typeface="Microsoft YaHei"/>
                <a:ea typeface="Microsoft YaHei"/>
                <a:cs typeface="Microsoft YaHei"/>
              </a:rPr>
              <a:t> </a:t>
            </a:r>
            <a:r>
              <a:rPr sz="1600" kern="0" spc="140" dirty="0">
                <a:solidFill>
                  <a:srgbClr val="000000">
                    <a:alpha val="100000"/>
                  </a:srgbClr>
                </a:solidFill>
                <a:latin typeface="Microsoft YaHei"/>
                <a:ea typeface="Microsoft YaHei"/>
                <a:cs typeface="Microsoft YaHei"/>
              </a:rPr>
              <a:t>、</a:t>
            </a:r>
            <a:r>
              <a:rPr sz="1600" kern="0" spc="-240" dirty="0">
                <a:solidFill>
                  <a:srgbClr val="000000">
                    <a:alpha val="100000"/>
                  </a:srgbClr>
                </a:solidFill>
                <a:latin typeface="Microsoft YaHei"/>
                <a:ea typeface="Microsoft YaHei"/>
                <a:cs typeface="Microsoft YaHei"/>
              </a:rPr>
              <a:t> </a:t>
            </a:r>
            <a:r>
              <a:rPr sz="1600" kern="0" spc="0" dirty="0">
                <a:solidFill>
                  <a:srgbClr val="000000">
                    <a:alpha val="100000"/>
                  </a:srgbClr>
                </a:solidFill>
                <a:latin typeface="Microsoft YaHei"/>
                <a:ea typeface="Microsoft YaHei"/>
                <a:cs typeface="Microsoft YaHei"/>
              </a:rPr>
              <a:t>CNG</a:t>
            </a:r>
            <a:r>
              <a:rPr sz="1600" kern="0" spc="140" dirty="0">
                <a:solidFill>
                  <a:srgbClr val="000000">
                    <a:alpha val="100000"/>
                  </a:srgbClr>
                </a:solidFill>
                <a:latin typeface="Microsoft YaHei"/>
                <a:ea typeface="Microsoft YaHei"/>
                <a:cs typeface="Microsoft YaHei"/>
              </a:rPr>
              <a:t>汽车加气</a:t>
            </a:r>
            <a:r>
              <a:rPr sz="1600" kern="0" spc="130" dirty="0">
                <a:solidFill>
                  <a:srgbClr val="000000">
                    <a:alpha val="100000"/>
                  </a:srgbClr>
                </a:solidFill>
                <a:latin typeface="Microsoft YaHei"/>
                <a:ea typeface="Microsoft YaHei"/>
                <a:cs typeface="Microsoft YaHei"/>
              </a:rPr>
              <a:t>站</a:t>
            </a:r>
            <a:endParaRPr sz="1600" dirty="0">
              <a:latin typeface="Microsoft YaHei"/>
              <a:ea typeface="Microsoft YaHei"/>
              <a:cs typeface="Microsoft YaHei"/>
            </a:endParaRPr>
          </a:p>
        </p:txBody>
      </p:sp>
      <p:pic>
        <p:nvPicPr>
          <p:cNvPr id="562" name="picture 562"/>
          <p:cNvPicPr>
            <a:picLocks noChangeAspect="1"/>
          </p:cNvPicPr>
          <p:nvPr/>
        </p:nvPicPr>
        <p:blipFill>
          <a:blip r:embed="rId3"/>
          <a:stretch>
            <a:fillRect/>
          </a:stretch>
        </p:blipFill>
        <p:spPr>
          <a:xfrm rot="21600000">
            <a:off x="11472671" y="0"/>
            <a:ext cx="719328" cy="720852"/>
          </a:xfrm>
          <a:prstGeom prst="rect">
            <a:avLst/>
          </a:prstGeom>
        </p:spPr>
      </p:pic>
      <p:pic>
        <p:nvPicPr>
          <p:cNvPr id="564" name="picture 564"/>
          <p:cNvPicPr>
            <a:picLocks noChangeAspect="1"/>
          </p:cNvPicPr>
          <p:nvPr/>
        </p:nvPicPr>
        <p:blipFill>
          <a:blip r:embed="rId4"/>
          <a:stretch>
            <a:fillRect/>
          </a:stretch>
        </p:blipFill>
        <p:spPr>
          <a:xfrm rot="21600000">
            <a:off x="0" y="6138671"/>
            <a:ext cx="720852" cy="719328"/>
          </a:xfrm>
          <a:prstGeom prst="rect">
            <a:avLst/>
          </a:prstGeom>
        </p:spPr>
      </p:pic>
      <p:pic>
        <p:nvPicPr>
          <p:cNvPr id="566" name="picture 566"/>
          <p:cNvPicPr>
            <a:picLocks noChangeAspect="1"/>
          </p:cNvPicPr>
          <p:nvPr/>
        </p:nvPicPr>
        <p:blipFill>
          <a:blip r:embed="rId5"/>
          <a:stretch>
            <a:fillRect/>
          </a:stretch>
        </p:blipFill>
        <p:spPr>
          <a:xfrm rot="21600000">
            <a:off x="720090" y="1619250"/>
            <a:ext cx="10751184" cy="12700"/>
          </a:xfrm>
          <a:prstGeom prst="rect">
            <a:avLst/>
          </a:prstGeom>
        </p:spPr>
      </p:pic>
      <p:pic>
        <p:nvPicPr>
          <p:cNvPr id="568" name="picture 568"/>
          <p:cNvPicPr>
            <a:picLocks noChangeAspect="1"/>
          </p:cNvPicPr>
          <p:nvPr/>
        </p:nvPicPr>
        <p:blipFill>
          <a:blip r:embed="rId5"/>
          <a:stretch>
            <a:fillRect/>
          </a:stretch>
        </p:blipFill>
        <p:spPr>
          <a:xfrm rot="21600000">
            <a:off x="720090" y="2241550"/>
            <a:ext cx="10751184" cy="12700"/>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rect 16"/>
          <p:cNvSpPr/>
          <p:nvPr/>
        </p:nvSpPr>
        <p:spPr>
          <a:xfrm>
            <a:off x="0" y="0"/>
            <a:ext cx="12192000" cy="6858000"/>
          </a:xfrm>
          <a:prstGeom prst="rect">
            <a:avLst/>
          </a:prstGeom>
          <a:solidFill>
            <a:srgbClr val="E4F4FB">
              <a:alpha val="100000"/>
            </a:srgbClr>
          </a:solidFill>
          <a:ln w="0" cap="flat">
            <a:noFill/>
            <a:prstDash val="solid"/>
            <a:miter lim="0"/>
          </a:ln>
        </p:spPr>
        <p:txBody>
          <a:bodyPr rtlCol="0"/>
          <a:lstStyle/>
          <a:p>
            <a:pPr algn="ctr"/>
            <a:endParaRPr lang="zh-CN" altLang="en-US"/>
          </a:p>
        </p:txBody>
      </p:sp>
      <p:sp>
        <p:nvSpPr>
          <p:cNvPr id="18" name="textbox 18"/>
          <p:cNvSpPr/>
          <p:nvPr/>
        </p:nvSpPr>
        <p:spPr>
          <a:xfrm>
            <a:off x="778027" y="1572285"/>
            <a:ext cx="10808334" cy="4203700"/>
          </a:xfrm>
          <a:prstGeom prst="rect">
            <a:avLst/>
          </a:prstGeom>
          <a:noFill/>
          <a:ln w="0" cap="flat">
            <a:noFill/>
            <a:prstDash val="solid"/>
            <a:miter lim="0"/>
          </a:ln>
        </p:spPr>
        <p:txBody>
          <a:bodyPr vert="horz" wrap="square" lIns="0" tIns="0" rIns="0" bIns="0"/>
          <a:lstStyle/>
          <a:p>
            <a:pPr algn="l" rtl="0" eaLnBrk="0">
              <a:lnSpc>
                <a:spcPct val="98149"/>
              </a:lnSpc>
              <a:tabLst/>
            </a:pPr>
            <a:endParaRPr sz="100" dirty="0">
              <a:latin typeface="Arial"/>
              <a:ea typeface="Arial"/>
              <a:cs typeface="Arial"/>
            </a:endParaRPr>
          </a:p>
          <a:p>
            <a:pPr marL="282575" indent="-269875" algn="l" rtl="0" eaLnBrk="0">
              <a:lnSpc>
                <a:spcPct val="153000"/>
              </a:lnSpc>
              <a:tabLst/>
            </a:pPr>
            <a:r>
              <a:rPr sz="1700" kern="0" spc="80" dirty="0">
                <a:solidFill>
                  <a:srgbClr val="FF0000">
                    <a:alpha val="100000"/>
                  </a:srgbClr>
                </a:solidFill>
                <a:latin typeface="Wingdings"/>
                <a:ea typeface="Wingdings"/>
                <a:cs typeface="Wingdings"/>
              </a:rPr>
              <a:t>n</a:t>
            </a:r>
            <a:r>
              <a:rPr sz="1700" kern="0" spc="-730" dirty="0">
                <a:solidFill>
                  <a:srgbClr val="FF0000">
                    <a:alpha val="100000"/>
                  </a:srgbClr>
                </a:solidFill>
                <a:latin typeface="Wingdings"/>
                <a:ea typeface="Wingdings"/>
                <a:cs typeface="Wingdings"/>
              </a:rPr>
              <a:t> </a:t>
            </a:r>
            <a:r>
              <a:rPr sz="1700" kern="0" spc="80" dirty="0">
                <a:solidFill>
                  <a:srgbClr val="000000">
                    <a:alpha val="100000"/>
                  </a:srgbClr>
                </a:solidFill>
                <a:latin typeface="Microsoft YaHei"/>
                <a:ea typeface="Microsoft YaHei"/>
                <a:cs typeface="Microsoft YaHei"/>
              </a:rPr>
              <a:t>为深化城镇燃气管理部门与经营者的学习领悟 ，精准执行住建部《城镇燃气经营安全重大隐患判定标准</a:t>
            </a:r>
            <a:r>
              <a:rPr sz="1700" kern="0" spc="70" dirty="0">
                <a:solidFill>
                  <a:srgbClr val="000000">
                    <a:alpha val="100000"/>
                  </a:srgbClr>
                </a:solidFill>
                <a:latin typeface="Microsoft YaHei"/>
                <a:ea typeface="Microsoft YaHei"/>
                <a:cs typeface="Microsoft YaHei"/>
              </a:rPr>
              <a:t>》</a:t>
            </a:r>
            <a:r>
              <a:rPr sz="1700" kern="0" spc="0" dirty="0">
                <a:solidFill>
                  <a:srgbClr val="000000">
                    <a:alpha val="100000"/>
                  </a:srgbClr>
                </a:solidFill>
                <a:latin typeface="Microsoft YaHei"/>
                <a:ea typeface="Microsoft YaHei"/>
                <a:cs typeface="Microsoft YaHei"/>
              </a:rPr>
              <a:t> </a:t>
            </a:r>
            <a:r>
              <a:rPr sz="1700" kern="0" spc="30" dirty="0">
                <a:solidFill>
                  <a:srgbClr val="000000">
                    <a:alpha val="100000"/>
                  </a:srgbClr>
                </a:solidFill>
                <a:latin typeface="Microsoft YaHei"/>
                <a:ea typeface="Microsoft YaHei"/>
                <a:cs typeface="Microsoft YaHei"/>
              </a:rPr>
              <a:t>建城规〔2023〕</a:t>
            </a:r>
            <a:r>
              <a:rPr sz="1700" kern="0" spc="-380" dirty="0">
                <a:solidFill>
                  <a:srgbClr val="000000">
                    <a:alpha val="100000"/>
                  </a:srgbClr>
                </a:solidFill>
                <a:latin typeface="Microsoft YaHei"/>
                <a:ea typeface="Microsoft YaHei"/>
                <a:cs typeface="Microsoft YaHei"/>
              </a:rPr>
              <a:t> </a:t>
            </a:r>
            <a:r>
              <a:rPr sz="1700" kern="0" spc="30" dirty="0">
                <a:solidFill>
                  <a:srgbClr val="000000">
                    <a:alpha val="100000"/>
                  </a:srgbClr>
                </a:solidFill>
                <a:latin typeface="Microsoft YaHei"/>
                <a:ea typeface="Microsoft YaHei"/>
                <a:cs typeface="Microsoft YaHei"/>
              </a:rPr>
              <a:t>4号（ 《标准》</a:t>
            </a:r>
            <a:r>
              <a:rPr sz="1700" kern="0" spc="210" dirty="0">
                <a:solidFill>
                  <a:srgbClr val="000000">
                    <a:alpha val="100000"/>
                  </a:srgbClr>
                </a:solidFill>
                <a:latin typeface="Microsoft YaHei"/>
                <a:ea typeface="Microsoft YaHei"/>
                <a:cs typeface="Microsoft YaHei"/>
              </a:rPr>
              <a:t> </a:t>
            </a:r>
            <a:r>
              <a:rPr sz="1700" kern="0" spc="-210" dirty="0">
                <a:solidFill>
                  <a:srgbClr val="000000">
                    <a:alpha val="100000"/>
                  </a:srgbClr>
                </a:solidFill>
                <a:latin typeface="Microsoft YaHei"/>
                <a:ea typeface="Microsoft YaHei"/>
                <a:cs typeface="Microsoft YaHei"/>
              </a:rPr>
              <a:t>），</a:t>
            </a:r>
            <a:r>
              <a:rPr sz="1700" kern="0" spc="30" dirty="0">
                <a:solidFill>
                  <a:srgbClr val="000000">
                    <a:alpha val="100000"/>
                  </a:srgbClr>
                </a:solidFill>
                <a:latin typeface="Microsoft YaHei"/>
                <a:ea typeface="Microsoft YaHei"/>
                <a:cs typeface="Microsoft YaHei"/>
              </a:rPr>
              <a:t>特此深度剖析 ，旨在强化隐患排查整</a:t>
            </a:r>
            <a:r>
              <a:rPr sz="1700" kern="0" spc="20" dirty="0">
                <a:solidFill>
                  <a:srgbClr val="000000">
                    <a:alpha val="100000"/>
                  </a:srgbClr>
                </a:solidFill>
                <a:latin typeface="Microsoft YaHei"/>
                <a:ea typeface="Microsoft YaHei"/>
                <a:cs typeface="Microsoft YaHei"/>
              </a:rPr>
              <a:t>治 ，筑牢安全防线 ，严防事故。</a:t>
            </a:r>
            <a:endParaRPr sz="1700" dirty="0">
              <a:latin typeface="Microsoft YaHei"/>
              <a:ea typeface="Microsoft YaHei"/>
              <a:cs typeface="Microsoft YaHei"/>
            </a:endParaRPr>
          </a:p>
          <a:p>
            <a:pPr marL="281940" indent="-269240" algn="l" rtl="0" eaLnBrk="0">
              <a:lnSpc>
                <a:spcPct val="144000"/>
              </a:lnSpc>
              <a:spcBef>
                <a:spcPts val="1615"/>
              </a:spcBef>
              <a:tabLst/>
            </a:pPr>
            <a:r>
              <a:rPr sz="1700" kern="0" spc="60" dirty="0">
                <a:solidFill>
                  <a:srgbClr val="FF0000">
                    <a:alpha val="100000"/>
                  </a:srgbClr>
                </a:solidFill>
                <a:latin typeface="Wingdings"/>
                <a:ea typeface="Wingdings"/>
                <a:cs typeface="Wingdings"/>
              </a:rPr>
              <a:t>n</a:t>
            </a:r>
            <a:r>
              <a:rPr sz="1700" kern="0" spc="-770" dirty="0">
                <a:solidFill>
                  <a:srgbClr val="FF0000">
                    <a:alpha val="100000"/>
                  </a:srgbClr>
                </a:solidFill>
                <a:latin typeface="Wingdings"/>
                <a:ea typeface="Wingdings"/>
                <a:cs typeface="Wingdings"/>
              </a:rPr>
              <a:t> </a:t>
            </a:r>
            <a:r>
              <a:rPr sz="1700" kern="0" spc="60" dirty="0">
                <a:solidFill>
                  <a:srgbClr val="000000">
                    <a:alpha val="100000"/>
                  </a:srgbClr>
                </a:solidFill>
                <a:latin typeface="Microsoft YaHei"/>
                <a:ea typeface="Microsoft YaHei"/>
                <a:cs typeface="Microsoft YaHei"/>
              </a:rPr>
              <a:t>燃气安全 ，系民生之基 ，党和国家高度重</a:t>
            </a:r>
            <a:r>
              <a:rPr sz="1700" kern="0" spc="50" dirty="0">
                <a:solidFill>
                  <a:srgbClr val="000000">
                    <a:alpha val="100000"/>
                  </a:srgbClr>
                </a:solidFill>
                <a:latin typeface="Microsoft YaHei"/>
                <a:ea typeface="Microsoft YaHei"/>
                <a:cs typeface="Microsoft YaHei"/>
              </a:rPr>
              <a:t>视。</a:t>
            </a:r>
            <a:r>
              <a:rPr sz="1700" kern="0" spc="-310" dirty="0">
                <a:solidFill>
                  <a:srgbClr val="000000">
                    <a:alpha val="100000"/>
                  </a:srgbClr>
                </a:solidFill>
                <a:latin typeface="Microsoft YaHei"/>
                <a:ea typeface="Microsoft YaHei"/>
                <a:cs typeface="Microsoft YaHei"/>
              </a:rPr>
              <a:t> </a:t>
            </a:r>
            <a:r>
              <a:rPr sz="1700" kern="0" spc="50" dirty="0">
                <a:solidFill>
                  <a:srgbClr val="000000">
                    <a:alpha val="100000"/>
                  </a:srgbClr>
                </a:solidFill>
                <a:latin typeface="Microsoft YaHei"/>
                <a:ea typeface="Microsoft YaHei"/>
                <a:cs typeface="Microsoft YaHei"/>
              </a:rPr>
              <a:t>习近平总书记多次就燃气安全作出重要指示 ，强调汲取教</a:t>
            </a:r>
            <a:r>
              <a:rPr sz="1700" kern="0" spc="0" dirty="0">
                <a:solidFill>
                  <a:srgbClr val="000000">
                    <a:alpha val="100000"/>
                  </a:srgbClr>
                </a:solidFill>
                <a:latin typeface="Microsoft YaHei"/>
                <a:ea typeface="Microsoft YaHei"/>
                <a:cs typeface="Microsoft YaHei"/>
              </a:rPr>
              <a:t>     </a:t>
            </a:r>
            <a:r>
              <a:rPr sz="1700" kern="0" spc="30" dirty="0">
                <a:solidFill>
                  <a:srgbClr val="000000">
                    <a:alpha val="100000"/>
                  </a:srgbClr>
                </a:solidFill>
                <a:latin typeface="Microsoft YaHei"/>
                <a:ea typeface="Microsoft YaHei"/>
                <a:cs typeface="Microsoft YaHei"/>
              </a:rPr>
              <a:t>训 ，全面排查 ，力防突发</a:t>
            </a:r>
            <a:r>
              <a:rPr sz="1700" kern="0" spc="20" dirty="0">
                <a:solidFill>
                  <a:srgbClr val="000000">
                    <a:alpha val="100000"/>
                  </a:srgbClr>
                </a:solidFill>
                <a:latin typeface="Microsoft YaHei"/>
                <a:ea typeface="Microsoft YaHei"/>
                <a:cs typeface="Microsoft YaHei"/>
              </a:rPr>
              <a:t> ，确保人民生命财产安全。</a:t>
            </a:r>
            <a:endParaRPr sz="1700" dirty="0">
              <a:latin typeface="Microsoft YaHei"/>
              <a:ea typeface="Microsoft YaHei"/>
              <a:cs typeface="Microsoft YaHei"/>
            </a:endParaRPr>
          </a:p>
          <a:p>
            <a:pPr marL="279400" indent="-267334" algn="l" rtl="0" eaLnBrk="0">
              <a:lnSpc>
                <a:spcPct val="168000"/>
              </a:lnSpc>
              <a:spcBef>
                <a:spcPts val="1577"/>
              </a:spcBef>
              <a:tabLst/>
            </a:pPr>
            <a:r>
              <a:rPr sz="1700" kern="0" spc="60" dirty="0">
                <a:solidFill>
                  <a:srgbClr val="FF0000">
                    <a:alpha val="100000"/>
                  </a:srgbClr>
                </a:solidFill>
                <a:latin typeface="Wingdings"/>
                <a:ea typeface="Wingdings"/>
                <a:cs typeface="Wingdings"/>
              </a:rPr>
              <a:t>n</a:t>
            </a:r>
            <a:r>
              <a:rPr sz="1700" kern="0" spc="-670" dirty="0">
                <a:solidFill>
                  <a:srgbClr val="FF0000">
                    <a:alpha val="100000"/>
                  </a:srgbClr>
                </a:solidFill>
                <a:latin typeface="Wingdings"/>
                <a:ea typeface="Wingdings"/>
                <a:cs typeface="Wingdings"/>
              </a:rPr>
              <a:t> </a:t>
            </a:r>
            <a:r>
              <a:rPr sz="1700" kern="0" spc="60" dirty="0">
                <a:solidFill>
                  <a:srgbClr val="000000">
                    <a:alpha val="100000"/>
                  </a:srgbClr>
                </a:solidFill>
                <a:latin typeface="Microsoft YaHei"/>
                <a:ea typeface="Microsoft YaHei"/>
                <a:cs typeface="Microsoft YaHei"/>
              </a:rPr>
              <a:t>响应党中央、</a:t>
            </a:r>
            <a:r>
              <a:rPr sz="1700" kern="0" spc="-270" dirty="0">
                <a:solidFill>
                  <a:srgbClr val="000000">
                    <a:alpha val="100000"/>
                  </a:srgbClr>
                </a:solidFill>
                <a:latin typeface="Microsoft YaHei"/>
                <a:ea typeface="Microsoft YaHei"/>
                <a:cs typeface="Microsoft YaHei"/>
              </a:rPr>
              <a:t> </a:t>
            </a:r>
            <a:r>
              <a:rPr sz="1700" kern="0" spc="60" dirty="0">
                <a:solidFill>
                  <a:srgbClr val="000000">
                    <a:alpha val="100000"/>
                  </a:srgbClr>
                </a:solidFill>
                <a:latin typeface="Microsoft YaHei"/>
                <a:ea typeface="Microsoft YaHei"/>
                <a:cs typeface="Microsoft YaHei"/>
              </a:rPr>
              <a:t>国务院号召 ，国务院安委会发布《全国城镇燃气安全专项整治工作方案》（ 《方</a:t>
            </a:r>
            <a:r>
              <a:rPr sz="1700" kern="0" spc="50" dirty="0">
                <a:solidFill>
                  <a:srgbClr val="000000">
                    <a:alpha val="100000"/>
                  </a:srgbClr>
                </a:solidFill>
                <a:latin typeface="Microsoft YaHei"/>
                <a:ea typeface="Microsoft YaHei"/>
                <a:cs typeface="Microsoft YaHei"/>
              </a:rPr>
              <a:t>案》</a:t>
            </a:r>
            <a:r>
              <a:rPr sz="1700" kern="0" spc="210" dirty="0">
                <a:solidFill>
                  <a:srgbClr val="000000">
                    <a:alpha val="100000"/>
                  </a:srgbClr>
                </a:solidFill>
                <a:latin typeface="Microsoft YaHei"/>
                <a:ea typeface="Microsoft YaHei"/>
                <a:cs typeface="Microsoft YaHei"/>
              </a:rPr>
              <a:t> </a:t>
            </a:r>
            <a:r>
              <a:rPr sz="1700" kern="0" spc="-70" dirty="0">
                <a:solidFill>
                  <a:srgbClr val="000000">
                    <a:alpha val="100000"/>
                  </a:srgbClr>
                </a:solidFill>
                <a:latin typeface="Microsoft YaHei"/>
                <a:ea typeface="Microsoft YaHei"/>
                <a:cs typeface="Microsoft YaHei"/>
              </a:rPr>
              <a:t>）</a:t>
            </a:r>
            <a:r>
              <a:rPr sz="1700" kern="0" spc="-170" dirty="0">
                <a:solidFill>
                  <a:srgbClr val="000000">
                    <a:alpha val="100000"/>
                  </a:srgbClr>
                </a:solidFill>
                <a:latin typeface="Microsoft YaHei"/>
                <a:ea typeface="Microsoft YaHei"/>
                <a:cs typeface="Microsoft YaHei"/>
              </a:rPr>
              <a:t> </a:t>
            </a:r>
            <a:r>
              <a:rPr sz="1700" kern="0" spc="-70" dirty="0">
                <a:solidFill>
                  <a:srgbClr val="000000">
                    <a:alpha val="100000"/>
                  </a:srgbClr>
                </a:solidFill>
                <a:latin typeface="Microsoft YaHei"/>
                <a:ea typeface="Microsoft YaHei"/>
                <a:cs typeface="Microsoft YaHei"/>
              </a:rPr>
              <a:t>，</a:t>
            </a:r>
            <a:r>
              <a:rPr sz="1700" kern="0" spc="0" dirty="0">
                <a:solidFill>
                  <a:srgbClr val="000000">
                    <a:alpha val="100000"/>
                  </a:srgbClr>
                </a:solidFill>
                <a:latin typeface="Microsoft YaHei"/>
                <a:ea typeface="Microsoft YaHei"/>
                <a:cs typeface="Microsoft YaHei"/>
              </a:rPr>
              <a:t>   </a:t>
            </a:r>
            <a:r>
              <a:rPr sz="1700" kern="0" spc="60" dirty="0">
                <a:solidFill>
                  <a:srgbClr val="000000">
                    <a:alpha val="100000"/>
                  </a:srgbClr>
                </a:solidFill>
                <a:latin typeface="Microsoft YaHei"/>
                <a:ea typeface="Microsoft YaHei"/>
                <a:cs typeface="Microsoft YaHei"/>
              </a:rPr>
              <a:t>掀起</a:t>
            </a:r>
            <a:r>
              <a:rPr sz="1700" kern="0" spc="-410" dirty="0">
                <a:solidFill>
                  <a:srgbClr val="000000">
                    <a:alpha val="100000"/>
                  </a:srgbClr>
                </a:solidFill>
                <a:latin typeface="Microsoft YaHei"/>
                <a:ea typeface="Microsoft YaHei"/>
                <a:cs typeface="Microsoft YaHei"/>
              </a:rPr>
              <a:t> </a:t>
            </a:r>
            <a:r>
              <a:rPr sz="1700" kern="0" spc="60" dirty="0">
                <a:solidFill>
                  <a:srgbClr val="000000">
                    <a:alpha val="100000"/>
                  </a:srgbClr>
                </a:solidFill>
                <a:latin typeface="Microsoft YaHei"/>
                <a:ea typeface="Microsoft YaHei"/>
                <a:cs typeface="Microsoft YaHei"/>
              </a:rPr>
              <a:t>“大排查、</a:t>
            </a:r>
            <a:r>
              <a:rPr sz="1700" kern="0" spc="-380" dirty="0">
                <a:solidFill>
                  <a:srgbClr val="000000">
                    <a:alpha val="100000"/>
                  </a:srgbClr>
                </a:solidFill>
                <a:latin typeface="Microsoft YaHei"/>
                <a:ea typeface="Microsoft YaHei"/>
                <a:cs typeface="Microsoft YaHei"/>
              </a:rPr>
              <a:t> </a:t>
            </a:r>
            <a:r>
              <a:rPr sz="1700" kern="0" spc="60" dirty="0">
                <a:solidFill>
                  <a:srgbClr val="000000">
                    <a:alpha val="100000"/>
                  </a:srgbClr>
                </a:solidFill>
                <a:latin typeface="Microsoft YaHei"/>
                <a:ea typeface="Microsoft YaHei"/>
                <a:cs typeface="Microsoft YaHei"/>
              </a:rPr>
              <a:t>大整治”热潮。</a:t>
            </a:r>
            <a:r>
              <a:rPr sz="1700" kern="0" spc="-340" dirty="0">
                <a:solidFill>
                  <a:srgbClr val="000000">
                    <a:alpha val="100000"/>
                  </a:srgbClr>
                </a:solidFill>
                <a:latin typeface="Microsoft YaHei"/>
                <a:ea typeface="Microsoft YaHei"/>
                <a:cs typeface="Microsoft YaHei"/>
              </a:rPr>
              <a:t> </a:t>
            </a:r>
            <a:r>
              <a:rPr sz="1700" kern="0" spc="60" dirty="0">
                <a:solidFill>
                  <a:srgbClr val="000000">
                    <a:alpha val="100000"/>
                  </a:srgbClr>
                </a:solidFill>
                <a:latin typeface="Microsoft YaHei"/>
                <a:ea typeface="Microsoft YaHei"/>
                <a:cs typeface="Microsoft YaHei"/>
              </a:rPr>
              <a:t>为落实</a:t>
            </a:r>
            <a:r>
              <a:rPr sz="1700" kern="0" spc="50" dirty="0">
                <a:solidFill>
                  <a:srgbClr val="000000">
                    <a:alpha val="100000"/>
                  </a:srgbClr>
                </a:solidFill>
                <a:latin typeface="Microsoft YaHei"/>
                <a:ea typeface="Microsoft YaHei"/>
                <a:cs typeface="Microsoft YaHei"/>
              </a:rPr>
              <a:t>精神 ，减少重特大事故 ，住建部依据《方案》分工 ，借鉴多方经</a:t>
            </a:r>
            <a:r>
              <a:rPr sz="1700" kern="0" spc="0" dirty="0">
                <a:solidFill>
                  <a:srgbClr val="000000">
                    <a:alpha val="100000"/>
                  </a:srgbClr>
                </a:solidFill>
                <a:latin typeface="Microsoft YaHei"/>
                <a:ea typeface="Microsoft YaHei"/>
                <a:cs typeface="Microsoft YaHei"/>
              </a:rPr>
              <a:t>     </a:t>
            </a:r>
            <a:r>
              <a:rPr sz="1700" kern="0" spc="40" dirty="0">
                <a:solidFill>
                  <a:srgbClr val="000000">
                    <a:alpha val="100000"/>
                  </a:srgbClr>
                </a:solidFill>
                <a:latin typeface="Microsoft YaHei"/>
                <a:ea typeface="Microsoft YaHei"/>
                <a:cs typeface="Microsoft YaHei"/>
              </a:rPr>
              <a:t>验 ，精心制定《标准》 ，以行政规范形式发布 ，旨在引导精准辨识燃气经营隐患 ，并依法督促</a:t>
            </a:r>
            <a:r>
              <a:rPr sz="1700" kern="0" spc="30" dirty="0">
                <a:solidFill>
                  <a:srgbClr val="000000">
                    <a:alpha val="100000"/>
                  </a:srgbClr>
                </a:solidFill>
                <a:latin typeface="Microsoft YaHei"/>
                <a:ea typeface="Microsoft YaHei"/>
                <a:cs typeface="Microsoft YaHei"/>
              </a:rPr>
              <a:t>整改 ，守</a:t>
            </a:r>
            <a:r>
              <a:rPr sz="1700" kern="0" spc="-10" dirty="0">
                <a:solidFill>
                  <a:srgbClr val="000000">
                    <a:alpha val="100000"/>
                  </a:srgbClr>
                </a:solidFill>
                <a:latin typeface="Microsoft YaHei"/>
                <a:ea typeface="Microsoft YaHei"/>
                <a:cs typeface="Microsoft YaHei"/>
              </a:rPr>
              <a:t>     </a:t>
            </a:r>
            <a:r>
              <a:rPr sz="1700" kern="0" spc="70" dirty="0">
                <a:solidFill>
                  <a:srgbClr val="000000">
                    <a:alpha val="100000"/>
                  </a:srgbClr>
                </a:solidFill>
                <a:latin typeface="Microsoft YaHei"/>
                <a:ea typeface="Microsoft YaHei"/>
                <a:cs typeface="Microsoft YaHei"/>
              </a:rPr>
              <a:t>护民众安全。</a:t>
            </a:r>
            <a:endParaRPr sz="1700" dirty="0">
              <a:latin typeface="Microsoft YaHei"/>
              <a:ea typeface="Microsoft YaHei"/>
              <a:cs typeface="Microsoft YaHei"/>
            </a:endParaRPr>
          </a:p>
          <a:p>
            <a:pPr algn="l" rtl="0" eaLnBrk="0">
              <a:lnSpc>
                <a:spcPct val="106000"/>
              </a:lnSpc>
              <a:tabLst/>
            </a:pPr>
            <a:endParaRPr sz="1200" dirty="0">
              <a:latin typeface="Arial"/>
              <a:ea typeface="Arial"/>
              <a:cs typeface="Arial"/>
            </a:endParaRPr>
          </a:p>
          <a:p>
            <a:pPr algn="l" rtl="0" eaLnBrk="0">
              <a:lnSpc>
                <a:spcPct val="11800"/>
              </a:lnSpc>
              <a:tabLst/>
            </a:pPr>
            <a:endParaRPr sz="100" dirty="0">
              <a:latin typeface="Arial"/>
              <a:ea typeface="Arial"/>
              <a:cs typeface="Arial"/>
            </a:endParaRPr>
          </a:p>
          <a:p>
            <a:pPr marL="12700" algn="l" rtl="0" eaLnBrk="0">
              <a:lnSpc>
                <a:spcPts val="2323"/>
              </a:lnSpc>
              <a:tabLst/>
            </a:pPr>
            <a:r>
              <a:rPr sz="1700" kern="0" spc="70" dirty="0">
                <a:solidFill>
                  <a:srgbClr val="FF0000">
                    <a:alpha val="100000"/>
                  </a:srgbClr>
                </a:solidFill>
                <a:latin typeface="Wingdings"/>
                <a:ea typeface="Wingdings"/>
                <a:cs typeface="Wingdings"/>
              </a:rPr>
              <a:t>n</a:t>
            </a:r>
            <a:r>
              <a:rPr sz="1700" kern="0" spc="-750" dirty="0">
                <a:solidFill>
                  <a:srgbClr val="FF0000">
                    <a:alpha val="100000"/>
                  </a:srgbClr>
                </a:solidFill>
                <a:latin typeface="Wingdings"/>
                <a:ea typeface="Wingdings"/>
                <a:cs typeface="Wingdings"/>
              </a:rPr>
              <a:t> </a:t>
            </a:r>
            <a:r>
              <a:rPr sz="1700" kern="0" spc="70" dirty="0">
                <a:solidFill>
                  <a:srgbClr val="000000">
                    <a:alpha val="100000"/>
                  </a:srgbClr>
                </a:solidFill>
                <a:latin typeface="Microsoft YaHei"/>
                <a:ea typeface="Microsoft YaHei"/>
                <a:cs typeface="Microsoft YaHei"/>
              </a:rPr>
              <a:t>《标准》的出台 ，是燃气安全治理的重要里程碑 ，</a:t>
            </a:r>
            <a:r>
              <a:rPr sz="1700" kern="0" spc="60" dirty="0">
                <a:solidFill>
                  <a:srgbClr val="000000">
                    <a:alpha val="100000"/>
                  </a:srgbClr>
                </a:solidFill>
                <a:latin typeface="Microsoft YaHei"/>
                <a:ea typeface="Microsoft YaHei"/>
                <a:cs typeface="Microsoft YaHei"/>
              </a:rPr>
              <a:t>必将推动燃气行业迈向更加安全、</a:t>
            </a:r>
            <a:r>
              <a:rPr sz="1700" kern="0" spc="-390" dirty="0">
                <a:solidFill>
                  <a:srgbClr val="000000">
                    <a:alpha val="100000"/>
                  </a:srgbClr>
                </a:solidFill>
                <a:latin typeface="Microsoft YaHei"/>
                <a:ea typeface="Microsoft YaHei"/>
                <a:cs typeface="Microsoft YaHei"/>
              </a:rPr>
              <a:t> </a:t>
            </a:r>
            <a:r>
              <a:rPr sz="1700" kern="0" spc="60" dirty="0">
                <a:solidFill>
                  <a:srgbClr val="000000">
                    <a:alpha val="100000"/>
                  </a:srgbClr>
                </a:solidFill>
                <a:latin typeface="Microsoft YaHei"/>
                <a:ea typeface="Microsoft YaHei"/>
                <a:cs typeface="Microsoft YaHei"/>
              </a:rPr>
              <a:t>稳定的发展轨道。</a:t>
            </a:r>
            <a:endParaRPr sz="1700" dirty="0">
              <a:latin typeface="Microsoft YaHei"/>
              <a:ea typeface="Microsoft YaHei"/>
              <a:cs typeface="Microsoft YaHei"/>
            </a:endParaRPr>
          </a:p>
        </p:txBody>
      </p:sp>
      <p:sp>
        <p:nvSpPr>
          <p:cNvPr id="20" name="textbox 20"/>
          <p:cNvSpPr/>
          <p:nvPr/>
        </p:nvSpPr>
        <p:spPr>
          <a:xfrm>
            <a:off x="910517" y="363106"/>
            <a:ext cx="3689984" cy="562609"/>
          </a:xfrm>
          <a:prstGeom prst="rect">
            <a:avLst/>
          </a:prstGeom>
          <a:noFill/>
          <a:ln w="0" cap="flat">
            <a:noFill/>
            <a:prstDash val="solid"/>
            <a:miter lim="0"/>
          </a:ln>
        </p:spPr>
        <p:txBody>
          <a:bodyPr vert="horz" wrap="square" lIns="0" tIns="0" rIns="0" bIns="0"/>
          <a:lstStyle/>
          <a:p>
            <a:pPr algn="l" rtl="0" eaLnBrk="0">
              <a:lnSpc>
                <a:spcPct val="83341"/>
              </a:lnSpc>
              <a:tabLst/>
            </a:pPr>
            <a:endParaRPr sz="100" dirty="0">
              <a:latin typeface="Arial"/>
              <a:ea typeface="Arial"/>
              <a:cs typeface="Arial"/>
            </a:endParaRPr>
          </a:p>
          <a:p>
            <a:pPr algn="r" rtl="0" eaLnBrk="0">
              <a:lnSpc>
                <a:spcPts val="4227"/>
              </a:lnSpc>
              <a:tabLst/>
            </a:pPr>
            <a:r>
              <a:rPr sz="3200" b="1" kern="0" spc="-190" dirty="0">
                <a:solidFill>
                  <a:srgbClr val="000000">
                    <a:alpha val="100000"/>
                  </a:srgbClr>
                </a:solidFill>
                <a:latin typeface="Microsoft YaHei"/>
                <a:ea typeface="Microsoft YaHei"/>
                <a:cs typeface="Microsoft YaHei"/>
              </a:rPr>
              <a:t>《标准</a:t>
            </a:r>
            <a:r>
              <a:rPr sz="3200" b="1" kern="0" spc="-180" dirty="0">
                <a:solidFill>
                  <a:srgbClr val="000000">
                    <a:alpha val="100000"/>
                  </a:srgbClr>
                </a:solidFill>
                <a:latin typeface="Microsoft YaHei"/>
                <a:ea typeface="Microsoft YaHei"/>
                <a:cs typeface="Microsoft YaHei"/>
              </a:rPr>
              <a:t>》出台的背</a:t>
            </a:r>
            <a:r>
              <a:rPr sz="3200" b="1" kern="0" spc="-150" dirty="0">
                <a:solidFill>
                  <a:srgbClr val="000000">
                    <a:alpha val="100000"/>
                  </a:srgbClr>
                </a:solidFill>
                <a:latin typeface="Microsoft YaHei"/>
                <a:ea typeface="Microsoft YaHei"/>
                <a:cs typeface="Microsoft YaHei"/>
              </a:rPr>
              <a:t>景</a:t>
            </a:r>
            <a:endParaRPr sz="3200" dirty="0">
              <a:latin typeface="Microsoft YaHei"/>
              <a:ea typeface="Microsoft YaHei"/>
              <a:cs typeface="Microsoft YaHei"/>
            </a:endParaRPr>
          </a:p>
        </p:txBody>
      </p:sp>
      <p:pic>
        <p:nvPicPr>
          <p:cNvPr id="22" name="picture 22"/>
          <p:cNvPicPr>
            <a:picLocks noChangeAspect="1"/>
          </p:cNvPicPr>
          <p:nvPr/>
        </p:nvPicPr>
        <p:blipFill>
          <a:blip r:embed="rId2"/>
          <a:stretch>
            <a:fillRect/>
          </a:stretch>
        </p:blipFill>
        <p:spPr>
          <a:xfrm rot="21600000">
            <a:off x="11472671" y="0"/>
            <a:ext cx="719328" cy="720852"/>
          </a:xfrm>
          <a:prstGeom prst="rect">
            <a:avLst/>
          </a:prstGeom>
        </p:spPr>
      </p:pic>
      <p:pic>
        <p:nvPicPr>
          <p:cNvPr id="24" name="picture 24"/>
          <p:cNvPicPr>
            <a:picLocks noChangeAspect="1"/>
          </p:cNvPicPr>
          <p:nvPr/>
        </p:nvPicPr>
        <p:blipFill>
          <a:blip r:embed="rId3"/>
          <a:stretch>
            <a:fillRect/>
          </a:stretch>
        </p:blipFill>
        <p:spPr>
          <a:xfrm rot="21600000">
            <a:off x="0" y="6138671"/>
            <a:ext cx="720852" cy="719328"/>
          </a:xfrm>
          <a:prstGeom prst="rect">
            <a:avLst/>
          </a:prstGeom>
        </p:spPr>
      </p:pic>
    </p:spTree>
  </p:cSld>
  <p:clrMapOvr>
    <a:masterClrMapping/>
  </p:clrMapOvr>
</p:sld>
</file>

<file path=ppt/slides/slide30.xml><?xml version="1.0" encoding="utf-8"?>
<p:sld xmlns:a16="http://schemas.microsoft.com/office/drawing/2014/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0" name="rect 570"/>
          <p:cNvSpPr/>
          <p:nvPr/>
        </p:nvSpPr>
        <p:spPr>
          <a:xfrm>
            <a:off x="0" y="0"/>
            <a:ext cx="12192000" cy="6858000"/>
          </a:xfrm>
          <a:prstGeom prst="rect">
            <a:avLst/>
          </a:prstGeom>
          <a:solidFill>
            <a:srgbClr val="E4F4FB">
              <a:alpha val="100000"/>
            </a:srgbClr>
          </a:solidFill>
          <a:ln w="0" cap="flat">
            <a:noFill/>
            <a:prstDash val="solid"/>
            <a:miter lim="0"/>
          </a:ln>
        </p:spPr>
        <p:txBody>
          <a:bodyPr rtlCol="0"/>
          <a:lstStyle/>
          <a:p>
            <a:pPr algn="ctr"/>
            <a:endParaRPr lang="zh-CN" altLang="en-US"/>
          </a:p>
        </p:txBody>
      </p:sp>
      <p:grpSp>
        <p:nvGrpSpPr>
          <p:cNvPr id="46" name="group 46"/>
          <p:cNvGrpSpPr/>
          <p:nvPr/>
        </p:nvGrpSpPr>
        <p:grpSpPr>
          <a:xfrm rot="21600000">
            <a:off x="720852" y="1626107"/>
            <a:ext cx="10750296" cy="4573524"/>
            <a:chOff x="0" y="0"/>
            <a:chExt cx="10750296" cy="4573524"/>
          </a:xfrm>
        </p:grpSpPr>
        <p:sp>
          <p:nvSpPr>
            <p:cNvPr id="572" name="path 572"/>
            <p:cNvSpPr/>
            <p:nvPr/>
          </p:nvSpPr>
          <p:spPr>
            <a:xfrm>
              <a:off x="0" y="0"/>
              <a:ext cx="10750296" cy="4573524"/>
            </a:xfrm>
            <a:custGeom>
              <a:avLst/>
              <a:gdLst/>
              <a:ahLst/>
              <a:cxnLst/>
              <a:rect l="0" t="0" r="0" b="0"/>
              <a:pathLst>
                <a:path w="16929" h="7202">
                  <a:moveTo>
                    <a:pt x="0" y="0"/>
                  </a:moveTo>
                  <a:lnTo>
                    <a:pt x="16929" y="0"/>
                  </a:lnTo>
                  <a:lnTo>
                    <a:pt x="16929" y="979"/>
                  </a:lnTo>
                  <a:lnTo>
                    <a:pt x="0" y="979"/>
                  </a:lnTo>
                  <a:lnTo>
                    <a:pt x="0" y="0"/>
                  </a:lnTo>
                  <a:close/>
                </a:path>
                <a:path w="16929" h="7202">
                  <a:moveTo>
                    <a:pt x="0" y="1958"/>
                  </a:moveTo>
                  <a:lnTo>
                    <a:pt x="4171" y="1958"/>
                  </a:lnTo>
                  <a:lnTo>
                    <a:pt x="4171" y="2940"/>
                  </a:lnTo>
                  <a:lnTo>
                    <a:pt x="0" y="2940"/>
                  </a:lnTo>
                  <a:lnTo>
                    <a:pt x="0" y="1958"/>
                  </a:lnTo>
                  <a:close/>
                </a:path>
                <a:path w="16929" h="7202">
                  <a:moveTo>
                    <a:pt x="4171" y="1958"/>
                  </a:moveTo>
                  <a:lnTo>
                    <a:pt x="11138" y="1958"/>
                  </a:lnTo>
                  <a:lnTo>
                    <a:pt x="11138" y="2940"/>
                  </a:lnTo>
                  <a:lnTo>
                    <a:pt x="4171" y="2940"/>
                  </a:lnTo>
                  <a:lnTo>
                    <a:pt x="4171" y="1958"/>
                  </a:lnTo>
                  <a:close/>
                </a:path>
                <a:path w="16929" h="7202">
                  <a:moveTo>
                    <a:pt x="11138" y="1958"/>
                  </a:moveTo>
                  <a:lnTo>
                    <a:pt x="16929" y="1958"/>
                  </a:lnTo>
                  <a:lnTo>
                    <a:pt x="16929" y="2940"/>
                  </a:lnTo>
                  <a:lnTo>
                    <a:pt x="11138" y="2940"/>
                  </a:lnTo>
                  <a:lnTo>
                    <a:pt x="11138" y="1958"/>
                  </a:lnTo>
                  <a:close/>
                </a:path>
                <a:path w="16929" h="7202">
                  <a:moveTo>
                    <a:pt x="4171" y="4368"/>
                  </a:moveTo>
                  <a:lnTo>
                    <a:pt x="7507" y="4368"/>
                  </a:lnTo>
                  <a:lnTo>
                    <a:pt x="7507" y="7202"/>
                  </a:lnTo>
                  <a:lnTo>
                    <a:pt x="4171" y="7202"/>
                  </a:lnTo>
                  <a:lnTo>
                    <a:pt x="4171" y="4368"/>
                  </a:lnTo>
                  <a:close/>
                </a:path>
                <a:path w="16929" h="7202">
                  <a:moveTo>
                    <a:pt x="7507" y="4368"/>
                  </a:moveTo>
                  <a:lnTo>
                    <a:pt x="11138" y="4368"/>
                  </a:lnTo>
                  <a:lnTo>
                    <a:pt x="11138" y="7202"/>
                  </a:lnTo>
                  <a:lnTo>
                    <a:pt x="7507" y="7202"/>
                  </a:lnTo>
                  <a:lnTo>
                    <a:pt x="7507" y="4368"/>
                  </a:lnTo>
                  <a:close/>
                </a:path>
              </a:pathLst>
            </a:custGeom>
            <a:solidFill>
              <a:srgbClr val="B9D6E6">
                <a:alpha val="100000"/>
              </a:srgbClr>
            </a:solidFill>
            <a:ln w="0" cap="flat">
              <a:noFill/>
              <a:prstDash val="solid"/>
              <a:miter lim="0"/>
            </a:ln>
          </p:spPr>
          <p:txBody>
            <a:bodyPr rtlCol="0"/>
            <a:lstStyle/>
            <a:p>
              <a:pPr algn="ctr"/>
              <a:endParaRPr lang="zh-CN" altLang="en-US"/>
            </a:p>
          </p:txBody>
        </p:sp>
        <p:sp>
          <p:nvSpPr>
            <p:cNvPr id="574" name="path 574"/>
            <p:cNvSpPr/>
            <p:nvPr/>
          </p:nvSpPr>
          <p:spPr>
            <a:xfrm>
              <a:off x="0" y="621792"/>
              <a:ext cx="10750296" cy="3951732"/>
            </a:xfrm>
            <a:custGeom>
              <a:avLst/>
              <a:gdLst/>
              <a:ahLst/>
              <a:cxnLst/>
              <a:rect l="0" t="0" r="0" b="0"/>
              <a:pathLst>
                <a:path w="16929" h="6223">
                  <a:moveTo>
                    <a:pt x="0" y="0"/>
                  </a:moveTo>
                  <a:lnTo>
                    <a:pt x="16929" y="0"/>
                  </a:lnTo>
                  <a:lnTo>
                    <a:pt x="16929" y="979"/>
                  </a:lnTo>
                  <a:lnTo>
                    <a:pt x="0" y="979"/>
                  </a:lnTo>
                  <a:lnTo>
                    <a:pt x="0" y="0"/>
                  </a:lnTo>
                  <a:close/>
                </a:path>
                <a:path w="16929" h="6223">
                  <a:moveTo>
                    <a:pt x="0" y="1960"/>
                  </a:moveTo>
                  <a:lnTo>
                    <a:pt x="4171" y="1960"/>
                  </a:lnTo>
                  <a:lnTo>
                    <a:pt x="4171" y="6223"/>
                  </a:lnTo>
                  <a:lnTo>
                    <a:pt x="0" y="6223"/>
                  </a:lnTo>
                  <a:lnTo>
                    <a:pt x="0" y="1960"/>
                  </a:lnTo>
                  <a:close/>
                </a:path>
                <a:path w="16929" h="6223">
                  <a:moveTo>
                    <a:pt x="4171" y="1960"/>
                  </a:moveTo>
                  <a:lnTo>
                    <a:pt x="11138" y="1960"/>
                  </a:lnTo>
                  <a:lnTo>
                    <a:pt x="11138" y="3388"/>
                  </a:lnTo>
                  <a:lnTo>
                    <a:pt x="4171" y="3388"/>
                  </a:lnTo>
                  <a:lnTo>
                    <a:pt x="4171" y="1960"/>
                  </a:lnTo>
                  <a:close/>
                </a:path>
                <a:path w="16929" h="6223">
                  <a:moveTo>
                    <a:pt x="11138" y="1960"/>
                  </a:moveTo>
                  <a:lnTo>
                    <a:pt x="16929" y="1960"/>
                  </a:lnTo>
                  <a:lnTo>
                    <a:pt x="16929" y="6223"/>
                  </a:lnTo>
                  <a:lnTo>
                    <a:pt x="11138" y="6223"/>
                  </a:lnTo>
                  <a:lnTo>
                    <a:pt x="11138" y="1960"/>
                  </a:lnTo>
                  <a:close/>
                </a:path>
              </a:pathLst>
            </a:custGeom>
            <a:solidFill>
              <a:srgbClr val="FFFFFF">
                <a:alpha val="100000"/>
              </a:srgbClr>
            </a:solidFill>
            <a:ln w="0" cap="flat">
              <a:noFill/>
              <a:prstDash val="solid"/>
              <a:miter lim="0"/>
            </a:ln>
          </p:spPr>
          <p:txBody>
            <a:bodyPr rtlCol="0"/>
            <a:lstStyle/>
            <a:p>
              <a:pPr algn="ctr"/>
              <a:endParaRPr lang="zh-CN" altLang="en-US"/>
            </a:p>
          </p:txBody>
        </p:sp>
      </p:grpSp>
      <p:graphicFrame>
        <p:nvGraphicFramePr>
          <p:cNvPr id="576" name="table 576"/>
          <p:cNvGraphicFramePr>
            <a:graphicFrameLocks noGrp="1"/>
          </p:cNvGraphicFramePr>
          <p:nvPr/>
        </p:nvGraphicFramePr>
        <p:xfrm>
          <a:off x="720090" y="2870200"/>
          <a:ext cx="10750548" cy="3335020"/>
        </p:xfrm>
        <a:graphic>
          <a:graphicData uri="http://schemas.openxmlformats.org/drawingml/2006/table">
            <a:tbl>
              <a:tblPr/>
              <a:tblGrid>
                <a:gridCol w="2649855">
                  <a:extLst>
                    <a:ext uri="{9D8B030D-6E8A-4147-A177-3AD203B41FA5}">
                      <a16:colId xmlns:a16="http://schemas.microsoft.com/office/drawing/2014/main" val="20000"/>
                    </a:ext>
                  </a:extLst>
                </a:gridCol>
                <a:gridCol w="2045970">
                  <a:extLst>
                    <a:ext uri="{9D8B030D-6E8A-4147-A177-3AD203B41FA5}">
                      <a16:colId xmlns:a16="http://schemas.microsoft.com/office/drawing/2014/main" val="20001"/>
                    </a:ext>
                  </a:extLst>
                </a:gridCol>
                <a:gridCol w="2377439">
                  <a:extLst>
                    <a:ext uri="{9D8B030D-6E8A-4147-A177-3AD203B41FA5}">
                      <a16:colId xmlns:a16="http://schemas.microsoft.com/office/drawing/2014/main" val="20002"/>
                    </a:ext>
                  </a:extLst>
                </a:gridCol>
                <a:gridCol w="3677284">
                  <a:extLst>
                    <a:ext uri="{9D8B030D-6E8A-4147-A177-3AD203B41FA5}">
                      <a16:colId xmlns:a16="http://schemas.microsoft.com/office/drawing/2014/main" val="20003"/>
                    </a:ext>
                  </a:extLst>
                </a:gridCol>
              </a:tblGrid>
              <a:tr h="1429385">
                <a:tc rowSpan="2">
                  <a:txBody>
                    <a:bodyPr/>
                    <a:lstStyle/>
                    <a:p>
                      <a:pPr algn="l" rtl="0" eaLnBrk="0">
                        <a:lnSpc>
                          <a:spcPct val="152000"/>
                        </a:lnSpc>
                        <a:tabLst/>
                      </a:pPr>
                      <a:endParaRPr sz="1000" dirty="0">
                        <a:latin typeface="Arial"/>
                        <a:ea typeface="Arial"/>
                        <a:cs typeface="Arial"/>
                      </a:endParaRPr>
                    </a:p>
                    <a:p>
                      <a:pPr algn="l" rtl="0" eaLnBrk="0">
                        <a:lnSpc>
                          <a:spcPct val="8355"/>
                        </a:lnSpc>
                        <a:tabLst/>
                      </a:pPr>
                      <a:endParaRPr sz="100" dirty="0">
                        <a:latin typeface="Arial"/>
                        <a:ea typeface="Arial"/>
                        <a:cs typeface="Arial"/>
                      </a:endParaRPr>
                    </a:p>
                    <a:p>
                      <a:pPr marL="872489" algn="l" rtl="0" eaLnBrk="0">
                        <a:lnSpc>
                          <a:spcPct val="84000"/>
                        </a:lnSpc>
                        <a:tabLst/>
                      </a:pPr>
                      <a:r>
                        <a:rPr sz="1600" kern="0" spc="120" dirty="0">
                          <a:solidFill>
                            <a:srgbClr val="000000">
                              <a:alpha val="100000"/>
                            </a:srgbClr>
                          </a:solidFill>
                          <a:latin typeface="Microsoft YaHei"/>
                          <a:ea typeface="Microsoft YaHei"/>
                          <a:cs typeface="Microsoft YaHei"/>
                        </a:rPr>
                        <a:t>检查要点</a:t>
                      </a:r>
                      <a:endParaRPr sz="1600" dirty="0">
                        <a:latin typeface="Microsoft YaHei"/>
                        <a:ea typeface="Microsoft YaHei"/>
                        <a:cs typeface="Microsoft YaHei"/>
                      </a:endParaRPr>
                    </a:p>
                    <a:p>
                      <a:pPr algn="l" rtl="0" eaLnBrk="0">
                        <a:lnSpc>
                          <a:spcPct val="110000"/>
                        </a:lnSpc>
                        <a:tabLst/>
                      </a:pPr>
                      <a:endParaRPr sz="1000" dirty="0">
                        <a:latin typeface="Arial"/>
                        <a:ea typeface="Arial"/>
                        <a:cs typeface="Arial"/>
                      </a:endParaRPr>
                    </a:p>
                    <a:p>
                      <a:pPr algn="l" rtl="0" eaLnBrk="0">
                        <a:lnSpc>
                          <a:spcPct val="110000"/>
                        </a:lnSpc>
                        <a:tabLst/>
                      </a:pPr>
                      <a:endParaRPr sz="1000" dirty="0">
                        <a:latin typeface="Arial"/>
                        <a:ea typeface="Arial"/>
                        <a:cs typeface="Arial"/>
                      </a:endParaRPr>
                    </a:p>
                    <a:p>
                      <a:pPr algn="l" rtl="0" eaLnBrk="0">
                        <a:lnSpc>
                          <a:spcPct val="111000"/>
                        </a:lnSpc>
                        <a:tabLst/>
                      </a:pPr>
                      <a:endParaRPr sz="1000" dirty="0">
                        <a:latin typeface="Arial"/>
                        <a:ea typeface="Arial"/>
                        <a:cs typeface="Arial"/>
                      </a:endParaRPr>
                    </a:p>
                    <a:p>
                      <a:pPr algn="l" rtl="0" eaLnBrk="0">
                        <a:lnSpc>
                          <a:spcPct val="111000"/>
                        </a:lnSpc>
                        <a:tabLst/>
                      </a:pPr>
                      <a:endParaRPr sz="1000" dirty="0">
                        <a:latin typeface="Arial"/>
                        <a:ea typeface="Arial"/>
                        <a:cs typeface="Arial"/>
                      </a:endParaRPr>
                    </a:p>
                    <a:p>
                      <a:pPr algn="l" rtl="0" eaLnBrk="0">
                        <a:lnSpc>
                          <a:spcPct val="111000"/>
                        </a:lnSpc>
                        <a:tabLst/>
                      </a:pPr>
                      <a:endParaRPr sz="1000" dirty="0">
                        <a:latin typeface="Arial"/>
                        <a:ea typeface="Arial"/>
                        <a:cs typeface="Arial"/>
                      </a:endParaRPr>
                    </a:p>
                    <a:p>
                      <a:pPr algn="l" rtl="0" eaLnBrk="0">
                        <a:lnSpc>
                          <a:spcPct val="111000"/>
                        </a:lnSpc>
                        <a:tabLst/>
                      </a:pPr>
                      <a:endParaRPr sz="1000" dirty="0">
                        <a:latin typeface="Arial"/>
                        <a:ea typeface="Arial"/>
                        <a:cs typeface="Arial"/>
                      </a:endParaRPr>
                    </a:p>
                    <a:p>
                      <a:pPr algn="l" rtl="0" eaLnBrk="0">
                        <a:lnSpc>
                          <a:spcPct val="111000"/>
                        </a:lnSpc>
                        <a:tabLst/>
                      </a:pPr>
                      <a:endParaRPr sz="1000" dirty="0">
                        <a:latin typeface="Arial"/>
                        <a:ea typeface="Arial"/>
                        <a:cs typeface="Arial"/>
                      </a:endParaRPr>
                    </a:p>
                    <a:p>
                      <a:pPr algn="l" rtl="0" eaLnBrk="0">
                        <a:lnSpc>
                          <a:spcPct val="127000"/>
                        </a:lnSpc>
                        <a:tabLst/>
                      </a:pPr>
                      <a:endParaRPr sz="300" dirty="0">
                        <a:latin typeface="Arial"/>
                        <a:ea typeface="Arial"/>
                        <a:cs typeface="Arial"/>
                      </a:endParaRPr>
                    </a:p>
                    <a:p>
                      <a:pPr marL="233045" indent="78105" algn="l" rtl="0" eaLnBrk="0">
                        <a:lnSpc>
                          <a:spcPct val="128000"/>
                        </a:lnSpc>
                        <a:spcBef>
                          <a:spcPts val="1"/>
                        </a:spcBef>
                        <a:tabLst/>
                      </a:pPr>
                      <a:r>
                        <a:rPr sz="1500" kern="0" spc="-50" dirty="0">
                          <a:solidFill>
                            <a:srgbClr val="000000">
                              <a:alpha val="100000"/>
                            </a:srgbClr>
                          </a:solidFill>
                          <a:latin typeface="Microsoft YaHei"/>
                          <a:ea typeface="Microsoft YaHei"/>
                          <a:cs typeface="Microsoft YaHei"/>
                        </a:rPr>
                        <a:t>（ </a:t>
                      </a:r>
                      <a:r>
                        <a:rPr sz="1500" kern="0" spc="-50" dirty="0">
                          <a:solidFill>
                            <a:srgbClr val="000000">
                              <a:alpha val="100000"/>
                            </a:srgbClr>
                          </a:solidFill>
                          <a:latin typeface="FangSong"/>
                          <a:ea typeface="FangSong"/>
                          <a:cs typeface="FangSong"/>
                        </a:rPr>
                        <a:t>4</a:t>
                      </a:r>
                      <a:r>
                        <a:rPr sz="1500" kern="0" spc="-340" dirty="0">
                          <a:solidFill>
                            <a:srgbClr val="000000">
                              <a:alpha val="100000"/>
                            </a:srgbClr>
                          </a:solidFill>
                          <a:latin typeface="FangSong"/>
                          <a:ea typeface="FangSong"/>
                          <a:cs typeface="FangSong"/>
                        </a:rPr>
                        <a:t> </a:t>
                      </a:r>
                      <a:r>
                        <a:rPr sz="1500" kern="0" spc="-50" dirty="0">
                          <a:solidFill>
                            <a:srgbClr val="000000">
                              <a:alpha val="100000"/>
                            </a:srgbClr>
                          </a:solidFill>
                          <a:latin typeface="Microsoft YaHei"/>
                          <a:ea typeface="Microsoft YaHei"/>
                          <a:cs typeface="Microsoft YaHei"/>
                        </a:rPr>
                        <a:t>）查压力、</a:t>
                      </a:r>
                      <a:r>
                        <a:rPr sz="1500" kern="0" spc="-330" dirty="0">
                          <a:solidFill>
                            <a:srgbClr val="000000">
                              <a:alpha val="100000"/>
                            </a:srgbClr>
                          </a:solidFill>
                          <a:latin typeface="Microsoft YaHei"/>
                          <a:ea typeface="Microsoft YaHei"/>
                          <a:cs typeface="Microsoft YaHei"/>
                        </a:rPr>
                        <a:t> </a:t>
                      </a:r>
                      <a:r>
                        <a:rPr sz="1500" kern="0" spc="-50" dirty="0">
                          <a:solidFill>
                            <a:srgbClr val="000000">
                              <a:alpha val="100000"/>
                            </a:srgbClr>
                          </a:solidFill>
                          <a:latin typeface="Microsoft YaHei"/>
                          <a:ea typeface="Microsoft YaHei"/>
                          <a:cs typeface="Microsoft YaHei"/>
                        </a:rPr>
                        <a:t>液位监测</a:t>
                      </a:r>
                      <a:r>
                        <a:rPr sz="1500" kern="0" spc="0" dirty="0">
                          <a:solidFill>
                            <a:srgbClr val="000000">
                              <a:alpha val="100000"/>
                            </a:srgbClr>
                          </a:solidFill>
                          <a:latin typeface="Microsoft YaHei"/>
                          <a:ea typeface="Microsoft YaHei"/>
                          <a:cs typeface="Microsoft YaHei"/>
                        </a:rPr>
                        <a:t>      </a:t>
                      </a:r>
                      <a:r>
                        <a:rPr sz="1500" kern="0" spc="80" dirty="0">
                          <a:solidFill>
                            <a:srgbClr val="000000">
                              <a:alpha val="100000"/>
                            </a:srgbClr>
                          </a:solidFill>
                          <a:latin typeface="Microsoft YaHei"/>
                          <a:ea typeface="Microsoft YaHei"/>
                          <a:cs typeface="Microsoft YaHei"/>
                        </a:rPr>
                        <a:t>及报警装置安装场所。</a:t>
                      </a:r>
                      <a:endParaRPr sz="1500" dirty="0">
                        <a:latin typeface="Microsoft YaHei"/>
                        <a:ea typeface="Microsoft YaHei"/>
                        <a:cs typeface="Microsoft YaHei"/>
                      </a:endParaRPr>
                    </a:p>
                  </a:txBody>
                  <a:tcPr marL="0" marR="0" marT="0" marB="0">
                    <a:lnL>
                      <a:noFill/>
                    </a:lnL>
                    <a:lnR w="12700" cap="flat" cmpd="sng" algn="ctr">
                      <a:solidFill>
                        <a:srgbClr val="8EBFD6"/>
                      </a:solidFill>
                      <a:prstDash val="solid"/>
                      <a:round/>
                      <a:headEnd type="none" w="med" len="med"/>
                      <a:tailEnd type="none" w="med" len="med"/>
                    </a:lnR>
                    <a:lnT>
                      <a:noFill/>
                    </a:lnT>
                    <a:lnB w="12700" cap="flat" cmpd="sng" algn="ctr">
                      <a:solidFill>
                        <a:srgbClr val="8EBFD6"/>
                      </a:solidFill>
                      <a:prstDash val="solid"/>
                      <a:round/>
                      <a:headEnd type="none" w="med" len="med"/>
                      <a:tailEnd type="none" w="med" len="med"/>
                    </a:lnB>
                  </a:tcPr>
                </a:tc>
                <a:tc gridSpan="2">
                  <a:txBody>
                    <a:bodyPr/>
                    <a:lstStyle/>
                    <a:p>
                      <a:pPr algn="l" rtl="0" eaLnBrk="0">
                        <a:lnSpc>
                          <a:spcPct val="152000"/>
                        </a:lnSpc>
                        <a:tabLst/>
                      </a:pPr>
                      <a:endParaRPr sz="1000" dirty="0">
                        <a:latin typeface="Arial"/>
                        <a:ea typeface="Arial"/>
                        <a:cs typeface="Arial"/>
                      </a:endParaRPr>
                    </a:p>
                    <a:p>
                      <a:pPr marL="1761489" algn="l" rtl="0" eaLnBrk="0">
                        <a:lnSpc>
                          <a:spcPct val="84000"/>
                        </a:lnSpc>
                        <a:spcBef>
                          <a:spcPts val="4"/>
                        </a:spcBef>
                        <a:tabLst/>
                      </a:pPr>
                      <a:r>
                        <a:rPr sz="1600" kern="0" spc="120" dirty="0">
                          <a:solidFill>
                            <a:srgbClr val="000000">
                              <a:alpha val="100000"/>
                            </a:srgbClr>
                          </a:solidFill>
                          <a:latin typeface="Microsoft YaHei"/>
                          <a:ea typeface="Microsoft YaHei"/>
                          <a:cs typeface="Microsoft YaHei"/>
                        </a:rPr>
                        <a:t>判定标准</a:t>
                      </a:r>
                      <a:endParaRPr sz="1600" dirty="0">
                        <a:latin typeface="Microsoft YaHei"/>
                        <a:ea typeface="Microsoft YaHei"/>
                        <a:cs typeface="Microsoft YaHei"/>
                      </a:endParaRPr>
                    </a:p>
                    <a:p>
                      <a:pPr algn="l" rtl="0" eaLnBrk="0">
                        <a:lnSpc>
                          <a:spcPct val="194000"/>
                        </a:lnSpc>
                        <a:tabLst/>
                      </a:pPr>
                      <a:endParaRPr sz="1000" dirty="0">
                        <a:latin typeface="Arial"/>
                        <a:ea typeface="Arial"/>
                        <a:cs typeface="Arial"/>
                      </a:endParaRPr>
                    </a:p>
                    <a:p>
                      <a:pPr algn="l" rtl="0" eaLnBrk="0">
                        <a:lnSpc>
                          <a:spcPct val="127000"/>
                        </a:lnSpc>
                        <a:tabLst/>
                      </a:pPr>
                      <a:endParaRPr sz="300" dirty="0">
                        <a:latin typeface="Arial"/>
                        <a:ea typeface="Arial"/>
                        <a:cs typeface="Arial"/>
                      </a:endParaRPr>
                    </a:p>
                    <a:p>
                      <a:pPr marL="232409" algn="l" rtl="0" eaLnBrk="0">
                        <a:lnSpc>
                          <a:spcPct val="125000"/>
                        </a:lnSpc>
                        <a:spcBef>
                          <a:spcPts val="1"/>
                        </a:spcBef>
                        <a:tabLst/>
                      </a:pPr>
                      <a:r>
                        <a:rPr sz="1500" kern="0" spc="80" dirty="0">
                          <a:solidFill>
                            <a:srgbClr val="000000">
                              <a:alpha val="100000"/>
                            </a:srgbClr>
                          </a:solidFill>
                          <a:latin typeface="Microsoft YaHei"/>
                          <a:ea typeface="Microsoft YaHei"/>
                          <a:cs typeface="Microsoft YaHei"/>
                        </a:rPr>
                        <a:t>压力、</a:t>
                      </a:r>
                      <a:r>
                        <a:rPr sz="1500" kern="0" spc="-330" dirty="0">
                          <a:solidFill>
                            <a:srgbClr val="000000">
                              <a:alpha val="100000"/>
                            </a:srgbClr>
                          </a:solidFill>
                          <a:latin typeface="Microsoft YaHei"/>
                          <a:ea typeface="Microsoft YaHei"/>
                          <a:cs typeface="Microsoft YaHei"/>
                        </a:rPr>
                        <a:t> </a:t>
                      </a:r>
                      <a:r>
                        <a:rPr sz="1500" kern="0" spc="80" dirty="0">
                          <a:solidFill>
                            <a:srgbClr val="000000">
                              <a:alpha val="100000"/>
                            </a:srgbClr>
                          </a:solidFill>
                          <a:latin typeface="Microsoft YaHei"/>
                          <a:ea typeface="Microsoft YaHei"/>
                          <a:cs typeface="Microsoft YaHei"/>
                        </a:rPr>
                        <a:t>液位监测装置未安装</a:t>
                      </a:r>
                      <a:r>
                        <a:rPr sz="1500" kern="0" spc="70" dirty="0">
                          <a:solidFill>
                            <a:srgbClr val="000000">
                              <a:alpha val="100000"/>
                            </a:srgbClr>
                          </a:solidFill>
                          <a:latin typeface="Microsoft YaHei"/>
                          <a:ea typeface="Microsoft YaHei"/>
                          <a:cs typeface="Microsoft YaHei"/>
                        </a:rPr>
                        <a:t>在有人值守场所</a:t>
                      </a:r>
                      <a:r>
                        <a:rPr sz="1500" kern="0" spc="190" dirty="0">
                          <a:solidFill>
                            <a:srgbClr val="000000">
                              <a:alpha val="100000"/>
                            </a:srgbClr>
                          </a:solidFill>
                          <a:latin typeface="Microsoft YaHei"/>
                          <a:ea typeface="Microsoft YaHei"/>
                          <a:cs typeface="Microsoft YaHei"/>
                        </a:rPr>
                        <a:t> </a:t>
                      </a:r>
                      <a:r>
                        <a:rPr sz="1500" kern="0" spc="70" dirty="0">
                          <a:solidFill>
                            <a:srgbClr val="000000">
                              <a:alpha val="100000"/>
                            </a:srgbClr>
                          </a:solidFill>
                          <a:latin typeface="Microsoft YaHei"/>
                          <a:ea typeface="Microsoft YaHei"/>
                          <a:cs typeface="Microsoft YaHei"/>
                        </a:rPr>
                        <a:t>，</a:t>
                      </a:r>
                      <a:r>
                        <a:rPr sz="1500" kern="0" spc="0" dirty="0">
                          <a:solidFill>
                            <a:srgbClr val="000000">
                              <a:alpha val="100000"/>
                            </a:srgbClr>
                          </a:solidFill>
                          <a:latin typeface="Microsoft YaHei"/>
                          <a:ea typeface="Microsoft YaHei"/>
                          <a:cs typeface="Microsoft YaHei"/>
                        </a:rPr>
                        <a:t>  </a:t>
                      </a:r>
                      <a:r>
                        <a:rPr sz="1500" kern="0" spc="90" dirty="0">
                          <a:solidFill>
                            <a:srgbClr val="000000">
                              <a:alpha val="100000"/>
                            </a:srgbClr>
                          </a:solidFill>
                          <a:latin typeface="Microsoft YaHei"/>
                          <a:ea typeface="Microsoft YaHei"/>
                          <a:cs typeface="Microsoft YaHei"/>
                        </a:rPr>
                        <a:t>构成重大隐患</a:t>
                      </a:r>
                      <a:endParaRPr sz="1500" dirty="0">
                        <a:latin typeface="Microsoft YaHei"/>
                        <a:ea typeface="Microsoft YaHei"/>
                        <a:cs typeface="Microsoft YaHei"/>
                      </a:endParaRPr>
                    </a:p>
                  </a:txBody>
                  <a:tcPr marL="0" marR="0" marT="0" marB="0">
                    <a:lnL w="12700" cap="flat" cmpd="sng" algn="ctr">
                      <a:solidFill>
                        <a:srgbClr val="8EBFD6"/>
                      </a:solidFill>
                      <a:prstDash val="solid"/>
                      <a:round/>
                      <a:headEnd type="none" w="med" len="med"/>
                      <a:tailEnd type="none" w="med" len="med"/>
                    </a:lnL>
                    <a:lnR w="12700" cap="flat" cmpd="sng" algn="ctr">
                      <a:solidFill>
                        <a:srgbClr val="8EBFD6"/>
                      </a:solidFill>
                      <a:prstDash val="solid"/>
                      <a:round/>
                      <a:headEnd type="none" w="med" len="med"/>
                      <a:tailEnd type="none" w="med" len="med"/>
                    </a:lnR>
                    <a:lnT>
                      <a:noFill/>
                    </a:lnT>
                    <a:lnB>
                      <a:noFill/>
                    </a:lnB>
                  </a:tcPr>
                </a:tc>
                <a:tc hMerge="1">
                  <a:txBody>
                    <a:bodyPr/>
                    <a:lstStyle/>
                    <a:p>
                      <a:endParaRPr/>
                    </a:p>
                  </a:txBody>
                  <a:tcPr marL="0" marR="0" marT="0" marB="0">
                    <a:lnL w="12700" cap="flat" cmpd="sng" algn="ctr">
                      <a:solidFill>
                        <a:srgbClr val="8EBFD6"/>
                      </a:solidFill>
                      <a:prstDash val="solid"/>
                      <a:round/>
                      <a:headEnd type="none" w="med" len="med"/>
                      <a:tailEnd type="none" w="med" len="med"/>
                    </a:lnL>
                    <a:lnR w="12700" cap="flat" cmpd="sng" algn="ctr">
                      <a:solidFill>
                        <a:srgbClr val="8EBFD6"/>
                      </a:solidFill>
                      <a:prstDash val="solid"/>
                      <a:round/>
                      <a:headEnd type="none" w="med" len="med"/>
                      <a:tailEnd type="none" w="med" len="med"/>
                    </a:lnR>
                    <a:lnT>
                      <a:noFill/>
                    </a:lnT>
                    <a:lnB>
                      <a:noFill/>
                    </a:lnB>
                  </a:tcPr>
                </a:tc>
                <a:tc rowSpan="2">
                  <a:txBody>
                    <a:bodyPr/>
                    <a:lstStyle/>
                    <a:p>
                      <a:pPr algn="l" rtl="0" eaLnBrk="0">
                        <a:lnSpc>
                          <a:spcPct val="151000"/>
                        </a:lnSpc>
                        <a:tabLst/>
                      </a:pPr>
                      <a:endParaRPr sz="1000" dirty="0">
                        <a:latin typeface="Arial"/>
                        <a:ea typeface="Arial"/>
                        <a:cs typeface="Arial"/>
                      </a:endParaRPr>
                    </a:p>
                    <a:p>
                      <a:pPr marL="1162050" algn="l" rtl="0" eaLnBrk="0">
                        <a:lnSpc>
                          <a:spcPct val="85000"/>
                        </a:lnSpc>
                        <a:spcBef>
                          <a:spcPts val="1"/>
                        </a:spcBef>
                        <a:tabLst/>
                      </a:pPr>
                      <a:r>
                        <a:rPr sz="1600" kern="0" spc="140" dirty="0">
                          <a:solidFill>
                            <a:srgbClr val="000000">
                              <a:alpha val="100000"/>
                            </a:srgbClr>
                          </a:solidFill>
                          <a:latin typeface="Microsoft YaHei"/>
                          <a:ea typeface="Microsoft YaHei"/>
                          <a:cs typeface="Microsoft YaHei"/>
                        </a:rPr>
                        <a:t>相关参考依据</a:t>
                      </a:r>
                      <a:endParaRPr sz="1600" dirty="0">
                        <a:latin typeface="Microsoft YaHei"/>
                        <a:ea typeface="Microsoft YaHei"/>
                        <a:cs typeface="Microsoft YaHei"/>
                      </a:endParaRPr>
                    </a:p>
                    <a:p>
                      <a:pPr algn="l" rtl="0" eaLnBrk="0">
                        <a:lnSpc>
                          <a:spcPct val="129000"/>
                        </a:lnSpc>
                        <a:tabLst/>
                      </a:pPr>
                      <a:endParaRPr sz="1000" dirty="0">
                        <a:latin typeface="Arial"/>
                        <a:ea typeface="Arial"/>
                        <a:cs typeface="Arial"/>
                      </a:endParaRPr>
                    </a:p>
                    <a:p>
                      <a:pPr algn="l" rtl="0" eaLnBrk="0">
                        <a:lnSpc>
                          <a:spcPct val="130000"/>
                        </a:lnSpc>
                        <a:tabLst/>
                      </a:pPr>
                      <a:endParaRPr sz="1000" dirty="0">
                        <a:latin typeface="Arial"/>
                        <a:ea typeface="Arial"/>
                        <a:cs typeface="Arial"/>
                      </a:endParaRPr>
                    </a:p>
                    <a:p>
                      <a:pPr algn="l" rtl="0" eaLnBrk="0">
                        <a:lnSpc>
                          <a:spcPct val="130000"/>
                        </a:lnSpc>
                        <a:tabLst/>
                      </a:pPr>
                      <a:endParaRPr sz="1000" dirty="0">
                        <a:latin typeface="Arial"/>
                        <a:ea typeface="Arial"/>
                        <a:cs typeface="Arial"/>
                      </a:endParaRPr>
                    </a:p>
                    <a:p>
                      <a:pPr marL="231140" indent="84455" algn="l" rtl="0" eaLnBrk="0">
                        <a:lnSpc>
                          <a:spcPct val="122000"/>
                        </a:lnSpc>
                        <a:spcBef>
                          <a:spcPts val="361"/>
                        </a:spcBef>
                        <a:tabLst/>
                      </a:pPr>
                      <a:r>
                        <a:rPr sz="1200" kern="0" spc="-40" dirty="0">
                          <a:solidFill>
                            <a:srgbClr val="FF0000">
                              <a:alpha val="100000"/>
                            </a:srgbClr>
                          </a:solidFill>
                          <a:latin typeface="Microsoft YaHei"/>
                          <a:ea typeface="Microsoft YaHei"/>
                          <a:cs typeface="Microsoft YaHei"/>
                        </a:rPr>
                        <a:t>【依据】</a:t>
                      </a:r>
                      <a:r>
                        <a:rPr sz="1200" kern="0" spc="-40" dirty="0">
                          <a:solidFill>
                            <a:srgbClr val="000000">
                              <a:alpha val="100000"/>
                            </a:srgbClr>
                          </a:solidFill>
                          <a:latin typeface="Microsoft YaHei"/>
                          <a:ea typeface="Microsoft YaHei"/>
                          <a:cs typeface="Microsoft YaHei"/>
                        </a:rPr>
                        <a:t>《燃气工程项目规范》第 4.3.2 条 ：</a:t>
                      </a:r>
                      <a:r>
                        <a:rPr sz="1200" kern="0" spc="-50" dirty="0">
                          <a:solidFill>
                            <a:srgbClr val="000000">
                              <a:alpha val="100000"/>
                            </a:srgbClr>
                          </a:solidFill>
                          <a:latin typeface="Microsoft YaHei"/>
                          <a:ea typeface="Microsoft YaHei"/>
                          <a:cs typeface="Microsoft YaHei"/>
                        </a:rPr>
                        <a:t>燃</a:t>
                      </a:r>
                      <a:r>
                        <a:rPr sz="1200" kern="0" spc="0" dirty="0">
                          <a:solidFill>
                            <a:srgbClr val="000000">
                              <a:alpha val="100000"/>
                            </a:srgbClr>
                          </a:solidFill>
                          <a:latin typeface="Microsoft YaHei"/>
                          <a:ea typeface="Microsoft YaHei"/>
                          <a:cs typeface="Microsoft YaHei"/>
                        </a:rPr>
                        <a:t>       气储罐应设置压力、温度、罐容或液位显示</a:t>
                      </a:r>
                      <a:r>
                        <a:rPr sz="1200" kern="0" spc="-10" dirty="0">
                          <a:solidFill>
                            <a:srgbClr val="000000">
                              <a:alpha val="100000"/>
                            </a:srgbClr>
                          </a:solidFill>
                          <a:latin typeface="Microsoft YaHei"/>
                          <a:ea typeface="Microsoft YaHei"/>
                          <a:cs typeface="Microsoft YaHei"/>
                        </a:rPr>
                        <a:t>等监      </a:t>
                      </a:r>
                      <a:r>
                        <a:rPr sz="1200" kern="0" spc="-20" dirty="0">
                          <a:solidFill>
                            <a:srgbClr val="000000">
                              <a:alpha val="100000"/>
                            </a:srgbClr>
                          </a:solidFill>
                          <a:latin typeface="Microsoft YaHei"/>
                          <a:ea typeface="Microsoft YaHei"/>
                          <a:cs typeface="Microsoft YaHei"/>
                        </a:rPr>
                        <a:t>测装置 ，并应具有超限报警功能。液化天然气常</a:t>
                      </a:r>
                      <a:r>
                        <a:rPr sz="1200" kern="0" spc="10" dirty="0">
                          <a:solidFill>
                            <a:srgbClr val="000000">
                              <a:alpha val="100000"/>
                            </a:srgbClr>
                          </a:solidFill>
                          <a:latin typeface="Microsoft YaHei"/>
                          <a:ea typeface="Microsoft YaHei"/>
                          <a:cs typeface="Microsoft YaHei"/>
                        </a:rPr>
                        <a:t>      </a:t>
                      </a:r>
                      <a:r>
                        <a:rPr sz="1200" kern="0" spc="0" dirty="0">
                          <a:solidFill>
                            <a:srgbClr val="000000">
                              <a:alpha val="100000"/>
                            </a:srgbClr>
                          </a:solidFill>
                          <a:latin typeface="Microsoft YaHei"/>
                          <a:ea typeface="Microsoft YaHei"/>
                          <a:cs typeface="Microsoft YaHei"/>
                        </a:rPr>
                        <a:t>压储罐应设置密度监测装置。燃气储罐应设</a:t>
                      </a:r>
                      <a:r>
                        <a:rPr sz="1200" kern="0" spc="-10" dirty="0">
                          <a:solidFill>
                            <a:srgbClr val="000000">
                              <a:alpha val="100000"/>
                            </a:srgbClr>
                          </a:solidFill>
                          <a:latin typeface="Microsoft YaHei"/>
                          <a:ea typeface="Microsoft YaHei"/>
                          <a:cs typeface="Microsoft YaHei"/>
                        </a:rPr>
                        <a:t>置安      全 泄放装置。</a:t>
                      </a:r>
                      <a:endParaRPr sz="1200" dirty="0">
                        <a:latin typeface="Microsoft YaHei"/>
                        <a:ea typeface="Microsoft YaHei"/>
                        <a:cs typeface="Microsoft YaHei"/>
                      </a:endParaRPr>
                    </a:p>
                    <a:p>
                      <a:pPr marL="314325" algn="l" rtl="0" eaLnBrk="0">
                        <a:lnSpc>
                          <a:spcPts val="1549"/>
                        </a:lnSpc>
                        <a:spcBef>
                          <a:spcPts val="195"/>
                        </a:spcBef>
                        <a:tabLst/>
                      </a:pPr>
                      <a:r>
                        <a:rPr sz="1200" kern="0" spc="-30" dirty="0">
                          <a:solidFill>
                            <a:srgbClr val="FF0000">
                              <a:alpha val="100000"/>
                            </a:srgbClr>
                          </a:solidFill>
                          <a:latin typeface="Microsoft YaHei"/>
                          <a:ea typeface="Microsoft YaHei"/>
                          <a:cs typeface="Microsoft YaHei"/>
                        </a:rPr>
                        <a:t>〖解读〗《压缩天然气供应</a:t>
                      </a:r>
                      <a:r>
                        <a:rPr sz="1200" kern="0" spc="-40" dirty="0">
                          <a:solidFill>
                            <a:srgbClr val="FF0000">
                              <a:alpha val="100000"/>
                            </a:srgbClr>
                          </a:solidFill>
                          <a:latin typeface="Microsoft YaHei"/>
                          <a:ea typeface="Microsoft YaHei"/>
                          <a:cs typeface="Microsoft YaHei"/>
                        </a:rPr>
                        <a:t>站设计规范》GB</a:t>
                      </a:r>
                      <a:endParaRPr sz="1200" dirty="0">
                        <a:latin typeface="Microsoft YaHei"/>
                        <a:ea typeface="Microsoft YaHei"/>
                        <a:cs typeface="Microsoft YaHei"/>
                      </a:endParaRPr>
                    </a:p>
                    <a:p>
                      <a:pPr marL="233679" indent="9525" algn="l" rtl="0" eaLnBrk="0">
                        <a:lnSpc>
                          <a:spcPct val="117000"/>
                        </a:lnSpc>
                        <a:spcBef>
                          <a:spcPts val="162"/>
                        </a:spcBef>
                        <a:tabLst/>
                      </a:pPr>
                      <a:r>
                        <a:rPr sz="1200" kern="0" spc="-10" dirty="0">
                          <a:solidFill>
                            <a:srgbClr val="FF0000">
                              <a:alpha val="100000"/>
                            </a:srgbClr>
                          </a:solidFill>
                          <a:latin typeface="Microsoft YaHei"/>
                          <a:ea typeface="Microsoft YaHei"/>
                          <a:cs typeface="Microsoft YaHei"/>
                        </a:rPr>
                        <a:t>51102-2016</a:t>
                      </a:r>
                      <a:r>
                        <a:rPr sz="1200" kern="0" spc="-20" dirty="0">
                          <a:solidFill>
                            <a:srgbClr val="FF0000">
                              <a:alpha val="100000"/>
                            </a:srgbClr>
                          </a:solidFill>
                          <a:latin typeface="Microsoft YaHei"/>
                          <a:ea typeface="Microsoft YaHei"/>
                          <a:cs typeface="Microsoft YaHei"/>
                        </a:rPr>
                        <a:t>第10.2.4条 ：压缩天然气供应站的</a:t>
                      </a:r>
                      <a:r>
                        <a:rPr sz="1200" kern="0" spc="0" dirty="0">
                          <a:solidFill>
                            <a:srgbClr val="FF0000">
                              <a:alpha val="100000"/>
                            </a:srgbClr>
                          </a:solidFill>
                          <a:latin typeface="Microsoft YaHei"/>
                          <a:ea typeface="Microsoft YaHei"/>
                          <a:cs typeface="Microsoft YaHei"/>
                        </a:rPr>
                        <a:t>        </a:t>
                      </a:r>
                      <a:r>
                        <a:rPr sz="1200" kern="0" spc="-20" dirty="0">
                          <a:solidFill>
                            <a:srgbClr val="FF0000">
                              <a:alpha val="100000"/>
                            </a:srgbClr>
                          </a:solidFill>
                          <a:latin typeface="Microsoft YaHei"/>
                          <a:ea typeface="Microsoft YaHei"/>
                          <a:cs typeface="Microsoft YaHei"/>
                        </a:rPr>
                        <a:t>监测和控制应符合下列规定（ 略）。</a:t>
                      </a:r>
                      <a:endParaRPr sz="1200" dirty="0">
                        <a:latin typeface="Microsoft YaHei"/>
                        <a:ea typeface="Microsoft YaHei"/>
                        <a:cs typeface="Microsoft YaHei"/>
                      </a:endParaRPr>
                    </a:p>
                  </a:txBody>
                  <a:tcPr marL="0" marR="0" marT="0" marB="0">
                    <a:lnL w="12700" cap="flat" cmpd="sng" algn="ctr">
                      <a:solidFill>
                        <a:srgbClr val="8EBFD6"/>
                      </a:solidFill>
                      <a:prstDash val="solid"/>
                      <a:round/>
                      <a:headEnd type="none" w="med" len="med"/>
                      <a:tailEnd type="none" w="med" len="med"/>
                    </a:lnL>
                    <a:lnR>
                      <a:noFill/>
                    </a:lnR>
                    <a:lnT>
                      <a:noFill/>
                    </a:lnT>
                    <a:lnB w="12700" cap="flat" cmpd="sng" algn="ctr">
                      <a:solidFill>
                        <a:srgbClr val="8EBFD6"/>
                      </a:solidFill>
                      <a:prstDash val="solid"/>
                      <a:round/>
                      <a:headEnd type="none" w="med" len="med"/>
                      <a:tailEnd type="none" w="med" len="med"/>
                    </a:lnB>
                  </a:tcPr>
                </a:tc>
                <a:extLst>
                  <a:ext uri="{0D108BD9-81ED-4DB2-BD59-A6C34878D82A}">
                    <a16:rowId xmlns:a16="http://schemas.microsoft.com/office/drawing/2014/main" val="10000"/>
                  </a:ext>
                </a:extLst>
              </a:tr>
              <a:tr h="1905635">
                <a:tc vMerge="1">
                  <a:txBody>
                    <a:bodyPr/>
                    <a:lstStyle/>
                    <a:p>
                      <a:pPr algn="l" rtl="0" eaLnBrk="0">
                        <a:lnSpc>
                          <a:spcPct val="100000"/>
                        </a:lnSpc>
                        <a:tabLst/>
                      </a:pPr>
                      <a:endParaRPr sz="1000" dirty="0">
                        <a:latin typeface="Arial"/>
                        <a:ea typeface="Arial"/>
                        <a:cs typeface="Arial"/>
                      </a:endParaRPr>
                    </a:p>
                  </a:txBody>
                  <a:tcPr marL="0" marR="0" marT="0" marB="0">
                    <a:lnL>
                      <a:noFill/>
                    </a:lnL>
                    <a:lnR w="12700" cap="flat" cmpd="sng" algn="ctr">
                      <a:solidFill>
                        <a:srgbClr val="8EBFD6"/>
                      </a:solidFill>
                      <a:prstDash val="solid"/>
                      <a:round/>
                      <a:headEnd type="none" w="med" len="med"/>
                      <a:tailEnd type="none" w="med" len="med"/>
                    </a:lnR>
                    <a:lnT>
                      <a:noFill/>
                    </a:lnT>
                    <a:lnB w="12700" cap="flat" cmpd="sng" algn="ctr">
                      <a:solidFill>
                        <a:srgbClr val="8EBFD6"/>
                      </a:solidFill>
                      <a:prstDash val="solid"/>
                      <a:round/>
                      <a:headEnd type="none" w="med" len="med"/>
                      <a:tailEnd type="none" w="med" len="med"/>
                    </a:lnB>
                  </a:tcPr>
                </a:tc>
                <a:tc>
                  <a:txBody>
                    <a:bodyPr/>
                    <a:lstStyle/>
                    <a:p>
                      <a:pPr algn="l" rtl="0" eaLnBrk="0">
                        <a:lnSpc>
                          <a:spcPct val="100000"/>
                        </a:lnSpc>
                        <a:tabLst/>
                      </a:pPr>
                      <a:endParaRPr sz="1000" dirty="0">
                        <a:latin typeface="Arial"/>
                        <a:ea typeface="Arial"/>
                        <a:cs typeface="Arial"/>
                      </a:endParaRPr>
                    </a:p>
                  </a:txBody>
                  <a:tcPr marL="0" marR="0" marT="0" marB="0">
                    <a:lnL w="12700" cap="flat" cmpd="sng" algn="ctr">
                      <a:solidFill>
                        <a:srgbClr val="8EBFD6"/>
                      </a:solidFill>
                      <a:prstDash val="solid"/>
                      <a:round/>
                      <a:headEnd type="none" w="med" len="med"/>
                      <a:tailEnd type="none" w="med" len="med"/>
                    </a:lnL>
                    <a:lnR>
                      <a:noFill/>
                    </a:lnR>
                    <a:lnT>
                      <a:noFill/>
                    </a:lnT>
                    <a:lnB w="12700" cap="flat" cmpd="sng" algn="ctr">
                      <a:solidFill>
                        <a:srgbClr val="8EBFD6"/>
                      </a:solidFill>
                      <a:prstDash val="solid"/>
                      <a:round/>
                      <a:headEnd type="none" w="med" len="med"/>
                      <a:tailEnd type="none" w="med" len="med"/>
                    </a:lnB>
                  </a:tcPr>
                </a:tc>
                <a:tc>
                  <a:txBody>
                    <a:bodyPr/>
                    <a:lstStyle/>
                    <a:p>
                      <a:pPr algn="l" rtl="0" eaLnBrk="0">
                        <a:lnSpc>
                          <a:spcPct val="100000"/>
                        </a:lnSpc>
                        <a:tabLst/>
                      </a:pPr>
                      <a:endParaRPr sz="1000" dirty="0">
                        <a:latin typeface="Arial"/>
                        <a:ea typeface="Arial"/>
                        <a:cs typeface="Arial"/>
                      </a:endParaRPr>
                    </a:p>
                  </a:txBody>
                  <a:tcPr marL="0" marR="0" marT="0" marB="0">
                    <a:lnL>
                      <a:noFill/>
                    </a:lnL>
                    <a:lnR w="12700" cap="flat" cmpd="sng" algn="ctr">
                      <a:solidFill>
                        <a:srgbClr val="8EBFD6"/>
                      </a:solidFill>
                      <a:prstDash val="solid"/>
                      <a:round/>
                      <a:headEnd type="none" w="med" len="med"/>
                      <a:tailEnd type="none" w="med" len="med"/>
                    </a:lnR>
                    <a:lnT>
                      <a:noFill/>
                    </a:lnT>
                    <a:lnB w="12700" cap="flat" cmpd="sng" algn="ctr">
                      <a:solidFill>
                        <a:srgbClr val="8EBFD6"/>
                      </a:solidFill>
                      <a:prstDash val="solid"/>
                      <a:round/>
                      <a:headEnd type="none" w="med" len="med"/>
                      <a:tailEnd type="none" w="med" len="med"/>
                    </a:lnB>
                  </a:tcPr>
                </a:tc>
                <a:tc vMerge="1">
                  <a:txBody>
                    <a:bodyPr/>
                    <a:lstStyle/>
                    <a:p>
                      <a:pPr algn="l" rtl="0" eaLnBrk="0">
                        <a:lnSpc>
                          <a:spcPct val="100000"/>
                        </a:lnSpc>
                        <a:tabLst/>
                      </a:pPr>
                      <a:endParaRPr sz="1000" dirty="0">
                        <a:latin typeface="Arial"/>
                        <a:ea typeface="Arial"/>
                        <a:cs typeface="Arial"/>
                      </a:endParaRPr>
                    </a:p>
                  </a:txBody>
                  <a:tcPr marL="0" marR="0" marT="0" marB="0">
                    <a:lnL w="12700" cap="flat" cmpd="sng" algn="ctr">
                      <a:solidFill>
                        <a:srgbClr val="8EBFD6"/>
                      </a:solidFill>
                      <a:prstDash val="solid"/>
                      <a:round/>
                      <a:headEnd type="none" w="med" len="med"/>
                      <a:tailEnd type="none" w="med" len="med"/>
                    </a:lnL>
                    <a:lnR>
                      <a:noFill/>
                    </a:lnR>
                    <a:lnT>
                      <a:noFill/>
                    </a:lnT>
                    <a:lnB w="12700" cap="flat" cmpd="sng" algn="ctr">
                      <a:solidFill>
                        <a:srgbClr val="8EBFD6"/>
                      </a:solidFill>
                      <a:prstDash val="solid"/>
                      <a:round/>
                      <a:headEnd type="none" w="med" len="med"/>
                      <a:tailEnd type="none" w="med" len="med"/>
                    </a:lnB>
                  </a:tcPr>
                </a:tc>
                <a:extLst>
                  <a:ext uri="{0D108BD9-81ED-4DB2-BD59-A6C34878D82A}">
                    <a16:rowId xmlns:a16="http://schemas.microsoft.com/office/drawing/2014/main" val="10001"/>
                  </a:ext>
                </a:extLst>
              </a:tr>
            </a:tbl>
          </a:graphicData>
        </a:graphic>
      </p:graphicFrame>
      <p:sp>
        <p:nvSpPr>
          <p:cNvPr id="578" name="textbox 578"/>
          <p:cNvSpPr/>
          <p:nvPr/>
        </p:nvSpPr>
        <p:spPr>
          <a:xfrm>
            <a:off x="702236" y="510426"/>
            <a:ext cx="8719819" cy="1052194"/>
          </a:xfrm>
          <a:prstGeom prst="rect">
            <a:avLst/>
          </a:prstGeom>
          <a:noFill/>
          <a:ln w="0" cap="flat">
            <a:noFill/>
            <a:prstDash val="solid"/>
            <a:miter lim="0"/>
          </a:ln>
        </p:spPr>
        <p:txBody>
          <a:bodyPr vert="horz" wrap="square" lIns="0" tIns="0" rIns="0" bIns="0"/>
          <a:lstStyle/>
          <a:p>
            <a:pPr algn="l" rtl="0" eaLnBrk="0">
              <a:lnSpc>
                <a:spcPct val="83341"/>
              </a:lnSpc>
              <a:tabLst/>
            </a:pPr>
            <a:endParaRPr sz="100" dirty="0">
              <a:latin typeface="Arial"/>
              <a:ea typeface="Arial"/>
              <a:cs typeface="Arial"/>
            </a:endParaRPr>
          </a:p>
          <a:p>
            <a:pPr marL="215900" algn="l" rtl="0" eaLnBrk="0">
              <a:lnSpc>
                <a:spcPts val="4227"/>
              </a:lnSpc>
              <a:tabLst/>
            </a:pPr>
            <a:r>
              <a:rPr sz="3200" b="1" kern="0" spc="-80" dirty="0">
                <a:solidFill>
                  <a:srgbClr val="000000">
                    <a:alpha val="100000"/>
                  </a:srgbClr>
                </a:solidFill>
                <a:latin typeface="Microsoft YaHei"/>
                <a:ea typeface="Microsoft YaHei"/>
                <a:cs typeface="Microsoft YaHei"/>
              </a:rPr>
              <a:t>《城镇燃气经营安全重大隐患判定标准》解析</a:t>
            </a:r>
            <a:endParaRPr sz="3200" dirty="0">
              <a:latin typeface="Microsoft YaHei"/>
              <a:ea typeface="Microsoft YaHei"/>
              <a:cs typeface="Microsoft YaHei"/>
            </a:endParaRPr>
          </a:p>
          <a:p>
            <a:pPr algn="l" rtl="0" eaLnBrk="0">
              <a:lnSpc>
                <a:spcPct val="104000"/>
              </a:lnSpc>
              <a:tabLst/>
            </a:pPr>
            <a:endParaRPr sz="1000" dirty="0">
              <a:latin typeface="Arial"/>
              <a:ea typeface="Arial"/>
              <a:cs typeface="Arial"/>
            </a:endParaRPr>
          </a:p>
          <a:p>
            <a:pPr algn="l" rtl="0" eaLnBrk="0">
              <a:lnSpc>
                <a:spcPct val="100000"/>
              </a:lnSpc>
              <a:tabLst/>
            </a:pPr>
            <a:endParaRPr sz="400" dirty="0">
              <a:latin typeface="Arial"/>
              <a:ea typeface="Arial"/>
              <a:cs typeface="Arial"/>
            </a:endParaRPr>
          </a:p>
          <a:p>
            <a:pPr marL="52069" algn="l" rtl="0" eaLnBrk="0">
              <a:lnSpc>
                <a:spcPts val="2123"/>
              </a:lnSpc>
              <a:spcBef>
                <a:spcPts val="1"/>
              </a:spcBef>
              <a:tabLst/>
            </a:pPr>
            <a:r>
              <a:rPr sz="1600" kern="0" spc="10" dirty="0">
                <a:solidFill>
                  <a:srgbClr val="FF0000">
                    <a:alpha val="100000"/>
                  </a:srgbClr>
                </a:solidFill>
                <a:latin typeface="Wingdings"/>
                <a:ea typeface="Wingdings"/>
                <a:cs typeface="Wingdings"/>
              </a:rPr>
              <a:t>n</a:t>
            </a:r>
            <a:r>
              <a:rPr sz="1600" kern="0" spc="-570" dirty="0">
                <a:solidFill>
                  <a:srgbClr val="FF0000">
                    <a:alpha val="100000"/>
                  </a:srgbClr>
                </a:solidFill>
                <a:latin typeface="Wingdings"/>
                <a:ea typeface="Wingdings"/>
                <a:cs typeface="Wingdings"/>
              </a:rPr>
              <a:t> </a:t>
            </a:r>
            <a:r>
              <a:rPr sz="1600" kern="0" spc="10" dirty="0">
                <a:solidFill>
                  <a:srgbClr val="000000">
                    <a:alpha val="100000"/>
                  </a:srgbClr>
                </a:solidFill>
                <a:latin typeface="Microsoft YaHei"/>
                <a:ea typeface="Microsoft YaHei"/>
                <a:cs typeface="Microsoft YaHei"/>
              </a:rPr>
              <a:t>第五条  燃气经营者在燃气厂站安全管理中</a:t>
            </a:r>
            <a:r>
              <a:rPr sz="1600" kern="0" spc="0" dirty="0">
                <a:solidFill>
                  <a:srgbClr val="000000">
                    <a:alpha val="100000"/>
                  </a:srgbClr>
                </a:solidFill>
                <a:latin typeface="Microsoft YaHei"/>
                <a:ea typeface="Microsoft YaHei"/>
                <a:cs typeface="Microsoft YaHei"/>
              </a:rPr>
              <a:t> ，有下列情形之一的 ，判定为重大隐患 </a:t>
            </a:r>
            <a:r>
              <a:rPr sz="1600" kern="0" spc="-380" dirty="0">
                <a:solidFill>
                  <a:srgbClr val="000000">
                    <a:alpha val="100000"/>
                  </a:srgbClr>
                </a:solidFill>
                <a:latin typeface="Microsoft YaHei"/>
                <a:ea typeface="Microsoft YaHei"/>
                <a:cs typeface="Microsoft YaHei"/>
              </a:rPr>
              <a:t>：（</a:t>
            </a:r>
            <a:r>
              <a:rPr sz="1600" kern="0" spc="80" dirty="0">
                <a:solidFill>
                  <a:srgbClr val="000000">
                    <a:alpha val="100000"/>
                  </a:srgbClr>
                </a:solidFill>
                <a:latin typeface="Microsoft YaHei"/>
                <a:ea typeface="Microsoft YaHei"/>
                <a:cs typeface="Microsoft YaHei"/>
              </a:rPr>
              <a:t> </a:t>
            </a:r>
            <a:r>
              <a:rPr sz="1600" kern="0" spc="0" dirty="0">
                <a:solidFill>
                  <a:srgbClr val="000000">
                    <a:alpha val="100000"/>
                  </a:srgbClr>
                </a:solidFill>
                <a:latin typeface="Microsoft YaHei"/>
                <a:ea typeface="Microsoft YaHei"/>
                <a:cs typeface="Microsoft YaHei"/>
              </a:rPr>
              <a:t>5种）</a:t>
            </a:r>
            <a:endParaRPr sz="1600" dirty="0">
              <a:latin typeface="Microsoft YaHei"/>
              <a:ea typeface="Microsoft YaHei"/>
              <a:cs typeface="Microsoft YaHei"/>
            </a:endParaRPr>
          </a:p>
        </p:txBody>
      </p:sp>
      <p:pic>
        <p:nvPicPr>
          <p:cNvPr id="580" name="picture 580"/>
          <p:cNvPicPr>
            <a:picLocks noChangeAspect="1"/>
          </p:cNvPicPr>
          <p:nvPr/>
        </p:nvPicPr>
        <p:blipFill>
          <a:blip r:embed="rId2"/>
          <a:stretch>
            <a:fillRect/>
          </a:stretch>
        </p:blipFill>
        <p:spPr>
          <a:xfrm rot="21600000">
            <a:off x="5686044" y="4387595"/>
            <a:ext cx="1824227" cy="1728216"/>
          </a:xfrm>
          <a:prstGeom prst="rect">
            <a:avLst/>
          </a:prstGeom>
        </p:spPr>
      </p:pic>
      <p:pic>
        <p:nvPicPr>
          <p:cNvPr id="582" name="picture 582"/>
          <p:cNvPicPr>
            <a:picLocks noChangeAspect="1"/>
          </p:cNvPicPr>
          <p:nvPr/>
        </p:nvPicPr>
        <p:blipFill>
          <a:blip r:embed="rId3"/>
          <a:stretch>
            <a:fillRect/>
          </a:stretch>
        </p:blipFill>
        <p:spPr>
          <a:xfrm rot="21600000">
            <a:off x="3555491" y="4387595"/>
            <a:ext cx="1795272" cy="1728216"/>
          </a:xfrm>
          <a:prstGeom prst="rect">
            <a:avLst/>
          </a:prstGeom>
        </p:spPr>
      </p:pic>
      <p:sp>
        <p:nvSpPr>
          <p:cNvPr id="584" name="textbox 584"/>
          <p:cNvSpPr/>
          <p:nvPr/>
        </p:nvSpPr>
        <p:spPr>
          <a:xfrm>
            <a:off x="1905798" y="1802229"/>
            <a:ext cx="8355330" cy="295275"/>
          </a:xfrm>
          <a:prstGeom prst="rect">
            <a:avLst/>
          </a:prstGeom>
          <a:noFill/>
          <a:ln w="0" cap="flat">
            <a:noFill/>
            <a:prstDash val="solid"/>
            <a:miter lim="0"/>
          </a:ln>
        </p:spPr>
        <p:txBody>
          <a:bodyPr vert="horz" wrap="square" lIns="0" tIns="0" rIns="0" bIns="0"/>
          <a:lstStyle/>
          <a:p>
            <a:pPr algn="l" rtl="0" eaLnBrk="0">
              <a:lnSpc>
                <a:spcPct val="83341"/>
              </a:lnSpc>
              <a:tabLst/>
            </a:pPr>
            <a:endParaRPr sz="100" dirty="0">
              <a:latin typeface="Arial"/>
              <a:ea typeface="Arial"/>
              <a:cs typeface="Arial"/>
            </a:endParaRPr>
          </a:p>
          <a:p>
            <a:pPr algn="r" rtl="0" eaLnBrk="0">
              <a:lnSpc>
                <a:spcPts val="2123"/>
              </a:lnSpc>
              <a:tabLst/>
            </a:pPr>
            <a:r>
              <a:rPr sz="1600" kern="0" spc="60" dirty="0">
                <a:solidFill>
                  <a:srgbClr val="000000">
                    <a:alpha val="100000"/>
                  </a:srgbClr>
                </a:solidFill>
                <a:latin typeface="Microsoft YaHei"/>
                <a:ea typeface="Microsoft YaHei"/>
                <a:cs typeface="Microsoft YaHei"/>
              </a:rPr>
              <a:t>（ 一 ）燃气储罐未设置压力</a:t>
            </a:r>
            <a:r>
              <a:rPr sz="1600" kern="0" spc="-250" dirty="0">
                <a:solidFill>
                  <a:srgbClr val="000000">
                    <a:alpha val="100000"/>
                  </a:srgbClr>
                </a:solidFill>
                <a:latin typeface="Microsoft YaHei"/>
                <a:ea typeface="Microsoft YaHei"/>
                <a:cs typeface="Microsoft YaHei"/>
              </a:rPr>
              <a:t> </a:t>
            </a:r>
            <a:r>
              <a:rPr sz="1600" kern="0" spc="60" dirty="0">
                <a:solidFill>
                  <a:srgbClr val="000000">
                    <a:alpha val="100000"/>
                  </a:srgbClr>
                </a:solidFill>
                <a:latin typeface="Microsoft YaHei"/>
                <a:ea typeface="Microsoft YaHei"/>
                <a:cs typeface="Microsoft YaHei"/>
              </a:rPr>
              <a:t>、</a:t>
            </a:r>
            <a:r>
              <a:rPr sz="1600" kern="0" spc="-290" dirty="0">
                <a:solidFill>
                  <a:srgbClr val="000000">
                    <a:alpha val="100000"/>
                  </a:srgbClr>
                </a:solidFill>
                <a:latin typeface="Microsoft YaHei"/>
                <a:ea typeface="Microsoft YaHei"/>
                <a:cs typeface="Microsoft YaHei"/>
              </a:rPr>
              <a:t> </a:t>
            </a:r>
            <a:r>
              <a:rPr sz="1600" kern="0" spc="60" dirty="0">
                <a:solidFill>
                  <a:srgbClr val="000000">
                    <a:alpha val="100000"/>
                  </a:srgbClr>
                </a:solidFill>
                <a:latin typeface="Microsoft YaHei"/>
                <a:ea typeface="Microsoft YaHei"/>
                <a:cs typeface="Microsoft YaHei"/>
              </a:rPr>
              <a:t>罐容或液位显示等监测装置 ，或不具有超限报警功能 ；</a:t>
            </a:r>
            <a:endParaRPr sz="1600" dirty="0">
              <a:latin typeface="Microsoft YaHei"/>
              <a:ea typeface="Microsoft YaHei"/>
              <a:cs typeface="Microsoft YaHei"/>
            </a:endParaRPr>
          </a:p>
        </p:txBody>
      </p:sp>
      <p:sp>
        <p:nvSpPr>
          <p:cNvPr id="586" name="textbox 586"/>
          <p:cNvSpPr/>
          <p:nvPr/>
        </p:nvSpPr>
        <p:spPr>
          <a:xfrm>
            <a:off x="4160588" y="2424529"/>
            <a:ext cx="3863975" cy="295275"/>
          </a:xfrm>
          <a:prstGeom prst="rect">
            <a:avLst/>
          </a:prstGeom>
          <a:noFill/>
          <a:ln w="0" cap="flat">
            <a:noFill/>
            <a:prstDash val="solid"/>
            <a:miter lim="0"/>
          </a:ln>
        </p:spPr>
        <p:txBody>
          <a:bodyPr vert="horz" wrap="square" lIns="0" tIns="0" rIns="0" bIns="0"/>
          <a:lstStyle/>
          <a:p>
            <a:pPr algn="l" rtl="0" eaLnBrk="0">
              <a:lnSpc>
                <a:spcPct val="83341"/>
              </a:lnSpc>
              <a:tabLst/>
            </a:pPr>
            <a:endParaRPr sz="100" dirty="0">
              <a:latin typeface="Arial"/>
              <a:ea typeface="Arial"/>
              <a:cs typeface="Arial"/>
            </a:endParaRPr>
          </a:p>
          <a:p>
            <a:pPr marL="12700" algn="l" rtl="0" eaLnBrk="0">
              <a:lnSpc>
                <a:spcPts val="2123"/>
              </a:lnSpc>
              <a:tabLst/>
            </a:pPr>
            <a:r>
              <a:rPr sz="1600" kern="0" spc="140" dirty="0">
                <a:solidFill>
                  <a:srgbClr val="000000">
                    <a:alpha val="100000"/>
                  </a:srgbClr>
                </a:solidFill>
                <a:latin typeface="Microsoft YaHei"/>
                <a:ea typeface="Microsoft YaHei"/>
                <a:cs typeface="Microsoft YaHei"/>
              </a:rPr>
              <a:t>2</a:t>
            </a:r>
            <a:r>
              <a:rPr sz="1600" kern="0" spc="-260" dirty="0">
                <a:solidFill>
                  <a:srgbClr val="000000">
                    <a:alpha val="100000"/>
                  </a:srgbClr>
                </a:solidFill>
                <a:latin typeface="Microsoft YaHei"/>
                <a:ea typeface="Microsoft YaHei"/>
                <a:cs typeface="Microsoft YaHei"/>
              </a:rPr>
              <a:t> </a:t>
            </a:r>
            <a:r>
              <a:rPr sz="1600" kern="0" spc="140" dirty="0">
                <a:solidFill>
                  <a:srgbClr val="000000">
                    <a:alpha val="100000"/>
                  </a:srgbClr>
                </a:solidFill>
                <a:latin typeface="Microsoft YaHei"/>
                <a:ea typeface="Microsoft YaHei"/>
                <a:cs typeface="Microsoft YaHei"/>
              </a:rPr>
              <a:t>.压缩天然气供应站</a:t>
            </a:r>
            <a:r>
              <a:rPr sz="1600" kern="0" spc="-240" dirty="0">
                <a:solidFill>
                  <a:srgbClr val="000000">
                    <a:alpha val="100000"/>
                  </a:srgbClr>
                </a:solidFill>
                <a:latin typeface="Microsoft YaHei"/>
                <a:ea typeface="Microsoft YaHei"/>
                <a:cs typeface="Microsoft YaHei"/>
              </a:rPr>
              <a:t> </a:t>
            </a:r>
            <a:r>
              <a:rPr sz="1600" kern="0" spc="140" dirty="0">
                <a:solidFill>
                  <a:srgbClr val="000000">
                    <a:alpha val="100000"/>
                  </a:srgbClr>
                </a:solidFill>
                <a:latin typeface="Microsoft YaHei"/>
                <a:ea typeface="Microsoft YaHei"/>
                <a:cs typeface="Microsoft YaHei"/>
              </a:rPr>
              <a:t>、</a:t>
            </a:r>
            <a:r>
              <a:rPr sz="1600" kern="0" spc="-240" dirty="0">
                <a:solidFill>
                  <a:srgbClr val="000000">
                    <a:alpha val="100000"/>
                  </a:srgbClr>
                </a:solidFill>
                <a:latin typeface="Microsoft YaHei"/>
                <a:ea typeface="Microsoft YaHei"/>
                <a:cs typeface="Microsoft YaHei"/>
              </a:rPr>
              <a:t> </a:t>
            </a:r>
            <a:r>
              <a:rPr sz="1600" kern="0" spc="0" dirty="0">
                <a:solidFill>
                  <a:srgbClr val="000000">
                    <a:alpha val="100000"/>
                  </a:srgbClr>
                </a:solidFill>
                <a:latin typeface="Microsoft YaHei"/>
                <a:ea typeface="Microsoft YaHei"/>
                <a:cs typeface="Microsoft YaHei"/>
              </a:rPr>
              <a:t>CNG</a:t>
            </a:r>
            <a:r>
              <a:rPr sz="1600" kern="0" spc="140" dirty="0">
                <a:solidFill>
                  <a:srgbClr val="000000">
                    <a:alpha val="100000"/>
                  </a:srgbClr>
                </a:solidFill>
                <a:latin typeface="Microsoft YaHei"/>
                <a:ea typeface="Microsoft YaHei"/>
                <a:cs typeface="Microsoft YaHei"/>
              </a:rPr>
              <a:t>汽车加气</a:t>
            </a:r>
            <a:r>
              <a:rPr sz="1600" kern="0" spc="130" dirty="0">
                <a:solidFill>
                  <a:srgbClr val="000000">
                    <a:alpha val="100000"/>
                  </a:srgbClr>
                </a:solidFill>
                <a:latin typeface="Microsoft YaHei"/>
                <a:ea typeface="Microsoft YaHei"/>
                <a:cs typeface="Microsoft YaHei"/>
              </a:rPr>
              <a:t>站</a:t>
            </a:r>
            <a:endParaRPr sz="1600" dirty="0">
              <a:latin typeface="Microsoft YaHei"/>
              <a:ea typeface="Microsoft YaHei"/>
              <a:cs typeface="Microsoft YaHei"/>
            </a:endParaRPr>
          </a:p>
        </p:txBody>
      </p:sp>
      <p:pic>
        <p:nvPicPr>
          <p:cNvPr id="588" name="picture 588"/>
          <p:cNvPicPr>
            <a:picLocks noChangeAspect="1"/>
          </p:cNvPicPr>
          <p:nvPr/>
        </p:nvPicPr>
        <p:blipFill>
          <a:blip r:embed="rId4"/>
          <a:stretch>
            <a:fillRect/>
          </a:stretch>
        </p:blipFill>
        <p:spPr>
          <a:xfrm rot="21600000">
            <a:off x="11472671" y="0"/>
            <a:ext cx="719328" cy="720852"/>
          </a:xfrm>
          <a:prstGeom prst="rect">
            <a:avLst/>
          </a:prstGeom>
        </p:spPr>
      </p:pic>
      <p:pic>
        <p:nvPicPr>
          <p:cNvPr id="590" name="picture 590"/>
          <p:cNvPicPr>
            <a:picLocks noChangeAspect="1"/>
          </p:cNvPicPr>
          <p:nvPr/>
        </p:nvPicPr>
        <p:blipFill>
          <a:blip r:embed="rId5"/>
          <a:stretch>
            <a:fillRect/>
          </a:stretch>
        </p:blipFill>
        <p:spPr>
          <a:xfrm rot="21600000">
            <a:off x="0" y="6138671"/>
            <a:ext cx="720852" cy="719328"/>
          </a:xfrm>
          <a:prstGeom prst="rect">
            <a:avLst/>
          </a:prstGeom>
        </p:spPr>
      </p:pic>
      <p:pic>
        <p:nvPicPr>
          <p:cNvPr id="592" name="picture 592"/>
          <p:cNvPicPr>
            <a:picLocks noChangeAspect="1"/>
          </p:cNvPicPr>
          <p:nvPr/>
        </p:nvPicPr>
        <p:blipFill>
          <a:blip r:embed="rId6"/>
          <a:stretch>
            <a:fillRect/>
          </a:stretch>
        </p:blipFill>
        <p:spPr>
          <a:xfrm rot="21600000">
            <a:off x="720090" y="1619250"/>
            <a:ext cx="10751184" cy="12700"/>
          </a:xfrm>
          <a:prstGeom prst="rect">
            <a:avLst/>
          </a:prstGeom>
        </p:spPr>
      </p:pic>
      <p:pic>
        <p:nvPicPr>
          <p:cNvPr id="594" name="picture 594"/>
          <p:cNvPicPr>
            <a:picLocks noChangeAspect="1"/>
          </p:cNvPicPr>
          <p:nvPr/>
        </p:nvPicPr>
        <p:blipFill>
          <a:blip r:embed="rId6"/>
          <a:stretch>
            <a:fillRect/>
          </a:stretch>
        </p:blipFill>
        <p:spPr>
          <a:xfrm rot="21600000">
            <a:off x="720090" y="2241550"/>
            <a:ext cx="10751184" cy="12700"/>
          </a:xfrm>
          <a:prstGeom prst="rect">
            <a:avLst/>
          </a:prstGeom>
        </p:spPr>
      </p:pic>
      <p:pic>
        <p:nvPicPr>
          <p:cNvPr id="596" name="picture 596"/>
          <p:cNvPicPr>
            <a:picLocks noChangeAspect="1"/>
          </p:cNvPicPr>
          <p:nvPr/>
        </p:nvPicPr>
        <p:blipFill>
          <a:blip r:embed="rId7"/>
          <a:stretch>
            <a:fillRect/>
          </a:stretch>
        </p:blipFill>
        <p:spPr>
          <a:xfrm rot="21600000">
            <a:off x="5481320" y="4399279"/>
            <a:ext cx="12700" cy="1800225"/>
          </a:xfrm>
          <a:prstGeom prst="rect">
            <a:avLst/>
          </a:prstGeom>
        </p:spPr>
      </p:pic>
    </p:spTree>
  </p:cSld>
  <p:clrMapOvr>
    <a:masterClrMapping/>
  </p:clrMapOvr>
</p:sld>
</file>

<file path=ppt/slides/slide31.xml><?xml version="1.0" encoding="utf-8"?>
<p:sld xmlns:a16="http://schemas.microsoft.com/office/drawing/2014/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8" name="rect 598"/>
          <p:cNvSpPr/>
          <p:nvPr/>
        </p:nvSpPr>
        <p:spPr>
          <a:xfrm>
            <a:off x="0" y="0"/>
            <a:ext cx="12192000" cy="6858000"/>
          </a:xfrm>
          <a:prstGeom prst="rect">
            <a:avLst/>
          </a:prstGeom>
          <a:solidFill>
            <a:srgbClr val="E4F4FB">
              <a:alpha val="100000"/>
            </a:srgbClr>
          </a:solidFill>
          <a:ln w="0" cap="flat">
            <a:noFill/>
            <a:prstDash val="solid"/>
            <a:miter lim="0"/>
          </a:ln>
        </p:spPr>
        <p:txBody>
          <a:bodyPr rtlCol="0"/>
          <a:lstStyle/>
          <a:p>
            <a:pPr algn="ctr"/>
            <a:endParaRPr lang="zh-CN" altLang="en-US"/>
          </a:p>
        </p:txBody>
      </p:sp>
      <p:grpSp>
        <p:nvGrpSpPr>
          <p:cNvPr id="48" name="group 48"/>
          <p:cNvGrpSpPr/>
          <p:nvPr/>
        </p:nvGrpSpPr>
        <p:grpSpPr>
          <a:xfrm rot="21600000">
            <a:off x="720852" y="1626107"/>
            <a:ext cx="10750296" cy="4379976"/>
            <a:chOff x="0" y="0"/>
            <a:chExt cx="10750296" cy="4379976"/>
          </a:xfrm>
        </p:grpSpPr>
        <p:sp>
          <p:nvSpPr>
            <p:cNvPr id="600" name="path 600"/>
            <p:cNvSpPr/>
            <p:nvPr/>
          </p:nvSpPr>
          <p:spPr>
            <a:xfrm>
              <a:off x="0" y="0"/>
              <a:ext cx="10750296" cy="1866900"/>
            </a:xfrm>
            <a:custGeom>
              <a:avLst/>
              <a:gdLst/>
              <a:ahLst/>
              <a:cxnLst/>
              <a:rect l="0" t="0" r="0" b="0"/>
              <a:pathLst>
                <a:path w="16929" h="2940">
                  <a:moveTo>
                    <a:pt x="0" y="0"/>
                  </a:moveTo>
                  <a:lnTo>
                    <a:pt x="16929" y="0"/>
                  </a:lnTo>
                  <a:lnTo>
                    <a:pt x="16929" y="979"/>
                  </a:lnTo>
                  <a:lnTo>
                    <a:pt x="0" y="979"/>
                  </a:lnTo>
                  <a:lnTo>
                    <a:pt x="0" y="0"/>
                  </a:lnTo>
                  <a:close/>
                </a:path>
                <a:path w="16929" h="2940">
                  <a:moveTo>
                    <a:pt x="0" y="1958"/>
                  </a:moveTo>
                  <a:lnTo>
                    <a:pt x="4171" y="1958"/>
                  </a:lnTo>
                  <a:lnTo>
                    <a:pt x="4171" y="2940"/>
                  </a:lnTo>
                  <a:lnTo>
                    <a:pt x="0" y="2940"/>
                  </a:lnTo>
                  <a:lnTo>
                    <a:pt x="0" y="1958"/>
                  </a:lnTo>
                  <a:close/>
                </a:path>
                <a:path w="16929" h="2940">
                  <a:moveTo>
                    <a:pt x="4171" y="1958"/>
                  </a:moveTo>
                  <a:lnTo>
                    <a:pt x="11138" y="1958"/>
                  </a:lnTo>
                  <a:lnTo>
                    <a:pt x="11138" y="2940"/>
                  </a:lnTo>
                  <a:lnTo>
                    <a:pt x="4171" y="2940"/>
                  </a:lnTo>
                  <a:lnTo>
                    <a:pt x="4171" y="1958"/>
                  </a:lnTo>
                  <a:close/>
                </a:path>
                <a:path w="16929" h="2940">
                  <a:moveTo>
                    <a:pt x="11138" y="1958"/>
                  </a:moveTo>
                  <a:lnTo>
                    <a:pt x="16929" y="1958"/>
                  </a:lnTo>
                  <a:lnTo>
                    <a:pt x="16929" y="2940"/>
                  </a:lnTo>
                  <a:lnTo>
                    <a:pt x="11138" y="2940"/>
                  </a:lnTo>
                  <a:lnTo>
                    <a:pt x="11138" y="1958"/>
                  </a:lnTo>
                  <a:close/>
                </a:path>
              </a:pathLst>
            </a:custGeom>
            <a:solidFill>
              <a:srgbClr val="B9D6E6">
                <a:alpha val="100000"/>
              </a:srgbClr>
            </a:solidFill>
            <a:ln w="0" cap="flat">
              <a:noFill/>
              <a:prstDash val="solid"/>
              <a:miter lim="0"/>
            </a:ln>
          </p:spPr>
          <p:txBody>
            <a:bodyPr rtlCol="0"/>
            <a:lstStyle/>
            <a:p>
              <a:pPr algn="ctr"/>
              <a:endParaRPr lang="zh-CN" altLang="en-US"/>
            </a:p>
          </p:txBody>
        </p:sp>
        <p:sp>
          <p:nvSpPr>
            <p:cNvPr id="602" name="path 602"/>
            <p:cNvSpPr/>
            <p:nvPr/>
          </p:nvSpPr>
          <p:spPr>
            <a:xfrm>
              <a:off x="0" y="621792"/>
              <a:ext cx="10750296" cy="3758184"/>
            </a:xfrm>
            <a:custGeom>
              <a:avLst/>
              <a:gdLst/>
              <a:ahLst/>
              <a:cxnLst/>
              <a:rect l="0" t="0" r="0" b="0"/>
              <a:pathLst>
                <a:path w="16929" h="5918">
                  <a:moveTo>
                    <a:pt x="0" y="0"/>
                  </a:moveTo>
                  <a:lnTo>
                    <a:pt x="16929" y="0"/>
                  </a:lnTo>
                  <a:lnTo>
                    <a:pt x="16929" y="979"/>
                  </a:lnTo>
                  <a:lnTo>
                    <a:pt x="0" y="979"/>
                  </a:lnTo>
                  <a:lnTo>
                    <a:pt x="0" y="0"/>
                  </a:lnTo>
                  <a:close/>
                </a:path>
                <a:path w="16929" h="5918">
                  <a:moveTo>
                    <a:pt x="0" y="1960"/>
                  </a:moveTo>
                  <a:lnTo>
                    <a:pt x="4171" y="1960"/>
                  </a:lnTo>
                  <a:lnTo>
                    <a:pt x="4171" y="5918"/>
                  </a:lnTo>
                  <a:lnTo>
                    <a:pt x="0" y="5918"/>
                  </a:lnTo>
                  <a:lnTo>
                    <a:pt x="0" y="1960"/>
                  </a:lnTo>
                  <a:close/>
                </a:path>
                <a:path w="16929" h="5918">
                  <a:moveTo>
                    <a:pt x="4171" y="1960"/>
                  </a:moveTo>
                  <a:lnTo>
                    <a:pt x="11138" y="1960"/>
                  </a:lnTo>
                  <a:lnTo>
                    <a:pt x="11138" y="5918"/>
                  </a:lnTo>
                  <a:lnTo>
                    <a:pt x="4171" y="5918"/>
                  </a:lnTo>
                  <a:lnTo>
                    <a:pt x="4171" y="1960"/>
                  </a:lnTo>
                  <a:close/>
                </a:path>
                <a:path w="16929" h="5918">
                  <a:moveTo>
                    <a:pt x="11138" y="1960"/>
                  </a:moveTo>
                  <a:lnTo>
                    <a:pt x="16929" y="1960"/>
                  </a:lnTo>
                  <a:lnTo>
                    <a:pt x="16929" y="5918"/>
                  </a:lnTo>
                  <a:lnTo>
                    <a:pt x="11138" y="5918"/>
                  </a:lnTo>
                  <a:lnTo>
                    <a:pt x="11138" y="1960"/>
                  </a:lnTo>
                  <a:close/>
                </a:path>
              </a:pathLst>
            </a:custGeom>
            <a:solidFill>
              <a:srgbClr val="FFFFFF">
                <a:alpha val="100000"/>
              </a:srgbClr>
            </a:solidFill>
            <a:ln w="0" cap="flat">
              <a:noFill/>
              <a:prstDash val="solid"/>
              <a:miter lim="0"/>
            </a:ln>
          </p:spPr>
          <p:txBody>
            <a:bodyPr rtlCol="0"/>
            <a:lstStyle/>
            <a:p>
              <a:pPr algn="ctr"/>
              <a:endParaRPr lang="zh-CN" altLang="en-US"/>
            </a:p>
          </p:txBody>
        </p:sp>
      </p:grpSp>
      <p:graphicFrame>
        <p:nvGraphicFramePr>
          <p:cNvPr id="604" name="table 604"/>
          <p:cNvGraphicFramePr>
            <a:graphicFrameLocks noGrp="1"/>
          </p:cNvGraphicFramePr>
          <p:nvPr/>
        </p:nvGraphicFramePr>
        <p:xfrm>
          <a:off x="720090" y="2870200"/>
          <a:ext cx="10750549" cy="3141345"/>
        </p:xfrm>
        <a:graphic>
          <a:graphicData uri="http://schemas.openxmlformats.org/drawingml/2006/table">
            <a:tbl>
              <a:tblPr/>
              <a:tblGrid>
                <a:gridCol w="2649220">
                  <a:extLst>
                    <a:ext uri="{9D8B030D-6E8A-4147-A177-3AD203B41FA5}">
                      <a16:colId xmlns:a16="http://schemas.microsoft.com/office/drawing/2014/main" val="20000"/>
                    </a:ext>
                  </a:extLst>
                </a:gridCol>
                <a:gridCol w="4424045">
                  <a:extLst>
                    <a:ext uri="{9D8B030D-6E8A-4147-A177-3AD203B41FA5}">
                      <a16:colId xmlns:a16="http://schemas.microsoft.com/office/drawing/2014/main" val="20001"/>
                    </a:ext>
                  </a:extLst>
                </a:gridCol>
                <a:gridCol w="3677284">
                  <a:extLst>
                    <a:ext uri="{9D8B030D-6E8A-4147-A177-3AD203B41FA5}">
                      <a16:colId xmlns:a16="http://schemas.microsoft.com/office/drawing/2014/main" val="20002"/>
                    </a:ext>
                  </a:extLst>
                </a:gridCol>
              </a:tblGrid>
              <a:tr h="3141345">
                <a:tc>
                  <a:txBody>
                    <a:bodyPr/>
                    <a:lstStyle/>
                    <a:p>
                      <a:pPr algn="l" rtl="0" eaLnBrk="0">
                        <a:lnSpc>
                          <a:spcPct val="152000"/>
                        </a:lnSpc>
                        <a:tabLst/>
                      </a:pPr>
                      <a:endParaRPr sz="1000" dirty="0">
                        <a:latin typeface="Arial"/>
                        <a:ea typeface="Arial"/>
                        <a:cs typeface="Arial"/>
                      </a:endParaRPr>
                    </a:p>
                    <a:p>
                      <a:pPr algn="l" rtl="0" eaLnBrk="0">
                        <a:lnSpc>
                          <a:spcPct val="8355"/>
                        </a:lnSpc>
                        <a:tabLst/>
                      </a:pPr>
                      <a:endParaRPr sz="100" dirty="0">
                        <a:latin typeface="Arial"/>
                        <a:ea typeface="Arial"/>
                        <a:cs typeface="Arial"/>
                      </a:endParaRPr>
                    </a:p>
                    <a:p>
                      <a:pPr marL="872489" algn="l" rtl="0" eaLnBrk="0">
                        <a:lnSpc>
                          <a:spcPct val="84000"/>
                        </a:lnSpc>
                        <a:tabLst/>
                      </a:pPr>
                      <a:r>
                        <a:rPr sz="1600" kern="0" spc="120" dirty="0">
                          <a:solidFill>
                            <a:srgbClr val="000000">
                              <a:alpha val="100000"/>
                            </a:srgbClr>
                          </a:solidFill>
                          <a:latin typeface="Microsoft YaHei"/>
                          <a:ea typeface="Microsoft YaHei"/>
                          <a:cs typeface="Microsoft YaHei"/>
                        </a:rPr>
                        <a:t>检查要点</a:t>
                      </a:r>
                      <a:endParaRPr sz="1600" dirty="0">
                        <a:latin typeface="Microsoft YaHei"/>
                        <a:ea typeface="Microsoft YaHei"/>
                        <a:cs typeface="Microsoft YaHei"/>
                      </a:endParaRPr>
                    </a:p>
                    <a:p>
                      <a:pPr algn="l" rtl="0" eaLnBrk="0">
                        <a:lnSpc>
                          <a:spcPct val="101000"/>
                        </a:lnSpc>
                        <a:tabLst/>
                      </a:pPr>
                      <a:endParaRPr sz="1000" dirty="0">
                        <a:latin typeface="Arial"/>
                        <a:ea typeface="Arial"/>
                        <a:cs typeface="Arial"/>
                      </a:endParaRPr>
                    </a:p>
                    <a:p>
                      <a:pPr algn="l" rtl="0" eaLnBrk="0">
                        <a:lnSpc>
                          <a:spcPct val="101000"/>
                        </a:lnSpc>
                        <a:tabLst/>
                      </a:pPr>
                      <a:endParaRPr sz="1000" dirty="0">
                        <a:latin typeface="Arial"/>
                        <a:ea typeface="Arial"/>
                        <a:cs typeface="Arial"/>
                      </a:endParaRPr>
                    </a:p>
                    <a:p>
                      <a:pPr algn="l" rtl="0" eaLnBrk="0">
                        <a:lnSpc>
                          <a:spcPct val="102000"/>
                        </a:lnSpc>
                        <a:tabLst/>
                      </a:pPr>
                      <a:endParaRPr sz="1000" dirty="0">
                        <a:latin typeface="Arial"/>
                        <a:ea typeface="Arial"/>
                        <a:cs typeface="Arial"/>
                      </a:endParaRPr>
                    </a:p>
                    <a:p>
                      <a:pPr algn="l" rtl="0" eaLnBrk="0">
                        <a:lnSpc>
                          <a:spcPct val="102000"/>
                        </a:lnSpc>
                        <a:tabLst/>
                      </a:pPr>
                      <a:endParaRPr sz="1000" dirty="0">
                        <a:latin typeface="Arial"/>
                        <a:ea typeface="Arial"/>
                        <a:cs typeface="Arial"/>
                      </a:endParaRPr>
                    </a:p>
                    <a:p>
                      <a:pPr algn="l" rtl="0" eaLnBrk="0">
                        <a:lnSpc>
                          <a:spcPct val="102000"/>
                        </a:lnSpc>
                        <a:tabLst/>
                      </a:pPr>
                      <a:endParaRPr sz="1000" dirty="0">
                        <a:latin typeface="Arial"/>
                        <a:ea typeface="Arial"/>
                        <a:cs typeface="Arial"/>
                      </a:endParaRPr>
                    </a:p>
                    <a:p>
                      <a:pPr algn="l" rtl="0" eaLnBrk="0">
                        <a:lnSpc>
                          <a:spcPct val="102000"/>
                        </a:lnSpc>
                        <a:tabLst/>
                      </a:pPr>
                      <a:endParaRPr sz="1000" dirty="0">
                        <a:latin typeface="Arial"/>
                        <a:ea typeface="Arial"/>
                        <a:cs typeface="Arial"/>
                      </a:endParaRPr>
                    </a:p>
                    <a:p>
                      <a:pPr algn="l" rtl="0" eaLnBrk="0">
                        <a:lnSpc>
                          <a:spcPct val="102000"/>
                        </a:lnSpc>
                        <a:tabLst/>
                      </a:pPr>
                      <a:endParaRPr sz="1000" dirty="0">
                        <a:latin typeface="Arial"/>
                        <a:ea typeface="Arial"/>
                        <a:cs typeface="Arial"/>
                      </a:endParaRPr>
                    </a:p>
                    <a:p>
                      <a:pPr algn="l" rtl="0" eaLnBrk="0">
                        <a:lnSpc>
                          <a:spcPct val="125000"/>
                        </a:lnSpc>
                        <a:tabLst/>
                      </a:pPr>
                      <a:endParaRPr sz="300" dirty="0">
                        <a:latin typeface="Arial"/>
                        <a:ea typeface="Arial"/>
                        <a:cs typeface="Arial"/>
                      </a:endParaRPr>
                    </a:p>
                    <a:p>
                      <a:pPr marL="233679" indent="76835" algn="l" rtl="0" eaLnBrk="0">
                        <a:lnSpc>
                          <a:spcPct val="128000"/>
                        </a:lnSpc>
                        <a:spcBef>
                          <a:spcPts val="3"/>
                        </a:spcBef>
                        <a:tabLst/>
                      </a:pPr>
                      <a:r>
                        <a:rPr sz="1500" kern="0" spc="-60" dirty="0">
                          <a:solidFill>
                            <a:srgbClr val="000000">
                              <a:alpha val="100000"/>
                            </a:srgbClr>
                          </a:solidFill>
                          <a:latin typeface="Microsoft YaHei"/>
                          <a:ea typeface="Microsoft YaHei"/>
                          <a:cs typeface="Microsoft YaHei"/>
                        </a:rPr>
                        <a:t>（</a:t>
                      </a:r>
                      <a:r>
                        <a:rPr sz="1500" kern="0" spc="180" dirty="0">
                          <a:solidFill>
                            <a:srgbClr val="000000">
                              <a:alpha val="100000"/>
                            </a:srgbClr>
                          </a:solidFill>
                          <a:latin typeface="Microsoft YaHei"/>
                          <a:ea typeface="Microsoft YaHei"/>
                          <a:cs typeface="Microsoft YaHei"/>
                        </a:rPr>
                        <a:t> </a:t>
                      </a:r>
                      <a:r>
                        <a:rPr sz="1500" kern="0" spc="-60" dirty="0">
                          <a:solidFill>
                            <a:srgbClr val="000000">
                              <a:alpha val="100000"/>
                            </a:srgbClr>
                          </a:solidFill>
                          <a:latin typeface="FangSong"/>
                          <a:ea typeface="FangSong"/>
                          <a:cs typeface="FangSong"/>
                        </a:rPr>
                        <a:t>5</a:t>
                      </a:r>
                      <a:r>
                        <a:rPr sz="1500" kern="0" spc="-340" dirty="0">
                          <a:solidFill>
                            <a:srgbClr val="000000">
                              <a:alpha val="100000"/>
                            </a:srgbClr>
                          </a:solidFill>
                          <a:latin typeface="FangSong"/>
                          <a:ea typeface="FangSong"/>
                          <a:cs typeface="FangSong"/>
                        </a:rPr>
                        <a:t> </a:t>
                      </a:r>
                      <a:r>
                        <a:rPr sz="1500" kern="0" spc="-60" dirty="0">
                          <a:solidFill>
                            <a:srgbClr val="000000">
                              <a:alpha val="100000"/>
                            </a:srgbClr>
                          </a:solidFill>
                          <a:latin typeface="Microsoft YaHei"/>
                          <a:ea typeface="Microsoft YaHei"/>
                          <a:cs typeface="Microsoft YaHei"/>
                        </a:rPr>
                        <a:t>）查压力表检定或校</a:t>
                      </a:r>
                      <a:r>
                        <a:rPr sz="1500" kern="0" spc="0" dirty="0">
                          <a:solidFill>
                            <a:srgbClr val="000000">
                              <a:alpha val="100000"/>
                            </a:srgbClr>
                          </a:solidFill>
                          <a:latin typeface="Microsoft YaHei"/>
                          <a:ea typeface="Microsoft YaHei"/>
                          <a:cs typeface="Microsoft YaHei"/>
                        </a:rPr>
                        <a:t>      </a:t>
                      </a:r>
                      <a:r>
                        <a:rPr sz="1500" kern="0" spc="80" dirty="0">
                          <a:solidFill>
                            <a:srgbClr val="000000">
                              <a:alpha val="100000"/>
                            </a:srgbClr>
                          </a:solidFill>
                          <a:latin typeface="Microsoft YaHei"/>
                          <a:ea typeface="Microsoft YaHei"/>
                          <a:cs typeface="Microsoft YaHei"/>
                        </a:rPr>
                        <a:t>准证书</a:t>
                      </a:r>
                      <a:endParaRPr sz="1500" dirty="0">
                        <a:latin typeface="Microsoft YaHei"/>
                        <a:ea typeface="Microsoft YaHei"/>
                        <a:cs typeface="Microsoft YaHei"/>
                      </a:endParaRPr>
                    </a:p>
                  </a:txBody>
                  <a:tcPr marL="0" marR="0" marT="0" marB="0">
                    <a:lnL>
                      <a:noFill/>
                    </a:lnL>
                    <a:lnR w="12700" cap="flat" cmpd="sng" algn="ctr">
                      <a:solidFill>
                        <a:srgbClr val="8EBFD6"/>
                      </a:solidFill>
                      <a:prstDash val="solid"/>
                      <a:round/>
                      <a:headEnd type="none" w="med" len="med"/>
                      <a:tailEnd type="none" w="med" len="med"/>
                    </a:lnR>
                    <a:lnT>
                      <a:noFill/>
                    </a:lnT>
                    <a:lnB w="12700" cap="flat" cmpd="sng" algn="ctr">
                      <a:solidFill>
                        <a:srgbClr val="8EBFD6"/>
                      </a:solidFill>
                      <a:prstDash val="solid"/>
                      <a:round/>
                      <a:headEnd type="none" w="med" len="med"/>
                      <a:tailEnd type="none" w="med" len="med"/>
                    </a:lnB>
                  </a:tcPr>
                </a:tc>
                <a:tc>
                  <a:txBody>
                    <a:bodyPr/>
                    <a:lstStyle/>
                    <a:p>
                      <a:pPr algn="l" rtl="0" eaLnBrk="0">
                        <a:lnSpc>
                          <a:spcPct val="152000"/>
                        </a:lnSpc>
                        <a:tabLst/>
                      </a:pPr>
                      <a:endParaRPr sz="1000" dirty="0">
                        <a:latin typeface="Arial"/>
                        <a:ea typeface="Arial"/>
                        <a:cs typeface="Arial"/>
                      </a:endParaRPr>
                    </a:p>
                    <a:p>
                      <a:pPr marL="1762125" algn="l" rtl="0" eaLnBrk="0">
                        <a:lnSpc>
                          <a:spcPct val="84000"/>
                        </a:lnSpc>
                        <a:spcBef>
                          <a:spcPts val="4"/>
                        </a:spcBef>
                        <a:tabLst/>
                      </a:pPr>
                      <a:r>
                        <a:rPr sz="1600" kern="0" spc="120" dirty="0">
                          <a:solidFill>
                            <a:srgbClr val="000000">
                              <a:alpha val="100000"/>
                            </a:srgbClr>
                          </a:solidFill>
                          <a:latin typeface="Microsoft YaHei"/>
                          <a:ea typeface="Microsoft YaHei"/>
                          <a:cs typeface="Microsoft YaHei"/>
                        </a:rPr>
                        <a:t>判定标准</a:t>
                      </a:r>
                      <a:endParaRPr sz="1600" dirty="0">
                        <a:latin typeface="Microsoft YaHei"/>
                        <a:ea typeface="Microsoft YaHei"/>
                        <a:cs typeface="Microsoft YaHei"/>
                      </a:endParaRPr>
                    </a:p>
                    <a:p>
                      <a:pPr algn="l" rtl="0" eaLnBrk="0">
                        <a:lnSpc>
                          <a:spcPct val="101000"/>
                        </a:lnSpc>
                        <a:tabLst/>
                      </a:pPr>
                      <a:endParaRPr sz="1000" dirty="0">
                        <a:latin typeface="Arial"/>
                        <a:ea typeface="Arial"/>
                        <a:cs typeface="Arial"/>
                      </a:endParaRPr>
                    </a:p>
                    <a:p>
                      <a:pPr algn="l" rtl="0" eaLnBrk="0">
                        <a:lnSpc>
                          <a:spcPct val="101000"/>
                        </a:lnSpc>
                        <a:tabLst/>
                      </a:pPr>
                      <a:endParaRPr sz="1000" dirty="0">
                        <a:latin typeface="Arial"/>
                        <a:ea typeface="Arial"/>
                        <a:cs typeface="Arial"/>
                      </a:endParaRPr>
                    </a:p>
                    <a:p>
                      <a:pPr algn="l" rtl="0" eaLnBrk="0">
                        <a:lnSpc>
                          <a:spcPct val="102000"/>
                        </a:lnSpc>
                        <a:tabLst/>
                      </a:pPr>
                      <a:endParaRPr sz="1000" dirty="0">
                        <a:latin typeface="Arial"/>
                        <a:ea typeface="Arial"/>
                        <a:cs typeface="Arial"/>
                      </a:endParaRPr>
                    </a:p>
                    <a:p>
                      <a:pPr algn="l" rtl="0" eaLnBrk="0">
                        <a:lnSpc>
                          <a:spcPct val="102000"/>
                        </a:lnSpc>
                        <a:tabLst/>
                      </a:pPr>
                      <a:endParaRPr sz="1000" dirty="0">
                        <a:latin typeface="Arial"/>
                        <a:ea typeface="Arial"/>
                        <a:cs typeface="Arial"/>
                      </a:endParaRPr>
                    </a:p>
                    <a:p>
                      <a:pPr algn="l" rtl="0" eaLnBrk="0">
                        <a:lnSpc>
                          <a:spcPct val="102000"/>
                        </a:lnSpc>
                        <a:tabLst/>
                      </a:pPr>
                      <a:endParaRPr sz="1000" dirty="0">
                        <a:latin typeface="Arial"/>
                        <a:ea typeface="Arial"/>
                        <a:cs typeface="Arial"/>
                      </a:endParaRPr>
                    </a:p>
                    <a:p>
                      <a:pPr algn="l" rtl="0" eaLnBrk="0">
                        <a:lnSpc>
                          <a:spcPct val="102000"/>
                        </a:lnSpc>
                        <a:tabLst/>
                      </a:pPr>
                      <a:endParaRPr sz="1000" dirty="0">
                        <a:latin typeface="Arial"/>
                        <a:ea typeface="Arial"/>
                        <a:cs typeface="Arial"/>
                      </a:endParaRPr>
                    </a:p>
                    <a:p>
                      <a:pPr algn="l" rtl="0" eaLnBrk="0">
                        <a:lnSpc>
                          <a:spcPct val="102000"/>
                        </a:lnSpc>
                        <a:tabLst/>
                      </a:pPr>
                      <a:endParaRPr sz="1000" dirty="0">
                        <a:latin typeface="Arial"/>
                        <a:ea typeface="Arial"/>
                        <a:cs typeface="Arial"/>
                      </a:endParaRPr>
                    </a:p>
                    <a:p>
                      <a:pPr algn="l" rtl="0" eaLnBrk="0">
                        <a:lnSpc>
                          <a:spcPct val="127000"/>
                        </a:lnSpc>
                        <a:tabLst/>
                      </a:pPr>
                      <a:endParaRPr sz="300" dirty="0">
                        <a:latin typeface="Arial"/>
                        <a:ea typeface="Arial"/>
                        <a:cs typeface="Arial"/>
                      </a:endParaRPr>
                    </a:p>
                    <a:p>
                      <a:pPr marL="233679" algn="l" rtl="0" eaLnBrk="0">
                        <a:lnSpc>
                          <a:spcPct val="128000"/>
                        </a:lnSpc>
                        <a:spcBef>
                          <a:spcPts val="3"/>
                        </a:spcBef>
                        <a:tabLst/>
                      </a:pPr>
                      <a:r>
                        <a:rPr sz="1500" kern="0" spc="90" dirty="0">
                          <a:solidFill>
                            <a:srgbClr val="000000">
                              <a:alpha val="100000"/>
                            </a:srgbClr>
                          </a:solidFill>
                          <a:latin typeface="Microsoft YaHei"/>
                          <a:ea typeface="Microsoft YaHei"/>
                          <a:cs typeface="Microsoft YaHei"/>
                        </a:rPr>
                        <a:t>压力表超期未检（检验有效期</a:t>
                      </a:r>
                      <a:r>
                        <a:rPr sz="1500" kern="0" spc="90" dirty="0">
                          <a:solidFill>
                            <a:srgbClr val="000000">
                              <a:alpha val="100000"/>
                            </a:srgbClr>
                          </a:solidFill>
                          <a:latin typeface="FangSong"/>
                          <a:ea typeface="FangSong"/>
                          <a:cs typeface="FangSong"/>
                        </a:rPr>
                        <a:t>6</a:t>
                      </a:r>
                      <a:r>
                        <a:rPr sz="1500" kern="0" spc="90" dirty="0">
                          <a:solidFill>
                            <a:srgbClr val="000000">
                              <a:alpha val="100000"/>
                            </a:srgbClr>
                          </a:solidFill>
                          <a:latin typeface="Microsoft YaHei"/>
                          <a:ea typeface="Microsoft YaHei"/>
                          <a:cs typeface="Microsoft YaHei"/>
                        </a:rPr>
                        <a:t>个月 </a:t>
                      </a:r>
                      <a:r>
                        <a:rPr sz="1500" kern="0" spc="-130" dirty="0">
                          <a:solidFill>
                            <a:srgbClr val="000000">
                              <a:alpha val="100000"/>
                            </a:srgbClr>
                          </a:solidFill>
                          <a:latin typeface="Microsoft YaHei"/>
                          <a:ea typeface="Microsoft YaHei"/>
                          <a:cs typeface="Microsoft YaHei"/>
                        </a:rPr>
                        <a:t>），</a:t>
                      </a:r>
                      <a:r>
                        <a:rPr sz="1500" kern="0" spc="90" dirty="0">
                          <a:solidFill>
                            <a:srgbClr val="000000">
                              <a:alpha val="100000"/>
                            </a:srgbClr>
                          </a:solidFill>
                          <a:latin typeface="Microsoft YaHei"/>
                          <a:ea typeface="Microsoft YaHei"/>
                          <a:cs typeface="Microsoft YaHei"/>
                        </a:rPr>
                        <a:t>构成</a:t>
                      </a:r>
                      <a:r>
                        <a:rPr sz="1500" kern="0" spc="0" dirty="0">
                          <a:solidFill>
                            <a:srgbClr val="000000">
                              <a:alpha val="100000"/>
                            </a:srgbClr>
                          </a:solidFill>
                          <a:latin typeface="Microsoft YaHei"/>
                          <a:ea typeface="Microsoft YaHei"/>
                          <a:cs typeface="Microsoft YaHei"/>
                        </a:rPr>
                        <a:t>     </a:t>
                      </a:r>
                      <a:r>
                        <a:rPr sz="1500" kern="0" spc="70" dirty="0">
                          <a:solidFill>
                            <a:srgbClr val="000000">
                              <a:alpha val="100000"/>
                            </a:srgbClr>
                          </a:solidFill>
                          <a:latin typeface="Microsoft YaHei"/>
                          <a:ea typeface="Microsoft YaHei"/>
                          <a:cs typeface="Microsoft YaHei"/>
                        </a:rPr>
                        <a:t>重大隐患。</a:t>
                      </a:r>
                      <a:endParaRPr sz="1500" dirty="0">
                        <a:latin typeface="Microsoft YaHei"/>
                        <a:ea typeface="Microsoft YaHei"/>
                        <a:cs typeface="Microsoft YaHei"/>
                      </a:endParaRPr>
                    </a:p>
                  </a:txBody>
                  <a:tcPr marL="0" marR="0" marT="0" marB="0">
                    <a:lnL w="12700" cap="flat" cmpd="sng" algn="ctr">
                      <a:solidFill>
                        <a:srgbClr val="8EBFD6"/>
                      </a:solidFill>
                      <a:prstDash val="solid"/>
                      <a:round/>
                      <a:headEnd type="none" w="med" len="med"/>
                      <a:tailEnd type="none" w="med" len="med"/>
                    </a:lnL>
                    <a:lnR w="12700" cap="flat" cmpd="sng" algn="ctr">
                      <a:solidFill>
                        <a:srgbClr val="8EBFD6"/>
                      </a:solidFill>
                      <a:prstDash val="solid"/>
                      <a:round/>
                      <a:headEnd type="none" w="med" len="med"/>
                      <a:tailEnd type="none" w="med" len="med"/>
                    </a:lnR>
                    <a:lnT>
                      <a:noFill/>
                    </a:lnT>
                    <a:lnB w="12700" cap="flat" cmpd="sng" algn="ctr">
                      <a:solidFill>
                        <a:srgbClr val="8EBFD6"/>
                      </a:solidFill>
                      <a:prstDash val="solid"/>
                      <a:round/>
                      <a:headEnd type="none" w="med" len="med"/>
                      <a:tailEnd type="none" w="med" len="med"/>
                    </a:lnB>
                  </a:tcPr>
                </a:tc>
                <a:tc>
                  <a:txBody>
                    <a:bodyPr/>
                    <a:lstStyle/>
                    <a:p>
                      <a:pPr algn="l" rtl="0" eaLnBrk="0">
                        <a:lnSpc>
                          <a:spcPct val="151000"/>
                        </a:lnSpc>
                        <a:tabLst/>
                      </a:pPr>
                      <a:endParaRPr sz="1000" dirty="0">
                        <a:latin typeface="Arial"/>
                        <a:ea typeface="Arial"/>
                        <a:cs typeface="Arial"/>
                      </a:endParaRPr>
                    </a:p>
                    <a:p>
                      <a:pPr marL="1162050" algn="l" rtl="0" eaLnBrk="0">
                        <a:lnSpc>
                          <a:spcPct val="85000"/>
                        </a:lnSpc>
                        <a:spcBef>
                          <a:spcPts val="1"/>
                        </a:spcBef>
                        <a:tabLst/>
                      </a:pPr>
                      <a:r>
                        <a:rPr sz="1600" kern="0" spc="140" dirty="0">
                          <a:solidFill>
                            <a:srgbClr val="000000">
                              <a:alpha val="100000"/>
                            </a:srgbClr>
                          </a:solidFill>
                          <a:latin typeface="Microsoft YaHei"/>
                          <a:ea typeface="Microsoft YaHei"/>
                          <a:cs typeface="Microsoft YaHei"/>
                        </a:rPr>
                        <a:t>相关参考依据</a:t>
                      </a:r>
                      <a:endParaRPr sz="1600" dirty="0">
                        <a:latin typeface="Microsoft YaHei"/>
                        <a:ea typeface="Microsoft YaHei"/>
                        <a:cs typeface="Microsoft YaHei"/>
                      </a:endParaRPr>
                    </a:p>
                    <a:p>
                      <a:pPr algn="l" rtl="0" eaLnBrk="0">
                        <a:lnSpc>
                          <a:spcPct val="102000"/>
                        </a:lnSpc>
                        <a:tabLst/>
                      </a:pPr>
                      <a:endParaRPr sz="1000" dirty="0">
                        <a:latin typeface="Arial"/>
                        <a:ea typeface="Arial"/>
                        <a:cs typeface="Arial"/>
                      </a:endParaRPr>
                    </a:p>
                    <a:p>
                      <a:pPr algn="l" rtl="0" eaLnBrk="0">
                        <a:lnSpc>
                          <a:spcPct val="103000"/>
                        </a:lnSpc>
                        <a:tabLst/>
                      </a:pPr>
                      <a:endParaRPr sz="1000" dirty="0">
                        <a:latin typeface="Arial"/>
                        <a:ea typeface="Arial"/>
                        <a:cs typeface="Arial"/>
                      </a:endParaRPr>
                    </a:p>
                    <a:p>
                      <a:pPr marL="231775" indent="83819" algn="l" rtl="0" eaLnBrk="0">
                        <a:lnSpc>
                          <a:spcPct val="120000"/>
                        </a:lnSpc>
                        <a:spcBef>
                          <a:spcPts val="368"/>
                        </a:spcBef>
                        <a:tabLst/>
                      </a:pPr>
                      <a:r>
                        <a:rPr sz="1200" kern="0" spc="-30" dirty="0">
                          <a:solidFill>
                            <a:srgbClr val="FF0000">
                              <a:alpha val="100000"/>
                            </a:srgbClr>
                          </a:solidFill>
                          <a:latin typeface="Microsoft YaHei"/>
                          <a:ea typeface="Microsoft YaHei"/>
                          <a:cs typeface="Microsoft YaHei"/>
                        </a:rPr>
                        <a:t>【依据】</a:t>
                      </a:r>
                      <a:r>
                        <a:rPr sz="1200" kern="0" spc="-30" dirty="0">
                          <a:solidFill>
                            <a:srgbClr val="000000">
                              <a:alpha val="100000"/>
                            </a:srgbClr>
                          </a:solidFill>
                          <a:latin typeface="Microsoft YaHei"/>
                          <a:ea typeface="Microsoft YaHei"/>
                          <a:cs typeface="Microsoft YaHei"/>
                        </a:rPr>
                        <a:t>《弹性元件式一般压力表</a:t>
                      </a:r>
                      <a:r>
                        <a:rPr sz="1200" kern="0" spc="-40" dirty="0">
                          <a:solidFill>
                            <a:srgbClr val="000000">
                              <a:alpha val="100000"/>
                            </a:srgbClr>
                          </a:solidFill>
                          <a:latin typeface="Microsoft YaHei"/>
                          <a:ea typeface="Microsoft YaHei"/>
                          <a:cs typeface="Microsoft YaHei"/>
                        </a:rPr>
                        <a:t>、压力真空表</a:t>
                      </a:r>
                      <a:r>
                        <a:rPr sz="1200" kern="0" spc="-10" dirty="0">
                          <a:solidFill>
                            <a:srgbClr val="000000">
                              <a:alpha val="100000"/>
                            </a:srgbClr>
                          </a:solidFill>
                          <a:latin typeface="Microsoft YaHei"/>
                          <a:ea typeface="Microsoft YaHei"/>
                          <a:cs typeface="Microsoft YaHei"/>
                        </a:rPr>
                        <a:t>      </a:t>
                      </a:r>
                      <a:r>
                        <a:rPr sz="1200" kern="0" spc="-20" dirty="0">
                          <a:solidFill>
                            <a:srgbClr val="000000">
                              <a:alpha val="100000"/>
                            </a:srgbClr>
                          </a:solidFill>
                          <a:latin typeface="Microsoft YaHei"/>
                          <a:ea typeface="Microsoft YaHei"/>
                          <a:cs typeface="Microsoft YaHei"/>
                        </a:rPr>
                        <a:t>和真空表检定规程》JJG</a:t>
                      </a:r>
                      <a:r>
                        <a:rPr sz="1200" kern="0" spc="140" dirty="0">
                          <a:solidFill>
                            <a:srgbClr val="000000">
                              <a:alpha val="100000"/>
                            </a:srgbClr>
                          </a:solidFill>
                          <a:latin typeface="Microsoft YaHei"/>
                          <a:ea typeface="Microsoft YaHei"/>
                          <a:cs typeface="Microsoft YaHei"/>
                        </a:rPr>
                        <a:t> </a:t>
                      </a:r>
                      <a:r>
                        <a:rPr sz="1200" kern="0" spc="-20" dirty="0">
                          <a:solidFill>
                            <a:srgbClr val="000000">
                              <a:alpha val="100000"/>
                            </a:srgbClr>
                          </a:solidFill>
                          <a:latin typeface="Microsoft YaHei"/>
                          <a:ea typeface="Microsoft YaHei"/>
                          <a:cs typeface="Microsoft YaHei"/>
                        </a:rPr>
                        <a:t>52-2013第 7.5 条 ：检</a:t>
                      </a:r>
                      <a:r>
                        <a:rPr sz="1200" kern="0" spc="0" dirty="0">
                          <a:solidFill>
                            <a:srgbClr val="000000">
                              <a:alpha val="100000"/>
                            </a:srgbClr>
                          </a:solidFill>
                          <a:latin typeface="Microsoft YaHei"/>
                          <a:ea typeface="Microsoft YaHei"/>
                          <a:cs typeface="Microsoft YaHei"/>
                        </a:rPr>
                        <a:t>       </a:t>
                      </a:r>
                      <a:r>
                        <a:rPr sz="1200" kern="0" spc="-20" dirty="0">
                          <a:solidFill>
                            <a:srgbClr val="000000">
                              <a:alpha val="100000"/>
                            </a:srgbClr>
                          </a:solidFill>
                          <a:latin typeface="Microsoft YaHei"/>
                          <a:ea typeface="Microsoft YaHei"/>
                          <a:cs typeface="Microsoft YaHei"/>
                        </a:rPr>
                        <a:t>定周期 ：压力表的检定周期可根据使用环境及使</a:t>
                      </a:r>
                      <a:r>
                        <a:rPr sz="1200" kern="0" spc="0" dirty="0">
                          <a:solidFill>
                            <a:srgbClr val="000000">
                              <a:alpha val="100000"/>
                            </a:srgbClr>
                          </a:solidFill>
                          <a:latin typeface="Microsoft YaHei"/>
                          <a:ea typeface="Microsoft YaHei"/>
                          <a:cs typeface="Microsoft YaHei"/>
                        </a:rPr>
                        <a:t>      用频繁程度确定,一般不超过6</a:t>
                      </a:r>
                      <a:r>
                        <a:rPr sz="1200" kern="0" spc="-10" dirty="0">
                          <a:solidFill>
                            <a:srgbClr val="000000">
                              <a:alpha val="100000"/>
                            </a:srgbClr>
                          </a:solidFill>
                          <a:latin typeface="Microsoft YaHei"/>
                          <a:ea typeface="Microsoft YaHei"/>
                          <a:cs typeface="Microsoft YaHei"/>
                        </a:rPr>
                        <a:t>个月。</a:t>
                      </a:r>
                      <a:endParaRPr sz="1200" dirty="0">
                        <a:latin typeface="Microsoft YaHei"/>
                        <a:ea typeface="Microsoft YaHei"/>
                        <a:cs typeface="Microsoft YaHei"/>
                      </a:endParaRPr>
                    </a:p>
                    <a:p>
                      <a:pPr marL="231775" indent="72389" algn="l" rtl="0" eaLnBrk="0">
                        <a:lnSpc>
                          <a:spcPct val="118000"/>
                        </a:lnSpc>
                        <a:spcBef>
                          <a:spcPts val="19"/>
                        </a:spcBef>
                        <a:tabLst/>
                      </a:pPr>
                      <a:r>
                        <a:rPr sz="1200" kern="0" spc="-20" dirty="0">
                          <a:solidFill>
                            <a:srgbClr val="000000">
                              <a:alpha val="100000"/>
                            </a:srgbClr>
                          </a:solidFill>
                          <a:latin typeface="Microsoft YaHei"/>
                          <a:ea typeface="Microsoft YaHei"/>
                          <a:cs typeface="Microsoft YaHei"/>
                        </a:rPr>
                        <a:t>《固定式压力容器安全技</a:t>
                      </a:r>
                      <a:r>
                        <a:rPr sz="1200" kern="0" spc="-30" dirty="0">
                          <a:solidFill>
                            <a:srgbClr val="000000">
                              <a:alpha val="100000"/>
                            </a:srgbClr>
                          </a:solidFill>
                          <a:latin typeface="Microsoft YaHei"/>
                          <a:ea typeface="Microsoft YaHei"/>
                          <a:cs typeface="Microsoft YaHei"/>
                        </a:rPr>
                        <a:t>术监察规程》TSG 21-</a:t>
                      </a:r>
                      <a:r>
                        <a:rPr sz="1200" kern="0" spc="0" dirty="0">
                          <a:solidFill>
                            <a:srgbClr val="000000">
                              <a:alpha val="100000"/>
                            </a:srgbClr>
                          </a:solidFill>
                          <a:latin typeface="Microsoft YaHei"/>
                          <a:ea typeface="Microsoft YaHei"/>
                          <a:cs typeface="Microsoft YaHei"/>
                        </a:rPr>
                        <a:t>       </a:t>
                      </a:r>
                      <a:r>
                        <a:rPr sz="1200" kern="0" spc="-20" dirty="0">
                          <a:solidFill>
                            <a:srgbClr val="000000">
                              <a:alpha val="100000"/>
                            </a:srgbClr>
                          </a:solidFill>
                          <a:latin typeface="Microsoft YaHei"/>
                          <a:ea typeface="Microsoft YaHei"/>
                          <a:cs typeface="Microsoft YaHei"/>
                        </a:rPr>
                        <a:t>2016第9.2.1.2 </a:t>
                      </a:r>
                      <a:r>
                        <a:rPr sz="1200" kern="0" spc="-30" dirty="0">
                          <a:solidFill>
                            <a:srgbClr val="000000">
                              <a:alpha val="100000"/>
                            </a:srgbClr>
                          </a:solidFill>
                          <a:latin typeface="Microsoft YaHei"/>
                          <a:ea typeface="Microsoft YaHei"/>
                          <a:cs typeface="Microsoft YaHei"/>
                        </a:rPr>
                        <a:t>条 ：压力表检定 ：压力表的检定</a:t>
                      </a:r>
                      <a:r>
                        <a:rPr sz="1200" kern="0" spc="0" dirty="0">
                          <a:solidFill>
                            <a:srgbClr val="000000">
                              <a:alpha val="100000"/>
                            </a:srgbClr>
                          </a:solidFill>
                          <a:latin typeface="Microsoft YaHei"/>
                          <a:ea typeface="Microsoft YaHei"/>
                          <a:cs typeface="Microsoft YaHei"/>
                        </a:rPr>
                        <a:t>       </a:t>
                      </a:r>
                      <a:r>
                        <a:rPr sz="1200" kern="0" spc="-20" dirty="0">
                          <a:solidFill>
                            <a:srgbClr val="000000">
                              <a:alpha val="100000"/>
                            </a:srgbClr>
                          </a:solidFill>
                          <a:latin typeface="Microsoft YaHei"/>
                          <a:ea typeface="Microsoft YaHei"/>
                          <a:cs typeface="Microsoft YaHei"/>
                        </a:rPr>
                        <a:t>和维护应当符合国家计量部门的有关规定 ，压力</a:t>
                      </a:r>
                      <a:r>
                        <a:rPr sz="1200" kern="0" spc="0" dirty="0">
                          <a:solidFill>
                            <a:srgbClr val="000000">
                              <a:alpha val="100000"/>
                            </a:srgbClr>
                          </a:solidFill>
                          <a:latin typeface="Microsoft YaHei"/>
                          <a:ea typeface="Microsoft YaHei"/>
                          <a:cs typeface="Microsoft YaHei"/>
                        </a:rPr>
                        <a:t>      </a:t>
                      </a:r>
                      <a:r>
                        <a:rPr sz="1200" kern="0" spc="-20" dirty="0">
                          <a:solidFill>
                            <a:srgbClr val="000000">
                              <a:alpha val="100000"/>
                            </a:srgbClr>
                          </a:solidFill>
                          <a:latin typeface="Microsoft YaHei"/>
                          <a:ea typeface="Microsoft YaHei"/>
                          <a:cs typeface="Microsoft YaHei"/>
                        </a:rPr>
                        <a:t>表安装前应当进行检定 ，在刻度盘上应当划出指</a:t>
                      </a:r>
                      <a:r>
                        <a:rPr sz="1200" kern="0" spc="0" dirty="0">
                          <a:solidFill>
                            <a:srgbClr val="000000">
                              <a:alpha val="100000"/>
                            </a:srgbClr>
                          </a:solidFill>
                          <a:latin typeface="Microsoft YaHei"/>
                          <a:ea typeface="Microsoft YaHei"/>
                          <a:cs typeface="Microsoft YaHei"/>
                        </a:rPr>
                        <a:t>      </a:t>
                      </a:r>
                      <a:r>
                        <a:rPr sz="1200" kern="0" spc="-20" dirty="0">
                          <a:solidFill>
                            <a:srgbClr val="000000">
                              <a:alpha val="100000"/>
                            </a:srgbClr>
                          </a:solidFill>
                          <a:latin typeface="Microsoft YaHei"/>
                          <a:ea typeface="Microsoft YaHei"/>
                          <a:cs typeface="Microsoft YaHei"/>
                        </a:rPr>
                        <a:t>示工作压力的红线 ，注明下次检定日期。压力表</a:t>
                      </a:r>
                      <a:r>
                        <a:rPr sz="1200" kern="0" spc="0" dirty="0">
                          <a:solidFill>
                            <a:srgbClr val="000000">
                              <a:alpha val="100000"/>
                            </a:srgbClr>
                          </a:solidFill>
                          <a:latin typeface="Microsoft YaHei"/>
                          <a:ea typeface="Microsoft YaHei"/>
                          <a:cs typeface="Microsoft YaHei"/>
                        </a:rPr>
                        <a:t>      </a:t>
                      </a:r>
                      <a:r>
                        <a:rPr sz="1200" kern="0" spc="-10" dirty="0">
                          <a:solidFill>
                            <a:srgbClr val="000000">
                              <a:alpha val="100000"/>
                            </a:srgbClr>
                          </a:solidFill>
                          <a:latin typeface="Microsoft YaHei"/>
                          <a:ea typeface="Microsoft YaHei"/>
                          <a:cs typeface="Microsoft YaHei"/>
                        </a:rPr>
                        <a:t>检定后应当加铅封。</a:t>
                      </a:r>
                      <a:endParaRPr sz="1200" dirty="0">
                        <a:latin typeface="Microsoft YaHei"/>
                        <a:ea typeface="Microsoft YaHei"/>
                        <a:cs typeface="Microsoft YaHei"/>
                      </a:endParaRPr>
                    </a:p>
                  </a:txBody>
                  <a:tcPr marL="0" marR="0" marT="0" marB="0">
                    <a:lnL w="12700" cap="flat" cmpd="sng" algn="ctr">
                      <a:solidFill>
                        <a:srgbClr val="8EBFD6"/>
                      </a:solidFill>
                      <a:prstDash val="solid"/>
                      <a:round/>
                      <a:headEnd type="none" w="med" len="med"/>
                      <a:tailEnd type="none" w="med" len="med"/>
                    </a:lnL>
                    <a:lnR>
                      <a:noFill/>
                    </a:lnR>
                    <a:lnT>
                      <a:noFill/>
                    </a:lnT>
                    <a:lnB w="12700" cap="flat" cmpd="sng" algn="ctr">
                      <a:solidFill>
                        <a:srgbClr val="8EBFD6"/>
                      </a:solidFill>
                      <a:prstDash val="solid"/>
                      <a:round/>
                      <a:headEnd type="none" w="med" len="med"/>
                      <a:tailEnd type="none" w="med" len="med"/>
                    </a:lnB>
                  </a:tcPr>
                </a:tc>
                <a:extLst>
                  <a:ext uri="{0D108BD9-81ED-4DB2-BD59-A6C34878D82A}">
                    <a16:rowId xmlns:a16="http://schemas.microsoft.com/office/drawing/2014/main" val="10000"/>
                  </a:ext>
                </a:extLst>
              </a:tr>
            </a:tbl>
          </a:graphicData>
        </a:graphic>
      </p:graphicFrame>
      <p:sp>
        <p:nvSpPr>
          <p:cNvPr id="606" name="textbox 606"/>
          <p:cNvSpPr/>
          <p:nvPr/>
        </p:nvSpPr>
        <p:spPr>
          <a:xfrm>
            <a:off x="701601" y="510426"/>
            <a:ext cx="8720455" cy="1052194"/>
          </a:xfrm>
          <a:prstGeom prst="rect">
            <a:avLst/>
          </a:prstGeom>
          <a:noFill/>
          <a:ln w="0" cap="flat">
            <a:noFill/>
            <a:prstDash val="solid"/>
            <a:miter lim="0"/>
          </a:ln>
        </p:spPr>
        <p:txBody>
          <a:bodyPr vert="horz" wrap="square" lIns="0" tIns="0" rIns="0" bIns="0"/>
          <a:lstStyle/>
          <a:p>
            <a:pPr algn="l" rtl="0" eaLnBrk="0">
              <a:lnSpc>
                <a:spcPct val="83341"/>
              </a:lnSpc>
              <a:tabLst/>
            </a:pPr>
            <a:endParaRPr sz="100" dirty="0">
              <a:latin typeface="Arial"/>
              <a:ea typeface="Arial"/>
              <a:cs typeface="Arial"/>
            </a:endParaRPr>
          </a:p>
          <a:p>
            <a:pPr marL="215900" algn="l" rtl="0" eaLnBrk="0">
              <a:lnSpc>
                <a:spcPts val="4227"/>
              </a:lnSpc>
              <a:tabLst/>
            </a:pPr>
            <a:r>
              <a:rPr sz="3200" b="1" kern="0" spc="-80" dirty="0">
                <a:solidFill>
                  <a:srgbClr val="000000">
                    <a:alpha val="100000"/>
                  </a:srgbClr>
                </a:solidFill>
                <a:latin typeface="Microsoft YaHei"/>
                <a:ea typeface="Microsoft YaHei"/>
                <a:cs typeface="Microsoft YaHei"/>
              </a:rPr>
              <a:t>《城镇燃气经营安全重大隐患判定标准》解析</a:t>
            </a:r>
            <a:endParaRPr sz="3200" dirty="0">
              <a:latin typeface="Microsoft YaHei"/>
              <a:ea typeface="Microsoft YaHei"/>
              <a:cs typeface="Microsoft YaHei"/>
            </a:endParaRPr>
          </a:p>
          <a:p>
            <a:pPr algn="l" rtl="0" eaLnBrk="0">
              <a:lnSpc>
                <a:spcPct val="104000"/>
              </a:lnSpc>
              <a:tabLst/>
            </a:pPr>
            <a:endParaRPr sz="1000" dirty="0">
              <a:latin typeface="Arial"/>
              <a:ea typeface="Arial"/>
              <a:cs typeface="Arial"/>
            </a:endParaRPr>
          </a:p>
          <a:p>
            <a:pPr algn="l" rtl="0" eaLnBrk="0">
              <a:lnSpc>
                <a:spcPct val="100000"/>
              </a:lnSpc>
              <a:tabLst/>
            </a:pPr>
            <a:endParaRPr sz="400" dirty="0">
              <a:latin typeface="Arial"/>
              <a:ea typeface="Arial"/>
              <a:cs typeface="Arial"/>
            </a:endParaRPr>
          </a:p>
          <a:p>
            <a:pPr marL="52705" algn="l" rtl="0" eaLnBrk="0">
              <a:lnSpc>
                <a:spcPts val="2123"/>
              </a:lnSpc>
              <a:spcBef>
                <a:spcPts val="1"/>
              </a:spcBef>
              <a:tabLst/>
            </a:pPr>
            <a:r>
              <a:rPr sz="1600" kern="0" spc="10" dirty="0">
                <a:solidFill>
                  <a:srgbClr val="FF0000">
                    <a:alpha val="100000"/>
                  </a:srgbClr>
                </a:solidFill>
                <a:latin typeface="Wingdings"/>
                <a:ea typeface="Wingdings"/>
                <a:cs typeface="Wingdings"/>
              </a:rPr>
              <a:t>n</a:t>
            </a:r>
            <a:r>
              <a:rPr sz="1600" kern="0" spc="-570" dirty="0">
                <a:solidFill>
                  <a:srgbClr val="FF0000">
                    <a:alpha val="100000"/>
                  </a:srgbClr>
                </a:solidFill>
                <a:latin typeface="Wingdings"/>
                <a:ea typeface="Wingdings"/>
                <a:cs typeface="Wingdings"/>
              </a:rPr>
              <a:t> </a:t>
            </a:r>
            <a:r>
              <a:rPr sz="1600" kern="0" spc="10" dirty="0">
                <a:solidFill>
                  <a:srgbClr val="000000">
                    <a:alpha val="100000"/>
                  </a:srgbClr>
                </a:solidFill>
                <a:latin typeface="Microsoft YaHei"/>
                <a:ea typeface="Microsoft YaHei"/>
                <a:cs typeface="Microsoft YaHei"/>
              </a:rPr>
              <a:t>第五条  燃气经营者在燃气厂站安全管理中</a:t>
            </a:r>
            <a:r>
              <a:rPr sz="1600" kern="0" spc="0" dirty="0">
                <a:solidFill>
                  <a:srgbClr val="000000">
                    <a:alpha val="100000"/>
                  </a:srgbClr>
                </a:solidFill>
                <a:latin typeface="Microsoft YaHei"/>
                <a:ea typeface="Microsoft YaHei"/>
                <a:cs typeface="Microsoft YaHei"/>
              </a:rPr>
              <a:t> ，有下列情形之一的 ，判定为重大隐患 </a:t>
            </a:r>
            <a:r>
              <a:rPr sz="1600" kern="0" spc="-380" dirty="0">
                <a:solidFill>
                  <a:srgbClr val="000000">
                    <a:alpha val="100000"/>
                  </a:srgbClr>
                </a:solidFill>
                <a:latin typeface="Microsoft YaHei"/>
                <a:ea typeface="Microsoft YaHei"/>
                <a:cs typeface="Microsoft YaHei"/>
              </a:rPr>
              <a:t>：（</a:t>
            </a:r>
            <a:r>
              <a:rPr sz="1600" kern="0" spc="80" dirty="0">
                <a:solidFill>
                  <a:srgbClr val="000000">
                    <a:alpha val="100000"/>
                  </a:srgbClr>
                </a:solidFill>
                <a:latin typeface="Microsoft YaHei"/>
                <a:ea typeface="Microsoft YaHei"/>
                <a:cs typeface="Microsoft YaHei"/>
              </a:rPr>
              <a:t> </a:t>
            </a:r>
            <a:r>
              <a:rPr sz="1600" kern="0" spc="0" dirty="0">
                <a:solidFill>
                  <a:srgbClr val="000000">
                    <a:alpha val="100000"/>
                  </a:srgbClr>
                </a:solidFill>
                <a:latin typeface="Microsoft YaHei"/>
                <a:ea typeface="Microsoft YaHei"/>
                <a:cs typeface="Microsoft YaHei"/>
              </a:rPr>
              <a:t>5种）</a:t>
            </a:r>
            <a:endParaRPr sz="1600" dirty="0">
              <a:latin typeface="Microsoft YaHei"/>
              <a:ea typeface="Microsoft YaHei"/>
              <a:cs typeface="Microsoft YaHei"/>
            </a:endParaRPr>
          </a:p>
        </p:txBody>
      </p:sp>
      <p:sp>
        <p:nvSpPr>
          <p:cNvPr id="608" name="textbox 608"/>
          <p:cNvSpPr/>
          <p:nvPr/>
        </p:nvSpPr>
        <p:spPr>
          <a:xfrm>
            <a:off x="1905798" y="1802229"/>
            <a:ext cx="8355330" cy="295275"/>
          </a:xfrm>
          <a:prstGeom prst="rect">
            <a:avLst/>
          </a:prstGeom>
          <a:noFill/>
          <a:ln w="0" cap="flat">
            <a:noFill/>
            <a:prstDash val="solid"/>
            <a:miter lim="0"/>
          </a:ln>
        </p:spPr>
        <p:txBody>
          <a:bodyPr vert="horz" wrap="square" lIns="0" tIns="0" rIns="0" bIns="0"/>
          <a:lstStyle/>
          <a:p>
            <a:pPr algn="l" rtl="0" eaLnBrk="0">
              <a:lnSpc>
                <a:spcPct val="83341"/>
              </a:lnSpc>
              <a:tabLst/>
            </a:pPr>
            <a:endParaRPr sz="100" dirty="0">
              <a:latin typeface="Arial"/>
              <a:ea typeface="Arial"/>
              <a:cs typeface="Arial"/>
            </a:endParaRPr>
          </a:p>
          <a:p>
            <a:pPr algn="r" rtl="0" eaLnBrk="0">
              <a:lnSpc>
                <a:spcPts val="2123"/>
              </a:lnSpc>
              <a:tabLst/>
            </a:pPr>
            <a:r>
              <a:rPr sz="1600" kern="0" spc="60" dirty="0">
                <a:solidFill>
                  <a:srgbClr val="000000">
                    <a:alpha val="100000"/>
                  </a:srgbClr>
                </a:solidFill>
                <a:latin typeface="Microsoft YaHei"/>
                <a:ea typeface="Microsoft YaHei"/>
                <a:cs typeface="Microsoft YaHei"/>
              </a:rPr>
              <a:t>（ 一 ）燃气储罐未设置压力</a:t>
            </a:r>
            <a:r>
              <a:rPr sz="1600" kern="0" spc="-250" dirty="0">
                <a:solidFill>
                  <a:srgbClr val="000000">
                    <a:alpha val="100000"/>
                  </a:srgbClr>
                </a:solidFill>
                <a:latin typeface="Microsoft YaHei"/>
                <a:ea typeface="Microsoft YaHei"/>
                <a:cs typeface="Microsoft YaHei"/>
              </a:rPr>
              <a:t> </a:t>
            </a:r>
            <a:r>
              <a:rPr sz="1600" kern="0" spc="60" dirty="0">
                <a:solidFill>
                  <a:srgbClr val="000000">
                    <a:alpha val="100000"/>
                  </a:srgbClr>
                </a:solidFill>
                <a:latin typeface="Microsoft YaHei"/>
                <a:ea typeface="Microsoft YaHei"/>
                <a:cs typeface="Microsoft YaHei"/>
              </a:rPr>
              <a:t>、</a:t>
            </a:r>
            <a:r>
              <a:rPr sz="1600" kern="0" spc="-290" dirty="0">
                <a:solidFill>
                  <a:srgbClr val="000000">
                    <a:alpha val="100000"/>
                  </a:srgbClr>
                </a:solidFill>
                <a:latin typeface="Microsoft YaHei"/>
                <a:ea typeface="Microsoft YaHei"/>
                <a:cs typeface="Microsoft YaHei"/>
              </a:rPr>
              <a:t> </a:t>
            </a:r>
            <a:r>
              <a:rPr sz="1600" kern="0" spc="60" dirty="0">
                <a:solidFill>
                  <a:srgbClr val="000000">
                    <a:alpha val="100000"/>
                  </a:srgbClr>
                </a:solidFill>
                <a:latin typeface="Microsoft YaHei"/>
                <a:ea typeface="Microsoft YaHei"/>
                <a:cs typeface="Microsoft YaHei"/>
              </a:rPr>
              <a:t>罐容或液位显示等监测装置 ，或不具有超限报警功能 ；</a:t>
            </a:r>
            <a:endParaRPr sz="1600" dirty="0">
              <a:latin typeface="Microsoft YaHei"/>
              <a:ea typeface="Microsoft YaHei"/>
              <a:cs typeface="Microsoft YaHei"/>
            </a:endParaRPr>
          </a:p>
        </p:txBody>
      </p:sp>
      <p:sp>
        <p:nvSpPr>
          <p:cNvPr id="610" name="textbox 610"/>
          <p:cNvSpPr/>
          <p:nvPr/>
        </p:nvSpPr>
        <p:spPr>
          <a:xfrm>
            <a:off x="4160588" y="2424529"/>
            <a:ext cx="3863975" cy="295275"/>
          </a:xfrm>
          <a:prstGeom prst="rect">
            <a:avLst/>
          </a:prstGeom>
          <a:noFill/>
          <a:ln w="0" cap="flat">
            <a:noFill/>
            <a:prstDash val="solid"/>
            <a:miter lim="0"/>
          </a:ln>
        </p:spPr>
        <p:txBody>
          <a:bodyPr vert="horz" wrap="square" lIns="0" tIns="0" rIns="0" bIns="0"/>
          <a:lstStyle/>
          <a:p>
            <a:pPr algn="l" rtl="0" eaLnBrk="0">
              <a:lnSpc>
                <a:spcPct val="83341"/>
              </a:lnSpc>
              <a:tabLst/>
            </a:pPr>
            <a:endParaRPr sz="100" dirty="0">
              <a:latin typeface="Arial"/>
              <a:ea typeface="Arial"/>
              <a:cs typeface="Arial"/>
            </a:endParaRPr>
          </a:p>
          <a:p>
            <a:pPr marL="12700" algn="l" rtl="0" eaLnBrk="0">
              <a:lnSpc>
                <a:spcPts val="2123"/>
              </a:lnSpc>
              <a:tabLst/>
            </a:pPr>
            <a:r>
              <a:rPr sz="1600" kern="0" spc="140" dirty="0">
                <a:solidFill>
                  <a:srgbClr val="000000">
                    <a:alpha val="100000"/>
                  </a:srgbClr>
                </a:solidFill>
                <a:latin typeface="Microsoft YaHei"/>
                <a:ea typeface="Microsoft YaHei"/>
                <a:cs typeface="Microsoft YaHei"/>
              </a:rPr>
              <a:t>2</a:t>
            </a:r>
            <a:r>
              <a:rPr sz="1600" kern="0" spc="-260" dirty="0">
                <a:solidFill>
                  <a:srgbClr val="000000">
                    <a:alpha val="100000"/>
                  </a:srgbClr>
                </a:solidFill>
                <a:latin typeface="Microsoft YaHei"/>
                <a:ea typeface="Microsoft YaHei"/>
                <a:cs typeface="Microsoft YaHei"/>
              </a:rPr>
              <a:t> </a:t>
            </a:r>
            <a:r>
              <a:rPr sz="1600" kern="0" spc="140" dirty="0">
                <a:solidFill>
                  <a:srgbClr val="000000">
                    <a:alpha val="100000"/>
                  </a:srgbClr>
                </a:solidFill>
                <a:latin typeface="Microsoft YaHei"/>
                <a:ea typeface="Microsoft YaHei"/>
                <a:cs typeface="Microsoft YaHei"/>
              </a:rPr>
              <a:t>.压缩天然气供应站</a:t>
            </a:r>
            <a:r>
              <a:rPr sz="1600" kern="0" spc="-240" dirty="0">
                <a:solidFill>
                  <a:srgbClr val="000000">
                    <a:alpha val="100000"/>
                  </a:srgbClr>
                </a:solidFill>
                <a:latin typeface="Microsoft YaHei"/>
                <a:ea typeface="Microsoft YaHei"/>
                <a:cs typeface="Microsoft YaHei"/>
              </a:rPr>
              <a:t> </a:t>
            </a:r>
            <a:r>
              <a:rPr sz="1600" kern="0" spc="140" dirty="0">
                <a:solidFill>
                  <a:srgbClr val="000000">
                    <a:alpha val="100000"/>
                  </a:srgbClr>
                </a:solidFill>
                <a:latin typeface="Microsoft YaHei"/>
                <a:ea typeface="Microsoft YaHei"/>
                <a:cs typeface="Microsoft YaHei"/>
              </a:rPr>
              <a:t>、</a:t>
            </a:r>
            <a:r>
              <a:rPr sz="1600" kern="0" spc="-240" dirty="0">
                <a:solidFill>
                  <a:srgbClr val="000000">
                    <a:alpha val="100000"/>
                  </a:srgbClr>
                </a:solidFill>
                <a:latin typeface="Microsoft YaHei"/>
                <a:ea typeface="Microsoft YaHei"/>
                <a:cs typeface="Microsoft YaHei"/>
              </a:rPr>
              <a:t> </a:t>
            </a:r>
            <a:r>
              <a:rPr sz="1600" kern="0" spc="0" dirty="0">
                <a:solidFill>
                  <a:srgbClr val="000000">
                    <a:alpha val="100000"/>
                  </a:srgbClr>
                </a:solidFill>
                <a:latin typeface="Microsoft YaHei"/>
                <a:ea typeface="Microsoft YaHei"/>
                <a:cs typeface="Microsoft YaHei"/>
              </a:rPr>
              <a:t>CNG</a:t>
            </a:r>
            <a:r>
              <a:rPr sz="1600" kern="0" spc="140" dirty="0">
                <a:solidFill>
                  <a:srgbClr val="000000">
                    <a:alpha val="100000"/>
                  </a:srgbClr>
                </a:solidFill>
                <a:latin typeface="Microsoft YaHei"/>
                <a:ea typeface="Microsoft YaHei"/>
                <a:cs typeface="Microsoft YaHei"/>
              </a:rPr>
              <a:t>汽车加气</a:t>
            </a:r>
            <a:r>
              <a:rPr sz="1600" kern="0" spc="130" dirty="0">
                <a:solidFill>
                  <a:srgbClr val="000000">
                    <a:alpha val="100000"/>
                  </a:srgbClr>
                </a:solidFill>
                <a:latin typeface="Microsoft YaHei"/>
                <a:ea typeface="Microsoft YaHei"/>
                <a:cs typeface="Microsoft YaHei"/>
              </a:rPr>
              <a:t>站</a:t>
            </a:r>
            <a:endParaRPr sz="1600" dirty="0">
              <a:latin typeface="Microsoft YaHei"/>
              <a:ea typeface="Microsoft YaHei"/>
              <a:cs typeface="Microsoft YaHei"/>
            </a:endParaRPr>
          </a:p>
        </p:txBody>
      </p:sp>
      <p:pic>
        <p:nvPicPr>
          <p:cNvPr id="612" name="picture 612"/>
          <p:cNvPicPr>
            <a:picLocks noChangeAspect="1"/>
          </p:cNvPicPr>
          <p:nvPr/>
        </p:nvPicPr>
        <p:blipFill>
          <a:blip r:embed="rId2"/>
          <a:stretch>
            <a:fillRect/>
          </a:stretch>
        </p:blipFill>
        <p:spPr>
          <a:xfrm rot="21600000">
            <a:off x="11472671" y="0"/>
            <a:ext cx="719328" cy="720852"/>
          </a:xfrm>
          <a:prstGeom prst="rect">
            <a:avLst/>
          </a:prstGeom>
        </p:spPr>
      </p:pic>
      <p:pic>
        <p:nvPicPr>
          <p:cNvPr id="614" name="picture 614"/>
          <p:cNvPicPr>
            <a:picLocks noChangeAspect="1"/>
          </p:cNvPicPr>
          <p:nvPr/>
        </p:nvPicPr>
        <p:blipFill>
          <a:blip r:embed="rId3"/>
          <a:stretch>
            <a:fillRect/>
          </a:stretch>
        </p:blipFill>
        <p:spPr>
          <a:xfrm rot="21600000">
            <a:off x="0" y="6138671"/>
            <a:ext cx="720852" cy="719328"/>
          </a:xfrm>
          <a:prstGeom prst="rect">
            <a:avLst/>
          </a:prstGeom>
        </p:spPr>
      </p:pic>
      <p:pic>
        <p:nvPicPr>
          <p:cNvPr id="616" name="picture 616"/>
          <p:cNvPicPr>
            <a:picLocks noChangeAspect="1"/>
          </p:cNvPicPr>
          <p:nvPr/>
        </p:nvPicPr>
        <p:blipFill>
          <a:blip r:embed="rId4"/>
          <a:stretch>
            <a:fillRect/>
          </a:stretch>
        </p:blipFill>
        <p:spPr>
          <a:xfrm rot="21600000">
            <a:off x="720090" y="1619250"/>
            <a:ext cx="10751184" cy="12700"/>
          </a:xfrm>
          <a:prstGeom prst="rect">
            <a:avLst/>
          </a:prstGeom>
        </p:spPr>
      </p:pic>
      <p:pic>
        <p:nvPicPr>
          <p:cNvPr id="618" name="picture 618"/>
          <p:cNvPicPr>
            <a:picLocks noChangeAspect="1"/>
          </p:cNvPicPr>
          <p:nvPr/>
        </p:nvPicPr>
        <p:blipFill>
          <a:blip r:embed="rId4"/>
          <a:stretch>
            <a:fillRect/>
          </a:stretch>
        </p:blipFill>
        <p:spPr>
          <a:xfrm rot="21600000">
            <a:off x="720090" y="2241550"/>
            <a:ext cx="10751184" cy="12700"/>
          </a:xfrm>
          <a:prstGeom prst="rect">
            <a:avLst/>
          </a:prstGeom>
        </p:spPr>
      </p:pic>
    </p:spTree>
  </p:cSld>
  <p:clrMapOvr>
    <a:masterClrMapping/>
  </p:clrMapOvr>
</p:sld>
</file>

<file path=ppt/slides/slide32.xml><?xml version="1.0" encoding="utf-8"?>
<p:sld xmlns:a16="http://schemas.microsoft.com/office/drawing/2014/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0" name="rect 620"/>
          <p:cNvSpPr/>
          <p:nvPr/>
        </p:nvSpPr>
        <p:spPr>
          <a:xfrm>
            <a:off x="0" y="0"/>
            <a:ext cx="12192000" cy="6858000"/>
          </a:xfrm>
          <a:prstGeom prst="rect">
            <a:avLst/>
          </a:prstGeom>
          <a:solidFill>
            <a:srgbClr val="E4F4FB">
              <a:alpha val="100000"/>
            </a:srgbClr>
          </a:solidFill>
          <a:ln w="0" cap="flat">
            <a:noFill/>
            <a:prstDash val="solid"/>
            <a:miter lim="0"/>
          </a:ln>
        </p:spPr>
        <p:txBody>
          <a:bodyPr rtlCol="0"/>
          <a:lstStyle/>
          <a:p>
            <a:pPr algn="ctr"/>
            <a:endParaRPr lang="zh-CN" altLang="en-US"/>
          </a:p>
        </p:txBody>
      </p:sp>
      <p:grpSp>
        <p:nvGrpSpPr>
          <p:cNvPr id="50" name="group 50"/>
          <p:cNvGrpSpPr/>
          <p:nvPr/>
        </p:nvGrpSpPr>
        <p:grpSpPr>
          <a:xfrm rot="21600000">
            <a:off x="720852" y="1626107"/>
            <a:ext cx="10750296" cy="4748784"/>
            <a:chOff x="0" y="0"/>
            <a:chExt cx="10750296" cy="4748784"/>
          </a:xfrm>
        </p:grpSpPr>
        <p:sp>
          <p:nvSpPr>
            <p:cNvPr id="622" name="path 622"/>
            <p:cNvSpPr/>
            <p:nvPr/>
          </p:nvSpPr>
          <p:spPr>
            <a:xfrm>
              <a:off x="0" y="0"/>
              <a:ext cx="10750296" cy="4748783"/>
            </a:xfrm>
            <a:custGeom>
              <a:avLst/>
              <a:gdLst/>
              <a:ahLst/>
              <a:cxnLst/>
              <a:rect l="0" t="0" r="0" b="0"/>
              <a:pathLst>
                <a:path w="16929" h="7478">
                  <a:moveTo>
                    <a:pt x="0" y="0"/>
                  </a:moveTo>
                  <a:lnTo>
                    <a:pt x="16929" y="0"/>
                  </a:lnTo>
                  <a:lnTo>
                    <a:pt x="16929" y="979"/>
                  </a:lnTo>
                  <a:lnTo>
                    <a:pt x="0" y="979"/>
                  </a:lnTo>
                  <a:lnTo>
                    <a:pt x="0" y="0"/>
                  </a:lnTo>
                  <a:close/>
                </a:path>
                <a:path w="16929" h="7478">
                  <a:moveTo>
                    <a:pt x="0" y="1958"/>
                  </a:moveTo>
                  <a:lnTo>
                    <a:pt x="4171" y="1958"/>
                  </a:lnTo>
                  <a:lnTo>
                    <a:pt x="4171" y="2940"/>
                  </a:lnTo>
                  <a:lnTo>
                    <a:pt x="0" y="2940"/>
                  </a:lnTo>
                  <a:lnTo>
                    <a:pt x="0" y="1958"/>
                  </a:lnTo>
                  <a:close/>
                </a:path>
                <a:path w="16929" h="7478">
                  <a:moveTo>
                    <a:pt x="4171" y="1958"/>
                  </a:moveTo>
                  <a:lnTo>
                    <a:pt x="11138" y="1958"/>
                  </a:lnTo>
                  <a:lnTo>
                    <a:pt x="11138" y="2940"/>
                  </a:lnTo>
                  <a:lnTo>
                    <a:pt x="4171" y="2940"/>
                  </a:lnTo>
                  <a:lnTo>
                    <a:pt x="4171" y="1958"/>
                  </a:lnTo>
                  <a:close/>
                </a:path>
                <a:path w="16929" h="7478">
                  <a:moveTo>
                    <a:pt x="11138" y="1958"/>
                  </a:moveTo>
                  <a:lnTo>
                    <a:pt x="16929" y="1958"/>
                  </a:lnTo>
                  <a:lnTo>
                    <a:pt x="16929" y="2940"/>
                  </a:lnTo>
                  <a:lnTo>
                    <a:pt x="11138" y="2940"/>
                  </a:lnTo>
                  <a:lnTo>
                    <a:pt x="11138" y="1958"/>
                  </a:lnTo>
                  <a:close/>
                </a:path>
                <a:path w="16929" h="7478">
                  <a:moveTo>
                    <a:pt x="4171" y="4029"/>
                  </a:moveTo>
                  <a:lnTo>
                    <a:pt x="7507" y="4029"/>
                  </a:lnTo>
                  <a:lnTo>
                    <a:pt x="7507" y="7478"/>
                  </a:lnTo>
                  <a:lnTo>
                    <a:pt x="4171" y="7478"/>
                  </a:lnTo>
                  <a:lnTo>
                    <a:pt x="4171" y="4029"/>
                  </a:lnTo>
                  <a:close/>
                </a:path>
                <a:path w="16929" h="7478">
                  <a:moveTo>
                    <a:pt x="7507" y="4029"/>
                  </a:moveTo>
                  <a:lnTo>
                    <a:pt x="11138" y="4029"/>
                  </a:lnTo>
                  <a:lnTo>
                    <a:pt x="11138" y="7478"/>
                  </a:lnTo>
                  <a:lnTo>
                    <a:pt x="7507" y="7478"/>
                  </a:lnTo>
                  <a:lnTo>
                    <a:pt x="7507" y="4029"/>
                  </a:lnTo>
                  <a:close/>
                </a:path>
              </a:pathLst>
            </a:custGeom>
            <a:solidFill>
              <a:srgbClr val="B9D6E6">
                <a:alpha val="100000"/>
              </a:srgbClr>
            </a:solidFill>
            <a:ln w="0" cap="flat">
              <a:noFill/>
              <a:prstDash val="solid"/>
              <a:miter lim="0"/>
            </a:ln>
          </p:spPr>
          <p:txBody>
            <a:bodyPr rtlCol="0"/>
            <a:lstStyle/>
            <a:p>
              <a:pPr algn="ctr"/>
              <a:endParaRPr lang="zh-CN" altLang="en-US"/>
            </a:p>
          </p:txBody>
        </p:sp>
        <p:sp>
          <p:nvSpPr>
            <p:cNvPr id="624" name="path 624"/>
            <p:cNvSpPr/>
            <p:nvPr/>
          </p:nvSpPr>
          <p:spPr>
            <a:xfrm>
              <a:off x="0" y="621792"/>
              <a:ext cx="10750296" cy="4126992"/>
            </a:xfrm>
            <a:custGeom>
              <a:avLst/>
              <a:gdLst/>
              <a:ahLst/>
              <a:cxnLst/>
              <a:rect l="0" t="0" r="0" b="0"/>
              <a:pathLst>
                <a:path w="16929" h="6499">
                  <a:moveTo>
                    <a:pt x="0" y="0"/>
                  </a:moveTo>
                  <a:lnTo>
                    <a:pt x="16929" y="0"/>
                  </a:lnTo>
                  <a:lnTo>
                    <a:pt x="16929" y="979"/>
                  </a:lnTo>
                  <a:lnTo>
                    <a:pt x="0" y="979"/>
                  </a:lnTo>
                  <a:lnTo>
                    <a:pt x="0" y="0"/>
                  </a:lnTo>
                  <a:close/>
                </a:path>
                <a:path w="16929" h="6499">
                  <a:moveTo>
                    <a:pt x="0" y="1960"/>
                  </a:moveTo>
                  <a:lnTo>
                    <a:pt x="4171" y="1960"/>
                  </a:lnTo>
                  <a:lnTo>
                    <a:pt x="4171" y="6499"/>
                  </a:lnTo>
                  <a:lnTo>
                    <a:pt x="0" y="6499"/>
                  </a:lnTo>
                  <a:lnTo>
                    <a:pt x="0" y="1960"/>
                  </a:lnTo>
                  <a:close/>
                </a:path>
                <a:path w="16929" h="6499">
                  <a:moveTo>
                    <a:pt x="4171" y="1960"/>
                  </a:moveTo>
                  <a:lnTo>
                    <a:pt x="11138" y="1960"/>
                  </a:lnTo>
                  <a:lnTo>
                    <a:pt x="11138" y="3050"/>
                  </a:lnTo>
                  <a:lnTo>
                    <a:pt x="4171" y="3050"/>
                  </a:lnTo>
                  <a:lnTo>
                    <a:pt x="4171" y="1960"/>
                  </a:lnTo>
                  <a:close/>
                </a:path>
                <a:path w="16929" h="6499">
                  <a:moveTo>
                    <a:pt x="11138" y="1960"/>
                  </a:moveTo>
                  <a:lnTo>
                    <a:pt x="16929" y="1960"/>
                  </a:lnTo>
                  <a:lnTo>
                    <a:pt x="16929" y="6499"/>
                  </a:lnTo>
                  <a:lnTo>
                    <a:pt x="11138" y="6499"/>
                  </a:lnTo>
                  <a:lnTo>
                    <a:pt x="11138" y="1960"/>
                  </a:lnTo>
                  <a:close/>
                </a:path>
              </a:pathLst>
            </a:custGeom>
            <a:solidFill>
              <a:srgbClr val="FFFFFF">
                <a:alpha val="100000"/>
              </a:srgbClr>
            </a:solidFill>
            <a:ln w="0" cap="flat">
              <a:noFill/>
              <a:prstDash val="solid"/>
              <a:miter lim="0"/>
            </a:ln>
          </p:spPr>
          <p:txBody>
            <a:bodyPr rtlCol="0"/>
            <a:lstStyle/>
            <a:p>
              <a:pPr algn="ctr"/>
              <a:endParaRPr lang="zh-CN" altLang="en-US"/>
            </a:p>
          </p:txBody>
        </p:sp>
      </p:grpSp>
      <p:graphicFrame>
        <p:nvGraphicFramePr>
          <p:cNvPr id="626" name="table 626"/>
          <p:cNvGraphicFramePr>
            <a:graphicFrameLocks noGrp="1"/>
          </p:cNvGraphicFramePr>
          <p:nvPr/>
        </p:nvGraphicFramePr>
        <p:xfrm>
          <a:off x="720090" y="2870200"/>
          <a:ext cx="10750549" cy="3510915"/>
        </p:xfrm>
        <a:graphic>
          <a:graphicData uri="http://schemas.openxmlformats.org/drawingml/2006/table">
            <a:tbl>
              <a:tblPr/>
              <a:tblGrid>
                <a:gridCol w="2649855">
                  <a:extLst>
                    <a:ext uri="{9D8B030D-6E8A-4147-A177-3AD203B41FA5}">
                      <a16:colId xmlns:a16="http://schemas.microsoft.com/office/drawing/2014/main" val="20000"/>
                    </a:ext>
                  </a:extLst>
                </a:gridCol>
                <a:gridCol w="2219960">
                  <a:extLst>
                    <a:ext uri="{9D8B030D-6E8A-4147-A177-3AD203B41FA5}">
                      <a16:colId xmlns:a16="http://schemas.microsoft.com/office/drawing/2014/main" val="20001"/>
                    </a:ext>
                  </a:extLst>
                </a:gridCol>
                <a:gridCol w="2203450">
                  <a:extLst>
                    <a:ext uri="{9D8B030D-6E8A-4147-A177-3AD203B41FA5}">
                      <a16:colId xmlns:a16="http://schemas.microsoft.com/office/drawing/2014/main" val="20002"/>
                    </a:ext>
                  </a:extLst>
                </a:gridCol>
                <a:gridCol w="3677284">
                  <a:extLst>
                    <a:ext uri="{9D8B030D-6E8A-4147-A177-3AD203B41FA5}">
                      <a16:colId xmlns:a16="http://schemas.microsoft.com/office/drawing/2014/main" val="20003"/>
                    </a:ext>
                  </a:extLst>
                </a:gridCol>
              </a:tblGrid>
              <a:tr h="1202055">
                <a:tc rowSpan="2">
                  <a:txBody>
                    <a:bodyPr/>
                    <a:lstStyle/>
                    <a:p>
                      <a:pPr algn="l" rtl="0" eaLnBrk="0">
                        <a:lnSpc>
                          <a:spcPct val="152000"/>
                        </a:lnSpc>
                        <a:tabLst/>
                      </a:pPr>
                      <a:endParaRPr sz="1000" dirty="0">
                        <a:latin typeface="Arial"/>
                        <a:ea typeface="Arial"/>
                        <a:cs typeface="Arial"/>
                      </a:endParaRPr>
                    </a:p>
                    <a:p>
                      <a:pPr algn="l" rtl="0" eaLnBrk="0">
                        <a:lnSpc>
                          <a:spcPct val="8355"/>
                        </a:lnSpc>
                        <a:tabLst/>
                      </a:pPr>
                      <a:endParaRPr sz="100" dirty="0">
                        <a:latin typeface="Arial"/>
                        <a:ea typeface="Arial"/>
                        <a:cs typeface="Arial"/>
                      </a:endParaRPr>
                    </a:p>
                    <a:p>
                      <a:pPr marL="872489" algn="l" rtl="0" eaLnBrk="0">
                        <a:lnSpc>
                          <a:spcPct val="84000"/>
                        </a:lnSpc>
                        <a:tabLst/>
                      </a:pPr>
                      <a:r>
                        <a:rPr sz="1600" kern="0" spc="120" dirty="0">
                          <a:solidFill>
                            <a:srgbClr val="000000">
                              <a:alpha val="100000"/>
                            </a:srgbClr>
                          </a:solidFill>
                          <a:latin typeface="Microsoft YaHei"/>
                          <a:ea typeface="Microsoft YaHei"/>
                          <a:cs typeface="Microsoft YaHei"/>
                        </a:rPr>
                        <a:t>检查要点</a:t>
                      </a:r>
                      <a:endParaRPr sz="1600" dirty="0">
                        <a:latin typeface="Microsoft YaHei"/>
                        <a:ea typeface="Microsoft YaHei"/>
                        <a:cs typeface="Microsoft YaHei"/>
                      </a:endParaRPr>
                    </a:p>
                    <a:p>
                      <a:pPr algn="l" rtl="0" eaLnBrk="0">
                        <a:lnSpc>
                          <a:spcPct val="104000"/>
                        </a:lnSpc>
                        <a:tabLst/>
                      </a:pPr>
                      <a:endParaRPr sz="1000" dirty="0">
                        <a:latin typeface="Arial"/>
                        <a:ea typeface="Arial"/>
                        <a:cs typeface="Arial"/>
                      </a:endParaRPr>
                    </a:p>
                    <a:p>
                      <a:pPr algn="l" rtl="0" eaLnBrk="0">
                        <a:lnSpc>
                          <a:spcPct val="104000"/>
                        </a:lnSpc>
                        <a:tabLst/>
                      </a:pPr>
                      <a:endParaRPr sz="1000" dirty="0">
                        <a:latin typeface="Arial"/>
                        <a:ea typeface="Arial"/>
                        <a:cs typeface="Arial"/>
                      </a:endParaRPr>
                    </a:p>
                    <a:p>
                      <a:pPr algn="l" rtl="0" eaLnBrk="0">
                        <a:lnSpc>
                          <a:spcPct val="104000"/>
                        </a:lnSpc>
                        <a:tabLst/>
                      </a:pPr>
                      <a:endParaRPr sz="1000" dirty="0">
                        <a:latin typeface="Arial"/>
                        <a:ea typeface="Arial"/>
                        <a:cs typeface="Arial"/>
                      </a:endParaRPr>
                    </a:p>
                    <a:p>
                      <a:pPr algn="l" rtl="0" eaLnBrk="0">
                        <a:lnSpc>
                          <a:spcPct val="104000"/>
                        </a:lnSpc>
                        <a:tabLst/>
                      </a:pPr>
                      <a:endParaRPr sz="1000" dirty="0">
                        <a:latin typeface="Arial"/>
                        <a:ea typeface="Arial"/>
                        <a:cs typeface="Arial"/>
                      </a:endParaRPr>
                    </a:p>
                    <a:p>
                      <a:pPr algn="l" rtl="0" eaLnBrk="0">
                        <a:lnSpc>
                          <a:spcPct val="104000"/>
                        </a:lnSpc>
                        <a:tabLst/>
                      </a:pPr>
                      <a:endParaRPr sz="1000" dirty="0">
                        <a:latin typeface="Arial"/>
                        <a:ea typeface="Arial"/>
                        <a:cs typeface="Arial"/>
                      </a:endParaRPr>
                    </a:p>
                    <a:p>
                      <a:pPr algn="l" rtl="0" eaLnBrk="0">
                        <a:lnSpc>
                          <a:spcPct val="104000"/>
                        </a:lnSpc>
                        <a:tabLst/>
                      </a:pPr>
                      <a:endParaRPr sz="1000" dirty="0">
                        <a:latin typeface="Arial"/>
                        <a:ea typeface="Arial"/>
                        <a:cs typeface="Arial"/>
                      </a:endParaRPr>
                    </a:p>
                    <a:p>
                      <a:pPr algn="l" rtl="0" eaLnBrk="0">
                        <a:lnSpc>
                          <a:spcPct val="104000"/>
                        </a:lnSpc>
                        <a:tabLst/>
                      </a:pPr>
                      <a:endParaRPr sz="1000" dirty="0">
                        <a:latin typeface="Arial"/>
                        <a:ea typeface="Arial"/>
                        <a:cs typeface="Arial"/>
                      </a:endParaRPr>
                    </a:p>
                    <a:p>
                      <a:pPr algn="l" rtl="0" eaLnBrk="0">
                        <a:lnSpc>
                          <a:spcPct val="126000"/>
                        </a:lnSpc>
                        <a:tabLst/>
                      </a:pPr>
                      <a:endParaRPr sz="300" dirty="0">
                        <a:latin typeface="Arial"/>
                        <a:ea typeface="Arial"/>
                        <a:cs typeface="Arial"/>
                      </a:endParaRPr>
                    </a:p>
                    <a:p>
                      <a:pPr marL="232409" indent="78105" algn="l" rtl="0" eaLnBrk="0">
                        <a:lnSpc>
                          <a:spcPct val="130000"/>
                        </a:lnSpc>
                        <a:spcBef>
                          <a:spcPts val="2"/>
                        </a:spcBef>
                        <a:tabLst/>
                      </a:pPr>
                      <a:r>
                        <a:rPr sz="1500" kern="0" spc="-60" dirty="0">
                          <a:solidFill>
                            <a:srgbClr val="000000">
                              <a:alpha val="100000"/>
                            </a:srgbClr>
                          </a:solidFill>
                          <a:latin typeface="Microsoft YaHei"/>
                          <a:ea typeface="Microsoft YaHei"/>
                          <a:cs typeface="Microsoft YaHei"/>
                        </a:rPr>
                        <a:t>（</a:t>
                      </a:r>
                      <a:r>
                        <a:rPr sz="1500" kern="0" spc="180" dirty="0">
                          <a:solidFill>
                            <a:srgbClr val="000000">
                              <a:alpha val="100000"/>
                            </a:srgbClr>
                          </a:solidFill>
                          <a:latin typeface="Microsoft YaHei"/>
                          <a:ea typeface="Microsoft YaHei"/>
                          <a:cs typeface="Microsoft YaHei"/>
                        </a:rPr>
                        <a:t> </a:t>
                      </a:r>
                      <a:r>
                        <a:rPr sz="1500" kern="0" spc="-60" dirty="0">
                          <a:solidFill>
                            <a:srgbClr val="000000">
                              <a:alpha val="100000"/>
                            </a:srgbClr>
                          </a:solidFill>
                          <a:latin typeface="FangSong"/>
                          <a:ea typeface="FangSong"/>
                          <a:cs typeface="FangSong"/>
                        </a:rPr>
                        <a:t>1</a:t>
                      </a:r>
                      <a:r>
                        <a:rPr sz="1500" kern="0" spc="-340" dirty="0">
                          <a:solidFill>
                            <a:srgbClr val="000000">
                              <a:alpha val="100000"/>
                            </a:srgbClr>
                          </a:solidFill>
                          <a:latin typeface="FangSong"/>
                          <a:ea typeface="FangSong"/>
                          <a:cs typeface="FangSong"/>
                        </a:rPr>
                        <a:t> </a:t>
                      </a:r>
                      <a:r>
                        <a:rPr sz="1500" kern="0" spc="-60" dirty="0">
                          <a:solidFill>
                            <a:srgbClr val="000000">
                              <a:alpha val="100000"/>
                            </a:srgbClr>
                          </a:solidFill>
                          <a:latin typeface="Microsoft YaHei"/>
                          <a:ea typeface="Microsoft YaHei"/>
                          <a:cs typeface="Microsoft YaHei"/>
                        </a:rPr>
                        <a:t>）查调压装置的超压</a:t>
                      </a:r>
                      <a:r>
                        <a:rPr sz="1500" kern="0" spc="0" dirty="0">
                          <a:solidFill>
                            <a:srgbClr val="000000">
                              <a:alpha val="100000"/>
                            </a:srgbClr>
                          </a:solidFill>
                          <a:latin typeface="Microsoft YaHei"/>
                          <a:ea typeface="Microsoft YaHei"/>
                          <a:cs typeface="Microsoft YaHei"/>
                        </a:rPr>
                        <a:t>      </a:t>
                      </a:r>
                      <a:r>
                        <a:rPr sz="1500" kern="0" spc="90" dirty="0">
                          <a:solidFill>
                            <a:srgbClr val="000000">
                              <a:alpha val="100000"/>
                            </a:srgbClr>
                          </a:solidFill>
                          <a:latin typeface="Microsoft YaHei"/>
                          <a:ea typeface="Microsoft YaHei"/>
                          <a:cs typeface="Microsoft YaHei"/>
                        </a:rPr>
                        <a:t>切断和安全放散设施设</a:t>
                      </a:r>
                      <a:r>
                        <a:rPr sz="1500" kern="0" spc="0" dirty="0">
                          <a:solidFill>
                            <a:srgbClr val="000000">
                              <a:alpha val="100000"/>
                            </a:srgbClr>
                          </a:solidFill>
                          <a:latin typeface="Microsoft YaHei"/>
                          <a:ea typeface="Microsoft YaHei"/>
                          <a:cs typeface="Microsoft YaHei"/>
                        </a:rPr>
                        <a:t>        </a:t>
                      </a:r>
                      <a:r>
                        <a:rPr sz="1500" kern="0" spc="40" dirty="0">
                          <a:solidFill>
                            <a:srgbClr val="000000">
                              <a:alpha val="100000"/>
                            </a:srgbClr>
                          </a:solidFill>
                          <a:latin typeface="Microsoft YaHei"/>
                          <a:ea typeface="Microsoft YaHei"/>
                          <a:cs typeface="Microsoft YaHei"/>
                        </a:rPr>
                        <a:t>置情况 ；</a:t>
                      </a:r>
                      <a:endParaRPr sz="1500" dirty="0">
                        <a:latin typeface="Microsoft YaHei"/>
                        <a:ea typeface="Microsoft YaHei"/>
                        <a:cs typeface="Microsoft YaHei"/>
                      </a:endParaRPr>
                    </a:p>
                  </a:txBody>
                  <a:tcPr marL="0" marR="0" marT="0" marB="0">
                    <a:lnL>
                      <a:noFill/>
                    </a:lnL>
                    <a:lnR w="12700" cap="flat" cmpd="sng" algn="ctr">
                      <a:solidFill>
                        <a:srgbClr val="8EBFD6"/>
                      </a:solidFill>
                      <a:prstDash val="solid"/>
                      <a:round/>
                      <a:headEnd type="none" w="med" len="med"/>
                      <a:tailEnd type="none" w="med" len="med"/>
                    </a:lnR>
                    <a:lnT>
                      <a:noFill/>
                    </a:lnT>
                    <a:lnB w="12700" cap="flat" cmpd="sng" algn="ctr">
                      <a:solidFill>
                        <a:srgbClr val="8EBFD6"/>
                      </a:solidFill>
                      <a:prstDash val="solid"/>
                      <a:round/>
                      <a:headEnd type="none" w="med" len="med"/>
                      <a:tailEnd type="none" w="med" len="med"/>
                    </a:lnB>
                  </a:tcPr>
                </a:tc>
                <a:tc gridSpan="2">
                  <a:txBody>
                    <a:bodyPr/>
                    <a:lstStyle/>
                    <a:p>
                      <a:pPr algn="l" rtl="0" eaLnBrk="0">
                        <a:lnSpc>
                          <a:spcPct val="152000"/>
                        </a:lnSpc>
                        <a:tabLst/>
                      </a:pPr>
                      <a:endParaRPr sz="1000" dirty="0">
                        <a:latin typeface="Arial"/>
                        <a:ea typeface="Arial"/>
                        <a:cs typeface="Arial"/>
                      </a:endParaRPr>
                    </a:p>
                    <a:p>
                      <a:pPr marL="1761489" algn="l" rtl="0" eaLnBrk="0">
                        <a:lnSpc>
                          <a:spcPct val="84000"/>
                        </a:lnSpc>
                        <a:spcBef>
                          <a:spcPts val="4"/>
                        </a:spcBef>
                        <a:tabLst/>
                      </a:pPr>
                      <a:r>
                        <a:rPr sz="1600" kern="0" spc="120" dirty="0">
                          <a:solidFill>
                            <a:srgbClr val="000000">
                              <a:alpha val="100000"/>
                            </a:srgbClr>
                          </a:solidFill>
                          <a:latin typeface="Microsoft YaHei"/>
                          <a:ea typeface="Microsoft YaHei"/>
                          <a:cs typeface="Microsoft YaHei"/>
                        </a:rPr>
                        <a:t>判定标准</a:t>
                      </a:r>
                      <a:endParaRPr sz="1600" dirty="0">
                        <a:latin typeface="Microsoft YaHei"/>
                        <a:ea typeface="Microsoft YaHei"/>
                        <a:cs typeface="Microsoft YaHei"/>
                      </a:endParaRPr>
                    </a:p>
                    <a:p>
                      <a:pPr algn="l" rtl="0" eaLnBrk="0">
                        <a:lnSpc>
                          <a:spcPct val="129000"/>
                        </a:lnSpc>
                        <a:tabLst/>
                      </a:pPr>
                      <a:endParaRPr sz="1000" dirty="0">
                        <a:latin typeface="Arial"/>
                        <a:ea typeface="Arial"/>
                        <a:cs typeface="Arial"/>
                      </a:endParaRPr>
                    </a:p>
                    <a:p>
                      <a:pPr algn="l" rtl="0" eaLnBrk="0">
                        <a:lnSpc>
                          <a:spcPct val="130000"/>
                        </a:lnSpc>
                        <a:tabLst/>
                      </a:pPr>
                      <a:endParaRPr sz="1000" dirty="0">
                        <a:latin typeface="Arial"/>
                        <a:ea typeface="Arial"/>
                        <a:cs typeface="Arial"/>
                      </a:endParaRPr>
                    </a:p>
                    <a:p>
                      <a:pPr algn="l" rtl="0" eaLnBrk="0">
                        <a:lnSpc>
                          <a:spcPct val="126000"/>
                        </a:lnSpc>
                        <a:tabLst/>
                      </a:pPr>
                      <a:endParaRPr sz="300" dirty="0">
                        <a:latin typeface="Arial"/>
                        <a:ea typeface="Arial"/>
                        <a:cs typeface="Arial"/>
                      </a:endParaRPr>
                    </a:p>
                    <a:p>
                      <a:pPr marL="232409" algn="l" rtl="0" eaLnBrk="0">
                        <a:lnSpc>
                          <a:spcPct val="88000"/>
                        </a:lnSpc>
                        <a:spcBef>
                          <a:spcPts val="1"/>
                        </a:spcBef>
                        <a:tabLst/>
                      </a:pPr>
                      <a:r>
                        <a:rPr sz="1500" kern="0" spc="70" dirty="0">
                          <a:solidFill>
                            <a:srgbClr val="000000">
                              <a:alpha val="100000"/>
                            </a:srgbClr>
                          </a:solidFill>
                          <a:latin typeface="Microsoft YaHei"/>
                          <a:ea typeface="Microsoft YaHei"/>
                          <a:cs typeface="Microsoft YaHei"/>
                        </a:rPr>
                        <a:t>未设置超压切断或安全放散 ，构成重大隐患</a:t>
                      </a:r>
                      <a:endParaRPr sz="1500" dirty="0">
                        <a:latin typeface="Microsoft YaHei"/>
                        <a:ea typeface="Microsoft YaHei"/>
                        <a:cs typeface="Microsoft YaHei"/>
                      </a:endParaRPr>
                    </a:p>
                  </a:txBody>
                  <a:tcPr marL="0" marR="0" marT="0" marB="0">
                    <a:lnL w="12700" cap="flat" cmpd="sng" algn="ctr">
                      <a:solidFill>
                        <a:srgbClr val="8EBFD6"/>
                      </a:solidFill>
                      <a:prstDash val="solid"/>
                      <a:round/>
                      <a:headEnd type="none" w="med" len="med"/>
                      <a:tailEnd type="none" w="med" len="med"/>
                    </a:lnL>
                    <a:lnR w="12700" cap="flat" cmpd="sng" algn="ctr">
                      <a:solidFill>
                        <a:srgbClr val="8EBFD6"/>
                      </a:solidFill>
                      <a:prstDash val="solid"/>
                      <a:round/>
                      <a:headEnd type="none" w="med" len="med"/>
                      <a:tailEnd type="none" w="med" len="med"/>
                    </a:lnR>
                    <a:lnT>
                      <a:noFill/>
                    </a:lnT>
                    <a:lnB>
                      <a:noFill/>
                    </a:lnB>
                  </a:tcPr>
                </a:tc>
                <a:tc hMerge="1">
                  <a:txBody>
                    <a:bodyPr/>
                    <a:lstStyle/>
                    <a:p>
                      <a:endParaRPr/>
                    </a:p>
                  </a:txBody>
                  <a:tcPr marL="0" marR="0" marT="0" marB="0">
                    <a:lnL w="12700" cap="flat" cmpd="sng" algn="ctr">
                      <a:solidFill>
                        <a:srgbClr val="8EBFD6"/>
                      </a:solidFill>
                      <a:prstDash val="solid"/>
                      <a:round/>
                      <a:headEnd type="none" w="med" len="med"/>
                      <a:tailEnd type="none" w="med" len="med"/>
                    </a:lnL>
                    <a:lnR w="12700" cap="flat" cmpd="sng" algn="ctr">
                      <a:solidFill>
                        <a:srgbClr val="8EBFD6"/>
                      </a:solidFill>
                      <a:prstDash val="solid"/>
                      <a:round/>
                      <a:headEnd type="none" w="med" len="med"/>
                      <a:tailEnd type="none" w="med" len="med"/>
                    </a:lnR>
                    <a:lnT>
                      <a:noFill/>
                    </a:lnT>
                    <a:lnB>
                      <a:noFill/>
                    </a:lnB>
                  </a:tcPr>
                </a:tc>
                <a:tc rowSpan="2">
                  <a:txBody>
                    <a:bodyPr/>
                    <a:lstStyle/>
                    <a:p>
                      <a:pPr algn="l" rtl="0" eaLnBrk="0">
                        <a:lnSpc>
                          <a:spcPct val="151000"/>
                        </a:lnSpc>
                        <a:tabLst/>
                      </a:pPr>
                      <a:endParaRPr sz="1000" dirty="0">
                        <a:latin typeface="Arial"/>
                        <a:ea typeface="Arial"/>
                        <a:cs typeface="Arial"/>
                      </a:endParaRPr>
                    </a:p>
                    <a:p>
                      <a:pPr marL="1162050" algn="l" rtl="0" eaLnBrk="0">
                        <a:lnSpc>
                          <a:spcPct val="85000"/>
                        </a:lnSpc>
                        <a:spcBef>
                          <a:spcPts val="1"/>
                        </a:spcBef>
                        <a:tabLst/>
                      </a:pPr>
                      <a:r>
                        <a:rPr sz="1600" kern="0" spc="140" dirty="0">
                          <a:solidFill>
                            <a:srgbClr val="000000">
                              <a:alpha val="100000"/>
                            </a:srgbClr>
                          </a:solidFill>
                          <a:latin typeface="Microsoft YaHei"/>
                          <a:ea typeface="Microsoft YaHei"/>
                          <a:cs typeface="Microsoft YaHei"/>
                        </a:rPr>
                        <a:t>相关参考依据</a:t>
                      </a:r>
                      <a:endParaRPr sz="1600" dirty="0">
                        <a:latin typeface="Microsoft YaHei"/>
                        <a:ea typeface="Microsoft YaHei"/>
                        <a:cs typeface="Microsoft YaHei"/>
                      </a:endParaRPr>
                    </a:p>
                    <a:p>
                      <a:pPr algn="l" rtl="0" eaLnBrk="0">
                        <a:lnSpc>
                          <a:spcPct val="194000"/>
                        </a:lnSpc>
                        <a:tabLst/>
                      </a:pPr>
                      <a:endParaRPr sz="1000" dirty="0">
                        <a:latin typeface="Arial"/>
                        <a:ea typeface="Arial"/>
                        <a:cs typeface="Arial"/>
                      </a:endParaRPr>
                    </a:p>
                    <a:p>
                      <a:pPr marL="230504" indent="70485" algn="l" rtl="0" eaLnBrk="0">
                        <a:lnSpc>
                          <a:spcPct val="135000"/>
                        </a:lnSpc>
                        <a:spcBef>
                          <a:spcPts val="276"/>
                        </a:spcBef>
                        <a:tabLst/>
                      </a:pPr>
                      <a:r>
                        <a:rPr sz="900" kern="0" spc="50" dirty="0">
                          <a:solidFill>
                            <a:srgbClr val="FF0000">
                              <a:alpha val="100000"/>
                            </a:srgbClr>
                          </a:solidFill>
                          <a:latin typeface="Microsoft YaHei"/>
                          <a:ea typeface="Microsoft YaHei"/>
                          <a:cs typeface="Microsoft YaHei"/>
                        </a:rPr>
                        <a:t>【依据】</a:t>
                      </a:r>
                      <a:r>
                        <a:rPr sz="900" kern="0" spc="-120" dirty="0">
                          <a:solidFill>
                            <a:srgbClr val="FF0000">
                              <a:alpha val="100000"/>
                            </a:srgbClr>
                          </a:solidFill>
                          <a:latin typeface="Microsoft YaHei"/>
                          <a:ea typeface="Microsoft YaHei"/>
                          <a:cs typeface="Microsoft YaHei"/>
                        </a:rPr>
                        <a:t> </a:t>
                      </a:r>
                      <a:r>
                        <a:rPr sz="900" kern="0" spc="50" dirty="0">
                          <a:solidFill>
                            <a:srgbClr val="000000">
                              <a:alpha val="100000"/>
                            </a:srgbClr>
                          </a:solidFill>
                          <a:latin typeface="Microsoft YaHei"/>
                          <a:ea typeface="Microsoft YaHei"/>
                          <a:cs typeface="Microsoft YaHei"/>
                        </a:rPr>
                        <a:t>《</a:t>
                      </a:r>
                      <a:r>
                        <a:rPr sz="900" kern="0" spc="-60" dirty="0">
                          <a:solidFill>
                            <a:srgbClr val="000000">
                              <a:alpha val="100000"/>
                            </a:srgbClr>
                          </a:solidFill>
                          <a:latin typeface="Microsoft YaHei"/>
                          <a:ea typeface="Microsoft YaHei"/>
                          <a:cs typeface="Microsoft YaHei"/>
                        </a:rPr>
                        <a:t> </a:t>
                      </a:r>
                      <a:r>
                        <a:rPr sz="900" kern="0" spc="50" dirty="0">
                          <a:solidFill>
                            <a:srgbClr val="000000">
                              <a:alpha val="100000"/>
                            </a:srgbClr>
                          </a:solidFill>
                          <a:latin typeface="Microsoft YaHei"/>
                          <a:ea typeface="Microsoft YaHei"/>
                          <a:cs typeface="Microsoft YaHei"/>
                        </a:rPr>
                        <a:t>燃</a:t>
                      </a:r>
                      <a:r>
                        <a:rPr sz="900" kern="0" spc="-120" dirty="0">
                          <a:solidFill>
                            <a:srgbClr val="000000">
                              <a:alpha val="100000"/>
                            </a:srgbClr>
                          </a:solidFill>
                          <a:latin typeface="Microsoft YaHei"/>
                          <a:ea typeface="Microsoft YaHei"/>
                          <a:cs typeface="Microsoft YaHei"/>
                        </a:rPr>
                        <a:t> </a:t>
                      </a:r>
                      <a:r>
                        <a:rPr sz="900" kern="0" spc="50" dirty="0">
                          <a:solidFill>
                            <a:srgbClr val="000000">
                              <a:alpha val="100000"/>
                            </a:srgbClr>
                          </a:solidFill>
                          <a:latin typeface="Microsoft YaHei"/>
                          <a:ea typeface="Microsoft YaHei"/>
                          <a:cs typeface="Microsoft YaHei"/>
                        </a:rPr>
                        <a:t>气</a:t>
                      </a:r>
                      <a:r>
                        <a:rPr sz="900" kern="0" spc="-110" dirty="0">
                          <a:solidFill>
                            <a:srgbClr val="000000">
                              <a:alpha val="100000"/>
                            </a:srgbClr>
                          </a:solidFill>
                          <a:latin typeface="Microsoft YaHei"/>
                          <a:ea typeface="Microsoft YaHei"/>
                          <a:cs typeface="Microsoft YaHei"/>
                        </a:rPr>
                        <a:t> </a:t>
                      </a:r>
                      <a:r>
                        <a:rPr sz="900" kern="0" spc="50" dirty="0">
                          <a:solidFill>
                            <a:srgbClr val="000000">
                              <a:alpha val="100000"/>
                            </a:srgbClr>
                          </a:solidFill>
                          <a:latin typeface="Microsoft YaHei"/>
                          <a:ea typeface="Microsoft YaHei"/>
                          <a:cs typeface="Microsoft YaHei"/>
                        </a:rPr>
                        <a:t>工</a:t>
                      </a:r>
                      <a:r>
                        <a:rPr sz="900" kern="0" spc="-140" dirty="0">
                          <a:solidFill>
                            <a:srgbClr val="000000">
                              <a:alpha val="100000"/>
                            </a:srgbClr>
                          </a:solidFill>
                          <a:latin typeface="Microsoft YaHei"/>
                          <a:ea typeface="Microsoft YaHei"/>
                          <a:cs typeface="Microsoft YaHei"/>
                        </a:rPr>
                        <a:t> </a:t>
                      </a:r>
                      <a:r>
                        <a:rPr sz="900" kern="0" spc="50" dirty="0">
                          <a:solidFill>
                            <a:srgbClr val="000000">
                              <a:alpha val="100000"/>
                            </a:srgbClr>
                          </a:solidFill>
                          <a:latin typeface="Microsoft YaHei"/>
                          <a:ea typeface="Microsoft YaHei"/>
                          <a:cs typeface="Microsoft YaHei"/>
                        </a:rPr>
                        <a:t>程</a:t>
                      </a:r>
                      <a:r>
                        <a:rPr sz="900" kern="0" spc="-130" dirty="0">
                          <a:solidFill>
                            <a:srgbClr val="000000">
                              <a:alpha val="100000"/>
                            </a:srgbClr>
                          </a:solidFill>
                          <a:latin typeface="Microsoft YaHei"/>
                          <a:ea typeface="Microsoft YaHei"/>
                          <a:cs typeface="Microsoft YaHei"/>
                        </a:rPr>
                        <a:t> </a:t>
                      </a:r>
                      <a:r>
                        <a:rPr sz="900" kern="0" spc="50" dirty="0">
                          <a:solidFill>
                            <a:srgbClr val="000000">
                              <a:alpha val="100000"/>
                            </a:srgbClr>
                          </a:solidFill>
                          <a:latin typeface="Microsoft YaHei"/>
                          <a:ea typeface="Microsoft YaHei"/>
                          <a:cs typeface="Microsoft YaHei"/>
                        </a:rPr>
                        <a:t>项 目</a:t>
                      </a:r>
                      <a:r>
                        <a:rPr sz="900" kern="0" spc="-130" dirty="0">
                          <a:solidFill>
                            <a:srgbClr val="000000">
                              <a:alpha val="100000"/>
                            </a:srgbClr>
                          </a:solidFill>
                          <a:latin typeface="Microsoft YaHei"/>
                          <a:ea typeface="Microsoft YaHei"/>
                          <a:cs typeface="Microsoft YaHei"/>
                        </a:rPr>
                        <a:t> </a:t>
                      </a:r>
                      <a:r>
                        <a:rPr sz="900" kern="0" spc="50" dirty="0">
                          <a:solidFill>
                            <a:srgbClr val="000000">
                              <a:alpha val="100000"/>
                            </a:srgbClr>
                          </a:solidFill>
                          <a:latin typeface="Microsoft YaHei"/>
                          <a:ea typeface="Microsoft YaHei"/>
                          <a:cs typeface="Microsoft YaHei"/>
                        </a:rPr>
                        <a:t>规</a:t>
                      </a:r>
                      <a:r>
                        <a:rPr sz="900" kern="0" spc="-110" dirty="0">
                          <a:solidFill>
                            <a:srgbClr val="000000">
                              <a:alpha val="100000"/>
                            </a:srgbClr>
                          </a:solidFill>
                          <a:latin typeface="Microsoft YaHei"/>
                          <a:ea typeface="Microsoft YaHei"/>
                          <a:cs typeface="Microsoft YaHei"/>
                        </a:rPr>
                        <a:t> </a:t>
                      </a:r>
                      <a:r>
                        <a:rPr sz="900" kern="0" spc="50" dirty="0">
                          <a:solidFill>
                            <a:srgbClr val="000000">
                              <a:alpha val="100000"/>
                            </a:srgbClr>
                          </a:solidFill>
                          <a:latin typeface="Microsoft YaHei"/>
                          <a:ea typeface="Microsoft YaHei"/>
                          <a:cs typeface="Microsoft YaHei"/>
                        </a:rPr>
                        <a:t>范</a:t>
                      </a:r>
                      <a:r>
                        <a:rPr sz="900" kern="0" spc="-70" dirty="0">
                          <a:solidFill>
                            <a:srgbClr val="000000">
                              <a:alpha val="100000"/>
                            </a:srgbClr>
                          </a:solidFill>
                          <a:latin typeface="Microsoft YaHei"/>
                          <a:ea typeface="Microsoft YaHei"/>
                          <a:cs typeface="Microsoft YaHei"/>
                        </a:rPr>
                        <a:t> </a:t>
                      </a:r>
                      <a:r>
                        <a:rPr sz="900" kern="0" spc="50" dirty="0">
                          <a:solidFill>
                            <a:srgbClr val="000000">
                              <a:alpha val="100000"/>
                            </a:srgbClr>
                          </a:solidFill>
                          <a:latin typeface="Microsoft YaHei"/>
                          <a:ea typeface="Microsoft YaHei"/>
                          <a:cs typeface="Microsoft YaHei"/>
                        </a:rPr>
                        <a:t>》</a:t>
                      </a:r>
                      <a:r>
                        <a:rPr sz="900" kern="0" spc="-90" dirty="0">
                          <a:solidFill>
                            <a:srgbClr val="000000">
                              <a:alpha val="100000"/>
                            </a:srgbClr>
                          </a:solidFill>
                          <a:latin typeface="Microsoft YaHei"/>
                          <a:ea typeface="Microsoft YaHei"/>
                          <a:cs typeface="Microsoft YaHei"/>
                        </a:rPr>
                        <a:t> </a:t>
                      </a:r>
                      <a:r>
                        <a:rPr sz="900" kern="0" spc="50" dirty="0">
                          <a:solidFill>
                            <a:srgbClr val="000000">
                              <a:alpha val="100000"/>
                            </a:srgbClr>
                          </a:solidFill>
                          <a:latin typeface="Microsoft YaHei"/>
                          <a:ea typeface="Microsoft YaHei"/>
                          <a:cs typeface="Microsoft YaHei"/>
                        </a:rPr>
                        <a:t>第</a:t>
                      </a:r>
                      <a:r>
                        <a:rPr sz="900" kern="0" spc="10" dirty="0">
                          <a:solidFill>
                            <a:srgbClr val="000000">
                              <a:alpha val="100000"/>
                            </a:srgbClr>
                          </a:solidFill>
                          <a:latin typeface="Microsoft YaHei"/>
                          <a:ea typeface="Microsoft YaHei"/>
                          <a:cs typeface="Microsoft YaHei"/>
                        </a:rPr>
                        <a:t>  </a:t>
                      </a:r>
                      <a:r>
                        <a:rPr sz="900" kern="0" spc="50" dirty="0">
                          <a:solidFill>
                            <a:srgbClr val="000000">
                              <a:alpha val="100000"/>
                            </a:srgbClr>
                          </a:solidFill>
                          <a:latin typeface="Microsoft YaHei"/>
                          <a:ea typeface="Microsoft YaHei"/>
                          <a:cs typeface="Microsoft YaHei"/>
                        </a:rPr>
                        <a:t>4</a:t>
                      </a:r>
                      <a:r>
                        <a:rPr sz="900" kern="0" spc="40" dirty="0">
                          <a:solidFill>
                            <a:srgbClr val="000000">
                              <a:alpha val="100000"/>
                            </a:srgbClr>
                          </a:solidFill>
                          <a:latin typeface="Microsoft YaHei"/>
                          <a:ea typeface="Microsoft YaHei"/>
                          <a:cs typeface="Microsoft YaHei"/>
                        </a:rPr>
                        <a:t>.2.5</a:t>
                      </a:r>
                      <a:r>
                        <a:rPr sz="900" kern="0" spc="10" dirty="0">
                          <a:solidFill>
                            <a:srgbClr val="000000">
                              <a:alpha val="100000"/>
                            </a:srgbClr>
                          </a:solidFill>
                          <a:latin typeface="Microsoft YaHei"/>
                          <a:ea typeface="Microsoft YaHei"/>
                          <a:cs typeface="Microsoft YaHei"/>
                        </a:rPr>
                        <a:t>  </a:t>
                      </a:r>
                      <a:r>
                        <a:rPr sz="900" kern="0" spc="40" dirty="0">
                          <a:solidFill>
                            <a:srgbClr val="000000">
                              <a:alpha val="100000"/>
                            </a:srgbClr>
                          </a:solidFill>
                          <a:latin typeface="Microsoft YaHei"/>
                          <a:ea typeface="Microsoft YaHei"/>
                          <a:cs typeface="Microsoft YaHei"/>
                        </a:rPr>
                        <a:t>条</a:t>
                      </a:r>
                      <a:r>
                        <a:rPr sz="900" kern="0" spc="130" dirty="0">
                          <a:solidFill>
                            <a:srgbClr val="000000">
                              <a:alpha val="100000"/>
                            </a:srgbClr>
                          </a:solidFill>
                          <a:latin typeface="Microsoft YaHei"/>
                          <a:ea typeface="Microsoft YaHei"/>
                          <a:cs typeface="Microsoft YaHei"/>
                        </a:rPr>
                        <a:t> </a:t>
                      </a:r>
                      <a:r>
                        <a:rPr sz="900" kern="0" spc="40" dirty="0">
                          <a:solidFill>
                            <a:srgbClr val="000000">
                              <a:alpha val="100000"/>
                            </a:srgbClr>
                          </a:solidFill>
                          <a:latin typeface="Microsoft YaHei"/>
                          <a:ea typeface="Microsoft YaHei"/>
                          <a:cs typeface="Microsoft YaHei"/>
                        </a:rPr>
                        <a:t>：燃</a:t>
                      </a:r>
                      <a:r>
                        <a:rPr sz="900" kern="0" spc="-130" dirty="0">
                          <a:solidFill>
                            <a:srgbClr val="000000">
                              <a:alpha val="100000"/>
                            </a:srgbClr>
                          </a:solidFill>
                          <a:latin typeface="Microsoft YaHei"/>
                          <a:ea typeface="Microsoft YaHei"/>
                          <a:cs typeface="Microsoft YaHei"/>
                        </a:rPr>
                        <a:t> </a:t>
                      </a:r>
                      <a:r>
                        <a:rPr sz="900" kern="0" spc="40" dirty="0">
                          <a:solidFill>
                            <a:srgbClr val="000000">
                              <a:alpha val="100000"/>
                            </a:srgbClr>
                          </a:solidFill>
                          <a:latin typeface="Microsoft YaHei"/>
                          <a:ea typeface="Microsoft YaHei"/>
                          <a:cs typeface="Microsoft YaHei"/>
                        </a:rPr>
                        <a:t>气</a:t>
                      </a:r>
                      <a:r>
                        <a:rPr sz="900" kern="0" spc="0" dirty="0">
                          <a:solidFill>
                            <a:srgbClr val="000000">
                              <a:alpha val="100000"/>
                            </a:srgbClr>
                          </a:solidFill>
                          <a:latin typeface="Microsoft YaHei"/>
                          <a:ea typeface="Microsoft YaHei"/>
                          <a:cs typeface="Microsoft YaHei"/>
                        </a:rPr>
                        <a:t>            </a:t>
                      </a:r>
                      <a:r>
                        <a:rPr sz="900" kern="0" spc="210" dirty="0">
                          <a:solidFill>
                            <a:srgbClr val="000000">
                              <a:alpha val="100000"/>
                            </a:srgbClr>
                          </a:solidFill>
                          <a:latin typeface="Microsoft YaHei"/>
                          <a:ea typeface="Microsoft YaHei"/>
                          <a:cs typeface="Microsoft YaHei"/>
                        </a:rPr>
                        <a:t>厂站内设备和管道应按防止系统压力参数超过限值</a:t>
                      </a:r>
                      <a:r>
                        <a:rPr sz="900" kern="0" spc="0" dirty="0">
                          <a:solidFill>
                            <a:srgbClr val="000000">
                              <a:alpha val="100000"/>
                            </a:srgbClr>
                          </a:solidFill>
                          <a:latin typeface="Microsoft YaHei"/>
                          <a:ea typeface="Microsoft YaHei"/>
                          <a:cs typeface="Microsoft YaHei"/>
                        </a:rPr>
                        <a:t>           </a:t>
                      </a:r>
                      <a:r>
                        <a:rPr sz="900" kern="0" spc="200" dirty="0">
                          <a:solidFill>
                            <a:srgbClr val="000000">
                              <a:alpha val="100000"/>
                            </a:srgbClr>
                          </a:solidFill>
                          <a:latin typeface="Microsoft YaHei"/>
                          <a:ea typeface="Microsoft YaHei"/>
                          <a:cs typeface="Microsoft YaHei"/>
                        </a:rPr>
                        <a:t>的要求设置自动切断和放散装</a:t>
                      </a:r>
                      <a:r>
                        <a:rPr sz="900" kern="0" spc="190" dirty="0">
                          <a:solidFill>
                            <a:srgbClr val="000000">
                              <a:alpha val="100000"/>
                            </a:srgbClr>
                          </a:solidFill>
                          <a:latin typeface="Microsoft YaHei"/>
                          <a:ea typeface="Microsoft YaHei"/>
                          <a:cs typeface="Microsoft YaHei"/>
                        </a:rPr>
                        <a:t>置</a:t>
                      </a:r>
                      <a:r>
                        <a:rPr sz="900" kern="0" spc="-80" dirty="0">
                          <a:solidFill>
                            <a:srgbClr val="000000">
                              <a:alpha val="100000"/>
                            </a:srgbClr>
                          </a:solidFill>
                          <a:latin typeface="Microsoft YaHei"/>
                          <a:ea typeface="Microsoft YaHei"/>
                          <a:cs typeface="Microsoft YaHei"/>
                        </a:rPr>
                        <a:t> </a:t>
                      </a:r>
                      <a:r>
                        <a:rPr sz="900" kern="0" spc="190" dirty="0">
                          <a:solidFill>
                            <a:srgbClr val="000000">
                              <a:alpha val="100000"/>
                            </a:srgbClr>
                          </a:solidFill>
                          <a:latin typeface="Microsoft YaHei"/>
                          <a:ea typeface="Microsoft YaHei"/>
                          <a:cs typeface="Microsoft YaHei"/>
                        </a:rPr>
                        <a:t>。</a:t>
                      </a:r>
                      <a:r>
                        <a:rPr sz="900" kern="0" spc="-70" dirty="0">
                          <a:solidFill>
                            <a:srgbClr val="000000">
                              <a:alpha val="100000"/>
                            </a:srgbClr>
                          </a:solidFill>
                          <a:latin typeface="Microsoft YaHei"/>
                          <a:ea typeface="Microsoft YaHei"/>
                          <a:cs typeface="Microsoft YaHei"/>
                        </a:rPr>
                        <a:t> </a:t>
                      </a:r>
                      <a:r>
                        <a:rPr sz="900" kern="0" spc="190" dirty="0">
                          <a:solidFill>
                            <a:srgbClr val="000000">
                              <a:alpha val="100000"/>
                            </a:srgbClr>
                          </a:solidFill>
                          <a:latin typeface="Microsoft YaHei"/>
                          <a:ea typeface="Microsoft YaHei"/>
                          <a:cs typeface="Microsoft YaHei"/>
                        </a:rPr>
                        <a:t>放散装置的设置</a:t>
                      </a:r>
                      <a:r>
                        <a:rPr sz="900" kern="0" spc="0" dirty="0">
                          <a:solidFill>
                            <a:srgbClr val="000000">
                              <a:alpha val="100000"/>
                            </a:srgbClr>
                          </a:solidFill>
                          <a:latin typeface="Microsoft YaHei"/>
                          <a:ea typeface="Microsoft YaHei"/>
                          <a:cs typeface="Microsoft YaHei"/>
                        </a:rPr>
                        <a:t>           </a:t>
                      </a:r>
                      <a:r>
                        <a:rPr sz="900" kern="0" spc="190" dirty="0">
                          <a:solidFill>
                            <a:srgbClr val="000000">
                              <a:alpha val="100000"/>
                            </a:srgbClr>
                          </a:solidFill>
                          <a:latin typeface="Microsoft YaHei"/>
                          <a:ea typeface="Microsoft YaHei"/>
                          <a:cs typeface="Microsoft YaHei"/>
                        </a:rPr>
                        <a:t>应保证放散时的安全和卫生 ，不得在建筑物内放散</a:t>
                      </a:r>
                      <a:r>
                        <a:rPr sz="900" kern="0" spc="0" dirty="0">
                          <a:solidFill>
                            <a:srgbClr val="000000">
                              <a:alpha val="100000"/>
                            </a:srgbClr>
                          </a:solidFill>
                          <a:latin typeface="Microsoft YaHei"/>
                          <a:ea typeface="Microsoft YaHei"/>
                          <a:cs typeface="Microsoft YaHei"/>
                        </a:rPr>
                        <a:t>           </a:t>
                      </a:r>
                      <a:r>
                        <a:rPr sz="900" kern="0" spc="180" dirty="0">
                          <a:solidFill>
                            <a:srgbClr val="000000">
                              <a:alpha val="100000"/>
                            </a:srgbClr>
                          </a:solidFill>
                          <a:latin typeface="Microsoft YaHei"/>
                          <a:ea typeface="Microsoft YaHei"/>
                          <a:cs typeface="Microsoft YaHei"/>
                        </a:rPr>
                        <a:t>燃气和其他有害气体</a:t>
                      </a:r>
                      <a:r>
                        <a:rPr sz="900" kern="0" spc="-100" dirty="0">
                          <a:solidFill>
                            <a:srgbClr val="000000">
                              <a:alpha val="100000"/>
                            </a:srgbClr>
                          </a:solidFill>
                          <a:latin typeface="Microsoft YaHei"/>
                          <a:ea typeface="Microsoft YaHei"/>
                          <a:cs typeface="Microsoft YaHei"/>
                        </a:rPr>
                        <a:t> </a:t>
                      </a:r>
                      <a:r>
                        <a:rPr sz="900" kern="0" spc="180" dirty="0">
                          <a:solidFill>
                            <a:srgbClr val="000000">
                              <a:alpha val="100000"/>
                            </a:srgbClr>
                          </a:solidFill>
                          <a:latin typeface="Microsoft YaHei"/>
                          <a:ea typeface="Microsoft YaHei"/>
                          <a:cs typeface="Microsoft YaHei"/>
                        </a:rPr>
                        <a:t>。</a:t>
                      </a:r>
                      <a:endParaRPr sz="900" dirty="0">
                        <a:latin typeface="Microsoft YaHei"/>
                        <a:ea typeface="Microsoft YaHei"/>
                        <a:cs typeface="Microsoft YaHei"/>
                      </a:endParaRPr>
                    </a:p>
                    <a:p>
                      <a:pPr marL="299720" algn="l" rtl="0" eaLnBrk="0">
                        <a:lnSpc>
                          <a:spcPts val="1284"/>
                        </a:lnSpc>
                        <a:spcBef>
                          <a:spcPts val="181"/>
                        </a:spcBef>
                        <a:tabLst/>
                      </a:pPr>
                      <a:r>
                        <a:rPr sz="900" kern="0" spc="40" dirty="0">
                          <a:solidFill>
                            <a:srgbClr val="FF0000">
                              <a:alpha val="100000"/>
                            </a:srgbClr>
                          </a:solidFill>
                          <a:latin typeface="Microsoft YaHei"/>
                          <a:ea typeface="Microsoft YaHei"/>
                          <a:cs typeface="Microsoft YaHei"/>
                        </a:rPr>
                        <a:t>〖</a:t>
                      </a:r>
                      <a:r>
                        <a:rPr sz="900" kern="0" spc="-120" dirty="0">
                          <a:solidFill>
                            <a:srgbClr val="FF0000">
                              <a:alpha val="100000"/>
                            </a:srgbClr>
                          </a:solidFill>
                          <a:latin typeface="Microsoft YaHei"/>
                          <a:ea typeface="Microsoft YaHei"/>
                          <a:cs typeface="Microsoft YaHei"/>
                        </a:rPr>
                        <a:t> </a:t>
                      </a:r>
                      <a:r>
                        <a:rPr sz="900" kern="0" spc="40" dirty="0">
                          <a:solidFill>
                            <a:srgbClr val="FF0000">
                              <a:alpha val="100000"/>
                            </a:srgbClr>
                          </a:solidFill>
                          <a:latin typeface="Microsoft YaHei"/>
                          <a:ea typeface="Microsoft YaHei"/>
                          <a:cs typeface="Microsoft YaHei"/>
                        </a:rPr>
                        <a:t>解</a:t>
                      </a:r>
                      <a:r>
                        <a:rPr sz="900" kern="0" spc="-130" dirty="0">
                          <a:solidFill>
                            <a:srgbClr val="FF0000">
                              <a:alpha val="100000"/>
                            </a:srgbClr>
                          </a:solidFill>
                          <a:latin typeface="Microsoft YaHei"/>
                          <a:ea typeface="Microsoft YaHei"/>
                          <a:cs typeface="Microsoft YaHei"/>
                        </a:rPr>
                        <a:t> </a:t>
                      </a:r>
                      <a:r>
                        <a:rPr sz="900" kern="0" spc="40" dirty="0">
                          <a:solidFill>
                            <a:srgbClr val="FF0000">
                              <a:alpha val="100000"/>
                            </a:srgbClr>
                          </a:solidFill>
                          <a:latin typeface="Microsoft YaHei"/>
                          <a:ea typeface="Microsoft YaHei"/>
                          <a:cs typeface="Microsoft YaHei"/>
                        </a:rPr>
                        <a:t>读</a:t>
                      </a:r>
                      <a:r>
                        <a:rPr sz="900" kern="0" spc="-70" dirty="0">
                          <a:solidFill>
                            <a:srgbClr val="FF0000">
                              <a:alpha val="100000"/>
                            </a:srgbClr>
                          </a:solidFill>
                          <a:latin typeface="Microsoft YaHei"/>
                          <a:ea typeface="Microsoft YaHei"/>
                          <a:cs typeface="Microsoft YaHei"/>
                        </a:rPr>
                        <a:t> </a:t>
                      </a:r>
                      <a:r>
                        <a:rPr sz="900" kern="0" spc="40" dirty="0">
                          <a:solidFill>
                            <a:srgbClr val="FF0000">
                              <a:alpha val="100000"/>
                            </a:srgbClr>
                          </a:solidFill>
                          <a:latin typeface="Microsoft YaHei"/>
                          <a:ea typeface="Microsoft YaHei"/>
                          <a:cs typeface="Microsoft YaHei"/>
                        </a:rPr>
                        <a:t>〗</a:t>
                      </a:r>
                      <a:r>
                        <a:rPr sz="900" kern="0" spc="-40" dirty="0">
                          <a:solidFill>
                            <a:srgbClr val="FF0000">
                              <a:alpha val="100000"/>
                            </a:srgbClr>
                          </a:solidFill>
                          <a:latin typeface="Microsoft YaHei"/>
                          <a:ea typeface="Microsoft YaHei"/>
                          <a:cs typeface="Microsoft YaHei"/>
                        </a:rPr>
                        <a:t> </a:t>
                      </a:r>
                      <a:r>
                        <a:rPr sz="900" kern="0" spc="40" dirty="0">
                          <a:solidFill>
                            <a:srgbClr val="000000">
                              <a:alpha val="100000"/>
                            </a:srgbClr>
                          </a:solidFill>
                          <a:latin typeface="Microsoft YaHei"/>
                          <a:ea typeface="Microsoft YaHei"/>
                          <a:cs typeface="Microsoft YaHei"/>
                        </a:rPr>
                        <a:t>《</a:t>
                      </a:r>
                      <a:r>
                        <a:rPr sz="900" kern="0" spc="-60" dirty="0">
                          <a:solidFill>
                            <a:srgbClr val="000000">
                              <a:alpha val="100000"/>
                            </a:srgbClr>
                          </a:solidFill>
                          <a:latin typeface="Microsoft YaHei"/>
                          <a:ea typeface="Microsoft YaHei"/>
                          <a:cs typeface="Microsoft YaHei"/>
                        </a:rPr>
                        <a:t> </a:t>
                      </a:r>
                      <a:r>
                        <a:rPr sz="900" kern="0" spc="40" dirty="0">
                          <a:solidFill>
                            <a:srgbClr val="000000">
                              <a:alpha val="100000"/>
                            </a:srgbClr>
                          </a:solidFill>
                          <a:latin typeface="Microsoft YaHei"/>
                          <a:ea typeface="Microsoft YaHei"/>
                          <a:cs typeface="Microsoft YaHei"/>
                        </a:rPr>
                        <a:t>城</a:t>
                      </a:r>
                      <a:r>
                        <a:rPr sz="900" kern="0" spc="-120" dirty="0">
                          <a:solidFill>
                            <a:srgbClr val="000000">
                              <a:alpha val="100000"/>
                            </a:srgbClr>
                          </a:solidFill>
                          <a:latin typeface="Microsoft YaHei"/>
                          <a:ea typeface="Microsoft YaHei"/>
                          <a:cs typeface="Microsoft YaHei"/>
                        </a:rPr>
                        <a:t> </a:t>
                      </a:r>
                      <a:r>
                        <a:rPr sz="900" kern="0" spc="40" dirty="0">
                          <a:solidFill>
                            <a:srgbClr val="000000">
                              <a:alpha val="100000"/>
                            </a:srgbClr>
                          </a:solidFill>
                          <a:latin typeface="Microsoft YaHei"/>
                          <a:ea typeface="Microsoft YaHei"/>
                          <a:cs typeface="Microsoft YaHei"/>
                        </a:rPr>
                        <a:t>镇</a:t>
                      </a:r>
                      <a:r>
                        <a:rPr sz="900" kern="0" spc="-130" dirty="0">
                          <a:solidFill>
                            <a:srgbClr val="000000">
                              <a:alpha val="100000"/>
                            </a:srgbClr>
                          </a:solidFill>
                          <a:latin typeface="Microsoft YaHei"/>
                          <a:ea typeface="Microsoft YaHei"/>
                          <a:cs typeface="Microsoft YaHei"/>
                        </a:rPr>
                        <a:t> </a:t>
                      </a:r>
                      <a:r>
                        <a:rPr sz="900" kern="0" spc="40" dirty="0">
                          <a:solidFill>
                            <a:srgbClr val="000000">
                              <a:alpha val="100000"/>
                            </a:srgbClr>
                          </a:solidFill>
                          <a:latin typeface="Microsoft YaHei"/>
                          <a:ea typeface="Microsoft YaHei"/>
                          <a:cs typeface="Microsoft YaHei"/>
                        </a:rPr>
                        <a:t>燃</a:t>
                      </a:r>
                      <a:r>
                        <a:rPr sz="900" kern="0" spc="-130" dirty="0">
                          <a:solidFill>
                            <a:srgbClr val="000000">
                              <a:alpha val="100000"/>
                            </a:srgbClr>
                          </a:solidFill>
                          <a:latin typeface="Microsoft YaHei"/>
                          <a:ea typeface="Microsoft YaHei"/>
                          <a:cs typeface="Microsoft YaHei"/>
                        </a:rPr>
                        <a:t> </a:t>
                      </a:r>
                      <a:r>
                        <a:rPr sz="900" kern="0" spc="40" dirty="0">
                          <a:solidFill>
                            <a:srgbClr val="000000">
                              <a:alpha val="100000"/>
                            </a:srgbClr>
                          </a:solidFill>
                          <a:latin typeface="Microsoft YaHei"/>
                          <a:ea typeface="Microsoft YaHei"/>
                          <a:cs typeface="Microsoft YaHei"/>
                        </a:rPr>
                        <a:t>气</a:t>
                      </a:r>
                      <a:r>
                        <a:rPr sz="900" kern="0" spc="-120" dirty="0">
                          <a:solidFill>
                            <a:srgbClr val="000000">
                              <a:alpha val="100000"/>
                            </a:srgbClr>
                          </a:solidFill>
                          <a:latin typeface="Microsoft YaHei"/>
                          <a:ea typeface="Microsoft YaHei"/>
                          <a:cs typeface="Microsoft YaHei"/>
                        </a:rPr>
                        <a:t> </a:t>
                      </a:r>
                      <a:r>
                        <a:rPr sz="900" kern="0" spc="40" dirty="0">
                          <a:solidFill>
                            <a:srgbClr val="000000">
                              <a:alpha val="100000"/>
                            </a:srgbClr>
                          </a:solidFill>
                          <a:latin typeface="Microsoft YaHei"/>
                          <a:ea typeface="Microsoft YaHei"/>
                          <a:cs typeface="Microsoft YaHei"/>
                        </a:rPr>
                        <a:t>设</a:t>
                      </a:r>
                      <a:r>
                        <a:rPr sz="900" kern="0" spc="-120" dirty="0">
                          <a:solidFill>
                            <a:srgbClr val="000000">
                              <a:alpha val="100000"/>
                            </a:srgbClr>
                          </a:solidFill>
                          <a:latin typeface="Microsoft YaHei"/>
                          <a:ea typeface="Microsoft YaHei"/>
                          <a:cs typeface="Microsoft YaHei"/>
                        </a:rPr>
                        <a:t> </a:t>
                      </a:r>
                      <a:r>
                        <a:rPr sz="900" kern="0" spc="40" dirty="0">
                          <a:solidFill>
                            <a:srgbClr val="000000">
                              <a:alpha val="100000"/>
                            </a:srgbClr>
                          </a:solidFill>
                          <a:latin typeface="Microsoft YaHei"/>
                          <a:ea typeface="Microsoft YaHei"/>
                          <a:cs typeface="Microsoft YaHei"/>
                        </a:rPr>
                        <a:t>计</a:t>
                      </a:r>
                      <a:r>
                        <a:rPr sz="900" kern="0" spc="-120" dirty="0">
                          <a:solidFill>
                            <a:srgbClr val="000000">
                              <a:alpha val="100000"/>
                            </a:srgbClr>
                          </a:solidFill>
                          <a:latin typeface="Microsoft YaHei"/>
                          <a:ea typeface="Microsoft YaHei"/>
                          <a:cs typeface="Microsoft YaHei"/>
                        </a:rPr>
                        <a:t> </a:t>
                      </a:r>
                      <a:r>
                        <a:rPr sz="900" kern="0" spc="40" dirty="0">
                          <a:solidFill>
                            <a:srgbClr val="000000">
                              <a:alpha val="100000"/>
                            </a:srgbClr>
                          </a:solidFill>
                          <a:latin typeface="Microsoft YaHei"/>
                          <a:ea typeface="Microsoft YaHei"/>
                          <a:cs typeface="Microsoft YaHei"/>
                        </a:rPr>
                        <a:t>规</a:t>
                      </a:r>
                      <a:r>
                        <a:rPr sz="900" kern="0" spc="-120" dirty="0">
                          <a:solidFill>
                            <a:srgbClr val="000000">
                              <a:alpha val="100000"/>
                            </a:srgbClr>
                          </a:solidFill>
                          <a:latin typeface="Microsoft YaHei"/>
                          <a:ea typeface="Microsoft YaHei"/>
                          <a:cs typeface="Microsoft YaHei"/>
                        </a:rPr>
                        <a:t> </a:t>
                      </a:r>
                      <a:r>
                        <a:rPr sz="900" kern="0" spc="40" dirty="0">
                          <a:solidFill>
                            <a:srgbClr val="000000">
                              <a:alpha val="100000"/>
                            </a:srgbClr>
                          </a:solidFill>
                          <a:latin typeface="Microsoft YaHei"/>
                          <a:ea typeface="Microsoft YaHei"/>
                          <a:cs typeface="Microsoft YaHei"/>
                        </a:rPr>
                        <a:t>范</a:t>
                      </a:r>
                      <a:r>
                        <a:rPr sz="900" kern="0" spc="-70" dirty="0">
                          <a:solidFill>
                            <a:srgbClr val="000000">
                              <a:alpha val="100000"/>
                            </a:srgbClr>
                          </a:solidFill>
                          <a:latin typeface="Microsoft YaHei"/>
                          <a:ea typeface="Microsoft YaHei"/>
                          <a:cs typeface="Microsoft YaHei"/>
                        </a:rPr>
                        <a:t> </a:t>
                      </a:r>
                      <a:r>
                        <a:rPr sz="900" kern="0" spc="40" dirty="0">
                          <a:solidFill>
                            <a:srgbClr val="000000">
                              <a:alpha val="100000"/>
                            </a:srgbClr>
                          </a:solidFill>
                          <a:latin typeface="Microsoft YaHei"/>
                          <a:ea typeface="Microsoft YaHei"/>
                          <a:cs typeface="Microsoft YaHei"/>
                        </a:rPr>
                        <a:t>》</a:t>
                      </a:r>
                      <a:r>
                        <a:rPr sz="900" kern="0" spc="-40" dirty="0">
                          <a:solidFill>
                            <a:srgbClr val="000000">
                              <a:alpha val="100000"/>
                            </a:srgbClr>
                          </a:solidFill>
                          <a:latin typeface="Microsoft YaHei"/>
                          <a:ea typeface="Microsoft YaHei"/>
                          <a:cs typeface="Microsoft YaHei"/>
                        </a:rPr>
                        <a:t> </a:t>
                      </a:r>
                      <a:r>
                        <a:rPr sz="900" kern="0" spc="0" dirty="0">
                          <a:solidFill>
                            <a:srgbClr val="000000">
                              <a:alpha val="100000"/>
                            </a:srgbClr>
                          </a:solidFill>
                          <a:latin typeface="Microsoft YaHei"/>
                          <a:ea typeface="Microsoft YaHei"/>
                          <a:cs typeface="Microsoft YaHei"/>
                        </a:rPr>
                        <a:t>GB</a:t>
                      </a:r>
                      <a:r>
                        <a:rPr sz="900" kern="0" spc="40" dirty="0">
                          <a:solidFill>
                            <a:srgbClr val="000000">
                              <a:alpha val="100000"/>
                            </a:srgbClr>
                          </a:solidFill>
                          <a:latin typeface="Microsoft YaHei"/>
                          <a:ea typeface="Microsoft YaHei"/>
                          <a:cs typeface="Microsoft YaHei"/>
                        </a:rPr>
                        <a:t>5</a:t>
                      </a:r>
                      <a:r>
                        <a:rPr sz="900" kern="0" spc="-100" dirty="0">
                          <a:solidFill>
                            <a:srgbClr val="000000">
                              <a:alpha val="100000"/>
                            </a:srgbClr>
                          </a:solidFill>
                          <a:latin typeface="Microsoft YaHei"/>
                          <a:ea typeface="Microsoft YaHei"/>
                          <a:cs typeface="Microsoft YaHei"/>
                        </a:rPr>
                        <a:t> </a:t>
                      </a:r>
                      <a:r>
                        <a:rPr sz="900" kern="0" spc="40" dirty="0">
                          <a:solidFill>
                            <a:srgbClr val="000000">
                              <a:alpha val="100000"/>
                            </a:srgbClr>
                          </a:solidFill>
                          <a:latin typeface="Microsoft YaHei"/>
                          <a:ea typeface="Microsoft YaHei"/>
                          <a:cs typeface="Microsoft YaHei"/>
                        </a:rPr>
                        <a:t>0</a:t>
                      </a:r>
                      <a:r>
                        <a:rPr sz="900" kern="0" spc="-100" dirty="0">
                          <a:solidFill>
                            <a:srgbClr val="000000">
                              <a:alpha val="100000"/>
                            </a:srgbClr>
                          </a:solidFill>
                          <a:latin typeface="Microsoft YaHei"/>
                          <a:ea typeface="Microsoft YaHei"/>
                          <a:cs typeface="Microsoft YaHei"/>
                        </a:rPr>
                        <a:t> </a:t>
                      </a:r>
                      <a:r>
                        <a:rPr sz="900" kern="0" spc="40" dirty="0">
                          <a:solidFill>
                            <a:srgbClr val="000000">
                              <a:alpha val="100000"/>
                            </a:srgbClr>
                          </a:solidFill>
                          <a:latin typeface="Microsoft YaHei"/>
                          <a:ea typeface="Microsoft YaHei"/>
                          <a:cs typeface="Microsoft YaHei"/>
                        </a:rPr>
                        <a:t>0</a:t>
                      </a:r>
                      <a:r>
                        <a:rPr sz="900" kern="0" spc="-90" dirty="0">
                          <a:solidFill>
                            <a:srgbClr val="000000">
                              <a:alpha val="100000"/>
                            </a:srgbClr>
                          </a:solidFill>
                          <a:latin typeface="Microsoft YaHei"/>
                          <a:ea typeface="Microsoft YaHei"/>
                          <a:cs typeface="Microsoft YaHei"/>
                        </a:rPr>
                        <a:t> </a:t>
                      </a:r>
                      <a:r>
                        <a:rPr sz="900" kern="0" spc="40" dirty="0">
                          <a:solidFill>
                            <a:srgbClr val="000000">
                              <a:alpha val="100000"/>
                            </a:srgbClr>
                          </a:solidFill>
                          <a:latin typeface="Microsoft YaHei"/>
                          <a:ea typeface="Microsoft YaHei"/>
                          <a:cs typeface="Microsoft YaHei"/>
                        </a:rPr>
                        <a:t>2</a:t>
                      </a:r>
                      <a:r>
                        <a:rPr sz="900" kern="0" spc="-90" dirty="0">
                          <a:solidFill>
                            <a:srgbClr val="000000">
                              <a:alpha val="100000"/>
                            </a:srgbClr>
                          </a:solidFill>
                          <a:latin typeface="Microsoft YaHei"/>
                          <a:ea typeface="Microsoft YaHei"/>
                          <a:cs typeface="Microsoft YaHei"/>
                        </a:rPr>
                        <a:t> </a:t>
                      </a:r>
                      <a:r>
                        <a:rPr sz="900" kern="0" spc="40" dirty="0">
                          <a:solidFill>
                            <a:srgbClr val="000000">
                              <a:alpha val="100000"/>
                            </a:srgbClr>
                          </a:solidFill>
                          <a:latin typeface="Microsoft YaHei"/>
                          <a:ea typeface="Microsoft YaHei"/>
                          <a:cs typeface="Microsoft YaHei"/>
                        </a:rPr>
                        <a:t>8-</a:t>
                      </a:r>
                      <a:endParaRPr sz="900" dirty="0">
                        <a:latin typeface="Microsoft YaHei"/>
                        <a:ea typeface="Microsoft YaHei"/>
                        <a:cs typeface="Microsoft YaHei"/>
                      </a:endParaRPr>
                    </a:p>
                    <a:p>
                      <a:pPr marL="236220" algn="l" rtl="0" eaLnBrk="0">
                        <a:lnSpc>
                          <a:spcPct val="131000"/>
                        </a:lnSpc>
                        <a:spcBef>
                          <a:spcPts val="147"/>
                        </a:spcBef>
                        <a:tabLst/>
                      </a:pPr>
                      <a:r>
                        <a:rPr sz="900" kern="0" spc="60" dirty="0">
                          <a:solidFill>
                            <a:srgbClr val="000000">
                              <a:alpha val="100000"/>
                            </a:srgbClr>
                          </a:solidFill>
                          <a:latin typeface="Microsoft YaHei"/>
                          <a:ea typeface="Microsoft YaHei"/>
                          <a:cs typeface="Microsoft YaHei"/>
                        </a:rPr>
                        <a:t>2</a:t>
                      </a:r>
                      <a:r>
                        <a:rPr sz="900" kern="0" spc="-110" dirty="0">
                          <a:solidFill>
                            <a:srgbClr val="000000">
                              <a:alpha val="100000"/>
                            </a:srgbClr>
                          </a:solidFill>
                          <a:latin typeface="Microsoft YaHei"/>
                          <a:ea typeface="Microsoft YaHei"/>
                          <a:cs typeface="Microsoft YaHei"/>
                        </a:rPr>
                        <a:t> </a:t>
                      </a:r>
                      <a:r>
                        <a:rPr sz="900" kern="0" spc="60" dirty="0">
                          <a:solidFill>
                            <a:srgbClr val="000000">
                              <a:alpha val="100000"/>
                            </a:srgbClr>
                          </a:solidFill>
                          <a:latin typeface="Microsoft YaHei"/>
                          <a:ea typeface="Microsoft YaHei"/>
                          <a:cs typeface="Microsoft YaHei"/>
                        </a:rPr>
                        <a:t>0</a:t>
                      </a:r>
                      <a:r>
                        <a:rPr sz="900" kern="0" spc="-100" dirty="0">
                          <a:solidFill>
                            <a:srgbClr val="000000">
                              <a:alpha val="100000"/>
                            </a:srgbClr>
                          </a:solidFill>
                          <a:latin typeface="Microsoft YaHei"/>
                          <a:ea typeface="Microsoft YaHei"/>
                          <a:cs typeface="Microsoft YaHei"/>
                        </a:rPr>
                        <a:t> </a:t>
                      </a:r>
                      <a:r>
                        <a:rPr sz="900" kern="0" spc="60" dirty="0">
                          <a:solidFill>
                            <a:srgbClr val="000000">
                              <a:alpha val="100000"/>
                            </a:srgbClr>
                          </a:solidFill>
                          <a:latin typeface="Microsoft YaHei"/>
                          <a:ea typeface="Microsoft YaHei"/>
                          <a:cs typeface="Microsoft YaHei"/>
                        </a:rPr>
                        <a:t>0</a:t>
                      </a:r>
                      <a:r>
                        <a:rPr sz="900" kern="0" spc="-80" dirty="0">
                          <a:solidFill>
                            <a:srgbClr val="000000">
                              <a:alpha val="100000"/>
                            </a:srgbClr>
                          </a:solidFill>
                          <a:latin typeface="Microsoft YaHei"/>
                          <a:ea typeface="Microsoft YaHei"/>
                          <a:cs typeface="Microsoft YaHei"/>
                        </a:rPr>
                        <a:t> </a:t>
                      </a:r>
                      <a:r>
                        <a:rPr sz="900" kern="0" spc="60" dirty="0">
                          <a:solidFill>
                            <a:srgbClr val="000000">
                              <a:alpha val="100000"/>
                            </a:srgbClr>
                          </a:solidFill>
                          <a:latin typeface="Microsoft YaHei"/>
                          <a:ea typeface="Microsoft YaHei"/>
                          <a:cs typeface="Microsoft YaHei"/>
                        </a:rPr>
                        <a:t>6</a:t>
                      </a:r>
                      <a:r>
                        <a:rPr sz="900" kern="0" spc="-70" dirty="0">
                          <a:solidFill>
                            <a:srgbClr val="000000">
                              <a:alpha val="100000"/>
                            </a:srgbClr>
                          </a:solidFill>
                          <a:latin typeface="Microsoft YaHei"/>
                          <a:ea typeface="Microsoft YaHei"/>
                          <a:cs typeface="Microsoft YaHei"/>
                        </a:rPr>
                        <a:t> </a:t>
                      </a:r>
                      <a:r>
                        <a:rPr sz="900" kern="0" spc="60" dirty="0">
                          <a:solidFill>
                            <a:srgbClr val="000000">
                              <a:alpha val="100000"/>
                            </a:srgbClr>
                          </a:solidFill>
                          <a:latin typeface="Microsoft YaHei"/>
                          <a:ea typeface="Microsoft YaHei"/>
                          <a:cs typeface="Microsoft YaHei"/>
                        </a:rPr>
                        <a:t>(</a:t>
                      </a:r>
                      <a:r>
                        <a:rPr sz="900" kern="0" spc="-90" dirty="0">
                          <a:solidFill>
                            <a:srgbClr val="000000">
                              <a:alpha val="100000"/>
                            </a:srgbClr>
                          </a:solidFill>
                          <a:latin typeface="Microsoft YaHei"/>
                          <a:ea typeface="Microsoft YaHei"/>
                          <a:cs typeface="Microsoft YaHei"/>
                        </a:rPr>
                        <a:t> </a:t>
                      </a:r>
                      <a:r>
                        <a:rPr sz="900" kern="0" spc="60" dirty="0">
                          <a:solidFill>
                            <a:srgbClr val="000000">
                              <a:alpha val="100000"/>
                            </a:srgbClr>
                          </a:solidFill>
                          <a:latin typeface="Microsoft YaHei"/>
                          <a:ea typeface="Microsoft YaHei"/>
                          <a:cs typeface="Microsoft YaHei"/>
                        </a:rPr>
                        <a:t>2</a:t>
                      </a:r>
                      <a:r>
                        <a:rPr sz="900" kern="0" spc="-100" dirty="0">
                          <a:solidFill>
                            <a:srgbClr val="000000">
                              <a:alpha val="100000"/>
                            </a:srgbClr>
                          </a:solidFill>
                          <a:latin typeface="Microsoft YaHei"/>
                          <a:ea typeface="Microsoft YaHei"/>
                          <a:cs typeface="Microsoft YaHei"/>
                        </a:rPr>
                        <a:t> </a:t>
                      </a:r>
                      <a:r>
                        <a:rPr sz="900" kern="0" spc="60" dirty="0">
                          <a:solidFill>
                            <a:srgbClr val="000000">
                              <a:alpha val="100000"/>
                            </a:srgbClr>
                          </a:solidFill>
                          <a:latin typeface="Microsoft YaHei"/>
                          <a:ea typeface="Microsoft YaHei"/>
                          <a:cs typeface="Microsoft YaHei"/>
                        </a:rPr>
                        <a:t>0</a:t>
                      </a:r>
                      <a:r>
                        <a:rPr sz="900" kern="0" spc="-90" dirty="0">
                          <a:solidFill>
                            <a:srgbClr val="000000">
                              <a:alpha val="100000"/>
                            </a:srgbClr>
                          </a:solidFill>
                          <a:latin typeface="Microsoft YaHei"/>
                          <a:ea typeface="Microsoft YaHei"/>
                          <a:cs typeface="Microsoft YaHei"/>
                        </a:rPr>
                        <a:t> </a:t>
                      </a:r>
                      <a:r>
                        <a:rPr sz="900" kern="0" spc="60" dirty="0">
                          <a:solidFill>
                            <a:srgbClr val="000000">
                              <a:alpha val="100000"/>
                            </a:srgbClr>
                          </a:solidFill>
                          <a:latin typeface="Microsoft YaHei"/>
                          <a:ea typeface="Microsoft YaHei"/>
                          <a:cs typeface="Microsoft YaHei"/>
                        </a:rPr>
                        <a:t>2</a:t>
                      </a:r>
                      <a:r>
                        <a:rPr sz="900" kern="0" spc="-100" dirty="0">
                          <a:solidFill>
                            <a:srgbClr val="000000">
                              <a:alpha val="100000"/>
                            </a:srgbClr>
                          </a:solidFill>
                          <a:latin typeface="Microsoft YaHei"/>
                          <a:ea typeface="Microsoft YaHei"/>
                          <a:cs typeface="Microsoft YaHei"/>
                        </a:rPr>
                        <a:t> </a:t>
                      </a:r>
                      <a:r>
                        <a:rPr sz="900" kern="0" spc="60" dirty="0">
                          <a:solidFill>
                            <a:srgbClr val="000000">
                              <a:alpha val="100000"/>
                            </a:srgbClr>
                          </a:solidFill>
                          <a:latin typeface="Microsoft YaHei"/>
                          <a:ea typeface="Microsoft YaHei"/>
                          <a:cs typeface="Microsoft YaHei"/>
                        </a:rPr>
                        <a:t>0</a:t>
                      </a:r>
                      <a:r>
                        <a:rPr sz="900" kern="0" spc="10" dirty="0">
                          <a:solidFill>
                            <a:srgbClr val="000000">
                              <a:alpha val="100000"/>
                            </a:srgbClr>
                          </a:solidFill>
                          <a:latin typeface="Microsoft YaHei"/>
                          <a:ea typeface="Microsoft YaHei"/>
                          <a:cs typeface="Microsoft YaHei"/>
                        </a:rPr>
                        <a:t>  </a:t>
                      </a:r>
                      <a:r>
                        <a:rPr sz="900" kern="0" spc="60" dirty="0">
                          <a:solidFill>
                            <a:srgbClr val="000000">
                              <a:alpha val="100000"/>
                            </a:srgbClr>
                          </a:solidFill>
                          <a:latin typeface="Microsoft YaHei"/>
                          <a:ea typeface="Microsoft YaHei"/>
                          <a:cs typeface="Microsoft YaHei"/>
                        </a:rPr>
                        <a:t>年</a:t>
                      </a:r>
                      <a:r>
                        <a:rPr sz="900" kern="0" spc="-120" dirty="0">
                          <a:solidFill>
                            <a:srgbClr val="000000">
                              <a:alpha val="100000"/>
                            </a:srgbClr>
                          </a:solidFill>
                          <a:latin typeface="Microsoft YaHei"/>
                          <a:ea typeface="Microsoft YaHei"/>
                          <a:cs typeface="Microsoft YaHei"/>
                        </a:rPr>
                        <a:t> </a:t>
                      </a:r>
                      <a:r>
                        <a:rPr sz="900" kern="0" spc="60" dirty="0">
                          <a:solidFill>
                            <a:srgbClr val="000000">
                              <a:alpha val="100000"/>
                            </a:srgbClr>
                          </a:solidFill>
                          <a:latin typeface="Microsoft YaHei"/>
                          <a:ea typeface="Microsoft YaHei"/>
                          <a:cs typeface="Microsoft YaHei"/>
                        </a:rPr>
                        <a:t>版</a:t>
                      </a:r>
                      <a:r>
                        <a:rPr sz="900" kern="0" spc="-130" dirty="0">
                          <a:solidFill>
                            <a:srgbClr val="000000">
                              <a:alpha val="100000"/>
                            </a:srgbClr>
                          </a:solidFill>
                          <a:latin typeface="Microsoft YaHei"/>
                          <a:ea typeface="Microsoft YaHei"/>
                          <a:cs typeface="Microsoft YaHei"/>
                        </a:rPr>
                        <a:t> </a:t>
                      </a:r>
                      <a:r>
                        <a:rPr sz="900" kern="0" spc="60" dirty="0">
                          <a:solidFill>
                            <a:srgbClr val="000000">
                              <a:alpha val="100000"/>
                            </a:srgbClr>
                          </a:solidFill>
                          <a:latin typeface="Microsoft YaHei"/>
                          <a:ea typeface="Microsoft YaHei"/>
                          <a:cs typeface="Microsoft YaHei"/>
                        </a:rPr>
                        <a:t>)</a:t>
                      </a:r>
                      <a:r>
                        <a:rPr sz="900" kern="0" spc="-130" dirty="0">
                          <a:solidFill>
                            <a:srgbClr val="000000">
                              <a:alpha val="100000"/>
                            </a:srgbClr>
                          </a:solidFill>
                          <a:latin typeface="Microsoft YaHei"/>
                          <a:ea typeface="Microsoft YaHei"/>
                          <a:cs typeface="Microsoft YaHei"/>
                        </a:rPr>
                        <a:t> </a:t>
                      </a:r>
                      <a:r>
                        <a:rPr sz="900" kern="0" spc="60" dirty="0">
                          <a:solidFill>
                            <a:srgbClr val="000000">
                              <a:alpha val="100000"/>
                            </a:srgbClr>
                          </a:solidFill>
                          <a:latin typeface="Microsoft YaHei"/>
                          <a:ea typeface="Microsoft YaHei"/>
                          <a:cs typeface="Microsoft YaHei"/>
                        </a:rPr>
                        <a:t>第  6.5.7</a:t>
                      </a:r>
                      <a:r>
                        <a:rPr sz="900" kern="0" spc="10" dirty="0">
                          <a:solidFill>
                            <a:srgbClr val="000000">
                              <a:alpha val="100000"/>
                            </a:srgbClr>
                          </a:solidFill>
                          <a:latin typeface="Microsoft YaHei"/>
                          <a:ea typeface="Microsoft YaHei"/>
                          <a:cs typeface="Microsoft YaHei"/>
                        </a:rPr>
                        <a:t>  </a:t>
                      </a:r>
                      <a:r>
                        <a:rPr sz="900" kern="0" spc="60" dirty="0">
                          <a:solidFill>
                            <a:srgbClr val="000000">
                              <a:alpha val="100000"/>
                            </a:srgbClr>
                          </a:solidFill>
                          <a:latin typeface="Microsoft YaHei"/>
                          <a:ea typeface="Microsoft YaHei"/>
                          <a:cs typeface="Microsoft YaHei"/>
                        </a:rPr>
                        <a:t>条</a:t>
                      </a:r>
                      <a:r>
                        <a:rPr sz="900" kern="0" spc="-80" dirty="0">
                          <a:solidFill>
                            <a:srgbClr val="000000">
                              <a:alpha val="100000"/>
                            </a:srgbClr>
                          </a:solidFill>
                          <a:latin typeface="Microsoft YaHei"/>
                          <a:ea typeface="Microsoft YaHei"/>
                          <a:cs typeface="Microsoft YaHei"/>
                        </a:rPr>
                        <a:t> </a:t>
                      </a:r>
                      <a:r>
                        <a:rPr sz="900" kern="0" spc="60" dirty="0">
                          <a:solidFill>
                            <a:srgbClr val="000000">
                              <a:alpha val="100000"/>
                            </a:srgbClr>
                          </a:solidFill>
                          <a:latin typeface="Microsoft YaHei"/>
                          <a:ea typeface="Microsoft YaHei"/>
                          <a:cs typeface="Microsoft YaHei"/>
                        </a:rPr>
                        <a:t>、</a:t>
                      </a:r>
                      <a:r>
                        <a:rPr sz="900" kern="0" spc="-70" dirty="0">
                          <a:solidFill>
                            <a:srgbClr val="000000">
                              <a:alpha val="100000"/>
                            </a:srgbClr>
                          </a:solidFill>
                          <a:latin typeface="Microsoft YaHei"/>
                          <a:ea typeface="Microsoft YaHei"/>
                          <a:cs typeface="Microsoft YaHei"/>
                        </a:rPr>
                        <a:t> </a:t>
                      </a:r>
                      <a:r>
                        <a:rPr sz="900" kern="0" spc="60" dirty="0">
                          <a:solidFill>
                            <a:srgbClr val="000000">
                              <a:alpha val="100000"/>
                            </a:srgbClr>
                          </a:solidFill>
                          <a:latin typeface="Microsoft YaHei"/>
                          <a:ea typeface="Microsoft YaHei"/>
                          <a:cs typeface="Microsoft YaHei"/>
                        </a:rPr>
                        <a:t>第</a:t>
                      </a:r>
                      <a:r>
                        <a:rPr sz="900" kern="0" spc="50" dirty="0">
                          <a:solidFill>
                            <a:srgbClr val="000000">
                              <a:alpha val="100000"/>
                            </a:srgbClr>
                          </a:solidFill>
                          <a:latin typeface="Microsoft YaHei"/>
                          <a:ea typeface="Microsoft YaHei"/>
                          <a:cs typeface="Microsoft YaHei"/>
                        </a:rPr>
                        <a:t>  9.2.1</a:t>
                      </a:r>
                      <a:r>
                        <a:rPr sz="900" kern="0" spc="-90" dirty="0">
                          <a:solidFill>
                            <a:srgbClr val="000000">
                              <a:alpha val="100000"/>
                            </a:srgbClr>
                          </a:solidFill>
                          <a:latin typeface="Microsoft YaHei"/>
                          <a:ea typeface="Microsoft YaHei"/>
                          <a:cs typeface="Microsoft YaHei"/>
                        </a:rPr>
                        <a:t> </a:t>
                      </a:r>
                      <a:r>
                        <a:rPr sz="900" kern="0" spc="50" dirty="0">
                          <a:solidFill>
                            <a:srgbClr val="000000">
                              <a:alpha val="100000"/>
                            </a:srgbClr>
                          </a:solidFill>
                          <a:latin typeface="Microsoft YaHei"/>
                          <a:ea typeface="Microsoft YaHei"/>
                          <a:cs typeface="Microsoft YaHei"/>
                        </a:rPr>
                        <a:t>2</a:t>
                      </a:r>
                      <a:r>
                        <a:rPr sz="900" kern="0" spc="10" dirty="0">
                          <a:solidFill>
                            <a:srgbClr val="000000">
                              <a:alpha val="100000"/>
                            </a:srgbClr>
                          </a:solidFill>
                          <a:latin typeface="Microsoft YaHei"/>
                          <a:ea typeface="Microsoft YaHei"/>
                          <a:cs typeface="Microsoft YaHei"/>
                        </a:rPr>
                        <a:t>  </a:t>
                      </a:r>
                      <a:r>
                        <a:rPr sz="900" kern="0" spc="50" dirty="0">
                          <a:solidFill>
                            <a:srgbClr val="000000">
                              <a:alpha val="100000"/>
                            </a:srgbClr>
                          </a:solidFill>
                          <a:latin typeface="Microsoft YaHei"/>
                          <a:ea typeface="Microsoft YaHei"/>
                          <a:cs typeface="Microsoft YaHei"/>
                        </a:rPr>
                        <a:t>条</a:t>
                      </a:r>
                      <a:r>
                        <a:rPr sz="900" kern="0" spc="-80" dirty="0">
                          <a:solidFill>
                            <a:srgbClr val="000000">
                              <a:alpha val="100000"/>
                            </a:srgbClr>
                          </a:solidFill>
                          <a:latin typeface="Microsoft YaHei"/>
                          <a:ea typeface="Microsoft YaHei"/>
                          <a:cs typeface="Microsoft YaHei"/>
                        </a:rPr>
                        <a:t> </a:t>
                      </a:r>
                      <a:r>
                        <a:rPr sz="900" kern="0" spc="50" dirty="0">
                          <a:solidFill>
                            <a:srgbClr val="000000">
                              <a:alpha val="100000"/>
                            </a:srgbClr>
                          </a:solidFill>
                          <a:latin typeface="Microsoft YaHei"/>
                          <a:ea typeface="Microsoft YaHei"/>
                          <a:cs typeface="Microsoft YaHei"/>
                        </a:rPr>
                        <a:t>、</a:t>
                      </a:r>
                      <a:r>
                        <a:rPr sz="900" kern="0" spc="-70" dirty="0">
                          <a:solidFill>
                            <a:srgbClr val="000000">
                              <a:alpha val="100000"/>
                            </a:srgbClr>
                          </a:solidFill>
                          <a:latin typeface="Microsoft YaHei"/>
                          <a:ea typeface="Microsoft YaHei"/>
                          <a:cs typeface="Microsoft YaHei"/>
                        </a:rPr>
                        <a:t> </a:t>
                      </a:r>
                      <a:r>
                        <a:rPr sz="900" kern="0" spc="50" dirty="0">
                          <a:solidFill>
                            <a:srgbClr val="000000">
                              <a:alpha val="100000"/>
                            </a:srgbClr>
                          </a:solidFill>
                          <a:latin typeface="Microsoft YaHei"/>
                          <a:ea typeface="Microsoft YaHei"/>
                          <a:cs typeface="Microsoft YaHei"/>
                        </a:rPr>
                        <a:t>第</a:t>
                      </a:r>
                      <a:r>
                        <a:rPr sz="900" kern="0" spc="0" dirty="0">
                          <a:solidFill>
                            <a:srgbClr val="000000">
                              <a:alpha val="100000"/>
                            </a:srgbClr>
                          </a:solidFill>
                          <a:latin typeface="Microsoft YaHei"/>
                          <a:ea typeface="Microsoft YaHei"/>
                          <a:cs typeface="Microsoft YaHei"/>
                        </a:rPr>
                        <a:t>          </a:t>
                      </a:r>
                      <a:r>
                        <a:rPr sz="900" kern="0" spc="90" dirty="0">
                          <a:solidFill>
                            <a:srgbClr val="000000">
                              <a:alpha val="100000"/>
                            </a:srgbClr>
                          </a:solidFill>
                          <a:latin typeface="Microsoft YaHei"/>
                          <a:ea typeface="Microsoft YaHei"/>
                          <a:cs typeface="Microsoft YaHei"/>
                        </a:rPr>
                        <a:t>9.4.7</a:t>
                      </a:r>
                      <a:r>
                        <a:rPr sz="900" kern="0" spc="10" dirty="0">
                          <a:solidFill>
                            <a:srgbClr val="000000">
                              <a:alpha val="100000"/>
                            </a:srgbClr>
                          </a:solidFill>
                          <a:latin typeface="Microsoft YaHei"/>
                          <a:ea typeface="Microsoft YaHei"/>
                          <a:cs typeface="Microsoft YaHei"/>
                        </a:rPr>
                        <a:t>  </a:t>
                      </a:r>
                      <a:r>
                        <a:rPr sz="900" kern="0" spc="90" dirty="0">
                          <a:solidFill>
                            <a:srgbClr val="000000">
                              <a:alpha val="100000"/>
                            </a:srgbClr>
                          </a:solidFill>
                          <a:latin typeface="Microsoft YaHei"/>
                          <a:ea typeface="Microsoft YaHei"/>
                          <a:cs typeface="Microsoft YaHei"/>
                        </a:rPr>
                        <a:t>条</a:t>
                      </a:r>
                      <a:r>
                        <a:rPr sz="900" kern="0" spc="-80" dirty="0">
                          <a:solidFill>
                            <a:srgbClr val="000000">
                              <a:alpha val="100000"/>
                            </a:srgbClr>
                          </a:solidFill>
                          <a:latin typeface="Microsoft YaHei"/>
                          <a:ea typeface="Microsoft YaHei"/>
                          <a:cs typeface="Microsoft YaHei"/>
                        </a:rPr>
                        <a:t> </a:t>
                      </a:r>
                      <a:r>
                        <a:rPr sz="900" kern="0" spc="90" dirty="0">
                          <a:solidFill>
                            <a:srgbClr val="000000">
                              <a:alpha val="100000"/>
                            </a:srgbClr>
                          </a:solidFill>
                          <a:latin typeface="Microsoft YaHei"/>
                          <a:ea typeface="Microsoft YaHei"/>
                          <a:cs typeface="Microsoft YaHei"/>
                        </a:rPr>
                        <a:t>、</a:t>
                      </a:r>
                      <a:r>
                        <a:rPr sz="900" kern="0" spc="-70" dirty="0">
                          <a:solidFill>
                            <a:srgbClr val="000000">
                              <a:alpha val="100000"/>
                            </a:srgbClr>
                          </a:solidFill>
                          <a:latin typeface="Microsoft YaHei"/>
                          <a:ea typeface="Microsoft YaHei"/>
                          <a:cs typeface="Microsoft YaHei"/>
                        </a:rPr>
                        <a:t> </a:t>
                      </a:r>
                      <a:r>
                        <a:rPr sz="900" kern="0" spc="90" dirty="0">
                          <a:solidFill>
                            <a:srgbClr val="000000">
                              <a:alpha val="100000"/>
                            </a:srgbClr>
                          </a:solidFill>
                          <a:latin typeface="Microsoft YaHei"/>
                          <a:ea typeface="Microsoft YaHei"/>
                          <a:cs typeface="Microsoft YaHei"/>
                        </a:rPr>
                        <a:t>第</a:t>
                      </a:r>
                      <a:r>
                        <a:rPr sz="900" kern="0" spc="30" dirty="0">
                          <a:solidFill>
                            <a:srgbClr val="000000">
                              <a:alpha val="100000"/>
                            </a:srgbClr>
                          </a:solidFill>
                          <a:latin typeface="Microsoft YaHei"/>
                          <a:ea typeface="Microsoft YaHei"/>
                          <a:cs typeface="Microsoft YaHei"/>
                        </a:rPr>
                        <a:t>  </a:t>
                      </a:r>
                      <a:r>
                        <a:rPr sz="900" kern="0" spc="90" dirty="0">
                          <a:solidFill>
                            <a:srgbClr val="000000">
                              <a:alpha val="100000"/>
                            </a:srgbClr>
                          </a:solidFill>
                          <a:latin typeface="Microsoft YaHei"/>
                          <a:ea typeface="Microsoft YaHei"/>
                          <a:cs typeface="Microsoft YaHei"/>
                        </a:rPr>
                        <a:t>9.4.1</a:t>
                      </a:r>
                      <a:r>
                        <a:rPr sz="900" kern="0" spc="-100" dirty="0">
                          <a:solidFill>
                            <a:srgbClr val="000000">
                              <a:alpha val="100000"/>
                            </a:srgbClr>
                          </a:solidFill>
                          <a:latin typeface="Microsoft YaHei"/>
                          <a:ea typeface="Microsoft YaHei"/>
                          <a:cs typeface="Microsoft YaHei"/>
                        </a:rPr>
                        <a:t> </a:t>
                      </a:r>
                      <a:r>
                        <a:rPr sz="900" kern="0" spc="90" dirty="0">
                          <a:solidFill>
                            <a:srgbClr val="000000">
                              <a:alpha val="100000"/>
                            </a:srgbClr>
                          </a:solidFill>
                          <a:latin typeface="Microsoft YaHei"/>
                          <a:ea typeface="Microsoft YaHei"/>
                          <a:cs typeface="Microsoft YaHei"/>
                        </a:rPr>
                        <a:t>0</a:t>
                      </a:r>
                      <a:r>
                        <a:rPr sz="900" kern="0" spc="10" dirty="0">
                          <a:solidFill>
                            <a:srgbClr val="000000">
                              <a:alpha val="100000"/>
                            </a:srgbClr>
                          </a:solidFill>
                          <a:latin typeface="Microsoft YaHei"/>
                          <a:ea typeface="Microsoft YaHei"/>
                          <a:cs typeface="Microsoft YaHei"/>
                        </a:rPr>
                        <a:t>  </a:t>
                      </a:r>
                      <a:r>
                        <a:rPr sz="900" kern="0" spc="90" dirty="0">
                          <a:solidFill>
                            <a:srgbClr val="000000">
                              <a:alpha val="100000"/>
                            </a:srgbClr>
                          </a:solidFill>
                          <a:latin typeface="Microsoft YaHei"/>
                          <a:ea typeface="Microsoft YaHei"/>
                          <a:cs typeface="Microsoft YaHei"/>
                        </a:rPr>
                        <a:t>条</a:t>
                      </a:r>
                      <a:r>
                        <a:rPr sz="900" kern="0" spc="-70" dirty="0">
                          <a:solidFill>
                            <a:srgbClr val="000000">
                              <a:alpha val="100000"/>
                            </a:srgbClr>
                          </a:solidFill>
                          <a:latin typeface="Microsoft YaHei"/>
                          <a:ea typeface="Microsoft YaHei"/>
                          <a:cs typeface="Microsoft YaHei"/>
                        </a:rPr>
                        <a:t> </a:t>
                      </a:r>
                      <a:r>
                        <a:rPr sz="900" kern="0" spc="90" dirty="0">
                          <a:solidFill>
                            <a:srgbClr val="000000">
                              <a:alpha val="100000"/>
                            </a:srgbClr>
                          </a:solidFill>
                          <a:latin typeface="Microsoft YaHei"/>
                          <a:ea typeface="Microsoft YaHei"/>
                          <a:cs typeface="Microsoft YaHei"/>
                        </a:rPr>
                        <a:t>、</a:t>
                      </a:r>
                      <a:r>
                        <a:rPr sz="900" kern="0" spc="-70" dirty="0">
                          <a:solidFill>
                            <a:srgbClr val="000000">
                              <a:alpha val="100000"/>
                            </a:srgbClr>
                          </a:solidFill>
                          <a:latin typeface="Microsoft YaHei"/>
                          <a:ea typeface="Microsoft YaHei"/>
                          <a:cs typeface="Microsoft YaHei"/>
                        </a:rPr>
                        <a:t> </a:t>
                      </a:r>
                      <a:r>
                        <a:rPr sz="900" kern="0" spc="90" dirty="0">
                          <a:solidFill>
                            <a:srgbClr val="000000">
                              <a:alpha val="100000"/>
                            </a:srgbClr>
                          </a:solidFill>
                          <a:latin typeface="Microsoft YaHei"/>
                          <a:ea typeface="Microsoft YaHei"/>
                          <a:cs typeface="Microsoft YaHei"/>
                        </a:rPr>
                        <a:t>第</a:t>
                      </a:r>
                      <a:r>
                        <a:rPr sz="900" kern="0" spc="30" dirty="0">
                          <a:solidFill>
                            <a:srgbClr val="000000">
                              <a:alpha val="100000"/>
                            </a:srgbClr>
                          </a:solidFill>
                          <a:latin typeface="Microsoft YaHei"/>
                          <a:ea typeface="Microsoft YaHei"/>
                          <a:cs typeface="Microsoft YaHei"/>
                        </a:rPr>
                        <a:t>  </a:t>
                      </a:r>
                      <a:r>
                        <a:rPr sz="900" kern="0" spc="90" dirty="0">
                          <a:solidFill>
                            <a:srgbClr val="000000">
                              <a:alpha val="100000"/>
                            </a:srgbClr>
                          </a:solidFill>
                          <a:latin typeface="Microsoft YaHei"/>
                          <a:ea typeface="Microsoft YaHei"/>
                          <a:cs typeface="Microsoft YaHei"/>
                        </a:rPr>
                        <a:t>9.4.1</a:t>
                      </a:r>
                      <a:r>
                        <a:rPr sz="900" kern="0" spc="-60" dirty="0">
                          <a:solidFill>
                            <a:srgbClr val="000000">
                              <a:alpha val="100000"/>
                            </a:srgbClr>
                          </a:solidFill>
                          <a:latin typeface="Microsoft YaHei"/>
                          <a:ea typeface="Microsoft YaHei"/>
                          <a:cs typeface="Microsoft YaHei"/>
                        </a:rPr>
                        <a:t> </a:t>
                      </a:r>
                      <a:r>
                        <a:rPr sz="900" kern="0" spc="80" dirty="0">
                          <a:solidFill>
                            <a:srgbClr val="000000">
                              <a:alpha val="100000"/>
                            </a:srgbClr>
                          </a:solidFill>
                          <a:latin typeface="Microsoft YaHei"/>
                          <a:ea typeface="Microsoft YaHei"/>
                          <a:cs typeface="Microsoft YaHei"/>
                        </a:rPr>
                        <a:t>1</a:t>
                      </a:r>
                      <a:r>
                        <a:rPr sz="900" kern="0" spc="10" dirty="0">
                          <a:solidFill>
                            <a:srgbClr val="000000">
                              <a:alpha val="100000"/>
                            </a:srgbClr>
                          </a:solidFill>
                          <a:latin typeface="Microsoft YaHei"/>
                          <a:ea typeface="Microsoft YaHei"/>
                          <a:cs typeface="Microsoft YaHei"/>
                        </a:rPr>
                        <a:t>  </a:t>
                      </a:r>
                      <a:r>
                        <a:rPr sz="900" kern="0" spc="80" dirty="0">
                          <a:solidFill>
                            <a:srgbClr val="000000">
                              <a:alpha val="100000"/>
                            </a:srgbClr>
                          </a:solidFill>
                          <a:latin typeface="Microsoft YaHei"/>
                          <a:ea typeface="Microsoft YaHei"/>
                          <a:cs typeface="Microsoft YaHei"/>
                        </a:rPr>
                        <a:t>条</a:t>
                      </a:r>
                      <a:r>
                        <a:rPr sz="900" kern="0" spc="-80" dirty="0">
                          <a:solidFill>
                            <a:srgbClr val="000000">
                              <a:alpha val="100000"/>
                            </a:srgbClr>
                          </a:solidFill>
                          <a:latin typeface="Microsoft YaHei"/>
                          <a:ea typeface="Microsoft YaHei"/>
                          <a:cs typeface="Microsoft YaHei"/>
                        </a:rPr>
                        <a:t> </a:t>
                      </a:r>
                      <a:r>
                        <a:rPr sz="900" kern="0" spc="80" dirty="0">
                          <a:solidFill>
                            <a:srgbClr val="000000">
                              <a:alpha val="100000"/>
                            </a:srgbClr>
                          </a:solidFill>
                          <a:latin typeface="Microsoft YaHei"/>
                          <a:ea typeface="Microsoft YaHei"/>
                          <a:cs typeface="Microsoft YaHei"/>
                        </a:rPr>
                        <a:t>、</a:t>
                      </a:r>
                      <a:r>
                        <a:rPr sz="900" kern="0" spc="-60" dirty="0">
                          <a:solidFill>
                            <a:srgbClr val="000000">
                              <a:alpha val="100000"/>
                            </a:srgbClr>
                          </a:solidFill>
                          <a:latin typeface="Microsoft YaHei"/>
                          <a:ea typeface="Microsoft YaHei"/>
                          <a:cs typeface="Microsoft YaHei"/>
                        </a:rPr>
                        <a:t> </a:t>
                      </a:r>
                      <a:r>
                        <a:rPr sz="900" kern="0" spc="80" dirty="0">
                          <a:solidFill>
                            <a:srgbClr val="000000">
                              <a:alpha val="100000"/>
                            </a:srgbClr>
                          </a:solidFill>
                          <a:latin typeface="Microsoft YaHei"/>
                          <a:ea typeface="Microsoft YaHei"/>
                          <a:cs typeface="Microsoft YaHei"/>
                        </a:rPr>
                        <a:t>第</a:t>
                      </a:r>
                      <a:endParaRPr sz="900" dirty="0">
                        <a:latin typeface="Microsoft YaHei"/>
                        <a:ea typeface="Microsoft YaHei"/>
                        <a:cs typeface="Microsoft YaHei"/>
                      </a:endParaRPr>
                    </a:p>
                    <a:p>
                      <a:pPr marL="231775" indent="4444" algn="l" rtl="0" eaLnBrk="0">
                        <a:lnSpc>
                          <a:spcPct val="131000"/>
                        </a:lnSpc>
                        <a:spcBef>
                          <a:spcPts val="51"/>
                        </a:spcBef>
                        <a:tabLst/>
                      </a:pPr>
                      <a:r>
                        <a:rPr sz="900" kern="0" spc="60" dirty="0">
                          <a:solidFill>
                            <a:srgbClr val="000000">
                              <a:alpha val="100000"/>
                            </a:srgbClr>
                          </a:solidFill>
                          <a:latin typeface="Microsoft YaHei"/>
                          <a:ea typeface="Microsoft YaHei"/>
                          <a:cs typeface="Microsoft YaHei"/>
                        </a:rPr>
                        <a:t>9.4.</a:t>
                      </a:r>
                      <a:r>
                        <a:rPr sz="900" kern="0" spc="20" dirty="0">
                          <a:solidFill>
                            <a:srgbClr val="000000">
                              <a:alpha val="100000"/>
                            </a:srgbClr>
                          </a:solidFill>
                          <a:latin typeface="Microsoft YaHei"/>
                          <a:ea typeface="Microsoft YaHei"/>
                          <a:cs typeface="Microsoft YaHei"/>
                        </a:rPr>
                        <a:t> </a:t>
                      </a:r>
                      <a:r>
                        <a:rPr sz="900" kern="0" spc="60" dirty="0">
                          <a:solidFill>
                            <a:srgbClr val="000000">
                              <a:alpha val="100000"/>
                            </a:srgbClr>
                          </a:solidFill>
                          <a:latin typeface="Microsoft YaHei"/>
                          <a:ea typeface="Microsoft YaHei"/>
                          <a:cs typeface="Microsoft YaHei"/>
                        </a:rPr>
                        <a:t>1</a:t>
                      </a:r>
                      <a:r>
                        <a:rPr sz="900" kern="0" spc="-90" dirty="0">
                          <a:solidFill>
                            <a:srgbClr val="000000">
                              <a:alpha val="100000"/>
                            </a:srgbClr>
                          </a:solidFill>
                          <a:latin typeface="Microsoft YaHei"/>
                          <a:ea typeface="Microsoft YaHei"/>
                          <a:cs typeface="Microsoft YaHei"/>
                        </a:rPr>
                        <a:t> </a:t>
                      </a:r>
                      <a:r>
                        <a:rPr sz="900" kern="0" spc="60" dirty="0">
                          <a:solidFill>
                            <a:srgbClr val="000000">
                              <a:alpha val="100000"/>
                            </a:srgbClr>
                          </a:solidFill>
                          <a:latin typeface="Microsoft YaHei"/>
                          <a:ea typeface="Microsoft YaHei"/>
                          <a:cs typeface="Microsoft YaHei"/>
                        </a:rPr>
                        <a:t>2</a:t>
                      </a:r>
                      <a:r>
                        <a:rPr sz="900" kern="0" spc="10" dirty="0">
                          <a:solidFill>
                            <a:srgbClr val="000000">
                              <a:alpha val="100000"/>
                            </a:srgbClr>
                          </a:solidFill>
                          <a:latin typeface="Microsoft YaHei"/>
                          <a:ea typeface="Microsoft YaHei"/>
                          <a:cs typeface="Microsoft YaHei"/>
                        </a:rPr>
                        <a:t>  </a:t>
                      </a:r>
                      <a:r>
                        <a:rPr sz="900" kern="0" spc="60" dirty="0">
                          <a:solidFill>
                            <a:srgbClr val="000000">
                              <a:alpha val="100000"/>
                            </a:srgbClr>
                          </a:solidFill>
                          <a:latin typeface="Microsoft YaHei"/>
                          <a:ea typeface="Microsoft YaHei"/>
                          <a:cs typeface="Microsoft YaHei"/>
                        </a:rPr>
                        <a:t>条</a:t>
                      </a:r>
                      <a:r>
                        <a:rPr sz="900" kern="0" spc="-80" dirty="0">
                          <a:solidFill>
                            <a:srgbClr val="000000">
                              <a:alpha val="100000"/>
                            </a:srgbClr>
                          </a:solidFill>
                          <a:latin typeface="Microsoft YaHei"/>
                          <a:ea typeface="Microsoft YaHei"/>
                          <a:cs typeface="Microsoft YaHei"/>
                        </a:rPr>
                        <a:t> </a:t>
                      </a:r>
                      <a:r>
                        <a:rPr sz="900" kern="0" spc="60" dirty="0">
                          <a:solidFill>
                            <a:srgbClr val="000000">
                              <a:alpha val="100000"/>
                            </a:srgbClr>
                          </a:solidFill>
                          <a:latin typeface="Microsoft YaHei"/>
                          <a:ea typeface="Microsoft YaHei"/>
                          <a:cs typeface="Microsoft YaHei"/>
                        </a:rPr>
                        <a:t>、</a:t>
                      </a:r>
                      <a:r>
                        <a:rPr sz="900" kern="0" spc="-60" dirty="0">
                          <a:solidFill>
                            <a:srgbClr val="000000">
                              <a:alpha val="100000"/>
                            </a:srgbClr>
                          </a:solidFill>
                          <a:latin typeface="Microsoft YaHei"/>
                          <a:ea typeface="Microsoft YaHei"/>
                          <a:cs typeface="Microsoft YaHei"/>
                        </a:rPr>
                        <a:t> </a:t>
                      </a:r>
                      <a:r>
                        <a:rPr sz="900" kern="0" spc="60" dirty="0">
                          <a:solidFill>
                            <a:srgbClr val="000000">
                              <a:alpha val="100000"/>
                            </a:srgbClr>
                          </a:solidFill>
                          <a:latin typeface="Microsoft YaHei"/>
                          <a:ea typeface="Microsoft YaHei"/>
                          <a:cs typeface="Microsoft YaHei"/>
                        </a:rPr>
                        <a:t>第</a:t>
                      </a:r>
                      <a:r>
                        <a:rPr sz="900" kern="0" spc="30" dirty="0">
                          <a:solidFill>
                            <a:srgbClr val="000000">
                              <a:alpha val="100000"/>
                            </a:srgbClr>
                          </a:solidFill>
                          <a:latin typeface="Microsoft YaHei"/>
                          <a:ea typeface="Microsoft YaHei"/>
                          <a:cs typeface="Microsoft YaHei"/>
                        </a:rPr>
                        <a:t>  </a:t>
                      </a:r>
                      <a:r>
                        <a:rPr sz="900" kern="0" spc="60" dirty="0">
                          <a:solidFill>
                            <a:srgbClr val="000000">
                              <a:alpha val="100000"/>
                            </a:srgbClr>
                          </a:solidFill>
                          <a:latin typeface="Microsoft YaHei"/>
                          <a:ea typeface="Microsoft YaHei"/>
                          <a:cs typeface="Microsoft YaHei"/>
                        </a:rPr>
                        <a:t>9.4.</a:t>
                      </a:r>
                      <a:r>
                        <a:rPr sz="900" kern="0" spc="-60" dirty="0">
                          <a:solidFill>
                            <a:srgbClr val="000000">
                              <a:alpha val="100000"/>
                            </a:srgbClr>
                          </a:solidFill>
                          <a:latin typeface="Microsoft YaHei"/>
                          <a:ea typeface="Microsoft YaHei"/>
                          <a:cs typeface="Microsoft YaHei"/>
                        </a:rPr>
                        <a:t> </a:t>
                      </a:r>
                      <a:r>
                        <a:rPr sz="900" kern="0" spc="60" dirty="0">
                          <a:solidFill>
                            <a:srgbClr val="000000">
                              <a:alpha val="100000"/>
                            </a:srgbClr>
                          </a:solidFill>
                          <a:latin typeface="Microsoft YaHei"/>
                          <a:ea typeface="Microsoft YaHei"/>
                          <a:cs typeface="Microsoft YaHei"/>
                        </a:rPr>
                        <a:t>1</a:t>
                      </a:r>
                      <a:r>
                        <a:rPr sz="900" kern="0" spc="-70" dirty="0">
                          <a:solidFill>
                            <a:srgbClr val="000000">
                              <a:alpha val="100000"/>
                            </a:srgbClr>
                          </a:solidFill>
                          <a:latin typeface="Microsoft YaHei"/>
                          <a:ea typeface="Microsoft YaHei"/>
                          <a:cs typeface="Microsoft YaHei"/>
                        </a:rPr>
                        <a:t> </a:t>
                      </a:r>
                      <a:r>
                        <a:rPr sz="900" kern="0" spc="60" dirty="0">
                          <a:solidFill>
                            <a:srgbClr val="000000">
                              <a:alpha val="100000"/>
                            </a:srgbClr>
                          </a:solidFill>
                          <a:latin typeface="Microsoft YaHei"/>
                          <a:ea typeface="Microsoft YaHei"/>
                          <a:cs typeface="Microsoft YaHei"/>
                        </a:rPr>
                        <a:t>3</a:t>
                      </a:r>
                      <a:r>
                        <a:rPr sz="900" kern="0" spc="-90" dirty="0">
                          <a:solidFill>
                            <a:srgbClr val="000000">
                              <a:alpha val="100000"/>
                            </a:srgbClr>
                          </a:solidFill>
                          <a:latin typeface="Microsoft YaHei"/>
                          <a:ea typeface="Microsoft YaHei"/>
                          <a:cs typeface="Microsoft YaHei"/>
                        </a:rPr>
                        <a:t> </a:t>
                      </a:r>
                      <a:r>
                        <a:rPr sz="900" kern="0" spc="60" dirty="0">
                          <a:solidFill>
                            <a:srgbClr val="000000">
                              <a:alpha val="100000"/>
                            </a:srgbClr>
                          </a:solidFill>
                          <a:latin typeface="Microsoft YaHei"/>
                          <a:ea typeface="Microsoft YaHei"/>
                          <a:cs typeface="Microsoft YaHei"/>
                        </a:rPr>
                        <a:t>、</a:t>
                      </a:r>
                      <a:r>
                        <a:rPr sz="900" kern="0" spc="-60" dirty="0">
                          <a:solidFill>
                            <a:srgbClr val="000000">
                              <a:alpha val="100000"/>
                            </a:srgbClr>
                          </a:solidFill>
                          <a:latin typeface="Microsoft YaHei"/>
                          <a:ea typeface="Microsoft YaHei"/>
                          <a:cs typeface="Microsoft YaHei"/>
                        </a:rPr>
                        <a:t> </a:t>
                      </a:r>
                      <a:r>
                        <a:rPr sz="900" kern="0" spc="60" dirty="0">
                          <a:solidFill>
                            <a:srgbClr val="000000">
                              <a:alpha val="100000"/>
                            </a:srgbClr>
                          </a:solidFill>
                          <a:latin typeface="Microsoft YaHei"/>
                          <a:ea typeface="Microsoft YaHei"/>
                          <a:cs typeface="Microsoft YaHei"/>
                        </a:rPr>
                        <a:t>第</a:t>
                      </a:r>
                      <a:r>
                        <a:rPr sz="900" kern="0" spc="30" dirty="0">
                          <a:solidFill>
                            <a:srgbClr val="000000">
                              <a:alpha val="100000"/>
                            </a:srgbClr>
                          </a:solidFill>
                          <a:latin typeface="Microsoft YaHei"/>
                          <a:ea typeface="Microsoft YaHei"/>
                          <a:cs typeface="Microsoft YaHei"/>
                        </a:rPr>
                        <a:t>  </a:t>
                      </a:r>
                      <a:r>
                        <a:rPr sz="900" kern="0" spc="60" dirty="0">
                          <a:solidFill>
                            <a:srgbClr val="000000">
                              <a:alpha val="100000"/>
                            </a:srgbClr>
                          </a:solidFill>
                          <a:latin typeface="Microsoft YaHei"/>
                          <a:ea typeface="Microsoft YaHei"/>
                          <a:cs typeface="Microsoft YaHei"/>
                        </a:rPr>
                        <a:t>9.4.</a:t>
                      </a:r>
                      <a:r>
                        <a:rPr sz="900" kern="0" spc="-60" dirty="0">
                          <a:solidFill>
                            <a:srgbClr val="000000">
                              <a:alpha val="100000"/>
                            </a:srgbClr>
                          </a:solidFill>
                          <a:latin typeface="Microsoft YaHei"/>
                          <a:ea typeface="Microsoft YaHei"/>
                          <a:cs typeface="Microsoft YaHei"/>
                        </a:rPr>
                        <a:t> </a:t>
                      </a:r>
                      <a:r>
                        <a:rPr sz="900" kern="0" spc="60" dirty="0">
                          <a:solidFill>
                            <a:srgbClr val="000000">
                              <a:alpha val="100000"/>
                            </a:srgbClr>
                          </a:solidFill>
                          <a:latin typeface="Microsoft YaHei"/>
                          <a:ea typeface="Microsoft YaHei"/>
                          <a:cs typeface="Microsoft YaHei"/>
                        </a:rPr>
                        <a:t>1</a:t>
                      </a:r>
                      <a:r>
                        <a:rPr sz="900" kern="0" spc="-60" dirty="0">
                          <a:solidFill>
                            <a:srgbClr val="000000">
                              <a:alpha val="100000"/>
                            </a:srgbClr>
                          </a:solidFill>
                          <a:latin typeface="Microsoft YaHei"/>
                          <a:ea typeface="Microsoft YaHei"/>
                          <a:cs typeface="Microsoft YaHei"/>
                        </a:rPr>
                        <a:t> </a:t>
                      </a:r>
                      <a:r>
                        <a:rPr sz="900" kern="0" spc="60" dirty="0">
                          <a:solidFill>
                            <a:srgbClr val="000000">
                              <a:alpha val="100000"/>
                            </a:srgbClr>
                          </a:solidFill>
                          <a:latin typeface="Microsoft YaHei"/>
                          <a:ea typeface="Microsoft YaHei"/>
                          <a:cs typeface="Microsoft YaHei"/>
                        </a:rPr>
                        <a:t>5</a:t>
                      </a:r>
                      <a:r>
                        <a:rPr sz="900" kern="0" spc="10" dirty="0">
                          <a:solidFill>
                            <a:srgbClr val="000000">
                              <a:alpha val="100000"/>
                            </a:srgbClr>
                          </a:solidFill>
                          <a:latin typeface="Microsoft YaHei"/>
                          <a:ea typeface="Microsoft YaHei"/>
                          <a:cs typeface="Microsoft YaHei"/>
                        </a:rPr>
                        <a:t>  </a:t>
                      </a:r>
                      <a:r>
                        <a:rPr sz="900" kern="0" spc="60" dirty="0">
                          <a:solidFill>
                            <a:srgbClr val="000000">
                              <a:alpha val="100000"/>
                            </a:srgbClr>
                          </a:solidFill>
                          <a:latin typeface="Microsoft YaHei"/>
                          <a:ea typeface="Microsoft YaHei"/>
                          <a:cs typeface="Microsoft YaHei"/>
                        </a:rPr>
                        <a:t>条</a:t>
                      </a:r>
                      <a:r>
                        <a:rPr sz="900" kern="0" spc="-80" dirty="0">
                          <a:solidFill>
                            <a:srgbClr val="000000">
                              <a:alpha val="100000"/>
                            </a:srgbClr>
                          </a:solidFill>
                          <a:latin typeface="Microsoft YaHei"/>
                          <a:ea typeface="Microsoft YaHei"/>
                          <a:cs typeface="Microsoft YaHei"/>
                        </a:rPr>
                        <a:t> </a:t>
                      </a:r>
                      <a:r>
                        <a:rPr sz="900" kern="0" spc="60" dirty="0">
                          <a:solidFill>
                            <a:srgbClr val="000000">
                              <a:alpha val="100000"/>
                            </a:srgbClr>
                          </a:solidFill>
                          <a:latin typeface="Microsoft YaHei"/>
                          <a:ea typeface="Microsoft YaHei"/>
                          <a:cs typeface="Microsoft YaHei"/>
                        </a:rPr>
                        <a:t>、</a:t>
                      </a:r>
                      <a:r>
                        <a:rPr sz="900" kern="0" spc="-60" dirty="0">
                          <a:solidFill>
                            <a:srgbClr val="000000">
                              <a:alpha val="100000"/>
                            </a:srgbClr>
                          </a:solidFill>
                          <a:latin typeface="Microsoft YaHei"/>
                          <a:ea typeface="Microsoft YaHei"/>
                          <a:cs typeface="Microsoft YaHei"/>
                        </a:rPr>
                        <a:t> </a:t>
                      </a:r>
                      <a:r>
                        <a:rPr sz="900" kern="0" spc="60" dirty="0">
                          <a:solidFill>
                            <a:srgbClr val="000000">
                              <a:alpha val="100000"/>
                            </a:srgbClr>
                          </a:solidFill>
                          <a:latin typeface="Microsoft YaHei"/>
                          <a:ea typeface="Microsoft YaHei"/>
                          <a:cs typeface="Microsoft YaHei"/>
                        </a:rPr>
                        <a:t>第</a:t>
                      </a:r>
                      <a:r>
                        <a:rPr sz="900" kern="0" spc="30" dirty="0">
                          <a:solidFill>
                            <a:srgbClr val="000000">
                              <a:alpha val="100000"/>
                            </a:srgbClr>
                          </a:solidFill>
                          <a:latin typeface="Microsoft YaHei"/>
                          <a:ea typeface="Microsoft YaHei"/>
                          <a:cs typeface="Microsoft YaHei"/>
                        </a:rPr>
                        <a:t>  </a:t>
                      </a:r>
                      <a:r>
                        <a:rPr sz="900" kern="0" spc="60" dirty="0">
                          <a:solidFill>
                            <a:srgbClr val="000000">
                              <a:alpha val="100000"/>
                            </a:srgbClr>
                          </a:solidFill>
                          <a:latin typeface="Microsoft YaHei"/>
                          <a:ea typeface="Microsoft YaHei"/>
                          <a:cs typeface="Microsoft YaHei"/>
                        </a:rPr>
                        <a:t>9.4.</a:t>
                      </a:r>
                      <a:r>
                        <a:rPr sz="900" kern="0" spc="-60" dirty="0">
                          <a:solidFill>
                            <a:srgbClr val="000000">
                              <a:alpha val="100000"/>
                            </a:srgbClr>
                          </a:solidFill>
                          <a:latin typeface="Microsoft YaHei"/>
                          <a:ea typeface="Microsoft YaHei"/>
                          <a:cs typeface="Microsoft YaHei"/>
                        </a:rPr>
                        <a:t> </a:t>
                      </a:r>
                      <a:r>
                        <a:rPr sz="900" kern="0" spc="60" dirty="0">
                          <a:solidFill>
                            <a:srgbClr val="000000">
                              <a:alpha val="100000"/>
                            </a:srgbClr>
                          </a:solidFill>
                          <a:latin typeface="Microsoft YaHei"/>
                          <a:ea typeface="Microsoft YaHei"/>
                          <a:cs typeface="Microsoft YaHei"/>
                        </a:rPr>
                        <a:t>1</a:t>
                      </a:r>
                      <a:r>
                        <a:rPr sz="900" kern="0" spc="-90" dirty="0">
                          <a:solidFill>
                            <a:srgbClr val="000000">
                              <a:alpha val="100000"/>
                            </a:srgbClr>
                          </a:solidFill>
                          <a:latin typeface="Microsoft YaHei"/>
                          <a:ea typeface="Microsoft YaHei"/>
                          <a:cs typeface="Microsoft YaHei"/>
                        </a:rPr>
                        <a:t> </a:t>
                      </a:r>
                      <a:r>
                        <a:rPr sz="900" kern="0" spc="60" dirty="0">
                          <a:solidFill>
                            <a:srgbClr val="000000">
                              <a:alpha val="100000"/>
                            </a:srgbClr>
                          </a:solidFill>
                          <a:latin typeface="Microsoft YaHei"/>
                          <a:ea typeface="Microsoft YaHei"/>
                          <a:cs typeface="Microsoft YaHei"/>
                        </a:rPr>
                        <a:t>6</a:t>
                      </a:r>
                      <a:r>
                        <a:rPr sz="900" kern="0" spc="0" dirty="0">
                          <a:solidFill>
                            <a:srgbClr val="000000">
                              <a:alpha val="100000"/>
                            </a:srgbClr>
                          </a:solidFill>
                          <a:latin typeface="Microsoft YaHei"/>
                          <a:ea typeface="Microsoft YaHei"/>
                          <a:cs typeface="Microsoft YaHei"/>
                        </a:rPr>
                        <a:t>         </a:t>
                      </a:r>
                      <a:r>
                        <a:rPr sz="900" kern="0" spc="70" dirty="0">
                          <a:solidFill>
                            <a:srgbClr val="000000">
                              <a:alpha val="100000"/>
                            </a:srgbClr>
                          </a:solidFill>
                          <a:latin typeface="Microsoft YaHei"/>
                          <a:ea typeface="Microsoft YaHei"/>
                          <a:cs typeface="Microsoft YaHei"/>
                        </a:rPr>
                        <a:t>条</a:t>
                      </a:r>
                      <a:r>
                        <a:rPr sz="900" kern="0" spc="-40" dirty="0">
                          <a:solidFill>
                            <a:srgbClr val="000000">
                              <a:alpha val="100000"/>
                            </a:srgbClr>
                          </a:solidFill>
                          <a:latin typeface="Microsoft YaHei"/>
                          <a:ea typeface="Microsoft YaHei"/>
                          <a:cs typeface="Microsoft YaHei"/>
                        </a:rPr>
                        <a:t> </a:t>
                      </a:r>
                      <a:r>
                        <a:rPr sz="900" kern="0" spc="70" dirty="0">
                          <a:solidFill>
                            <a:srgbClr val="000000">
                              <a:alpha val="100000"/>
                            </a:srgbClr>
                          </a:solidFill>
                          <a:latin typeface="Microsoft YaHei"/>
                          <a:ea typeface="Microsoft YaHei"/>
                          <a:cs typeface="Microsoft YaHei"/>
                        </a:rPr>
                        <a:t>、</a:t>
                      </a:r>
                      <a:r>
                        <a:rPr sz="900" kern="0" spc="-70" dirty="0">
                          <a:solidFill>
                            <a:srgbClr val="000000">
                              <a:alpha val="100000"/>
                            </a:srgbClr>
                          </a:solidFill>
                          <a:latin typeface="Microsoft YaHei"/>
                          <a:ea typeface="Microsoft YaHei"/>
                          <a:cs typeface="Microsoft YaHei"/>
                        </a:rPr>
                        <a:t> </a:t>
                      </a:r>
                      <a:r>
                        <a:rPr sz="900" kern="0" spc="70" dirty="0">
                          <a:solidFill>
                            <a:srgbClr val="000000">
                              <a:alpha val="100000"/>
                            </a:srgbClr>
                          </a:solidFill>
                          <a:latin typeface="Microsoft YaHei"/>
                          <a:ea typeface="Microsoft YaHei"/>
                          <a:cs typeface="Microsoft YaHei"/>
                        </a:rPr>
                        <a:t>第</a:t>
                      </a:r>
                      <a:r>
                        <a:rPr sz="900" kern="0" spc="30" dirty="0">
                          <a:solidFill>
                            <a:srgbClr val="000000">
                              <a:alpha val="100000"/>
                            </a:srgbClr>
                          </a:solidFill>
                          <a:latin typeface="Microsoft YaHei"/>
                          <a:ea typeface="Microsoft YaHei"/>
                          <a:cs typeface="Microsoft YaHei"/>
                        </a:rPr>
                        <a:t>  </a:t>
                      </a:r>
                      <a:r>
                        <a:rPr sz="900" kern="0" spc="70" dirty="0">
                          <a:solidFill>
                            <a:srgbClr val="000000">
                              <a:alpha val="100000"/>
                            </a:srgbClr>
                          </a:solidFill>
                          <a:latin typeface="Microsoft YaHei"/>
                          <a:ea typeface="Microsoft YaHei"/>
                          <a:cs typeface="Microsoft YaHei"/>
                        </a:rPr>
                        <a:t>9.4.2</a:t>
                      </a:r>
                      <a:r>
                        <a:rPr sz="900" kern="0" spc="-50" dirty="0">
                          <a:solidFill>
                            <a:srgbClr val="000000">
                              <a:alpha val="100000"/>
                            </a:srgbClr>
                          </a:solidFill>
                          <a:latin typeface="Microsoft YaHei"/>
                          <a:ea typeface="Microsoft YaHei"/>
                          <a:cs typeface="Microsoft YaHei"/>
                        </a:rPr>
                        <a:t> </a:t>
                      </a:r>
                      <a:r>
                        <a:rPr sz="900" kern="0" spc="70" dirty="0">
                          <a:solidFill>
                            <a:srgbClr val="000000">
                              <a:alpha val="100000"/>
                            </a:srgbClr>
                          </a:solidFill>
                          <a:latin typeface="Microsoft YaHei"/>
                          <a:ea typeface="Microsoft YaHei"/>
                          <a:cs typeface="Microsoft YaHei"/>
                        </a:rPr>
                        <a:t>1</a:t>
                      </a:r>
                      <a:r>
                        <a:rPr sz="900" kern="0" spc="10" dirty="0">
                          <a:solidFill>
                            <a:srgbClr val="000000">
                              <a:alpha val="100000"/>
                            </a:srgbClr>
                          </a:solidFill>
                          <a:latin typeface="Microsoft YaHei"/>
                          <a:ea typeface="Microsoft YaHei"/>
                          <a:cs typeface="Microsoft YaHei"/>
                        </a:rPr>
                        <a:t>  </a:t>
                      </a:r>
                      <a:r>
                        <a:rPr sz="900" kern="0" spc="70" dirty="0">
                          <a:solidFill>
                            <a:srgbClr val="000000">
                              <a:alpha val="100000"/>
                            </a:srgbClr>
                          </a:solidFill>
                          <a:latin typeface="Microsoft YaHei"/>
                          <a:ea typeface="Microsoft YaHei"/>
                          <a:cs typeface="Microsoft YaHei"/>
                        </a:rPr>
                        <a:t>条</a:t>
                      </a:r>
                      <a:r>
                        <a:rPr sz="900" kern="0" spc="-140" dirty="0">
                          <a:solidFill>
                            <a:srgbClr val="000000">
                              <a:alpha val="100000"/>
                            </a:srgbClr>
                          </a:solidFill>
                          <a:latin typeface="Microsoft YaHei"/>
                          <a:ea typeface="Microsoft YaHei"/>
                          <a:cs typeface="Microsoft YaHei"/>
                        </a:rPr>
                        <a:t> </a:t>
                      </a:r>
                      <a:r>
                        <a:rPr sz="900" kern="0" spc="70" dirty="0">
                          <a:solidFill>
                            <a:srgbClr val="000000">
                              <a:alpha val="100000"/>
                            </a:srgbClr>
                          </a:solidFill>
                          <a:latin typeface="Microsoft YaHei"/>
                          <a:ea typeface="Microsoft YaHei"/>
                          <a:cs typeface="Microsoft YaHei"/>
                        </a:rPr>
                        <a:t>。</a:t>
                      </a:r>
                      <a:endParaRPr sz="900" dirty="0">
                        <a:latin typeface="Microsoft YaHei"/>
                        <a:ea typeface="Microsoft YaHei"/>
                        <a:cs typeface="Microsoft YaHei"/>
                      </a:endParaRPr>
                    </a:p>
                    <a:p>
                      <a:pPr marL="292100" algn="l" rtl="0" eaLnBrk="0">
                        <a:lnSpc>
                          <a:spcPts val="1284"/>
                        </a:lnSpc>
                        <a:spcBef>
                          <a:spcPts val="59"/>
                        </a:spcBef>
                        <a:tabLst/>
                      </a:pPr>
                      <a:r>
                        <a:rPr sz="900" kern="0" spc="50" dirty="0">
                          <a:solidFill>
                            <a:srgbClr val="000000">
                              <a:alpha val="100000"/>
                            </a:srgbClr>
                          </a:solidFill>
                          <a:latin typeface="Microsoft YaHei"/>
                          <a:ea typeface="Microsoft YaHei"/>
                          <a:cs typeface="Microsoft YaHei"/>
                        </a:rPr>
                        <a:t>《</a:t>
                      </a:r>
                      <a:r>
                        <a:rPr sz="900" kern="0" spc="-120" dirty="0">
                          <a:solidFill>
                            <a:srgbClr val="000000">
                              <a:alpha val="100000"/>
                            </a:srgbClr>
                          </a:solidFill>
                          <a:latin typeface="Microsoft YaHei"/>
                          <a:ea typeface="Microsoft YaHei"/>
                          <a:cs typeface="Microsoft YaHei"/>
                        </a:rPr>
                        <a:t> </a:t>
                      </a:r>
                      <a:r>
                        <a:rPr sz="900" kern="0" spc="50" dirty="0">
                          <a:solidFill>
                            <a:srgbClr val="000000">
                              <a:alpha val="100000"/>
                            </a:srgbClr>
                          </a:solidFill>
                          <a:latin typeface="Microsoft YaHei"/>
                          <a:ea typeface="Microsoft YaHei"/>
                          <a:cs typeface="Microsoft YaHei"/>
                        </a:rPr>
                        <a:t>液</a:t>
                      </a:r>
                      <a:r>
                        <a:rPr sz="900" kern="0" spc="-130" dirty="0">
                          <a:solidFill>
                            <a:srgbClr val="000000">
                              <a:alpha val="100000"/>
                            </a:srgbClr>
                          </a:solidFill>
                          <a:latin typeface="Microsoft YaHei"/>
                          <a:ea typeface="Microsoft YaHei"/>
                          <a:cs typeface="Microsoft YaHei"/>
                        </a:rPr>
                        <a:t> </a:t>
                      </a:r>
                      <a:r>
                        <a:rPr sz="900" kern="0" spc="50" dirty="0">
                          <a:solidFill>
                            <a:srgbClr val="000000">
                              <a:alpha val="100000"/>
                            </a:srgbClr>
                          </a:solidFill>
                          <a:latin typeface="Microsoft YaHei"/>
                          <a:ea typeface="Microsoft YaHei"/>
                          <a:cs typeface="Microsoft YaHei"/>
                        </a:rPr>
                        <a:t>化</a:t>
                      </a:r>
                      <a:r>
                        <a:rPr sz="900" kern="0" spc="-130" dirty="0">
                          <a:solidFill>
                            <a:srgbClr val="000000">
                              <a:alpha val="100000"/>
                            </a:srgbClr>
                          </a:solidFill>
                          <a:latin typeface="Microsoft YaHei"/>
                          <a:ea typeface="Microsoft YaHei"/>
                          <a:cs typeface="Microsoft YaHei"/>
                        </a:rPr>
                        <a:t> </a:t>
                      </a:r>
                      <a:r>
                        <a:rPr sz="900" kern="0" spc="50" dirty="0">
                          <a:solidFill>
                            <a:srgbClr val="000000">
                              <a:alpha val="100000"/>
                            </a:srgbClr>
                          </a:solidFill>
                          <a:latin typeface="Microsoft YaHei"/>
                          <a:ea typeface="Microsoft YaHei"/>
                          <a:cs typeface="Microsoft YaHei"/>
                        </a:rPr>
                        <a:t>石</a:t>
                      </a:r>
                      <a:r>
                        <a:rPr sz="900" kern="0" spc="-120" dirty="0">
                          <a:solidFill>
                            <a:srgbClr val="000000">
                              <a:alpha val="100000"/>
                            </a:srgbClr>
                          </a:solidFill>
                          <a:latin typeface="Microsoft YaHei"/>
                          <a:ea typeface="Microsoft YaHei"/>
                          <a:cs typeface="Microsoft YaHei"/>
                        </a:rPr>
                        <a:t> </a:t>
                      </a:r>
                      <a:r>
                        <a:rPr sz="900" kern="0" spc="50" dirty="0">
                          <a:solidFill>
                            <a:srgbClr val="000000">
                              <a:alpha val="100000"/>
                            </a:srgbClr>
                          </a:solidFill>
                          <a:latin typeface="Microsoft YaHei"/>
                          <a:ea typeface="Microsoft YaHei"/>
                          <a:cs typeface="Microsoft YaHei"/>
                        </a:rPr>
                        <a:t>油</a:t>
                      </a:r>
                      <a:r>
                        <a:rPr sz="900" kern="0" spc="-130" dirty="0">
                          <a:solidFill>
                            <a:srgbClr val="000000">
                              <a:alpha val="100000"/>
                            </a:srgbClr>
                          </a:solidFill>
                          <a:latin typeface="Microsoft YaHei"/>
                          <a:ea typeface="Microsoft YaHei"/>
                          <a:cs typeface="Microsoft YaHei"/>
                        </a:rPr>
                        <a:t> </a:t>
                      </a:r>
                      <a:r>
                        <a:rPr sz="900" kern="0" spc="50" dirty="0">
                          <a:solidFill>
                            <a:srgbClr val="000000">
                              <a:alpha val="100000"/>
                            </a:srgbClr>
                          </a:solidFill>
                          <a:latin typeface="Microsoft YaHei"/>
                          <a:ea typeface="Microsoft YaHei"/>
                          <a:cs typeface="Microsoft YaHei"/>
                        </a:rPr>
                        <a:t>气</a:t>
                      </a:r>
                      <a:r>
                        <a:rPr sz="900" kern="0" spc="-140" dirty="0">
                          <a:solidFill>
                            <a:srgbClr val="000000">
                              <a:alpha val="100000"/>
                            </a:srgbClr>
                          </a:solidFill>
                          <a:latin typeface="Microsoft YaHei"/>
                          <a:ea typeface="Microsoft YaHei"/>
                          <a:cs typeface="Microsoft YaHei"/>
                        </a:rPr>
                        <a:t> </a:t>
                      </a:r>
                      <a:r>
                        <a:rPr sz="900" kern="0" spc="50" dirty="0">
                          <a:solidFill>
                            <a:srgbClr val="000000">
                              <a:alpha val="100000"/>
                            </a:srgbClr>
                          </a:solidFill>
                          <a:latin typeface="Microsoft YaHei"/>
                          <a:ea typeface="Microsoft YaHei"/>
                          <a:cs typeface="Microsoft YaHei"/>
                        </a:rPr>
                        <a:t>供</a:t>
                      </a:r>
                      <a:r>
                        <a:rPr sz="900" kern="0" spc="-130" dirty="0">
                          <a:solidFill>
                            <a:srgbClr val="000000">
                              <a:alpha val="100000"/>
                            </a:srgbClr>
                          </a:solidFill>
                          <a:latin typeface="Microsoft YaHei"/>
                          <a:ea typeface="Microsoft YaHei"/>
                          <a:cs typeface="Microsoft YaHei"/>
                        </a:rPr>
                        <a:t> </a:t>
                      </a:r>
                      <a:r>
                        <a:rPr sz="900" kern="0" spc="50" dirty="0">
                          <a:solidFill>
                            <a:srgbClr val="000000">
                              <a:alpha val="100000"/>
                            </a:srgbClr>
                          </a:solidFill>
                          <a:latin typeface="Microsoft YaHei"/>
                          <a:ea typeface="Microsoft YaHei"/>
                          <a:cs typeface="Microsoft YaHei"/>
                        </a:rPr>
                        <a:t>应</a:t>
                      </a:r>
                      <a:r>
                        <a:rPr sz="900" kern="0" spc="-110" dirty="0">
                          <a:solidFill>
                            <a:srgbClr val="000000">
                              <a:alpha val="100000"/>
                            </a:srgbClr>
                          </a:solidFill>
                          <a:latin typeface="Microsoft YaHei"/>
                          <a:ea typeface="Microsoft YaHei"/>
                          <a:cs typeface="Microsoft YaHei"/>
                        </a:rPr>
                        <a:t> </a:t>
                      </a:r>
                      <a:r>
                        <a:rPr sz="900" kern="0" spc="50" dirty="0">
                          <a:solidFill>
                            <a:srgbClr val="000000">
                              <a:alpha val="100000"/>
                            </a:srgbClr>
                          </a:solidFill>
                          <a:latin typeface="Microsoft YaHei"/>
                          <a:ea typeface="Microsoft YaHei"/>
                          <a:cs typeface="Microsoft YaHei"/>
                        </a:rPr>
                        <a:t>工</a:t>
                      </a:r>
                      <a:r>
                        <a:rPr sz="900" kern="0" spc="-140" dirty="0">
                          <a:solidFill>
                            <a:srgbClr val="000000">
                              <a:alpha val="100000"/>
                            </a:srgbClr>
                          </a:solidFill>
                          <a:latin typeface="Microsoft YaHei"/>
                          <a:ea typeface="Microsoft YaHei"/>
                          <a:cs typeface="Microsoft YaHei"/>
                        </a:rPr>
                        <a:t> </a:t>
                      </a:r>
                      <a:r>
                        <a:rPr sz="900" kern="0" spc="40" dirty="0">
                          <a:solidFill>
                            <a:srgbClr val="000000">
                              <a:alpha val="100000"/>
                            </a:srgbClr>
                          </a:solidFill>
                          <a:latin typeface="Microsoft YaHei"/>
                          <a:ea typeface="Microsoft YaHei"/>
                          <a:cs typeface="Microsoft YaHei"/>
                        </a:rPr>
                        <a:t>程</a:t>
                      </a:r>
                      <a:r>
                        <a:rPr sz="900" kern="0" spc="-120" dirty="0">
                          <a:solidFill>
                            <a:srgbClr val="000000">
                              <a:alpha val="100000"/>
                            </a:srgbClr>
                          </a:solidFill>
                          <a:latin typeface="Microsoft YaHei"/>
                          <a:ea typeface="Microsoft YaHei"/>
                          <a:cs typeface="Microsoft YaHei"/>
                        </a:rPr>
                        <a:t> </a:t>
                      </a:r>
                      <a:r>
                        <a:rPr sz="900" kern="0" spc="40" dirty="0">
                          <a:solidFill>
                            <a:srgbClr val="000000">
                              <a:alpha val="100000"/>
                            </a:srgbClr>
                          </a:solidFill>
                          <a:latin typeface="Microsoft YaHei"/>
                          <a:ea typeface="Microsoft YaHei"/>
                          <a:cs typeface="Microsoft YaHei"/>
                        </a:rPr>
                        <a:t>设</a:t>
                      </a:r>
                      <a:r>
                        <a:rPr sz="900" kern="0" spc="-120" dirty="0">
                          <a:solidFill>
                            <a:srgbClr val="000000">
                              <a:alpha val="100000"/>
                            </a:srgbClr>
                          </a:solidFill>
                          <a:latin typeface="Microsoft YaHei"/>
                          <a:ea typeface="Microsoft YaHei"/>
                          <a:cs typeface="Microsoft YaHei"/>
                        </a:rPr>
                        <a:t> </a:t>
                      </a:r>
                      <a:r>
                        <a:rPr sz="900" kern="0" spc="40" dirty="0">
                          <a:solidFill>
                            <a:srgbClr val="000000">
                              <a:alpha val="100000"/>
                            </a:srgbClr>
                          </a:solidFill>
                          <a:latin typeface="Microsoft YaHei"/>
                          <a:ea typeface="Microsoft YaHei"/>
                          <a:cs typeface="Microsoft YaHei"/>
                        </a:rPr>
                        <a:t>计</a:t>
                      </a:r>
                      <a:r>
                        <a:rPr sz="900" kern="0" spc="-130" dirty="0">
                          <a:solidFill>
                            <a:srgbClr val="000000">
                              <a:alpha val="100000"/>
                            </a:srgbClr>
                          </a:solidFill>
                          <a:latin typeface="Microsoft YaHei"/>
                          <a:ea typeface="Microsoft YaHei"/>
                          <a:cs typeface="Microsoft YaHei"/>
                        </a:rPr>
                        <a:t> </a:t>
                      </a:r>
                      <a:r>
                        <a:rPr sz="900" kern="0" spc="40" dirty="0">
                          <a:solidFill>
                            <a:srgbClr val="000000">
                              <a:alpha val="100000"/>
                            </a:srgbClr>
                          </a:solidFill>
                          <a:latin typeface="Microsoft YaHei"/>
                          <a:ea typeface="Microsoft YaHei"/>
                          <a:cs typeface="Microsoft YaHei"/>
                        </a:rPr>
                        <a:t>规</a:t>
                      </a:r>
                      <a:r>
                        <a:rPr sz="900" kern="0" spc="-110" dirty="0">
                          <a:solidFill>
                            <a:srgbClr val="000000">
                              <a:alpha val="100000"/>
                            </a:srgbClr>
                          </a:solidFill>
                          <a:latin typeface="Microsoft YaHei"/>
                          <a:ea typeface="Microsoft YaHei"/>
                          <a:cs typeface="Microsoft YaHei"/>
                        </a:rPr>
                        <a:t> </a:t>
                      </a:r>
                      <a:r>
                        <a:rPr sz="900" kern="0" spc="40" dirty="0">
                          <a:solidFill>
                            <a:srgbClr val="000000">
                              <a:alpha val="100000"/>
                            </a:srgbClr>
                          </a:solidFill>
                          <a:latin typeface="Microsoft YaHei"/>
                          <a:ea typeface="Microsoft YaHei"/>
                          <a:cs typeface="Microsoft YaHei"/>
                        </a:rPr>
                        <a:t>范</a:t>
                      </a:r>
                      <a:r>
                        <a:rPr sz="900" kern="0" spc="-70" dirty="0">
                          <a:solidFill>
                            <a:srgbClr val="000000">
                              <a:alpha val="100000"/>
                            </a:srgbClr>
                          </a:solidFill>
                          <a:latin typeface="Microsoft YaHei"/>
                          <a:ea typeface="Microsoft YaHei"/>
                          <a:cs typeface="Microsoft YaHei"/>
                        </a:rPr>
                        <a:t> </a:t>
                      </a:r>
                      <a:r>
                        <a:rPr sz="900" kern="0" spc="40" dirty="0">
                          <a:solidFill>
                            <a:srgbClr val="000000">
                              <a:alpha val="100000"/>
                            </a:srgbClr>
                          </a:solidFill>
                          <a:latin typeface="Microsoft YaHei"/>
                          <a:ea typeface="Microsoft YaHei"/>
                          <a:cs typeface="Microsoft YaHei"/>
                        </a:rPr>
                        <a:t>》</a:t>
                      </a:r>
                      <a:r>
                        <a:rPr sz="900" kern="0" spc="-40" dirty="0">
                          <a:solidFill>
                            <a:srgbClr val="000000">
                              <a:alpha val="100000"/>
                            </a:srgbClr>
                          </a:solidFill>
                          <a:latin typeface="Microsoft YaHei"/>
                          <a:ea typeface="Microsoft YaHei"/>
                          <a:cs typeface="Microsoft YaHei"/>
                        </a:rPr>
                        <a:t> </a:t>
                      </a:r>
                      <a:r>
                        <a:rPr sz="900" kern="0" spc="0" dirty="0">
                          <a:solidFill>
                            <a:srgbClr val="000000">
                              <a:alpha val="100000"/>
                            </a:srgbClr>
                          </a:solidFill>
                          <a:latin typeface="Microsoft YaHei"/>
                          <a:ea typeface="Microsoft YaHei"/>
                          <a:cs typeface="Microsoft YaHei"/>
                        </a:rPr>
                        <a:t>GB</a:t>
                      </a:r>
                      <a:r>
                        <a:rPr sz="900" kern="0" spc="40" dirty="0">
                          <a:solidFill>
                            <a:srgbClr val="000000">
                              <a:alpha val="100000"/>
                            </a:srgbClr>
                          </a:solidFill>
                          <a:latin typeface="Microsoft YaHei"/>
                          <a:ea typeface="Microsoft YaHei"/>
                          <a:cs typeface="Microsoft YaHei"/>
                        </a:rPr>
                        <a:t>  5</a:t>
                      </a:r>
                      <a:r>
                        <a:rPr sz="900" kern="0" spc="-60" dirty="0">
                          <a:solidFill>
                            <a:srgbClr val="000000">
                              <a:alpha val="100000"/>
                            </a:srgbClr>
                          </a:solidFill>
                          <a:latin typeface="Microsoft YaHei"/>
                          <a:ea typeface="Microsoft YaHei"/>
                          <a:cs typeface="Microsoft YaHei"/>
                        </a:rPr>
                        <a:t> </a:t>
                      </a:r>
                      <a:r>
                        <a:rPr sz="900" kern="0" spc="40" dirty="0">
                          <a:solidFill>
                            <a:srgbClr val="000000">
                              <a:alpha val="100000"/>
                            </a:srgbClr>
                          </a:solidFill>
                          <a:latin typeface="Microsoft YaHei"/>
                          <a:ea typeface="Microsoft YaHei"/>
                          <a:cs typeface="Microsoft YaHei"/>
                        </a:rPr>
                        <a:t>1</a:t>
                      </a:r>
                      <a:r>
                        <a:rPr sz="900" kern="0" spc="-60" dirty="0">
                          <a:solidFill>
                            <a:srgbClr val="000000">
                              <a:alpha val="100000"/>
                            </a:srgbClr>
                          </a:solidFill>
                          <a:latin typeface="Microsoft YaHei"/>
                          <a:ea typeface="Microsoft YaHei"/>
                          <a:cs typeface="Microsoft YaHei"/>
                        </a:rPr>
                        <a:t> </a:t>
                      </a:r>
                      <a:r>
                        <a:rPr sz="900" kern="0" spc="40" dirty="0">
                          <a:solidFill>
                            <a:srgbClr val="000000">
                              <a:alpha val="100000"/>
                            </a:srgbClr>
                          </a:solidFill>
                          <a:latin typeface="Microsoft YaHei"/>
                          <a:ea typeface="Microsoft YaHei"/>
                          <a:cs typeface="Microsoft YaHei"/>
                        </a:rPr>
                        <a:t>1</a:t>
                      </a:r>
                      <a:r>
                        <a:rPr sz="900" kern="0" spc="-130" dirty="0">
                          <a:solidFill>
                            <a:srgbClr val="000000">
                              <a:alpha val="100000"/>
                            </a:srgbClr>
                          </a:solidFill>
                          <a:latin typeface="Microsoft YaHei"/>
                          <a:ea typeface="Microsoft YaHei"/>
                          <a:cs typeface="Microsoft YaHei"/>
                        </a:rPr>
                        <a:t> </a:t>
                      </a:r>
                      <a:r>
                        <a:rPr sz="900" kern="0" spc="40" dirty="0">
                          <a:solidFill>
                            <a:srgbClr val="000000">
                              <a:alpha val="100000"/>
                            </a:srgbClr>
                          </a:solidFill>
                          <a:latin typeface="Microsoft YaHei"/>
                          <a:ea typeface="Microsoft YaHei"/>
                          <a:cs typeface="Microsoft YaHei"/>
                        </a:rPr>
                        <a:t>4</a:t>
                      </a:r>
                      <a:r>
                        <a:rPr sz="900" kern="0" spc="-90" dirty="0">
                          <a:solidFill>
                            <a:srgbClr val="000000">
                              <a:alpha val="100000"/>
                            </a:srgbClr>
                          </a:solidFill>
                          <a:latin typeface="Microsoft YaHei"/>
                          <a:ea typeface="Microsoft YaHei"/>
                          <a:cs typeface="Microsoft YaHei"/>
                        </a:rPr>
                        <a:t> </a:t>
                      </a:r>
                      <a:r>
                        <a:rPr sz="900" kern="0" spc="40" dirty="0">
                          <a:solidFill>
                            <a:srgbClr val="000000">
                              <a:alpha val="100000"/>
                            </a:srgbClr>
                          </a:solidFill>
                          <a:latin typeface="Microsoft YaHei"/>
                          <a:ea typeface="Microsoft YaHei"/>
                          <a:cs typeface="Microsoft YaHei"/>
                        </a:rPr>
                        <a:t>2-</a:t>
                      </a:r>
                      <a:endParaRPr sz="900" dirty="0">
                        <a:latin typeface="Microsoft YaHei"/>
                        <a:ea typeface="Microsoft YaHei"/>
                        <a:cs typeface="Microsoft YaHei"/>
                      </a:endParaRPr>
                    </a:p>
                    <a:p>
                      <a:pPr marL="231140" indent="5080" algn="l" rtl="0" eaLnBrk="0">
                        <a:lnSpc>
                          <a:spcPct val="132000"/>
                        </a:lnSpc>
                        <a:spcBef>
                          <a:spcPts val="140"/>
                        </a:spcBef>
                        <a:tabLst/>
                      </a:pPr>
                      <a:r>
                        <a:rPr sz="900" kern="0" spc="80" dirty="0">
                          <a:solidFill>
                            <a:srgbClr val="000000">
                              <a:alpha val="100000"/>
                            </a:srgbClr>
                          </a:solidFill>
                          <a:latin typeface="Microsoft YaHei"/>
                          <a:ea typeface="Microsoft YaHei"/>
                          <a:cs typeface="Microsoft YaHei"/>
                        </a:rPr>
                        <a:t>2</a:t>
                      </a:r>
                      <a:r>
                        <a:rPr sz="900" kern="0" spc="-40" dirty="0">
                          <a:solidFill>
                            <a:srgbClr val="000000">
                              <a:alpha val="100000"/>
                            </a:srgbClr>
                          </a:solidFill>
                          <a:latin typeface="Microsoft YaHei"/>
                          <a:ea typeface="Microsoft YaHei"/>
                          <a:cs typeface="Microsoft YaHei"/>
                        </a:rPr>
                        <a:t> </a:t>
                      </a:r>
                      <a:r>
                        <a:rPr sz="900" kern="0" spc="80" dirty="0">
                          <a:solidFill>
                            <a:srgbClr val="000000">
                              <a:alpha val="100000"/>
                            </a:srgbClr>
                          </a:solidFill>
                          <a:latin typeface="Microsoft YaHei"/>
                          <a:ea typeface="Microsoft YaHei"/>
                          <a:cs typeface="Microsoft YaHei"/>
                        </a:rPr>
                        <a:t>0</a:t>
                      </a:r>
                      <a:r>
                        <a:rPr sz="900" kern="0" spc="-50" dirty="0">
                          <a:solidFill>
                            <a:srgbClr val="000000">
                              <a:alpha val="100000"/>
                            </a:srgbClr>
                          </a:solidFill>
                          <a:latin typeface="Microsoft YaHei"/>
                          <a:ea typeface="Microsoft YaHei"/>
                          <a:cs typeface="Microsoft YaHei"/>
                        </a:rPr>
                        <a:t> </a:t>
                      </a:r>
                      <a:r>
                        <a:rPr sz="900" kern="0" spc="80" dirty="0">
                          <a:solidFill>
                            <a:srgbClr val="000000">
                              <a:alpha val="100000"/>
                            </a:srgbClr>
                          </a:solidFill>
                          <a:latin typeface="Microsoft YaHei"/>
                          <a:ea typeface="Microsoft YaHei"/>
                          <a:cs typeface="Microsoft YaHei"/>
                        </a:rPr>
                        <a:t>1</a:t>
                      </a:r>
                      <a:r>
                        <a:rPr sz="900" kern="0" spc="-60" dirty="0">
                          <a:solidFill>
                            <a:srgbClr val="000000">
                              <a:alpha val="100000"/>
                            </a:srgbClr>
                          </a:solidFill>
                          <a:latin typeface="Microsoft YaHei"/>
                          <a:ea typeface="Microsoft YaHei"/>
                          <a:cs typeface="Microsoft YaHei"/>
                        </a:rPr>
                        <a:t> </a:t>
                      </a:r>
                      <a:r>
                        <a:rPr sz="900" kern="0" spc="80" dirty="0">
                          <a:solidFill>
                            <a:srgbClr val="000000">
                              <a:alpha val="100000"/>
                            </a:srgbClr>
                          </a:solidFill>
                          <a:latin typeface="Microsoft YaHei"/>
                          <a:ea typeface="Microsoft YaHei"/>
                          <a:cs typeface="Microsoft YaHei"/>
                        </a:rPr>
                        <a:t>5</a:t>
                      </a:r>
                      <a:r>
                        <a:rPr sz="900" kern="0" spc="0" dirty="0">
                          <a:solidFill>
                            <a:srgbClr val="000000">
                              <a:alpha val="100000"/>
                            </a:srgbClr>
                          </a:solidFill>
                          <a:latin typeface="Microsoft YaHei"/>
                          <a:ea typeface="Microsoft YaHei"/>
                          <a:cs typeface="Microsoft YaHei"/>
                        </a:rPr>
                        <a:t>  </a:t>
                      </a:r>
                      <a:r>
                        <a:rPr sz="900" kern="0" spc="80" dirty="0">
                          <a:solidFill>
                            <a:srgbClr val="000000">
                              <a:alpha val="100000"/>
                            </a:srgbClr>
                          </a:solidFill>
                          <a:latin typeface="Microsoft YaHei"/>
                          <a:ea typeface="Microsoft YaHei"/>
                          <a:cs typeface="Microsoft YaHei"/>
                        </a:rPr>
                        <a:t>第</a:t>
                      </a:r>
                      <a:r>
                        <a:rPr sz="900" kern="0" spc="30" dirty="0">
                          <a:solidFill>
                            <a:srgbClr val="000000">
                              <a:alpha val="100000"/>
                            </a:srgbClr>
                          </a:solidFill>
                          <a:latin typeface="Microsoft YaHei"/>
                          <a:ea typeface="Microsoft YaHei"/>
                          <a:cs typeface="Microsoft YaHei"/>
                        </a:rPr>
                        <a:t>  </a:t>
                      </a:r>
                      <a:r>
                        <a:rPr sz="900" kern="0" spc="80" dirty="0">
                          <a:solidFill>
                            <a:srgbClr val="000000">
                              <a:alpha val="100000"/>
                            </a:srgbClr>
                          </a:solidFill>
                          <a:latin typeface="Microsoft YaHei"/>
                          <a:ea typeface="Microsoft YaHei"/>
                          <a:cs typeface="Microsoft YaHei"/>
                        </a:rPr>
                        <a:t>9.3.5</a:t>
                      </a:r>
                      <a:r>
                        <a:rPr sz="900" kern="0" spc="10" dirty="0">
                          <a:solidFill>
                            <a:srgbClr val="000000">
                              <a:alpha val="100000"/>
                            </a:srgbClr>
                          </a:solidFill>
                          <a:latin typeface="Microsoft YaHei"/>
                          <a:ea typeface="Microsoft YaHei"/>
                          <a:cs typeface="Microsoft YaHei"/>
                        </a:rPr>
                        <a:t>  </a:t>
                      </a:r>
                      <a:r>
                        <a:rPr sz="900" kern="0" spc="80" dirty="0">
                          <a:solidFill>
                            <a:srgbClr val="000000">
                              <a:alpha val="100000"/>
                            </a:srgbClr>
                          </a:solidFill>
                          <a:latin typeface="Microsoft YaHei"/>
                          <a:ea typeface="Microsoft YaHei"/>
                          <a:cs typeface="Microsoft YaHei"/>
                        </a:rPr>
                        <a:t>条</a:t>
                      </a:r>
                      <a:r>
                        <a:rPr sz="900" kern="0" spc="-70" dirty="0">
                          <a:solidFill>
                            <a:srgbClr val="000000">
                              <a:alpha val="100000"/>
                            </a:srgbClr>
                          </a:solidFill>
                          <a:latin typeface="Microsoft YaHei"/>
                          <a:ea typeface="Microsoft YaHei"/>
                          <a:cs typeface="Microsoft YaHei"/>
                        </a:rPr>
                        <a:t> </a:t>
                      </a:r>
                      <a:r>
                        <a:rPr sz="900" kern="0" spc="80" dirty="0">
                          <a:solidFill>
                            <a:srgbClr val="000000">
                              <a:alpha val="100000"/>
                            </a:srgbClr>
                          </a:solidFill>
                          <a:latin typeface="Microsoft YaHei"/>
                          <a:ea typeface="Microsoft YaHei"/>
                          <a:cs typeface="Microsoft YaHei"/>
                        </a:rPr>
                        <a:t>、</a:t>
                      </a:r>
                      <a:r>
                        <a:rPr sz="900" kern="0" spc="-60" dirty="0">
                          <a:solidFill>
                            <a:srgbClr val="000000">
                              <a:alpha val="100000"/>
                            </a:srgbClr>
                          </a:solidFill>
                          <a:latin typeface="Microsoft YaHei"/>
                          <a:ea typeface="Microsoft YaHei"/>
                          <a:cs typeface="Microsoft YaHei"/>
                        </a:rPr>
                        <a:t> </a:t>
                      </a:r>
                      <a:r>
                        <a:rPr sz="900" kern="0" spc="80" dirty="0">
                          <a:solidFill>
                            <a:srgbClr val="000000">
                              <a:alpha val="100000"/>
                            </a:srgbClr>
                          </a:solidFill>
                          <a:latin typeface="Microsoft YaHei"/>
                          <a:ea typeface="Microsoft YaHei"/>
                          <a:cs typeface="Microsoft YaHei"/>
                        </a:rPr>
                        <a:t>第</a:t>
                      </a:r>
                      <a:r>
                        <a:rPr sz="900" kern="0" spc="30" dirty="0">
                          <a:solidFill>
                            <a:srgbClr val="000000">
                              <a:alpha val="100000"/>
                            </a:srgbClr>
                          </a:solidFill>
                          <a:latin typeface="Microsoft YaHei"/>
                          <a:ea typeface="Microsoft YaHei"/>
                          <a:cs typeface="Microsoft YaHei"/>
                        </a:rPr>
                        <a:t>  </a:t>
                      </a:r>
                      <a:r>
                        <a:rPr sz="900" kern="0" spc="80" dirty="0">
                          <a:solidFill>
                            <a:srgbClr val="000000">
                              <a:alpha val="100000"/>
                            </a:srgbClr>
                          </a:solidFill>
                          <a:latin typeface="Microsoft YaHei"/>
                          <a:ea typeface="Microsoft YaHei"/>
                          <a:cs typeface="Microsoft YaHei"/>
                        </a:rPr>
                        <a:t>9.3.7</a:t>
                      </a:r>
                      <a:r>
                        <a:rPr sz="900" kern="0" spc="0" dirty="0">
                          <a:solidFill>
                            <a:srgbClr val="000000">
                              <a:alpha val="100000"/>
                            </a:srgbClr>
                          </a:solidFill>
                          <a:latin typeface="Microsoft YaHei"/>
                          <a:ea typeface="Microsoft YaHei"/>
                          <a:cs typeface="Microsoft YaHei"/>
                        </a:rPr>
                        <a:t>  </a:t>
                      </a:r>
                      <a:r>
                        <a:rPr sz="900" kern="0" spc="80" dirty="0">
                          <a:solidFill>
                            <a:srgbClr val="000000">
                              <a:alpha val="100000"/>
                            </a:srgbClr>
                          </a:solidFill>
                          <a:latin typeface="Microsoft YaHei"/>
                          <a:ea typeface="Microsoft YaHei"/>
                          <a:cs typeface="Microsoft YaHei"/>
                        </a:rPr>
                        <a:t>条</a:t>
                      </a:r>
                      <a:r>
                        <a:rPr sz="900" kern="0" spc="-60" dirty="0">
                          <a:solidFill>
                            <a:srgbClr val="000000">
                              <a:alpha val="100000"/>
                            </a:srgbClr>
                          </a:solidFill>
                          <a:latin typeface="Microsoft YaHei"/>
                          <a:ea typeface="Microsoft YaHei"/>
                          <a:cs typeface="Microsoft YaHei"/>
                        </a:rPr>
                        <a:t> </a:t>
                      </a:r>
                      <a:r>
                        <a:rPr sz="900" kern="0" spc="80" dirty="0">
                          <a:solidFill>
                            <a:srgbClr val="000000">
                              <a:alpha val="100000"/>
                            </a:srgbClr>
                          </a:solidFill>
                          <a:latin typeface="Microsoft YaHei"/>
                          <a:ea typeface="Microsoft YaHei"/>
                          <a:cs typeface="Microsoft YaHei"/>
                        </a:rPr>
                        <a:t>、</a:t>
                      </a:r>
                      <a:r>
                        <a:rPr sz="900" kern="0" spc="-70" dirty="0">
                          <a:solidFill>
                            <a:srgbClr val="000000">
                              <a:alpha val="100000"/>
                            </a:srgbClr>
                          </a:solidFill>
                          <a:latin typeface="Microsoft YaHei"/>
                          <a:ea typeface="Microsoft YaHei"/>
                          <a:cs typeface="Microsoft YaHei"/>
                        </a:rPr>
                        <a:t> </a:t>
                      </a:r>
                      <a:r>
                        <a:rPr sz="900" kern="0" spc="80" dirty="0">
                          <a:solidFill>
                            <a:srgbClr val="000000">
                              <a:alpha val="100000"/>
                            </a:srgbClr>
                          </a:solidFill>
                          <a:latin typeface="Microsoft YaHei"/>
                          <a:ea typeface="Microsoft YaHei"/>
                          <a:cs typeface="Microsoft YaHei"/>
                        </a:rPr>
                        <a:t>第</a:t>
                      </a:r>
                      <a:r>
                        <a:rPr sz="900" kern="0" spc="30" dirty="0">
                          <a:solidFill>
                            <a:srgbClr val="000000">
                              <a:alpha val="100000"/>
                            </a:srgbClr>
                          </a:solidFill>
                          <a:latin typeface="Microsoft YaHei"/>
                          <a:ea typeface="Microsoft YaHei"/>
                          <a:cs typeface="Microsoft YaHei"/>
                        </a:rPr>
                        <a:t>  </a:t>
                      </a:r>
                      <a:r>
                        <a:rPr sz="900" kern="0" spc="80" dirty="0">
                          <a:solidFill>
                            <a:srgbClr val="000000">
                              <a:alpha val="100000"/>
                            </a:srgbClr>
                          </a:solidFill>
                          <a:latin typeface="Microsoft YaHei"/>
                          <a:ea typeface="Microsoft YaHei"/>
                          <a:cs typeface="Microsoft YaHei"/>
                        </a:rPr>
                        <a:t>9.3.9</a:t>
                      </a:r>
                      <a:r>
                        <a:rPr sz="900" kern="0" spc="10" dirty="0">
                          <a:solidFill>
                            <a:srgbClr val="000000">
                              <a:alpha val="100000"/>
                            </a:srgbClr>
                          </a:solidFill>
                          <a:latin typeface="Microsoft YaHei"/>
                          <a:ea typeface="Microsoft YaHei"/>
                          <a:cs typeface="Microsoft YaHei"/>
                        </a:rPr>
                        <a:t>  </a:t>
                      </a:r>
                      <a:r>
                        <a:rPr sz="900" kern="0" spc="80" dirty="0">
                          <a:solidFill>
                            <a:srgbClr val="000000">
                              <a:alpha val="100000"/>
                            </a:srgbClr>
                          </a:solidFill>
                          <a:latin typeface="Microsoft YaHei"/>
                          <a:ea typeface="Microsoft YaHei"/>
                          <a:cs typeface="Microsoft YaHei"/>
                        </a:rPr>
                        <a:t>条</a:t>
                      </a:r>
                      <a:r>
                        <a:rPr sz="900" kern="0" spc="-80" dirty="0">
                          <a:solidFill>
                            <a:srgbClr val="000000">
                              <a:alpha val="100000"/>
                            </a:srgbClr>
                          </a:solidFill>
                          <a:latin typeface="Microsoft YaHei"/>
                          <a:ea typeface="Microsoft YaHei"/>
                          <a:cs typeface="Microsoft YaHei"/>
                        </a:rPr>
                        <a:t> </a:t>
                      </a:r>
                      <a:r>
                        <a:rPr sz="900" kern="0" spc="80" dirty="0">
                          <a:solidFill>
                            <a:srgbClr val="000000">
                              <a:alpha val="100000"/>
                            </a:srgbClr>
                          </a:solidFill>
                          <a:latin typeface="Microsoft YaHei"/>
                          <a:ea typeface="Microsoft YaHei"/>
                          <a:cs typeface="Microsoft YaHei"/>
                        </a:rPr>
                        <a:t>。</a:t>
                      </a:r>
                      <a:r>
                        <a:rPr sz="900" kern="0" spc="0" dirty="0">
                          <a:solidFill>
                            <a:srgbClr val="000000">
                              <a:alpha val="100000"/>
                            </a:srgbClr>
                          </a:solidFill>
                          <a:latin typeface="Microsoft YaHei"/>
                          <a:ea typeface="Microsoft YaHei"/>
                          <a:cs typeface="Microsoft YaHei"/>
                        </a:rPr>
                        <a:t>             </a:t>
                      </a:r>
                      <a:r>
                        <a:rPr sz="900" kern="0" spc="40" dirty="0">
                          <a:solidFill>
                            <a:srgbClr val="000000">
                              <a:alpha val="100000"/>
                            </a:srgbClr>
                          </a:solidFill>
                          <a:latin typeface="Microsoft YaHei"/>
                          <a:ea typeface="Microsoft YaHei"/>
                          <a:cs typeface="Microsoft YaHei"/>
                        </a:rPr>
                        <a:t>《</a:t>
                      </a:r>
                      <a:r>
                        <a:rPr sz="900" kern="0" spc="0" dirty="0">
                          <a:solidFill>
                            <a:srgbClr val="000000">
                              <a:alpha val="100000"/>
                            </a:srgbClr>
                          </a:solidFill>
                          <a:latin typeface="Microsoft YaHei"/>
                          <a:ea typeface="Microsoft YaHei"/>
                          <a:cs typeface="Microsoft YaHei"/>
                        </a:rPr>
                        <a:t> </a:t>
                      </a:r>
                      <a:r>
                        <a:rPr sz="900" kern="0" spc="40" dirty="0">
                          <a:solidFill>
                            <a:srgbClr val="000000">
                              <a:alpha val="100000"/>
                            </a:srgbClr>
                          </a:solidFill>
                          <a:latin typeface="Microsoft YaHei"/>
                          <a:ea typeface="Microsoft YaHei"/>
                          <a:cs typeface="Microsoft YaHei"/>
                        </a:rPr>
                        <a:t>压</a:t>
                      </a:r>
                      <a:r>
                        <a:rPr sz="900" kern="0" spc="-130" dirty="0">
                          <a:solidFill>
                            <a:srgbClr val="000000">
                              <a:alpha val="100000"/>
                            </a:srgbClr>
                          </a:solidFill>
                          <a:latin typeface="Microsoft YaHei"/>
                          <a:ea typeface="Microsoft YaHei"/>
                          <a:cs typeface="Microsoft YaHei"/>
                        </a:rPr>
                        <a:t> </a:t>
                      </a:r>
                      <a:r>
                        <a:rPr sz="900" kern="0" spc="40" dirty="0">
                          <a:solidFill>
                            <a:srgbClr val="000000">
                              <a:alpha val="100000"/>
                            </a:srgbClr>
                          </a:solidFill>
                          <a:latin typeface="Microsoft YaHei"/>
                          <a:ea typeface="Microsoft YaHei"/>
                          <a:cs typeface="Microsoft YaHei"/>
                        </a:rPr>
                        <a:t>缩</a:t>
                      </a:r>
                      <a:r>
                        <a:rPr sz="900" kern="0" spc="-130" dirty="0">
                          <a:solidFill>
                            <a:srgbClr val="000000">
                              <a:alpha val="100000"/>
                            </a:srgbClr>
                          </a:solidFill>
                          <a:latin typeface="Microsoft YaHei"/>
                          <a:ea typeface="Microsoft YaHei"/>
                          <a:cs typeface="Microsoft YaHei"/>
                        </a:rPr>
                        <a:t> </a:t>
                      </a:r>
                      <a:r>
                        <a:rPr sz="900" kern="0" spc="40" dirty="0">
                          <a:solidFill>
                            <a:srgbClr val="000000">
                              <a:alpha val="100000"/>
                            </a:srgbClr>
                          </a:solidFill>
                          <a:latin typeface="Microsoft YaHei"/>
                          <a:ea typeface="Microsoft YaHei"/>
                          <a:cs typeface="Microsoft YaHei"/>
                        </a:rPr>
                        <a:t>天</a:t>
                      </a:r>
                      <a:r>
                        <a:rPr sz="900" kern="0" spc="-130" dirty="0">
                          <a:solidFill>
                            <a:srgbClr val="000000">
                              <a:alpha val="100000"/>
                            </a:srgbClr>
                          </a:solidFill>
                          <a:latin typeface="Microsoft YaHei"/>
                          <a:ea typeface="Microsoft YaHei"/>
                          <a:cs typeface="Microsoft YaHei"/>
                        </a:rPr>
                        <a:t> </a:t>
                      </a:r>
                      <a:r>
                        <a:rPr sz="900" kern="0" spc="40" dirty="0">
                          <a:solidFill>
                            <a:srgbClr val="000000">
                              <a:alpha val="100000"/>
                            </a:srgbClr>
                          </a:solidFill>
                          <a:latin typeface="Microsoft YaHei"/>
                          <a:ea typeface="Microsoft YaHei"/>
                          <a:cs typeface="Microsoft YaHei"/>
                        </a:rPr>
                        <a:t>然</a:t>
                      </a:r>
                      <a:r>
                        <a:rPr sz="900" kern="0" spc="-130" dirty="0">
                          <a:solidFill>
                            <a:srgbClr val="000000">
                              <a:alpha val="100000"/>
                            </a:srgbClr>
                          </a:solidFill>
                          <a:latin typeface="Microsoft YaHei"/>
                          <a:ea typeface="Microsoft YaHei"/>
                          <a:cs typeface="Microsoft YaHei"/>
                        </a:rPr>
                        <a:t> </a:t>
                      </a:r>
                      <a:r>
                        <a:rPr sz="900" kern="0" spc="40" dirty="0">
                          <a:solidFill>
                            <a:srgbClr val="000000">
                              <a:alpha val="100000"/>
                            </a:srgbClr>
                          </a:solidFill>
                          <a:latin typeface="Microsoft YaHei"/>
                          <a:ea typeface="Microsoft YaHei"/>
                          <a:cs typeface="Microsoft YaHei"/>
                        </a:rPr>
                        <a:t>气</a:t>
                      </a:r>
                      <a:r>
                        <a:rPr sz="900" kern="0" spc="-130" dirty="0">
                          <a:solidFill>
                            <a:srgbClr val="000000">
                              <a:alpha val="100000"/>
                            </a:srgbClr>
                          </a:solidFill>
                          <a:latin typeface="Microsoft YaHei"/>
                          <a:ea typeface="Microsoft YaHei"/>
                          <a:cs typeface="Microsoft YaHei"/>
                        </a:rPr>
                        <a:t> </a:t>
                      </a:r>
                      <a:r>
                        <a:rPr sz="900" kern="0" spc="40" dirty="0">
                          <a:solidFill>
                            <a:srgbClr val="000000">
                              <a:alpha val="100000"/>
                            </a:srgbClr>
                          </a:solidFill>
                          <a:latin typeface="Microsoft YaHei"/>
                          <a:ea typeface="Microsoft YaHei"/>
                          <a:cs typeface="Microsoft YaHei"/>
                        </a:rPr>
                        <a:t>供</a:t>
                      </a:r>
                      <a:r>
                        <a:rPr sz="900" kern="0" spc="-140" dirty="0">
                          <a:solidFill>
                            <a:srgbClr val="000000">
                              <a:alpha val="100000"/>
                            </a:srgbClr>
                          </a:solidFill>
                          <a:latin typeface="Microsoft YaHei"/>
                          <a:ea typeface="Microsoft YaHei"/>
                          <a:cs typeface="Microsoft YaHei"/>
                        </a:rPr>
                        <a:t> </a:t>
                      </a:r>
                      <a:r>
                        <a:rPr sz="900" kern="0" spc="40" dirty="0">
                          <a:solidFill>
                            <a:srgbClr val="000000">
                              <a:alpha val="100000"/>
                            </a:srgbClr>
                          </a:solidFill>
                          <a:latin typeface="Microsoft YaHei"/>
                          <a:ea typeface="Microsoft YaHei"/>
                          <a:cs typeface="Microsoft YaHei"/>
                        </a:rPr>
                        <a:t>应</a:t>
                      </a:r>
                      <a:r>
                        <a:rPr sz="900" kern="0" spc="-120" dirty="0">
                          <a:solidFill>
                            <a:srgbClr val="000000">
                              <a:alpha val="100000"/>
                            </a:srgbClr>
                          </a:solidFill>
                          <a:latin typeface="Microsoft YaHei"/>
                          <a:ea typeface="Microsoft YaHei"/>
                          <a:cs typeface="Microsoft YaHei"/>
                        </a:rPr>
                        <a:t> </a:t>
                      </a:r>
                      <a:r>
                        <a:rPr sz="900" kern="0" spc="40" dirty="0">
                          <a:solidFill>
                            <a:srgbClr val="000000">
                              <a:alpha val="100000"/>
                            </a:srgbClr>
                          </a:solidFill>
                          <a:latin typeface="Microsoft YaHei"/>
                          <a:ea typeface="Microsoft YaHei"/>
                          <a:cs typeface="Microsoft YaHei"/>
                        </a:rPr>
                        <a:t>站</a:t>
                      </a:r>
                      <a:r>
                        <a:rPr sz="900" kern="0" spc="-120" dirty="0">
                          <a:solidFill>
                            <a:srgbClr val="000000">
                              <a:alpha val="100000"/>
                            </a:srgbClr>
                          </a:solidFill>
                          <a:latin typeface="Microsoft YaHei"/>
                          <a:ea typeface="Microsoft YaHei"/>
                          <a:cs typeface="Microsoft YaHei"/>
                        </a:rPr>
                        <a:t> </a:t>
                      </a:r>
                      <a:r>
                        <a:rPr sz="900" kern="0" spc="40" dirty="0">
                          <a:solidFill>
                            <a:srgbClr val="000000">
                              <a:alpha val="100000"/>
                            </a:srgbClr>
                          </a:solidFill>
                          <a:latin typeface="Microsoft YaHei"/>
                          <a:ea typeface="Microsoft YaHei"/>
                          <a:cs typeface="Microsoft YaHei"/>
                        </a:rPr>
                        <a:t>设</a:t>
                      </a:r>
                      <a:r>
                        <a:rPr sz="900" kern="0" spc="-130" dirty="0">
                          <a:solidFill>
                            <a:srgbClr val="000000">
                              <a:alpha val="100000"/>
                            </a:srgbClr>
                          </a:solidFill>
                          <a:latin typeface="Microsoft YaHei"/>
                          <a:ea typeface="Microsoft YaHei"/>
                          <a:cs typeface="Microsoft YaHei"/>
                        </a:rPr>
                        <a:t> </a:t>
                      </a:r>
                      <a:r>
                        <a:rPr sz="900" kern="0" spc="40" dirty="0">
                          <a:solidFill>
                            <a:srgbClr val="000000">
                              <a:alpha val="100000"/>
                            </a:srgbClr>
                          </a:solidFill>
                          <a:latin typeface="Microsoft YaHei"/>
                          <a:ea typeface="Microsoft YaHei"/>
                          <a:cs typeface="Microsoft YaHei"/>
                        </a:rPr>
                        <a:t>计</a:t>
                      </a:r>
                      <a:r>
                        <a:rPr sz="900" kern="0" spc="-120" dirty="0">
                          <a:solidFill>
                            <a:srgbClr val="000000">
                              <a:alpha val="100000"/>
                            </a:srgbClr>
                          </a:solidFill>
                          <a:latin typeface="Microsoft YaHei"/>
                          <a:ea typeface="Microsoft YaHei"/>
                          <a:cs typeface="Microsoft YaHei"/>
                        </a:rPr>
                        <a:t> </a:t>
                      </a:r>
                      <a:r>
                        <a:rPr sz="900" kern="0" spc="40" dirty="0">
                          <a:solidFill>
                            <a:srgbClr val="000000">
                              <a:alpha val="100000"/>
                            </a:srgbClr>
                          </a:solidFill>
                          <a:latin typeface="Microsoft YaHei"/>
                          <a:ea typeface="Microsoft YaHei"/>
                          <a:cs typeface="Microsoft YaHei"/>
                        </a:rPr>
                        <a:t>规</a:t>
                      </a:r>
                      <a:r>
                        <a:rPr sz="900" kern="0" spc="-120" dirty="0">
                          <a:solidFill>
                            <a:srgbClr val="000000">
                              <a:alpha val="100000"/>
                            </a:srgbClr>
                          </a:solidFill>
                          <a:latin typeface="Microsoft YaHei"/>
                          <a:ea typeface="Microsoft YaHei"/>
                          <a:cs typeface="Microsoft YaHei"/>
                        </a:rPr>
                        <a:t> </a:t>
                      </a:r>
                      <a:r>
                        <a:rPr sz="900" kern="0" spc="40" dirty="0">
                          <a:solidFill>
                            <a:srgbClr val="000000">
                              <a:alpha val="100000"/>
                            </a:srgbClr>
                          </a:solidFill>
                          <a:latin typeface="Microsoft YaHei"/>
                          <a:ea typeface="Microsoft YaHei"/>
                          <a:cs typeface="Microsoft YaHei"/>
                        </a:rPr>
                        <a:t>范</a:t>
                      </a:r>
                      <a:r>
                        <a:rPr sz="900" kern="0" spc="-70" dirty="0">
                          <a:solidFill>
                            <a:srgbClr val="000000">
                              <a:alpha val="100000"/>
                            </a:srgbClr>
                          </a:solidFill>
                          <a:latin typeface="Microsoft YaHei"/>
                          <a:ea typeface="Microsoft YaHei"/>
                          <a:cs typeface="Microsoft YaHei"/>
                        </a:rPr>
                        <a:t> </a:t>
                      </a:r>
                      <a:r>
                        <a:rPr sz="900" kern="0" spc="40" dirty="0">
                          <a:solidFill>
                            <a:srgbClr val="000000">
                              <a:alpha val="100000"/>
                            </a:srgbClr>
                          </a:solidFill>
                          <a:latin typeface="Microsoft YaHei"/>
                          <a:ea typeface="Microsoft YaHei"/>
                          <a:cs typeface="Microsoft YaHei"/>
                        </a:rPr>
                        <a:t>》</a:t>
                      </a:r>
                      <a:r>
                        <a:rPr sz="900" kern="0" spc="-40" dirty="0">
                          <a:solidFill>
                            <a:srgbClr val="000000">
                              <a:alpha val="100000"/>
                            </a:srgbClr>
                          </a:solidFill>
                          <a:latin typeface="Microsoft YaHei"/>
                          <a:ea typeface="Microsoft YaHei"/>
                          <a:cs typeface="Microsoft YaHei"/>
                        </a:rPr>
                        <a:t> </a:t>
                      </a:r>
                      <a:r>
                        <a:rPr sz="900" kern="0" spc="0" dirty="0">
                          <a:solidFill>
                            <a:srgbClr val="000000">
                              <a:alpha val="100000"/>
                            </a:srgbClr>
                          </a:solidFill>
                          <a:latin typeface="Microsoft YaHei"/>
                          <a:ea typeface="Microsoft YaHei"/>
                          <a:cs typeface="Microsoft YaHei"/>
                        </a:rPr>
                        <a:t>GB</a:t>
                      </a:r>
                      <a:r>
                        <a:rPr sz="900" kern="0" spc="40" dirty="0">
                          <a:solidFill>
                            <a:srgbClr val="000000">
                              <a:alpha val="100000"/>
                            </a:srgbClr>
                          </a:solidFill>
                          <a:latin typeface="Microsoft YaHei"/>
                          <a:ea typeface="Microsoft YaHei"/>
                          <a:cs typeface="Microsoft YaHei"/>
                        </a:rPr>
                        <a:t>  5</a:t>
                      </a:r>
                      <a:r>
                        <a:rPr sz="900" kern="0" spc="-60" dirty="0">
                          <a:solidFill>
                            <a:srgbClr val="000000">
                              <a:alpha val="100000"/>
                            </a:srgbClr>
                          </a:solidFill>
                          <a:latin typeface="Microsoft YaHei"/>
                          <a:ea typeface="Microsoft YaHei"/>
                          <a:cs typeface="Microsoft YaHei"/>
                        </a:rPr>
                        <a:t> </a:t>
                      </a:r>
                      <a:r>
                        <a:rPr sz="900" kern="0" spc="40" dirty="0">
                          <a:solidFill>
                            <a:srgbClr val="000000">
                              <a:alpha val="100000"/>
                            </a:srgbClr>
                          </a:solidFill>
                          <a:latin typeface="Microsoft YaHei"/>
                          <a:ea typeface="Microsoft YaHei"/>
                          <a:cs typeface="Microsoft YaHei"/>
                        </a:rPr>
                        <a:t>1</a:t>
                      </a:r>
                      <a:r>
                        <a:rPr sz="900" kern="0" spc="-50" dirty="0">
                          <a:solidFill>
                            <a:srgbClr val="000000">
                              <a:alpha val="100000"/>
                            </a:srgbClr>
                          </a:solidFill>
                          <a:latin typeface="Microsoft YaHei"/>
                          <a:ea typeface="Microsoft YaHei"/>
                          <a:cs typeface="Microsoft YaHei"/>
                        </a:rPr>
                        <a:t> </a:t>
                      </a:r>
                      <a:r>
                        <a:rPr sz="900" kern="0" spc="40" dirty="0">
                          <a:solidFill>
                            <a:srgbClr val="000000">
                              <a:alpha val="100000"/>
                            </a:srgbClr>
                          </a:solidFill>
                          <a:latin typeface="Microsoft YaHei"/>
                          <a:ea typeface="Microsoft YaHei"/>
                          <a:cs typeface="Microsoft YaHei"/>
                        </a:rPr>
                        <a:t>1</a:t>
                      </a:r>
                      <a:r>
                        <a:rPr sz="900" kern="0" spc="-100" dirty="0">
                          <a:solidFill>
                            <a:srgbClr val="000000">
                              <a:alpha val="100000"/>
                            </a:srgbClr>
                          </a:solidFill>
                          <a:latin typeface="Microsoft YaHei"/>
                          <a:ea typeface="Microsoft YaHei"/>
                          <a:cs typeface="Microsoft YaHei"/>
                        </a:rPr>
                        <a:t> </a:t>
                      </a:r>
                      <a:r>
                        <a:rPr sz="900" kern="0" spc="40" dirty="0">
                          <a:solidFill>
                            <a:srgbClr val="000000">
                              <a:alpha val="100000"/>
                            </a:srgbClr>
                          </a:solidFill>
                          <a:latin typeface="Microsoft YaHei"/>
                          <a:ea typeface="Microsoft YaHei"/>
                          <a:cs typeface="Microsoft YaHei"/>
                        </a:rPr>
                        <a:t>0</a:t>
                      </a:r>
                      <a:r>
                        <a:rPr sz="900" kern="0" spc="-90" dirty="0">
                          <a:solidFill>
                            <a:srgbClr val="000000">
                              <a:alpha val="100000"/>
                            </a:srgbClr>
                          </a:solidFill>
                          <a:latin typeface="Microsoft YaHei"/>
                          <a:ea typeface="Microsoft YaHei"/>
                          <a:cs typeface="Microsoft YaHei"/>
                        </a:rPr>
                        <a:t> </a:t>
                      </a:r>
                      <a:r>
                        <a:rPr sz="900" kern="0" spc="40" dirty="0">
                          <a:solidFill>
                            <a:srgbClr val="000000">
                              <a:alpha val="100000"/>
                            </a:srgbClr>
                          </a:solidFill>
                          <a:latin typeface="Microsoft YaHei"/>
                          <a:ea typeface="Microsoft YaHei"/>
                          <a:cs typeface="Microsoft YaHei"/>
                        </a:rPr>
                        <a:t>2</a:t>
                      </a:r>
                      <a:r>
                        <a:rPr sz="900" kern="0" spc="-70" dirty="0">
                          <a:solidFill>
                            <a:srgbClr val="000000">
                              <a:alpha val="100000"/>
                            </a:srgbClr>
                          </a:solidFill>
                          <a:latin typeface="Microsoft YaHei"/>
                          <a:ea typeface="Microsoft YaHei"/>
                          <a:cs typeface="Microsoft YaHei"/>
                        </a:rPr>
                        <a:t> </a:t>
                      </a:r>
                      <a:r>
                        <a:rPr sz="900" kern="0" spc="40" dirty="0">
                          <a:solidFill>
                            <a:srgbClr val="000000">
                              <a:alpha val="100000"/>
                            </a:srgbClr>
                          </a:solidFill>
                          <a:latin typeface="Microsoft YaHei"/>
                          <a:ea typeface="Microsoft YaHei"/>
                          <a:cs typeface="Microsoft YaHei"/>
                        </a:rPr>
                        <a:t>-</a:t>
                      </a:r>
                      <a:r>
                        <a:rPr sz="900" kern="0" spc="-90" dirty="0">
                          <a:solidFill>
                            <a:srgbClr val="000000">
                              <a:alpha val="100000"/>
                            </a:srgbClr>
                          </a:solidFill>
                          <a:latin typeface="Microsoft YaHei"/>
                          <a:ea typeface="Microsoft YaHei"/>
                          <a:cs typeface="Microsoft YaHei"/>
                        </a:rPr>
                        <a:t> </a:t>
                      </a:r>
                      <a:r>
                        <a:rPr sz="900" kern="0" spc="40" dirty="0">
                          <a:solidFill>
                            <a:srgbClr val="000000">
                              <a:alpha val="100000"/>
                            </a:srgbClr>
                          </a:solidFill>
                          <a:latin typeface="Microsoft YaHei"/>
                          <a:ea typeface="Microsoft YaHei"/>
                          <a:cs typeface="Microsoft YaHei"/>
                        </a:rPr>
                        <a:t>2</a:t>
                      </a:r>
                      <a:r>
                        <a:rPr sz="900" kern="0" spc="-100" dirty="0">
                          <a:solidFill>
                            <a:srgbClr val="000000">
                              <a:alpha val="100000"/>
                            </a:srgbClr>
                          </a:solidFill>
                          <a:latin typeface="Microsoft YaHei"/>
                          <a:ea typeface="Microsoft YaHei"/>
                          <a:cs typeface="Microsoft YaHei"/>
                        </a:rPr>
                        <a:t> </a:t>
                      </a:r>
                      <a:r>
                        <a:rPr sz="900" kern="0" spc="40" dirty="0">
                          <a:solidFill>
                            <a:srgbClr val="000000">
                              <a:alpha val="100000"/>
                            </a:srgbClr>
                          </a:solidFill>
                          <a:latin typeface="Microsoft YaHei"/>
                          <a:ea typeface="Microsoft YaHei"/>
                          <a:cs typeface="Microsoft YaHei"/>
                        </a:rPr>
                        <a:t>0</a:t>
                      </a:r>
                      <a:r>
                        <a:rPr sz="900" kern="0" spc="-50" dirty="0">
                          <a:solidFill>
                            <a:srgbClr val="000000">
                              <a:alpha val="100000"/>
                            </a:srgbClr>
                          </a:solidFill>
                          <a:latin typeface="Microsoft YaHei"/>
                          <a:ea typeface="Microsoft YaHei"/>
                          <a:cs typeface="Microsoft YaHei"/>
                        </a:rPr>
                        <a:t> </a:t>
                      </a:r>
                      <a:r>
                        <a:rPr sz="900" kern="0" spc="40" dirty="0">
                          <a:solidFill>
                            <a:srgbClr val="000000">
                              <a:alpha val="100000"/>
                            </a:srgbClr>
                          </a:solidFill>
                          <a:latin typeface="Microsoft YaHei"/>
                          <a:ea typeface="Microsoft YaHei"/>
                          <a:cs typeface="Microsoft YaHei"/>
                        </a:rPr>
                        <a:t>1</a:t>
                      </a:r>
                      <a:r>
                        <a:rPr sz="900" kern="0" spc="-90" dirty="0">
                          <a:solidFill>
                            <a:srgbClr val="000000">
                              <a:alpha val="100000"/>
                            </a:srgbClr>
                          </a:solidFill>
                          <a:latin typeface="Microsoft YaHei"/>
                          <a:ea typeface="Microsoft YaHei"/>
                          <a:cs typeface="Microsoft YaHei"/>
                        </a:rPr>
                        <a:t> </a:t>
                      </a:r>
                      <a:r>
                        <a:rPr sz="900" kern="0" spc="40" dirty="0">
                          <a:solidFill>
                            <a:srgbClr val="000000">
                              <a:alpha val="100000"/>
                            </a:srgbClr>
                          </a:solidFill>
                          <a:latin typeface="Microsoft YaHei"/>
                          <a:ea typeface="Microsoft YaHei"/>
                          <a:cs typeface="Microsoft YaHei"/>
                        </a:rPr>
                        <a:t>6</a:t>
                      </a:r>
                      <a:r>
                        <a:rPr sz="900" kern="0" spc="0" dirty="0">
                          <a:solidFill>
                            <a:srgbClr val="000000">
                              <a:alpha val="100000"/>
                            </a:srgbClr>
                          </a:solidFill>
                          <a:latin typeface="Microsoft YaHei"/>
                          <a:ea typeface="Microsoft YaHei"/>
                          <a:cs typeface="Microsoft YaHei"/>
                        </a:rPr>
                        <a:t>           </a:t>
                      </a:r>
                      <a:r>
                        <a:rPr sz="900" kern="0" spc="100" dirty="0">
                          <a:solidFill>
                            <a:srgbClr val="000000">
                              <a:alpha val="100000"/>
                            </a:srgbClr>
                          </a:solidFill>
                          <a:latin typeface="Microsoft YaHei"/>
                          <a:ea typeface="Microsoft YaHei"/>
                          <a:cs typeface="Microsoft YaHei"/>
                        </a:rPr>
                        <a:t>第</a:t>
                      </a:r>
                      <a:r>
                        <a:rPr sz="900" kern="0" spc="30" dirty="0">
                          <a:solidFill>
                            <a:srgbClr val="000000">
                              <a:alpha val="100000"/>
                            </a:srgbClr>
                          </a:solidFill>
                          <a:latin typeface="Microsoft YaHei"/>
                          <a:ea typeface="Microsoft YaHei"/>
                          <a:cs typeface="Microsoft YaHei"/>
                        </a:rPr>
                        <a:t>  </a:t>
                      </a:r>
                      <a:r>
                        <a:rPr sz="900" kern="0" spc="100" dirty="0">
                          <a:solidFill>
                            <a:srgbClr val="000000">
                              <a:alpha val="100000"/>
                            </a:srgbClr>
                          </a:solidFill>
                          <a:latin typeface="Microsoft YaHei"/>
                          <a:ea typeface="Microsoft YaHei"/>
                          <a:cs typeface="Microsoft YaHei"/>
                        </a:rPr>
                        <a:t>6.2.6</a:t>
                      </a:r>
                      <a:r>
                        <a:rPr sz="900" kern="0" spc="10" dirty="0">
                          <a:solidFill>
                            <a:srgbClr val="000000">
                              <a:alpha val="100000"/>
                            </a:srgbClr>
                          </a:solidFill>
                          <a:latin typeface="Microsoft YaHei"/>
                          <a:ea typeface="Microsoft YaHei"/>
                          <a:cs typeface="Microsoft YaHei"/>
                        </a:rPr>
                        <a:t>  </a:t>
                      </a:r>
                      <a:r>
                        <a:rPr sz="900" kern="0" spc="100" dirty="0">
                          <a:solidFill>
                            <a:srgbClr val="000000">
                              <a:alpha val="100000"/>
                            </a:srgbClr>
                          </a:solidFill>
                          <a:latin typeface="Microsoft YaHei"/>
                          <a:ea typeface="Microsoft YaHei"/>
                          <a:cs typeface="Microsoft YaHei"/>
                        </a:rPr>
                        <a:t>条</a:t>
                      </a:r>
                      <a:r>
                        <a:rPr sz="900" kern="0" spc="-70" dirty="0">
                          <a:solidFill>
                            <a:srgbClr val="000000">
                              <a:alpha val="100000"/>
                            </a:srgbClr>
                          </a:solidFill>
                          <a:latin typeface="Microsoft YaHei"/>
                          <a:ea typeface="Microsoft YaHei"/>
                          <a:cs typeface="Microsoft YaHei"/>
                        </a:rPr>
                        <a:t> </a:t>
                      </a:r>
                      <a:r>
                        <a:rPr sz="900" kern="0" spc="100" dirty="0">
                          <a:solidFill>
                            <a:srgbClr val="000000">
                              <a:alpha val="100000"/>
                            </a:srgbClr>
                          </a:solidFill>
                          <a:latin typeface="Microsoft YaHei"/>
                          <a:ea typeface="Microsoft YaHei"/>
                          <a:cs typeface="Microsoft YaHei"/>
                        </a:rPr>
                        <a:t>、</a:t>
                      </a:r>
                      <a:r>
                        <a:rPr sz="900" kern="0" spc="-70" dirty="0">
                          <a:solidFill>
                            <a:srgbClr val="000000">
                              <a:alpha val="100000"/>
                            </a:srgbClr>
                          </a:solidFill>
                          <a:latin typeface="Microsoft YaHei"/>
                          <a:ea typeface="Microsoft YaHei"/>
                          <a:cs typeface="Microsoft YaHei"/>
                        </a:rPr>
                        <a:t> </a:t>
                      </a:r>
                      <a:r>
                        <a:rPr sz="900" kern="0" spc="100" dirty="0">
                          <a:solidFill>
                            <a:srgbClr val="000000">
                              <a:alpha val="100000"/>
                            </a:srgbClr>
                          </a:solidFill>
                          <a:latin typeface="Microsoft YaHei"/>
                          <a:ea typeface="Microsoft YaHei"/>
                          <a:cs typeface="Microsoft YaHei"/>
                        </a:rPr>
                        <a:t>第</a:t>
                      </a:r>
                      <a:r>
                        <a:rPr sz="900" kern="0" spc="30" dirty="0">
                          <a:solidFill>
                            <a:srgbClr val="000000">
                              <a:alpha val="100000"/>
                            </a:srgbClr>
                          </a:solidFill>
                          <a:latin typeface="Microsoft YaHei"/>
                          <a:ea typeface="Microsoft YaHei"/>
                          <a:cs typeface="Microsoft YaHei"/>
                        </a:rPr>
                        <a:t>  </a:t>
                      </a:r>
                      <a:r>
                        <a:rPr sz="900" kern="0" spc="100" dirty="0">
                          <a:solidFill>
                            <a:srgbClr val="000000">
                              <a:alpha val="100000"/>
                            </a:srgbClr>
                          </a:solidFill>
                          <a:latin typeface="Microsoft YaHei"/>
                          <a:ea typeface="Microsoft YaHei"/>
                          <a:cs typeface="Microsoft YaHei"/>
                        </a:rPr>
                        <a:t>6.2</a:t>
                      </a:r>
                      <a:r>
                        <a:rPr sz="900" kern="0" spc="90" dirty="0">
                          <a:solidFill>
                            <a:srgbClr val="000000">
                              <a:alpha val="100000"/>
                            </a:srgbClr>
                          </a:solidFill>
                          <a:latin typeface="Microsoft YaHei"/>
                          <a:ea typeface="Microsoft YaHei"/>
                          <a:cs typeface="Microsoft YaHei"/>
                        </a:rPr>
                        <a:t>.7</a:t>
                      </a:r>
                      <a:r>
                        <a:rPr sz="900" kern="0" spc="10" dirty="0">
                          <a:solidFill>
                            <a:srgbClr val="000000">
                              <a:alpha val="100000"/>
                            </a:srgbClr>
                          </a:solidFill>
                          <a:latin typeface="Microsoft YaHei"/>
                          <a:ea typeface="Microsoft YaHei"/>
                          <a:cs typeface="Microsoft YaHei"/>
                        </a:rPr>
                        <a:t>  </a:t>
                      </a:r>
                      <a:r>
                        <a:rPr sz="900" kern="0" spc="90" dirty="0">
                          <a:solidFill>
                            <a:srgbClr val="000000">
                              <a:alpha val="100000"/>
                            </a:srgbClr>
                          </a:solidFill>
                          <a:latin typeface="Microsoft YaHei"/>
                          <a:ea typeface="Microsoft YaHei"/>
                          <a:cs typeface="Microsoft YaHei"/>
                        </a:rPr>
                        <a:t>条</a:t>
                      </a:r>
                      <a:r>
                        <a:rPr sz="900" kern="0" spc="-130" dirty="0">
                          <a:solidFill>
                            <a:srgbClr val="000000">
                              <a:alpha val="100000"/>
                            </a:srgbClr>
                          </a:solidFill>
                          <a:latin typeface="Microsoft YaHei"/>
                          <a:ea typeface="Microsoft YaHei"/>
                          <a:cs typeface="Microsoft YaHei"/>
                        </a:rPr>
                        <a:t> </a:t>
                      </a:r>
                      <a:r>
                        <a:rPr sz="900" kern="0" spc="90" dirty="0">
                          <a:solidFill>
                            <a:srgbClr val="000000">
                              <a:alpha val="100000"/>
                            </a:srgbClr>
                          </a:solidFill>
                          <a:latin typeface="Microsoft YaHei"/>
                          <a:ea typeface="Microsoft YaHei"/>
                          <a:cs typeface="Microsoft YaHei"/>
                        </a:rPr>
                        <a:t>。</a:t>
                      </a:r>
                      <a:endParaRPr sz="900" dirty="0">
                        <a:latin typeface="Microsoft YaHei"/>
                        <a:ea typeface="Microsoft YaHei"/>
                        <a:cs typeface="Microsoft YaHei"/>
                      </a:endParaRPr>
                    </a:p>
                  </a:txBody>
                  <a:tcPr marL="0" marR="0" marT="0" marB="0">
                    <a:lnL w="12700" cap="flat" cmpd="sng" algn="ctr">
                      <a:solidFill>
                        <a:srgbClr val="8EBFD6"/>
                      </a:solidFill>
                      <a:prstDash val="solid"/>
                      <a:round/>
                      <a:headEnd type="none" w="med" len="med"/>
                      <a:tailEnd type="none" w="med" len="med"/>
                    </a:lnL>
                    <a:lnR>
                      <a:noFill/>
                    </a:lnR>
                    <a:lnT>
                      <a:noFill/>
                    </a:lnT>
                    <a:lnB w="12700" cap="flat" cmpd="sng" algn="ctr">
                      <a:solidFill>
                        <a:srgbClr val="8EBFD6"/>
                      </a:solidFill>
                      <a:prstDash val="solid"/>
                      <a:round/>
                      <a:headEnd type="none" w="med" len="med"/>
                      <a:tailEnd type="none" w="med" len="med"/>
                    </a:lnB>
                  </a:tcPr>
                </a:tc>
                <a:extLst>
                  <a:ext uri="{0D108BD9-81ED-4DB2-BD59-A6C34878D82A}">
                    <a16:rowId xmlns:a16="http://schemas.microsoft.com/office/drawing/2014/main" val="10000"/>
                  </a:ext>
                </a:extLst>
              </a:tr>
              <a:tr h="2308860">
                <a:tc vMerge="1">
                  <a:txBody>
                    <a:bodyPr/>
                    <a:lstStyle/>
                    <a:p>
                      <a:pPr algn="l" rtl="0" eaLnBrk="0">
                        <a:lnSpc>
                          <a:spcPct val="100000"/>
                        </a:lnSpc>
                        <a:tabLst/>
                      </a:pPr>
                      <a:endParaRPr sz="1000" dirty="0">
                        <a:latin typeface="Arial"/>
                        <a:ea typeface="Arial"/>
                        <a:cs typeface="Arial"/>
                      </a:endParaRPr>
                    </a:p>
                  </a:txBody>
                  <a:tcPr marL="0" marR="0" marT="0" marB="0">
                    <a:lnL>
                      <a:noFill/>
                    </a:lnL>
                    <a:lnR w="12700" cap="flat" cmpd="sng" algn="ctr">
                      <a:solidFill>
                        <a:srgbClr val="8EBFD6"/>
                      </a:solidFill>
                      <a:prstDash val="solid"/>
                      <a:round/>
                      <a:headEnd type="none" w="med" len="med"/>
                      <a:tailEnd type="none" w="med" len="med"/>
                    </a:lnR>
                    <a:lnT>
                      <a:noFill/>
                    </a:lnT>
                    <a:lnB w="12700" cap="flat" cmpd="sng" algn="ctr">
                      <a:solidFill>
                        <a:srgbClr val="8EBFD6"/>
                      </a:solidFill>
                      <a:prstDash val="solid"/>
                      <a:round/>
                      <a:headEnd type="none" w="med" len="med"/>
                      <a:tailEnd type="none" w="med" len="med"/>
                    </a:lnB>
                  </a:tcPr>
                </a:tc>
                <a:tc>
                  <a:txBody>
                    <a:bodyPr/>
                    <a:lstStyle/>
                    <a:p>
                      <a:pPr algn="l" rtl="0" eaLnBrk="0">
                        <a:lnSpc>
                          <a:spcPct val="100000"/>
                        </a:lnSpc>
                        <a:tabLst/>
                      </a:pPr>
                      <a:endParaRPr sz="1000" dirty="0">
                        <a:latin typeface="Arial"/>
                        <a:ea typeface="Arial"/>
                        <a:cs typeface="Arial"/>
                      </a:endParaRPr>
                    </a:p>
                  </a:txBody>
                  <a:tcPr marL="0" marR="0" marT="0" marB="0">
                    <a:lnL w="12700" cap="flat" cmpd="sng" algn="ctr">
                      <a:solidFill>
                        <a:srgbClr val="8EBFD6"/>
                      </a:solidFill>
                      <a:prstDash val="solid"/>
                      <a:round/>
                      <a:headEnd type="none" w="med" len="med"/>
                      <a:tailEnd type="none" w="med" len="med"/>
                    </a:lnL>
                    <a:lnR>
                      <a:noFill/>
                    </a:lnR>
                    <a:lnT>
                      <a:noFill/>
                    </a:lnT>
                    <a:lnB w="12700" cap="flat" cmpd="sng" algn="ctr">
                      <a:solidFill>
                        <a:srgbClr val="8EBFD6"/>
                      </a:solidFill>
                      <a:prstDash val="solid"/>
                      <a:round/>
                      <a:headEnd type="none" w="med" len="med"/>
                      <a:tailEnd type="none" w="med" len="med"/>
                    </a:lnB>
                  </a:tcPr>
                </a:tc>
                <a:tc>
                  <a:txBody>
                    <a:bodyPr/>
                    <a:lstStyle/>
                    <a:p>
                      <a:pPr algn="l" rtl="0" eaLnBrk="0">
                        <a:lnSpc>
                          <a:spcPct val="100000"/>
                        </a:lnSpc>
                        <a:tabLst/>
                      </a:pPr>
                      <a:endParaRPr sz="1000" dirty="0">
                        <a:latin typeface="Arial"/>
                        <a:ea typeface="Arial"/>
                        <a:cs typeface="Arial"/>
                      </a:endParaRPr>
                    </a:p>
                  </a:txBody>
                  <a:tcPr marL="0" marR="0" marT="0" marB="0">
                    <a:lnL>
                      <a:noFill/>
                    </a:lnL>
                    <a:lnR w="12700" cap="flat" cmpd="sng" algn="ctr">
                      <a:solidFill>
                        <a:srgbClr val="8EBFD6"/>
                      </a:solidFill>
                      <a:prstDash val="solid"/>
                      <a:round/>
                      <a:headEnd type="none" w="med" len="med"/>
                      <a:tailEnd type="none" w="med" len="med"/>
                    </a:lnR>
                    <a:lnT>
                      <a:noFill/>
                    </a:lnT>
                    <a:lnB w="12700" cap="flat" cmpd="sng" algn="ctr">
                      <a:solidFill>
                        <a:srgbClr val="8EBFD6"/>
                      </a:solidFill>
                      <a:prstDash val="solid"/>
                      <a:round/>
                      <a:headEnd type="none" w="med" len="med"/>
                      <a:tailEnd type="none" w="med" len="med"/>
                    </a:lnB>
                  </a:tcPr>
                </a:tc>
                <a:tc vMerge="1">
                  <a:txBody>
                    <a:bodyPr/>
                    <a:lstStyle/>
                    <a:p>
                      <a:pPr algn="l" rtl="0" eaLnBrk="0">
                        <a:lnSpc>
                          <a:spcPct val="100000"/>
                        </a:lnSpc>
                        <a:tabLst/>
                      </a:pPr>
                      <a:endParaRPr sz="1000" dirty="0">
                        <a:latin typeface="Arial"/>
                        <a:ea typeface="Arial"/>
                        <a:cs typeface="Arial"/>
                      </a:endParaRPr>
                    </a:p>
                  </a:txBody>
                  <a:tcPr marL="0" marR="0" marT="0" marB="0">
                    <a:lnL w="12700" cap="flat" cmpd="sng" algn="ctr">
                      <a:solidFill>
                        <a:srgbClr val="8EBFD6"/>
                      </a:solidFill>
                      <a:prstDash val="solid"/>
                      <a:round/>
                      <a:headEnd type="none" w="med" len="med"/>
                      <a:tailEnd type="none" w="med" len="med"/>
                    </a:lnL>
                    <a:lnR>
                      <a:noFill/>
                    </a:lnR>
                    <a:lnT>
                      <a:noFill/>
                    </a:lnT>
                    <a:lnB w="12700" cap="flat" cmpd="sng" algn="ctr">
                      <a:solidFill>
                        <a:srgbClr val="8EBFD6"/>
                      </a:solidFill>
                      <a:prstDash val="solid"/>
                      <a:round/>
                      <a:headEnd type="none" w="med" len="med"/>
                      <a:tailEnd type="none" w="med" len="med"/>
                    </a:lnB>
                  </a:tcPr>
                </a:tc>
                <a:extLst>
                  <a:ext uri="{0D108BD9-81ED-4DB2-BD59-A6C34878D82A}">
                    <a16:rowId xmlns:a16="http://schemas.microsoft.com/office/drawing/2014/main" val="10001"/>
                  </a:ext>
                </a:extLst>
              </a:tr>
            </a:tbl>
          </a:graphicData>
        </a:graphic>
      </p:graphicFrame>
      <p:sp>
        <p:nvSpPr>
          <p:cNvPr id="628" name="textbox 628"/>
          <p:cNvSpPr/>
          <p:nvPr/>
        </p:nvSpPr>
        <p:spPr>
          <a:xfrm>
            <a:off x="702236" y="510426"/>
            <a:ext cx="8719819" cy="1052194"/>
          </a:xfrm>
          <a:prstGeom prst="rect">
            <a:avLst/>
          </a:prstGeom>
          <a:noFill/>
          <a:ln w="0" cap="flat">
            <a:noFill/>
            <a:prstDash val="solid"/>
            <a:miter lim="0"/>
          </a:ln>
        </p:spPr>
        <p:txBody>
          <a:bodyPr vert="horz" wrap="square" lIns="0" tIns="0" rIns="0" bIns="0"/>
          <a:lstStyle/>
          <a:p>
            <a:pPr algn="l" rtl="0" eaLnBrk="0">
              <a:lnSpc>
                <a:spcPct val="83341"/>
              </a:lnSpc>
              <a:tabLst/>
            </a:pPr>
            <a:endParaRPr sz="100" dirty="0">
              <a:latin typeface="Arial"/>
              <a:ea typeface="Arial"/>
              <a:cs typeface="Arial"/>
            </a:endParaRPr>
          </a:p>
          <a:p>
            <a:pPr marL="215900" algn="l" rtl="0" eaLnBrk="0">
              <a:lnSpc>
                <a:spcPts val="4227"/>
              </a:lnSpc>
              <a:tabLst/>
            </a:pPr>
            <a:r>
              <a:rPr sz="3200" b="1" kern="0" spc="-80" dirty="0">
                <a:solidFill>
                  <a:srgbClr val="000000">
                    <a:alpha val="100000"/>
                  </a:srgbClr>
                </a:solidFill>
                <a:latin typeface="Microsoft YaHei"/>
                <a:ea typeface="Microsoft YaHei"/>
                <a:cs typeface="Microsoft YaHei"/>
              </a:rPr>
              <a:t>《城镇燃气经营安全重大隐患判定标准》解析</a:t>
            </a:r>
            <a:endParaRPr sz="3200" dirty="0">
              <a:latin typeface="Microsoft YaHei"/>
              <a:ea typeface="Microsoft YaHei"/>
              <a:cs typeface="Microsoft YaHei"/>
            </a:endParaRPr>
          </a:p>
          <a:p>
            <a:pPr algn="l" rtl="0" eaLnBrk="0">
              <a:lnSpc>
                <a:spcPct val="104000"/>
              </a:lnSpc>
              <a:tabLst/>
            </a:pPr>
            <a:endParaRPr sz="1000" dirty="0">
              <a:latin typeface="Arial"/>
              <a:ea typeface="Arial"/>
              <a:cs typeface="Arial"/>
            </a:endParaRPr>
          </a:p>
          <a:p>
            <a:pPr algn="l" rtl="0" eaLnBrk="0">
              <a:lnSpc>
                <a:spcPct val="100000"/>
              </a:lnSpc>
              <a:tabLst/>
            </a:pPr>
            <a:endParaRPr sz="400" dirty="0">
              <a:latin typeface="Arial"/>
              <a:ea typeface="Arial"/>
              <a:cs typeface="Arial"/>
            </a:endParaRPr>
          </a:p>
          <a:p>
            <a:pPr marL="52069" algn="l" rtl="0" eaLnBrk="0">
              <a:lnSpc>
                <a:spcPts val="2123"/>
              </a:lnSpc>
              <a:spcBef>
                <a:spcPts val="1"/>
              </a:spcBef>
              <a:tabLst/>
            </a:pPr>
            <a:r>
              <a:rPr sz="1600" kern="0" spc="10" dirty="0">
                <a:solidFill>
                  <a:srgbClr val="FF0000">
                    <a:alpha val="100000"/>
                  </a:srgbClr>
                </a:solidFill>
                <a:latin typeface="Wingdings"/>
                <a:ea typeface="Wingdings"/>
                <a:cs typeface="Wingdings"/>
              </a:rPr>
              <a:t>n</a:t>
            </a:r>
            <a:r>
              <a:rPr sz="1600" kern="0" spc="-570" dirty="0">
                <a:solidFill>
                  <a:srgbClr val="FF0000">
                    <a:alpha val="100000"/>
                  </a:srgbClr>
                </a:solidFill>
                <a:latin typeface="Wingdings"/>
                <a:ea typeface="Wingdings"/>
                <a:cs typeface="Wingdings"/>
              </a:rPr>
              <a:t> </a:t>
            </a:r>
            <a:r>
              <a:rPr sz="1600" kern="0" spc="10" dirty="0">
                <a:solidFill>
                  <a:srgbClr val="000000">
                    <a:alpha val="100000"/>
                  </a:srgbClr>
                </a:solidFill>
                <a:latin typeface="Microsoft YaHei"/>
                <a:ea typeface="Microsoft YaHei"/>
                <a:cs typeface="Microsoft YaHei"/>
              </a:rPr>
              <a:t>第五条  燃气经营者在燃气厂站安全管理中</a:t>
            </a:r>
            <a:r>
              <a:rPr sz="1600" kern="0" spc="0" dirty="0">
                <a:solidFill>
                  <a:srgbClr val="000000">
                    <a:alpha val="100000"/>
                  </a:srgbClr>
                </a:solidFill>
                <a:latin typeface="Microsoft YaHei"/>
                <a:ea typeface="Microsoft YaHei"/>
                <a:cs typeface="Microsoft YaHei"/>
              </a:rPr>
              <a:t> ，有下列情形之一的 ，判定为重大隐患 </a:t>
            </a:r>
            <a:r>
              <a:rPr sz="1600" kern="0" spc="-380" dirty="0">
                <a:solidFill>
                  <a:srgbClr val="000000">
                    <a:alpha val="100000"/>
                  </a:srgbClr>
                </a:solidFill>
                <a:latin typeface="Microsoft YaHei"/>
                <a:ea typeface="Microsoft YaHei"/>
                <a:cs typeface="Microsoft YaHei"/>
              </a:rPr>
              <a:t>：（</a:t>
            </a:r>
            <a:r>
              <a:rPr sz="1600" kern="0" spc="80" dirty="0">
                <a:solidFill>
                  <a:srgbClr val="000000">
                    <a:alpha val="100000"/>
                  </a:srgbClr>
                </a:solidFill>
                <a:latin typeface="Microsoft YaHei"/>
                <a:ea typeface="Microsoft YaHei"/>
                <a:cs typeface="Microsoft YaHei"/>
              </a:rPr>
              <a:t> </a:t>
            </a:r>
            <a:r>
              <a:rPr sz="1600" kern="0" spc="0" dirty="0">
                <a:solidFill>
                  <a:srgbClr val="000000">
                    <a:alpha val="100000"/>
                  </a:srgbClr>
                </a:solidFill>
                <a:latin typeface="Microsoft YaHei"/>
                <a:ea typeface="Microsoft YaHei"/>
                <a:cs typeface="Microsoft YaHei"/>
              </a:rPr>
              <a:t>5种）</a:t>
            </a:r>
            <a:endParaRPr sz="1600" dirty="0">
              <a:latin typeface="Microsoft YaHei"/>
              <a:ea typeface="Microsoft YaHei"/>
              <a:cs typeface="Microsoft YaHei"/>
            </a:endParaRPr>
          </a:p>
        </p:txBody>
      </p:sp>
      <p:pic>
        <p:nvPicPr>
          <p:cNvPr id="630" name="picture 630"/>
          <p:cNvPicPr>
            <a:picLocks noChangeAspect="1"/>
          </p:cNvPicPr>
          <p:nvPr/>
        </p:nvPicPr>
        <p:blipFill>
          <a:blip r:embed="rId2"/>
          <a:stretch>
            <a:fillRect/>
          </a:stretch>
        </p:blipFill>
        <p:spPr>
          <a:xfrm rot="21600000">
            <a:off x="3479291" y="4410455"/>
            <a:ext cx="1961387" cy="1728216"/>
          </a:xfrm>
          <a:prstGeom prst="rect">
            <a:avLst/>
          </a:prstGeom>
        </p:spPr>
      </p:pic>
      <p:pic>
        <p:nvPicPr>
          <p:cNvPr id="632" name="picture 632"/>
          <p:cNvPicPr>
            <a:picLocks noChangeAspect="1"/>
          </p:cNvPicPr>
          <p:nvPr/>
        </p:nvPicPr>
        <p:blipFill>
          <a:blip r:embed="rId3"/>
          <a:stretch>
            <a:fillRect/>
          </a:stretch>
        </p:blipFill>
        <p:spPr>
          <a:xfrm rot="21600000">
            <a:off x="5686044" y="4410455"/>
            <a:ext cx="1837944" cy="1728216"/>
          </a:xfrm>
          <a:prstGeom prst="rect">
            <a:avLst/>
          </a:prstGeom>
        </p:spPr>
      </p:pic>
      <p:sp>
        <p:nvSpPr>
          <p:cNvPr id="634" name="textbox 634"/>
          <p:cNvSpPr/>
          <p:nvPr/>
        </p:nvSpPr>
        <p:spPr>
          <a:xfrm>
            <a:off x="1705773" y="1802229"/>
            <a:ext cx="8756650" cy="295275"/>
          </a:xfrm>
          <a:prstGeom prst="rect">
            <a:avLst/>
          </a:prstGeom>
          <a:noFill/>
          <a:ln w="0" cap="flat">
            <a:noFill/>
            <a:prstDash val="solid"/>
            <a:miter lim="0"/>
          </a:ln>
        </p:spPr>
        <p:txBody>
          <a:bodyPr vert="horz" wrap="square" lIns="0" tIns="0" rIns="0" bIns="0"/>
          <a:lstStyle/>
          <a:p>
            <a:pPr algn="l" rtl="0" eaLnBrk="0">
              <a:lnSpc>
                <a:spcPct val="83341"/>
              </a:lnSpc>
              <a:tabLst/>
            </a:pPr>
            <a:endParaRPr sz="100" dirty="0">
              <a:latin typeface="Arial"/>
              <a:ea typeface="Arial"/>
              <a:cs typeface="Arial"/>
            </a:endParaRPr>
          </a:p>
          <a:p>
            <a:pPr algn="r" rtl="0" eaLnBrk="0">
              <a:lnSpc>
                <a:spcPts val="2123"/>
              </a:lnSpc>
              <a:tabLst/>
            </a:pPr>
            <a:r>
              <a:rPr sz="1600" kern="0" spc="80" dirty="0">
                <a:solidFill>
                  <a:srgbClr val="000000">
                    <a:alpha val="100000"/>
                  </a:srgbClr>
                </a:solidFill>
                <a:latin typeface="Microsoft YaHei"/>
                <a:ea typeface="Microsoft YaHei"/>
                <a:cs typeface="Microsoft YaHei"/>
              </a:rPr>
              <a:t>（ 二 ）燃气厂站内设备和管道未设置防止系统压力参数超过限值的自动切断和放</a:t>
            </a:r>
            <a:r>
              <a:rPr sz="1600" kern="0" spc="70" dirty="0">
                <a:solidFill>
                  <a:srgbClr val="000000">
                    <a:alpha val="100000"/>
                  </a:srgbClr>
                </a:solidFill>
                <a:latin typeface="Microsoft YaHei"/>
                <a:ea typeface="Microsoft YaHei"/>
                <a:cs typeface="Microsoft YaHei"/>
              </a:rPr>
              <a:t>散装置 ；</a:t>
            </a:r>
            <a:endParaRPr sz="1600" dirty="0">
              <a:latin typeface="Microsoft YaHei"/>
              <a:ea typeface="Microsoft YaHei"/>
              <a:cs typeface="Microsoft YaHei"/>
            </a:endParaRPr>
          </a:p>
        </p:txBody>
      </p:sp>
      <p:sp>
        <p:nvSpPr>
          <p:cNvPr id="636" name="textbox 636"/>
          <p:cNvSpPr/>
          <p:nvPr/>
        </p:nvSpPr>
        <p:spPr>
          <a:xfrm>
            <a:off x="4312254" y="2424529"/>
            <a:ext cx="3568700" cy="295275"/>
          </a:xfrm>
          <a:prstGeom prst="rect">
            <a:avLst/>
          </a:prstGeom>
          <a:noFill/>
          <a:ln w="0" cap="flat">
            <a:noFill/>
            <a:prstDash val="solid"/>
            <a:miter lim="0"/>
          </a:ln>
        </p:spPr>
        <p:txBody>
          <a:bodyPr vert="horz" wrap="square" lIns="0" tIns="0" rIns="0" bIns="0"/>
          <a:lstStyle/>
          <a:p>
            <a:pPr algn="l" rtl="0" eaLnBrk="0">
              <a:lnSpc>
                <a:spcPct val="83341"/>
              </a:lnSpc>
              <a:tabLst/>
            </a:pPr>
            <a:endParaRPr sz="100" dirty="0">
              <a:latin typeface="Arial"/>
              <a:ea typeface="Arial"/>
              <a:cs typeface="Arial"/>
            </a:endParaRPr>
          </a:p>
          <a:p>
            <a:pPr marL="12700" algn="l" rtl="0" eaLnBrk="0">
              <a:lnSpc>
                <a:spcPts val="2123"/>
              </a:lnSpc>
              <a:tabLst/>
            </a:pPr>
            <a:r>
              <a:rPr sz="1600" kern="0" spc="100" dirty="0">
                <a:solidFill>
                  <a:srgbClr val="000000">
                    <a:alpha val="100000"/>
                  </a:srgbClr>
                </a:solidFill>
                <a:latin typeface="Microsoft YaHei"/>
                <a:ea typeface="Microsoft YaHei"/>
                <a:cs typeface="Microsoft YaHei"/>
              </a:rPr>
              <a:t>1</a:t>
            </a:r>
            <a:r>
              <a:rPr sz="1600" kern="0" spc="-260" dirty="0">
                <a:solidFill>
                  <a:srgbClr val="000000">
                    <a:alpha val="100000"/>
                  </a:srgbClr>
                </a:solidFill>
                <a:latin typeface="Microsoft YaHei"/>
                <a:ea typeface="Microsoft YaHei"/>
                <a:cs typeface="Microsoft YaHei"/>
              </a:rPr>
              <a:t> </a:t>
            </a:r>
            <a:r>
              <a:rPr sz="1600" kern="0" spc="100" dirty="0">
                <a:solidFill>
                  <a:srgbClr val="000000">
                    <a:alpha val="100000"/>
                  </a:srgbClr>
                </a:solidFill>
                <a:latin typeface="Microsoft YaHei"/>
                <a:ea typeface="Microsoft YaHei"/>
                <a:cs typeface="Microsoft YaHei"/>
              </a:rPr>
              <a:t>.</a:t>
            </a:r>
            <a:r>
              <a:rPr sz="1600" kern="0" spc="-200" dirty="0">
                <a:solidFill>
                  <a:srgbClr val="000000">
                    <a:alpha val="100000"/>
                  </a:srgbClr>
                </a:solidFill>
                <a:latin typeface="Microsoft YaHei"/>
                <a:ea typeface="Microsoft YaHei"/>
                <a:cs typeface="Microsoft YaHei"/>
              </a:rPr>
              <a:t> </a:t>
            </a:r>
            <a:r>
              <a:rPr sz="1600" kern="0" spc="100" dirty="0">
                <a:solidFill>
                  <a:srgbClr val="000000">
                    <a:alpha val="100000"/>
                  </a:srgbClr>
                </a:solidFill>
                <a:latin typeface="Microsoft YaHei"/>
                <a:ea typeface="Microsoft YaHei"/>
                <a:cs typeface="Microsoft YaHei"/>
              </a:rPr>
              <a:t>门站</a:t>
            </a:r>
            <a:r>
              <a:rPr sz="1600" kern="0" spc="-250" dirty="0">
                <a:solidFill>
                  <a:srgbClr val="000000">
                    <a:alpha val="100000"/>
                  </a:srgbClr>
                </a:solidFill>
                <a:latin typeface="Microsoft YaHei"/>
                <a:ea typeface="Microsoft YaHei"/>
                <a:cs typeface="Microsoft YaHei"/>
              </a:rPr>
              <a:t> </a:t>
            </a:r>
            <a:r>
              <a:rPr sz="1600" kern="0" spc="100" dirty="0">
                <a:solidFill>
                  <a:srgbClr val="000000">
                    <a:alpha val="100000"/>
                  </a:srgbClr>
                </a:solidFill>
                <a:latin typeface="Microsoft YaHei"/>
                <a:ea typeface="Microsoft YaHei"/>
                <a:cs typeface="Microsoft YaHei"/>
              </a:rPr>
              <a:t>、</a:t>
            </a:r>
            <a:r>
              <a:rPr sz="1600" kern="0" spc="-290" dirty="0">
                <a:solidFill>
                  <a:srgbClr val="000000">
                    <a:alpha val="100000"/>
                  </a:srgbClr>
                </a:solidFill>
                <a:latin typeface="Microsoft YaHei"/>
                <a:ea typeface="Microsoft YaHei"/>
                <a:cs typeface="Microsoft YaHei"/>
              </a:rPr>
              <a:t> </a:t>
            </a:r>
            <a:r>
              <a:rPr sz="1600" kern="0" spc="100" dirty="0">
                <a:solidFill>
                  <a:srgbClr val="000000">
                    <a:alpha val="100000"/>
                  </a:srgbClr>
                </a:solidFill>
                <a:latin typeface="Microsoft YaHei"/>
                <a:ea typeface="Microsoft YaHei"/>
                <a:cs typeface="Microsoft YaHei"/>
              </a:rPr>
              <a:t>厂站式调压站或</a:t>
            </a:r>
            <a:r>
              <a:rPr sz="1600" kern="0" spc="90" dirty="0">
                <a:solidFill>
                  <a:srgbClr val="000000">
                    <a:alpha val="100000"/>
                  </a:srgbClr>
                </a:solidFill>
                <a:latin typeface="Microsoft YaHei"/>
                <a:ea typeface="Microsoft YaHei"/>
                <a:cs typeface="Microsoft YaHei"/>
              </a:rPr>
              <a:t>调压计量站</a:t>
            </a:r>
            <a:endParaRPr sz="1600" dirty="0">
              <a:latin typeface="Microsoft YaHei"/>
              <a:ea typeface="Microsoft YaHei"/>
              <a:cs typeface="Microsoft YaHei"/>
            </a:endParaRPr>
          </a:p>
        </p:txBody>
      </p:sp>
      <p:pic>
        <p:nvPicPr>
          <p:cNvPr id="638" name="picture 638"/>
          <p:cNvPicPr>
            <a:picLocks noChangeAspect="1"/>
          </p:cNvPicPr>
          <p:nvPr/>
        </p:nvPicPr>
        <p:blipFill>
          <a:blip r:embed="rId4"/>
          <a:stretch>
            <a:fillRect/>
          </a:stretch>
        </p:blipFill>
        <p:spPr>
          <a:xfrm rot="21600000">
            <a:off x="11472671" y="0"/>
            <a:ext cx="719328" cy="720852"/>
          </a:xfrm>
          <a:prstGeom prst="rect">
            <a:avLst/>
          </a:prstGeom>
        </p:spPr>
      </p:pic>
      <p:pic>
        <p:nvPicPr>
          <p:cNvPr id="640" name="picture 640"/>
          <p:cNvPicPr>
            <a:picLocks noChangeAspect="1"/>
          </p:cNvPicPr>
          <p:nvPr/>
        </p:nvPicPr>
        <p:blipFill>
          <a:blip r:embed="rId5"/>
          <a:stretch>
            <a:fillRect/>
          </a:stretch>
        </p:blipFill>
        <p:spPr>
          <a:xfrm rot="21600000">
            <a:off x="0" y="6138671"/>
            <a:ext cx="720852" cy="719328"/>
          </a:xfrm>
          <a:prstGeom prst="rect">
            <a:avLst/>
          </a:prstGeom>
        </p:spPr>
      </p:pic>
      <p:pic>
        <p:nvPicPr>
          <p:cNvPr id="642" name="picture 642"/>
          <p:cNvPicPr>
            <a:picLocks noChangeAspect="1"/>
          </p:cNvPicPr>
          <p:nvPr/>
        </p:nvPicPr>
        <p:blipFill>
          <a:blip r:embed="rId6"/>
          <a:stretch>
            <a:fillRect/>
          </a:stretch>
        </p:blipFill>
        <p:spPr>
          <a:xfrm rot="21600000">
            <a:off x="3529583" y="4410455"/>
            <a:ext cx="457200" cy="449579"/>
          </a:xfrm>
          <a:prstGeom prst="rect">
            <a:avLst/>
          </a:prstGeom>
        </p:spPr>
      </p:pic>
      <p:pic>
        <p:nvPicPr>
          <p:cNvPr id="644" name="picture 644"/>
          <p:cNvPicPr>
            <a:picLocks noChangeAspect="1"/>
          </p:cNvPicPr>
          <p:nvPr/>
        </p:nvPicPr>
        <p:blipFill>
          <a:blip r:embed="rId7"/>
          <a:stretch>
            <a:fillRect/>
          </a:stretch>
        </p:blipFill>
        <p:spPr>
          <a:xfrm rot="21600000">
            <a:off x="720090" y="1619250"/>
            <a:ext cx="10751184" cy="12700"/>
          </a:xfrm>
          <a:prstGeom prst="rect">
            <a:avLst/>
          </a:prstGeom>
        </p:spPr>
      </p:pic>
      <p:pic>
        <p:nvPicPr>
          <p:cNvPr id="646" name="picture 646"/>
          <p:cNvPicPr>
            <a:picLocks noChangeAspect="1"/>
          </p:cNvPicPr>
          <p:nvPr/>
        </p:nvPicPr>
        <p:blipFill>
          <a:blip r:embed="rId7"/>
          <a:stretch>
            <a:fillRect/>
          </a:stretch>
        </p:blipFill>
        <p:spPr>
          <a:xfrm rot="21600000">
            <a:off x="720090" y="2241550"/>
            <a:ext cx="10751184" cy="12700"/>
          </a:xfrm>
          <a:prstGeom prst="rect">
            <a:avLst/>
          </a:prstGeom>
        </p:spPr>
      </p:pic>
      <p:pic>
        <p:nvPicPr>
          <p:cNvPr id="648" name="picture 648"/>
          <p:cNvPicPr>
            <a:picLocks noChangeAspect="1"/>
          </p:cNvPicPr>
          <p:nvPr/>
        </p:nvPicPr>
        <p:blipFill>
          <a:blip r:embed="rId8"/>
          <a:stretch>
            <a:fillRect/>
          </a:stretch>
        </p:blipFill>
        <p:spPr>
          <a:xfrm rot="21600000">
            <a:off x="5481320" y="4185284"/>
            <a:ext cx="12700" cy="2190115"/>
          </a:xfrm>
          <a:prstGeom prst="rect">
            <a:avLst/>
          </a:prstGeom>
        </p:spPr>
      </p:pic>
    </p:spTree>
  </p:cSld>
  <p:clrMapOvr>
    <a:masterClrMapping/>
  </p:clrMapOvr>
</p:sld>
</file>

<file path=ppt/slides/slide33.xml><?xml version="1.0" encoding="utf-8"?>
<p:sld xmlns:a16="http://schemas.microsoft.com/office/drawing/2014/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0" name="rect 650"/>
          <p:cNvSpPr/>
          <p:nvPr/>
        </p:nvSpPr>
        <p:spPr>
          <a:xfrm>
            <a:off x="0" y="0"/>
            <a:ext cx="12192000" cy="6858000"/>
          </a:xfrm>
          <a:prstGeom prst="rect">
            <a:avLst/>
          </a:prstGeom>
          <a:solidFill>
            <a:srgbClr val="E4F4FB">
              <a:alpha val="100000"/>
            </a:srgbClr>
          </a:solidFill>
          <a:ln w="0" cap="flat">
            <a:noFill/>
            <a:prstDash val="solid"/>
            <a:miter lim="0"/>
          </a:ln>
        </p:spPr>
        <p:txBody>
          <a:bodyPr rtlCol="0"/>
          <a:lstStyle/>
          <a:p>
            <a:pPr algn="ctr"/>
            <a:endParaRPr lang="zh-CN" altLang="en-US"/>
          </a:p>
        </p:txBody>
      </p:sp>
      <p:grpSp>
        <p:nvGrpSpPr>
          <p:cNvPr id="52" name="group 52"/>
          <p:cNvGrpSpPr/>
          <p:nvPr/>
        </p:nvGrpSpPr>
        <p:grpSpPr>
          <a:xfrm rot="21600000">
            <a:off x="720852" y="1626107"/>
            <a:ext cx="10750296" cy="4748784"/>
            <a:chOff x="0" y="0"/>
            <a:chExt cx="10750296" cy="4748784"/>
          </a:xfrm>
        </p:grpSpPr>
        <p:sp>
          <p:nvSpPr>
            <p:cNvPr id="652" name="path 652"/>
            <p:cNvSpPr/>
            <p:nvPr/>
          </p:nvSpPr>
          <p:spPr>
            <a:xfrm>
              <a:off x="0" y="0"/>
              <a:ext cx="10750296" cy="4748784"/>
            </a:xfrm>
            <a:custGeom>
              <a:avLst/>
              <a:gdLst/>
              <a:ahLst/>
              <a:cxnLst/>
              <a:rect l="0" t="0" r="0" b="0"/>
              <a:pathLst>
                <a:path w="16929" h="7478">
                  <a:moveTo>
                    <a:pt x="0" y="0"/>
                  </a:moveTo>
                  <a:lnTo>
                    <a:pt x="16929" y="0"/>
                  </a:lnTo>
                  <a:lnTo>
                    <a:pt x="16929" y="979"/>
                  </a:lnTo>
                  <a:lnTo>
                    <a:pt x="0" y="979"/>
                  </a:lnTo>
                  <a:lnTo>
                    <a:pt x="0" y="0"/>
                  </a:lnTo>
                  <a:close/>
                </a:path>
                <a:path w="16929" h="7478">
                  <a:moveTo>
                    <a:pt x="0" y="1958"/>
                  </a:moveTo>
                  <a:lnTo>
                    <a:pt x="4171" y="1958"/>
                  </a:lnTo>
                  <a:lnTo>
                    <a:pt x="4171" y="2940"/>
                  </a:lnTo>
                  <a:lnTo>
                    <a:pt x="0" y="2940"/>
                  </a:lnTo>
                  <a:lnTo>
                    <a:pt x="0" y="1958"/>
                  </a:lnTo>
                  <a:close/>
                </a:path>
                <a:path w="16929" h="7478">
                  <a:moveTo>
                    <a:pt x="4171" y="1958"/>
                  </a:moveTo>
                  <a:lnTo>
                    <a:pt x="11138" y="1958"/>
                  </a:lnTo>
                  <a:lnTo>
                    <a:pt x="11138" y="2940"/>
                  </a:lnTo>
                  <a:lnTo>
                    <a:pt x="4171" y="2940"/>
                  </a:lnTo>
                  <a:lnTo>
                    <a:pt x="4171" y="1958"/>
                  </a:lnTo>
                  <a:close/>
                </a:path>
                <a:path w="16929" h="7478">
                  <a:moveTo>
                    <a:pt x="11138" y="1958"/>
                  </a:moveTo>
                  <a:lnTo>
                    <a:pt x="16929" y="1958"/>
                  </a:lnTo>
                  <a:lnTo>
                    <a:pt x="16929" y="2940"/>
                  </a:lnTo>
                  <a:lnTo>
                    <a:pt x="11138" y="2940"/>
                  </a:lnTo>
                  <a:lnTo>
                    <a:pt x="11138" y="1958"/>
                  </a:lnTo>
                  <a:close/>
                </a:path>
                <a:path w="16929" h="7478">
                  <a:moveTo>
                    <a:pt x="4171" y="4368"/>
                  </a:moveTo>
                  <a:lnTo>
                    <a:pt x="7507" y="4368"/>
                  </a:lnTo>
                  <a:lnTo>
                    <a:pt x="7507" y="7478"/>
                  </a:lnTo>
                  <a:lnTo>
                    <a:pt x="4171" y="7478"/>
                  </a:lnTo>
                  <a:lnTo>
                    <a:pt x="4171" y="4368"/>
                  </a:lnTo>
                  <a:close/>
                </a:path>
                <a:path w="16929" h="7478">
                  <a:moveTo>
                    <a:pt x="7507" y="4368"/>
                  </a:moveTo>
                  <a:lnTo>
                    <a:pt x="11138" y="4368"/>
                  </a:lnTo>
                  <a:lnTo>
                    <a:pt x="11138" y="7478"/>
                  </a:lnTo>
                  <a:lnTo>
                    <a:pt x="7507" y="7478"/>
                  </a:lnTo>
                  <a:lnTo>
                    <a:pt x="7507" y="4368"/>
                  </a:lnTo>
                  <a:close/>
                </a:path>
              </a:pathLst>
            </a:custGeom>
            <a:solidFill>
              <a:srgbClr val="B9D6E6">
                <a:alpha val="100000"/>
              </a:srgbClr>
            </a:solidFill>
            <a:ln w="0" cap="flat">
              <a:noFill/>
              <a:prstDash val="solid"/>
              <a:miter lim="0"/>
            </a:ln>
          </p:spPr>
          <p:txBody>
            <a:bodyPr rtlCol="0"/>
            <a:lstStyle/>
            <a:p>
              <a:pPr algn="ctr"/>
              <a:endParaRPr lang="zh-CN" altLang="en-US"/>
            </a:p>
          </p:txBody>
        </p:sp>
        <p:sp>
          <p:nvSpPr>
            <p:cNvPr id="654" name="path 654"/>
            <p:cNvSpPr/>
            <p:nvPr/>
          </p:nvSpPr>
          <p:spPr>
            <a:xfrm>
              <a:off x="0" y="621792"/>
              <a:ext cx="10750296" cy="4126992"/>
            </a:xfrm>
            <a:custGeom>
              <a:avLst/>
              <a:gdLst/>
              <a:ahLst/>
              <a:cxnLst/>
              <a:rect l="0" t="0" r="0" b="0"/>
              <a:pathLst>
                <a:path w="16929" h="6499">
                  <a:moveTo>
                    <a:pt x="0" y="0"/>
                  </a:moveTo>
                  <a:lnTo>
                    <a:pt x="16929" y="0"/>
                  </a:lnTo>
                  <a:lnTo>
                    <a:pt x="16929" y="979"/>
                  </a:lnTo>
                  <a:lnTo>
                    <a:pt x="0" y="979"/>
                  </a:lnTo>
                  <a:lnTo>
                    <a:pt x="0" y="0"/>
                  </a:lnTo>
                  <a:close/>
                </a:path>
                <a:path w="16929" h="6499">
                  <a:moveTo>
                    <a:pt x="0" y="1960"/>
                  </a:moveTo>
                  <a:lnTo>
                    <a:pt x="4171" y="1960"/>
                  </a:lnTo>
                  <a:lnTo>
                    <a:pt x="4171" y="6499"/>
                  </a:lnTo>
                  <a:lnTo>
                    <a:pt x="0" y="6499"/>
                  </a:lnTo>
                  <a:lnTo>
                    <a:pt x="0" y="1960"/>
                  </a:lnTo>
                  <a:close/>
                </a:path>
                <a:path w="16929" h="6499">
                  <a:moveTo>
                    <a:pt x="4171" y="1960"/>
                  </a:moveTo>
                  <a:lnTo>
                    <a:pt x="11138" y="1960"/>
                  </a:lnTo>
                  <a:lnTo>
                    <a:pt x="11138" y="3388"/>
                  </a:lnTo>
                  <a:lnTo>
                    <a:pt x="4171" y="3388"/>
                  </a:lnTo>
                  <a:lnTo>
                    <a:pt x="4171" y="1960"/>
                  </a:lnTo>
                  <a:close/>
                </a:path>
                <a:path w="16929" h="6499">
                  <a:moveTo>
                    <a:pt x="11138" y="1960"/>
                  </a:moveTo>
                  <a:lnTo>
                    <a:pt x="16929" y="1960"/>
                  </a:lnTo>
                  <a:lnTo>
                    <a:pt x="16929" y="6499"/>
                  </a:lnTo>
                  <a:lnTo>
                    <a:pt x="11138" y="6499"/>
                  </a:lnTo>
                  <a:lnTo>
                    <a:pt x="11138" y="1960"/>
                  </a:lnTo>
                  <a:close/>
                </a:path>
              </a:pathLst>
            </a:custGeom>
            <a:solidFill>
              <a:srgbClr val="FFFFFF">
                <a:alpha val="100000"/>
              </a:srgbClr>
            </a:solidFill>
            <a:ln w="0" cap="flat">
              <a:noFill/>
              <a:prstDash val="solid"/>
              <a:miter lim="0"/>
            </a:ln>
          </p:spPr>
          <p:txBody>
            <a:bodyPr rtlCol="0"/>
            <a:lstStyle/>
            <a:p>
              <a:pPr algn="ctr"/>
              <a:endParaRPr lang="zh-CN" altLang="en-US"/>
            </a:p>
          </p:txBody>
        </p:sp>
      </p:grpSp>
      <p:graphicFrame>
        <p:nvGraphicFramePr>
          <p:cNvPr id="656" name="table 656"/>
          <p:cNvGraphicFramePr>
            <a:graphicFrameLocks noGrp="1"/>
          </p:cNvGraphicFramePr>
          <p:nvPr/>
        </p:nvGraphicFramePr>
        <p:xfrm>
          <a:off x="720090" y="2870200"/>
          <a:ext cx="10750548" cy="3510914"/>
        </p:xfrm>
        <a:graphic>
          <a:graphicData uri="http://schemas.openxmlformats.org/drawingml/2006/table">
            <a:tbl>
              <a:tblPr/>
              <a:tblGrid>
                <a:gridCol w="2649855">
                  <a:extLst>
                    <a:ext uri="{9D8B030D-6E8A-4147-A177-3AD203B41FA5}">
                      <a16:colId xmlns:a16="http://schemas.microsoft.com/office/drawing/2014/main" val="20000"/>
                    </a:ext>
                  </a:extLst>
                </a:gridCol>
                <a:gridCol w="2039620">
                  <a:extLst>
                    <a:ext uri="{9D8B030D-6E8A-4147-A177-3AD203B41FA5}">
                      <a16:colId xmlns:a16="http://schemas.microsoft.com/office/drawing/2014/main" val="20001"/>
                    </a:ext>
                  </a:extLst>
                </a:gridCol>
                <a:gridCol w="2383789">
                  <a:extLst>
                    <a:ext uri="{9D8B030D-6E8A-4147-A177-3AD203B41FA5}">
                      <a16:colId xmlns:a16="http://schemas.microsoft.com/office/drawing/2014/main" val="20002"/>
                    </a:ext>
                  </a:extLst>
                </a:gridCol>
                <a:gridCol w="3677284">
                  <a:extLst>
                    <a:ext uri="{9D8B030D-6E8A-4147-A177-3AD203B41FA5}">
                      <a16:colId xmlns:a16="http://schemas.microsoft.com/office/drawing/2014/main" val="20003"/>
                    </a:ext>
                  </a:extLst>
                </a:gridCol>
              </a:tblGrid>
              <a:tr h="1435100">
                <a:tc rowSpan="2">
                  <a:txBody>
                    <a:bodyPr/>
                    <a:lstStyle/>
                    <a:p>
                      <a:pPr algn="l" rtl="0" eaLnBrk="0">
                        <a:lnSpc>
                          <a:spcPct val="152000"/>
                        </a:lnSpc>
                        <a:tabLst/>
                      </a:pPr>
                      <a:endParaRPr sz="1000" dirty="0">
                        <a:latin typeface="Arial"/>
                        <a:ea typeface="Arial"/>
                        <a:cs typeface="Arial"/>
                      </a:endParaRPr>
                    </a:p>
                    <a:p>
                      <a:pPr algn="l" rtl="0" eaLnBrk="0">
                        <a:lnSpc>
                          <a:spcPct val="8355"/>
                        </a:lnSpc>
                        <a:tabLst/>
                      </a:pPr>
                      <a:endParaRPr sz="100" dirty="0">
                        <a:latin typeface="Arial"/>
                        <a:ea typeface="Arial"/>
                        <a:cs typeface="Arial"/>
                      </a:endParaRPr>
                    </a:p>
                    <a:p>
                      <a:pPr marL="872489" algn="l" rtl="0" eaLnBrk="0">
                        <a:lnSpc>
                          <a:spcPct val="84000"/>
                        </a:lnSpc>
                        <a:tabLst/>
                      </a:pPr>
                      <a:r>
                        <a:rPr sz="1600" kern="0" spc="120" dirty="0">
                          <a:solidFill>
                            <a:srgbClr val="000000">
                              <a:alpha val="100000"/>
                            </a:srgbClr>
                          </a:solidFill>
                          <a:latin typeface="Microsoft YaHei"/>
                          <a:ea typeface="Microsoft YaHei"/>
                          <a:cs typeface="Microsoft YaHei"/>
                        </a:rPr>
                        <a:t>检查要点</a:t>
                      </a:r>
                      <a:endParaRPr sz="1600" dirty="0">
                        <a:latin typeface="Microsoft YaHei"/>
                        <a:ea typeface="Microsoft YaHei"/>
                        <a:cs typeface="Microsoft YaHei"/>
                      </a:endParaRPr>
                    </a:p>
                    <a:p>
                      <a:pPr algn="l" rtl="0" eaLnBrk="0">
                        <a:lnSpc>
                          <a:spcPct val="103000"/>
                        </a:lnSpc>
                        <a:tabLst/>
                      </a:pPr>
                      <a:endParaRPr sz="1000" dirty="0">
                        <a:latin typeface="Arial"/>
                        <a:ea typeface="Arial"/>
                        <a:cs typeface="Arial"/>
                      </a:endParaRPr>
                    </a:p>
                    <a:p>
                      <a:pPr algn="l" rtl="0" eaLnBrk="0">
                        <a:lnSpc>
                          <a:spcPct val="103000"/>
                        </a:lnSpc>
                        <a:tabLst/>
                      </a:pPr>
                      <a:endParaRPr sz="1000" dirty="0">
                        <a:latin typeface="Arial"/>
                        <a:ea typeface="Arial"/>
                        <a:cs typeface="Arial"/>
                      </a:endParaRPr>
                    </a:p>
                    <a:p>
                      <a:pPr algn="l" rtl="0" eaLnBrk="0">
                        <a:lnSpc>
                          <a:spcPct val="103000"/>
                        </a:lnSpc>
                        <a:tabLst/>
                      </a:pPr>
                      <a:endParaRPr sz="1000" dirty="0">
                        <a:latin typeface="Arial"/>
                        <a:ea typeface="Arial"/>
                        <a:cs typeface="Arial"/>
                      </a:endParaRPr>
                    </a:p>
                    <a:p>
                      <a:pPr algn="l" rtl="0" eaLnBrk="0">
                        <a:lnSpc>
                          <a:spcPct val="103000"/>
                        </a:lnSpc>
                        <a:tabLst/>
                      </a:pPr>
                      <a:endParaRPr sz="1000" dirty="0">
                        <a:latin typeface="Arial"/>
                        <a:ea typeface="Arial"/>
                        <a:cs typeface="Arial"/>
                      </a:endParaRPr>
                    </a:p>
                    <a:p>
                      <a:pPr algn="l" rtl="0" eaLnBrk="0">
                        <a:lnSpc>
                          <a:spcPct val="103000"/>
                        </a:lnSpc>
                        <a:tabLst/>
                      </a:pPr>
                      <a:endParaRPr sz="1000" dirty="0">
                        <a:latin typeface="Arial"/>
                        <a:ea typeface="Arial"/>
                        <a:cs typeface="Arial"/>
                      </a:endParaRPr>
                    </a:p>
                    <a:p>
                      <a:pPr algn="l" rtl="0" eaLnBrk="0">
                        <a:lnSpc>
                          <a:spcPct val="104000"/>
                        </a:lnSpc>
                        <a:tabLst/>
                      </a:pPr>
                      <a:endParaRPr sz="1000" dirty="0">
                        <a:latin typeface="Arial"/>
                        <a:ea typeface="Arial"/>
                        <a:cs typeface="Arial"/>
                      </a:endParaRPr>
                    </a:p>
                    <a:p>
                      <a:pPr algn="l" rtl="0" eaLnBrk="0">
                        <a:lnSpc>
                          <a:spcPct val="104000"/>
                        </a:lnSpc>
                        <a:tabLst/>
                      </a:pPr>
                      <a:endParaRPr sz="1000" dirty="0">
                        <a:latin typeface="Arial"/>
                        <a:ea typeface="Arial"/>
                        <a:cs typeface="Arial"/>
                      </a:endParaRPr>
                    </a:p>
                    <a:p>
                      <a:pPr algn="l" rtl="0" eaLnBrk="0">
                        <a:lnSpc>
                          <a:spcPct val="128000"/>
                        </a:lnSpc>
                        <a:tabLst/>
                      </a:pPr>
                      <a:endParaRPr sz="300" dirty="0">
                        <a:latin typeface="Arial"/>
                        <a:ea typeface="Arial"/>
                        <a:cs typeface="Arial"/>
                      </a:endParaRPr>
                    </a:p>
                    <a:p>
                      <a:pPr marL="232409" indent="78105" algn="l" rtl="0" eaLnBrk="0">
                        <a:lnSpc>
                          <a:spcPct val="131000"/>
                        </a:lnSpc>
                        <a:spcBef>
                          <a:spcPts val="1"/>
                        </a:spcBef>
                        <a:tabLst/>
                      </a:pPr>
                      <a:r>
                        <a:rPr sz="1500" kern="0" spc="-40" dirty="0">
                          <a:solidFill>
                            <a:srgbClr val="000000">
                              <a:alpha val="100000"/>
                            </a:srgbClr>
                          </a:solidFill>
                          <a:latin typeface="Microsoft YaHei"/>
                          <a:ea typeface="Microsoft YaHei"/>
                          <a:cs typeface="Microsoft YaHei"/>
                        </a:rPr>
                        <a:t>（ </a:t>
                      </a:r>
                      <a:r>
                        <a:rPr sz="1500" kern="0" spc="-40" dirty="0">
                          <a:solidFill>
                            <a:srgbClr val="000000">
                              <a:alpha val="100000"/>
                            </a:srgbClr>
                          </a:solidFill>
                          <a:latin typeface="FangSong"/>
                          <a:ea typeface="FangSong"/>
                          <a:cs typeface="FangSong"/>
                        </a:rPr>
                        <a:t>2</a:t>
                      </a:r>
                      <a:r>
                        <a:rPr sz="1500" kern="0" spc="-340" dirty="0">
                          <a:solidFill>
                            <a:srgbClr val="000000">
                              <a:alpha val="100000"/>
                            </a:srgbClr>
                          </a:solidFill>
                          <a:latin typeface="FangSong"/>
                          <a:ea typeface="FangSong"/>
                          <a:cs typeface="FangSong"/>
                        </a:rPr>
                        <a:t> </a:t>
                      </a:r>
                      <a:r>
                        <a:rPr sz="1500" kern="0" spc="-40" dirty="0">
                          <a:solidFill>
                            <a:srgbClr val="000000">
                              <a:alpha val="100000"/>
                            </a:srgbClr>
                          </a:solidFill>
                          <a:latin typeface="Microsoft YaHei"/>
                          <a:ea typeface="Microsoft YaHei"/>
                          <a:cs typeface="Microsoft YaHei"/>
                        </a:rPr>
                        <a:t>）查进站管道压力超</a:t>
                      </a:r>
                      <a:r>
                        <a:rPr sz="1500" kern="0" spc="0" dirty="0">
                          <a:solidFill>
                            <a:srgbClr val="000000">
                              <a:alpha val="100000"/>
                            </a:srgbClr>
                          </a:solidFill>
                          <a:latin typeface="Microsoft YaHei"/>
                          <a:ea typeface="Microsoft YaHei"/>
                          <a:cs typeface="Microsoft YaHei"/>
                        </a:rPr>
                        <a:t>      </a:t>
                      </a:r>
                      <a:r>
                        <a:rPr sz="1500" kern="0" spc="90" dirty="0">
                          <a:solidFill>
                            <a:srgbClr val="000000">
                              <a:alpha val="100000"/>
                            </a:srgbClr>
                          </a:solidFill>
                          <a:latin typeface="Microsoft YaHei"/>
                          <a:ea typeface="Microsoft YaHei"/>
                          <a:cs typeface="Microsoft YaHei"/>
                        </a:rPr>
                        <a:t>压自动放散装置设置情</a:t>
                      </a:r>
                      <a:r>
                        <a:rPr sz="1500" kern="0" spc="0" dirty="0">
                          <a:solidFill>
                            <a:srgbClr val="000000">
                              <a:alpha val="100000"/>
                            </a:srgbClr>
                          </a:solidFill>
                          <a:latin typeface="Microsoft YaHei"/>
                          <a:ea typeface="Microsoft YaHei"/>
                          <a:cs typeface="Microsoft YaHei"/>
                        </a:rPr>
                        <a:t>        </a:t>
                      </a:r>
                      <a:r>
                        <a:rPr sz="1500" kern="0" spc="30" dirty="0">
                          <a:solidFill>
                            <a:srgbClr val="000000">
                              <a:alpha val="100000"/>
                            </a:srgbClr>
                          </a:solidFill>
                          <a:latin typeface="Microsoft YaHei"/>
                          <a:ea typeface="Microsoft YaHei"/>
                          <a:cs typeface="Microsoft YaHei"/>
                        </a:rPr>
                        <a:t>况</a:t>
                      </a:r>
                      <a:r>
                        <a:rPr sz="1500" kern="0" spc="-40" dirty="0">
                          <a:solidFill>
                            <a:srgbClr val="000000">
                              <a:alpha val="100000"/>
                            </a:srgbClr>
                          </a:solidFill>
                          <a:latin typeface="Microsoft YaHei"/>
                          <a:ea typeface="Microsoft YaHei"/>
                          <a:cs typeface="Microsoft YaHei"/>
                        </a:rPr>
                        <a:t> </a:t>
                      </a:r>
                      <a:r>
                        <a:rPr sz="1500" kern="0" spc="30" dirty="0">
                          <a:solidFill>
                            <a:srgbClr val="000000">
                              <a:alpha val="100000"/>
                            </a:srgbClr>
                          </a:solidFill>
                          <a:latin typeface="Microsoft YaHei"/>
                          <a:ea typeface="Microsoft YaHei"/>
                          <a:cs typeface="Microsoft YaHei"/>
                        </a:rPr>
                        <a:t>；</a:t>
                      </a:r>
                      <a:endParaRPr sz="1500" dirty="0">
                        <a:latin typeface="Microsoft YaHei"/>
                        <a:ea typeface="Microsoft YaHei"/>
                        <a:cs typeface="Microsoft YaHei"/>
                      </a:endParaRPr>
                    </a:p>
                  </a:txBody>
                  <a:tcPr marL="0" marR="0" marT="0" marB="0">
                    <a:lnL>
                      <a:noFill/>
                    </a:lnL>
                    <a:lnR w="12700" cap="flat" cmpd="sng" algn="ctr">
                      <a:solidFill>
                        <a:srgbClr val="8EBFD6"/>
                      </a:solidFill>
                      <a:prstDash val="solid"/>
                      <a:round/>
                      <a:headEnd type="none" w="med" len="med"/>
                      <a:tailEnd type="none" w="med" len="med"/>
                    </a:lnR>
                    <a:lnT>
                      <a:noFill/>
                    </a:lnT>
                    <a:lnB w="12700" cap="flat" cmpd="sng" algn="ctr">
                      <a:solidFill>
                        <a:srgbClr val="8EBFD6"/>
                      </a:solidFill>
                      <a:prstDash val="solid"/>
                      <a:round/>
                      <a:headEnd type="none" w="med" len="med"/>
                      <a:tailEnd type="none" w="med" len="med"/>
                    </a:lnB>
                  </a:tcPr>
                </a:tc>
                <a:tc gridSpan="2">
                  <a:txBody>
                    <a:bodyPr/>
                    <a:lstStyle/>
                    <a:p>
                      <a:pPr algn="l" rtl="0" eaLnBrk="0">
                        <a:lnSpc>
                          <a:spcPct val="152000"/>
                        </a:lnSpc>
                        <a:tabLst/>
                      </a:pPr>
                      <a:endParaRPr sz="1000" dirty="0">
                        <a:latin typeface="Arial"/>
                        <a:ea typeface="Arial"/>
                        <a:cs typeface="Arial"/>
                      </a:endParaRPr>
                    </a:p>
                    <a:p>
                      <a:pPr marL="1761489" algn="l" rtl="0" eaLnBrk="0">
                        <a:lnSpc>
                          <a:spcPct val="84000"/>
                        </a:lnSpc>
                        <a:spcBef>
                          <a:spcPts val="4"/>
                        </a:spcBef>
                        <a:tabLst/>
                      </a:pPr>
                      <a:r>
                        <a:rPr sz="1600" kern="0" spc="120" dirty="0">
                          <a:solidFill>
                            <a:srgbClr val="000000">
                              <a:alpha val="100000"/>
                            </a:srgbClr>
                          </a:solidFill>
                          <a:latin typeface="Microsoft YaHei"/>
                          <a:ea typeface="Microsoft YaHei"/>
                          <a:cs typeface="Microsoft YaHei"/>
                        </a:rPr>
                        <a:t>判定标准</a:t>
                      </a:r>
                      <a:endParaRPr sz="1600" dirty="0">
                        <a:latin typeface="Microsoft YaHei"/>
                        <a:ea typeface="Microsoft YaHei"/>
                        <a:cs typeface="Microsoft YaHei"/>
                      </a:endParaRPr>
                    </a:p>
                    <a:p>
                      <a:pPr algn="l" rtl="0" eaLnBrk="0">
                        <a:lnSpc>
                          <a:spcPct val="194000"/>
                        </a:lnSpc>
                        <a:tabLst/>
                      </a:pPr>
                      <a:endParaRPr sz="1000" dirty="0">
                        <a:latin typeface="Arial"/>
                        <a:ea typeface="Arial"/>
                        <a:cs typeface="Arial"/>
                      </a:endParaRPr>
                    </a:p>
                    <a:p>
                      <a:pPr algn="l" rtl="0" eaLnBrk="0">
                        <a:lnSpc>
                          <a:spcPct val="127000"/>
                        </a:lnSpc>
                        <a:tabLst/>
                      </a:pPr>
                      <a:endParaRPr sz="300" dirty="0">
                        <a:latin typeface="Arial"/>
                        <a:ea typeface="Arial"/>
                        <a:cs typeface="Arial"/>
                      </a:endParaRPr>
                    </a:p>
                    <a:p>
                      <a:pPr marL="231140" indent="635" algn="l" rtl="0" eaLnBrk="0">
                        <a:lnSpc>
                          <a:spcPct val="125000"/>
                        </a:lnSpc>
                        <a:spcBef>
                          <a:spcPts val="1"/>
                        </a:spcBef>
                        <a:tabLst/>
                      </a:pPr>
                      <a:r>
                        <a:rPr sz="1500" kern="0" spc="70" dirty="0">
                          <a:solidFill>
                            <a:srgbClr val="000000">
                              <a:alpha val="100000"/>
                            </a:srgbClr>
                          </a:solidFill>
                          <a:latin typeface="Microsoft YaHei"/>
                          <a:ea typeface="Microsoft YaHei"/>
                          <a:cs typeface="Microsoft YaHei"/>
                        </a:rPr>
                        <a:t>进站管道未设置压力超压自动放散装置 ，构</a:t>
                      </a:r>
                      <a:r>
                        <a:rPr sz="1500" kern="0" spc="0" dirty="0">
                          <a:solidFill>
                            <a:srgbClr val="000000">
                              <a:alpha val="100000"/>
                            </a:srgbClr>
                          </a:solidFill>
                          <a:latin typeface="Microsoft YaHei"/>
                          <a:ea typeface="Microsoft YaHei"/>
                          <a:cs typeface="Microsoft YaHei"/>
                        </a:rPr>
                        <a:t>       </a:t>
                      </a:r>
                      <a:r>
                        <a:rPr sz="1500" kern="0" spc="90" dirty="0">
                          <a:solidFill>
                            <a:srgbClr val="000000">
                              <a:alpha val="100000"/>
                            </a:srgbClr>
                          </a:solidFill>
                          <a:latin typeface="Microsoft YaHei"/>
                          <a:ea typeface="Microsoft YaHei"/>
                          <a:cs typeface="Microsoft YaHei"/>
                        </a:rPr>
                        <a:t>成重大隐患</a:t>
                      </a:r>
                      <a:endParaRPr sz="1500" dirty="0">
                        <a:latin typeface="Microsoft YaHei"/>
                        <a:ea typeface="Microsoft YaHei"/>
                        <a:cs typeface="Microsoft YaHei"/>
                      </a:endParaRPr>
                    </a:p>
                  </a:txBody>
                  <a:tcPr marL="0" marR="0" marT="0" marB="0">
                    <a:lnL w="12700" cap="flat" cmpd="sng" algn="ctr">
                      <a:solidFill>
                        <a:srgbClr val="8EBFD6"/>
                      </a:solidFill>
                      <a:prstDash val="solid"/>
                      <a:round/>
                      <a:headEnd type="none" w="med" len="med"/>
                      <a:tailEnd type="none" w="med" len="med"/>
                    </a:lnL>
                    <a:lnR w="12700" cap="flat" cmpd="sng" algn="ctr">
                      <a:solidFill>
                        <a:srgbClr val="8EBFD6"/>
                      </a:solidFill>
                      <a:prstDash val="solid"/>
                      <a:round/>
                      <a:headEnd type="none" w="med" len="med"/>
                      <a:tailEnd type="none" w="med" len="med"/>
                    </a:lnR>
                    <a:lnT>
                      <a:noFill/>
                    </a:lnT>
                    <a:lnB>
                      <a:noFill/>
                    </a:lnB>
                  </a:tcPr>
                </a:tc>
                <a:tc hMerge="1">
                  <a:txBody>
                    <a:bodyPr/>
                    <a:lstStyle/>
                    <a:p>
                      <a:endParaRPr/>
                    </a:p>
                  </a:txBody>
                  <a:tcPr marL="0" marR="0" marT="0" marB="0">
                    <a:lnL w="12700" cap="flat" cmpd="sng" algn="ctr">
                      <a:solidFill>
                        <a:srgbClr val="8EBFD6"/>
                      </a:solidFill>
                      <a:prstDash val="solid"/>
                      <a:round/>
                      <a:headEnd type="none" w="med" len="med"/>
                      <a:tailEnd type="none" w="med" len="med"/>
                    </a:lnL>
                    <a:lnR w="12700" cap="flat" cmpd="sng" algn="ctr">
                      <a:solidFill>
                        <a:srgbClr val="8EBFD6"/>
                      </a:solidFill>
                      <a:prstDash val="solid"/>
                      <a:round/>
                      <a:headEnd type="none" w="med" len="med"/>
                      <a:tailEnd type="none" w="med" len="med"/>
                    </a:lnR>
                    <a:lnT>
                      <a:noFill/>
                    </a:lnT>
                    <a:lnB>
                      <a:noFill/>
                    </a:lnB>
                  </a:tcPr>
                </a:tc>
                <a:tc rowSpan="2">
                  <a:txBody>
                    <a:bodyPr/>
                    <a:lstStyle/>
                    <a:p>
                      <a:pPr algn="l" rtl="0" eaLnBrk="0">
                        <a:lnSpc>
                          <a:spcPct val="151000"/>
                        </a:lnSpc>
                        <a:tabLst/>
                      </a:pPr>
                      <a:endParaRPr sz="1000" dirty="0">
                        <a:latin typeface="Arial"/>
                        <a:ea typeface="Arial"/>
                        <a:cs typeface="Arial"/>
                      </a:endParaRPr>
                    </a:p>
                    <a:p>
                      <a:pPr marL="1162050" algn="l" rtl="0" eaLnBrk="0">
                        <a:lnSpc>
                          <a:spcPct val="85000"/>
                        </a:lnSpc>
                        <a:spcBef>
                          <a:spcPts val="1"/>
                        </a:spcBef>
                        <a:tabLst/>
                      </a:pPr>
                      <a:r>
                        <a:rPr sz="1600" kern="0" spc="140" dirty="0">
                          <a:solidFill>
                            <a:srgbClr val="000000">
                              <a:alpha val="100000"/>
                            </a:srgbClr>
                          </a:solidFill>
                          <a:latin typeface="Microsoft YaHei"/>
                          <a:ea typeface="Microsoft YaHei"/>
                          <a:cs typeface="Microsoft YaHei"/>
                        </a:rPr>
                        <a:t>相关参考依据</a:t>
                      </a:r>
                      <a:endParaRPr sz="1600" dirty="0">
                        <a:latin typeface="Microsoft YaHei"/>
                        <a:ea typeface="Microsoft YaHei"/>
                        <a:cs typeface="Microsoft YaHei"/>
                      </a:endParaRPr>
                    </a:p>
                    <a:p>
                      <a:pPr algn="l" rtl="0" eaLnBrk="0">
                        <a:lnSpc>
                          <a:spcPct val="194000"/>
                        </a:lnSpc>
                        <a:tabLst/>
                      </a:pPr>
                      <a:endParaRPr sz="1000" dirty="0">
                        <a:latin typeface="Arial"/>
                        <a:ea typeface="Arial"/>
                        <a:cs typeface="Arial"/>
                      </a:endParaRPr>
                    </a:p>
                    <a:p>
                      <a:pPr marL="230504" indent="70485" algn="l" rtl="0" eaLnBrk="0">
                        <a:lnSpc>
                          <a:spcPct val="135000"/>
                        </a:lnSpc>
                        <a:spcBef>
                          <a:spcPts val="276"/>
                        </a:spcBef>
                        <a:tabLst/>
                      </a:pPr>
                      <a:r>
                        <a:rPr sz="900" kern="0" spc="50" dirty="0">
                          <a:solidFill>
                            <a:srgbClr val="FF0000">
                              <a:alpha val="100000"/>
                            </a:srgbClr>
                          </a:solidFill>
                          <a:latin typeface="Microsoft YaHei"/>
                          <a:ea typeface="Microsoft YaHei"/>
                          <a:cs typeface="Microsoft YaHei"/>
                        </a:rPr>
                        <a:t>【依据】</a:t>
                      </a:r>
                      <a:r>
                        <a:rPr sz="900" kern="0" spc="-120" dirty="0">
                          <a:solidFill>
                            <a:srgbClr val="FF0000">
                              <a:alpha val="100000"/>
                            </a:srgbClr>
                          </a:solidFill>
                          <a:latin typeface="Microsoft YaHei"/>
                          <a:ea typeface="Microsoft YaHei"/>
                          <a:cs typeface="Microsoft YaHei"/>
                        </a:rPr>
                        <a:t> </a:t>
                      </a:r>
                      <a:r>
                        <a:rPr sz="900" kern="0" spc="50" dirty="0">
                          <a:solidFill>
                            <a:srgbClr val="000000">
                              <a:alpha val="100000"/>
                            </a:srgbClr>
                          </a:solidFill>
                          <a:latin typeface="Microsoft YaHei"/>
                          <a:ea typeface="Microsoft YaHei"/>
                          <a:cs typeface="Microsoft YaHei"/>
                        </a:rPr>
                        <a:t>《</a:t>
                      </a:r>
                      <a:r>
                        <a:rPr sz="900" kern="0" spc="-60" dirty="0">
                          <a:solidFill>
                            <a:srgbClr val="000000">
                              <a:alpha val="100000"/>
                            </a:srgbClr>
                          </a:solidFill>
                          <a:latin typeface="Microsoft YaHei"/>
                          <a:ea typeface="Microsoft YaHei"/>
                          <a:cs typeface="Microsoft YaHei"/>
                        </a:rPr>
                        <a:t> </a:t>
                      </a:r>
                      <a:r>
                        <a:rPr sz="900" kern="0" spc="50" dirty="0">
                          <a:solidFill>
                            <a:srgbClr val="000000">
                              <a:alpha val="100000"/>
                            </a:srgbClr>
                          </a:solidFill>
                          <a:latin typeface="Microsoft YaHei"/>
                          <a:ea typeface="Microsoft YaHei"/>
                          <a:cs typeface="Microsoft YaHei"/>
                        </a:rPr>
                        <a:t>燃</a:t>
                      </a:r>
                      <a:r>
                        <a:rPr sz="900" kern="0" spc="-120" dirty="0">
                          <a:solidFill>
                            <a:srgbClr val="000000">
                              <a:alpha val="100000"/>
                            </a:srgbClr>
                          </a:solidFill>
                          <a:latin typeface="Microsoft YaHei"/>
                          <a:ea typeface="Microsoft YaHei"/>
                          <a:cs typeface="Microsoft YaHei"/>
                        </a:rPr>
                        <a:t> </a:t>
                      </a:r>
                      <a:r>
                        <a:rPr sz="900" kern="0" spc="50" dirty="0">
                          <a:solidFill>
                            <a:srgbClr val="000000">
                              <a:alpha val="100000"/>
                            </a:srgbClr>
                          </a:solidFill>
                          <a:latin typeface="Microsoft YaHei"/>
                          <a:ea typeface="Microsoft YaHei"/>
                          <a:cs typeface="Microsoft YaHei"/>
                        </a:rPr>
                        <a:t>气</a:t>
                      </a:r>
                      <a:r>
                        <a:rPr sz="900" kern="0" spc="-110" dirty="0">
                          <a:solidFill>
                            <a:srgbClr val="000000">
                              <a:alpha val="100000"/>
                            </a:srgbClr>
                          </a:solidFill>
                          <a:latin typeface="Microsoft YaHei"/>
                          <a:ea typeface="Microsoft YaHei"/>
                          <a:cs typeface="Microsoft YaHei"/>
                        </a:rPr>
                        <a:t> </a:t>
                      </a:r>
                      <a:r>
                        <a:rPr sz="900" kern="0" spc="50" dirty="0">
                          <a:solidFill>
                            <a:srgbClr val="000000">
                              <a:alpha val="100000"/>
                            </a:srgbClr>
                          </a:solidFill>
                          <a:latin typeface="Microsoft YaHei"/>
                          <a:ea typeface="Microsoft YaHei"/>
                          <a:cs typeface="Microsoft YaHei"/>
                        </a:rPr>
                        <a:t>工</a:t>
                      </a:r>
                      <a:r>
                        <a:rPr sz="900" kern="0" spc="-140" dirty="0">
                          <a:solidFill>
                            <a:srgbClr val="000000">
                              <a:alpha val="100000"/>
                            </a:srgbClr>
                          </a:solidFill>
                          <a:latin typeface="Microsoft YaHei"/>
                          <a:ea typeface="Microsoft YaHei"/>
                          <a:cs typeface="Microsoft YaHei"/>
                        </a:rPr>
                        <a:t> </a:t>
                      </a:r>
                      <a:r>
                        <a:rPr sz="900" kern="0" spc="50" dirty="0">
                          <a:solidFill>
                            <a:srgbClr val="000000">
                              <a:alpha val="100000"/>
                            </a:srgbClr>
                          </a:solidFill>
                          <a:latin typeface="Microsoft YaHei"/>
                          <a:ea typeface="Microsoft YaHei"/>
                          <a:cs typeface="Microsoft YaHei"/>
                        </a:rPr>
                        <a:t>程</a:t>
                      </a:r>
                      <a:r>
                        <a:rPr sz="900" kern="0" spc="-130" dirty="0">
                          <a:solidFill>
                            <a:srgbClr val="000000">
                              <a:alpha val="100000"/>
                            </a:srgbClr>
                          </a:solidFill>
                          <a:latin typeface="Microsoft YaHei"/>
                          <a:ea typeface="Microsoft YaHei"/>
                          <a:cs typeface="Microsoft YaHei"/>
                        </a:rPr>
                        <a:t> </a:t>
                      </a:r>
                      <a:r>
                        <a:rPr sz="900" kern="0" spc="50" dirty="0">
                          <a:solidFill>
                            <a:srgbClr val="000000">
                              <a:alpha val="100000"/>
                            </a:srgbClr>
                          </a:solidFill>
                          <a:latin typeface="Microsoft YaHei"/>
                          <a:ea typeface="Microsoft YaHei"/>
                          <a:cs typeface="Microsoft YaHei"/>
                        </a:rPr>
                        <a:t>项 目</a:t>
                      </a:r>
                      <a:r>
                        <a:rPr sz="900" kern="0" spc="-130" dirty="0">
                          <a:solidFill>
                            <a:srgbClr val="000000">
                              <a:alpha val="100000"/>
                            </a:srgbClr>
                          </a:solidFill>
                          <a:latin typeface="Microsoft YaHei"/>
                          <a:ea typeface="Microsoft YaHei"/>
                          <a:cs typeface="Microsoft YaHei"/>
                        </a:rPr>
                        <a:t> </a:t>
                      </a:r>
                      <a:r>
                        <a:rPr sz="900" kern="0" spc="50" dirty="0">
                          <a:solidFill>
                            <a:srgbClr val="000000">
                              <a:alpha val="100000"/>
                            </a:srgbClr>
                          </a:solidFill>
                          <a:latin typeface="Microsoft YaHei"/>
                          <a:ea typeface="Microsoft YaHei"/>
                          <a:cs typeface="Microsoft YaHei"/>
                        </a:rPr>
                        <a:t>规</a:t>
                      </a:r>
                      <a:r>
                        <a:rPr sz="900" kern="0" spc="-110" dirty="0">
                          <a:solidFill>
                            <a:srgbClr val="000000">
                              <a:alpha val="100000"/>
                            </a:srgbClr>
                          </a:solidFill>
                          <a:latin typeface="Microsoft YaHei"/>
                          <a:ea typeface="Microsoft YaHei"/>
                          <a:cs typeface="Microsoft YaHei"/>
                        </a:rPr>
                        <a:t> </a:t>
                      </a:r>
                      <a:r>
                        <a:rPr sz="900" kern="0" spc="50" dirty="0">
                          <a:solidFill>
                            <a:srgbClr val="000000">
                              <a:alpha val="100000"/>
                            </a:srgbClr>
                          </a:solidFill>
                          <a:latin typeface="Microsoft YaHei"/>
                          <a:ea typeface="Microsoft YaHei"/>
                          <a:cs typeface="Microsoft YaHei"/>
                        </a:rPr>
                        <a:t>范</a:t>
                      </a:r>
                      <a:r>
                        <a:rPr sz="900" kern="0" spc="-70" dirty="0">
                          <a:solidFill>
                            <a:srgbClr val="000000">
                              <a:alpha val="100000"/>
                            </a:srgbClr>
                          </a:solidFill>
                          <a:latin typeface="Microsoft YaHei"/>
                          <a:ea typeface="Microsoft YaHei"/>
                          <a:cs typeface="Microsoft YaHei"/>
                        </a:rPr>
                        <a:t> </a:t>
                      </a:r>
                      <a:r>
                        <a:rPr sz="900" kern="0" spc="50" dirty="0">
                          <a:solidFill>
                            <a:srgbClr val="000000">
                              <a:alpha val="100000"/>
                            </a:srgbClr>
                          </a:solidFill>
                          <a:latin typeface="Microsoft YaHei"/>
                          <a:ea typeface="Microsoft YaHei"/>
                          <a:cs typeface="Microsoft YaHei"/>
                        </a:rPr>
                        <a:t>》</a:t>
                      </a:r>
                      <a:r>
                        <a:rPr sz="900" kern="0" spc="-90" dirty="0">
                          <a:solidFill>
                            <a:srgbClr val="000000">
                              <a:alpha val="100000"/>
                            </a:srgbClr>
                          </a:solidFill>
                          <a:latin typeface="Microsoft YaHei"/>
                          <a:ea typeface="Microsoft YaHei"/>
                          <a:cs typeface="Microsoft YaHei"/>
                        </a:rPr>
                        <a:t> </a:t>
                      </a:r>
                      <a:r>
                        <a:rPr sz="900" kern="0" spc="50" dirty="0">
                          <a:solidFill>
                            <a:srgbClr val="000000">
                              <a:alpha val="100000"/>
                            </a:srgbClr>
                          </a:solidFill>
                          <a:latin typeface="Microsoft YaHei"/>
                          <a:ea typeface="Microsoft YaHei"/>
                          <a:cs typeface="Microsoft YaHei"/>
                        </a:rPr>
                        <a:t>第</a:t>
                      </a:r>
                      <a:r>
                        <a:rPr sz="900" kern="0" spc="10" dirty="0">
                          <a:solidFill>
                            <a:srgbClr val="000000">
                              <a:alpha val="100000"/>
                            </a:srgbClr>
                          </a:solidFill>
                          <a:latin typeface="Microsoft YaHei"/>
                          <a:ea typeface="Microsoft YaHei"/>
                          <a:cs typeface="Microsoft YaHei"/>
                        </a:rPr>
                        <a:t>  </a:t>
                      </a:r>
                      <a:r>
                        <a:rPr sz="900" kern="0" spc="50" dirty="0">
                          <a:solidFill>
                            <a:srgbClr val="000000">
                              <a:alpha val="100000"/>
                            </a:srgbClr>
                          </a:solidFill>
                          <a:latin typeface="Microsoft YaHei"/>
                          <a:ea typeface="Microsoft YaHei"/>
                          <a:cs typeface="Microsoft YaHei"/>
                        </a:rPr>
                        <a:t>4</a:t>
                      </a:r>
                      <a:r>
                        <a:rPr sz="900" kern="0" spc="40" dirty="0">
                          <a:solidFill>
                            <a:srgbClr val="000000">
                              <a:alpha val="100000"/>
                            </a:srgbClr>
                          </a:solidFill>
                          <a:latin typeface="Microsoft YaHei"/>
                          <a:ea typeface="Microsoft YaHei"/>
                          <a:cs typeface="Microsoft YaHei"/>
                        </a:rPr>
                        <a:t>.2.5</a:t>
                      </a:r>
                      <a:r>
                        <a:rPr sz="900" kern="0" spc="10" dirty="0">
                          <a:solidFill>
                            <a:srgbClr val="000000">
                              <a:alpha val="100000"/>
                            </a:srgbClr>
                          </a:solidFill>
                          <a:latin typeface="Microsoft YaHei"/>
                          <a:ea typeface="Microsoft YaHei"/>
                          <a:cs typeface="Microsoft YaHei"/>
                        </a:rPr>
                        <a:t>  </a:t>
                      </a:r>
                      <a:r>
                        <a:rPr sz="900" kern="0" spc="40" dirty="0">
                          <a:solidFill>
                            <a:srgbClr val="000000">
                              <a:alpha val="100000"/>
                            </a:srgbClr>
                          </a:solidFill>
                          <a:latin typeface="Microsoft YaHei"/>
                          <a:ea typeface="Microsoft YaHei"/>
                          <a:cs typeface="Microsoft YaHei"/>
                        </a:rPr>
                        <a:t>条</a:t>
                      </a:r>
                      <a:r>
                        <a:rPr sz="900" kern="0" spc="130" dirty="0">
                          <a:solidFill>
                            <a:srgbClr val="000000">
                              <a:alpha val="100000"/>
                            </a:srgbClr>
                          </a:solidFill>
                          <a:latin typeface="Microsoft YaHei"/>
                          <a:ea typeface="Microsoft YaHei"/>
                          <a:cs typeface="Microsoft YaHei"/>
                        </a:rPr>
                        <a:t> </a:t>
                      </a:r>
                      <a:r>
                        <a:rPr sz="900" kern="0" spc="40" dirty="0">
                          <a:solidFill>
                            <a:srgbClr val="000000">
                              <a:alpha val="100000"/>
                            </a:srgbClr>
                          </a:solidFill>
                          <a:latin typeface="Microsoft YaHei"/>
                          <a:ea typeface="Microsoft YaHei"/>
                          <a:cs typeface="Microsoft YaHei"/>
                        </a:rPr>
                        <a:t>：燃</a:t>
                      </a:r>
                      <a:r>
                        <a:rPr sz="900" kern="0" spc="-130" dirty="0">
                          <a:solidFill>
                            <a:srgbClr val="000000">
                              <a:alpha val="100000"/>
                            </a:srgbClr>
                          </a:solidFill>
                          <a:latin typeface="Microsoft YaHei"/>
                          <a:ea typeface="Microsoft YaHei"/>
                          <a:cs typeface="Microsoft YaHei"/>
                        </a:rPr>
                        <a:t> </a:t>
                      </a:r>
                      <a:r>
                        <a:rPr sz="900" kern="0" spc="40" dirty="0">
                          <a:solidFill>
                            <a:srgbClr val="000000">
                              <a:alpha val="100000"/>
                            </a:srgbClr>
                          </a:solidFill>
                          <a:latin typeface="Microsoft YaHei"/>
                          <a:ea typeface="Microsoft YaHei"/>
                          <a:cs typeface="Microsoft YaHei"/>
                        </a:rPr>
                        <a:t>气</a:t>
                      </a:r>
                      <a:r>
                        <a:rPr sz="900" kern="0" spc="0" dirty="0">
                          <a:solidFill>
                            <a:srgbClr val="000000">
                              <a:alpha val="100000"/>
                            </a:srgbClr>
                          </a:solidFill>
                          <a:latin typeface="Microsoft YaHei"/>
                          <a:ea typeface="Microsoft YaHei"/>
                          <a:cs typeface="Microsoft YaHei"/>
                        </a:rPr>
                        <a:t>            </a:t>
                      </a:r>
                      <a:r>
                        <a:rPr sz="900" kern="0" spc="210" dirty="0">
                          <a:solidFill>
                            <a:srgbClr val="000000">
                              <a:alpha val="100000"/>
                            </a:srgbClr>
                          </a:solidFill>
                          <a:latin typeface="Microsoft YaHei"/>
                          <a:ea typeface="Microsoft YaHei"/>
                          <a:cs typeface="Microsoft YaHei"/>
                        </a:rPr>
                        <a:t>厂站内设备和管道应按防止系统压力参数超过限值</a:t>
                      </a:r>
                      <a:r>
                        <a:rPr sz="900" kern="0" spc="0" dirty="0">
                          <a:solidFill>
                            <a:srgbClr val="000000">
                              <a:alpha val="100000"/>
                            </a:srgbClr>
                          </a:solidFill>
                          <a:latin typeface="Microsoft YaHei"/>
                          <a:ea typeface="Microsoft YaHei"/>
                          <a:cs typeface="Microsoft YaHei"/>
                        </a:rPr>
                        <a:t>           </a:t>
                      </a:r>
                      <a:r>
                        <a:rPr sz="900" kern="0" spc="200" dirty="0">
                          <a:solidFill>
                            <a:srgbClr val="000000">
                              <a:alpha val="100000"/>
                            </a:srgbClr>
                          </a:solidFill>
                          <a:latin typeface="Microsoft YaHei"/>
                          <a:ea typeface="Microsoft YaHei"/>
                          <a:cs typeface="Microsoft YaHei"/>
                        </a:rPr>
                        <a:t>的要求设置自动切断和放散装</a:t>
                      </a:r>
                      <a:r>
                        <a:rPr sz="900" kern="0" spc="190" dirty="0">
                          <a:solidFill>
                            <a:srgbClr val="000000">
                              <a:alpha val="100000"/>
                            </a:srgbClr>
                          </a:solidFill>
                          <a:latin typeface="Microsoft YaHei"/>
                          <a:ea typeface="Microsoft YaHei"/>
                          <a:cs typeface="Microsoft YaHei"/>
                        </a:rPr>
                        <a:t>置</a:t>
                      </a:r>
                      <a:r>
                        <a:rPr sz="900" kern="0" spc="-80" dirty="0">
                          <a:solidFill>
                            <a:srgbClr val="000000">
                              <a:alpha val="100000"/>
                            </a:srgbClr>
                          </a:solidFill>
                          <a:latin typeface="Microsoft YaHei"/>
                          <a:ea typeface="Microsoft YaHei"/>
                          <a:cs typeface="Microsoft YaHei"/>
                        </a:rPr>
                        <a:t> </a:t>
                      </a:r>
                      <a:r>
                        <a:rPr sz="900" kern="0" spc="190" dirty="0">
                          <a:solidFill>
                            <a:srgbClr val="000000">
                              <a:alpha val="100000"/>
                            </a:srgbClr>
                          </a:solidFill>
                          <a:latin typeface="Microsoft YaHei"/>
                          <a:ea typeface="Microsoft YaHei"/>
                          <a:cs typeface="Microsoft YaHei"/>
                        </a:rPr>
                        <a:t>。</a:t>
                      </a:r>
                      <a:r>
                        <a:rPr sz="900" kern="0" spc="-70" dirty="0">
                          <a:solidFill>
                            <a:srgbClr val="000000">
                              <a:alpha val="100000"/>
                            </a:srgbClr>
                          </a:solidFill>
                          <a:latin typeface="Microsoft YaHei"/>
                          <a:ea typeface="Microsoft YaHei"/>
                          <a:cs typeface="Microsoft YaHei"/>
                        </a:rPr>
                        <a:t> </a:t>
                      </a:r>
                      <a:r>
                        <a:rPr sz="900" kern="0" spc="190" dirty="0">
                          <a:solidFill>
                            <a:srgbClr val="000000">
                              <a:alpha val="100000"/>
                            </a:srgbClr>
                          </a:solidFill>
                          <a:latin typeface="Microsoft YaHei"/>
                          <a:ea typeface="Microsoft YaHei"/>
                          <a:cs typeface="Microsoft YaHei"/>
                        </a:rPr>
                        <a:t>放散装置的设置</a:t>
                      </a:r>
                      <a:r>
                        <a:rPr sz="900" kern="0" spc="0" dirty="0">
                          <a:solidFill>
                            <a:srgbClr val="000000">
                              <a:alpha val="100000"/>
                            </a:srgbClr>
                          </a:solidFill>
                          <a:latin typeface="Microsoft YaHei"/>
                          <a:ea typeface="Microsoft YaHei"/>
                          <a:cs typeface="Microsoft YaHei"/>
                        </a:rPr>
                        <a:t>           </a:t>
                      </a:r>
                      <a:r>
                        <a:rPr sz="900" kern="0" spc="190" dirty="0">
                          <a:solidFill>
                            <a:srgbClr val="000000">
                              <a:alpha val="100000"/>
                            </a:srgbClr>
                          </a:solidFill>
                          <a:latin typeface="Microsoft YaHei"/>
                          <a:ea typeface="Microsoft YaHei"/>
                          <a:cs typeface="Microsoft YaHei"/>
                        </a:rPr>
                        <a:t>应保证放散时的安全和卫生 ，不得在建筑物内放散</a:t>
                      </a:r>
                      <a:r>
                        <a:rPr sz="900" kern="0" spc="0" dirty="0">
                          <a:solidFill>
                            <a:srgbClr val="000000">
                              <a:alpha val="100000"/>
                            </a:srgbClr>
                          </a:solidFill>
                          <a:latin typeface="Microsoft YaHei"/>
                          <a:ea typeface="Microsoft YaHei"/>
                          <a:cs typeface="Microsoft YaHei"/>
                        </a:rPr>
                        <a:t>           </a:t>
                      </a:r>
                      <a:r>
                        <a:rPr sz="900" kern="0" spc="180" dirty="0">
                          <a:solidFill>
                            <a:srgbClr val="000000">
                              <a:alpha val="100000"/>
                            </a:srgbClr>
                          </a:solidFill>
                          <a:latin typeface="Microsoft YaHei"/>
                          <a:ea typeface="Microsoft YaHei"/>
                          <a:cs typeface="Microsoft YaHei"/>
                        </a:rPr>
                        <a:t>燃气和其他有害气体</a:t>
                      </a:r>
                      <a:r>
                        <a:rPr sz="900" kern="0" spc="-100" dirty="0">
                          <a:solidFill>
                            <a:srgbClr val="000000">
                              <a:alpha val="100000"/>
                            </a:srgbClr>
                          </a:solidFill>
                          <a:latin typeface="Microsoft YaHei"/>
                          <a:ea typeface="Microsoft YaHei"/>
                          <a:cs typeface="Microsoft YaHei"/>
                        </a:rPr>
                        <a:t> </a:t>
                      </a:r>
                      <a:r>
                        <a:rPr sz="900" kern="0" spc="180" dirty="0">
                          <a:solidFill>
                            <a:srgbClr val="000000">
                              <a:alpha val="100000"/>
                            </a:srgbClr>
                          </a:solidFill>
                          <a:latin typeface="Microsoft YaHei"/>
                          <a:ea typeface="Microsoft YaHei"/>
                          <a:cs typeface="Microsoft YaHei"/>
                        </a:rPr>
                        <a:t>。</a:t>
                      </a:r>
                      <a:endParaRPr sz="900" dirty="0">
                        <a:latin typeface="Microsoft YaHei"/>
                        <a:ea typeface="Microsoft YaHei"/>
                        <a:cs typeface="Microsoft YaHei"/>
                      </a:endParaRPr>
                    </a:p>
                    <a:p>
                      <a:pPr marL="299720" algn="l" rtl="0" eaLnBrk="0">
                        <a:lnSpc>
                          <a:spcPts val="1284"/>
                        </a:lnSpc>
                        <a:spcBef>
                          <a:spcPts val="181"/>
                        </a:spcBef>
                        <a:tabLst/>
                      </a:pPr>
                      <a:r>
                        <a:rPr sz="900" kern="0" spc="40" dirty="0">
                          <a:solidFill>
                            <a:srgbClr val="FF0000">
                              <a:alpha val="100000"/>
                            </a:srgbClr>
                          </a:solidFill>
                          <a:latin typeface="Microsoft YaHei"/>
                          <a:ea typeface="Microsoft YaHei"/>
                          <a:cs typeface="Microsoft YaHei"/>
                        </a:rPr>
                        <a:t>〖</a:t>
                      </a:r>
                      <a:r>
                        <a:rPr sz="900" kern="0" spc="-120" dirty="0">
                          <a:solidFill>
                            <a:srgbClr val="FF0000">
                              <a:alpha val="100000"/>
                            </a:srgbClr>
                          </a:solidFill>
                          <a:latin typeface="Microsoft YaHei"/>
                          <a:ea typeface="Microsoft YaHei"/>
                          <a:cs typeface="Microsoft YaHei"/>
                        </a:rPr>
                        <a:t> </a:t>
                      </a:r>
                      <a:r>
                        <a:rPr sz="900" kern="0" spc="40" dirty="0">
                          <a:solidFill>
                            <a:srgbClr val="FF0000">
                              <a:alpha val="100000"/>
                            </a:srgbClr>
                          </a:solidFill>
                          <a:latin typeface="Microsoft YaHei"/>
                          <a:ea typeface="Microsoft YaHei"/>
                          <a:cs typeface="Microsoft YaHei"/>
                        </a:rPr>
                        <a:t>解</a:t>
                      </a:r>
                      <a:r>
                        <a:rPr sz="900" kern="0" spc="-130" dirty="0">
                          <a:solidFill>
                            <a:srgbClr val="FF0000">
                              <a:alpha val="100000"/>
                            </a:srgbClr>
                          </a:solidFill>
                          <a:latin typeface="Microsoft YaHei"/>
                          <a:ea typeface="Microsoft YaHei"/>
                          <a:cs typeface="Microsoft YaHei"/>
                        </a:rPr>
                        <a:t> </a:t>
                      </a:r>
                      <a:r>
                        <a:rPr sz="900" kern="0" spc="40" dirty="0">
                          <a:solidFill>
                            <a:srgbClr val="FF0000">
                              <a:alpha val="100000"/>
                            </a:srgbClr>
                          </a:solidFill>
                          <a:latin typeface="Microsoft YaHei"/>
                          <a:ea typeface="Microsoft YaHei"/>
                          <a:cs typeface="Microsoft YaHei"/>
                        </a:rPr>
                        <a:t>读</a:t>
                      </a:r>
                      <a:r>
                        <a:rPr sz="900" kern="0" spc="-70" dirty="0">
                          <a:solidFill>
                            <a:srgbClr val="FF0000">
                              <a:alpha val="100000"/>
                            </a:srgbClr>
                          </a:solidFill>
                          <a:latin typeface="Microsoft YaHei"/>
                          <a:ea typeface="Microsoft YaHei"/>
                          <a:cs typeface="Microsoft YaHei"/>
                        </a:rPr>
                        <a:t> </a:t>
                      </a:r>
                      <a:r>
                        <a:rPr sz="900" kern="0" spc="40" dirty="0">
                          <a:solidFill>
                            <a:srgbClr val="FF0000">
                              <a:alpha val="100000"/>
                            </a:srgbClr>
                          </a:solidFill>
                          <a:latin typeface="Microsoft YaHei"/>
                          <a:ea typeface="Microsoft YaHei"/>
                          <a:cs typeface="Microsoft YaHei"/>
                        </a:rPr>
                        <a:t>〗</a:t>
                      </a:r>
                      <a:r>
                        <a:rPr sz="900" kern="0" spc="-40" dirty="0">
                          <a:solidFill>
                            <a:srgbClr val="FF0000">
                              <a:alpha val="100000"/>
                            </a:srgbClr>
                          </a:solidFill>
                          <a:latin typeface="Microsoft YaHei"/>
                          <a:ea typeface="Microsoft YaHei"/>
                          <a:cs typeface="Microsoft YaHei"/>
                        </a:rPr>
                        <a:t> </a:t>
                      </a:r>
                      <a:r>
                        <a:rPr sz="900" kern="0" spc="40" dirty="0">
                          <a:solidFill>
                            <a:srgbClr val="000000">
                              <a:alpha val="100000"/>
                            </a:srgbClr>
                          </a:solidFill>
                          <a:latin typeface="Microsoft YaHei"/>
                          <a:ea typeface="Microsoft YaHei"/>
                          <a:cs typeface="Microsoft YaHei"/>
                        </a:rPr>
                        <a:t>《</a:t>
                      </a:r>
                      <a:r>
                        <a:rPr sz="900" kern="0" spc="-60" dirty="0">
                          <a:solidFill>
                            <a:srgbClr val="000000">
                              <a:alpha val="100000"/>
                            </a:srgbClr>
                          </a:solidFill>
                          <a:latin typeface="Microsoft YaHei"/>
                          <a:ea typeface="Microsoft YaHei"/>
                          <a:cs typeface="Microsoft YaHei"/>
                        </a:rPr>
                        <a:t> </a:t>
                      </a:r>
                      <a:r>
                        <a:rPr sz="900" kern="0" spc="40" dirty="0">
                          <a:solidFill>
                            <a:srgbClr val="000000">
                              <a:alpha val="100000"/>
                            </a:srgbClr>
                          </a:solidFill>
                          <a:latin typeface="Microsoft YaHei"/>
                          <a:ea typeface="Microsoft YaHei"/>
                          <a:cs typeface="Microsoft YaHei"/>
                        </a:rPr>
                        <a:t>城</a:t>
                      </a:r>
                      <a:r>
                        <a:rPr sz="900" kern="0" spc="-120" dirty="0">
                          <a:solidFill>
                            <a:srgbClr val="000000">
                              <a:alpha val="100000"/>
                            </a:srgbClr>
                          </a:solidFill>
                          <a:latin typeface="Microsoft YaHei"/>
                          <a:ea typeface="Microsoft YaHei"/>
                          <a:cs typeface="Microsoft YaHei"/>
                        </a:rPr>
                        <a:t> </a:t>
                      </a:r>
                      <a:r>
                        <a:rPr sz="900" kern="0" spc="40" dirty="0">
                          <a:solidFill>
                            <a:srgbClr val="000000">
                              <a:alpha val="100000"/>
                            </a:srgbClr>
                          </a:solidFill>
                          <a:latin typeface="Microsoft YaHei"/>
                          <a:ea typeface="Microsoft YaHei"/>
                          <a:cs typeface="Microsoft YaHei"/>
                        </a:rPr>
                        <a:t>镇</a:t>
                      </a:r>
                      <a:r>
                        <a:rPr sz="900" kern="0" spc="-130" dirty="0">
                          <a:solidFill>
                            <a:srgbClr val="000000">
                              <a:alpha val="100000"/>
                            </a:srgbClr>
                          </a:solidFill>
                          <a:latin typeface="Microsoft YaHei"/>
                          <a:ea typeface="Microsoft YaHei"/>
                          <a:cs typeface="Microsoft YaHei"/>
                        </a:rPr>
                        <a:t> </a:t>
                      </a:r>
                      <a:r>
                        <a:rPr sz="900" kern="0" spc="40" dirty="0">
                          <a:solidFill>
                            <a:srgbClr val="000000">
                              <a:alpha val="100000"/>
                            </a:srgbClr>
                          </a:solidFill>
                          <a:latin typeface="Microsoft YaHei"/>
                          <a:ea typeface="Microsoft YaHei"/>
                          <a:cs typeface="Microsoft YaHei"/>
                        </a:rPr>
                        <a:t>燃</a:t>
                      </a:r>
                      <a:r>
                        <a:rPr sz="900" kern="0" spc="-130" dirty="0">
                          <a:solidFill>
                            <a:srgbClr val="000000">
                              <a:alpha val="100000"/>
                            </a:srgbClr>
                          </a:solidFill>
                          <a:latin typeface="Microsoft YaHei"/>
                          <a:ea typeface="Microsoft YaHei"/>
                          <a:cs typeface="Microsoft YaHei"/>
                        </a:rPr>
                        <a:t> </a:t>
                      </a:r>
                      <a:r>
                        <a:rPr sz="900" kern="0" spc="40" dirty="0">
                          <a:solidFill>
                            <a:srgbClr val="000000">
                              <a:alpha val="100000"/>
                            </a:srgbClr>
                          </a:solidFill>
                          <a:latin typeface="Microsoft YaHei"/>
                          <a:ea typeface="Microsoft YaHei"/>
                          <a:cs typeface="Microsoft YaHei"/>
                        </a:rPr>
                        <a:t>气</a:t>
                      </a:r>
                      <a:r>
                        <a:rPr sz="900" kern="0" spc="-120" dirty="0">
                          <a:solidFill>
                            <a:srgbClr val="000000">
                              <a:alpha val="100000"/>
                            </a:srgbClr>
                          </a:solidFill>
                          <a:latin typeface="Microsoft YaHei"/>
                          <a:ea typeface="Microsoft YaHei"/>
                          <a:cs typeface="Microsoft YaHei"/>
                        </a:rPr>
                        <a:t> </a:t>
                      </a:r>
                      <a:r>
                        <a:rPr sz="900" kern="0" spc="40" dirty="0">
                          <a:solidFill>
                            <a:srgbClr val="000000">
                              <a:alpha val="100000"/>
                            </a:srgbClr>
                          </a:solidFill>
                          <a:latin typeface="Microsoft YaHei"/>
                          <a:ea typeface="Microsoft YaHei"/>
                          <a:cs typeface="Microsoft YaHei"/>
                        </a:rPr>
                        <a:t>设</a:t>
                      </a:r>
                      <a:r>
                        <a:rPr sz="900" kern="0" spc="-120" dirty="0">
                          <a:solidFill>
                            <a:srgbClr val="000000">
                              <a:alpha val="100000"/>
                            </a:srgbClr>
                          </a:solidFill>
                          <a:latin typeface="Microsoft YaHei"/>
                          <a:ea typeface="Microsoft YaHei"/>
                          <a:cs typeface="Microsoft YaHei"/>
                        </a:rPr>
                        <a:t> </a:t>
                      </a:r>
                      <a:r>
                        <a:rPr sz="900" kern="0" spc="40" dirty="0">
                          <a:solidFill>
                            <a:srgbClr val="000000">
                              <a:alpha val="100000"/>
                            </a:srgbClr>
                          </a:solidFill>
                          <a:latin typeface="Microsoft YaHei"/>
                          <a:ea typeface="Microsoft YaHei"/>
                          <a:cs typeface="Microsoft YaHei"/>
                        </a:rPr>
                        <a:t>计</a:t>
                      </a:r>
                      <a:r>
                        <a:rPr sz="900" kern="0" spc="-120" dirty="0">
                          <a:solidFill>
                            <a:srgbClr val="000000">
                              <a:alpha val="100000"/>
                            </a:srgbClr>
                          </a:solidFill>
                          <a:latin typeface="Microsoft YaHei"/>
                          <a:ea typeface="Microsoft YaHei"/>
                          <a:cs typeface="Microsoft YaHei"/>
                        </a:rPr>
                        <a:t> </a:t>
                      </a:r>
                      <a:r>
                        <a:rPr sz="900" kern="0" spc="40" dirty="0">
                          <a:solidFill>
                            <a:srgbClr val="000000">
                              <a:alpha val="100000"/>
                            </a:srgbClr>
                          </a:solidFill>
                          <a:latin typeface="Microsoft YaHei"/>
                          <a:ea typeface="Microsoft YaHei"/>
                          <a:cs typeface="Microsoft YaHei"/>
                        </a:rPr>
                        <a:t>规</a:t>
                      </a:r>
                      <a:r>
                        <a:rPr sz="900" kern="0" spc="-120" dirty="0">
                          <a:solidFill>
                            <a:srgbClr val="000000">
                              <a:alpha val="100000"/>
                            </a:srgbClr>
                          </a:solidFill>
                          <a:latin typeface="Microsoft YaHei"/>
                          <a:ea typeface="Microsoft YaHei"/>
                          <a:cs typeface="Microsoft YaHei"/>
                        </a:rPr>
                        <a:t> </a:t>
                      </a:r>
                      <a:r>
                        <a:rPr sz="900" kern="0" spc="40" dirty="0">
                          <a:solidFill>
                            <a:srgbClr val="000000">
                              <a:alpha val="100000"/>
                            </a:srgbClr>
                          </a:solidFill>
                          <a:latin typeface="Microsoft YaHei"/>
                          <a:ea typeface="Microsoft YaHei"/>
                          <a:cs typeface="Microsoft YaHei"/>
                        </a:rPr>
                        <a:t>范</a:t>
                      </a:r>
                      <a:r>
                        <a:rPr sz="900" kern="0" spc="-70" dirty="0">
                          <a:solidFill>
                            <a:srgbClr val="000000">
                              <a:alpha val="100000"/>
                            </a:srgbClr>
                          </a:solidFill>
                          <a:latin typeface="Microsoft YaHei"/>
                          <a:ea typeface="Microsoft YaHei"/>
                          <a:cs typeface="Microsoft YaHei"/>
                        </a:rPr>
                        <a:t> </a:t>
                      </a:r>
                      <a:r>
                        <a:rPr sz="900" kern="0" spc="40" dirty="0">
                          <a:solidFill>
                            <a:srgbClr val="000000">
                              <a:alpha val="100000"/>
                            </a:srgbClr>
                          </a:solidFill>
                          <a:latin typeface="Microsoft YaHei"/>
                          <a:ea typeface="Microsoft YaHei"/>
                          <a:cs typeface="Microsoft YaHei"/>
                        </a:rPr>
                        <a:t>》</a:t>
                      </a:r>
                      <a:r>
                        <a:rPr sz="900" kern="0" spc="-40" dirty="0">
                          <a:solidFill>
                            <a:srgbClr val="000000">
                              <a:alpha val="100000"/>
                            </a:srgbClr>
                          </a:solidFill>
                          <a:latin typeface="Microsoft YaHei"/>
                          <a:ea typeface="Microsoft YaHei"/>
                          <a:cs typeface="Microsoft YaHei"/>
                        </a:rPr>
                        <a:t> </a:t>
                      </a:r>
                      <a:r>
                        <a:rPr sz="900" kern="0" spc="0" dirty="0">
                          <a:solidFill>
                            <a:srgbClr val="000000">
                              <a:alpha val="100000"/>
                            </a:srgbClr>
                          </a:solidFill>
                          <a:latin typeface="Microsoft YaHei"/>
                          <a:ea typeface="Microsoft YaHei"/>
                          <a:cs typeface="Microsoft YaHei"/>
                        </a:rPr>
                        <a:t>GB</a:t>
                      </a:r>
                      <a:r>
                        <a:rPr sz="900" kern="0" spc="40" dirty="0">
                          <a:solidFill>
                            <a:srgbClr val="000000">
                              <a:alpha val="100000"/>
                            </a:srgbClr>
                          </a:solidFill>
                          <a:latin typeface="Microsoft YaHei"/>
                          <a:ea typeface="Microsoft YaHei"/>
                          <a:cs typeface="Microsoft YaHei"/>
                        </a:rPr>
                        <a:t>5</a:t>
                      </a:r>
                      <a:r>
                        <a:rPr sz="900" kern="0" spc="-100" dirty="0">
                          <a:solidFill>
                            <a:srgbClr val="000000">
                              <a:alpha val="100000"/>
                            </a:srgbClr>
                          </a:solidFill>
                          <a:latin typeface="Microsoft YaHei"/>
                          <a:ea typeface="Microsoft YaHei"/>
                          <a:cs typeface="Microsoft YaHei"/>
                        </a:rPr>
                        <a:t> </a:t>
                      </a:r>
                      <a:r>
                        <a:rPr sz="900" kern="0" spc="40" dirty="0">
                          <a:solidFill>
                            <a:srgbClr val="000000">
                              <a:alpha val="100000"/>
                            </a:srgbClr>
                          </a:solidFill>
                          <a:latin typeface="Microsoft YaHei"/>
                          <a:ea typeface="Microsoft YaHei"/>
                          <a:cs typeface="Microsoft YaHei"/>
                        </a:rPr>
                        <a:t>0</a:t>
                      </a:r>
                      <a:r>
                        <a:rPr sz="900" kern="0" spc="-100" dirty="0">
                          <a:solidFill>
                            <a:srgbClr val="000000">
                              <a:alpha val="100000"/>
                            </a:srgbClr>
                          </a:solidFill>
                          <a:latin typeface="Microsoft YaHei"/>
                          <a:ea typeface="Microsoft YaHei"/>
                          <a:cs typeface="Microsoft YaHei"/>
                        </a:rPr>
                        <a:t> </a:t>
                      </a:r>
                      <a:r>
                        <a:rPr sz="900" kern="0" spc="40" dirty="0">
                          <a:solidFill>
                            <a:srgbClr val="000000">
                              <a:alpha val="100000"/>
                            </a:srgbClr>
                          </a:solidFill>
                          <a:latin typeface="Microsoft YaHei"/>
                          <a:ea typeface="Microsoft YaHei"/>
                          <a:cs typeface="Microsoft YaHei"/>
                        </a:rPr>
                        <a:t>0</a:t>
                      </a:r>
                      <a:r>
                        <a:rPr sz="900" kern="0" spc="-90" dirty="0">
                          <a:solidFill>
                            <a:srgbClr val="000000">
                              <a:alpha val="100000"/>
                            </a:srgbClr>
                          </a:solidFill>
                          <a:latin typeface="Microsoft YaHei"/>
                          <a:ea typeface="Microsoft YaHei"/>
                          <a:cs typeface="Microsoft YaHei"/>
                        </a:rPr>
                        <a:t> </a:t>
                      </a:r>
                      <a:r>
                        <a:rPr sz="900" kern="0" spc="40" dirty="0">
                          <a:solidFill>
                            <a:srgbClr val="000000">
                              <a:alpha val="100000"/>
                            </a:srgbClr>
                          </a:solidFill>
                          <a:latin typeface="Microsoft YaHei"/>
                          <a:ea typeface="Microsoft YaHei"/>
                          <a:cs typeface="Microsoft YaHei"/>
                        </a:rPr>
                        <a:t>2</a:t>
                      </a:r>
                      <a:r>
                        <a:rPr sz="900" kern="0" spc="-90" dirty="0">
                          <a:solidFill>
                            <a:srgbClr val="000000">
                              <a:alpha val="100000"/>
                            </a:srgbClr>
                          </a:solidFill>
                          <a:latin typeface="Microsoft YaHei"/>
                          <a:ea typeface="Microsoft YaHei"/>
                          <a:cs typeface="Microsoft YaHei"/>
                        </a:rPr>
                        <a:t> </a:t>
                      </a:r>
                      <a:r>
                        <a:rPr sz="900" kern="0" spc="40" dirty="0">
                          <a:solidFill>
                            <a:srgbClr val="000000">
                              <a:alpha val="100000"/>
                            </a:srgbClr>
                          </a:solidFill>
                          <a:latin typeface="Microsoft YaHei"/>
                          <a:ea typeface="Microsoft YaHei"/>
                          <a:cs typeface="Microsoft YaHei"/>
                        </a:rPr>
                        <a:t>8-</a:t>
                      </a:r>
                      <a:endParaRPr sz="900" dirty="0">
                        <a:latin typeface="Microsoft YaHei"/>
                        <a:ea typeface="Microsoft YaHei"/>
                        <a:cs typeface="Microsoft YaHei"/>
                      </a:endParaRPr>
                    </a:p>
                    <a:p>
                      <a:pPr marL="236220" algn="l" rtl="0" eaLnBrk="0">
                        <a:lnSpc>
                          <a:spcPct val="131000"/>
                        </a:lnSpc>
                        <a:spcBef>
                          <a:spcPts val="147"/>
                        </a:spcBef>
                        <a:tabLst/>
                      </a:pPr>
                      <a:r>
                        <a:rPr sz="900" kern="0" spc="60" dirty="0">
                          <a:solidFill>
                            <a:srgbClr val="000000">
                              <a:alpha val="100000"/>
                            </a:srgbClr>
                          </a:solidFill>
                          <a:latin typeface="Microsoft YaHei"/>
                          <a:ea typeface="Microsoft YaHei"/>
                          <a:cs typeface="Microsoft YaHei"/>
                        </a:rPr>
                        <a:t>2</a:t>
                      </a:r>
                      <a:r>
                        <a:rPr sz="900" kern="0" spc="-110" dirty="0">
                          <a:solidFill>
                            <a:srgbClr val="000000">
                              <a:alpha val="100000"/>
                            </a:srgbClr>
                          </a:solidFill>
                          <a:latin typeface="Microsoft YaHei"/>
                          <a:ea typeface="Microsoft YaHei"/>
                          <a:cs typeface="Microsoft YaHei"/>
                        </a:rPr>
                        <a:t> </a:t>
                      </a:r>
                      <a:r>
                        <a:rPr sz="900" kern="0" spc="60" dirty="0">
                          <a:solidFill>
                            <a:srgbClr val="000000">
                              <a:alpha val="100000"/>
                            </a:srgbClr>
                          </a:solidFill>
                          <a:latin typeface="Microsoft YaHei"/>
                          <a:ea typeface="Microsoft YaHei"/>
                          <a:cs typeface="Microsoft YaHei"/>
                        </a:rPr>
                        <a:t>0</a:t>
                      </a:r>
                      <a:r>
                        <a:rPr sz="900" kern="0" spc="-100" dirty="0">
                          <a:solidFill>
                            <a:srgbClr val="000000">
                              <a:alpha val="100000"/>
                            </a:srgbClr>
                          </a:solidFill>
                          <a:latin typeface="Microsoft YaHei"/>
                          <a:ea typeface="Microsoft YaHei"/>
                          <a:cs typeface="Microsoft YaHei"/>
                        </a:rPr>
                        <a:t> </a:t>
                      </a:r>
                      <a:r>
                        <a:rPr sz="900" kern="0" spc="60" dirty="0">
                          <a:solidFill>
                            <a:srgbClr val="000000">
                              <a:alpha val="100000"/>
                            </a:srgbClr>
                          </a:solidFill>
                          <a:latin typeface="Microsoft YaHei"/>
                          <a:ea typeface="Microsoft YaHei"/>
                          <a:cs typeface="Microsoft YaHei"/>
                        </a:rPr>
                        <a:t>0</a:t>
                      </a:r>
                      <a:r>
                        <a:rPr sz="900" kern="0" spc="-80" dirty="0">
                          <a:solidFill>
                            <a:srgbClr val="000000">
                              <a:alpha val="100000"/>
                            </a:srgbClr>
                          </a:solidFill>
                          <a:latin typeface="Microsoft YaHei"/>
                          <a:ea typeface="Microsoft YaHei"/>
                          <a:cs typeface="Microsoft YaHei"/>
                        </a:rPr>
                        <a:t> </a:t>
                      </a:r>
                      <a:r>
                        <a:rPr sz="900" kern="0" spc="60" dirty="0">
                          <a:solidFill>
                            <a:srgbClr val="000000">
                              <a:alpha val="100000"/>
                            </a:srgbClr>
                          </a:solidFill>
                          <a:latin typeface="Microsoft YaHei"/>
                          <a:ea typeface="Microsoft YaHei"/>
                          <a:cs typeface="Microsoft YaHei"/>
                        </a:rPr>
                        <a:t>6</a:t>
                      </a:r>
                      <a:r>
                        <a:rPr sz="900" kern="0" spc="-70" dirty="0">
                          <a:solidFill>
                            <a:srgbClr val="000000">
                              <a:alpha val="100000"/>
                            </a:srgbClr>
                          </a:solidFill>
                          <a:latin typeface="Microsoft YaHei"/>
                          <a:ea typeface="Microsoft YaHei"/>
                          <a:cs typeface="Microsoft YaHei"/>
                        </a:rPr>
                        <a:t> </a:t>
                      </a:r>
                      <a:r>
                        <a:rPr sz="900" kern="0" spc="60" dirty="0">
                          <a:solidFill>
                            <a:srgbClr val="000000">
                              <a:alpha val="100000"/>
                            </a:srgbClr>
                          </a:solidFill>
                          <a:latin typeface="Microsoft YaHei"/>
                          <a:ea typeface="Microsoft YaHei"/>
                          <a:cs typeface="Microsoft YaHei"/>
                        </a:rPr>
                        <a:t>(</a:t>
                      </a:r>
                      <a:r>
                        <a:rPr sz="900" kern="0" spc="-90" dirty="0">
                          <a:solidFill>
                            <a:srgbClr val="000000">
                              <a:alpha val="100000"/>
                            </a:srgbClr>
                          </a:solidFill>
                          <a:latin typeface="Microsoft YaHei"/>
                          <a:ea typeface="Microsoft YaHei"/>
                          <a:cs typeface="Microsoft YaHei"/>
                        </a:rPr>
                        <a:t> </a:t>
                      </a:r>
                      <a:r>
                        <a:rPr sz="900" kern="0" spc="60" dirty="0">
                          <a:solidFill>
                            <a:srgbClr val="000000">
                              <a:alpha val="100000"/>
                            </a:srgbClr>
                          </a:solidFill>
                          <a:latin typeface="Microsoft YaHei"/>
                          <a:ea typeface="Microsoft YaHei"/>
                          <a:cs typeface="Microsoft YaHei"/>
                        </a:rPr>
                        <a:t>2</a:t>
                      </a:r>
                      <a:r>
                        <a:rPr sz="900" kern="0" spc="-100" dirty="0">
                          <a:solidFill>
                            <a:srgbClr val="000000">
                              <a:alpha val="100000"/>
                            </a:srgbClr>
                          </a:solidFill>
                          <a:latin typeface="Microsoft YaHei"/>
                          <a:ea typeface="Microsoft YaHei"/>
                          <a:cs typeface="Microsoft YaHei"/>
                        </a:rPr>
                        <a:t> </a:t>
                      </a:r>
                      <a:r>
                        <a:rPr sz="900" kern="0" spc="60" dirty="0">
                          <a:solidFill>
                            <a:srgbClr val="000000">
                              <a:alpha val="100000"/>
                            </a:srgbClr>
                          </a:solidFill>
                          <a:latin typeface="Microsoft YaHei"/>
                          <a:ea typeface="Microsoft YaHei"/>
                          <a:cs typeface="Microsoft YaHei"/>
                        </a:rPr>
                        <a:t>0</a:t>
                      </a:r>
                      <a:r>
                        <a:rPr sz="900" kern="0" spc="-90" dirty="0">
                          <a:solidFill>
                            <a:srgbClr val="000000">
                              <a:alpha val="100000"/>
                            </a:srgbClr>
                          </a:solidFill>
                          <a:latin typeface="Microsoft YaHei"/>
                          <a:ea typeface="Microsoft YaHei"/>
                          <a:cs typeface="Microsoft YaHei"/>
                        </a:rPr>
                        <a:t> </a:t>
                      </a:r>
                      <a:r>
                        <a:rPr sz="900" kern="0" spc="60" dirty="0">
                          <a:solidFill>
                            <a:srgbClr val="000000">
                              <a:alpha val="100000"/>
                            </a:srgbClr>
                          </a:solidFill>
                          <a:latin typeface="Microsoft YaHei"/>
                          <a:ea typeface="Microsoft YaHei"/>
                          <a:cs typeface="Microsoft YaHei"/>
                        </a:rPr>
                        <a:t>2</a:t>
                      </a:r>
                      <a:r>
                        <a:rPr sz="900" kern="0" spc="-100" dirty="0">
                          <a:solidFill>
                            <a:srgbClr val="000000">
                              <a:alpha val="100000"/>
                            </a:srgbClr>
                          </a:solidFill>
                          <a:latin typeface="Microsoft YaHei"/>
                          <a:ea typeface="Microsoft YaHei"/>
                          <a:cs typeface="Microsoft YaHei"/>
                        </a:rPr>
                        <a:t> </a:t>
                      </a:r>
                      <a:r>
                        <a:rPr sz="900" kern="0" spc="60" dirty="0">
                          <a:solidFill>
                            <a:srgbClr val="000000">
                              <a:alpha val="100000"/>
                            </a:srgbClr>
                          </a:solidFill>
                          <a:latin typeface="Microsoft YaHei"/>
                          <a:ea typeface="Microsoft YaHei"/>
                          <a:cs typeface="Microsoft YaHei"/>
                        </a:rPr>
                        <a:t>0</a:t>
                      </a:r>
                      <a:r>
                        <a:rPr sz="900" kern="0" spc="10" dirty="0">
                          <a:solidFill>
                            <a:srgbClr val="000000">
                              <a:alpha val="100000"/>
                            </a:srgbClr>
                          </a:solidFill>
                          <a:latin typeface="Microsoft YaHei"/>
                          <a:ea typeface="Microsoft YaHei"/>
                          <a:cs typeface="Microsoft YaHei"/>
                        </a:rPr>
                        <a:t>  </a:t>
                      </a:r>
                      <a:r>
                        <a:rPr sz="900" kern="0" spc="60" dirty="0">
                          <a:solidFill>
                            <a:srgbClr val="000000">
                              <a:alpha val="100000"/>
                            </a:srgbClr>
                          </a:solidFill>
                          <a:latin typeface="Microsoft YaHei"/>
                          <a:ea typeface="Microsoft YaHei"/>
                          <a:cs typeface="Microsoft YaHei"/>
                        </a:rPr>
                        <a:t>年</a:t>
                      </a:r>
                      <a:r>
                        <a:rPr sz="900" kern="0" spc="-120" dirty="0">
                          <a:solidFill>
                            <a:srgbClr val="000000">
                              <a:alpha val="100000"/>
                            </a:srgbClr>
                          </a:solidFill>
                          <a:latin typeface="Microsoft YaHei"/>
                          <a:ea typeface="Microsoft YaHei"/>
                          <a:cs typeface="Microsoft YaHei"/>
                        </a:rPr>
                        <a:t> </a:t>
                      </a:r>
                      <a:r>
                        <a:rPr sz="900" kern="0" spc="60" dirty="0">
                          <a:solidFill>
                            <a:srgbClr val="000000">
                              <a:alpha val="100000"/>
                            </a:srgbClr>
                          </a:solidFill>
                          <a:latin typeface="Microsoft YaHei"/>
                          <a:ea typeface="Microsoft YaHei"/>
                          <a:cs typeface="Microsoft YaHei"/>
                        </a:rPr>
                        <a:t>版</a:t>
                      </a:r>
                      <a:r>
                        <a:rPr sz="900" kern="0" spc="-130" dirty="0">
                          <a:solidFill>
                            <a:srgbClr val="000000">
                              <a:alpha val="100000"/>
                            </a:srgbClr>
                          </a:solidFill>
                          <a:latin typeface="Microsoft YaHei"/>
                          <a:ea typeface="Microsoft YaHei"/>
                          <a:cs typeface="Microsoft YaHei"/>
                        </a:rPr>
                        <a:t> </a:t>
                      </a:r>
                      <a:r>
                        <a:rPr sz="900" kern="0" spc="60" dirty="0">
                          <a:solidFill>
                            <a:srgbClr val="000000">
                              <a:alpha val="100000"/>
                            </a:srgbClr>
                          </a:solidFill>
                          <a:latin typeface="Microsoft YaHei"/>
                          <a:ea typeface="Microsoft YaHei"/>
                          <a:cs typeface="Microsoft YaHei"/>
                        </a:rPr>
                        <a:t>)</a:t>
                      </a:r>
                      <a:r>
                        <a:rPr sz="900" kern="0" spc="-130" dirty="0">
                          <a:solidFill>
                            <a:srgbClr val="000000">
                              <a:alpha val="100000"/>
                            </a:srgbClr>
                          </a:solidFill>
                          <a:latin typeface="Microsoft YaHei"/>
                          <a:ea typeface="Microsoft YaHei"/>
                          <a:cs typeface="Microsoft YaHei"/>
                        </a:rPr>
                        <a:t> </a:t>
                      </a:r>
                      <a:r>
                        <a:rPr sz="900" kern="0" spc="60" dirty="0">
                          <a:solidFill>
                            <a:srgbClr val="000000">
                              <a:alpha val="100000"/>
                            </a:srgbClr>
                          </a:solidFill>
                          <a:latin typeface="Microsoft YaHei"/>
                          <a:ea typeface="Microsoft YaHei"/>
                          <a:cs typeface="Microsoft YaHei"/>
                        </a:rPr>
                        <a:t>第  6.5.7</a:t>
                      </a:r>
                      <a:r>
                        <a:rPr sz="900" kern="0" spc="10" dirty="0">
                          <a:solidFill>
                            <a:srgbClr val="000000">
                              <a:alpha val="100000"/>
                            </a:srgbClr>
                          </a:solidFill>
                          <a:latin typeface="Microsoft YaHei"/>
                          <a:ea typeface="Microsoft YaHei"/>
                          <a:cs typeface="Microsoft YaHei"/>
                        </a:rPr>
                        <a:t>  </a:t>
                      </a:r>
                      <a:r>
                        <a:rPr sz="900" kern="0" spc="60" dirty="0">
                          <a:solidFill>
                            <a:srgbClr val="000000">
                              <a:alpha val="100000"/>
                            </a:srgbClr>
                          </a:solidFill>
                          <a:latin typeface="Microsoft YaHei"/>
                          <a:ea typeface="Microsoft YaHei"/>
                          <a:cs typeface="Microsoft YaHei"/>
                        </a:rPr>
                        <a:t>条</a:t>
                      </a:r>
                      <a:r>
                        <a:rPr sz="900" kern="0" spc="-80" dirty="0">
                          <a:solidFill>
                            <a:srgbClr val="000000">
                              <a:alpha val="100000"/>
                            </a:srgbClr>
                          </a:solidFill>
                          <a:latin typeface="Microsoft YaHei"/>
                          <a:ea typeface="Microsoft YaHei"/>
                          <a:cs typeface="Microsoft YaHei"/>
                        </a:rPr>
                        <a:t> </a:t>
                      </a:r>
                      <a:r>
                        <a:rPr sz="900" kern="0" spc="60" dirty="0">
                          <a:solidFill>
                            <a:srgbClr val="000000">
                              <a:alpha val="100000"/>
                            </a:srgbClr>
                          </a:solidFill>
                          <a:latin typeface="Microsoft YaHei"/>
                          <a:ea typeface="Microsoft YaHei"/>
                          <a:cs typeface="Microsoft YaHei"/>
                        </a:rPr>
                        <a:t>、</a:t>
                      </a:r>
                      <a:r>
                        <a:rPr sz="900" kern="0" spc="-70" dirty="0">
                          <a:solidFill>
                            <a:srgbClr val="000000">
                              <a:alpha val="100000"/>
                            </a:srgbClr>
                          </a:solidFill>
                          <a:latin typeface="Microsoft YaHei"/>
                          <a:ea typeface="Microsoft YaHei"/>
                          <a:cs typeface="Microsoft YaHei"/>
                        </a:rPr>
                        <a:t> </a:t>
                      </a:r>
                      <a:r>
                        <a:rPr sz="900" kern="0" spc="60" dirty="0">
                          <a:solidFill>
                            <a:srgbClr val="000000">
                              <a:alpha val="100000"/>
                            </a:srgbClr>
                          </a:solidFill>
                          <a:latin typeface="Microsoft YaHei"/>
                          <a:ea typeface="Microsoft YaHei"/>
                          <a:cs typeface="Microsoft YaHei"/>
                        </a:rPr>
                        <a:t>第</a:t>
                      </a:r>
                      <a:r>
                        <a:rPr sz="900" kern="0" spc="50" dirty="0">
                          <a:solidFill>
                            <a:srgbClr val="000000">
                              <a:alpha val="100000"/>
                            </a:srgbClr>
                          </a:solidFill>
                          <a:latin typeface="Microsoft YaHei"/>
                          <a:ea typeface="Microsoft YaHei"/>
                          <a:cs typeface="Microsoft YaHei"/>
                        </a:rPr>
                        <a:t>  9.2.1</a:t>
                      </a:r>
                      <a:r>
                        <a:rPr sz="900" kern="0" spc="-90" dirty="0">
                          <a:solidFill>
                            <a:srgbClr val="000000">
                              <a:alpha val="100000"/>
                            </a:srgbClr>
                          </a:solidFill>
                          <a:latin typeface="Microsoft YaHei"/>
                          <a:ea typeface="Microsoft YaHei"/>
                          <a:cs typeface="Microsoft YaHei"/>
                        </a:rPr>
                        <a:t> </a:t>
                      </a:r>
                      <a:r>
                        <a:rPr sz="900" kern="0" spc="50" dirty="0">
                          <a:solidFill>
                            <a:srgbClr val="000000">
                              <a:alpha val="100000"/>
                            </a:srgbClr>
                          </a:solidFill>
                          <a:latin typeface="Microsoft YaHei"/>
                          <a:ea typeface="Microsoft YaHei"/>
                          <a:cs typeface="Microsoft YaHei"/>
                        </a:rPr>
                        <a:t>2</a:t>
                      </a:r>
                      <a:r>
                        <a:rPr sz="900" kern="0" spc="10" dirty="0">
                          <a:solidFill>
                            <a:srgbClr val="000000">
                              <a:alpha val="100000"/>
                            </a:srgbClr>
                          </a:solidFill>
                          <a:latin typeface="Microsoft YaHei"/>
                          <a:ea typeface="Microsoft YaHei"/>
                          <a:cs typeface="Microsoft YaHei"/>
                        </a:rPr>
                        <a:t>  </a:t>
                      </a:r>
                      <a:r>
                        <a:rPr sz="900" kern="0" spc="50" dirty="0">
                          <a:solidFill>
                            <a:srgbClr val="000000">
                              <a:alpha val="100000"/>
                            </a:srgbClr>
                          </a:solidFill>
                          <a:latin typeface="Microsoft YaHei"/>
                          <a:ea typeface="Microsoft YaHei"/>
                          <a:cs typeface="Microsoft YaHei"/>
                        </a:rPr>
                        <a:t>条</a:t>
                      </a:r>
                      <a:r>
                        <a:rPr sz="900" kern="0" spc="-80" dirty="0">
                          <a:solidFill>
                            <a:srgbClr val="000000">
                              <a:alpha val="100000"/>
                            </a:srgbClr>
                          </a:solidFill>
                          <a:latin typeface="Microsoft YaHei"/>
                          <a:ea typeface="Microsoft YaHei"/>
                          <a:cs typeface="Microsoft YaHei"/>
                        </a:rPr>
                        <a:t> </a:t>
                      </a:r>
                      <a:r>
                        <a:rPr sz="900" kern="0" spc="50" dirty="0">
                          <a:solidFill>
                            <a:srgbClr val="000000">
                              <a:alpha val="100000"/>
                            </a:srgbClr>
                          </a:solidFill>
                          <a:latin typeface="Microsoft YaHei"/>
                          <a:ea typeface="Microsoft YaHei"/>
                          <a:cs typeface="Microsoft YaHei"/>
                        </a:rPr>
                        <a:t>、</a:t>
                      </a:r>
                      <a:r>
                        <a:rPr sz="900" kern="0" spc="-70" dirty="0">
                          <a:solidFill>
                            <a:srgbClr val="000000">
                              <a:alpha val="100000"/>
                            </a:srgbClr>
                          </a:solidFill>
                          <a:latin typeface="Microsoft YaHei"/>
                          <a:ea typeface="Microsoft YaHei"/>
                          <a:cs typeface="Microsoft YaHei"/>
                        </a:rPr>
                        <a:t> </a:t>
                      </a:r>
                      <a:r>
                        <a:rPr sz="900" kern="0" spc="50" dirty="0">
                          <a:solidFill>
                            <a:srgbClr val="000000">
                              <a:alpha val="100000"/>
                            </a:srgbClr>
                          </a:solidFill>
                          <a:latin typeface="Microsoft YaHei"/>
                          <a:ea typeface="Microsoft YaHei"/>
                          <a:cs typeface="Microsoft YaHei"/>
                        </a:rPr>
                        <a:t>第</a:t>
                      </a:r>
                      <a:r>
                        <a:rPr sz="900" kern="0" spc="0" dirty="0">
                          <a:solidFill>
                            <a:srgbClr val="000000">
                              <a:alpha val="100000"/>
                            </a:srgbClr>
                          </a:solidFill>
                          <a:latin typeface="Microsoft YaHei"/>
                          <a:ea typeface="Microsoft YaHei"/>
                          <a:cs typeface="Microsoft YaHei"/>
                        </a:rPr>
                        <a:t>          </a:t>
                      </a:r>
                      <a:r>
                        <a:rPr sz="900" kern="0" spc="90" dirty="0">
                          <a:solidFill>
                            <a:srgbClr val="000000">
                              <a:alpha val="100000"/>
                            </a:srgbClr>
                          </a:solidFill>
                          <a:latin typeface="Microsoft YaHei"/>
                          <a:ea typeface="Microsoft YaHei"/>
                          <a:cs typeface="Microsoft YaHei"/>
                        </a:rPr>
                        <a:t>9.4.7</a:t>
                      </a:r>
                      <a:r>
                        <a:rPr sz="900" kern="0" spc="10" dirty="0">
                          <a:solidFill>
                            <a:srgbClr val="000000">
                              <a:alpha val="100000"/>
                            </a:srgbClr>
                          </a:solidFill>
                          <a:latin typeface="Microsoft YaHei"/>
                          <a:ea typeface="Microsoft YaHei"/>
                          <a:cs typeface="Microsoft YaHei"/>
                        </a:rPr>
                        <a:t>  </a:t>
                      </a:r>
                      <a:r>
                        <a:rPr sz="900" kern="0" spc="90" dirty="0">
                          <a:solidFill>
                            <a:srgbClr val="000000">
                              <a:alpha val="100000"/>
                            </a:srgbClr>
                          </a:solidFill>
                          <a:latin typeface="Microsoft YaHei"/>
                          <a:ea typeface="Microsoft YaHei"/>
                          <a:cs typeface="Microsoft YaHei"/>
                        </a:rPr>
                        <a:t>条</a:t>
                      </a:r>
                      <a:r>
                        <a:rPr sz="900" kern="0" spc="-80" dirty="0">
                          <a:solidFill>
                            <a:srgbClr val="000000">
                              <a:alpha val="100000"/>
                            </a:srgbClr>
                          </a:solidFill>
                          <a:latin typeface="Microsoft YaHei"/>
                          <a:ea typeface="Microsoft YaHei"/>
                          <a:cs typeface="Microsoft YaHei"/>
                        </a:rPr>
                        <a:t> </a:t>
                      </a:r>
                      <a:r>
                        <a:rPr sz="900" kern="0" spc="90" dirty="0">
                          <a:solidFill>
                            <a:srgbClr val="000000">
                              <a:alpha val="100000"/>
                            </a:srgbClr>
                          </a:solidFill>
                          <a:latin typeface="Microsoft YaHei"/>
                          <a:ea typeface="Microsoft YaHei"/>
                          <a:cs typeface="Microsoft YaHei"/>
                        </a:rPr>
                        <a:t>、</a:t>
                      </a:r>
                      <a:r>
                        <a:rPr sz="900" kern="0" spc="-70" dirty="0">
                          <a:solidFill>
                            <a:srgbClr val="000000">
                              <a:alpha val="100000"/>
                            </a:srgbClr>
                          </a:solidFill>
                          <a:latin typeface="Microsoft YaHei"/>
                          <a:ea typeface="Microsoft YaHei"/>
                          <a:cs typeface="Microsoft YaHei"/>
                        </a:rPr>
                        <a:t> </a:t>
                      </a:r>
                      <a:r>
                        <a:rPr sz="900" kern="0" spc="90" dirty="0">
                          <a:solidFill>
                            <a:srgbClr val="000000">
                              <a:alpha val="100000"/>
                            </a:srgbClr>
                          </a:solidFill>
                          <a:latin typeface="Microsoft YaHei"/>
                          <a:ea typeface="Microsoft YaHei"/>
                          <a:cs typeface="Microsoft YaHei"/>
                        </a:rPr>
                        <a:t>第</a:t>
                      </a:r>
                      <a:r>
                        <a:rPr sz="900" kern="0" spc="30" dirty="0">
                          <a:solidFill>
                            <a:srgbClr val="000000">
                              <a:alpha val="100000"/>
                            </a:srgbClr>
                          </a:solidFill>
                          <a:latin typeface="Microsoft YaHei"/>
                          <a:ea typeface="Microsoft YaHei"/>
                          <a:cs typeface="Microsoft YaHei"/>
                        </a:rPr>
                        <a:t>  </a:t>
                      </a:r>
                      <a:r>
                        <a:rPr sz="900" kern="0" spc="90" dirty="0">
                          <a:solidFill>
                            <a:srgbClr val="000000">
                              <a:alpha val="100000"/>
                            </a:srgbClr>
                          </a:solidFill>
                          <a:latin typeface="Microsoft YaHei"/>
                          <a:ea typeface="Microsoft YaHei"/>
                          <a:cs typeface="Microsoft YaHei"/>
                        </a:rPr>
                        <a:t>9.4.1</a:t>
                      </a:r>
                      <a:r>
                        <a:rPr sz="900" kern="0" spc="-100" dirty="0">
                          <a:solidFill>
                            <a:srgbClr val="000000">
                              <a:alpha val="100000"/>
                            </a:srgbClr>
                          </a:solidFill>
                          <a:latin typeface="Microsoft YaHei"/>
                          <a:ea typeface="Microsoft YaHei"/>
                          <a:cs typeface="Microsoft YaHei"/>
                        </a:rPr>
                        <a:t> </a:t>
                      </a:r>
                      <a:r>
                        <a:rPr sz="900" kern="0" spc="90" dirty="0">
                          <a:solidFill>
                            <a:srgbClr val="000000">
                              <a:alpha val="100000"/>
                            </a:srgbClr>
                          </a:solidFill>
                          <a:latin typeface="Microsoft YaHei"/>
                          <a:ea typeface="Microsoft YaHei"/>
                          <a:cs typeface="Microsoft YaHei"/>
                        </a:rPr>
                        <a:t>0</a:t>
                      </a:r>
                      <a:r>
                        <a:rPr sz="900" kern="0" spc="10" dirty="0">
                          <a:solidFill>
                            <a:srgbClr val="000000">
                              <a:alpha val="100000"/>
                            </a:srgbClr>
                          </a:solidFill>
                          <a:latin typeface="Microsoft YaHei"/>
                          <a:ea typeface="Microsoft YaHei"/>
                          <a:cs typeface="Microsoft YaHei"/>
                        </a:rPr>
                        <a:t>  </a:t>
                      </a:r>
                      <a:r>
                        <a:rPr sz="900" kern="0" spc="90" dirty="0">
                          <a:solidFill>
                            <a:srgbClr val="000000">
                              <a:alpha val="100000"/>
                            </a:srgbClr>
                          </a:solidFill>
                          <a:latin typeface="Microsoft YaHei"/>
                          <a:ea typeface="Microsoft YaHei"/>
                          <a:cs typeface="Microsoft YaHei"/>
                        </a:rPr>
                        <a:t>条</a:t>
                      </a:r>
                      <a:r>
                        <a:rPr sz="900" kern="0" spc="-70" dirty="0">
                          <a:solidFill>
                            <a:srgbClr val="000000">
                              <a:alpha val="100000"/>
                            </a:srgbClr>
                          </a:solidFill>
                          <a:latin typeface="Microsoft YaHei"/>
                          <a:ea typeface="Microsoft YaHei"/>
                          <a:cs typeface="Microsoft YaHei"/>
                        </a:rPr>
                        <a:t> </a:t>
                      </a:r>
                      <a:r>
                        <a:rPr sz="900" kern="0" spc="90" dirty="0">
                          <a:solidFill>
                            <a:srgbClr val="000000">
                              <a:alpha val="100000"/>
                            </a:srgbClr>
                          </a:solidFill>
                          <a:latin typeface="Microsoft YaHei"/>
                          <a:ea typeface="Microsoft YaHei"/>
                          <a:cs typeface="Microsoft YaHei"/>
                        </a:rPr>
                        <a:t>、</a:t>
                      </a:r>
                      <a:r>
                        <a:rPr sz="900" kern="0" spc="-70" dirty="0">
                          <a:solidFill>
                            <a:srgbClr val="000000">
                              <a:alpha val="100000"/>
                            </a:srgbClr>
                          </a:solidFill>
                          <a:latin typeface="Microsoft YaHei"/>
                          <a:ea typeface="Microsoft YaHei"/>
                          <a:cs typeface="Microsoft YaHei"/>
                        </a:rPr>
                        <a:t> </a:t>
                      </a:r>
                      <a:r>
                        <a:rPr sz="900" kern="0" spc="90" dirty="0">
                          <a:solidFill>
                            <a:srgbClr val="000000">
                              <a:alpha val="100000"/>
                            </a:srgbClr>
                          </a:solidFill>
                          <a:latin typeface="Microsoft YaHei"/>
                          <a:ea typeface="Microsoft YaHei"/>
                          <a:cs typeface="Microsoft YaHei"/>
                        </a:rPr>
                        <a:t>第</a:t>
                      </a:r>
                      <a:r>
                        <a:rPr sz="900" kern="0" spc="30" dirty="0">
                          <a:solidFill>
                            <a:srgbClr val="000000">
                              <a:alpha val="100000"/>
                            </a:srgbClr>
                          </a:solidFill>
                          <a:latin typeface="Microsoft YaHei"/>
                          <a:ea typeface="Microsoft YaHei"/>
                          <a:cs typeface="Microsoft YaHei"/>
                        </a:rPr>
                        <a:t>  </a:t>
                      </a:r>
                      <a:r>
                        <a:rPr sz="900" kern="0" spc="90" dirty="0">
                          <a:solidFill>
                            <a:srgbClr val="000000">
                              <a:alpha val="100000"/>
                            </a:srgbClr>
                          </a:solidFill>
                          <a:latin typeface="Microsoft YaHei"/>
                          <a:ea typeface="Microsoft YaHei"/>
                          <a:cs typeface="Microsoft YaHei"/>
                        </a:rPr>
                        <a:t>9.4.1</a:t>
                      </a:r>
                      <a:r>
                        <a:rPr sz="900" kern="0" spc="-60" dirty="0">
                          <a:solidFill>
                            <a:srgbClr val="000000">
                              <a:alpha val="100000"/>
                            </a:srgbClr>
                          </a:solidFill>
                          <a:latin typeface="Microsoft YaHei"/>
                          <a:ea typeface="Microsoft YaHei"/>
                          <a:cs typeface="Microsoft YaHei"/>
                        </a:rPr>
                        <a:t> </a:t>
                      </a:r>
                      <a:r>
                        <a:rPr sz="900" kern="0" spc="80" dirty="0">
                          <a:solidFill>
                            <a:srgbClr val="000000">
                              <a:alpha val="100000"/>
                            </a:srgbClr>
                          </a:solidFill>
                          <a:latin typeface="Microsoft YaHei"/>
                          <a:ea typeface="Microsoft YaHei"/>
                          <a:cs typeface="Microsoft YaHei"/>
                        </a:rPr>
                        <a:t>1</a:t>
                      </a:r>
                      <a:r>
                        <a:rPr sz="900" kern="0" spc="10" dirty="0">
                          <a:solidFill>
                            <a:srgbClr val="000000">
                              <a:alpha val="100000"/>
                            </a:srgbClr>
                          </a:solidFill>
                          <a:latin typeface="Microsoft YaHei"/>
                          <a:ea typeface="Microsoft YaHei"/>
                          <a:cs typeface="Microsoft YaHei"/>
                        </a:rPr>
                        <a:t>  </a:t>
                      </a:r>
                      <a:r>
                        <a:rPr sz="900" kern="0" spc="80" dirty="0">
                          <a:solidFill>
                            <a:srgbClr val="000000">
                              <a:alpha val="100000"/>
                            </a:srgbClr>
                          </a:solidFill>
                          <a:latin typeface="Microsoft YaHei"/>
                          <a:ea typeface="Microsoft YaHei"/>
                          <a:cs typeface="Microsoft YaHei"/>
                        </a:rPr>
                        <a:t>条</a:t>
                      </a:r>
                      <a:r>
                        <a:rPr sz="900" kern="0" spc="-80" dirty="0">
                          <a:solidFill>
                            <a:srgbClr val="000000">
                              <a:alpha val="100000"/>
                            </a:srgbClr>
                          </a:solidFill>
                          <a:latin typeface="Microsoft YaHei"/>
                          <a:ea typeface="Microsoft YaHei"/>
                          <a:cs typeface="Microsoft YaHei"/>
                        </a:rPr>
                        <a:t> </a:t>
                      </a:r>
                      <a:r>
                        <a:rPr sz="900" kern="0" spc="80" dirty="0">
                          <a:solidFill>
                            <a:srgbClr val="000000">
                              <a:alpha val="100000"/>
                            </a:srgbClr>
                          </a:solidFill>
                          <a:latin typeface="Microsoft YaHei"/>
                          <a:ea typeface="Microsoft YaHei"/>
                          <a:cs typeface="Microsoft YaHei"/>
                        </a:rPr>
                        <a:t>、</a:t>
                      </a:r>
                      <a:r>
                        <a:rPr sz="900" kern="0" spc="-60" dirty="0">
                          <a:solidFill>
                            <a:srgbClr val="000000">
                              <a:alpha val="100000"/>
                            </a:srgbClr>
                          </a:solidFill>
                          <a:latin typeface="Microsoft YaHei"/>
                          <a:ea typeface="Microsoft YaHei"/>
                          <a:cs typeface="Microsoft YaHei"/>
                        </a:rPr>
                        <a:t> </a:t>
                      </a:r>
                      <a:r>
                        <a:rPr sz="900" kern="0" spc="80" dirty="0">
                          <a:solidFill>
                            <a:srgbClr val="000000">
                              <a:alpha val="100000"/>
                            </a:srgbClr>
                          </a:solidFill>
                          <a:latin typeface="Microsoft YaHei"/>
                          <a:ea typeface="Microsoft YaHei"/>
                          <a:cs typeface="Microsoft YaHei"/>
                        </a:rPr>
                        <a:t>第</a:t>
                      </a:r>
                      <a:endParaRPr sz="900" dirty="0">
                        <a:latin typeface="Microsoft YaHei"/>
                        <a:ea typeface="Microsoft YaHei"/>
                        <a:cs typeface="Microsoft YaHei"/>
                      </a:endParaRPr>
                    </a:p>
                    <a:p>
                      <a:pPr marL="231775" indent="4444" algn="l" rtl="0" eaLnBrk="0">
                        <a:lnSpc>
                          <a:spcPct val="131000"/>
                        </a:lnSpc>
                        <a:spcBef>
                          <a:spcPts val="51"/>
                        </a:spcBef>
                        <a:tabLst/>
                      </a:pPr>
                      <a:r>
                        <a:rPr sz="900" kern="0" spc="60" dirty="0">
                          <a:solidFill>
                            <a:srgbClr val="000000">
                              <a:alpha val="100000"/>
                            </a:srgbClr>
                          </a:solidFill>
                          <a:latin typeface="Microsoft YaHei"/>
                          <a:ea typeface="Microsoft YaHei"/>
                          <a:cs typeface="Microsoft YaHei"/>
                        </a:rPr>
                        <a:t>9.4.</a:t>
                      </a:r>
                      <a:r>
                        <a:rPr sz="900" kern="0" spc="20" dirty="0">
                          <a:solidFill>
                            <a:srgbClr val="000000">
                              <a:alpha val="100000"/>
                            </a:srgbClr>
                          </a:solidFill>
                          <a:latin typeface="Microsoft YaHei"/>
                          <a:ea typeface="Microsoft YaHei"/>
                          <a:cs typeface="Microsoft YaHei"/>
                        </a:rPr>
                        <a:t> </a:t>
                      </a:r>
                      <a:r>
                        <a:rPr sz="900" kern="0" spc="60" dirty="0">
                          <a:solidFill>
                            <a:srgbClr val="000000">
                              <a:alpha val="100000"/>
                            </a:srgbClr>
                          </a:solidFill>
                          <a:latin typeface="Microsoft YaHei"/>
                          <a:ea typeface="Microsoft YaHei"/>
                          <a:cs typeface="Microsoft YaHei"/>
                        </a:rPr>
                        <a:t>1</a:t>
                      </a:r>
                      <a:r>
                        <a:rPr sz="900" kern="0" spc="-90" dirty="0">
                          <a:solidFill>
                            <a:srgbClr val="000000">
                              <a:alpha val="100000"/>
                            </a:srgbClr>
                          </a:solidFill>
                          <a:latin typeface="Microsoft YaHei"/>
                          <a:ea typeface="Microsoft YaHei"/>
                          <a:cs typeface="Microsoft YaHei"/>
                        </a:rPr>
                        <a:t> </a:t>
                      </a:r>
                      <a:r>
                        <a:rPr sz="900" kern="0" spc="60" dirty="0">
                          <a:solidFill>
                            <a:srgbClr val="000000">
                              <a:alpha val="100000"/>
                            </a:srgbClr>
                          </a:solidFill>
                          <a:latin typeface="Microsoft YaHei"/>
                          <a:ea typeface="Microsoft YaHei"/>
                          <a:cs typeface="Microsoft YaHei"/>
                        </a:rPr>
                        <a:t>2</a:t>
                      </a:r>
                      <a:r>
                        <a:rPr sz="900" kern="0" spc="10" dirty="0">
                          <a:solidFill>
                            <a:srgbClr val="000000">
                              <a:alpha val="100000"/>
                            </a:srgbClr>
                          </a:solidFill>
                          <a:latin typeface="Microsoft YaHei"/>
                          <a:ea typeface="Microsoft YaHei"/>
                          <a:cs typeface="Microsoft YaHei"/>
                        </a:rPr>
                        <a:t>  </a:t>
                      </a:r>
                      <a:r>
                        <a:rPr sz="900" kern="0" spc="60" dirty="0">
                          <a:solidFill>
                            <a:srgbClr val="000000">
                              <a:alpha val="100000"/>
                            </a:srgbClr>
                          </a:solidFill>
                          <a:latin typeface="Microsoft YaHei"/>
                          <a:ea typeface="Microsoft YaHei"/>
                          <a:cs typeface="Microsoft YaHei"/>
                        </a:rPr>
                        <a:t>条</a:t>
                      </a:r>
                      <a:r>
                        <a:rPr sz="900" kern="0" spc="-80" dirty="0">
                          <a:solidFill>
                            <a:srgbClr val="000000">
                              <a:alpha val="100000"/>
                            </a:srgbClr>
                          </a:solidFill>
                          <a:latin typeface="Microsoft YaHei"/>
                          <a:ea typeface="Microsoft YaHei"/>
                          <a:cs typeface="Microsoft YaHei"/>
                        </a:rPr>
                        <a:t> </a:t>
                      </a:r>
                      <a:r>
                        <a:rPr sz="900" kern="0" spc="60" dirty="0">
                          <a:solidFill>
                            <a:srgbClr val="000000">
                              <a:alpha val="100000"/>
                            </a:srgbClr>
                          </a:solidFill>
                          <a:latin typeface="Microsoft YaHei"/>
                          <a:ea typeface="Microsoft YaHei"/>
                          <a:cs typeface="Microsoft YaHei"/>
                        </a:rPr>
                        <a:t>、</a:t>
                      </a:r>
                      <a:r>
                        <a:rPr sz="900" kern="0" spc="-60" dirty="0">
                          <a:solidFill>
                            <a:srgbClr val="000000">
                              <a:alpha val="100000"/>
                            </a:srgbClr>
                          </a:solidFill>
                          <a:latin typeface="Microsoft YaHei"/>
                          <a:ea typeface="Microsoft YaHei"/>
                          <a:cs typeface="Microsoft YaHei"/>
                        </a:rPr>
                        <a:t> </a:t>
                      </a:r>
                      <a:r>
                        <a:rPr sz="900" kern="0" spc="60" dirty="0">
                          <a:solidFill>
                            <a:srgbClr val="000000">
                              <a:alpha val="100000"/>
                            </a:srgbClr>
                          </a:solidFill>
                          <a:latin typeface="Microsoft YaHei"/>
                          <a:ea typeface="Microsoft YaHei"/>
                          <a:cs typeface="Microsoft YaHei"/>
                        </a:rPr>
                        <a:t>第</a:t>
                      </a:r>
                      <a:r>
                        <a:rPr sz="900" kern="0" spc="30" dirty="0">
                          <a:solidFill>
                            <a:srgbClr val="000000">
                              <a:alpha val="100000"/>
                            </a:srgbClr>
                          </a:solidFill>
                          <a:latin typeface="Microsoft YaHei"/>
                          <a:ea typeface="Microsoft YaHei"/>
                          <a:cs typeface="Microsoft YaHei"/>
                        </a:rPr>
                        <a:t>  </a:t>
                      </a:r>
                      <a:r>
                        <a:rPr sz="900" kern="0" spc="60" dirty="0">
                          <a:solidFill>
                            <a:srgbClr val="000000">
                              <a:alpha val="100000"/>
                            </a:srgbClr>
                          </a:solidFill>
                          <a:latin typeface="Microsoft YaHei"/>
                          <a:ea typeface="Microsoft YaHei"/>
                          <a:cs typeface="Microsoft YaHei"/>
                        </a:rPr>
                        <a:t>9.4.</a:t>
                      </a:r>
                      <a:r>
                        <a:rPr sz="900" kern="0" spc="-60" dirty="0">
                          <a:solidFill>
                            <a:srgbClr val="000000">
                              <a:alpha val="100000"/>
                            </a:srgbClr>
                          </a:solidFill>
                          <a:latin typeface="Microsoft YaHei"/>
                          <a:ea typeface="Microsoft YaHei"/>
                          <a:cs typeface="Microsoft YaHei"/>
                        </a:rPr>
                        <a:t> </a:t>
                      </a:r>
                      <a:r>
                        <a:rPr sz="900" kern="0" spc="60" dirty="0">
                          <a:solidFill>
                            <a:srgbClr val="000000">
                              <a:alpha val="100000"/>
                            </a:srgbClr>
                          </a:solidFill>
                          <a:latin typeface="Microsoft YaHei"/>
                          <a:ea typeface="Microsoft YaHei"/>
                          <a:cs typeface="Microsoft YaHei"/>
                        </a:rPr>
                        <a:t>1</a:t>
                      </a:r>
                      <a:r>
                        <a:rPr sz="900" kern="0" spc="-70" dirty="0">
                          <a:solidFill>
                            <a:srgbClr val="000000">
                              <a:alpha val="100000"/>
                            </a:srgbClr>
                          </a:solidFill>
                          <a:latin typeface="Microsoft YaHei"/>
                          <a:ea typeface="Microsoft YaHei"/>
                          <a:cs typeface="Microsoft YaHei"/>
                        </a:rPr>
                        <a:t> </a:t>
                      </a:r>
                      <a:r>
                        <a:rPr sz="900" kern="0" spc="60" dirty="0">
                          <a:solidFill>
                            <a:srgbClr val="000000">
                              <a:alpha val="100000"/>
                            </a:srgbClr>
                          </a:solidFill>
                          <a:latin typeface="Microsoft YaHei"/>
                          <a:ea typeface="Microsoft YaHei"/>
                          <a:cs typeface="Microsoft YaHei"/>
                        </a:rPr>
                        <a:t>3</a:t>
                      </a:r>
                      <a:r>
                        <a:rPr sz="900" kern="0" spc="-90" dirty="0">
                          <a:solidFill>
                            <a:srgbClr val="000000">
                              <a:alpha val="100000"/>
                            </a:srgbClr>
                          </a:solidFill>
                          <a:latin typeface="Microsoft YaHei"/>
                          <a:ea typeface="Microsoft YaHei"/>
                          <a:cs typeface="Microsoft YaHei"/>
                        </a:rPr>
                        <a:t> </a:t>
                      </a:r>
                      <a:r>
                        <a:rPr sz="900" kern="0" spc="60" dirty="0">
                          <a:solidFill>
                            <a:srgbClr val="000000">
                              <a:alpha val="100000"/>
                            </a:srgbClr>
                          </a:solidFill>
                          <a:latin typeface="Microsoft YaHei"/>
                          <a:ea typeface="Microsoft YaHei"/>
                          <a:cs typeface="Microsoft YaHei"/>
                        </a:rPr>
                        <a:t>、</a:t>
                      </a:r>
                      <a:r>
                        <a:rPr sz="900" kern="0" spc="-60" dirty="0">
                          <a:solidFill>
                            <a:srgbClr val="000000">
                              <a:alpha val="100000"/>
                            </a:srgbClr>
                          </a:solidFill>
                          <a:latin typeface="Microsoft YaHei"/>
                          <a:ea typeface="Microsoft YaHei"/>
                          <a:cs typeface="Microsoft YaHei"/>
                        </a:rPr>
                        <a:t> </a:t>
                      </a:r>
                      <a:r>
                        <a:rPr sz="900" kern="0" spc="60" dirty="0">
                          <a:solidFill>
                            <a:srgbClr val="000000">
                              <a:alpha val="100000"/>
                            </a:srgbClr>
                          </a:solidFill>
                          <a:latin typeface="Microsoft YaHei"/>
                          <a:ea typeface="Microsoft YaHei"/>
                          <a:cs typeface="Microsoft YaHei"/>
                        </a:rPr>
                        <a:t>第</a:t>
                      </a:r>
                      <a:r>
                        <a:rPr sz="900" kern="0" spc="30" dirty="0">
                          <a:solidFill>
                            <a:srgbClr val="000000">
                              <a:alpha val="100000"/>
                            </a:srgbClr>
                          </a:solidFill>
                          <a:latin typeface="Microsoft YaHei"/>
                          <a:ea typeface="Microsoft YaHei"/>
                          <a:cs typeface="Microsoft YaHei"/>
                        </a:rPr>
                        <a:t>  </a:t>
                      </a:r>
                      <a:r>
                        <a:rPr sz="900" kern="0" spc="60" dirty="0">
                          <a:solidFill>
                            <a:srgbClr val="000000">
                              <a:alpha val="100000"/>
                            </a:srgbClr>
                          </a:solidFill>
                          <a:latin typeface="Microsoft YaHei"/>
                          <a:ea typeface="Microsoft YaHei"/>
                          <a:cs typeface="Microsoft YaHei"/>
                        </a:rPr>
                        <a:t>9.4.</a:t>
                      </a:r>
                      <a:r>
                        <a:rPr sz="900" kern="0" spc="-60" dirty="0">
                          <a:solidFill>
                            <a:srgbClr val="000000">
                              <a:alpha val="100000"/>
                            </a:srgbClr>
                          </a:solidFill>
                          <a:latin typeface="Microsoft YaHei"/>
                          <a:ea typeface="Microsoft YaHei"/>
                          <a:cs typeface="Microsoft YaHei"/>
                        </a:rPr>
                        <a:t> </a:t>
                      </a:r>
                      <a:r>
                        <a:rPr sz="900" kern="0" spc="60" dirty="0">
                          <a:solidFill>
                            <a:srgbClr val="000000">
                              <a:alpha val="100000"/>
                            </a:srgbClr>
                          </a:solidFill>
                          <a:latin typeface="Microsoft YaHei"/>
                          <a:ea typeface="Microsoft YaHei"/>
                          <a:cs typeface="Microsoft YaHei"/>
                        </a:rPr>
                        <a:t>1</a:t>
                      </a:r>
                      <a:r>
                        <a:rPr sz="900" kern="0" spc="-60" dirty="0">
                          <a:solidFill>
                            <a:srgbClr val="000000">
                              <a:alpha val="100000"/>
                            </a:srgbClr>
                          </a:solidFill>
                          <a:latin typeface="Microsoft YaHei"/>
                          <a:ea typeface="Microsoft YaHei"/>
                          <a:cs typeface="Microsoft YaHei"/>
                        </a:rPr>
                        <a:t> </a:t>
                      </a:r>
                      <a:r>
                        <a:rPr sz="900" kern="0" spc="60" dirty="0">
                          <a:solidFill>
                            <a:srgbClr val="000000">
                              <a:alpha val="100000"/>
                            </a:srgbClr>
                          </a:solidFill>
                          <a:latin typeface="Microsoft YaHei"/>
                          <a:ea typeface="Microsoft YaHei"/>
                          <a:cs typeface="Microsoft YaHei"/>
                        </a:rPr>
                        <a:t>5</a:t>
                      </a:r>
                      <a:r>
                        <a:rPr sz="900" kern="0" spc="10" dirty="0">
                          <a:solidFill>
                            <a:srgbClr val="000000">
                              <a:alpha val="100000"/>
                            </a:srgbClr>
                          </a:solidFill>
                          <a:latin typeface="Microsoft YaHei"/>
                          <a:ea typeface="Microsoft YaHei"/>
                          <a:cs typeface="Microsoft YaHei"/>
                        </a:rPr>
                        <a:t>  </a:t>
                      </a:r>
                      <a:r>
                        <a:rPr sz="900" kern="0" spc="60" dirty="0">
                          <a:solidFill>
                            <a:srgbClr val="000000">
                              <a:alpha val="100000"/>
                            </a:srgbClr>
                          </a:solidFill>
                          <a:latin typeface="Microsoft YaHei"/>
                          <a:ea typeface="Microsoft YaHei"/>
                          <a:cs typeface="Microsoft YaHei"/>
                        </a:rPr>
                        <a:t>条</a:t>
                      </a:r>
                      <a:r>
                        <a:rPr sz="900" kern="0" spc="-80" dirty="0">
                          <a:solidFill>
                            <a:srgbClr val="000000">
                              <a:alpha val="100000"/>
                            </a:srgbClr>
                          </a:solidFill>
                          <a:latin typeface="Microsoft YaHei"/>
                          <a:ea typeface="Microsoft YaHei"/>
                          <a:cs typeface="Microsoft YaHei"/>
                        </a:rPr>
                        <a:t> </a:t>
                      </a:r>
                      <a:r>
                        <a:rPr sz="900" kern="0" spc="60" dirty="0">
                          <a:solidFill>
                            <a:srgbClr val="000000">
                              <a:alpha val="100000"/>
                            </a:srgbClr>
                          </a:solidFill>
                          <a:latin typeface="Microsoft YaHei"/>
                          <a:ea typeface="Microsoft YaHei"/>
                          <a:cs typeface="Microsoft YaHei"/>
                        </a:rPr>
                        <a:t>、</a:t>
                      </a:r>
                      <a:r>
                        <a:rPr sz="900" kern="0" spc="-60" dirty="0">
                          <a:solidFill>
                            <a:srgbClr val="000000">
                              <a:alpha val="100000"/>
                            </a:srgbClr>
                          </a:solidFill>
                          <a:latin typeface="Microsoft YaHei"/>
                          <a:ea typeface="Microsoft YaHei"/>
                          <a:cs typeface="Microsoft YaHei"/>
                        </a:rPr>
                        <a:t> </a:t>
                      </a:r>
                      <a:r>
                        <a:rPr sz="900" kern="0" spc="60" dirty="0">
                          <a:solidFill>
                            <a:srgbClr val="000000">
                              <a:alpha val="100000"/>
                            </a:srgbClr>
                          </a:solidFill>
                          <a:latin typeface="Microsoft YaHei"/>
                          <a:ea typeface="Microsoft YaHei"/>
                          <a:cs typeface="Microsoft YaHei"/>
                        </a:rPr>
                        <a:t>第</a:t>
                      </a:r>
                      <a:r>
                        <a:rPr sz="900" kern="0" spc="30" dirty="0">
                          <a:solidFill>
                            <a:srgbClr val="000000">
                              <a:alpha val="100000"/>
                            </a:srgbClr>
                          </a:solidFill>
                          <a:latin typeface="Microsoft YaHei"/>
                          <a:ea typeface="Microsoft YaHei"/>
                          <a:cs typeface="Microsoft YaHei"/>
                        </a:rPr>
                        <a:t>  </a:t>
                      </a:r>
                      <a:r>
                        <a:rPr sz="900" kern="0" spc="60" dirty="0">
                          <a:solidFill>
                            <a:srgbClr val="000000">
                              <a:alpha val="100000"/>
                            </a:srgbClr>
                          </a:solidFill>
                          <a:latin typeface="Microsoft YaHei"/>
                          <a:ea typeface="Microsoft YaHei"/>
                          <a:cs typeface="Microsoft YaHei"/>
                        </a:rPr>
                        <a:t>9.4.</a:t>
                      </a:r>
                      <a:r>
                        <a:rPr sz="900" kern="0" spc="-60" dirty="0">
                          <a:solidFill>
                            <a:srgbClr val="000000">
                              <a:alpha val="100000"/>
                            </a:srgbClr>
                          </a:solidFill>
                          <a:latin typeface="Microsoft YaHei"/>
                          <a:ea typeface="Microsoft YaHei"/>
                          <a:cs typeface="Microsoft YaHei"/>
                        </a:rPr>
                        <a:t> </a:t>
                      </a:r>
                      <a:r>
                        <a:rPr sz="900" kern="0" spc="60" dirty="0">
                          <a:solidFill>
                            <a:srgbClr val="000000">
                              <a:alpha val="100000"/>
                            </a:srgbClr>
                          </a:solidFill>
                          <a:latin typeface="Microsoft YaHei"/>
                          <a:ea typeface="Microsoft YaHei"/>
                          <a:cs typeface="Microsoft YaHei"/>
                        </a:rPr>
                        <a:t>1</a:t>
                      </a:r>
                      <a:r>
                        <a:rPr sz="900" kern="0" spc="-90" dirty="0">
                          <a:solidFill>
                            <a:srgbClr val="000000">
                              <a:alpha val="100000"/>
                            </a:srgbClr>
                          </a:solidFill>
                          <a:latin typeface="Microsoft YaHei"/>
                          <a:ea typeface="Microsoft YaHei"/>
                          <a:cs typeface="Microsoft YaHei"/>
                        </a:rPr>
                        <a:t> </a:t>
                      </a:r>
                      <a:r>
                        <a:rPr sz="900" kern="0" spc="60" dirty="0">
                          <a:solidFill>
                            <a:srgbClr val="000000">
                              <a:alpha val="100000"/>
                            </a:srgbClr>
                          </a:solidFill>
                          <a:latin typeface="Microsoft YaHei"/>
                          <a:ea typeface="Microsoft YaHei"/>
                          <a:cs typeface="Microsoft YaHei"/>
                        </a:rPr>
                        <a:t>6</a:t>
                      </a:r>
                      <a:r>
                        <a:rPr sz="900" kern="0" spc="0" dirty="0">
                          <a:solidFill>
                            <a:srgbClr val="000000">
                              <a:alpha val="100000"/>
                            </a:srgbClr>
                          </a:solidFill>
                          <a:latin typeface="Microsoft YaHei"/>
                          <a:ea typeface="Microsoft YaHei"/>
                          <a:cs typeface="Microsoft YaHei"/>
                        </a:rPr>
                        <a:t>         </a:t>
                      </a:r>
                      <a:r>
                        <a:rPr sz="900" kern="0" spc="70" dirty="0">
                          <a:solidFill>
                            <a:srgbClr val="000000">
                              <a:alpha val="100000"/>
                            </a:srgbClr>
                          </a:solidFill>
                          <a:latin typeface="Microsoft YaHei"/>
                          <a:ea typeface="Microsoft YaHei"/>
                          <a:cs typeface="Microsoft YaHei"/>
                        </a:rPr>
                        <a:t>条</a:t>
                      </a:r>
                      <a:r>
                        <a:rPr sz="900" kern="0" spc="-40" dirty="0">
                          <a:solidFill>
                            <a:srgbClr val="000000">
                              <a:alpha val="100000"/>
                            </a:srgbClr>
                          </a:solidFill>
                          <a:latin typeface="Microsoft YaHei"/>
                          <a:ea typeface="Microsoft YaHei"/>
                          <a:cs typeface="Microsoft YaHei"/>
                        </a:rPr>
                        <a:t> </a:t>
                      </a:r>
                      <a:r>
                        <a:rPr sz="900" kern="0" spc="70" dirty="0">
                          <a:solidFill>
                            <a:srgbClr val="000000">
                              <a:alpha val="100000"/>
                            </a:srgbClr>
                          </a:solidFill>
                          <a:latin typeface="Microsoft YaHei"/>
                          <a:ea typeface="Microsoft YaHei"/>
                          <a:cs typeface="Microsoft YaHei"/>
                        </a:rPr>
                        <a:t>、</a:t>
                      </a:r>
                      <a:r>
                        <a:rPr sz="900" kern="0" spc="-70" dirty="0">
                          <a:solidFill>
                            <a:srgbClr val="000000">
                              <a:alpha val="100000"/>
                            </a:srgbClr>
                          </a:solidFill>
                          <a:latin typeface="Microsoft YaHei"/>
                          <a:ea typeface="Microsoft YaHei"/>
                          <a:cs typeface="Microsoft YaHei"/>
                        </a:rPr>
                        <a:t> </a:t>
                      </a:r>
                      <a:r>
                        <a:rPr sz="900" kern="0" spc="70" dirty="0">
                          <a:solidFill>
                            <a:srgbClr val="000000">
                              <a:alpha val="100000"/>
                            </a:srgbClr>
                          </a:solidFill>
                          <a:latin typeface="Microsoft YaHei"/>
                          <a:ea typeface="Microsoft YaHei"/>
                          <a:cs typeface="Microsoft YaHei"/>
                        </a:rPr>
                        <a:t>第</a:t>
                      </a:r>
                      <a:r>
                        <a:rPr sz="900" kern="0" spc="30" dirty="0">
                          <a:solidFill>
                            <a:srgbClr val="000000">
                              <a:alpha val="100000"/>
                            </a:srgbClr>
                          </a:solidFill>
                          <a:latin typeface="Microsoft YaHei"/>
                          <a:ea typeface="Microsoft YaHei"/>
                          <a:cs typeface="Microsoft YaHei"/>
                        </a:rPr>
                        <a:t>  </a:t>
                      </a:r>
                      <a:r>
                        <a:rPr sz="900" kern="0" spc="70" dirty="0">
                          <a:solidFill>
                            <a:srgbClr val="000000">
                              <a:alpha val="100000"/>
                            </a:srgbClr>
                          </a:solidFill>
                          <a:latin typeface="Microsoft YaHei"/>
                          <a:ea typeface="Microsoft YaHei"/>
                          <a:cs typeface="Microsoft YaHei"/>
                        </a:rPr>
                        <a:t>9.4.2</a:t>
                      </a:r>
                      <a:r>
                        <a:rPr sz="900" kern="0" spc="-50" dirty="0">
                          <a:solidFill>
                            <a:srgbClr val="000000">
                              <a:alpha val="100000"/>
                            </a:srgbClr>
                          </a:solidFill>
                          <a:latin typeface="Microsoft YaHei"/>
                          <a:ea typeface="Microsoft YaHei"/>
                          <a:cs typeface="Microsoft YaHei"/>
                        </a:rPr>
                        <a:t> </a:t>
                      </a:r>
                      <a:r>
                        <a:rPr sz="900" kern="0" spc="70" dirty="0">
                          <a:solidFill>
                            <a:srgbClr val="000000">
                              <a:alpha val="100000"/>
                            </a:srgbClr>
                          </a:solidFill>
                          <a:latin typeface="Microsoft YaHei"/>
                          <a:ea typeface="Microsoft YaHei"/>
                          <a:cs typeface="Microsoft YaHei"/>
                        </a:rPr>
                        <a:t>1</a:t>
                      </a:r>
                      <a:r>
                        <a:rPr sz="900" kern="0" spc="10" dirty="0">
                          <a:solidFill>
                            <a:srgbClr val="000000">
                              <a:alpha val="100000"/>
                            </a:srgbClr>
                          </a:solidFill>
                          <a:latin typeface="Microsoft YaHei"/>
                          <a:ea typeface="Microsoft YaHei"/>
                          <a:cs typeface="Microsoft YaHei"/>
                        </a:rPr>
                        <a:t>  </a:t>
                      </a:r>
                      <a:r>
                        <a:rPr sz="900" kern="0" spc="70" dirty="0">
                          <a:solidFill>
                            <a:srgbClr val="000000">
                              <a:alpha val="100000"/>
                            </a:srgbClr>
                          </a:solidFill>
                          <a:latin typeface="Microsoft YaHei"/>
                          <a:ea typeface="Microsoft YaHei"/>
                          <a:cs typeface="Microsoft YaHei"/>
                        </a:rPr>
                        <a:t>条</a:t>
                      </a:r>
                      <a:r>
                        <a:rPr sz="900" kern="0" spc="-140" dirty="0">
                          <a:solidFill>
                            <a:srgbClr val="000000">
                              <a:alpha val="100000"/>
                            </a:srgbClr>
                          </a:solidFill>
                          <a:latin typeface="Microsoft YaHei"/>
                          <a:ea typeface="Microsoft YaHei"/>
                          <a:cs typeface="Microsoft YaHei"/>
                        </a:rPr>
                        <a:t> </a:t>
                      </a:r>
                      <a:r>
                        <a:rPr sz="900" kern="0" spc="70" dirty="0">
                          <a:solidFill>
                            <a:srgbClr val="000000">
                              <a:alpha val="100000"/>
                            </a:srgbClr>
                          </a:solidFill>
                          <a:latin typeface="Microsoft YaHei"/>
                          <a:ea typeface="Microsoft YaHei"/>
                          <a:cs typeface="Microsoft YaHei"/>
                        </a:rPr>
                        <a:t>。</a:t>
                      </a:r>
                      <a:endParaRPr sz="900" dirty="0">
                        <a:latin typeface="Microsoft YaHei"/>
                        <a:ea typeface="Microsoft YaHei"/>
                        <a:cs typeface="Microsoft YaHei"/>
                      </a:endParaRPr>
                    </a:p>
                    <a:p>
                      <a:pPr marL="292100" algn="l" rtl="0" eaLnBrk="0">
                        <a:lnSpc>
                          <a:spcPts val="1284"/>
                        </a:lnSpc>
                        <a:spcBef>
                          <a:spcPts val="59"/>
                        </a:spcBef>
                        <a:tabLst/>
                      </a:pPr>
                      <a:r>
                        <a:rPr sz="900" kern="0" spc="50" dirty="0">
                          <a:solidFill>
                            <a:srgbClr val="000000">
                              <a:alpha val="100000"/>
                            </a:srgbClr>
                          </a:solidFill>
                          <a:latin typeface="Microsoft YaHei"/>
                          <a:ea typeface="Microsoft YaHei"/>
                          <a:cs typeface="Microsoft YaHei"/>
                        </a:rPr>
                        <a:t>《</a:t>
                      </a:r>
                      <a:r>
                        <a:rPr sz="900" kern="0" spc="-120" dirty="0">
                          <a:solidFill>
                            <a:srgbClr val="000000">
                              <a:alpha val="100000"/>
                            </a:srgbClr>
                          </a:solidFill>
                          <a:latin typeface="Microsoft YaHei"/>
                          <a:ea typeface="Microsoft YaHei"/>
                          <a:cs typeface="Microsoft YaHei"/>
                        </a:rPr>
                        <a:t> </a:t>
                      </a:r>
                      <a:r>
                        <a:rPr sz="900" kern="0" spc="50" dirty="0">
                          <a:solidFill>
                            <a:srgbClr val="000000">
                              <a:alpha val="100000"/>
                            </a:srgbClr>
                          </a:solidFill>
                          <a:latin typeface="Microsoft YaHei"/>
                          <a:ea typeface="Microsoft YaHei"/>
                          <a:cs typeface="Microsoft YaHei"/>
                        </a:rPr>
                        <a:t>液</a:t>
                      </a:r>
                      <a:r>
                        <a:rPr sz="900" kern="0" spc="-130" dirty="0">
                          <a:solidFill>
                            <a:srgbClr val="000000">
                              <a:alpha val="100000"/>
                            </a:srgbClr>
                          </a:solidFill>
                          <a:latin typeface="Microsoft YaHei"/>
                          <a:ea typeface="Microsoft YaHei"/>
                          <a:cs typeface="Microsoft YaHei"/>
                        </a:rPr>
                        <a:t> </a:t>
                      </a:r>
                      <a:r>
                        <a:rPr sz="900" kern="0" spc="50" dirty="0">
                          <a:solidFill>
                            <a:srgbClr val="000000">
                              <a:alpha val="100000"/>
                            </a:srgbClr>
                          </a:solidFill>
                          <a:latin typeface="Microsoft YaHei"/>
                          <a:ea typeface="Microsoft YaHei"/>
                          <a:cs typeface="Microsoft YaHei"/>
                        </a:rPr>
                        <a:t>化</a:t>
                      </a:r>
                      <a:r>
                        <a:rPr sz="900" kern="0" spc="-130" dirty="0">
                          <a:solidFill>
                            <a:srgbClr val="000000">
                              <a:alpha val="100000"/>
                            </a:srgbClr>
                          </a:solidFill>
                          <a:latin typeface="Microsoft YaHei"/>
                          <a:ea typeface="Microsoft YaHei"/>
                          <a:cs typeface="Microsoft YaHei"/>
                        </a:rPr>
                        <a:t> </a:t>
                      </a:r>
                      <a:r>
                        <a:rPr sz="900" kern="0" spc="50" dirty="0">
                          <a:solidFill>
                            <a:srgbClr val="000000">
                              <a:alpha val="100000"/>
                            </a:srgbClr>
                          </a:solidFill>
                          <a:latin typeface="Microsoft YaHei"/>
                          <a:ea typeface="Microsoft YaHei"/>
                          <a:cs typeface="Microsoft YaHei"/>
                        </a:rPr>
                        <a:t>石</a:t>
                      </a:r>
                      <a:r>
                        <a:rPr sz="900" kern="0" spc="-120" dirty="0">
                          <a:solidFill>
                            <a:srgbClr val="000000">
                              <a:alpha val="100000"/>
                            </a:srgbClr>
                          </a:solidFill>
                          <a:latin typeface="Microsoft YaHei"/>
                          <a:ea typeface="Microsoft YaHei"/>
                          <a:cs typeface="Microsoft YaHei"/>
                        </a:rPr>
                        <a:t> </a:t>
                      </a:r>
                      <a:r>
                        <a:rPr sz="900" kern="0" spc="50" dirty="0">
                          <a:solidFill>
                            <a:srgbClr val="000000">
                              <a:alpha val="100000"/>
                            </a:srgbClr>
                          </a:solidFill>
                          <a:latin typeface="Microsoft YaHei"/>
                          <a:ea typeface="Microsoft YaHei"/>
                          <a:cs typeface="Microsoft YaHei"/>
                        </a:rPr>
                        <a:t>油</a:t>
                      </a:r>
                      <a:r>
                        <a:rPr sz="900" kern="0" spc="-130" dirty="0">
                          <a:solidFill>
                            <a:srgbClr val="000000">
                              <a:alpha val="100000"/>
                            </a:srgbClr>
                          </a:solidFill>
                          <a:latin typeface="Microsoft YaHei"/>
                          <a:ea typeface="Microsoft YaHei"/>
                          <a:cs typeface="Microsoft YaHei"/>
                        </a:rPr>
                        <a:t> </a:t>
                      </a:r>
                      <a:r>
                        <a:rPr sz="900" kern="0" spc="50" dirty="0">
                          <a:solidFill>
                            <a:srgbClr val="000000">
                              <a:alpha val="100000"/>
                            </a:srgbClr>
                          </a:solidFill>
                          <a:latin typeface="Microsoft YaHei"/>
                          <a:ea typeface="Microsoft YaHei"/>
                          <a:cs typeface="Microsoft YaHei"/>
                        </a:rPr>
                        <a:t>气</a:t>
                      </a:r>
                      <a:r>
                        <a:rPr sz="900" kern="0" spc="-140" dirty="0">
                          <a:solidFill>
                            <a:srgbClr val="000000">
                              <a:alpha val="100000"/>
                            </a:srgbClr>
                          </a:solidFill>
                          <a:latin typeface="Microsoft YaHei"/>
                          <a:ea typeface="Microsoft YaHei"/>
                          <a:cs typeface="Microsoft YaHei"/>
                        </a:rPr>
                        <a:t> </a:t>
                      </a:r>
                      <a:r>
                        <a:rPr sz="900" kern="0" spc="50" dirty="0">
                          <a:solidFill>
                            <a:srgbClr val="000000">
                              <a:alpha val="100000"/>
                            </a:srgbClr>
                          </a:solidFill>
                          <a:latin typeface="Microsoft YaHei"/>
                          <a:ea typeface="Microsoft YaHei"/>
                          <a:cs typeface="Microsoft YaHei"/>
                        </a:rPr>
                        <a:t>供</a:t>
                      </a:r>
                      <a:r>
                        <a:rPr sz="900" kern="0" spc="-130" dirty="0">
                          <a:solidFill>
                            <a:srgbClr val="000000">
                              <a:alpha val="100000"/>
                            </a:srgbClr>
                          </a:solidFill>
                          <a:latin typeface="Microsoft YaHei"/>
                          <a:ea typeface="Microsoft YaHei"/>
                          <a:cs typeface="Microsoft YaHei"/>
                        </a:rPr>
                        <a:t> </a:t>
                      </a:r>
                      <a:r>
                        <a:rPr sz="900" kern="0" spc="50" dirty="0">
                          <a:solidFill>
                            <a:srgbClr val="000000">
                              <a:alpha val="100000"/>
                            </a:srgbClr>
                          </a:solidFill>
                          <a:latin typeface="Microsoft YaHei"/>
                          <a:ea typeface="Microsoft YaHei"/>
                          <a:cs typeface="Microsoft YaHei"/>
                        </a:rPr>
                        <a:t>应</a:t>
                      </a:r>
                      <a:r>
                        <a:rPr sz="900" kern="0" spc="-110" dirty="0">
                          <a:solidFill>
                            <a:srgbClr val="000000">
                              <a:alpha val="100000"/>
                            </a:srgbClr>
                          </a:solidFill>
                          <a:latin typeface="Microsoft YaHei"/>
                          <a:ea typeface="Microsoft YaHei"/>
                          <a:cs typeface="Microsoft YaHei"/>
                        </a:rPr>
                        <a:t> </a:t>
                      </a:r>
                      <a:r>
                        <a:rPr sz="900" kern="0" spc="50" dirty="0">
                          <a:solidFill>
                            <a:srgbClr val="000000">
                              <a:alpha val="100000"/>
                            </a:srgbClr>
                          </a:solidFill>
                          <a:latin typeface="Microsoft YaHei"/>
                          <a:ea typeface="Microsoft YaHei"/>
                          <a:cs typeface="Microsoft YaHei"/>
                        </a:rPr>
                        <a:t>工</a:t>
                      </a:r>
                      <a:r>
                        <a:rPr sz="900" kern="0" spc="-140" dirty="0">
                          <a:solidFill>
                            <a:srgbClr val="000000">
                              <a:alpha val="100000"/>
                            </a:srgbClr>
                          </a:solidFill>
                          <a:latin typeface="Microsoft YaHei"/>
                          <a:ea typeface="Microsoft YaHei"/>
                          <a:cs typeface="Microsoft YaHei"/>
                        </a:rPr>
                        <a:t> </a:t>
                      </a:r>
                      <a:r>
                        <a:rPr sz="900" kern="0" spc="40" dirty="0">
                          <a:solidFill>
                            <a:srgbClr val="000000">
                              <a:alpha val="100000"/>
                            </a:srgbClr>
                          </a:solidFill>
                          <a:latin typeface="Microsoft YaHei"/>
                          <a:ea typeface="Microsoft YaHei"/>
                          <a:cs typeface="Microsoft YaHei"/>
                        </a:rPr>
                        <a:t>程</a:t>
                      </a:r>
                      <a:r>
                        <a:rPr sz="900" kern="0" spc="-120" dirty="0">
                          <a:solidFill>
                            <a:srgbClr val="000000">
                              <a:alpha val="100000"/>
                            </a:srgbClr>
                          </a:solidFill>
                          <a:latin typeface="Microsoft YaHei"/>
                          <a:ea typeface="Microsoft YaHei"/>
                          <a:cs typeface="Microsoft YaHei"/>
                        </a:rPr>
                        <a:t> </a:t>
                      </a:r>
                      <a:r>
                        <a:rPr sz="900" kern="0" spc="40" dirty="0">
                          <a:solidFill>
                            <a:srgbClr val="000000">
                              <a:alpha val="100000"/>
                            </a:srgbClr>
                          </a:solidFill>
                          <a:latin typeface="Microsoft YaHei"/>
                          <a:ea typeface="Microsoft YaHei"/>
                          <a:cs typeface="Microsoft YaHei"/>
                        </a:rPr>
                        <a:t>设</a:t>
                      </a:r>
                      <a:r>
                        <a:rPr sz="900" kern="0" spc="-120" dirty="0">
                          <a:solidFill>
                            <a:srgbClr val="000000">
                              <a:alpha val="100000"/>
                            </a:srgbClr>
                          </a:solidFill>
                          <a:latin typeface="Microsoft YaHei"/>
                          <a:ea typeface="Microsoft YaHei"/>
                          <a:cs typeface="Microsoft YaHei"/>
                        </a:rPr>
                        <a:t> </a:t>
                      </a:r>
                      <a:r>
                        <a:rPr sz="900" kern="0" spc="40" dirty="0">
                          <a:solidFill>
                            <a:srgbClr val="000000">
                              <a:alpha val="100000"/>
                            </a:srgbClr>
                          </a:solidFill>
                          <a:latin typeface="Microsoft YaHei"/>
                          <a:ea typeface="Microsoft YaHei"/>
                          <a:cs typeface="Microsoft YaHei"/>
                        </a:rPr>
                        <a:t>计</a:t>
                      </a:r>
                      <a:r>
                        <a:rPr sz="900" kern="0" spc="-130" dirty="0">
                          <a:solidFill>
                            <a:srgbClr val="000000">
                              <a:alpha val="100000"/>
                            </a:srgbClr>
                          </a:solidFill>
                          <a:latin typeface="Microsoft YaHei"/>
                          <a:ea typeface="Microsoft YaHei"/>
                          <a:cs typeface="Microsoft YaHei"/>
                        </a:rPr>
                        <a:t> </a:t>
                      </a:r>
                      <a:r>
                        <a:rPr sz="900" kern="0" spc="40" dirty="0">
                          <a:solidFill>
                            <a:srgbClr val="000000">
                              <a:alpha val="100000"/>
                            </a:srgbClr>
                          </a:solidFill>
                          <a:latin typeface="Microsoft YaHei"/>
                          <a:ea typeface="Microsoft YaHei"/>
                          <a:cs typeface="Microsoft YaHei"/>
                        </a:rPr>
                        <a:t>规</a:t>
                      </a:r>
                      <a:r>
                        <a:rPr sz="900" kern="0" spc="-110" dirty="0">
                          <a:solidFill>
                            <a:srgbClr val="000000">
                              <a:alpha val="100000"/>
                            </a:srgbClr>
                          </a:solidFill>
                          <a:latin typeface="Microsoft YaHei"/>
                          <a:ea typeface="Microsoft YaHei"/>
                          <a:cs typeface="Microsoft YaHei"/>
                        </a:rPr>
                        <a:t> </a:t>
                      </a:r>
                      <a:r>
                        <a:rPr sz="900" kern="0" spc="40" dirty="0">
                          <a:solidFill>
                            <a:srgbClr val="000000">
                              <a:alpha val="100000"/>
                            </a:srgbClr>
                          </a:solidFill>
                          <a:latin typeface="Microsoft YaHei"/>
                          <a:ea typeface="Microsoft YaHei"/>
                          <a:cs typeface="Microsoft YaHei"/>
                        </a:rPr>
                        <a:t>范</a:t>
                      </a:r>
                      <a:r>
                        <a:rPr sz="900" kern="0" spc="-70" dirty="0">
                          <a:solidFill>
                            <a:srgbClr val="000000">
                              <a:alpha val="100000"/>
                            </a:srgbClr>
                          </a:solidFill>
                          <a:latin typeface="Microsoft YaHei"/>
                          <a:ea typeface="Microsoft YaHei"/>
                          <a:cs typeface="Microsoft YaHei"/>
                        </a:rPr>
                        <a:t> </a:t>
                      </a:r>
                      <a:r>
                        <a:rPr sz="900" kern="0" spc="40" dirty="0">
                          <a:solidFill>
                            <a:srgbClr val="000000">
                              <a:alpha val="100000"/>
                            </a:srgbClr>
                          </a:solidFill>
                          <a:latin typeface="Microsoft YaHei"/>
                          <a:ea typeface="Microsoft YaHei"/>
                          <a:cs typeface="Microsoft YaHei"/>
                        </a:rPr>
                        <a:t>》</a:t>
                      </a:r>
                      <a:r>
                        <a:rPr sz="900" kern="0" spc="-40" dirty="0">
                          <a:solidFill>
                            <a:srgbClr val="000000">
                              <a:alpha val="100000"/>
                            </a:srgbClr>
                          </a:solidFill>
                          <a:latin typeface="Microsoft YaHei"/>
                          <a:ea typeface="Microsoft YaHei"/>
                          <a:cs typeface="Microsoft YaHei"/>
                        </a:rPr>
                        <a:t> </a:t>
                      </a:r>
                      <a:r>
                        <a:rPr sz="900" kern="0" spc="0" dirty="0">
                          <a:solidFill>
                            <a:srgbClr val="000000">
                              <a:alpha val="100000"/>
                            </a:srgbClr>
                          </a:solidFill>
                          <a:latin typeface="Microsoft YaHei"/>
                          <a:ea typeface="Microsoft YaHei"/>
                          <a:cs typeface="Microsoft YaHei"/>
                        </a:rPr>
                        <a:t>GB</a:t>
                      </a:r>
                      <a:r>
                        <a:rPr sz="900" kern="0" spc="40" dirty="0">
                          <a:solidFill>
                            <a:srgbClr val="000000">
                              <a:alpha val="100000"/>
                            </a:srgbClr>
                          </a:solidFill>
                          <a:latin typeface="Microsoft YaHei"/>
                          <a:ea typeface="Microsoft YaHei"/>
                          <a:cs typeface="Microsoft YaHei"/>
                        </a:rPr>
                        <a:t>  5</a:t>
                      </a:r>
                      <a:r>
                        <a:rPr sz="900" kern="0" spc="-60" dirty="0">
                          <a:solidFill>
                            <a:srgbClr val="000000">
                              <a:alpha val="100000"/>
                            </a:srgbClr>
                          </a:solidFill>
                          <a:latin typeface="Microsoft YaHei"/>
                          <a:ea typeface="Microsoft YaHei"/>
                          <a:cs typeface="Microsoft YaHei"/>
                        </a:rPr>
                        <a:t> </a:t>
                      </a:r>
                      <a:r>
                        <a:rPr sz="900" kern="0" spc="40" dirty="0">
                          <a:solidFill>
                            <a:srgbClr val="000000">
                              <a:alpha val="100000"/>
                            </a:srgbClr>
                          </a:solidFill>
                          <a:latin typeface="Microsoft YaHei"/>
                          <a:ea typeface="Microsoft YaHei"/>
                          <a:cs typeface="Microsoft YaHei"/>
                        </a:rPr>
                        <a:t>1</a:t>
                      </a:r>
                      <a:r>
                        <a:rPr sz="900" kern="0" spc="-60" dirty="0">
                          <a:solidFill>
                            <a:srgbClr val="000000">
                              <a:alpha val="100000"/>
                            </a:srgbClr>
                          </a:solidFill>
                          <a:latin typeface="Microsoft YaHei"/>
                          <a:ea typeface="Microsoft YaHei"/>
                          <a:cs typeface="Microsoft YaHei"/>
                        </a:rPr>
                        <a:t> </a:t>
                      </a:r>
                      <a:r>
                        <a:rPr sz="900" kern="0" spc="40" dirty="0">
                          <a:solidFill>
                            <a:srgbClr val="000000">
                              <a:alpha val="100000"/>
                            </a:srgbClr>
                          </a:solidFill>
                          <a:latin typeface="Microsoft YaHei"/>
                          <a:ea typeface="Microsoft YaHei"/>
                          <a:cs typeface="Microsoft YaHei"/>
                        </a:rPr>
                        <a:t>1</a:t>
                      </a:r>
                      <a:r>
                        <a:rPr sz="900" kern="0" spc="-130" dirty="0">
                          <a:solidFill>
                            <a:srgbClr val="000000">
                              <a:alpha val="100000"/>
                            </a:srgbClr>
                          </a:solidFill>
                          <a:latin typeface="Microsoft YaHei"/>
                          <a:ea typeface="Microsoft YaHei"/>
                          <a:cs typeface="Microsoft YaHei"/>
                        </a:rPr>
                        <a:t> </a:t>
                      </a:r>
                      <a:r>
                        <a:rPr sz="900" kern="0" spc="40" dirty="0">
                          <a:solidFill>
                            <a:srgbClr val="000000">
                              <a:alpha val="100000"/>
                            </a:srgbClr>
                          </a:solidFill>
                          <a:latin typeface="Microsoft YaHei"/>
                          <a:ea typeface="Microsoft YaHei"/>
                          <a:cs typeface="Microsoft YaHei"/>
                        </a:rPr>
                        <a:t>4</a:t>
                      </a:r>
                      <a:r>
                        <a:rPr sz="900" kern="0" spc="-90" dirty="0">
                          <a:solidFill>
                            <a:srgbClr val="000000">
                              <a:alpha val="100000"/>
                            </a:srgbClr>
                          </a:solidFill>
                          <a:latin typeface="Microsoft YaHei"/>
                          <a:ea typeface="Microsoft YaHei"/>
                          <a:cs typeface="Microsoft YaHei"/>
                        </a:rPr>
                        <a:t> </a:t>
                      </a:r>
                      <a:r>
                        <a:rPr sz="900" kern="0" spc="40" dirty="0">
                          <a:solidFill>
                            <a:srgbClr val="000000">
                              <a:alpha val="100000"/>
                            </a:srgbClr>
                          </a:solidFill>
                          <a:latin typeface="Microsoft YaHei"/>
                          <a:ea typeface="Microsoft YaHei"/>
                          <a:cs typeface="Microsoft YaHei"/>
                        </a:rPr>
                        <a:t>2-</a:t>
                      </a:r>
                      <a:endParaRPr sz="900" dirty="0">
                        <a:latin typeface="Microsoft YaHei"/>
                        <a:ea typeface="Microsoft YaHei"/>
                        <a:cs typeface="Microsoft YaHei"/>
                      </a:endParaRPr>
                    </a:p>
                    <a:p>
                      <a:pPr marL="231140" indent="5080" algn="l" rtl="0" eaLnBrk="0">
                        <a:lnSpc>
                          <a:spcPct val="132000"/>
                        </a:lnSpc>
                        <a:spcBef>
                          <a:spcPts val="140"/>
                        </a:spcBef>
                        <a:tabLst/>
                      </a:pPr>
                      <a:r>
                        <a:rPr sz="900" kern="0" spc="80" dirty="0">
                          <a:solidFill>
                            <a:srgbClr val="000000">
                              <a:alpha val="100000"/>
                            </a:srgbClr>
                          </a:solidFill>
                          <a:latin typeface="Microsoft YaHei"/>
                          <a:ea typeface="Microsoft YaHei"/>
                          <a:cs typeface="Microsoft YaHei"/>
                        </a:rPr>
                        <a:t>2</a:t>
                      </a:r>
                      <a:r>
                        <a:rPr sz="900" kern="0" spc="-40" dirty="0">
                          <a:solidFill>
                            <a:srgbClr val="000000">
                              <a:alpha val="100000"/>
                            </a:srgbClr>
                          </a:solidFill>
                          <a:latin typeface="Microsoft YaHei"/>
                          <a:ea typeface="Microsoft YaHei"/>
                          <a:cs typeface="Microsoft YaHei"/>
                        </a:rPr>
                        <a:t> </a:t>
                      </a:r>
                      <a:r>
                        <a:rPr sz="900" kern="0" spc="80" dirty="0">
                          <a:solidFill>
                            <a:srgbClr val="000000">
                              <a:alpha val="100000"/>
                            </a:srgbClr>
                          </a:solidFill>
                          <a:latin typeface="Microsoft YaHei"/>
                          <a:ea typeface="Microsoft YaHei"/>
                          <a:cs typeface="Microsoft YaHei"/>
                        </a:rPr>
                        <a:t>0</a:t>
                      </a:r>
                      <a:r>
                        <a:rPr sz="900" kern="0" spc="-50" dirty="0">
                          <a:solidFill>
                            <a:srgbClr val="000000">
                              <a:alpha val="100000"/>
                            </a:srgbClr>
                          </a:solidFill>
                          <a:latin typeface="Microsoft YaHei"/>
                          <a:ea typeface="Microsoft YaHei"/>
                          <a:cs typeface="Microsoft YaHei"/>
                        </a:rPr>
                        <a:t> </a:t>
                      </a:r>
                      <a:r>
                        <a:rPr sz="900" kern="0" spc="80" dirty="0">
                          <a:solidFill>
                            <a:srgbClr val="000000">
                              <a:alpha val="100000"/>
                            </a:srgbClr>
                          </a:solidFill>
                          <a:latin typeface="Microsoft YaHei"/>
                          <a:ea typeface="Microsoft YaHei"/>
                          <a:cs typeface="Microsoft YaHei"/>
                        </a:rPr>
                        <a:t>1</a:t>
                      </a:r>
                      <a:r>
                        <a:rPr sz="900" kern="0" spc="-60" dirty="0">
                          <a:solidFill>
                            <a:srgbClr val="000000">
                              <a:alpha val="100000"/>
                            </a:srgbClr>
                          </a:solidFill>
                          <a:latin typeface="Microsoft YaHei"/>
                          <a:ea typeface="Microsoft YaHei"/>
                          <a:cs typeface="Microsoft YaHei"/>
                        </a:rPr>
                        <a:t> </a:t>
                      </a:r>
                      <a:r>
                        <a:rPr sz="900" kern="0" spc="80" dirty="0">
                          <a:solidFill>
                            <a:srgbClr val="000000">
                              <a:alpha val="100000"/>
                            </a:srgbClr>
                          </a:solidFill>
                          <a:latin typeface="Microsoft YaHei"/>
                          <a:ea typeface="Microsoft YaHei"/>
                          <a:cs typeface="Microsoft YaHei"/>
                        </a:rPr>
                        <a:t>5</a:t>
                      </a:r>
                      <a:r>
                        <a:rPr sz="900" kern="0" spc="0" dirty="0">
                          <a:solidFill>
                            <a:srgbClr val="000000">
                              <a:alpha val="100000"/>
                            </a:srgbClr>
                          </a:solidFill>
                          <a:latin typeface="Microsoft YaHei"/>
                          <a:ea typeface="Microsoft YaHei"/>
                          <a:cs typeface="Microsoft YaHei"/>
                        </a:rPr>
                        <a:t>  </a:t>
                      </a:r>
                      <a:r>
                        <a:rPr sz="900" kern="0" spc="80" dirty="0">
                          <a:solidFill>
                            <a:srgbClr val="000000">
                              <a:alpha val="100000"/>
                            </a:srgbClr>
                          </a:solidFill>
                          <a:latin typeface="Microsoft YaHei"/>
                          <a:ea typeface="Microsoft YaHei"/>
                          <a:cs typeface="Microsoft YaHei"/>
                        </a:rPr>
                        <a:t>第</a:t>
                      </a:r>
                      <a:r>
                        <a:rPr sz="900" kern="0" spc="30" dirty="0">
                          <a:solidFill>
                            <a:srgbClr val="000000">
                              <a:alpha val="100000"/>
                            </a:srgbClr>
                          </a:solidFill>
                          <a:latin typeface="Microsoft YaHei"/>
                          <a:ea typeface="Microsoft YaHei"/>
                          <a:cs typeface="Microsoft YaHei"/>
                        </a:rPr>
                        <a:t>  </a:t>
                      </a:r>
                      <a:r>
                        <a:rPr sz="900" kern="0" spc="80" dirty="0">
                          <a:solidFill>
                            <a:srgbClr val="000000">
                              <a:alpha val="100000"/>
                            </a:srgbClr>
                          </a:solidFill>
                          <a:latin typeface="Microsoft YaHei"/>
                          <a:ea typeface="Microsoft YaHei"/>
                          <a:cs typeface="Microsoft YaHei"/>
                        </a:rPr>
                        <a:t>9.3.5</a:t>
                      </a:r>
                      <a:r>
                        <a:rPr sz="900" kern="0" spc="10" dirty="0">
                          <a:solidFill>
                            <a:srgbClr val="000000">
                              <a:alpha val="100000"/>
                            </a:srgbClr>
                          </a:solidFill>
                          <a:latin typeface="Microsoft YaHei"/>
                          <a:ea typeface="Microsoft YaHei"/>
                          <a:cs typeface="Microsoft YaHei"/>
                        </a:rPr>
                        <a:t>  </a:t>
                      </a:r>
                      <a:r>
                        <a:rPr sz="900" kern="0" spc="80" dirty="0">
                          <a:solidFill>
                            <a:srgbClr val="000000">
                              <a:alpha val="100000"/>
                            </a:srgbClr>
                          </a:solidFill>
                          <a:latin typeface="Microsoft YaHei"/>
                          <a:ea typeface="Microsoft YaHei"/>
                          <a:cs typeface="Microsoft YaHei"/>
                        </a:rPr>
                        <a:t>条</a:t>
                      </a:r>
                      <a:r>
                        <a:rPr sz="900" kern="0" spc="-70" dirty="0">
                          <a:solidFill>
                            <a:srgbClr val="000000">
                              <a:alpha val="100000"/>
                            </a:srgbClr>
                          </a:solidFill>
                          <a:latin typeface="Microsoft YaHei"/>
                          <a:ea typeface="Microsoft YaHei"/>
                          <a:cs typeface="Microsoft YaHei"/>
                        </a:rPr>
                        <a:t> </a:t>
                      </a:r>
                      <a:r>
                        <a:rPr sz="900" kern="0" spc="80" dirty="0">
                          <a:solidFill>
                            <a:srgbClr val="000000">
                              <a:alpha val="100000"/>
                            </a:srgbClr>
                          </a:solidFill>
                          <a:latin typeface="Microsoft YaHei"/>
                          <a:ea typeface="Microsoft YaHei"/>
                          <a:cs typeface="Microsoft YaHei"/>
                        </a:rPr>
                        <a:t>、</a:t>
                      </a:r>
                      <a:r>
                        <a:rPr sz="900" kern="0" spc="-60" dirty="0">
                          <a:solidFill>
                            <a:srgbClr val="000000">
                              <a:alpha val="100000"/>
                            </a:srgbClr>
                          </a:solidFill>
                          <a:latin typeface="Microsoft YaHei"/>
                          <a:ea typeface="Microsoft YaHei"/>
                          <a:cs typeface="Microsoft YaHei"/>
                        </a:rPr>
                        <a:t> </a:t>
                      </a:r>
                      <a:r>
                        <a:rPr sz="900" kern="0" spc="80" dirty="0">
                          <a:solidFill>
                            <a:srgbClr val="000000">
                              <a:alpha val="100000"/>
                            </a:srgbClr>
                          </a:solidFill>
                          <a:latin typeface="Microsoft YaHei"/>
                          <a:ea typeface="Microsoft YaHei"/>
                          <a:cs typeface="Microsoft YaHei"/>
                        </a:rPr>
                        <a:t>第</a:t>
                      </a:r>
                      <a:r>
                        <a:rPr sz="900" kern="0" spc="30" dirty="0">
                          <a:solidFill>
                            <a:srgbClr val="000000">
                              <a:alpha val="100000"/>
                            </a:srgbClr>
                          </a:solidFill>
                          <a:latin typeface="Microsoft YaHei"/>
                          <a:ea typeface="Microsoft YaHei"/>
                          <a:cs typeface="Microsoft YaHei"/>
                        </a:rPr>
                        <a:t>  </a:t>
                      </a:r>
                      <a:r>
                        <a:rPr sz="900" kern="0" spc="80" dirty="0">
                          <a:solidFill>
                            <a:srgbClr val="000000">
                              <a:alpha val="100000"/>
                            </a:srgbClr>
                          </a:solidFill>
                          <a:latin typeface="Microsoft YaHei"/>
                          <a:ea typeface="Microsoft YaHei"/>
                          <a:cs typeface="Microsoft YaHei"/>
                        </a:rPr>
                        <a:t>9.3.7</a:t>
                      </a:r>
                      <a:r>
                        <a:rPr sz="900" kern="0" spc="0" dirty="0">
                          <a:solidFill>
                            <a:srgbClr val="000000">
                              <a:alpha val="100000"/>
                            </a:srgbClr>
                          </a:solidFill>
                          <a:latin typeface="Microsoft YaHei"/>
                          <a:ea typeface="Microsoft YaHei"/>
                          <a:cs typeface="Microsoft YaHei"/>
                        </a:rPr>
                        <a:t>  </a:t>
                      </a:r>
                      <a:r>
                        <a:rPr sz="900" kern="0" spc="80" dirty="0">
                          <a:solidFill>
                            <a:srgbClr val="000000">
                              <a:alpha val="100000"/>
                            </a:srgbClr>
                          </a:solidFill>
                          <a:latin typeface="Microsoft YaHei"/>
                          <a:ea typeface="Microsoft YaHei"/>
                          <a:cs typeface="Microsoft YaHei"/>
                        </a:rPr>
                        <a:t>条</a:t>
                      </a:r>
                      <a:r>
                        <a:rPr sz="900" kern="0" spc="-60" dirty="0">
                          <a:solidFill>
                            <a:srgbClr val="000000">
                              <a:alpha val="100000"/>
                            </a:srgbClr>
                          </a:solidFill>
                          <a:latin typeface="Microsoft YaHei"/>
                          <a:ea typeface="Microsoft YaHei"/>
                          <a:cs typeface="Microsoft YaHei"/>
                        </a:rPr>
                        <a:t> </a:t>
                      </a:r>
                      <a:r>
                        <a:rPr sz="900" kern="0" spc="80" dirty="0">
                          <a:solidFill>
                            <a:srgbClr val="000000">
                              <a:alpha val="100000"/>
                            </a:srgbClr>
                          </a:solidFill>
                          <a:latin typeface="Microsoft YaHei"/>
                          <a:ea typeface="Microsoft YaHei"/>
                          <a:cs typeface="Microsoft YaHei"/>
                        </a:rPr>
                        <a:t>、</a:t>
                      </a:r>
                      <a:r>
                        <a:rPr sz="900" kern="0" spc="-70" dirty="0">
                          <a:solidFill>
                            <a:srgbClr val="000000">
                              <a:alpha val="100000"/>
                            </a:srgbClr>
                          </a:solidFill>
                          <a:latin typeface="Microsoft YaHei"/>
                          <a:ea typeface="Microsoft YaHei"/>
                          <a:cs typeface="Microsoft YaHei"/>
                        </a:rPr>
                        <a:t> </a:t>
                      </a:r>
                      <a:r>
                        <a:rPr sz="900" kern="0" spc="80" dirty="0">
                          <a:solidFill>
                            <a:srgbClr val="000000">
                              <a:alpha val="100000"/>
                            </a:srgbClr>
                          </a:solidFill>
                          <a:latin typeface="Microsoft YaHei"/>
                          <a:ea typeface="Microsoft YaHei"/>
                          <a:cs typeface="Microsoft YaHei"/>
                        </a:rPr>
                        <a:t>第</a:t>
                      </a:r>
                      <a:r>
                        <a:rPr sz="900" kern="0" spc="30" dirty="0">
                          <a:solidFill>
                            <a:srgbClr val="000000">
                              <a:alpha val="100000"/>
                            </a:srgbClr>
                          </a:solidFill>
                          <a:latin typeface="Microsoft YaHei"/>
                          <a:ea typeface="Microsoft YaHei"/>
                          <a:cs typeface="Microsoft YaHei"/>
                        </a:rPr>
                        <a:t>  </a:t>
                      </a:r>
                      <a:r>
                        <a:rPr sz="900" kern="0" spc="80" dirty="0">
                          <a:solidFill>
                            <a:srgbClr val="000000">
                              <a:alpha val="100000"/>
                            </a:srgbClr>
                          </a:solidFill>
                          <a:latin typeface="Microsoft YaHei"/>
                          <a:ea typeface="Microsoft YaHei"/>
                          <a:cs typeface="Microsoft YaHei"/>
                        </a:rPr>
                        <a:t>9.3.9</a:t>
                      </a:r>
                      <a:r>
                        <a:rPr sz="900" kern="0" spc="10" dirty="0">
                          <a:solidFill>
                            <a:srgbClr val="000000">
                              <a:alpha val="100000"/>
                            </a:srgbClr>
                          </a:solidFill>
                          <a:latin typeface="Microsoft YaHei"/>
                          <a:ea typeface="Microsoft YaHei"/>
                          <a:cs typeface="Microsoft YaHei"/>
                        </a:rPr>
                        <a:t>  </a:t>
                      </a:r>
                      <a:r>
                        <a:rPr sz="900" kern="0" spc="80" dirty="0">
                          <a:solidFill>
                            <a:srgbClr val="000000">
                              <a:alpha val="100000"/>
                            </a:srgbClr>
                          </a:solidFill>
                          <a:latin typeface="Microsoft YaHei"/>
                          <a:ea typeface="Microsoft YaHei"/>
                          <a:cs typeface="Microsoft YaHei"/>
                        </a:rPr>
                        <a:t>条</a:t>
                      </a:r>
                      <a:r>
                        <a:rPr sz="900" kern="0" spc="-80" dirty="0">
                          <a:solidFill>
                            <a:srgbClr val="000000">
                              <a:alpha val="100000"/>
                            </a:srgbClr>
                          </a:solidFill>
                          <a:latin typeface="Microsoft YaHei"/>
                          <a:ea typeface="Microsoft YaHei"/>
                          <a:cs typeface="Microsoft YaHei"/>
                        </a:rPr>
                        <a:t> </a:t>
                      </a:r>
                      <a:r>
                        <a:rPr sz="900" kern="0" spc="80" dirty="0">
                          <a:solidFill>
                            <a:srgbClr val="000000">
                              <a:alpha val="100000"/>
                            </a:srgbClr>
                          </a:solidFill>
                          <a:latin typeface="Microsoft YaHei"/>
                          <a:ea typeface="Microsoft YaHei"/>
                          <a:cs typeface="Microsoft YaHei"/>
                        </a:rPr>
                        <a:t>。</a:t>
                      </a:r>
                      <a:r>
                        <a:rPr sz="900" kern="0" spc="0" dirty="0">
                          <a:solidFill>
                            <a:srgbClr val="000000">
                              <a:alpha val="100000"/>
                            </a:srgbClr>
                          </a:solidFill>
                          <a:latin typeface="Microsoft YaHei"/>
                          <a:ea typeface="Microsoft YaHei"/>
                          <a:cs typeface="Microsoft YaHei"/>
                        </a:rPr>
                        <a:t>             </a:t>
                      </a:r>
                      <a:r>
                        <a:rPr sz="900" kern="0" spc="40" dirty="0">
                          <a:solidFill>
                            <a:srgbClr val="000000">
                              <a:alpha val="100000"/>
                            </a:srgbClr>
                          </a:solidFill>
                          <a:latin typeface="Microsoft YaHei"/>
                          <a:ea typeface="Microsoft YaHei"/>
                          <a:cs typeface="Microsoft YaHei"/>
                        </a:rPr>
                        <a:t>《</a:t>
                      </a:r>
                      <a:r>
                        <a:rPr sz="900" kern="0" spc="0" dirty="0">
                          <a:solidFill>
                            <a:srgbClr val="000000">
                              <a:alpha val="100000"/>
                            </a:srgbClr>
                          </a:solidFill>
                          <a:latin typeface="Microsoft YaHei"/>
                          <a:ea typeface="Microsoft YaHei"/>
                          <a:cs typeface="Microsoft YaHei"/>
                        </a:rPr>
                        <a:t> </a:t>
                      </a:r>
                      <a:r>
                        <a:rPr sz="900" kern="0" spc="40" dirty="0">
                          <a:solidFill>
                            <a:srgbClr val="000000">
                              <a:alpha val="100000"/>
                            </a:srgbClr>
                          </a:solidFill>
                          <a:latin typeface="Microsoft YaHei"/>
                          <a:ea typeface="Microsoft YaHei"/>
                          <a:cs typeface="Microsoft YaHei"/>
                        </a:rPr>
                        <a:t>压</a:t>
                      </a:r>
                      <a:r>
                        <a:rPr sz="900" kern="0" spc="-130" dirty="0">
                          <a:solidFill>
                            <a:srgbClr val="000000">
                              <a:alpha val="100000"/>
                            </a:srgbClr>
                          </a:solidFill>
                          <a:latin typeface="Microsoft YaHei"/>
                          <a:ea typeface="Microsoft YaHei"/>
                          <a:cs typeface="Microsoft YaHei"/>
                        </a:rPr>
                        <a:t> </a:t>
                      </a:r>
                      <a:r>
                        <a:rPr sz="900" kern="0" spc="40" dirty="0">
                          <a:solidFill>
                            <a:srgbClr val="000000">
                              <a:alpha val="100000"/>
                            </a:srgbClr>
                          </a:solidFill>
                          <a:latin typeface="Microsoft YaHei"/>
                          <a:ea typeface="Microsoft YaHei"/>
                          <a:cs typeface="Microsoft YaHei"/>
                        </a:rPr>
                        <a:t>缩</a:t>
                      </a:r>
                      <a:r>
                        <a:rPr sz="900" kern="0" spc="-130" dirty="0">
                          <a:solidFill>
                            <a:srgbClr val="000000">
                              <a:alpha val="100000"/>
                            </a:srgbClr>
                          </a:solidFill>
                          <a:latin typeface="Microsoft YaHei"/>
                          <a:ea typeface="Microsoft YaHei"/>
                          <a:cs typeface="Microsoft YaHei"/>
                        </a:rPr>
                        <a:t> </a:t>
                      </a:r>
                      <a:r>
                        <a:rPr sz="900" kern="0" spc="40" dirty="0">
                          <a:solidFill>
                            <a:srgbClr val="000000">
                              <a:alpha val="100000"/>
                            </a:srgbClr>
                          </a:solidFill>
                          <a:latin typeface="Microsoft YaHei"/>
                          <a:ea typeface="Microsoft YaHei"/>
                          <a:cs typeface="Microsoft YaHei"/>
                        </a:rPr>
                        <a:t>天</a:t>
                      </a:r>
                      <a:r>
                        <a:rPr sz="900" kern="0" spc="-130" dirty="0">
                          <a:solidFill>
                            <a:srgbClr val="000000">
                              <a:alpha val="100000"/>
                            </a:srgbClr>
                          </a:solidFill>
                          <a:latin typeface="Microsoft YaHei"/>
                          <a:ea typeface="Microsoft YaHei"/>
                          <a:cs typeface="Microsoft YaHei"/>
                        </a:rPr>
                        <a:t> </a:t>
                      </a:r>
                      <a:r>
                        <a:rPr sz="900" kern="0" spc="40" dirty="0">
                          <a:solidFill>
                            <a:srgbClr val="000000">
                              <a:alpha val="100000"/>
                            </a:srgbClr>
                          </a:solidFill>
                          <a:latin typeface="Microsoft YaHei"/>
                          <a:ea typeface="Microsoft YaHei"/>
                          <a:cs typeface="Microsoft YaHei"/>
                        </a:rPr>
                        <a:t>然</a:t>
                      </a:r>
                      <a:r>
                        <a:rPr sz="900" kern="0" spc="-130" dirty="0">
                          <a:solidFill>
                            <a:srgbClr val="000000">
                              <a:alpha val="100000"/>
                            </a:srgbClr>
                          </a:solidFill>
                          <a:latin typeface="Microsoft YaHei"/>
                          <a:ea typeface="Microsoft YaHei"/>
                          <a:cs typeface="Microsoft YaHei"/>
                        </a:rPr>
                        <a:t> </a:t>
                      </a:r>
                      <a:r>
                        <a:rPr sz="900" kern="0" spc="40" dirty="0">
                          <a:solidFill>
                            <a:srgbClr val="000000">
                              <a:alpha val="100000"/>
                            </a:srgbClr>
                          </a:solidFill>
                          <a:latin typeface="Microsoft YaHei"/>
                          <a:ea typeface="Microsoft YaHei"/>
                          <a:cs typeface="Microsoft YaHei"/>
                        </a:rPr>
                        <a:t>气</a:t>
                      </a:r>
                      <a:r>
                        <a:rPr sz="900" kern="0" spc="-130" dirty="0">
                          <a:solidFill>
                            <a:srgbClr val="000000">
                              <a:alpha val="100000"/>
                            </a:srgbClr>
                          </a:solidFill>
                          <a:latin typeface="Microsoft YaHei"/>
                          <a:ea typeface="Microsoft YaHei"/>
                          <a:cs typeface="Microsoft YaHei"/>
                        </a:rPr>
                        <a:t> </a:t>
                      </a:r>
                      <a:r>
                        <a:rPr sz="900" kern="0" spc="40" dirty="0">
                          <a:solidFill>
                            <a:srgbClr val="000000">
                              <a:alpha val="100000"/>
                            </a:srgbClr>
                          </a:solidFill>
                          <a:latin typeface="Microsoft YaHei"/>
                          <a:ea typeface="Microsoft YaHei"/>
                          <a:cs typeface="Microsoft YaHei"/>
                        </a:rPr>
                        <a:t>供</a:t>
                      </a:r>
                      <a:r>
                        <a:rPr sz="900" kern="0" spc="-140" dirty="0">
                          <a:solidFill>
                            <a:srgbClr val="000000">
                              <a:alpha val="100000"/>
                            </a:srgbClr>
                          </a:solidFill>
                          <a:latin typeface="Microsoft YaHei"/>
                          <a:ea typeface="Microsoft YaHei"/>
                          <a:cs typeface="Microsoft YaHei"/>
                        </a:rPr>
                        <a:t> </a:t>
                      </a:r>
                      <a:r>
                        <a:rPr sz="900" kern="0" spc="40" dirty="0">
                          <a:solidFill>
                            <a:srgbClr val="000000">
                              <a:alpha val="100000"/>
                            </a:srgbClr>
                          </a:solidFill>
                          <a:latin typeface="Microsoft YaHei"/>
                          <a:ea typeface="Microsoft YaHei"/>
                          <a:cs typeface="Microsoft YaHei"/>
                        </a:rPr>
                        <a:t>应</a:t>
                      </a:r>
                      <a:r>
                        <a:rPr sz="900" kern="0" spc="-120" dirty="0">
                          <a:solidFill>
                            <a:srgbClr val="000000">
                              <a:alpha val="100000"/>
                            </a:srgbClr>
                          </a:solidFill>
                          <a:latin typeface="Microsoft YaHei"/>
                          <a:ea typeface="Microsoft YaHei"/>
                          <a:cs typeface="Microsoft YaHei"/>
                        </a:rPr>
                        <a:t> </a:t>
                      </a:r>
                      <a:r>
                        <a:rPr sz="900" kern="0" spc="40" dirty="0">
                          <a:solidFill>
                            <a:srgbClr val="000000">
                              <a:alpha val="100000"/>
                            </a:srgbClr>
                          </a:solidFill>
                          <a:latin typeface="Microsoft YaHei"/>
                          <a:ea typeface="Microsoft YaHei"/>
                          <a:cs typeface="Microsoft YaHei"/>
                        </a:rPr>
                        <a:t>站</a:t>
                      </a:r>
                      <a:r>
                        <a:rPr sz="900" kern="0" spc="-120" dirty="0">
                          <a:solidFill>
                            <a:srgbClr val="000000">
                              <a:alpha val="100000"/>
                            </a:srgbClr>
                          </a:solidFill>
                          <a:latin typeface="Microsoft YaHei"/>
                          <a:ea typeface="Microsoft YaHei"/>
                          <a:cs typeface="Microsoft YaHei"/>
                        </a:rPr>
                        <a:t> </a:t>
                      </a:r>
                      <a:r>
                        <a:rPr sz="900" kern="0" spc="40" dirty="0">
                          <a:solidFill>
                            <a:srgbClr val="000000">
                              <a:alpha val="100000"/>
                            </a:srgbClr>
                          </a:solidFill>
                          <a:latin typeface="Microsoft YaHei"/>
                          <a:ea typeface="Microsoft YaHei"/>
                          <a:cs typeface="Microsoft YaHei"/>
                        </a:rPr>
                        <a:t>设</a:t>
                      </a:r>
                      <a:r>
                        <a:rPr sz="900" kern="0" spc="-130" dirty="0">
                          <a:solidFill>
                            <a:srgbClr val="000000">
                              <a:alpha val="100000"/>
                            </a:srgbClr>
                          </a:solidFill>
                          <a:latin typeface="Microsoft YaHei"/>
                          <a:ea typeface="Microsoft YaHei"/>
                          <a:cs typeface="Microsoft YaHei"/>
                        </a:rPr>
                        <a:t> </a:t>
                      </a:r>
                      <a:r>
                        <a:rPr sz="900" kern="0" spc="40" dirty="0">
                          <a:solidFill>
                            <a:srgbClr val="000000">
                              <a:alpha val="100000"/>
                            </a:srgbClr>
                          </a:solidFill>
                          <a:latin typeface="Microsoft YaHei"/>
                          <a:ea typeface="Microsoft YaHei"/>
                          <a:cs typeface="Microsoft YaHei"/>
                        </a:rPr>
                        <a:t>计</a:t>
                      </a:r>
                      <a:r>
                        <a:rPr sz="900" kern="0" spc="-120" dirty="0">
                          <a:solidFill>
                            <a:srgbClr val="000000">
                              <a:alpha val="100000"/>
                            </a:srgbClr>
                          </a:solidFill>
                          <a:latin typeface="Microsoft YaHei"/>
                          <a:ea typeface="Microsoft YaHei"/>
                          <a:cs typeface="Microsoft YaHei"/>
                        </a:rPr>
                        <a:t> </a:t>
                      </a:r>
                      <a:r>
                        <a:rPr sz="900" kern="0" spc="40" dirty="0">
                          <a:solidFill>
                            <a:srgbClr val="000000">
                              <a:alpha val="100000"/>
                            </a:srgbClr>
                          </a:solidFill>
                          <a:latin typeface="Microsoft YaHei"/>
                          <a:ea typeface="Microsoft YaHei"/>
                          <a:cs typeface="Microsoft YaHei"/>
                        </a:rPr>
                        <a:t>规</a:t>
                      </a:r>
                      <a:r>
                        <a:rPr sz="900" kern="0" spc="-120" dirty="0">
                          <a:solidFill>
                            <a:srgbClr val="000000">
                              <a:alpha val="100000"/>
                            </a:srgbClr>
                          </a:solidFill>
                          <a:latin typeface="Microsoft YaHei"/>
                          <a:ea typeface="Microsoft YaHei"/>
                          <a:cs typeface="Microsoft YaHei"/>
                        </a:rPr>
                        <a:t> </a:t>
                      </a:r>
                      <a:r>
                        <a:rPr sz="900" kern="0" spc="40" dirty="0">
                          <a:solidFill>
                            <a:srgbClr val="000000">
                              <a:alpha val="100000"/>
                            </a:srgbClr>
                          </a:solidFill>
                          <a:latin typeface="Microsoft YaHei"/>
                          <a:ea typeface="Microsoft YaHei"/>
                          <a:cs typeface="Microsoft YaHei"/>
                        </a:rPr>
                        <a:t>范</a:t>
                      </a:r>
                      <a:r>
                        <a:rPr sz="900" kern="0" spc="-70" dirty="0">
                          <a:solidFill>
                            <a:srgbClr val="000000">
                              <a:alpha val="100000"/>
                            </a:srgbClr>
                          </a:solidFill>
                          <a:latin typeface="Microsoft YaHei"/>
                          <a:ea typeface="Microsoft YaHei"/>
                          <a:cs typeface="Microsoft YaHei"/>
                        </a:rPr>
                        <a:t> </a:t>
                      </a:r>
                      <a:r>
                        <a:rPr sz="900" kern="0" spc="40" dirty="0">
                          <a:solidFill>
                            <a:srgbClr val="000000">
                              <a:alpha val="100000"/>
                            </a:srgbClr>
                          </a:solidFill>
                          <a:latin typeface="Microsoft YaHei"/>
                          <a:ea typeface="Microsoft YaHei"/>
                          <a:cs typeface="Microsoft YaHei"/>
                        </a:rPr>
                        <a:t>》</a:t>
                      </a:r>
                      <a:r>
                        <a:rPr sz="900" kern="0" spc="-40" dirty="0">
                          <a:solidFill>
                            <a:srgbClr val="000000">
                              <a:alpha val="100000"/>
                            </a:srgbClr>
                          </a:solidFill>
                          <a:latin typeface="Microsoft YaHei"/>
                          <a:ea typeface="Microsoft YaHei"/>
                          <a:cs typeface="Microsoft YaHei"/>
                        </a:rPr>
                        <a:t> </a:t>
                      </a:r>
                      <a:r>
                        <a:rPr sz="900" kern="0" spc="0" dirty="0">
                          <a:solidFill>
                            <a:srgbClr val="000000">
                              <a:alpha val="100000"/>
                            </a:srgbClr>
                          </a:solidFill>
                          <a:latin typeface="Microsoft YaHei"/>
                          <a:ea typeface="Microsoft YaHei"/>
                          <a:cs typeface="Microsoft YaHei"/>
                        </a:rPr>
                        <a:t>GB</a:t>
                      </a:r>
                      <a:r>
                        <a:rPr sz="900" kern="0" spc="40" dirty="0">
                          <a:solidFill>
                            <a:srgbClr val="000000">
                              <a:alpha val="100000"/>
                            </a:srgbClr>
                          </a:solidFill>
                          <a:latin typeface="Microsoft YaHei"/>
                          <a:ea typeface="Microsoft YaHei"/>
                          <a:cs typeface="Microsoft YaHei"/>
                        </a:rPr>
                        <a:t>  5</a:t>
                      </a:r>
                      <a:r>
                        <a:rPr sz="900" kern="0" spc="-60" dirty="0">
                          <a:solidFill>
                            <a:srgbClr val="000000">
                              <a:alpha val="100000"/>
                            </a:srgbClr>
                          </a:solidFill>
                          <a:latin typeface="Microsoft YaHei"/>
                          <a:ea typeface="Microsoft YaHei"/>
                          <a:cs typeface="Microsoft YaHei"/>
                        </a:rPr>
                        <a:t> </a:t>
                      </a:r>
                      <a:r>
                        <a:rPr sz="900" kern="0" spc="40" dirty="0">
                          <a:solidFill>
                            <a:srgbClr val="000000">
                              <a:alpha val="100000"/>
                            </a:srgbClr>
                          </a:solidFill>
                          <a:latin typeface="Microsoft YaHei"/>
                          <a:ea typeface="Microsoft YaHei"/>
                          <a:cs typeface="Microsoft YaHei"/>
                        </a:rPr>
                        <a:t>1</a:t>
                      </a:r>
                      <a:r>
                        <a:rPr sz="900" kern="0" spc="-50" dirty="0">
                          <a:solidFill>
                            <a:srgbClr val="000000">
                              <a:alpha val="100000"/>
                            </a:srgbClr>
                          </a:solidFill>
                          <a:latin typeface="Microsoft YaHei"/>
                          <a:ea typeface="Microsoft YaHei"/>
                          <a:cs typeface="Microsoft YaHei"/>
                        </a:rPr>
                        <a:t> </a:t>
                      </a:r>
                      <a:r>
                        <a:rPr sz="900" kern="0" spc="40" dirty="0">
                          <a:solidFill>
                            <a:srgbClr val="000000">
                              <a:alpha val="100000"/>
                            </a:srgbClr>
                          </a:solidFill>
                          <a:latin typeface="Microsoft YaHei"/>
                          <a:ea typeface="Microsoft YaHei"/>
                          <a:cs typeface="Microsoft YaHei"/>
                        </a:rPr>
                        <a:t>1</a:t>
                      </a:r>
                      <a:r>
                        <a:rPr sz="900" kern="0" spc="-100" dirty="0">
                          <a:solidFill>
                            <a:srgbClr val="000000">
                              <a:alpha val="100000"/>
                            </a:srgbClr>
                          </a:solidFill>
                          <a:latin typeface="Microsoft YaHei"/>
                          <a:ea typeface="Microsoft YaHei"/>
                          <a:cs typeface="Microsoft YaHei"/>
                        </a:rPr>
                        <a:t> </a:t>
                      </a:r>
                      <a:r>
                        <a:rPr sz="900" kern="0" spc="40" dirty="0">
                          <a:solidFill>
                            <a:srgbClr val="000000">
                              <a:alpha val="100000"/>
                            </a:srgbClr>
                          </a:solidFill>
                          <a:latin typeface="Microsoft YaHei"/>
                          <a:ea typeface="Microsoft YaHei"/>
                          <a:cs typeface="Microsoft YaHei"/>
                        </a:rPr>
                        <a:t>0</a:t>
                      </a:r>
                      <a:r>
                        <a:rPr sz="900" kern="0" spc="-90" dirty="0">
                          <a:solidFill>
                            <a:srgbClr val="000000">
                              <a:alpha val="100000"/>
                            </a:srgbClr>
                          </a:solidFill>
                          <a:latin typeface="Microsoft YaHei"/>
                          <a:ea typeface="Microsoft YaHei"/>
                          <a:cs typeface="Microsoft YaHei"/>
                        </a:rPr>
                        <a:t> </a:t>
                      </a:r>
                      <a:r>
                        <a:rPr sz="900" kern="0" spc="40" dirty="0">
                          <a:solidFill>
                            <a:srgbClr val="000000">
                              <a:alpha val="100000"/>
                            </a:srgbClr>
                          </a:solidFill>
                          <a:latin typeface="Microsoft YaHei"/>
                          <a:ea typeface="Microsoft YaHei"/>
                          <a:cs typeface="Microsoft YaHei"/>
                        </a:rPr>
                        <a:t>2</a:t>
                      </a:r>
                      <a:r>
                        <a:rPr sz="900" kern="0" spc="-70" dirty="0">
                          <a:solidFill>
                            <a:srgbClr val="000000">
                              <a:alpha val="100000"/>
                            </a:srgbClr>
                          </a:solidFill>
                          <a:latin typeface="Microsoft YaHei"/>
                          <a:ea typeface="Microsoft YaHei"/>
                          <a:cs typeface="Microsoft YaHei"/>
                        </a:rPr>
                        <a:t> </a:t>
                      </a:r>
                      <a:r>
                        <a:rPr sz="900" kern="0" spc="40" dirty="0">
                          <a:solidFill>
                            <a:srgbClr val="000000">
                              <a:alpha val="100000"/>
                            </a:srgbClr>
                          </a:solidFill>
                          <a:latin typeface="Microsoft YaHei"/>
                          <a:ea typeface="Microsoft YaHei"/>
                          <a:cs typeface="Microsoft YaHei"/>
                        </a:rPr>
                        <a:t>-</a:t>
                      </a:r>
                      <a:r>
                        <a:rPr sz="900" kern="0" spc="-90" dirty="0">
                          <a:solidFill>
                            <a:srgbClr val="000000">
                              <a:alpha val="100000"/>
                            </a:srgbClr>
                          </a:solidFill>
                          <a:latin typeface="Microsoft YaHei"/>
                          <a:ea typeface="Microsoft YaHei"/>
                          <a:cs typeface="Microsoft YaHei"/>
                        </a:rPr>
                        <a:t> </a:t>
                      </a:r>
                      <a:r>
                        <a:rPr sz="900" kern="0" spc="40" dirty="0">
                          <a:solidFill>
                            <a:srgbClr val="000000">
                              <a:alpha val="100000"/>
                            </a:srgbClr>
                          </a:solidFill>
                          <a:latin typeface="Microsoft YaHei"/>
                          <a:ea typeface="Microsoft YaHei"/>
                          <a:cs typeface="Microsoft YaHei"/>
                        </a:rPr>
                        <a:t>2</a:t>
                      </a:r>
                      <a:r>
                        <a:rPr sz="900" kern="0" spc="-100" dirty="0">
                          <a:solidFill>
                            <a:srgbClr val="000000">
                              <a:alpha val="100000"/>
                            </a:srgbClr>
                          </a:solidFill>
                          <a:latin typeface="Microsoft YaHei"/>
                          <a:ea typeface="Microsoft YaHei"/>
                          <a:cs typeface="Microsoft YaHei"/>
                        </a:rPr>
                        <a:t> </a:t>
                      </a:r>
                      <a:r>
                        <a:rPr sz="900" kern="0" spc="40" dirty="0">
                          <a:solidFill>
                            <a:srgbClr val="000000">
                              <a:alpha val="100000"/>
                            </a:srgbClr>
                          </a:solidFill>
                          <a:latin typeface="Microsoft YaHei"/>
                          <a:ea typeface="Microsoft YaHei"/>
                          <a:cs typeface="Microsoft YaHei"/>
                        </a:rPr>
                        <a:t>0</a:t>
                      </a:r>
                      <a:r>
                        <a:rPr sz="900" kern="0" spc="-50" dirty="0">
                          <a:solidFill>
                            <a:srgbClr val="000000">
                              <a:alpha val="100000"/>
                            </a:srgbClr>
                          </a:solidFill>
                          <a:latin typeface="Microsoft YaHei"/>
                          <a:ea typeface="Microsoft YaHei"/>
                          <a:cs typeface="Microsoft YaHei"/>
                        </a:rPr>
                        <a:t> </a:t>
                      </a:r>
                      <a:r>
                        <a:rPr sz="900" kern="0" spc="40" dirty="0">
                          <a:solidFill>
                            <a:srgbClr val="000000">
                              <a:alpha val="100000"/>
                            </a:srgbClr>
                          </a:solidFill>
                          <a:latin typeface="Microsoft YaHei"/>
                          <a:ea typeface="Microsoft YaHei"/>
                          <a:cs typeface="Microsoft YaHei"/>
                        </a:rPr>
                        <a:t>1</a:t>
                      </a:r>
                      <a:r>
                        <a:rPr sz="900" kern="0" spc="-90" dirty="0">
                          <a:solidFill>
                            <a:srgbClr val="000000">
                              <a:alpha val="100000"/>
                            </a:srgbClr>
                          </a:solidFill>
                          <a:latin typeface="Microsoft YaHei"/>
                          <a:ea typeface="Microsoft YaHei"/>
                          <a:cs typeface="Microsoft YaHei"/>
                        </a:rPr>
                        <a:t> </a:t>
                      </a:r>
                      <a:r>
                        <a:rPr sz="900" kern="0" spc="40" dirty="0">
                          <a:solidFill>
                            <a:srgbClr val="000000">
                              <a:alpha val="100000"/>
                            </a:srgbClr>
                          </a:solidFill>
                          <a:latin typeface="Microsoft YaHei"/>
                          <a:ea typeface="Microsoft YaHei"/>
                          <a:cs typeface="Microsoft YaHei"/>
                        </a:rPr>
                        <a:t>6</a:t>
                      </a:r>
                      <a:r>
                        <a:rPr sz="900" kern="0" spc="0" dirty="0">
                          <a:solidFill>
                            <a:srgbClr val="000000">
                              <a:alpha val="100000"/>
                            </a:srgbClr>
                          </a:solidFill>
                          <a:latin typeface="Microsoft YaHei"/>
                          <a:ea typeface="Microsoft YaHei"/>
                          <a:cs typeface="Microsoft YaHei"/>
                        </a:rPr>
                        <a:t>           </a:t>
                      </a:r>
                      <a:r>
                        <a:rPr sz="900" kern="0" spc="100" dirty="0">
                          <a:solidFill>
                            <a:srgbClr val="000000">
                              <a:alpha val="100000"/>
                            </a:srgbClr>
                          </a:solidFill>
                          <a:latin typeface="Microsoft YaHei"/>
                          <a:ea typeface="Microsoft YaHei"/>
                          <a:cs typeface="Microsoft YaHei"/>
                        </a:rPr>
                        <a:t>第</a:t>
                      </a:r>
                      <a:r>
                        <a:rPr sz="900" kern="0" spc="30" dirty="0">
                          <a:solidFill>
                            <a:srgbClr val="000000">
                              <a:alpha val="100000"/>
                            </a:srgbClr>
                          </a:solidFill>
                          <a:latin typeface="Microsoft YaHei"/>
                          <a:ea typeface="Microsoft YaHei"/>
                          <a:cs typeface="Microsoft YaHei"/>
                        </a:rPr>
                        <a:t>  </a:t>
                      </a:r>
                      <a:r>
                        <a:rPr sz="900" kern="0" spc="100" dirty="0">
                          <a:solidFill>
                            <a:srgbClr val="000000">
                              <a:alpha val="100000"/>
                            </a:srgbClr>
                          </a:solidFill>
                          <a:latin typeface="Microsoft YaHei"/>
                          <a:ea typeface="Microsoft YaHei"/>
                          <a:cs typeface="Microsoft YaHei"/>
                        </a:rPr>
                        <a:t>6.2.6</a:t>
                      </a:r>
                      <a:r>
                        <a:rPr sz="900" kern="0" spc="10" dirty="0">
                          <a:solidFill>
                            <a:srgbClr val="000000">
                              <a:alpha val="100000"/>
                            </a:srgbClr>
                          </a:solidFill>
                          <a:latin typeface="Microsoft YaHei"/>
                          <a:ea typeface="Microsoft YaHei"/>
                          <a:cs typeface="Microsoft YaHei"/>
                        </a:rPr>
                        <a:t>  </a:t>
                      </a:r>
                      <a:r>
                        <a:rPr sz="900" kern="0" spc="100" dirty="0">
                          <a:solidFill>
                            <a:srgbClr val="000000">
                              <a:alpha val="100000"/>
                            </a:srgbClr>
                          </a:solidFill>
                          <a:latin typeface="Microsoft YaHei"/>
                          <a:ea typeface="Microsoft YaHei"/>
                          <a:cs typeface="Microsoft YaHei"/>
                        </a:rPr>
                        <a:t>条</a:t>
                      </a:r>
                      <a:r>
                        <a:rPr sz="900" kern="0" spc="-70" dirty="0">
                          <a:solidFill>
                            <a:srgbClr val="000000">
                              <a:alpha val="100000"/>
                            </a:srgbClr>
                          </a:solidFill>
                          <a:latin typeface="Microsoft YaHei"/>
                          <a:ea typeface="Microsoft YaHei"/>
                          <a:cs typeface="Microsoft YaHei"/>
                        </a:rPr>
                        <a:t> </a:t>
                      </a:r>
                      <a:r>
                        <a:rPr sz="900" kern="0" spc="100" dirty="0">
                          <a:solidFill>
                            <a:srgbClr val="000000">
                              <a:alpha val="100000"/>
                            </a:srgbClr>
                          </a:solidFill>
                          <a:latin typeface="Microsoft YaHei"/>
                          <a:ea typeface="Microsoft YaHei"/>
                          <a:cs typeface="Microsoft YaHei"/>
                        </a:rPr>
                        <a:t>、</a:t>
                      </a:r>
                      <a:r>
                        <a:rPr sz="900" kern="0" spc="-70" dirty="0">
                          <a:solidFill>
                            <a:srgbClr val="000000">
                              <a:alpha val="100000"/>
                            </a:srgbClr>
                          </a:solidFill>
                          <a:latin typeface="Microsoft YaHei"/>
                          <a:ea typeface="Microsoft YaHei"/>
                          <a:cs typeface="Microsoft YaHei"/>
                        </a:rPr>
                        <a:t> </a:t>
                      </a:r>
                      <a:r>
                        <a:rPr sz="900" kern="0" spc="100" dirty="0">
                          <a:solidFill>
                            <a:srgbClr val="000000">
                              <a:alpha val="100000"/>
                            </a:srgbClr>
                          </a:solidFill>
                          <a:latin typeface="Microsoft YaHei"/>
                          <a:ea typeface="Microsoft YaHei"/>
                          <a:cs typeface="Microsoft YaHei"/>
                        </a:rPr>
                        <a:t>第</a:t>
                      </a:r>
                      <a:r>
                        <a:rPr sz="900" kern="0" spc="30" dirty="0">
                          <a:solidFill>
                            <a:srgbClr val="000000">
                              <a:alpha val="100000"/>
                            </a:srgbClr>
                          </a:solidFill>
                          <a:latin typeface="Microsoft YaHei"/>
                          <a:ea typeface="Microsoft YaHei"/>
                          <a:cs typeface="Microsoft YaHei"/>
                        </a:rPr>
                        <a:t>  </a:t>
                      </a:r>
                      <a:r>
                        <a:rPr sz="900" kern="0" spc="100" dirty="0">
                          <a:solidFill>
                            <a:srgbClr val="000000">
                              <a:alpha val="100000"/>
                            </a:srgbClr>
                          </a:solidFill>
                          <a:latin typeface="Microsoft YaHei"/>
                          <a:ea typeface="Microsoft YaHei"/>
                          <a:cs typeface="Microsoft YaHei"/>
                        </a:rPr>
                        <a:t>6.2</a:t>
                      </a:r>
                      <a:r>
                        <a:rPr sz="900" kern="0" spc="90" dirty="0">
                          <a:solidFill>
                            <a:srgbClr val="000000">
                              <a:alpha val="100000"/>
                            </a:srgbClr>
                          </a:solidFill>
                          <a:latin typeface="Microsoft YaHei"/>
                          <a:ea typeface="Microsoft YaHei"/>
                          <a:cs typeface="Microsoft YaHei"/>
                        </a:rPr>
                        <a:t>.7</a:t>
                      </a:r>
                      <a:r>
                        <a:rPr sz="900" kern="0" spc="10" dirty="0">
                          <a:solidFill>
                            <a:srgbClr val="000000">
                              <a:alpha val="100000"/>
                            </a:srgbClr>
                          </a:solidFill>
                          <a:latin typeface="Microsoft YaHei"/>
                          <a:ea typeface="Microsoft YaHei"/>
                          <a:cs typeface="Microsoft YaHei"/>
                        </a:rPr>
                        <a:t>  </a:t>
                      </a:r>
                      <a:r>
                        <a:rPr sz="900" kern="0" spc="90" dirty="0">
                          <a:solidFill>
                            <a:srgbClr val="000000">
                              <a:alpha val="100000"/>
                            </a:srgbClr>
                          </a:solidFill>
                          <a:latin typeface="Microsoft YaHei"/>
                          <a:ea typeface="Microsoft YaHei"/>
                          <a:cs typeface="Microsoft YaHei"/>
                        </a:rPr>
                        <a:t>条</a:t>
                      </a:r>
                      <a:r>
                        <a:rPr sz="900" kern="0" spc="-130" dirty="0">
                          <a:solidFill>
                            <a:srgbClr val="000000">
                              <a:alpha val="100000"/>
                            </a:srgbClr>
                          </a:solidFill>
                          <a:latin typeface="Microsoft YaHei"/>
                          <a:ea typeface="Microsoft YaHei"/>
                          <a:cs typeface="Microsoft YaHei"/>
                        </a:rPr>
                        <a:t> </a:t>
                      </a:r>
                      <a:r>
                        <a:rPr sz="900" kern="0" spc="90" dirty="0">
                          <a:solidFill>
                            <a:srgbClr val="000000">
                              <a:alpha val="100000"/>
                            </a:srgbClr>
                          </a:solidFill>
                          <a:latin typeface="Microsoft YaHei"/>
                          <a:ea typeface="Microsoft YaHei"/>
                          <a:cs typeface="Microsoft YaHei"/>
                        </a:rPr>
                        <a:t>。</a:t>
                      </a:r>
                      <a:endParaRPr sz="900" dirty="0">
                        <a:latin typeface="Microsoft YaHei"/>
                        <a:ea typeface="Microsoft YaHei"/>
                        <a:cs typeface="Microsoft YaHei"/>
                      </a:endParaRPr>
                    </a:p>
                  </a:txBody>
                  <a:tcPr marL="0" marR="0" marT="0" marB="0">
                    <a:lnL w="12700" cap="flat" cmpd="sng" algn="ctr">
                      <a:solidFill>
                        <a:srgbClr val="8EBFD6"/>
                      </a:solidFill>
                      <a:prstDash val="solid"/>
                      <a:round/>
                      <a:headEnd type="none" w="med" len="med"/>
                      <a:tailEnd type="none" w="med" len="med"/>
                    </a:lnL>
                    <a:lnR>
                      <a:noFill/>
                    </a:lnR>
                    <a:lnT>
                      <a:noFill/>
                    </a:lnT>
                    <a:lnB w="12700" cap="flat" cmpd="sng" algn="ctr">
                      <a:solidFill>
                        <a:srgbClr val="8EBFD6"/>
                      </a:solidFill>
                      <a:prstDash val="solid"/>
                      <a:round/>
                      <a:headEnd type="none" w="med" len="med"/>
                      <a:tailEnd type="none" w="med" len="med"/>
                    </a:lnB>
                  </a:tcPr>
                </a:tc>
                <a:extLst>
                  <a:ext uri="{0D108BD9-81ED-4DB2-BD59-A6C34878D82A}">
                    <a16:rowId xmlns:a16="http://schemas.microsoft.com/office/drawing/2014/main" val="10000"/>
                  </a:ext>
                </a:extLst>
              </a:tr>
              <a:tr h="2075814">
                <a:tc vMerge="1">
                  <a:txBody>
                    <a:bodyPr/>
                    <a:lstStyle/>
                    <a:p>
                      <a:pPr algn="l" rtl="0" eaLnBrk="0">
                        <a:lnSpc>
                          <a:spcPct val="100000"/>
                        </a:lnSpc>
                        <a:tabLst/>
                      </a:pPr>
                      <a:endParaRPr sz="1000" dirty="0">
                        <a:latin typeface="Arial"/>
                        <a:ea typeface="Arial"/>
                        <a:cs typeface="Arial"/>
                      </a:endParaRPr>
                    </a:p>
                  </a:txBody>
                  <a:tcPr marL="0" marR="0" marT="0" marB="0">
                    <a:lnL>
                      <a:noFill/>
                    </a:lnL>
                    <a:lnR w="12700" cap="flat" cmpd="sng" algn="ctr">
                      <a:solidFill>
                        <a:srgbClr val="8EBFD6"/>
                      </a:solidFill>
                      <a:prstDash val="solid"/>
                      <a:round/>
                      <a:headEnd type="none" w="med" len="med"/>
                      <a:tailEnd type="none" w="med" len="med"/>
                    </a:lnR>
                    <a:lnT>
                      <a:noFill/>
                    </a:lnT>
                    <a:lnB w="12700" cap="flat" cmpd="sng" algn="ctr">
                      <a:solidFill>
                        <a:srgbClr val="8EBFD6"/>
                      </a:solidFill>
                      <a:prstDash val="solid"/>
                      <a:round/>
                      <a:headEnd type="none" w="med" len="med"/>
                      <a:tailEnd type="none" w="med" len="med"/>
                    </a:lnB>
                  </a:tcPr>
                </a:tc>
                <a:tc>
                  <a:txBody>
                    <a:bodyPr/>
                    <a:lstStyle/>
                    <a:p>
                      <a:pPr algn="l" rtl="0" eaLnBrk="0">
                        <a:lnSpc>
                          <a:spcPct val="100000"/>
                        </a:lnSpc>
                        <a:tabLst/>
                      </a:pPr>
                      <a:endParaRPr sz="1000" dirty="0">
                        <a:latin typeface="Arial"/>
                        <a:ea typeface="Arial"/>
                        <a:cs typeface="Arial"/>
                      </a:endParaRPr>
                    </a:p>
                  </a:txBody>
                  <a:tcPr marL="0" marR="0" marT="0" marB="0">
                    <a:lnL w="12700" cap="flat" cmpd="sng" algn="ctr">
                      <a:solidFill>
                        <a:srgbClr val="8EBFD6"/>
                      </a:solidFill>
                      <a:prstDash val="solid"/>
                      <a:round/>
                      <a:headEnd type="none" w="med" len="med"/>
                      <a:tailEnd type="none" w="med" len="med"/>
                    </a:lnL>
                    <a:lnR>
                      <a:noFill/>
                    </a:lnR>
                    <a:lnT>
                      <a:noFill/>
                    </a:lnT>
                    <a:lnB w="12700" cap="flat" cmpd="sng" algn="ctr">
                      <a:solidFill>
                        <a:srgbClr val="8EBFD6"/>
                      </a:solidFill>
                      <a:prstDash val="solid"/>
                      <a:round/>
                      <a:headEnd type="none" w="med" len="med"/>
                      <a:tailEnd type="none" w="med" len="med"/>
                    </a:lnB>
                  </a:tcPr>
                </a:tc>
                <a:tc>
                  <a:txBody>
                    <a:bodyPr/>
                    <a:lstStyle/>
                    <a:p>
                      <a:pPr algn="l" rtl="0" eaLnBrk="0">
                        <a:lnSpc>
                          <a:spcPct val="100000"/>
                        </a:lnSpc>
                        <a:tabLst/>
                      </a:pPr>
                      <a:endParaRPr sz="1000" dirty="0">
                        <a:latin typeface="Arial"/>
                        <a:ea typeface="Arial"/>
                        <a:cs typeface="Arial"/>
                      </a:endParaRPr>
                    </a:p>
                  </a:txBody>
                  <a:tcPr marL="0" marR="0" marT="0" marB="0">
                    <a:lnL>
                      <a:noFill/>
                    </a:lnL>
                    <a:lnR w="12700" cap="flat" cmpd="sng" algn="ctr">
                      <a:solidFill>
                        <a:srgbClr val="8EBFD6"/>
                      </a:solidFill>
                      <a:prstDash val="solid"/>
                      <a:round/>
                      <a:headEnd type="none" w="med" len="med"/>
                      <a:tailEnd type="none" w="med" len="med"/>
                    </a:lnR>
                    <a:lnT>
                      <a:noFill/>
                    </a:lnT>
                    <a:lnB w="12700" cap="flat" cmpd="sng" algn="ctr">
                      <a:solidFill>
                        <a:srgbClr val="8EBFD6"/>
                      </a:solidFill>
                      <a:prstDash val="solid"/>
                      <a:round/>
                      <a:headEnd type="none" w="med" len="med"/>
                      <a:tailEnd type="none" w="med" len="med"/>
                    </a:lnB>
                  </a:tcPr>
                </a:tc>
                <a:tc vMerge="1">
                  <a:txBody>
                    <a:bodyPr/>
                    <a:lstStyle/>
                    <a:p>
                      <a:pPr algn="l" rtl="0" eaLnBrk="0">
                        <a:lnSpc>
                          <a:spcPct val="100000"/>
                        </a:lnSpc>
                        <a:tabLst/>
                      </a:pPr>
                      <a:endParaRPr sz="1000" dirty="0">
                        <a:latin typeface="Arial"/>
                        <a:ea typeface="Arial"/>
                        <a:cs typeface="Arial"/>
                      </a:endParaRPr>
                    </a:p>
                  </a:txBody>
                  <a:tcPr marL="0" marR="0" marT="0" marB="0">
                    <a:lnL w="12700" cap="flat" cmpd="sng" algn="ctr">
                      <a:solidFill>
                        <a:srgbClr val="8EBFD6"/>
                      </a:solidFill>
                      <a:prstDash val="solid"/>
                      <a:round/>
                      <a:headEnd type="none" w="med" len="med"/>
                      <a:tailEnd type="none" w="med" len="med"/>
                    </a:lnL>
                    <a:lnR>
                      <a:noFill/>
                    </a:lnR>
                    <a:lnT>
                      <a:noFill/>
                    </a:lnT>
                    <a:lnB w="12700" cap="flat" cmpd="sng" algn="ctr">
                      <a:solidFill>
                        <a:srgbClr val="8EBFD6"/>
                      </a:solidFill>
                      <a:prstDash val="solid"/>
                      <a:round/>
                      <a:headEnd type="none" w="med" len="med"/>
                      <a:tailEnd type="none" w="med" len="med"/>
                    </a:lnB>
                  </a:tcPr>
                </a:tc>
                <a:extLst>
                  <a:ext uri="{0D108BD9-81ED-4DB2-BD59-A6C34878D82A}">
                    <a16:rowId xmlns:a16="http://schemas.microsoft.com/office/drawing/2014/main" val="10001"/>
                  </a:ext>
                </a:extLst>
              </a:tr>
            </a:tbl>
          </a:graphicData>
        </a:graphic>
      </p:graphicFrame>
      <p:sp>
        <p:nvSpPr>
          <p:cNvPr id="658" name="textbox 658"/>
          <p:cNvSpPr/>
          <p:nvPr/>
        </p:nvSpPr>
        <p:spPr>
          <a:xfrm>
            <a:off x="702236" y="510426"/>
            <a:ext cx="8719819" cy="1052194"/>
          </a:xfrm>
          <a:prstGeom prst="rect">
            <a:avLst/>
          </a:prstGeom>
          <a:noFill/>
          <a:ln w="0" cap="flat">
            <a:noFill/>
            <a:prstDash val="solid"/>
            <a:miter lim="0"/>
          </a:ln>
        </p:spPr>
        <p:txBody>
          <a:bodyPr vert="horz" wrap="square" lIns="0" tIns="0" rIns="0" bIns="0"/>
          <a:lstStyle/>
          <a:p>
            <a:pPr algn="l" rtl="0" eaLnBrk="0">
              <a:lnSpc>
                <a:spcPct val="83341"/>
              </a:lnSpc>
              <a:tabLst/>
            </a:pPr>
            <a:endParaRPr sz="100" dirty="0">
              <a:latin typeface="Arial"/>
              <a:ea typeface="Arial"/>
              <a:cs typeface="Arial"/>
            </a:endParaRPr>
          </a:p>
          <a:p>
            <a:pPr marL="215900" algn="l" rtl="0" eaLnBrk="0">
              <a:lnSpc>
                <a:spcPts val="4227"/>
              </a:lnSpc>
              <a:tabLst/>
            </a:pPr>
            <a:r>
              <a:rPr sz="3200" b="1" kern="0" spc="-80" dirty="0">
                <a:solidFill>
                  <a:srgbClr val="000000">
                    <a:alpha val="100000"/>
                  </a:srgbClr>
                </a:solidFill>
                <a:latin typeface="Microsoft YaHei"/>
                <a:ea typeface="Microsoft YaHei"/>
                <a:cs typeface="Microsoft YaHei"/>
              </a:rPr>
              <a:t>《城镇燃气经营安全重大隐患判定标准》解析</a:t>
            </a:r>
            <a:endParaRPr sz="3200" dirty="0">
              <a:latin typeface="Microsoft YaHei"/>
              <a:ea typeface="Microsoft YaHei"/>
              <a:cs typeface="Microsoft YaHei"/>
            </a:endParaRPr>
          </a:p>
          <a:p>
            <a:pPr algn="l" rtl="0" eaLnBrk="0">
              <a:lnSpc>
                <a:spcPct val="104000"/>
              </a:lnSpc>
              <a:tabLst/>
            </a:pPr>
            <a:endParaRPr sz="1000" dirty="0">
              <a:latin typeface="Arial"/>
              <a:ea typeface="Arial"/>
              <a:cs typeface="Arial"/>
            </a:endParaRPr>
          </a:p>
          <a:p>
            <a:pPr algn="l" rtl="0" eaLnBrk="0">
              <a:lnSpc>
                <a:spcPct val="100000"/>
              </a:lnSpc>
              <a:tabLst/>
            </a:pPr>
            <a:endParaRPr sz="400" dirty="0">
              <a:latin typeface="Arial"/>
              <a:ea typeface="Arial"/>
              <a:cs typeface="Arial"/>
            </a:endParaRPr>
          </a:p>
          <a:p>
            <a:pPr marL="52069" algn="l" rtl="0" eaLnBrk="0">
              <a:lnSpc>
                <a:spcPts val="2123"/>
              </a:lnSpc>
              <a:spcBef>
                <a:spcPts val="1"/>
              </a:spcBef>
              <a:tabLst/>
            </a:pPr>
            <a:r>
              <a:rPr sz="1600" kern="0" spc="10" dirty="0">
                <a:solidFill>
                  <a:srgbClr val="FF0000">
                    <a:alpha val="100000"/>
                  </a:srgbClr>
                </a:solidFill>
                <a:latin typeface="Wingdings"/>
                <a:ea typeface="Wingdings"/>
                <a:cs typeface="Wingdings"/>
              </a:rPr>
              <a:t>n</a:t>
            </a:r>
            <a:r>
              <a:rPr sz="1600" kern="0" spc="-570" dirty="0">
                <a:solidFill>
                  <a:srgbClr val="FF0000">
                    <a:alpha val="100000"/>
                  </a:srgbClr>
                </a:solidFill>
                <a:latin typeface="Wingdings"/>
                <a:ea typeface="Wingdings"/>
                <a:cs typeface="Wingdings"/>
              </a:rPr>
              <a:t> </a:t>
            </a:r>
            <a:r>
              <a:rPr sz="1600" kern="0" spc="10" dirty="0">
                <a:solidFill>
                  <a:srgbClr val="000000">
                    <a:alpha val="100000"/>
                  </a:srgbClr>
                </a:solidFill>
                <a:latin typeface="Microsoft YaHei"/>
                <a:ea typeface="Microsoft YaHei"/>
                <a:cs typeface="Microsoft YaHei"/>
              </a:rPr>
              <a:t>第五条  燃气经营者在燃气厂站安全管理中</a:t>
            </a:r>
            <a:r>
              <a:rPr sz="1600" kern="0" spc="0" dirty="0">
                <a:solidFill>
                  <a:srgbClr val="000000">
                    <a:alpha val="100000"/>
                  </a:srgbClr>
                </a:solidFill>
                <a:latin typeface="Microsoft YaHei"/>
                <a:ea typeface="Microsoft YaHei"/>
                <a:cs typeface="Microsoft YaHei"/>
              </a:rPr>
              <a:t> ，有下列情形之一的 ，判定为重大隐患 </a:t>
            </a:r>
            <a:r>
              <a:rPr sz="1600" kern="0" spc="-380" dirty="0">
                <a:solidFill>
                  <a:srgbClr val="000000">
                    <a:alpha val="100000"/>
                  </a:srgbClr>
                </a:solidFill>
                <a:latin typeface="Microsoft YaHei"/>
                <a:ea typeface="Microsoft YaHei"/>
                <a:cs typeface="Microsoft YaHei"/>
              </a:rPr>
              <a:t>：（</a:t>
            </a:r>
            <a:r>
              <a:rPr sz="1600" kern="0" spc="80" dirty="0">
                <a:solidFill>
                  <a:srgbClr val="000000">
                    <a:alpha val="100000"/>
                  </a:srgbClr>
                </a:solidFill>
                <a:latin typeface="Microsoft YaHei"/>
                <a:ea typeface="Microsoft YaHei"/>
                <a:cs typeface="Microsoft YaHei"/>
              </a:rPr>
              <a:t> </a:t>
            </a:r>
            <a:r>
              <a:rPr sz="1600" kern="0" spc="0" dirty="0">
                <a:solidFill>
                  <a:srgbClr val="000000">
                    <a:alpha val="100000"/>
                  </a:srgbClr>
                </a:solidFill>
                <a:latin typeface="Microsoft YaHei"/>
                <a:ea typeface="Microsoft YaHei"/>
                <a:cs typeface="Microsoft YaHei"/>
              </a:rPr>
              <a:t>5种）</a:t>
            </a:r>
            <a:endParaRPr sz="1600" dirty="0">
              <a:latin typeface="Microsoft YaHei"/>
              <a:ea typeface="Microsoft YaHei"/>
              <a:cs typeface="Microsoft YaHei"/>
            </a:endParaRPr>
          </a:p>
        </p:txBody>
      </p:sp>
      <p:pic>
        <p:nvPicPr>
          <p:cNvPr id="660" name="picture 660"/>
          <p:cNvPicPr>
            <a:picLocks noChangeAspect="1"/>
          </p:cNvPicPr>
          <p:nvPr/>
        </p:nvPicPr>
        <p:blipFill>
          <a:blip r:embed="rId2"/>
          <a:stretch>
            <a:fillRect/>
          </a:stretch>
        </p:blipFill>
        <p:spPr>
          <a:xfrm rot="21600000">
            <a:off x="3543300" y="4410455"/>
            <a:ext cx="1795271" cy="1728216"/>
          </a:xfrm>
          <a:prstGeom prst="rect">
            <a:avLst/>
          </a:prstGeom>
        </p:spPr>
      </p:pic>
      <p:pic>
        <p:nvPicPr>
          <p:cNvPr id="662" name="picture 662"/>
          <p:cNvPicPr>
            <a:picLocks noChangeAspect="1"/>
          </p:cNvPicPr>
          <p:nvPr/>
        </p:nvPicPr>
        <p:blipFill>
          <a:blip r:embed="rId3"/>
          <a:stretch>
            <a:fillRect/>
          </a:stretch>
        </p:blipFill>
        <p:spPr>
          <a:xfrm rot="21600000">
            <a:off x="5769863" y="4410455"/>
            <a:ext cx="1780032" cy="1728216"/>
          </a:xfrm>
          <a:prstGeom prst="rect">
            <a:avLst/>
          </a:prstGeom>
        </p:spPr>
      </p:pic>
      <p:sp>
        <p:nvSpPr>
          <p:cNvPr id="664" name="textbox 664"/>
          <p:cNvSpPr/>
          <p:nvPr/>
        </p:nvSpPr>
        <p:spPr>
          <a:xfrm>
            <a:off x="1705773" y="1802229"/>
            <a:ext cx="8756650" cy="295275"/>
          </a:xfrm>
          <a:prstGeom prst="rect">
            <a:avLst/>
          </a:prstGeom>
          <a:noFill/>
          <a:ln w="0" cap="flat">
            <a:noFill/>
            <a:prstDash val="solid"/>
            <a:miter lim="0"/>
          </a:ln>
        </p:spPr>
        <p:txBody>
          <a:bodyPr vert="horz" wrap="square" lIns="0" tIns="0" rIns="0" bIns="0"/>
          <a:lstStyle/>
          <a:p>
            <a:pPr algn="l" rtl="0" eaLnBrk="0">
              <a:lnSpc>
                <a:spcPct val="83341"/>
              </a:lnSpc>
              <a:tabLst/>
            </a:pPr>
            <a:endParaRPr sz="100" dirty="0">
              <a:latin typeface="Arial"/>
              <a:ea typeface="Arial"/>
              <a:cs typeface="Arial"/>
            </a:endParaRPr>
          </a:p>
          <a:p>
            <a:pPr algn="r" rtl="0" eaLnBrk="0">
              <a:lnSpc>
                <a:spcPts val="2123"/>
              </a:lnSpc>
              <a:tabLst/>
            </a:pPr>
            <a:r>
              <a:rPr sz="1600" kern="0" spc="80" dirty="0">
                <a:solidFill>
                  <a:srgbClr val="000000">
                    <a:alpha val="100000"/>
                  </a:srgbClr>
                </a:solidFill>
                <a:latin typeface="Microsoft YaHei"/>
                <a:ea typeface="Microsoft YaHei"/>
                <a:cs typeface="Microsoft YaHei"/>
              </a:rPr>
              <a:t>（ 二 ）燃气厂站内设备和管道未设置防止系统压力参数超过限值的自动切断和放</a:t>
            </a:r>
            <a:r>
              <a:rPr sz="1600" kern="0" spc="70" dirty="0">
                <a:solidFill>
                  <a:srgbClr val="000000">
                    <a:alpha val="100000"/>
                  </a:srgbClr>
                </a:solidFill>
                <a:latin typeface="Microsoft YaHei"/>
                <a:ea typeface="Microsoft YaHei"/>
                <a:cs typeface="Microsoft YaHei"/>
              </a:rPr>
              <a:t>散装置 ；</a:t>
            </a:r>
            <a:endParaRPr sz="1600" dirty="0">
              <a:latin typeface="Microsoft YaHei"/>
              <a:ea typeface="Microsoft YaHei"/>
              <a:cs typeface="Microsoft YaHei"/>
            </a:endParaRPr>
          </a:p>
        </p:txBody>
      </p:sp>
      <p:sp>
        <p:nvSpPr>
          <p:cNvPr id="666" name="textbox 666"/>
          <p:cNvSpPr/>
          <p:nvPr/>
        </p:nvSpPr>
        <p:spPr>
          <a:xfrm>
            <a:off x="4312254" y="2424529"/>
            <a:ext cx="3568700" cy="295275"/>
          </a:xfrm>
          <a:prstGeom prst="rect">
            <a:avLst/>
          </a:prstGeom>
          <a:noFill/>
          <a:ln w="0" cap="flat">
            <a:noFill/>
            <a:prstDash val="solid"/>
            <a:miter lim="0"/>
          </a:ln>
        </p:spPr>
        <p:txBody>
          <a:bodyPr vert="horz" wrap="square" lIns="0" tIns="0" rIns="0" bIns="0"/>
          <a:lstStyle/>
          <a:p>
            <a:pPr algn="l" rtl="0" eaLnBrk="0">
              <a:lnSpc>
                <a:spcPct val="83341"/>
              </a:lnSpc>
              <a:tabLst/>
            </a:pPr>
            <a:endParaRPr sz="100" dirty="0">
              <a:latin typeface="Arial"/>
              <a:ea typeface="Arial"/>
              <a:cs typeface="Arial"/>
            </a:endParaRPr>
          </a:p>
          <a:p>
            <a:pPr marL="12700" algn="l" rtl="0" eaLnBrk="0">
              <a:lnSpc>
                <a:spcPts val="2123"/>
              </a:lnSpc>
              <a:tabLst/>
            </a:pPr>
            <a:r>
              <a:rPr sz="1600" kern="0" spc="100" dirty="0">
                <a:solidFill>
                  <a:srgbClr val="000000">
                    <a:alpha val="100000"/>
                  </a:srgbClr>
                </a:solidFill>
                <a:latin typeface="Microsoft YaHei"/>
                <a:ea typeface="Microsoft YaHei"/>
                <a:cs typeface="Microsoft YaHei"/>
              </a:rPr>
              <a:t>1</a:t>
            </a:r>
            <a:r>
              <a:rPr sz="1600" kern="0" spc="-260" dirty="0">
                <a:solidFill>
                  <a:srgbClr val="000000">
                    <a:alpha val="100000"/>
                  </a:srgbClr>
                </a:solidFill>
                <a:latin typeface="Microsoft YaHei"/>
                <a:ea typeface="Microsoft YaHei"/>
                <a:cs typeface="Microsoft YaHei"/>
              </a:rPr>
              <a:t> </a:t>
            </a:r>
            <a:r>
              <a:rPr sz="1600" kern="0" spc="100" dirty="0">
                <a:solidFill>
                  <a:srgbClr val="000000">
                    <a:alpha val="100000"/>
                  </a:srgbClr>
                </a:solidFill>
                <a:latin typeface="Microsoft YaHei"/>
                <a:ea typeface="Microsoft YaHei"/>
                <a:cs typeface="Microsoft YaHei"/>
              </a:rPr>
              <a:t>.</a:t>
            </a:r>
            <a:r>
              <a:rPr sz="1600" kern="0" spc="-200" dirty="0">
                <a:solidFill>
                  <a:srgbClr val="000000">
                    <a:alpha val="100000"/>
                  </a:srgbClr>
                </a:solidFill>
                <a:latin typeface="Microsoft YaHei"/>
                <a:ea typeface="Microsoft YaHei"/>
                <a:cs typeface="Microsoft YaHei"/>
              </a:rPr>
              <a:t> </a:t>
            </a:r>
            <a:r>
              <a:rPr sz="1600" kern="0" spc="100" dirty="0">
                <a:solidFill>
                  <a:srgbClr val="000000">
                    <a:alpha val="100000"/>
                  </a:srgbClr>
                </a:solidFill>
                <a:latin typeface="Microsoft YaHei"/>
                <a:ea typeface="Microsoft YaHei"/>
                <a:cs typeface="Microsoft YaHei"/>
              </a:rPr>
              <a:t>门站</a:t>
            </a:r>
            <a:r>
              <a:rPr sz="1600" kern="0" spc="-250" dirty="0">
                <a:solidFill>
                  <a:srgbClr val="000000">
                    <a:alpha val="100000"/>
                  </a:srgbClr>
                </a:solidFill>
                <a:latin typeface="Microsoft YaHei"/>
                <a:ea typeface="Microsoft YaHei"/>
                <a:cs typeface="Microsoft YaHei"/>
              </a:rPr>
              <a:t> </a:t>
            </a:r>
            <a:r>
              <a:rPr sz="1600" kern="0" spc="100" dirty="0">
                <a:solidFill>
                  <a:srgbClr val="000000">
                    <a:alpha val="100000"/>
                  </a:srgbClr>
                </a:solidFill>
                <a:latin typeface="Microsoft YaHei"/>
                <a:ea typeface="Microsoft YaHei"/>
                <a:cs typeface="Microsoft YaHei"/>
              </a:rPr>
              <a:t>、</a:t>
            </a:r>
            <a:r>
              <a:rPr sz="1600" kern="0" spc="-290" dirty="0">
                <a:solidFill>
                  <a:srgbClr val="000000">
                    <a:alpha val="100000"/>
                  </a:srgbClr>
                </a:solidFill>
                <a:latin typeface="Microsoft YaHei"/>
                <a:ea typeface="Microsoft YaHei"/>
                <a:cs typeface="Microsoft YaHei"/>
              </a:rPr>
              <a:t> </a:t>
            </a:r>
            <a:r>
              <a:rPr sz="1600" kern="0" spc="100" dirty="0">
                <a:solidFill>
                  <a:srgbClr val="000000">
                    <a:alpha val="100000"/>
                  </a:srgbClr>
                </a:solidFill>
                <a:latin typeface="Microsoft YaHei"/>
                <a:ea typeface="Microsoft YaHei"/>
                <a:cs typeface="Microsoft YaHei"/>
              </a:rPr>
              <a:t>厂站式调压站或</a:t>
            </a:r>
            <a:r>
              <a:rPr sz="1600" kern="0" spc="90" dirty="0">
                <a:solidFill>
                  <a:srgbClr val="000000">
                    <a:alpha val="100000"/>
                  </a:srgbClr>
                </a:solidFill>
                <a:latin typeface="Microsoft YaHei"/>
                <a:ea typeface="Microsoft YaHei"/>
                <a:cs typeface="Microsoft YaHei"/>
              </a:rPr>
              <a:t>调压计量站</a:t>
            </a:r>
            <a:endParaRPr sz="1600" dirty="0">
              <a:latin typeface="Microsoft YaHei"/>
              <a:ea typeface="Microsoft YaHei"/>
              <a:cs typeface="Microsoft YaHei"/>
            </a:endParaRPr>
          </a:p>
        </p:txBody>
      </p:sp>
      <p:pic>
        <p:nvPicPr>
          <p:cNvPr id="668" name="picture 668"/>
          <p:cNvPicPr>
            <a:picLocks noChangeAspect="1"/>
          </p:cNvPicPr>
          <p:nvPr/>
        </p:nvPicPr>
        <p:blipFill>
          <a:blip r:embed="rId4"/>
          <a:stretch>
            <a:fillRect/>
          </a:stretch>
        </p:blipFill>
        <p:spPr>
          <a:xfrm rot="21600000">
            <a:off x="11472671" y="0"/>
            <a:ext cx="719328" cy="720852"/>
          </a:xfrm>
          <a:prstGeom prst="rect">
            <a:avLst/>
          </a:prstGeom>
        </p:spPr>
      </p:pic>
      <p:pic>
        <p:nvPicPr>
          <p:cNvPr id="670" name="picture 670"/>
          <p:cNvPicPr>
            <a:picLocks noChangeAspect="1"/>
          </p:cNvPicPr>
          <p:nvPr/>
        </p:nvPicPr>
        <p:blipFill>
          <a:blip r:embed="rId5"/>
          <a:stretch>
            <a:fillRect/>
          </a:stretch>
        </p:blipFill>
        <p:spPr>
          <a:xfrm rot="21600000">
            <a:off x="0" y="6138671"/>
            <a:ext cx="720852" cy="719328"/>
          </a:xfrm>
          <a:prstGeom prst="rect">
            <a:avLst/>
          </a:prstGeom>
        </p:spPr>
      </p:pic>
      <p:pic>
        <p:nvPicPr>
          <p:cNvPr id="672" name="picture 672"/>
          <p:cNvPicPr>
            <a:picLocks noChangeAspect="1"/>
          </p:cNvPicPr>
          <p:nvPr/>
        </p:nvPicPr>
        <p:blipFill>
          <a:blip r:embed="rId6"/>
          <a:stretch>
            <a:fillRect/>
          </a:stretch>
        </p:blipFill>
        <p:spPr>
          <a:xfrm rot="21600000">
            <a:off x="720090" y="1619250"/>
            <a:ext cx="10751184" cy="12700"/>
          </a:xfrm>
          <a:prstGeom prst="rect">
            <a:avLst/>
          </a:prstGeom>
        </p:spPr>
      </p:pic>
      <p:pic>
        <p:nvPicPr>
          <p:cNvPr id="674" name="picture 674"/>
          <p:cNvPicPr>
            <a:picLocks noChangeAspect="1"/>
          </p:cNvPicPr>
          <p:nvPr/>
        </p:nvPicPr>
        <p:blipFill>
          <a:blip r:embed="rId6"/>
          <a:stretch>
            <a:fillRect/>
          </a:stretch>
        </p:blipFill>
        <p:spPr>
          <a:xfrm rot="21600000">
            <a:off x="720090" y="2241550"/>
            <a:ext cx="10751184" cy="12700"/>
          </a:xfrm>
          <a:prstGeom prst="rect">
            <a:avLst/>
          </a:prstGeom>
        </p:spPr>
      </p:pic>
      <p:pic>
        <p:nvPicPr>
          <p:cNvPr id="676" name="picture 676"/>
          <p:cNvPicPr>
            <a:picLocks noChangeAspect="1"/>
          </p:cNvPicPr>
          <p:nvPr/>
        </p:nvPicPr>
        <p:blipFill>
          <a:blip r:embed="rId7"/>
          <a:stretch>
            <a:fillRect/>
          </a:stretch>
        </p:blipFill>
        <p:spPr>
          <a:xfrm rot="21600000">
            <a:off x="5481320" y="4399279"/>
            <a:ext cx="12700" cy="1976120"/>
          </a:xfrm>
          <a:prstGeom prst="rect">
            <a:avLst/>
          </a:prstGeom>
        </p:spPr>
      </p:pic>
    </p:spTree>
  </p:cSld>
  <p:clrMapOvr>
    <a:masterClrMapping/>
  </p:clrMapOvr>
</p:sld>
</file>

<file path=ppt/slides/slide34.xml><?xml version="1.0" encoding="utf-8"?>
<p:sld xmlns:a16="http://schemas.microsoft.com/office/drawing/2014/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8" name="rect 678"/>
          <p:cNvSpPr/>
          <p:nvPr/>
        </p:nvSpPr>
        <p:spPr>
          <a:xfrm>
            <a:off x="0" y="0"/>
            <a:ext cx="12192000" cy="6858000"/>
          </a:xfrm>
          <a:prstGeom prst="rect">
            <a:avLst/>
          </a:prstGeom>
          <a:solidFill>
            <a:srgbClr val="E4F4FB">
              <a:alpha val="100000"/>
            </a:srgbClr>
          </a:solidFill>
          <a:ln w="0" cap="flat">
            <a:noFill/>
            <a:prstDash val="solid"/>
            <a:miter lim="0"/>
          </a:ln>
        </p:spPr>
        <p:txBody>
          <a:bodyPr rtlCol="0"/>
          <a:lstStyle/>
          <a:p>
            <a:pPr algn="ctr"/>
            <a:endParaRPr lang="zh-CN" altLang="en-US"/>
          </a:p>
        </p:txBody>
      </p:sp>
      <p:grpSp>
        <p:nvGrpSpPr>
          <p:cNvPr id="54" name="group 54"/>
          <p:cNvGrpSpPr/>
          <p:nvPr/>
        </p:nvGrpSpPr>
        <p:grpSpPr>
          <a:xfrm rot="21600000">
            <a:off x="720852" y="1626107"/>
            <a:ext cx="10750296" cy="4573524"/>
            <a:chOff x="0" y="0"/>
            <a:chExt cx="10750296" cy="4573524"/>
          </a:xfrm>
        </p:grpSpPr>
        <p:sp>
          <p:nvSpPr>
            <p:cNvPr id="680" name="path 680"/>
            <p:cNvSpPr/>
            <p:nvPr/>
          </p:nvSpPr>
          <p:spPr>
            <a:xfrm>
              <a:off x="0" y="0"/>
              <a:ext cx="10750296" cy="4573524"/>
            </a:xfrm>
            <a:custGeom>
              <a:avLst/>
              <a:gdLst/>
              <a:ahLst/>
              <a:cxnLst/>
              <a:rect l="0" t="0" r="0" b="0"/>
              <a:pathLst>
                <a:path w="16929" h="7202">
                  <a:moveTo>
                    <a:pt x="0" y="0"/>
                  </a:moveTo>
                  <a:lnTo>
                    <a:pt x="16929" y="0"/>
                  </a:lnTo>
                  <a:lnTo>
                    <a:pt x="16929" y="979"/>
                  </a:lnTo>
                  <a:lnTo>
                    <a:pt x="0" y="979"/>
                  </a:lnTo>
                  <a:lnTo>
                    <a:pt x="0" y="0"/>
                  </a:lnTo>
                  <a:close/>
                </a:path>
                <a:path w="16929" h="7202">
                  <a:moveTo>
                    <a:pt x="0" y="1958"/>
                  </a:moveTo>
                  <a:lnTo>
                    <a:pt x="4171" y="1958"/>
                  </a:lnTo>
                  <a:lnTo>
                    <a:pt x="4171" y="2940"/>
                  </a:lnTo>
                  <a:lnTo>
                    <a:pt x="0" y="2940"/>
                  </a:lnTo>
                  <a:lnTo>
                    <a:pt x="0" y="1958"/>
                  </a:lnTo>
                  <a:close/>
                </a:path>
                <a:path w="16929" h="7202">
                  <a:moveTo>
                    <a:pt x="4171" y="1958"/>
                  </a:moveTo>
                  <a:lnTo>
                    <a:pt x="11138" y="1958"/>
                  </a:lnTo>
                  <a:lnTo>
                    <a:pt x="11138" y="2940"/>
                  </a:lnTo>
                  <a:lnTo>
                    <a:pt x="4171" y="2940"/>
                  </a:lnTo>
                  <a:lnTo>
                    <a:pt x="4171" y="1958"/>
                  </a:lnTo>
                  <a:close/>
                </a:path>
                <a:path w="16929" h="7202">
                  <a:moveTo>
                    <a:pt x="11138" y="1958"/>
                  </a:moveTo>
                  <a:lnTo>
                    <a:pt x="16929" y="1958"/>
                  </a:lnTo>
                  <a:lnTo>
                    <a:pt x="16929" y="2940"/>
                  </a:lnTo>
                  <a:lnTo>
                    <a:pt x="11138" y="2940"/>
                  </a:lnTo>
                  <a:lnTo>
                    <a:pt x="11138" y="1958"/>
                  </a:lnTo>
                  <a:close/>
                </a:path>
                <a:path w="16929" h="7202">
                  <a:moveTo>
                    <a:pt x="4171" y="4368"/>
                  </a:moveTo>
                  <a:lnTo>
                    <a:pt x="7507" y="4368"/>
                  </a:lnTo>
                  <a:lnTo>
                    <a:pt x="7507" y="7202"/>
                  </a:lnTo>
                  <a:lnTo>
                    <a:pt x="4171" y="7202"/>
                  </a:lnTo>
                  <a:lnTo>
                    <a:pt x="4171" y="4368"/>
                  </a:lnTo>
                  <a:close/>
                </a:path>
                <a:path w="16929" h="7202">
                  <a:moveTo>
                    <a:pt x="7507" y="4368"/>
                  </a:moveTo>
                  <a:lnTo>
                    <a:pt x="11138" y="4368"/>
                  </a:lnTo>
                  <a:lnTo>
                    <a:pt x="11138" y="7202"/>
                  </a:lnTo>
                  <a:lnTo>
                    <a:pt x="7507" y="7202"/>
                  </a:lnTo>
                  <a:lnTo>
                    <a:pt x="7507" y="4368"/>
                  </a:lnTo>
                  <a:close/>
                </a:path>
              </a:pathLst>
            </a:custGeom>
            <a:solidFill>
              <a:srgbClr val="B9D6E6">
                <a:alpha val="100000"/>
              </a:srgbClr>
            </a:solidFill>
            <a:ln w="0" cap="flat">
              <a:noFill/>
              <a:prstDash val="solid"/>
              <a:miter lim="0"/>
            </a:ln>
          </p:spPr>
          <p:txBody>
            <a:bodyPr rtlCol="0"/>
            <a:lstStyle/>
            <a:p>
              <a:pPr algn="ctr"/>
              <a:endParaRPr lang="zh-CN" altLang="en-US"/>
            </a:p>
          </p:txBody>
        </p:sp>
        <p:sp>
          <p:nvSpPr>
            <p:cNvPr id="682" name="path 682"/>
            <p:cNvSpPr/>
            <p:nvPr/>
          </p:nvSpPr>
          <p:spPr>
            <a:xfrm>
              <a:off x="0" y="621792"/>
              <a:ext cx="10750296" cy="3951732"/>
            </a:xfrm>
            <a:custGeom>
              <a:avLst/>
              <a:gdLst/>
              <a:ahLst/>
              <a:cxnLst/>
              <a:rect l="0" t="0" r="0" b="0"/>
              <a:pathLst>
                <a:path w="16929" h="6223">
                  <a:moveTo>
                    <a:pt x="0" y="0"/>
                  </a:moveTo>
                  <a:lnTo>
                    <a:pt x="16929" y="0"/>
                  </a:lnTo>
                  <a:lnTo>
                    <a:pt x="16929" y="979"/>
                  </a:lnTo>
                  <a:lnTo>
                    <a:pt x="0" y="979"/>
                  </a:lnTo>
                  <a:lnTo>
                    <a:pt x="0" y="0"/>
                  </a:lnTo>
                  <a:close/>
                </a:path>
                <a:path w="16929" h="6223">
                  <a:moveTo>
                    <a:pt x="0" y="1960"/>
                  </a:moveTo>
                  <a:lnTo>
                    <a:pt x="4171" y="1960"/>
                  </a:lnTo>
                  <a:lnTo>
                    <a:pt x="4171" y="6223"/>
                  </a:lnTo>
                  <a:lnTo>
                    <a:pt x="0" y="6223"/>
                  </a:lnTo>
                  <a:lnTo>
                    <a:pt x="0" y="1960"/>
                  </a:lnTo>
                  <a:close/>
                </a:path>
                <a:path w="16929" h="6223">
                  <a:moveTo>
                    <a:pt x="4171" y="1960"/>
                  </a:moveTo>
                  <a:lnTo>
                    <a:pt x="11138" y="1960"/>
                  </a:lnTo>
                  <a:lnTo>
                    <a:pt x="11138" y="3388"/>
                  </a:lnTo>
                  <a:lnTo>
                    <a:pt x="4171" y="3388"/>
                  </a:lnTo>
                  <a:lnTo>
                    <a:pt x="4171" y="1960"/>
                  </a:lnTo>
                  <a:close/>
                </a:path>
                <a:path w="16929" h="6223">
                  <a:moveTo>
                    <a:pt x="11138" y="1960"/>
                  </a:moveTo>
                  <a:lnTo>
                    <a:pt x="16929" y="1960"/>
                  </a:lnTo>
                  <a:lnTo>
                    <a:pt x="16929" y="6223"/>
                  </a:lnTo>
                  <a:lnTo>
                    <a:pt x="11138" y="6223"/>
                  </a:lnTo>
                  <a:lnTo>
                    <a:pt x="11138" y="1960"/>
                  </a:lnTo>
                  <a:close/>
                </a:path>
              </a:pathLst>
            </a:custGeom>
            <a:solidFill>
              <a:srgbClr val="FFFFFF">
                <a:alpha val="100000"/>
              </a:srgbClr>
            </a:solidFill>
            <a:ln w="0" cap="flat">
              <a:noFill/>
              <a:prstDash val="solid"/>
              <a:miter lim="0"/>
            </a:ln>
          </p:spPr>
          <p:txBody>
            <a:bodyPr rtlCol="0"/>
            <a:lstStyle/>
            <a:p>
              <a:pPr algn="ctr"/>
              <a:endParaRPr lang="zh-CN" altLang="en-US"/>
            </a:p>
          </p:txBody>
        </p:sp>
      </p:grpSp>
      <p:graphicFrame>
        <p:nvGraphicFramePr>
          <p:cNvPr id="684" name="table 684"/>
          <p:cNvGraphicFramePr>
            <a:graphicFrameLocks noGrp="1"/>
          </p:cNvGraphicFramePr>
          <p:nvPr/>
        </p:nvGraphicFramePr>
        <p:xfrm>
          <a:off x="720090" y="2870200"/>
          <a:ext cx="10750549" cy="3355339"/>
        </p:xfrm>
        <a:graphic>
          <a:graphicData uri="http://schemas.openxmlformats.org/drawingml/2006/table">
            <a:tbl>
              <a:tblPr/>
              <a:tblGrid>
                <a:gridCol w="2649220">
                  <a:extLst>
                    <a:ext uri="{9D8B030D-6E8A-4147-A177-3AD203B41FA5}">
                      <a16:colId xmlns:a16="http://schemas.microsoft.com/office/drawing/2014/main" val="20000"/>
                    </a:ext>
                  </a:extLst>
                </a:gridCol>
                <a:gridCol w="2045335">
                  <a:extLst>
                    <a:ext uri="{9D8B030D-6E8A-4147-A177-3AD203B41FA5}">
                      <a16:colId xmlns:a16="http://schemas.microsoft.com/office/drawing/2014/main" val="20001"/>
                    </a:ext>
                  </a:extLst>
                </a:gridCol>
                <a:gridCol w="2378710">
                  <a:extLst>
                    <a:ext uri="{9D8B030D-6E8A-4147-A177-3AD203B41FA5}">
                      <a16:colId xmlns:a16="http://schemas.microsoft.com/office/drawing/2014/main" val="20002"/>
                    </a:ext>
                  </a:extLst>
                </a:gridCol>
                <a:gridCol w="3677284">
                  <a:extLst>
                    <a:ext uri="{9D8B030D-6E8A-4147-A177-3AD203B41FA5}">
                      <a16:colId xmlns:a16="http://schemas.microsoft.com/office/drawing/2014/main" val="20003"/>
                    </a:ext>
                  </a:extLst>
                </a:gridCol>
              </a:tblGrid>
              <a:tr h="1435100">
                <a:tc rowSpan="2">
                  <a:txBody>
                    <a:bodyPr/>
                    <a:lstStyle/>
                    <a:p>
                      <a:pPr algn="l" rtl="0" eaLnBrk="0">
                        <a:lnSpc>
                          <a:spcPct val="152000"/>
                        </a:lnSpc>
                        <a:tabLst/>
                      </a:pPr>
                      <a:endParaRPr sz="1000" dirty="0">
                        <a:latin typeface="Arial"/>
                        <a:ea typeface="Arial"/>
                        <a:cs typeface="Arial"/>
                      </a:endParaRPr>
                    </a:p>
                    <a:p>
                      <a:pPr algn="l" rtl="0" eaLnBrk="0">
                        <a:lnSpc>
                          <a:spcPct val="8355"/>
                        </a:lnSpc>
                        <a:tabLst/>
                      </a:pPr>
                      <a:endParaRPr sz="100" dirty="0">
                        <a:latin typeface="Arial"/>
                        <a:ea typeface="Arial"/>
                        <a:cs typeface="Arial"/>
                      </a:endParaRPr>
                    </a:p>
                    <a:p>
                      <a:pPr marL="872489" algn="l" rtl="0" eaLnBrk="0">
                        <a:lnSpc>
                          <a:spcPct val="84000"/>
                        </a:lnSpc>
                        <a:tabLst/>
                      </a:pPr>
                      <a:r>
                        <a:rPr sz="1600" kern="0" spc="120" dirty="0">
                          <a:solidFill>
                            <a:srgbClr val="000000">
                              <a:alpha val="100000"/>
                            </a:srgbClr>
                          </a:solidFill>
                          <a:latin typeface="Microsoft YaHei"/>
                          <a:ea typeface="Microsoft YaHei"/>
                          <a:cs typeface="Microsoft YaHei"/>
                        </a:rPr>
                        <a:t>检查要点</a:t>
                      </a:r>
                      <a:endParaRPr sz="1600" dirty="0">
                        <a:latin typeface="Microsoft YaHei"/>
                        <a:ea typeface="Microsoft YaHei"/>
                        <a:cs typeface="Microsoft YaHei"/>
                      </a:endParaRPr>
                    </a:p>
                    <a:p>
                      <a:pPr algn="l" rtl="0" eaLnBrk="0">
                        <a:lnSpc>
                          <a:spcPct val="110000"/>
                        </a:lnSpc>
                        <a:tabLst/>
                      </a:pPr>
                      <a:endParaRPr sz="1000" dirty="0">
                        <a:latin typeface="Arial"/>
                        <a:ea typeface="Arial"/>
                        <a:cs typeface="Arial"/>
                      </a:endParaRPr>
                    </a:p>
                    <a:p>
                      <a:pPr algn="l" rtl="0" eaLnBrk="0">
                        <a:lnSpc>
                          <a:spcPct val="110000"/>
                        </a:lnSpc>
                        <a:tabLst/>
                      </a:pPr>
                      <a:endParaRPr sz="1000" dirty="0">
                        <a:latin typeface="Arial"/>
                        <a:ea typeface="Arial"/>
                        <a:cs typeface="Arial"/>
                      </a:endParaRPr>
                    </a:p>
                    <a:p>
                      <a:pPr algn="l" rtl="0" eaLnBrk="0">
                        <a:lnSpc>
                          <a:spcPct val="111000"/>
                        </a:lnSpc>
                        <a:tabLst/>
                      </a:pPr>
                      <a:endParaRPr sz="1000" dirty="0">
                        <a:latin typeface="Arial"/>
                        <a:ea typeface="Arial"/>
                        <a:cs typeface="Arial"/>
                      </a:endParaRPr>
                    </a:p>
                    <a:p>
                      <a:pPr algn="l" rtl="0" eaLnBrk="0">
                        <a:lnSpc>
                          <a:spcPct val="111000"/>
                        </a:lnSpc>
                        <a:tabLst/>
                      </a:pPr>
                      <a:endParaRPr sz="1000" dirty="0">
                        <a:latin typeface="Arial"/>
                        <a:ea typeface="Arial"/>
                        <a:cs typeface="Arial"/>
                      </a:endParaRPr>
                    </a:p>
                    <a:p>
                      <a:pPr algn="l" rtl="0" eaLnBrk="0">
                        <a:lnSpc>
                          <a:spcPct val="111000"/>
                        </a:lnSpc>
                        <a:tabLst/>
                      </a:pPr>
                      <a:endParaRPr sz="1000" dirty="0">
                        <a:latin typeface="Arial"/>
                        <a:ea typeface="Arial"/>
                        <a:cs typeface="Arial"/>
                      </a:endParaRPr>
                    </a:p>
                    <a:p>
                      <a:pPr algn="l" rtl="0" eaLnBrk="0">
                        <a:lnSpc>
                          <a:spcPct val="111000"/>
                        </a:lnSpc>
                        <a:tabLst/>
                      </a:pPr>
                      <a:endParaRPr sz="1000" dirty="0">
                        <a:latin typeface="Arial"/>
                        <a:ea typeface="Arial"/>
                        <a:cs typeface="Arial"/>
                      </a:endParaRPr>
                    </a:p>
                    <a:p>
                      <a:pPr algn="l" rtl="0" eaLnBrk="0">
                        <a:lnSpc>
                          <a:spcPct val="111000"/>
                        </a:lnSpc>
                        <a:tabLst/>
                      </a:pPr>
                      <a:endParaRPr sz="1000" dirty="0">
                        <a:latin typeface="Arial"/>
                        <a:ea typeface="Arial"/>
                        <a:cs typeface="Arial"/>
                      </a:endParaRPr>
                    </a:p>
                    <a:p>
                      <a:pPr algn="l" rtl="0" eaLnBrk="0">
                        <a:lnSpc>
                          <a:spcPct val="127000"/>
                        </a:lnSpc>
                        <a:tabLst/>
                      </a:pPr>
                      <a:endParaRPr sz="300" dirty="0">
                        <a:latin typeface="Arial"/>
                        <a:ea typeface="Arial"/>
                        <a:cs typeface="Arial"/>
                      </a:endParaRPr>
                    </a:p>
                    <a:p>
                      <a:pPr marL="232409" indent="78739" algn="l" rtl="0" eaLnBrk="0">
                        <a:lnSpc>
                          <a:spcPct val="128000"/>
                        </a:lnSpc>
                        <a:spcBef>
                          <a:spcPts val="1"/>
                        </a:spcBef>
                        <a:tabLst/>
                      </a:pPr>
                      <a:r>
                        <a:rPr sz="1500" kern="0" spc="-60" dirty="0">
                          <a:solidFill>
                            <a:srgbClr val="000000">
                              <a:alpha val="100000"/>
                            </a:srgbClr>
                          </a:solidFill>
                          <a:latin typeface="Microsoft YaHei"/>
                          <a:ea typeface="Microsoft YaHei"/>
                          <a:cs typeface="Microsoft YaHei"/>
                        </a:rPr>
                        <a:t>（</a:t>
                      </a:r>
                      <a:r>
                        <a:rPr sz="1500" kern="0" spc="180" dirty="0">
                          <a:solidFill>
                            <a:srgbClr val="000000">
                              <a:alpha val="100000"/>
                            </a:srgbClr>
                          </a:solidFill>
                          <a:latin typeface="Microsoft YaHei"/>
                          <a:ea typeface="Microsoft YaHei"/>
                          <a:cs typeface="Microsoft YaHei"/>
                        </a:rPr>
                        <a:t> </a:t>
                      </a:r>
                      <a:r>
                        <a:rPr sz="1500" kern="0" spc="-60" dirty="0">
                          <a:solidFill>
                            <a:srgbClr val="000000">
                              <a:alpha val="100000"/>
                            </a:srgbClr>
                          </a:solidFill>
                          <a:latin typeface="FangSong"/>
                          <a:ea typeface="FangSong"/>
                          <a:cs typeface="FangSong"/>
                        </a:rPr>
                        <a:t>3</a:t>
                      </a:r>
                      <a:r>
                        <a:rPr sz="1500" kern="0" spc="-340" dirty="0">
                          <a:solidFill>
                            <a:srgbClr val="000000">
                              <a:alpha val="100000"/>
                            </a:srgbClr>
                          </a:solidFill>
                          <a:latin typeface="FangSong"/>
                          <a:ea typeface="FangSong"/>
                          <a:cs typeface="FangSong"/>
                        </a:rPr>
                        <a:t> </a:t>
                      </a:r>
                      <a:r>
                        <a:rPr sz="1500" kern="0" spc="-60" dirty="0">
                          <a:solidFill>
                            <a:srgbClr val="000000">
                              <a:alpha val="100000"/>
                            </a:srgbClr>
                          </a:solidFill>
                          <a:latin typeface="Microsoft YaHei"/>
                          <a:ea typeface="Microsoft YaHei"/>
                          <a:cs typeface="Microsoft YaHei"/>
                        </a:rPr>
                        <a:t>）查压力容器超压安</a:t>
                      </a:r>
                      <a:r>
                        <a:rPr sz="1500" kern="0" spc="0" dirty="0">
                          <a:solidFill>
                            <a:srgbClr val="000000">
                              <a:alpha val="100000"/>
                            </a:srgbClr>
                          </a:solidFill>
                          <a:latin typeface="Microsoft YaHei"/>
                          <a:ea typeface="Microsoft YaHei"/>
                          <a:cs typeface="Microsoft YaHei"/>
                        </a:rPr>
                        <a:t>      </a:t>
                      </a:r>
                      <a:r>
                        <a:rPr sz="1500" kern="0" spc="80" dirty="0">
                          <a:solidFill>
                            <a:srgbClr val="000000">
                              <a:alpha val="100000"/>
                            </a:srgbClr>
                          </a:solidFill>
                          <a:latin typeface="Microsoft YaHei"/>
                          <a:ea typeface="Microsoft YaHei"/>
                          <a:cs typeface="Microsoft YaHei"/>
                        </a:rPr>
                        <a:t>全放散装置设置情况。</a:t>
                      </a:r>
                      <a:endParaRPr sz="1500" dirty="0">
                        <a:latin typeface="Microsoft YaHei"/>
                        <a:ea typeface="Microsoft YaHei"/>
                        <a:cs typeface="Microsoft YaHei"/>
                      </a:endParaRPr>
                    </a:p>
                  </a:txBody>
                  <a:tcPr marL="0" marR="0" marT="0" marB="0">
                    <a:lnL>
                      <a:noFill/>
                    </a:lnL>
                    <a:lnR w="12700" cap="flat" cmpd="sng" algn="ctr">
                      <a:solidFill>
                        <a:srgbClr val="8EBFD6"/>
                      </a:solidFill>
                      <a:prstDash val="solid"/>
                      <a:round/>
                      <a:headEnd type="none" w="med" len="med"/>
                      <a:tailEnd type="none" w="med" len="med"/>
                    </a:lnR>
                    <a:lnT>
                      <a:noFill/>
                    </a:lnT>
                    <a:lnB w="12700" cap="flat" cmpd="sng" algn="ctr">
                      <a:solidFill>
                        <a:srgbClr val="8EBFD6"/>
                      </a:solidFill>
                      <a:prstDash val="solid"/>
                      <a:round/>
                      <a:headEnd type="none" w="med" len="med"/>
                      <a:tailEnd type="none" w="med" len="med"/>
                    </a:lnB>
                  </a:tcPr>
                </a:tc>
                <a:tc gridSpan="2">
                  <a:txBody>
                    <a:bodyPr/>
                    <a:lstStyle/>
                    <a:p>
                      <a:pPr algn="l" rtl="0" eaLnBrk="0">
                        <a:lnSpc>
                          <a:spcPct val="152000"/>
                        </a:lnSpc>
                        <a:tabLst/>
                      </a:pPr>
                      <a:endParaRPr sz="1000" dirty="0">
                        <a:latin typeface="Arial"/>
                        <a:ea typeface="Arial"/>
                        <a:cs typeface="Arial"/>
                      </a:endParaRPr>
                    </a:p>
                    <a:p>
                      <a:pPr marL="1762125" algn="l" rtl="0" eaLnBrk="0">
                        <a:lnSpc>
                          <a:spcPct val="84000"/>
                        </a:lnSpc>
                        <a:spcBef>
                          <a:spcPts val="4"/>
                        </a:spcBef>
                        <a:tabLst/>
                      </a:pPr>
                      <a:r>
                        <a:rPr sz="1600" kern="0" spc="120" dirty="0">
                          <a:solidFill>
                            <a:srgbClr val="000000">
                              <a:alpha val="100000"/>
                            </a:srgbClr>
                          </a:solidFill>
                          <a:latin typeface="Microsoft YaHei"/>
                          <a:ea typeface="Microsoft YaHei"/>
                          <a:cs typeface="Microsoft YaHei"/>
                        </a:rPr>
                        <a:t>判定标准</a:t>
                      </a:r>
                      <a:endParaRPr sz="1600" dirty="0">
                        <a:latin typeface="Microsoft YaHei"/>
                        <a:ea typeface="Microsoft YaHei"/>
                        <a:cs typeface="Microsoft YaHei"/>
                      </a:endParaRPr>
                    </a:p>
                    <a:p>
                      <a:pPr algn="l" rtl="0" eaLnBrk="0">
                        <a:lnSpc>
                          <a:spcPct val="194000"/>
                        </a:lnSpc>
                        <a:tabLst/>
                      </a:pPr>
                      <a:endParaRPr sz="1000" dirty="0">
                        <a:latin typeface="Arial"/>
                        <a:ea typeface="Arial"/>
                        <a:cs typeface="Arial"/>
                      </a:endParaRPr>
                    </a:p>
                    <a:p>
                      <a:pPr algn="l" rtl="0" eaLnBrk="0">
                        <a:lnSpc>
                          <a:spcPct val="127000"/>
                        </a:lnSpc>
                        <a:tabLst/>
                      </a:pPr>
                      <a:endParaRPr sz="300" dirty="0">
                        <a:latin typeface="Arial"/>
                        <a:ea typeface="Arial"/>
                        <a:cs typeface="Arial"/>
                      </a:endParaRPr>
                    </a:p>
                    <a:p>
                      <a:pPr marL="233045" algn="l" rtl="0" eaLnBrk="0">
                        <a:lnSpc>
                          <a:spcPct val="125000"/>
                        </a:lnSpc>
                        <a:spcBef>
                          <a:spcPts val="1"/>
                        </a:spcBef>
                        <a:tabLst/>
                      </a:pPr>
                      <a:r>
                        <a:rPr sz="1500" kern="0" spc="70" dirty="0">
                          <a:solidFill>
                            <a:srgbClr val="000000">
                              <a:alpha val="100000"/>
                            </a:srgbClr>
                          </a:solidFill>
                          <a:latin typeface="Microsoft YaHei"/>
                          <a:ea typeface="Microsoft YaHei"/>
                          <a:cs typeface="Microsoft YaHei"/>
                        </a:rPr>
                        <a:t>压力容器未设置超压安全放散装置 ，构成重</a:t>
                      </a:r>
                      <a:r>
                        <a:rPr sz="1500" kern="0" spc="0" dirty="0">
                          <a:solidFill>
                            <a:srgbClr val="000000">
                              <a:alpha val="100000"/>
                            </a:srgbClr>
                          </a:solidFill>
                          <a:latin typeface="Microsoft YaHei"/>
                          <a:ea typeface="Microsoft YaHei"/>
                          <a:cs typeface="Microsoft YaHei"/>
                        </a:rPr>
                        <a:t>       </a:t>
                      </a:r>
                      <a:r>
                        <a:rPr sz="1500" kern="0" spc="80" dirty="0">
                          <a:solidFill>
                            <a:srgbClr val="000000">
                              <a:alpha val="100000"/>
                            </a:srgbClr>
                          </a:solidFill>
                          <a:latin typeface="Microsoft YaHei"/>
                          <a:ea typeface="Microsoft YaHei"/>
                          <a:cs typeface="Microsoft YaHei"/>
                        </a:rPr>
                        <a:t>大隐患</a:t>
                      </a:r>
                      <a:endParaRPr sz="1500" dirty="0">
                        <a:latin typeface="Microsoft YaHei"/>
                        <a:ea typeface="Microsoft YaHei"/>
                        <a:cs typeface="Microsoft YaHei"/>
                      </a:endParaRPr>
                    </a:p>
                  </a:txBody>
                  <a:tcPr marL="0" marR="0" marT="0" marB="0">
                    <a:lnL w="12700" cap="flat" cmpd="sng" algn="ctr">
                      <a:solidFill>
                        <a:srgbClr val="8EBFD6"/>
                      </a:solidFill>
                      <a:prstDash val="solid"/>
                      <a:round/>
                      <a:headEnd type="none" w="med" len="med"/>
                      <a:tailEnd type="none" w="med" len="med"/>
                    </a:lnL>
                    <a:lnR w="12700" cap="flat" cmpd="sng" algn="ctr">
                      <a:solidFill>
                        <a:srgbClr val="8EBFD6"/>
                      </a:solidFill>
                      <a:prstDash val="solid"/>
                      <a:round/>
                      <a:headEnd type="none" w="med" len="med"/>
                      <a:tailEnd type="none" w="med" len="med"/>
                    </a:lnR>
                    <a:lnT>
                      <a:noFill/>
                    </a:lnT>
                    <a:lnB>
                      <a:noFill/>
                    </a:lnB>
                  </a:tcPr>
                </a:tc>
                <a:tc hMerge="1">
                  <a:txBody>
                    <a:bodyPr/>
                    <a:lstStyle/>
                    <a:p>
                      <a:endParaRPr/>
                    </a:p>
                  </a:txBody>
                  <a:tcPr marL="0" marR="0" marT="0" marB="0">
                    <a:lnL w="12700" cap="flat" cmpd="sng" algn="ctr">
                      <a:solidFill>
                        <a:srgbClr val="8EBFD6"/>
                      </a:solidFill>
                      <a:prstDash val="solid"/>
                      <a:round/>
                      <a:headEnd type="none" w="med" len="med"/>
                      <a:tailEnd type="none" w="med" len="med"/>
                    </a:lnL>
                    <a:lnR w="12700" cap="flat" cmpd="sng" algn="ctr">
                      <a:solidFill>
                        <a:srgbClr val="8EBFD6"/>
                      </a:solidFill>
                      <a:prstDash val="solid"/>
                      <a:round/>
                      <a:headEnd type="none" w="med" len="med"/>
                      <a:tailEnd type="none" w="med" len="med"/>
                    </a:lnR>
                    <a:lnT>
                      <a:noFill/>
                    </a:lnT>
                    <a:lnB>
                      <a:noFill/>
                    </a:lnB>
                  </a:tcPr>
                </a:tc>
                <a:tc rowSpan="2">
                  <a:txBody>
                    <a:bodyPr/>
                    <a:lstStyle/>
                    <a:p>
                      <a:pPr algn="l" rtl="0" eaLnBrk="0">
                        <a:lnSpc>
                          <a:spcPct val="151000"/>
                        </a:lnSpc>
                        <a:tabLst/>
                      </a:pPr>
                      <a:endParaRPr sz="1000" dirty="0">
                        <a:latin typeface="Arial"/>
                        <a:ea typeface="Arial"/>
                        <a:cs typeface="Arial"/>
                      </a:endParaRPr>
                    </a:p>
                    <a:p>
                      <a:pPr marL="1162050" algn="l" rtl="0" eaLnBrk="0">
                        <a:lnSpc>
                          <a:spcPct val="85000"/>
                        </a:lnSpc>
                        <a:spcBef>
                          <a:spcPts val="1"/>
                        </a:spcBef>
                        <a:tabLst/>
                      </a:pPr>
                      <a:r>
                        <a:rPr sz="1600" kern="0" spc="140" dirty="0">
                          <a:solidFill>
                            <a:srgbClr val="000000">
                              <a:alpha val="100000"/>
                            </a:srgbClr>
                          </a:solidFill>
                          <a:latin typeface="Microsoft YaHei"/>
                          <a:ea typeface="Microsoft YaHei"/>
                          <a:cs typeface="Microsoft YaHei"/>
                        </a:rPr>
                        <a:t>相关参考依据</a:t>
                      </a:r>
                      <a:endParaRPr sz="1600" dirty="0">
                        <a:latin typeface="Microsoft YaHei"/>
                        <a:ea typeface="Microsoft YaHei"/>
                        <a:cs typeface="Microsoft YaHei"/>
                      </a:endParaRPr>
                    </a:p>
                    <a:p>
                      <a:pPr algn="l" rtl="0" eaLnBrk="0">
                        <a:lnSpc>
                          <a:spcPct val="122000"/>
                        </a:lnSpc>
                        <a:tabLst/>
                      </a:pPr>
                      <a:endParaRPr sz="1000" dirty="0">
                        <a:latin typeface="Arial"/>
                        <a:ea typeface="Arial"/>
                        <a:cs typeface="Arial"/>
                      </a:endParaRPr>
                    </a:p>
                    <a:p>
                      <a:pPr algn="l" rtl="0" eaLnBrk="0">
                        <a:lnSpc>
                          <a:spcPct val="123000"/>
                        </a:lnSpc>
                        <a:tabLst/>
                      </a:pPr>
                      <a:endParaRPr sz="1000" dirty="0">
                        <a:latin typeface="Arial"/>
                        <a:ea typeface="Arial"/>
                        <a:cs typeface="Arial"/>
                      </a:endParaRPr>
                    </a:p>
                    <a:p>
                      <a:pPr marL="231140" indent="84455" algn="l" rtl="0" eaLnBrk="0">
                        <a:lnSpc>
                          <a:spcPct val="122000"/>
                        </a:lnSpc>
                        <a:spcBef>
                          <a:spcPts val="364"/>
                        </a:spcBef>
                        <a:tabLst/>
                      </a:pPr>
                      <a:r>
                        <a:rPr sz="1200" kern="0" spc="30" dirty="0">
                          <a:solidFill>
                            <a:srgbClr val="FF0000">
                              <a:alpha val="100000"/>
                            </a:srgbClr>
                          </a:solidFill>
                          <a:latin typeface="Microsoft YaHei"/>
                          <a:ea typeface="Microsoft YaHei"/>
                          <a:cs typeface="Microsoft YaHei"/>
                        </a:rPr>
                        <a:t>【依据】</a:t>
                      </a:r>
                      <a:r>
                        <a:rPr sz="1200" kern="0" spc="30" dirty="0">
                          <a:solidFill>
                            <a:srgbClr val="000000">
                              <a:alpha val="100000"/>
                            </a:srgbClr>
                          </a:solidFill>
                          <a:latin typeface="Microsoft YaHei"/>
                          <a:ea typeface="Microsoft YaHei"/>
                          <a:cs typeface="Microsoft YaHei"/>
                        </a:rPr>
                        <a:t>《燃气工程项目规范》</a:t>
                      </a:r>
                      <a:r>
                        <a:rPr sz="1200" kern="0" spc="-100" dirty="0">
                          <a:solidFill>
                            <a:srgbClr val="000000">
                              <a:alpha val="100000"/>
                            </a:srgbClr>
                          </a:solidFill>
                          <a:latin typeface="Microsoft YaHei"/>
                          <a:ea typeface="Microsoft YaHei"/>
                          <a:cs typeface="Microsoft YaHei"/>
                        </a:rPr>
                        <a:t> </a:t>
                      </a:r>
                      <a:r>
                        <a:rPr sz="1200" kern="0" spc="30" dirty="0">
                          <a:solidFill>
                            <a:srgbClr val="000000">
                              <a:alpha val="100000"/>
                            </a:srgbClr>
                          </a:solidFill>
                          <a:latin typeface="Microsoft YaHei"/>
                          <a:ea typeface="Microsoft YaHei"/>
                          <a:cs typeface="Microsoft YaHei"/>
                        </a:rPr>
                        <a:t>第</a:t>
                      </a:r>
                      <a:r>
                        <a:rPr sz="1200" kern="0" spc="250" dirty="0">
                          <a:solidFill>
                            <a:srgbClr val="000000">
                              <a:alpha val="100000"/>
                            </a:srgbClr>
                          </a:solidFill>
                          <a:latin typeface="Microsoft YaHei"/>
                          <a:ea typeface="Microsoft YaHei"/>
                          <a:cs typeface="Microsoft YaHei"/>
                        </a:rPr>
                        <a:t> </a:t>
                      </a:r>
                      <a:r>
                        <a:rPr sz="1200" kern="0" spc="30" dirty="0">
                          <a:solidFill>
                            <a:srgbClr val="000000">
                              <a:alpha val="100000"/>
                            </a:srgbClr>
                          </a:solidFill>
                          <a:latin typeface="Microsoft YaHei"/>
                          <a:ea typeface="Microsoft YaHei"/>
                          <a:cs typeface="Microsoft YaHei"/>
                        </a:rPr>
                        <a:t>4.2.5</a:t>
                      </a:r>
                      <a:r>
                        <a:rPr sz="1200" kern="0" spc="250" dirty="0">
                          <a:solidFill>
                            <a:srgbClr val="000000">
                              <a:alpha val="100000"/>
                            </a:srgbClr>
                          </a:solidFill>
                          <a:latin typeface="Microsoft YaHei"/>
                          <a:ea typeface="Microsoft YaHei"/>
                          <a:cs typeface="Microsoft YaHei"/>
                        </a:rPr>
                        <a:t> </a:t>
                      </a:r>
                      <a:r>
                        <a:rPr sz="1200" kern="0" spc="30" dirty="0">
                          <a:solidFill>
                            <a:srgbClr val="000000">
                              <a:alpha val="100000"/>
                            </a:srgbClr>
                          </a:solidFill>
                          <a:latin typeface="Microsoft YaHei"/>
                          <a:ea typeface="Microsoft YaHei"/>
                          <a:cs typeface="Microsoft YaHei"/>
                        </a:rPr>
                        <a:t>条</a:t>
                      </a:r>
                      <a:r>
                        <a:rPr sz="1200" kern="0" spc="290" dirty="0">
                          <a:solidFill>
                            <a:srgbClr val="000000">
                              <a:alpha val="100000"/>
                            </a:srgbClr>
                          </a:solidFill>
                          <a:latin typeface="Microsoft YaHei"/>
                          <a:ea typeface="Microsoft YaHei"/>
                          <a:cs typeface="Microsoft YaHei"/>
                        </a:rPr>
                        <a:t> </a:t>
                      </a:r>
                      <a:r>
                        <a:rPr sz="1200" kern="0" spc="30" dirty="0">
                          <a:solidFill>
                            <a:srgbClr val="000000">
                              <a:alpha val="100000"/>
                            </a:srgbClr>
                          </a:solidFill>
                          <a:latin typeface="Microsoft YaHei"/>
                          <a:ea typeface="Microsoft YaHei"/>
                          <a:cs typeface="Microsoft YaHei"/>
                        </a:rPr>
                        <a:t>：</a:t>
                      </a:r>
                      <a:r>
                        <a:rPr sz="1200" kern="0" spc="0" dirty="0">
                          <a:solidFill>
                            <a:srgbClr val="000000">
                              <a:alpha val="100000"/>
                            </a:srgbClr>
                          </a:solidFill>
                          <a:latin typeface="Microsoft YaHei"/>
                          <a:ea typeface="Microsoft YaHei"/>
                          <a:cs typeface="Microsoft YaHei"/>
                        </a:rPr>
                        <a:t>   </a:t>
                      </a:r>
                      <a:r>
                        <a:rPr sz="1200" kern="0" spc="110" dirty="0">
                          <a:solidFill>
                            <a:srgbClr val="000000">
                              <a:alpha val="100000"/>
                            </a:srgbClr>
                          </a:solidFill>
                          <a:latin typeface="Microsoft YaHei"/>
                          <a:ea typeface="Microsoft YaHei"/>
                          <a:cs typeface="Microsoft YaHei"/>
                        </a:rPr>
                        <a:t>燃气厂站内设备和管道应按防止系统压力参</a:t>
                      </a:r>
                      <a:r>
                        <a:rPr sz="1200" kern="0" spc="0" dirty="0">
                          <a:solidFill>
                            <a:srgbClr val="000000">
                              <a:alpha val="100000"/>
                            </a:srgbClr>
                          </a:solidFill>
                          <a:latin typeface="Microsoft YaHei"/>
                          <a:ea typeface="Microsoft YaHei"/>
                          <a:cs typeface="Microsoft YaHei"/>
                        </a:rPr>
                        <a:t>       </a:t>
                      </a:r>
                      <a:r>
                        <a:rPr sz="1200" kern="0" spc="110" dirty="0">
                          <a:solidFill>
                            <a:srgbClr val="000000">
                              <a:alpha val="100000"/>
                            </a:srgbClr>
                          </a:solidFill>
                          <a:latin typeface="Microsoft YaHei"/>
                          <a:ea typeface="Microsoft YaHei"/>
                          <a:cs typeface="Microsoft YaHei"/>
                        </a:rPr>
                        <a:t>数超过限值的要求设置自动切断</a:t>
                      </a:r>
                      <a:r>
                        <a:rPr sz="1200" kern="0" spc="100" dirty="0">
                          <a:solidFill>
                            <a:srgbClr val="000000">
                              <a:alpha val="100000"/>
                            </a:srgbClr>
                          </a:solidFill>
                          <a:latin typeface="Microsoft YaHei"/>
                          <a:ea typeface="Microsoft YaHei"/>
                          <a:cs typeface="Microsoft YaHei"/>
                        </a:rPr>
                        <a:t>和放散装置</a:t>
                      </a:r>
                      <a:r>
                        <a:rPr sz="1200" kern="0" spc="-170" dirty="0">
                          <a:solidFill>
                            <a:srgbClr val="000000">
                              <a:alpha val="100000"/>
                            </a:srgbClr>
                          </a:solidFill>
                          <a:latin typeface="Microsoft YaHei"/>
                          <a:ea typeface="Microsoft YaHei"/>
                          <a:cs typeface="Microsoft YaHei"/>
                        </a:rPr>
                        <a:t> </a:t>
                      </a:r>
                      <a:r>
                        <a:rPr sz="1200" kern="0" spc="100" dirty="0">
                          <a:solidFill>
                            <a:srgbClr val="000000">
                              <a:alpha val="100000"/>
                            </a:srgbClr>
                          </a:solidFill>
                          <a:latin typeface="Microsoft YaHei"/>
                          <a:ea typeface="Microsoft YaHei"/>
                          <a:cs typeface="Microsoft YaHei"/>
                        </a:rPr>
                        <a:t>。</a:t>
                      </a:r>
                      <a:r>
                        <a:rPr sz="1200" kern="0" spc="0" dirty="0">
                          <a:solidFill>
                            <a:srgbClr val="000000">
                              <a:alpha val="100000"/>
                            </a:srgbClr>
                          </a:solidFill>
                          <a:latin typeface="Microsoft YaHei"/>
                          <a:ea typeface="Microsoft YaHei"/>
                          <a:cs typeface="Microsoft YaHei"/>
                        </a:rPr>
                        <a:t>   </a:t>
                      </a:r>
                      <a:r>
                        <a:rPr sz="1200" kern="0" spc="110" dirty="0">
                          <a:solidFill>
                            <a:srgbClr val="000000">
                              <a:alpha val="100000"/>
                            </a:srgbClr>
                          </a:solidFill>
                          <a:latin typeface="Microsoft YaHei"/>
                          <a:ea typeface="Microsoft YaHei"/>
                          <a:cs typeface="Microsoft YaHei"/>
                        </a:rPr>
                        <a:t>放散装置的设置应保证</a:t>
                      </a:r>
                      <a:r>
                        <a:rPr sz="1200" kern="0" spc="100" dirty="0">
                          <a:solidFill>
                            <a:srgbClr val="000000">
                              <a:alpha val="100000"/>
                            </a:srgbClr>
                          </a:solidFill>
                          <a:latin typeface="Microsoft YaHei"/>
                          <a:ea typeface="Microsoft YaHei"/>
                          <a:cs typeface="Microsoft YaHei"/>
                        </a:rPr>
                        <a:t>放散时的安全和卫生 ，</a:t>
                      </a:r>
                      <a:r>
                        <a:rPr sz="1200" kern="0" spc="0" dirty="0">
                          <a:solidFill>
                            <a:srgbClr val="000000">
                              <a:alpha val="100000"/>
                            </a:srgbClr>
                          </a:solidFill>
                          <a:latin typeface="Microsoft YaHei"/>
                          <a:ea typeface="Microsoft YaHei"/>
                          <a:cs typeface="Microsoft YaHei"/>
                        </a:rPr>
                        <a:t>  </a:t>
                      </a:r>
                      <a:r>
                        <a:rPr sz="1200" kern="0" spc="110" dirty="0">
                          <a:solidFill>
                            <a:srgbClr val="000000">
                              <a:alpha val="100000"/>
                            </a:srgbClr>
                          </a:solidFill>
                          <a:latin typeface="Microsoft YaHei"/>
                          <a:ea typeface="Microsoft YaHei"/>
                          <a:cs typeface="Microsoft YaHei"/>
                        </a:rPr>
                        <a:t>不得在建筑物内放散燃气和其他有害气体。</a:t>
                      </a:r>
                      <a:endParaRPr sz="1200" dirty="0">
                        <a:latin typeface="Microsoft YaHei"/>
                        <a:ea typeface="Microsoft YaHei"/>
                        <a:cs typeface="Microsoft YaHei"/>
                      </a:endParaRPr>
                    </a:p>
                    <a:p>
                      <a:pPr marL="233679" indent="80644" algn="l" rtl="0" eaLnBrk="0">
                        <a:lnSpc>
                          <a:spcPct val="118000"/>
                        </a:lnSpc>
                        <a:spcBef>
                          <a:spcPts val="196"/>
                        </a:spcBef>
                        <a:tabLst/>
                      </a:pPr>
                      <a:r>
                        <a:rPr sz="1200" kern="0" spc="-20" dirty="0">
                          <a:solidFill>
                            <a:srgbClr val="FF0000">
                              <a:alpha val="100000"/>
                            </a:srgbClr>
                          </a:solidFill>
                          <a:latin typeface="Microsoft YaHei"/>
                          <a:ea typeface="Microsoft YaHei"/>
                          <a:cs typeface="Microsoft YaHei"/>
                        </a:rPr>
                        <a:t>〖解读〗</a:t>
                      </a:r>
                      <a:r>
                        <a:rPr sz="1200" kern="0" spc="-120" dirty="0">
                          <a:solidFill>
                            <a:srgbClr val="FF0000">
                              <a:alpha val="100000"/>
                            </a:srgbClr>
                          </a:solidFill>
                          <a:latin typeface="Microsoft YaHei"/>
                          <a:ea typeface="Microsoft YaHei"/>
                          <a:cs typeface="Microsoft YaHei"/>
                        </a:rPr>
                        <a:t> </a:t>
                      </a:r>
                      <a:r>
                        <a:rPr sz="1200" kern="0" spc="-20" dirty="0">
                          <a:solidFill>
                            <a:srgbClr val="000000">
                              <a:alpha val="100000"/>
                            </a:srgbClr>
                          </a:solidFill>
                          <a:latin typeface="Microsoft YaHei"/>
                          <a:ea typeface="Microsoft YaHei"/>
                          <a:cs typeface="Microsoft YaHei"/>
                        </a:rPr>
                        <a:t>《固定式压力容器安全技术监察规</a:t>
                      </a:r>
                      <a:r>
                        <a:rPr sz="1200" kern="0" spc="-30" dirty="0">
                          <a:solidFill>
                            <a:srgbClr val="000000">
                              <a:alpha val="100000"/>
                            </a:srgbClr>
                          </a:solidFill>
                          <a:latin typeface="Microsoft YaHei"/>
                          <a:ea typeface="Microsoft YaHei"/>
                          <a:cs typeface="Microsoft YaHei"/>
                        </a:rPr>
                        <a:t>程》</a:t>
                      </a:r>
                      <a:r>
                        <a:rPr sz="1200" kern="0" spc="0" dirty="0">
                          <a:solidFill>
                            <a:srgbClr val="000000">
                              <a:alpha val="100000"/>
                            </a:srgbClr>
                          </a:solidFill>
                          <a:latin typeface="Microsoft YaHei"/>
                          <a:ea typeface="Microsoft YaHei"/>
                          <a:cs typeface="Microsoft YaHei"/>
                        </a:rPr>
                        <a:t>     TSG</a:t>
                      </a:r>
                      <a:r>
                        <a:rPr sz="1200" kern="0" spc="30" dirty="0">
                          <a:solidFill>
                            <a:srgbClr val="000000">
                              <a:alpha val="100000"/>
                            </a:srgbClr>
                          </a:solidFill>
                          <a:latin typeface="Microsoft YaHei"/>
                          <a:ea typeface="Microsoft YaHei"/>
                          <a:cs typeface="Microsoft YaHei"/>
                        </a:rPr>
                        <a:t> 21-2016第1</a:t>
                      </a:r>
                      <a:r>
                        <a:rPr sz="1200" kern="0" spc="-100" dirty="0">
                          <a:solidFill>
                            <a:srgbClr val="000000">
                              <a:alpha val="100000"/>
                            </a:srgbClr>
                          </a:solidFill>
                          <a:latin typeface="Microsoft YaHei"/>
                          <a:ea typeface="Microsoft YaHei"/>
                          <a:cs typeface="Microsoft YaHei"/>
                        </a:rPr>
                        <a:t> </a:t>
                      </a:r>
                      <a:r>
                        <a:rPr sz="1200" kern="0" spc="30" dirty="0">
                          <a:solidFill>
                            <a:srgbClr val="000000">
                              <a:alpha val="100000"/>
                            </a:srgbClr>
                          </a:solidFill>
                          <a:latin typeface="Microsoft YaHei"/>
                          <a:ea typeface="Microsoft YaHei"/>
                          <a:cs typeface="Microsoft YaHei"/>
                        </a:rPr>
                        <a:t>.6.</a:t>
                      </a:r>
                      <a:r>
                        <a:rPr sz="1200" kern="0" spc="-180" dirty="0">
                          <a:solidFill>
                            <a:srgbClr val="000000">
                              <a:alpha val="100000"/>
                            </a:srgbClr>
                          </a:solidFill>
                          <a:latin typeface="Microsoft YaHei"/>
                          <a:ea typeface="Microsoft YaHei"/>
                          <a:cs typeface="Microsoft YaHei"/>
                        </a:rPr>
                        <a:t> </a:t>
                      </a:r>
                      <a:r>
                        <a:rPr sz="1200" kern="0" spc="30" dirty="0">
                          <a:solidFill>
                            <a:srgbClr val="000000">
                              <a:alpha val="100000"/>
                            </a:srgbClr>
                          </a:solidFill>
                          <a:latin typeface="Microsoft YaHei"/>
                          <a:ea typeface="Microsoft YaHei"/>
                          <a:cs typeface="Microsoft YaHei"/>
                        </a:rPr>
                        <a:t>2条 ：安全附件及仪表</a:t>
                      </a:r>
                      <a:endParaRPr sz="1200" dirty="0">
                        <a:latin typeface="Microsoft YaHei"/>
                        <a:ea typeface="Microsoft YaHei"/>
                        <a:cs typeface="Microsoft YaHei"/>
                      </a:endParaRPr>
                    </a:p>
                    <a:p>
                      <a:pPr marL="231775" indent="635" algn="l" rtl="0" eaLnBrk="0">
                        <a:lnSpc>
                          <a:spcPct val="116000"/>
                        </a:lnSpc>
                        <a:spcBef>
                          <a:spcPts val="21"/>
                        </a:spcBef>
                        <a:tabLst/>
                      </a:pPr>
                      <a:r>
                        <a:rPr sz="1200" kern="0" spc="90" dirty="0">
                          <a:solidFill>
                            <a:srgbClr val="000000">
                              <a:alpha val="100000"/>
                            </a:srgbClr>
                          </a:solidFill>
                          <a:latin typeface="Microsoft YaHei"/>
                          <a:ea typeface="Microsoft YaHei"/>
                          <a:cs typeface="Microsoft YaHei"/>
                        </a:rPr>
                        <a:t>压力容器的安全附件 ，包括直接连接</a:t>
                      </a:r>
                      <a:r>
                        <a:rPr sz="1200" kern="0" spc="80" dirty="0">
                          <a:solidFill>
                            <a:srgbClr val="000000">
                              <a:alpha val="100000"/>
                            </a:srgbClr>
                          </a:solidFill>
                          <a:latin typeface="Microsoft YaHei"/>
                          <a:ea typeface="Microsoft YaHei"/>
                          <a:cs typeface="Microsoft YaHei"/>
                        </a:rPr>
                        <a:t>在压力</a:t>
                      </a:r>
                      <a:r>
                        <a:rPr sz="1200" kern="0" spc="0" dirty="0">
                          <a:solidFill>
                            <a:srgbClr val="000000">
                              <a:alpha val="100000"/>
                            </a:srgbClr>
                          </a:solidFill>
                          <a:latin typeface="Microsoft YaHei"/>
                          <a:ea typeface="Microsoft YaHei"/>
                          <a:cs typeface="Microsoft YaHei"/>
                        </a:rPr>
                        <a:t>       </a:t>
                      </a:r>
                      <a:r>
                        <a:rPr sz="1200" kern="0" spc="60" dirty="0">
                          <a:solidFill>
                            <a:srgbClr val="000000">
                              <a:alpha val="100000"/>
                            </a:srgbClr>
                          </a:solidFill>
                          <a:latin typeface="Microsoft YaHei"/>
                          <a:ea typeface="Microsoft YaHei"/>
                          <a:cs typeface="Microsoft YaHei"/>
                        </a:rPr>
                        <a:t>容器上的安全阀</a:t>
                      </a:r>
                      <a:r>
                        <a:rPr sz="1200" kern="0" spc="-160" dirty="0">
                          <a:solidFill>
                            <a:srgbClr val="000000">
                              <a:alpha val="100000"/>
                            </a:srgbClr>
                          </a:solidFill>
                          <a:latin typeface="Microsoft YaHei"/>
                          <a:ea typeface="Microsoft YaHei"/>
                          <a:cs typeface="Microsoft YaHei"/>
                        </a:rPr>
                        <a:t> </a:t>
                      </a:r>
                      <a:r>
                        <a:rPr sz="1200" kern="0" spc="60" dirty="0">
                          <a:solidFill>
                            <a:srgbClr val="000000">
                              <a:alpha val="100000"/>
                            </a:srgbClr>
                          </a:solidFill>
                          <a:latin typeface="Microsoft YaHei"/>
                          <a:ea typeface="Microsoft YaHei"/>
                          <a:cs typeface="Microsoft YaHei"/>
                        </a:rPr>
                        <a:t>、</a:t>
                      </a:r>
                      <a:r>
                        <a:rPr sz="1200" kern="0" spc="-210" dirty="0">
                          <a:solidFill>
                            <a:srgbClr val="000000">
                              <a:alpha val="100000"/>
                            </a:srgbClr>
                          </a:solidFill>
                          <a:latin typeface="Microsoft YaHei"/>
                          <a:ea typeface="Microsoft YaHei"/>
                          <a:cs typeface="Microsoft YaHei"/>
                        </a:rPr>
                        <a:t> </a:t>
                      </a:r>
                      <a:r>
                        <a:rPr sz="1200" kern="0" spc="60" dirty="0">
                          <a:solidFill>
                            <a:srgbClr val="000000">
                              <a:alpha val="100000"/>
                            </a:srgbClr>
                          </a:solidFill>
                          <a:latin typeface="Microsoft YaHei"/>
                          <a:ea typeface="Microsoft YaHei"/>
                          <a:cs typeface="Microsoft YaHei"/>
                        </a:rPr>
                        <a:t>爆破片装置</a:t>
                      </a:r>
                      <a:r>
                        <a:rPr sz="1200" kern="0" spc="-160" dirty="0">
                          <a:solidFill>
                            <a:srgbClr val="000000">
                              <a:alpha val="100000"/>
                            </a:srgbClr>
                          </a:solidFill>
                          <a:latin typeface="Microsoft YaHei"/>
                          <a:ea typeface="Microsoft YaHei"/>
                          <a:cs typeface="Microsoft YaHei"/>
                        </a:rPr>
                        <a:t> </a:t>
                      </a:r>
                      <a:r>
                        <a:rPr sz="1200" kern="0" spc="60" dirty="0">
                          <a:solidFill>
                            <a:srgbClr val="000000">
                              <a:alpha val="100000"/>
                            </a:srgbClr>
                          </a:solidFill>
                          <a:latin typeface="Microsoft YaHei"/>
                          <a:ea typeface="Microsoft YaHei"/>
                          <a:cs typeface="Microsoft YaHei"/>
                        </a:rPr>
                        <a:t>、</a:t>
                      </a:r>
                      <a:r>
                        <a:rPr sz="1200" kern="0" spc="-220" dirty="0">
                          <a:solidFill>
                            <a:srgbClr val="000000">
                              <a:alpha val="100000"/>
                            </a:srgbClr>
                          </a:solidFill>
                          <a:latin typeface="Microsoft YaHei"/>
                          <a:ea typeface="Microsoft YaHei"/>
                          <a:cs typeface="Microsoft YaHei"/>
                        </a:rPr>
                        <a:t> </a:t>
                      </a:r>
                      <a:r>
                        <a:rPr sz="1200" kern="0" spc="50" dirty="0">
                          <a:solidFill>
                            <a:srgbClr val="000000">
                              <a:alpha val="100000"/>
                            </a:srgbClr>
                          </a:solidFill>
                          <a:latin typeface="Microsoft YaHei"/>
                          <a:ea typeface="Microsoft YaHei"/>
                          <a:cs typeface="Microsoft YaHei"/>
                        </a:rPr>
                        <a:t>易熔塞</a:t>
                      </a:r>
                      <a:r>
                        <a:rPr sz="1200" kern="0" spc="-160" dirty="0">
                          <a:solidFill>
                            <a:srgbClr val="000000">
                              <a:alpha val="100000"/>
                            </a:srgbClr>
                          </a:solidFill>
                          <a:latin typeface="Microsoft YaHei"/>
                          <a:ea typeface="Microsoft YaHei"/>
                          <a:cs typeface="Microsoft YaHei"/>
                        </a:rPr>
                        <a:t> </a:t>
                      </a:r>
                      <a:r>
                        <a:rPr sz="1200" kern="0" spc="50" dirty="0">
                          <a:solidFill>
                            <a:srgbClr val="000000">
                              <a:alpha val="100000"/>
                            </a:srgbClr>
                          </a:solidFill>
                          <a:latin typeface="Microsoft YaHei"/>
                          <a:ea typeface="Microsoft YaHei"/>
                          <a:cs typeface="Microsoft YaHei"/>
                        </a:rPr>
                        <a:t>、</a:t>
                      </a:r>
                      <a:r>
                        <a:rPr sz="1200" kern="0" spc="-180" dirty="0">
                          <a:solidFill>
                            <a:srgbClr val="000000">
                              <a:alpha val="100000"/>
                            </a:srgbClr>
                          </a:solidFill>
                          <a:latin typeface="Microsoft YaHei"/>
                          <a:ea typeface="Microsoft YaHei"/>
                          <a:cs typeface="Microsoft YaHei"/>
                        </a:rPr>
                        <a:t> </a:t>
                      </a:r>
                      <a:r>
                        <a:rPr sz="1200" kern="0" spc="50" dirty="0">
                          <a:solidFill>
                            <a:srgbClr val="000000">
                              <a:alpha val="100000"/>
                            </a:srgbClr>
                          </a:solidFill>
                          <a:latin typeface="Microsoft YaHei"/>
                          <a:ea typeface="Microsoft YaHei"/>
                          <a:cs typeface="Microsoft YaHei"/>
                        </a:rPr>
                        <a:t>紧</a:t>
                      </a:r>
                      <a:r>
                        <a:rPr sz="1200" kern="0" spc="0" dirty="0">
                          <a:solidFill>
                            <a:srgbClr val="000000">
                              <a:alpha val="100000"/>
                            </a:srgbClr>
                          </a:solidFill>
                          <a:latin typeface="Microsoft YaHei"/>
                          <a:ea typeface="Microsoft YaHei"/>
                          <a:cs typeface="Microsoft YaHei"/>
                        </a:rPr>
                        <a:t>       </a:t>
                      </a:r>
                      <a:r>
                        <a:rPr sz="1200" kern="0" spc="80" dirty="0">
                          <a:solidFill>
                            <a:srgbClr val="000000">
                              <a:alpha val="100000"/>
                            </a:srgbClr>
                          </a:solidFill>
                          <a:latin typeface="Microsoft YaHei"/>
                          <a:ea typeface="Microsoft YaHei"/>
                          <a:cs typeface="Microsoft YaHei"/>
                        </a:rPr>
                        <a:t>急切断装置</a:t>
                      </a:r>
                      <a:r>
                        <a:rPr sz="1200" kern="0" spc="-130" dirty="0">
                          <a:solidFill>
                            <a:srgbClr val="000000">
                              <a:alpha val="100000"/>
                            </a:srgbClr>
                          </a:solidFill>
                          <a:latin typeface="Microsoft YaHei"/>
                          <a:ea typeface="Microsoft YaHei"/>
                          <a:cs typeface="Microsoft YaHei"/>
                        </a:rPr>
                        <a:t> </a:t>
                      </a:r>
                      <a:r>
                        <a:rPr sz="1200" kern="0" spc="80" dirty="0">
                          <a:solidFill>
                            <a:srgbClr val="000000">
                              <a:alpha val="100000"/>
                            </a:srgbClr>
                          </a:solidFill>
                          <a:latin typeface="Microsoft YaHei"/>
                          <a:ea typeface="Microsoft YaHei"/>
                          <a:cs typeface="Microsoft YaHei"/>
                        </a:rPr>
                        <a:t>、</a:t>
                      </a:r>
                      <a:r>
                        <a:rPr sz="1200" kern="0" spc="-210" dirty="0">
                          <a:solidFill>
                            <a:srgbClr val="000000">
                              <a:alpha val="100000"/>
                            </a:srgbClr>
                          </a:solidFill>
                          <a:latin typeface="Microsoft YaHei"/>
                          <a:ea typeface="Microsoft YaHei"/>
                          <a:cs typeface="Microsoft YaHei"/>
                        </a:rPr>
                        <a:t> </a:t>
                      </a:r>
                      <a:r>
                        <a:rPr sz="1200" kern="0" spc="80" dirty="0">
                          <a:solidFill>
                            <a:srgbClr val="000000">
                              <a:alpha val="100000"/>
                            </a:srgbClr>
                          </a:solidFill>
                          <a:latin typeface="Microsoft YaHei"/>
                          <a:ea typeface="Microsoft YaHei"/>
                          <a:cs typeface="Microsoft YaHei"/>
                        </a:rPr>
                        <a:t>安全联锁装置。</a:t>
                      </a:r>
                      <a:endParaRPr sz="1200" dirty="0">
                        <a:latin typeface="Microsoft YaHei"/>
                        <a:ea typeface="Microsoft YaHei"/>
                        <a:cs typeface="Microsoft YaHei"/>
                      </a:endParaRPr>
                    </a:p>
                  </a:txBody>
                  <a:tcPr marL="0" marR="0" marT="0" marB="0">
                    <a:lnL w="12700" cap="flat" cmpd="sng" algn="ctr">
                      <a:solidFill>
                        <a:srgbClr val="8EBFD6"/>
                      </a:solidFill>
                      <a:prstDash val="solid"/>
                      <a:round/>
                      <a:headEnd type="none" w="med" len="med"/>
                      <a:tailEnd type="none" w="med" len="med"/>
                    </a:lnL>
                    <a:lnR>
                      <a:noFill/>
                    </a:lnR>
                    <a:lnT>
                      <a:noFill/>
                    </a:lnT>
                    <a:lnB w="12700" cap="flat" cmpd="sng" algn="ctr">
                      <a:solidFill>
                        <a:srgbClr val="8EBFD6"/>
                      </a:solidFill>
                      <a:prstDash val="solid"/>
                      <a:round/>
                      <a:headEnd type="none" w="med" len="med"/>
                      <a:tailEnd type="none" w="med" len="med"/>
                    </a:lnB>
                  </a:tcPr>
                </a:tc>
                <a:extLst>
                  <a:ext uri="{0D108BD9-81ED-4DB2-BD59-A6C34878D82A}">
                    <a16:rowId xmlns:a16="http://schemas.microsoft.com/office/drawing/2014/main" val="10000"/>
                  </a:ext>
                </a:extLst>
              </a:tr>
              <a:tr h="1920239">
                <a:tc vMerge="1">
                  <a:txBody>
                    <a:bodyPr/>
                    <a:lstStyle/>
                    <a:p>
                      <a:pPr algn="l" rtl="0" eaLnBrk="0">
                        <a:lnSpc>
                          <a:spcPct val="100000"/>
                        </a:lnSpc>
                        <a:tabLst/>
                      </a:pPr>
                      <a:endParaRPr sz="1000" dirty="0">
                        <a:latin typeface="Arial"/>
                        <a:ea typeface="Arial"/>
                        <a:cs typeface="Arial"/>
                      </a:endParaRPr>
                    </a:p>
                  </a:txBody>
                  <a:tcPr marL="0" marR="0" marT="0" marB="0">
                    <a:lnL>
                      <a:noFill/>
                    </a:lnL>
                    <a:lnR w="12700" cap="flat" cmpd="sng" algn="ctr">
                      <a:solidFill>
                        <a:srgbClr val="8EBFD6"/>
                      </a:solidFill>
                      <a:prstDash val="solid"/>
                      <a:round/>
                      <a:headEnd type="none" w="med" len="med"/>
                      <a:tailEnd type="none" w="med" len="med"/>
                    </a:lnR>
                    <a:lnT>
                      <a:noFill/>
                    </a:lnT>
                    <a:lnB w="12700" cap="flat" cmpd="sng" algn="ctr">
                      <a:solidFill>
                        <a:srgbClr val="8EBFD6"/>
                      </a:solidFill>
                      <a:prstDash val="solid"/>
                      <a:round/>
                      <a:headEnd type="none" w="med" len="med"/>
                      <a:tailEnd type="none" w="med" len="med"/>
                    </a:lnB>
                  </a:tcPr>
                </a:tc>
                <a:tc>
                  <a:txBody>
                    <a:bodyPr/>
                    <a:lstStyle/>
                    <a:p>
                      <a:pPr algn="l" rtl="0" eaLnBrk="0">
                        <a:lnSpc>
                          <a:spcPct val="100000"/>
                        </a:lnSpc>
                        <a:tabLst/>
                      </a:pPr>
                      <a:endParaRPr sz="1000" dirty="0">
                        <a:latin typeface="Arial"/>
                        <a:ea typeface="Arial"/>
                        <a:cs typeface="Arial"/>
                      </a:endParaRPr>
                    </a:p>
                  </a:txBody>
                  <a:tcPr marL="0" marR="0" marT="0" marB="0">
                    <a:lnL w="12700" cap="flat" cmpd="sng" algn="ctr">
                      <a:solidFill>
                        <a:srgbClr val="8EBFD6"/>
                      </a:solidFill>
                      <a:prstDash val="solid"/>
                      <a:round/>
                      <a:headEnd type="none" w="med" len="med"/>
                      <a:tailEnd type="none" w="med" len="med"/>
                    </a:lnL>
                    <a:lnR>
                      <a:noFill/>
                    </a:lnR>
                    <a:lnT>
                      <a:noFill/>
                    </a:lnT>
                    <a:lnB w="12700" cap="flat" cmpd="sng" algn="ctr">
                      <a:solidFill>
                        <a:srgbClr val="8EBFD6"/>
                      </a:solidFill>
                      <a:prstDash val="solid"/>
                      <a:round/>
                      <a:headEnd type="none" w="med" len="med"/>
                      <a:tailEnd type="none" w="med" len="med"/>
                    </a:lnB>
                  </a:tcPr>
                </a:tc>
                <a:tc>
                  <a:txBody>
                    <a:bodyPr/>
                    <a:lstStyle/>
                    <a:p>
                      <a:pPr algn="l" rtl="0" eaLnBrk="0">
                        <a:lnSpc>
                          <a:spcPct val="100000"/>
                        </a:lnSpc>
                        <a:tabLst/>
                      </a:pPr>
                      <a:endParaRPr sz="1000" dirty="0">
                        <a:latin typeface="Arial"/>
                        <a:ea typeface="Arial"/>
                        <a:cs typeface="Arial"/>
                      </a:endParaRPr>
                    </a:p>
                  </a:txBody>
                  <a:tcPr marL="0" marR="0" marT="0" marB="0">
                    <a:lnL>
                      <a:noFill/>
                    </a:lnL>
                    <a:lnR w="12700" cap="flat" cmpd="sng" algn="ctr">
                      <a:solidFill>
                        <a:srgbClr val="8EBFD6"/>
                      </a:solidFill>
                      <a:prstDash val="solid"/>
                      <a:round/>
                      <a:headEnd type="none" w="med" len="med"/>
                      <a:tailEnd type="none" w="med" len="med"/>
                    </a:lnR>
                    <a:lnT>
                      <a:noFill/>
                    </a:lnT>
                    <a:lnB w="12700" cap="flat" cmpd="sng" algn="ctr">
                      <a:solidFill>
                        <a:srgbClr val="8EBFD6"/>
                      </a:solidFill>
                      <a:prstDash val="solid"/>
                      <a:round/>
                      <a:headEnd type="none" w="med" len="med"/>
                      <a:tailEnd type="none" w="med" len="med"/>
                    </a:lnB>
                  </a:tcPr>
                </a:tc>
                <a:tc vMerge="1">
                  <a:txBody>
                    <a:bodyPr/>
                    <a:lstStyle/>
                    <a:p>
                      <a:pPr algn="l" rtl="0" eaLnBrk="0">
                        <a:lnSpc>
                          <a:spcPct val="100000"/>
                        </a:lnSpc>
                        <a:tabLst/>
                      </a:pPr>
                      <a:endParaRPr sz="1000" dirty="0">
                        <a:latin typeface="Arial"/>
                        <a:ea typeface="Arial"/>
                        <a:cs typeface="Arial"/>
                      </a:endParaRPr>
                    </a:p>
                  </a:txBody>
                  <a:tcPr marL="0" marR="0" marT="0" marB="0">
                    <a:lnL w="12700" cap="flat" cmpd="sng" algn="ctr">
                      <a:solidFill>
                        <a:srgbClr val="8EBFD6"/>
                      </a:solidFill>
                      <a:prstDash val="solid"/>
                      <a:round/>
                      <a:headEnd type="none" w="med" len="med"/>
                      <a:tailEnd type="none" w="med" len="med"/>
                    </a:lnL>
                    <a:lnR>
                      <a:noFill/>
                    </a:lnR>
                    <a:lnT>
                      <a:noFill/>
                    </a:lnT>
                    <a:lnB w="12700" cap="flat" cmpd="sng" algn="ctr">
                      <a:solidFill>
                        <a:srgbClr val="8EBFD6"/>
                      </a:solidFill>
                      <a:prstDash val="solid"/>
                      <a:round/>
                      <a:headEnd type="none" w="med" len="med"/>
                      <a:tailEnd type="none" w="med" len="med"/>
                    </a:lnB>
                  </a:tcPr>
                </a:tc>
                <a:extLst>
                  <a:ext uri="{0D108BD9-81ED-4DB2-BD59-A6C34878D82A}">
                    <a16:rowId xmlns:a16="http://schemas.microsoft.com/office/drawing/2014/main" val="10001"/>
                  </a:ext>
                </a:extLst>
              </a:tr>
            </a:tbl>
          </a:graphicData>
        </a:graphic>
      </p:graphicFrame>
      <p:sp>
        <p:nvSpPr>
          <p:cNvPr id="686" name="textbox 686"/>
          <p:cNvSpPr/>
          <p:nvPr/>
        </p:nvSpPr>
        <p:spPr>
          <a:xfrm>
            <a:off x="702236" y="510426"/>
            <a:ext cx="8719819" cy="1052194"/>
          </a:xfrm>
          <a:prstGeom prst="rect">
            <a:avLst/>
          </a:prstGeom>
          <a:noFill/>
          <a:ln w="0" cap="flat">
            <a:noFill/>
            <a:prstDash val="solid"/>
            <a:miter lim="0"/>
          </a:ln>
        </p:spPr>
        <p:txBody>
          <a:bodyPr vert="horz" wrap="square" lIns="0" tIns="0" rIns="0" bIns="0"/>
          <a:lstStyle/>
          <a:p>
            <a:pPr algn="l" rtl="0" eaLnBrk="0">
              <a:lnSpc>
                <a:spcPct val="83341"/>
              </a:lnSpc>
              <a:tabLst/>
            </a:pPr>
            <a:endParaRPr sz="100" dirty="0">
              <a:latin typeface="Arial"/>
              <a:ea typeface="Arial"/>
              <a:cs typeface="Arial"/>
            </a:endParaRPr>
          </a:p>
          <a:p>
            <a:pPr marL="215900" algn="l" rtl="0" eaLnBrk="0">
              <a:lnSpc>
                <a:spcPts val="4227"/>
              </a:lnSpc>
              <a:tabLst/>
            </a:pPr>
            <a:r>
              <a:rPr sz="3200" b="1" kern="0" spc="-80" dirty="0">
                <a:solidFill>
                  <a:srgbClr val="000000">
                    <a:alpha val="100000"/>
                  </a:srgbClr>
                </a:solidFill>
                <a:latin typeface="Microsoft YaHei"/>
                <a:ea typeface="Microsoft YaHei"/>
                <a:cs typeface="Microsoft YaHei"/>
              </a:rPr>
              <a:t>《城镇燃气经营安全重大隐患判定标准》解析</a:t>
            </a:r>
            <a:endParaRPr sz="3200" dirty="0">
              <a:latin typeface="Microsoft YaHei"/>
              <a:ea typeface="Microsoft YaHei"/>
              <a:cs typeface="Microsoft YaHei"/>
            </a:endParaRPr>
          </a:p>
          <a:p>
            <a:pPr algn="l" rtl="0" eaLnBrk="0">
              <a:lnSpc>
                <a:spcPct val="104000"/>
              </a:lnSpc>
              <a:tabLst/>
            </a:pPr>
            <a:endParaRPr sz="1000" dirty="0">
              <a:latin typeface="Arial"/>
              <a:ea typeface="Arial"/>
              <a:cs typeface="Arial"/>
            </a:endParaRPr>
          </a:p>
          <a:p>
            <a:pPr algn="l" rtl="0" eaLnBrk="0">
              <a:lnSpc>
                <a:spcPct val="100000"/>
              </a:lnSpc>
              <a:tabLst/>
            </a:pPr>
            <a:endParaRPr sz="400" dirty="0">
              <a:latin typeface="Arial"/>
              <a:ea typeface="Arial"/>
              <a:cs typeface="Arial"/>
            </a:endParaRPr>
          </a:p>
          <a:p>
            <a:pPr marL="52069" algn="l" rtl="0" eaLnBrk="0">
              <a:lnSpc>
                <a:spcPts val="2123"/>
              </a:lnSpc>
              <a:spcBef>
                <a:spcPts val="1"/>
              </a:spcBef>
              <a:tabLst/>
            </a:pPr>
            <a:r>
              <a:rPr sz="1600" kern="0" spc="10" dirty="0">
                <a:solidFill>
                  <a:srgbClr val="FF0000">
                    <a:alpha val="100000"/>
                  </a:srgbClr>
                </a:solidFill>
                <a:latin typeface="Wingdings"/>
                <a:ea typeface="Wingdings"/>
                <a:cs typeface="Wingdings"/>
              </a:rPr>
              <a:t>n</a:t>
            </a:r>
            <a:r>
              <a:rPr sz="1600" kern="0" spc="-570" dirty="0">
                <a:solidFill>
                  <a:srgbClr val="FF0000">
                    <a:alpha val="100000"/>
                  </a:srgbClr>
                </a:solidFill>
                <a:latin typeface="Wingdings"/>
                <a:ea typeface="Wingdings"/>
                <a:cs typeface="Wingdings"/>
              </a:rPr>
              <a:t> </a:t>
            </a:r>
            <a:r>
              <a:rPr sz="1600" kern="0" spc="10" dirty="0">
                <a:solidFill>
                  <a:srgbClr val="000000">
                    <a:alpha val="100000"/>
                  </a:srgbClr>
                </a:solidFill>
                <a:latin typeface="Microsoft YaHei"/>
                <a:ea typeface="Microsoft YaHei"/>
                <a:cs typeface="Microsoft YaHei"/>
              </a:rPr>
              <a:t>第五条  燃气经营者在燃气厂站安全管理中</a:t>
            </a:r>
            <a:r>
              <a:rPr sz="1600" kern="0" spc="0" dirty="0">
                <a:solidFill>
                  <a:srgbClr val="000000">
                    <a:alpha val="100000"/>
                  </a:srgbClr>
                </a:solidFill>
                <a:latin typeface="Microsoft YaHei"/>
                <a:ea typeface="Microsoft YaHei"/>
                <a:cs typeface="Microsoft YaHei"/>
              </a:rPr>
              <a:t> ，有下列情形之一的 ，判定为重大隐患 </a:t>
            </a:r>
            <a:r>
              <a:rPr sz="1600" kern="0" spc="-380" dirty="0">
                <a:solidFill>
                  <a:srgbClr val="000000">
                    <a:alpha val="100000"/>
                  </a:srgbClr>
                </a:solidFill>
                <a:latin typeface="Microsoft YaHei"/>
                <a:ea typeface="Microsoft YaHei"/>
                <a:cs typeface="Microsoft YaHei"/>
              </a:rPr>
              <a:t>：（</a:t>
            </a:r>
            <a:r>
              <a:rPr sz="1600" kern="0" spc="80" dirty="0">
                <a:solidFill>
                  <a:srgbClr val="000000">
                    <a:alpha val="100000"/>
                  </a:srgbClr>
                </a:solidFill>
                <a:latin typeface="Microsoft YaHei"/>
                <a:ea typeface="Microsoft YaHei"/>
                <a:cs typeface="Microsoft YaHei"/>
              </a:rPr>
              <a:t> </a:t>
            </a:r>
            <a:r>
              <a:rPr sz="1600" kern="0" spc="0" dirty="0">
                <a:solidFill>
                  <a:srgbClr val="000000">
                    <a:alpha val="100000"/>
                  </a:srgbClr>
                </a:solidFill>
                <a:latin typeface="Microsoft YaHei"/>
                <a:ea typeface="Microsoft YaHei"/>
                <a:cs typeface="Microsoft YaHei"/>
              </a:rPr>
              <a:t>5种）</a:t>
            </a:r>
            <a:endParaRPr sz="1600" dirty="0">
              <a:latin typeface="Microsoft YaHei"/>
              <a:ea typeface="Microsoft YaHei"/>
              <a:cs typeface="Microsoft YaHei"/>
            </a:endParaRPr>
          </a:p>
        </p:txBody>
      </p:sp>
      <p:pic>
        <p:nvPicPr>
          <p:cNvPr id="688" name="picture 688"/>
          <p:cNvPicPr>
            <a:picLocks noChangeAspect="1"/>
          </p:cNvPicPr>
          <p:nvPr/>
        </p:nvPicPr>
        <p:blipFill>
          <a:blip r:embed="rId2"/>
          <a:stretch>
            <a:fillRect/>
          </a:stretch>
        </p:blipFill>
        <p:spPr>
          <a:xfrm rot="21600000">
            <a:off x="3526535" y="4497323"/>
            <a:ext cx="1822704" cy="1728216"/>
          </a:xfrm>
          <a:prstGeom prst="rect">
            <a:avLst/>
          </a:prstGeom>
        </p:spPr>
      </p:pic>
      <p:pic>
        <p:nvPicPr>
          <p:cNvPr id="690" name="picture 690"/>
          <p:cNvPicPr>
            <a:picLocks noChangeAspect="1"/>
          </p:cNvPicPr>
          <p:nvPr/>
        </p:nvPicPr>
        <p:blipFill>
          <a:blip r:embed="rId3"/>
          <a:stretch>
            <a:fillRect/>
          </a:stretch>
        </p:blipFill>
        <p:spPr>
          <a:xfrm rot="21600000">
            <a:off x="5759195" y="4497323"/>
            <a:ext cx="1807464" cy="1728216"/>
          </a:xfrm>
          <a:prstGeom prst="rect">
            <a:avLst/>
          </a:prstGeom>
        </p:spPr>
      </p:pic>
      <p:sp>
        <p:nvSpPr>
          <p:cNvPr id="692" name="textbox 692"/>
          <p:cNvSpPr/>
          <p:nvPr/>
        </p:nvSpPr>
        <p:spPr>
          <a:xfrm>
            <a:off x="1705773" y="1802229"/>
            <a:ext cx="8756650" cy="295275"/>
          </a:xfrm>
          <a:prstGeom prst="rect">
            <a:avLst/>
          </a:prstGeom>
          <a:noFill/>
          <a:ln w="0" cap="flat">
            <a:noFill/>
            <a:prstDash val="solid"/>
            <a:miter lim="0"/>
          </a:ln>
        </p:spPr>
        <p:txBody>
          <a:bodyPr vert="horz" wrap="square" lIns="0" tIns="0" rIns="0" bIns="0"/>
          <a:lstStyle/>
          <a:p>
            <a:pPr algn="l" rtl="0" eaLnBrk="0">
              <a:lnSpc>
                <a:spcPct val="83341"/>
              </a:lnSpc>
              <a:tabLst/>
            </a:pPr>
            <a:endParaRPr sz="100" dirty="0">
              <a:latin typeface="Arial"/>
              <a:ea typeface="Arial"/>
              <a:cs typeface="Arial"/>
            </a:endParaRPr>
          </a:p>
          <a:p>
            <a:pPr algn="r" rtl="0" eaLnBrk="0">
              <a:lnSpc>
                <a:spcPts val="2123"/>
              </a:lnSpc>
              <a:tabLst/>
            </a:pPr>
            <a:r>
              <a:rPr sz="1600" kern="0" spc="80" dirty="0">
                <a:solidFill>
                  <a:srgbClr val="000000">
                    <a:alpha val="100000"/>
                  </a:srgbClr>
                </a:solidFill>
                <a:latin typeface="Microsoft YaHei"/>
                <a:ea typeface="Microsoft YaHei"/>
                <a:cs typeface="Microsoft YaHei"/>
              </a:rPr>
              <a:t>（ 二 ）燃气厂站内设备和管道未设置防止系统压力参数超过限值的自动切断和放</a:t>
            </a:r>
            <a:r>
              <a:rPr sz="1600" kern="0" spc="70" dirty="0">
                <a:solidFill>
                  <a:srgbClr val="000000">
                    <a:alpha val="100000"/>
                  </a:srgbClr>
                </a:solidFill>
                <a:latin typeface="Microsoft YaHei"/>
                <a:ea typeface="Microsoft YaHei"/>
                <a:cs typeface="Microsoft YaHei"/>
              </a:rPr>
              <a:t>散装置 ；</a:t>
            </a:r>
            <a:endParaRPr sz="1600" dirty="0">
              <a:latin typeface="Microsoft YaHei"/>
              <a:ea typeface="Microsoft YaHei"/>
              <a:cs typeface="Microsoft YaHei"/>
            </a:endParaRPr>
          </a:p>
        </p:txBody>
      </p:sp>
      <p:sp>
        <p:nvSpPr>
          <p:cNvPr id="694" name="textbox 694"/>
          <p:cNvSpPr/>
          <p:nvPr/>
        </p:nvSpPr>
        <p:spPr>
          <a:xfrm>
            <a:off x="4312254" y="2424529"/>
            <a:ext cx="3568700" cy="295275"/>
          </a:xfrm>
          <a:prstGeom prst="rect">
            <a:avLst/>
          </a:prstGeom>
          <a:noFill/>
          <a:ln w="0" cap="flat">
            <a:noFill/>
            <a:prstDash val="solid"/>
            <a:miter lim="0"/>
          </a:ln>
        </p:spPr>
        <p:txBody>
          <a:bodyPr vert="horz" wrap="square" lIns="0" tIns="0" rIns="0" bIns="0"/>
          <a:lstStyle/>
          <a:p>
            <a:pPr algn="l" rtl="0" eaLnBrk="0">
              <a:lnSpc>
                <a:spcPct val="83341"/>
              </a:lnSpc>
              <a:tabLst/>
            </a:pPr>
            <a:endParaRPr sz="100" dirty="0">
              <a:latin typeface="Arial"/>
              <a:ea typeface="Arial"/>
              <a:cs typeface="Arial"/>
            </a:endParaRPr>
          </a:p>
          <a:p>
            <a:pPr marL="12700" algn="l" rtl="0" eaLnBrk="0">
              <a:lnSpc>
                <a:spcPts val="2123"/>
              </a:lnSpc>
              <a:tabLst/>
            </a:pPr>
            <a:r>
              <a:rPr sz="1600" kern="0" spc="100" dirty="0">
                <a:solidFill>
                  <a:srgbClr val="000000">
                    <a:alpha val="100000"/>
                  </a:srgbClr>
                </a:solidFill>
                <a:latin typeface="Microsoft YaHei"/>
                <a:ea typeface="Microsoft YaHei"/>
                <a:cs typeface="Microsoft YaHei"/>
              </a:rPr>
              <a:t>1</a:t>
            </a:r>
            <a:r>
              <a:rPr sz="1600" kern="0" spc="-260" dirty="0">
                <a:solidFill>
                  <a:srgbClr val="000000">
                    <a:alpha val="100000"/>
                  </a:srgbClr>
                </a:solidFill>
                <a:latin typeface="Microsoft YaHei"/>
                <a:ea typeface="Microsoft YaHei"/>
                <a:cs typeface="Microsoft YaHei"/>
              </a:rPr>
              <a:t> </a:t>
            </a:r>
            <a:r>
              <a:rPr sz="1600" kern="0" spc="100" dirty="0">
                <a:solidFill>
                  <a:srgbClr val="000000">
                    <a:alpha val="100000"/>
                  </a:srgbClr>
                </a:solidFill>
                <a:latin typeface="Microsoft YaHei"/>
                <a:ea typeface="Microsoft YaHei"/>
                <a:cs typeface="Microsoft YaHei"/>
              </a:rPr>
              <a:t>.</a:t>
            </a:r>
            <a:r>
              <a:rPr sz="1600" kern="0" spc="-200" dirty="0">
                <a:solidFill>
                  <a:srgbClr val="000000">
                    <a:alpha val="100000"/>
                  </a:srgbClr>
                </a:solidFill>
                <a:latin typeface="Microsoft YaHei"/>
                <a:ea typeface="Microsoft YaHei"/>
                <a:cs typeface="Microsoft YaHei"/>
              </a:rPr>
              <a:t> </a:t>
            </a:r>
            <a:r>
              <a:rPr sz="1600" kern="0" spc="100" dirty="0">
                <a:solidFill>
                  <a:srgbClr val="000000">
                    <a:alpha val="100000"/>
                  </a:srgbClr>
                </a:solidFill>
                <a:latin typeface="Microsoft YaHei"/>
                <a:ea typeface="Microsoft YaHei"/>
                <a:cs typeface="Microsoft YaHei"/>
              </a:rPr>
              <a:t>门站</a:t>
            </a:r>
            <a:r>
              <a:rPr sz="1600" kern="0" spc="-250" dirty="0">
                <a:solidFill>
                  <a:srgbClr val="000000">
                    <a:alpha val="100000"/>
                  </a:srgbClr>
                </a:solidFill>
                <a:latin typeface="Microsoft YaHei"/>
                <a:ea typeface="Microsoft YaHei"/>
                <a:cs typeface="Microsoft YaHei"/>
              </a:rPr>
              <a:t> </a:t>
            </a:r>
            <a:r>
              <a:rPr sz="1600" kern="0" spc="100" dirty="0">
                <a:solidFill>
                  <a:srgbClr val="000000">
                    <a:alpha val="100000"/>
                  </a:srgbClr>
                </a:solidFill>
                <a:latin typeface="Microsoft YaHei"/>
                <a:ea typeface="Microsoft YaHei"/>
                <a:cs typeface="Microsoft YaHei"/>
              </a:rPr>
              <a:t>、</a:t>
            </a:r>
            <a:r>
              <a:rPr sz="1600" kern="0" spc="-290" dirty="0">
                <a:solidFill>
                  <a:srgbClr val="000000">
                    <a:alpha val="100000"/>
                  </a:srgbClr>
                </a:solidFill>
                <a:latin typeface="Microsoft YaHei"/>
                <a:ea typeface="Microsoft YaHei"/>
                <a:cs typeface="Microsoft YaHei"/>
              </a:rPr>
              <a:t> </a:t>
            </a:r>
            <a:r>
              <a:rPr sz="1600" kern="0" spc="100" dirty="0">
                <a:solidFill>
                  <a:srgbClr val="000000">
                    <a:alpha val="100000"/>
                  </a:srgbClr>
                </a:solidFill>
                <a:latin typeface="Microsoft YaHei"/>
                <a:ea typeface="Microsoft YaHei"/>
                <a:cs typeface="Microsoft YaHei"/>
              </a:rPr>
              <a:t>厂站式调压站或</a:t>
            </a:r>
            <a:r>
              <a:rPr sz="1600" kern="0" spc="90" dirty="0">
                <a:solidFill>
                  <a:srgbClr val="000000">
                    <a:alpha val="100000"/>
                  </a:srgbClr>
                </a:solidFill>
                <a:latin typeface="Microsoft YaHei"/>
                <a:ea typeface="Microsoft YaHei"/>
                <a:cs typeface="Microsoft YaHei"/>
              </a:rPr>
              <a:t>调压计量站</a:t>
            </a:r>
            <a:endParaRPr sz="1600" dirty="0">
              <a:latin typeface="Microsoft YaHei"/>
              <a:ea typeface="Microsoft YaHei"/>
              <a:cs typeface="Microsoft YaHei"/>
            </a:endParaRPr>
          </a:p>
        </p:txBody>
      </p:sp>
      <p:pic>
        <p:nvPicPr>
          <p:cNvPr id="696" name="picture 696"/>
          <p:cNvPicPr>
            <a:picLocks noChangeAspect="1"/>
          </p:cNvPicPr>
          <p:nvPr/>
        </p:nvPicPr>
        <p:blipFill>
          <a:blip r:embed="rId4"/>
          <a:stretch>
            <a:fillRect/>
          </a:stretch>
        </p:blipFill>
        <p:spPr>
          <a:xfrm rot="21600000">
            <a:off x="11472671" y="0"/>
            <a:ext cx="719328" cy="720852"/>
          </a:xfrm>
          <a:prstGeom prst="rect">
            <a:avLst/>
          </a:prstGeom>
        </p:spPr>
      </p:pic>
      <p:pic>
        <p:nvPicPr>
          <p:cNvPr id="698" name="picture 698"/>
          <p:cNvPicPr>
            <a:picLocks noChangeAspect="1"/>
          </p:cNvPicPr>
          <p:nvPr/>
        </p:nvPicPr>
        <p:blipFill>
          <a:blip r:embed="rId5"/>
          <a:stretch>
            <a:fillRect/>
          </a:stretch>
        </p:blipFill>
        <p:spPr>
          <a:xfrm rot="21600000">
            <a:off x="0" y="6138671"/>
            <a:ext cx="720852" cy="719328"/>
          </a:xfrm>
          <a:prstGeom prst="rect">
            <a:avLst/>
          </a:prstGeom>
        </p:spPr>
      </p:pic>
      <p:pic>
        <p:nvPicPr>
          <p:cNvPr id="700" name="picture 700"/>
          <p:cNvPicPr>
            <a:picLocks noChangeAspect="1"/>
          </p:cNvPicPr>
          <p:nvPr/>
        </p:nvPicPr>
        <p:blipFill>
          <a:blip r:embed="rId6"/>
          <a:stretch>
            <a:fillRect/>
          </a:stretch>
        </p:blipFill>
        <p:spPr>
          <a:xfrm rot="21600000">
            <a:off x="720090" y="1619250"/>
            <a:ext cx="10751184" cy="12700"/>
          </a:xfrm>
          <a:prstGeom prst="rect">
            <a:avLst/>
          </a:prstGeom>
        </p:spPr>
      </p:pic>
      <p:pic>
        <p:nvPicPr>
          <p:cNvPr id="702" name="picture 702"/>
          <p:cNvPicPr>
            <a:picLocks noChangeAspect="1"/>
          </p:cNvPicPr>
          <p:nvPr/>
        </p:nvPicPr>
        <p:blipFill>
          <a:blip r:embed="rId6"/>
          <a:stretch>
            <a:fillRect/>
          </a:stretch>
        </p:blipFill>
        <p:spPr>
          <a:xfrm rot="21600000">
            <a:off x="720090" y="2241550"/>
            <a:ext cx="10751184" cy="12700"/>
          </a:xfrm>
          <a:prstGeom prst="rect">
            <a:avLst/>
          </a:prstGeom>
        </p:spPr>
      </p:pic>
      <p:pic>
        <p:nvPicPr>
          <p:cNvPr id="704" name="picture 704"/>
          <p:cNvPicPr>
            <a:picLocks noChangeAspect="1"/>
          </p:cNvPicPr>
          <p:nvPr/>
        </p:nvPicPr>
        <p:blipFill>
          <a:blip r:embed="rId7"/>
          <a:stretch>
            <a:fillRect/>
          </a:stretch>
        </p:blipFill>
        <p:spPr>
          <a:xfrm rot="21600000">
            <a:off x="5481320" y="4399279"/>
            <a:ext cx="12700" cy="1800225"/>
          </a:xfrm>
          <a:prstGeom prst="rect">
            <a:avLst/>
          </a:prstGeom>
        </p:spPr>
      </p:pic>
    </p:spTree>
  </p:cSld>
  <p:clrMapOvr>
    <a:masterClrMapping/>
  </p:clrMapOvr>
</p:sld>
</file>

<file path=ppt/slides/slide35.xml><?xml version="1.0" encoding="utf-8"?>
<p:sld xmlns:a16="http://schemas.microsoft.com/office/drawing/2014/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 name="rect 706"/>
          <p:cNvSpPr/>
          <p:nvPr/>
        </p:nvSpPr>
        <p:spPr>
          <a:xfrm>
            <a:off x="0" y="0"/>
            <a:ext cx="12192000" cy="6858000"/>
          </a:xfrm>
          <a:prstGeom prst="rect">
            <a:avLst/>
          </a:prstGeom>
          <a:solidFill>
            <a:srgbClr val="E4F4FB">
              <a:alpha val="100000"/>
            </a:srgbClr>
          </a:solidFill>
          <a:ln w="0" cap="flat">
            <a:noFill/>
            <a:prstDash val="solid"/>
            <a:miter lim="0"/>
          </a:ln>
        </p:spPr>
        <p:txBody>
          <a:bodyPr rtlCol="0"/>
          <a:lstStyle/>
          <a:p>
            <a:pPr algn="ctr"/>
            <a:endParaRPr lang="zh-CN" altLang="en-US"/>
          </a:p>
        </p:txBody>
      </p:sp>
      <p:grpSp>
        <p:nvGrpSpPr>
          <p:cNvPr id="56" name="group 56"/>
          <p:cNvGrpSpPr/>
          <p:nvPr/>
        </p:nvGrpSpPr>
        <p:grpSpPr>
          <a:xfrm rot="21600000">
            <a:off x="720852" y="1626107"/>
            <a:ext cx="10750296" cy="4748784"/>
            <a:chOff x="0" y="0"/>
            <a:chExt cx="10750296" cy="4748784"/>
          </a:xfrm>
        </p:grpSpPr>
        <p:sp>
          <p:nvSpPr>
            <p:cNvPr id="708" name="path 708"/>
            <p:cNvSpPr/>
            <p:nvPr/>
          </p:nvSpPr>
          <p:spPr>
            <a:xfrm>
              <a:off x="0" y="0"/>
              <a:ext cx="10750296" cy="4748784"/>
            </a:xfrm>
            <a:custGeom>
              <a:avLst/>
              <a:gdLst/>
              <a:ahLst/>
              <a:cxnLst/>
              <a:rect l="0" t="0" r="0" b="0"/>
              <a:pathLst>
                <a:path w="16929" h="7478">
                  <a:moveTo>
                    <a:pt x="0" y="0"/>
                  </a:moveTo>
                  <a:lnTo>
                    <a:pt x="16929" y="0"/>
                  </a:lnTo>
                  <a:lnTo>
                    <a:pt x="16929" y="979"/>
                  </a:lnTo>
                  <a:lnTo>
                    <a:pt x="0" y="979"/>
                  </a:lnTo>
                  <a:lnTo>
                    <a:pt x="0" y="0"/>
                  </a:lnTo>
                  <a:close/>
                </a:path>
                <a:path w="16929" h="7478">
                  <a:moveTo>
                    <a:pt x="0" y="1958"/>
                  </a:moveTo>
                  <a:lnTo>
                    <a:pt x="4171" y="1958"/>
                  </a:lnTo>
                  <a:lnTo>
                    <a:pt x="4171" y="2940"/>
                  </a:lnTo>
                  <a:lnTo>
                    <a:pt x="0" y="2940"/>
                  </a:lnTo>
                  <a:lnTo>
                    <a:pt x="0" y="1958"/>
                  </a:lnTo>
                  <a:close/>
                </a:path>
                <a:path w="16929" h="7478">
                  <a:moveTo>
                    <a:pt x="4171" y="1958"/>
                  </a:moveTo>
                  <a:lnTo>
                    <a:pt x="11138" y="1958"/>
                  </a:lnTo>
                  <a:lnTo>
                    <a:pt x="11138" y="2940"/>
                  </a:lnTo>
                  <a:lnTo>
                    <a:pt x="4171" y="2940"/>
                  </a:lnTo>
                  <a:lnTo>
                    <a:pt x="4171" y="1958"/>
                  </a:lnTo>
                  <a:close/>
                </a:path>
                <a:path w="16929" h="7478">
                  <a:moveTo>
                    <a:pt x="11138" y="1958"/>
                  </a:moveTo>
                  <a:lnTo>
                    <a:pt x="16929" y="1958"/>
                  </a:lnTo>
                  <a:lnTo>
                    <a:pt x="16929" y="2940"/>
                  </a:lnTo>
                  <a:lnTo>
                    <a:pt x="11138" y="2940"/>
                  </a:lnTo>
                  <a:lnTo>
                    <a:pt x="11138" y="1958"/>
                  </a:lnTo>
                  <a:close/>
                </a:path>
                <a:path w="16929" h="7478">
                  <a:moveTo>
                    <a:pt x="4171" y="4368"/>
                  </a:moveTo>
                  <a:lnTo>
                    <a:pt x="11138" y="4368"/>
                  </a:lnTo>
                  <a:lnTo>
                    <a:pt x="11138" y="7478"/>
                  </a:lnTo>
                  <a:lnTo>
                    <a:pt x="4171" y="7478"/>
                  </a:lnTo>
                  <a:lnTo>
                    <a:pt x="4171" y="4368"/>
                  </a:lnTo>
                  <a:close/>
                </a:path>
              </a:pathLst>
            </a:custGeom>
            <a:solidFill>
              <a:srgbClr val="B9D6E6">
                <a:alpha val="100000"/>
              </a:srgbClr>
            </a:solidFill>
            <a:ln w="0" cap="flat">
              <a:noFill/>
              <a:prstDash val="solid"/>
              <a:miter lim="0"/>
            </a:ln>
          </p:spPr>
          <p:txBody>
            <a:bodyPr rtlCol="0"/>
            <a:lstStyle/>
            <a:p>
              <a:pPr algn="ctr"/>
              <a:endParaRPr lang="zh-CN" altLang="en-US"/>
            </a:p>
          </p:txBody>
        </p:sp>
        <p:sp>
          <p:nvSpPr>
            <p:cNvPr id="710" name="path 710"/>
            <p:cNvSpPr/>
            <p:nvPr/>
          </p:nvSpPr>
          <p:spPr>
            <a:xfrm>
              <a:off x="0" y="621792"/>
              <a:ext cx="10750296" cy="4126992"/>
            </a:xfrm>
            <a:custGeom>
              <a:avLst/>
              <a:gdLst/>
              <a:ahLst/>
              <a:cxnLst/>
              <a:rect l="0" t="0" r="0" b="0"/>
              <a:pathLst>
                <a:path w="16929" h="6499">
                  <a:moveTo>
                    <a:pt x="0" y="0"/>
                  </a:moveTo>
                  <a:lnTo>
                    <a:pt x="16929" y="0"/>
                  </a:lnTo>
                  <a:lnTo>
                    <a:pt x="16929" y="979"/>
                  </a:lnTo>
                  <a:lnTo>
                    <a:pt x="0" y="979"/>
                  </a:lnTo>
                  <a:lnTo>
                    <a:pt x="0" y="0"/>
                  </a:lnTo>
                  <a:close/>
                </a:path>
                <a:path w="16929" h="6499">
                  <a:moveTo>
                    <a:pt x="0" y="1960"/>
                  </a:moveTo>
                  <a:lnTo>
                    <a:pt x="4171" y="1960"/>
                  </a:lnTo>
                  <a:lnTo>
                    <a:pt x="4171" y="6499"/>
                  </a:lnTo>
                  <a:lnTo>
                    <a:pt x="0" y="6499"/>
                  </a:lnTo>
                  <a:lnTo>
                    <a:pt x="0" y="1960"/>
                  </a:lnTo>
                  <a:close/>
                </a:path>
                <a:path w="16929" h="6499">
                  <a:moveTo>
                    <a:pt x="4171" y="1960"/>
                  </a:moveTo>
                  <a:lnTo>
                    <a:pt x="11138" y="1960"/>
                  </a:lnTo>
                  <a:lnTo>
                    <a:pt x="11138" y="3388"/>
                  </a:lnTo>
                  <a:lnTo>
                    <a:pt x="4171" y="3388"/>
                  </a:lnTo>
                  <a:lnTo>
                    <a:pt x="4171" y="1960"/>
                  </a:lnTo>
                  <a:close/>
                </a:path>
                <a:path w="16929" h="6499">
                  <a:moveTo>
                    <a:pt x="11138" y="1960"/>
                  </a:moveTo>
                  <a:lnTo>
                    <a:pt x="16929" y="1960"/>
                  </a:lnTo>
                  <a:lnTo>
                    <a:pt x="16929" y="6499"/>
                  </a:lnTo>
                  <a:lnTo>
                    <a:pt x="11138" y="6499"/>
                  </a:lnTo>
                  <a:lnTo>
                    <a:pt x="11138" y="1960"/>
                  </a:lnTo>
                  <a:close/>
                </a:path>
              </a:pathLst>
            </a:custGeom>
            <a:solidFill>
              <a:srgbClr val="FFFFFF">
                <a:alpha val="100000"/>
              </a:srgbClr>
            </a:solidFill>
            <a:ln w="0" cap="flat">
              <a:noFill/>
              <a:prstDash val="solid"/>
              <a:miter lim="0"/>
            </a:ln>
          </p:spPr>
          <p:txBody>
            <a:bodyPr rtlCol="0"/>
            <a:lstStyle/>
            <a:p>
              <a:pPr algn="ctr"/>
              <a:endParaRPr lang="zh-CN" altLang="en-US"/>
            </a:p>
          </p:txBody>
        </p:sp>
      </p:grpSp>
      <p:graphicFrame>
        <p:nvGraphicFramePr>
          <p:cNvPr id="712" name="table 712"/>
          <p:cNvGraphicFramePr>
            <a:graphicFrameLocks noGrp="1"/>
          </p:cNvGraphicFramePr>
          <p:nvPr/>
        </p:nvGraphicFramePr>
        <p:xfrm>
          <a:off x="720090" y="2870200"/>
          <a:ext cx="10750549" cy="3511550"/>
        </p:xfrm>
        <a:graphic>
          <a:graphicData uri="http://schemas.openxmlformats.org/drawingml/2006/table">
            <a:tbl>
              <a:tblPr/>
              <a:tblGrid>
                <a:gridCol w="2649220">
                  <a:extLst>
                    <a:ext uri="{9D8B030D-6E8A-4147-A177-3AD203B41FA5}">
                      <a16:colId xmlns:a16="http://schemas.microsoft.com/office/drawing/2014/main" val="20000"/>
                    </a:ext>
                  </a:extLst>
                </a:gridCol>
                <a:gridCol w="4424045">
                  <a:extLst>
                    <a:ext uri="{9D8B030D-6E8A-4147-A177-3AD203B41FA5}">
                      <a16:colId xmlns:a16="http://schemas.microsoft.com/office/drawing/2014/main" val="20001"/>
                    </a:ext>
                  </a:extLst>
                </a:gridCol>
                <a:gridCol w="3677284">
                  <a:extLst>
                    <a:ext uri="{9D8B030D-6E8A-4147-A177-3AD203B41FA5}">
                      <a16:colId xmlns:a16="http://schemas.microsoft.com/office/drawing/2014/main" val="20002"/>
                    </a:ext>
                  </a:extLst>
                </a:gridCol>
              </a:tblGrid>
              <a:tr h="3511550">
                <a:tc>
                  <a:txBody>
                    <a:bodyPr/>
                    <a:lstStyle/>
                    <a:p>
                      <a:pPr algn="l" rtl="0" eaLnBrk="0">
                        <a:lnSpc>
                          <a:spcPct val="152000"/>
                        </a:lnSpc>
                        <a:tabLst/>
                      </a:pPr>
                      <a:endParaRPr sz="1000" dirty="0">
                        <a:latin typeface="Arial"/>
                        <a:ea typeface="Arial"/>
                        <a:cs typeface="Arial"/>
                      </a:endParaRPr>
                    </a:p>
                    <a:p>
                      <a:pPr algn="l" rtl="0" eaLnBrk="0">
                        <a:lnSpc>
                          <a:spcPct val="8355"/>
                        </a:lnSpc>
                        <a:tabLst/>
                      </a:pPr>
                      <a:endParaRPr sz="100" dirty="0">
                        <a:latin typeface="Arial"/>
                        <a:ea typeface="Arial"/>
                        <a:cs typeface="Arial"/>
                      </a:endParaRPr>
                    </a:p>
                    <a:p>
                      <a:pPr marL="872489" algn="l" rtl="0" eaLnBrk="0">
                        <a:lnSpc>
                          <a:spcPct val="84000"/>
                        </a:lnSpc>
                        <a:tabLst/>
                      </a:pPr>
                      <a:r>
                        <a:rPr sz="1600" kern="0" spc="120" dirty="0">
                          <a:solidFill>
                            <a:srgbClr val="000000">
                              <a:alpha val="100000"/>
                            </a:srgbClr>
                          </a:solidFill>
                          <a:latin typeface="Microsoft YaHei"/>
                          <a:ea typeface="Microsoft YaHei"/>
                          <a:cs typeface="Microsoft YaHei"/>
                        </a:rPr>
                        <a:t>检查要点</a:t>
                      </a:r>
                      <a:endParaRPr sz="1600" dirty="0">
                        <a:latin typeface="Microsoft YaHei"/>
                        <a:ea typeface="Microsoft YaHei"/>
                        <a:cs typeface="Microsoft YaHei"/>
                      </a:endParaRPr>
                    </a:p>
                    <a:p>
                      <a:pPr algn="l" rtl="0" eaLnBrk="0">
                        <a:lnSpc>
                          <a:spcPct val="106000"/>
                        </a:lnSpc>
                        <a:tabLst/>
                      </a:pPr>
                      <a:endParaRPr sz="1000" dirty="0">
                        <a:latin typeface="Arial"/>
                        <a:ea typeface="Arial"/>
                        <a:cs typeface="Arial"/>
                      </a:endParaRPr>
                    </a:p>
                    <a:p>
                      <a:pPr algn="l" rtl="0" eaLnBrk="0">
                        <a:lnSpc>
                          <a:spcPct val="107000"/>
                        </a:lnSpc>
                        <a:tabLst/>
                      </a:pPr>
                      <a:endParaRPr sz="1000" dirty="0">
                        <a:latin typeface="Arial"/>
                        <a:ea typeface="Arial"/>
                        <a:cs typeface="Arial"/>
                      </a:endParaRPr>
                    </a:p>
                    <a:p>
                      <a:pPr algn="l" rtl="0" eaLnBrk="0">
                        <a:lnSpc>
                          <a:spcPct val="107000"/>
                        </a:lnSpc>
                        <a:tabLst/>
                      </a:pPr>
                      <a:endParaRPr sz="1000" dirty="0">
                        <a:latin typeface="Arial"/>
                        <a:ea typeface="Arial"/>
                        <a:cs typeface="Arial"/>
                      </a:endParaRPr>
                    </a:p>
                    <a:p>
                      <a:pPr algn="l" rtl="0" eaLnBrk="0">
                        <a:lnSpc>
                          <a:spcPct val="107000"/>
                        </a:lnSpc>
                        <a:tabLst/>
                      </a:pPr>
                      <a:endParaRPr sz="1000" dirty="0">
                        <a:latin typeface="Arial"/>
                        <a:ea typeface="Arial"/>
                        <a:cs typeface="Arial"/>
                      </a:endParaRPr>
                    </a:p>
                    <a:p>
                      <a:pPr algn="l" rtl="0" eaLnBrk="0">
                        <a:lnSpc>
                          <a:spcPct val="107000"/>
                        </a:lnSpc>
                        <a:tabLst/>
                      </a:pPr>
                      <a:endParaRPr sz="1000" dirty="0">
                        <a:latin typeface="Arial"/>
                        <a:ea typeface="Arial"/>
                        <a:cs typeface="Arial"/>
                      </a:endParaRPr>
                    </a:p>
                    <a:p>
                      <a:pPr algn="l" rtl="0" eaLnBrk="0">
                        <a:lnSpc>
                          <a:spcPct val="107000"/>
                        </a:lnSpc>
                        <a:tabLst/>
                      </a:pPr>
                      <a:endParaRPr sz="1000" dirty="0">
                        <a:latin typeface="Arial"/>
                        <a:ea typeface="Arial"/>
                        <a:cs typeface="Arial"/>
                      </a:endParaRPr>
                    </a:p>
                    <a:p>
                      <a:pPr algn="l" rtl="0" eaLnBrk="0">
                        <a:lnSpc>
                          <a:spcPct val="125000"/>
                        </a:lnSpc>
                        <a:tabLst/>
                      </a:pPr>
                      <a:endParaRPr sz="300" dirty="0">
                        <a:latin typeface="Arial"/>
                        <a:ea typeface="Arial"/>
                        <a:cs typeface="Arial"/>
                      </a:endParaRPr>
                    </a:p>
                    <a:p>
                      <a:pPr marL="231140" indent="80010" algn="l" rtl="0" eaLnBrk="0">
                        <a:lnSpc>
                          <a:spcPct val="128000"/>
                        </a:lnSpc>
                        <a:spcBef>
                          <a:spcPts val="3"/>
                        </a:spcBef>
                        <a:tabLst/>
                      </a:pPr>
                      <a:r>
                        <a:rPr sz="1500" kern="0" spc="-90" dirty="0">
                          <a:solidFill>
                            <a:srgbClr val="000000">
                              <a:alpha val="100000"/>
                            </a:srgbClr>
                          </a:solidFill>
                          <a:latin typeface="Microsoft YaHei"/>
                          <a:ea typeface="Microsoft YaHei"/>
                          <a:cs typeface="Microsoft YaHei"/>
                        </a:rPr>
                        <a:t>（</a:t>
                      </a:r>
                      <a:r>
                        <a:rPr sz="1500" kern="0" spc="200" dirty="0">
                          <a:solidFill>
                            <a:srgbClr val="000000">
                              <a:alpha val="100000"/>
                            </a:srgbClr>
                          </a:solidFill>
                          <a:latin typeface="Microsoft YaHei"/>
                          <a:ea typeface="Microsoft YaHei"/>
                          <a:cs typeface="Microsoft YaHei"/>
                        </a:rPr>
                        <a:t> </a:t>
                      </a:r>
                      <a:r>
                        <a:rPr sz="1500" kern="0" spc="-90" dirty="0">
                          <a:solidFill>
                            <a:srgbClr val="000000">
                              <a:alpha val="100000"/>
                            </a:srgbClr>
                          </a:solidFill>
                          <a:latin typeface="FangSong"/>
                          <a:ea typeface="FangSong"/>
                          <a:cs typeface="FangSong"/>
                        </a:rPr>
                        <a:t>1</a:t>
                      </a:r>
                      <a:r>
                        <a:rPr sz="1500" kern="0" spc="-340" dirty="0">
                          <a:solidFill>
                            <a:srgbClr val="000000">
                              <a:alpha val="100000"/>
                            </a:srgbClr>
                          </a:solidFill>
                          <a:latin typeface="FangSong"/>
                          <a:ea typeface="FangSong"/>
                          <a:cs typeface="FangSong"/>
                        </a:rPr>
                        <a:t> </a:t>
                      </a:r>
                      <a:r>
                        <a:rPr sz="1500" kern="0" spc="-90" dirty="0">
                          <a:solidFill>
                            <a:srgbClr val="000000">
                              <a:alpha val="100000"/>
                            </a:srgbClr>
                          </a:solidFill>
                          <a:latin typeface="Microsoft YaHei"/>
                          <a:ea typeface="Microsoft YaHei"/>
                          <a:cs typeface="Microsoft YaHei"/>
                        </a:rPr>
                        <a:t>）查压力容器（ </a:t>
                      </a:r>
                      <a:r>
                        <a:rPr sz="1500" kern="0" spc="-90" dirty="0">
                          <a:solidFill>
                            <a:srgbClr val="000000">
                              <a:alpha val="100000"/>
                            </a:srgbClr>
                          </a:solidFill>
                          <a:latin typeface="FangSong"/>
                          <a:ea typeface="FangSong"/>
                          <a:cs typeface="FangSong"/>
                        </a:rPr>
                        <a:t>LNG</a:t>
                      </a:r>
                      <a:r>
                        <a:rPr sz="1500" kern="0" spc="0" dirty="0">
                          <a:solidFill>
                            <a:srgbClr val="000000">
                              <a:alpha val="100000"/>
                            </a:srgbClr>
                          </a:solidFill>
                          <a:latin typeface="FangSong"/>
                          <a:ea typeface="FangSong"/>
                          <a:cs typeface="FangSong"/>
                        </a:rPr>
                        <a:t>     </a:t>
                      </a:r>
                      <a:r>
                        <a:rPr sz="1500" kern="0" spc="60" dirty="0">
                          <a:solidFill>
                            <a:srgbClr val="000000">
                              <a:alpha val="100000"/>
                            </a:srgbClr>
                          </a:solidFill>
                          <a:latin typeface="Microsoft YaHei"/>
                          <a:ea typeface="Microsoft YaHei"/>
                          <a:cs typeface="Microsoft YaHei"/>
                        </a:rPr>
                        <a:t>储罐、</a:t>
                      </a:r>
                      <a:r>
                        <a:rPr sz="1500" kern="0" spc="-290" dirty="0">
                          <a:solidFill>
                            <a:srgbClr val="000000">
                              <a:alpha val="100000"/>
                            </a:srgbClr>
                          </a:solidFill>
                          <a:latin typeface="Microsoft YaHei"/>
                          <a:ea typeface="Microsoft YaHei"/>
                          <a:cs typeface="Microsoft YaHei"/>
                        </a:rPr>
                        <a:t> </a:t>
                      </a:r>
                      <a:r>
                        <a:rPr sz="1500" kern="0" spc="60" dirty="0">
                          <a:solidFill>
                            <a:srgbClr val="000000">
                              <a:alpha val="100000"/>
                            </a:srgbClr>
                          </a:solidFill>
                          <a:latin typeface="Microsoft YaHei"/>
                          <a:ea typeface="Microsoft YaHei"/>
                          <a:cs typeface="Microsoft YaHei"/>
                        </a:rPr>
                        <a:t>泵池、</a:t>
                      </a:r>
                      <a:r>
                        <a:rPr sz="1500" kern="0" spc="-310" dirty="0">
                          <a:solidFill>
                            <a:srgbClr val="000000">
                              <a:alpha val="100000"/>
                            </a:srgbClr>
                          </a:solidFill>
                          <a:latin typeface="Microsoft YaHei"/>
                          <a:ea typeface="Microsoft YaHei"/>
                          <a:cs typeface="Microsoft YaHei"/>
                        </a:rPr>
                        <a:t> </a:t>
                      </a:r>
                      <a:r>
                        <a:rPr sz="1500" kern="0" spc="60" dirty="0">
                          <a:solidFill>
                            <a:srgbClr val="000000">
                              <a:alpha val="100000"/>
                            </a:srgbClr>
                          </a:solidFill>
                          <a:latin typeface="Microsoft YaHei"/>
                          <a:ea typeface="Microsoft YaHei"/>
                          <a:cs typeface="Microsoft YaHei"/>
                        </a:rPr>
                        <a:t>缓冲罐 ）</a:t>
                      </a:r>
                      <a:r>
                        <a:rPr sz="1500" kern="0" spc="0" dirty="0">
                          <a:solidFill>
                            <a:srgbClr val="000000">
                              <a:alpha val="100000"/>
                            </a:srgbClr>
                          </a:solidFill>
                          <a:latin typeface="Microsoft YaHei"/>
                          <a:ea typeface="Microsoft YaHei"/>
                          <a:cs typeface="Microsoft YaHei"/>
                        </a:rPr>
                        <a:t>       </a:t>
                      </a:r>
                      <a:r>
                        <a:rPr sz="1500" kern="0" spc="90" dirty="0">
                          <a:solidFill>
                            <a:srgbClr val="000000">
                              <a:alpha val="100000"/>
                            </a:srgbClr>
                          </a:solidFill>
                          <a:latin typeface="Microsoft YaHei"/>
                          <a:ea typeface="Microsoft YaHei"/>
                          <a:cs typeface="Microsoft YaHei"/>
                        </a:rPr>
                        <a:t>超压安全放散装置设置</a:t>
                      </a:r>
                      <a:r>
                        <a:rPr sz="1500" kern="0" spc="0" dirty="0">
                          <a:solidFill>
                            <a:srgbClr val="000000">
                              <a:alpha val="100000"/>
                            </a:srgbClr>
                          </a:solidFill>
                          <a:latin typeface="Microsoft YaHei"/>
                          <a:ea typeface="Microsoft YaHei"/>
                          <a:cs typeface="Microsoft YaHei"/>
                        </a:rPr>
                        <a:t>        </a:t>
                      </a:r>
                      <a:r>
                        <a:rPr sz="1500" kern="0" spc="50" dirty="0">
                          <a:solidFill>
                            <a:srgbClr val="000000">
                              <a:alpha val="100000"/>
                            </a:srgbClr>
                          </a:solidFill>
                          <a:latin typeface="Microsoft YaHei"/>
                          <a:ea typeface="Microsoft YaHei"/>
                          <a:cs typeface="Microsoft YaHei"/>
                        </a:rPr>
                        <a:t>情况</a:t>
                      </a:r>
                      <a:r>
                        <a:rPr sz="1500" kern="0" spc="-20" dirty="0">
                          <a:solidFill>
                            <a:srgbClr val="000000">
                              <a:alpha val="100000"/>
                            </a:srgbClr>
                          </a:solidFill>
                          <a:latin typeface="Microsoft YaHei"/>
                          <a:ea typeface="Microsoft YaHei"/>
                          <a:cs typeface="Microsoft YaHei"/>
                        </a:rPr>
                        <a:t> </a:t>
                      </a:r>
                      <a:r>
                        <a:rPr sz="1500" kern="0" spc="50" dirty="0">
                          <a:solidFill>
                            <a:srgbClr val="000000">
                              <a:alpha val="100000"/>
                            </a:srgbClr>
                          </a:solidFill>
                          <a:latin typeface="Microsoft YaHei"/>
                          <a:ea typeface="Microsoft YaHei"/>
                          <a:cs typeface="Microsoft YaHei"/>
                        </a:rPr>
                        <a:t>；</a:t>
                      </a:r>
                      <a:endParaRPr sz="1500" dirty="0">
                        <a:latin typeface="Microsoft YaHei"/>
                        <a:ea typeface="Microsoft YaHei"/>
                        <a:cs typeface="Microsoft YaHei"/>
                      </a:endParaRPr>
                    </a:p>
                  </a:txBody>
                  <a:tcPr marL="0" marR="0" marT="0" marB="0">
                    <a:lnL>
                      <a:noFill/>
                    </a:lnL>
                    <a:lnR w="12700" cap="flat" cmpd="sng" algn="ctr">
                      <a:solidFill>
                        <a:srgbClr val="8EBFD6"/>
                      </a:solidFill>
                      <a:prstDash val="solid"/>
                      <a:round/>
                      <a:headEnd type="none" w="med" len="med"/>
                      <a:tailEnd type="none" w="med" len="med"/>
                    </a:lnR>
                    <a:lnT>
                      <a:noFill/>
                    </a:lnT>
                    <a:lnB w="12700" cap="flat" cmpd="sng" algn="ctr">
                      <a:solidFill>
                        <a:srgbClr val="8EBFD6"/>
                      </a:solidFill>
                      <a:prstDash val="solid"/>
                      <a:round/>
                      <a:headEnd type="none" w="med" len="med"/>
                      <a:tailEnd type="none" w="med" len="med"/>
                    </a:lnB>
                  </a:tcPr>
                </a:tc>
                <a:tc>
                  <a:txBody>
                    <a:bodyPr/>
                    <a:lstStyle/>
                    <a:p>
                      <a:pPr algn="l" rtl="0" eaLnBrk="0">
                        <a:lnSpc>
                          <a:spcPct val="152000"/>
                        </a:lnSpc>
                        <a:tabLst/>
                      </a:pPr>
                      <a:endParaRPr sz="1000" dirty="0">
                        <a:latin typeface="Arial"/>
                        <a:ea typeface="Arial"/>
                        <a:cs typeface="Arial"/>
                      </a:endParaRPr>
                    </a:p>
                    <a:p>
                      <a:pPr marL="1762125" algn="l" rtl="0" eaLnBrk="0">
                        <a:lnSpc>
                          <a:spcPct val="84000"/>
                        </a:lnSpc>
                        <a:spcBef>
                          <a:spcPts val="4"/>
                        </a:spcBef>
                        <a:tabLst/>
                      </a:pPr>
                      <a:r>
                        <a:rPr sz="1600" kern="0" spc="120" dirty="0">
                          <a:solidFill>
                            <a:srgbClr val="000000">
                              <a:alpha val="100000"/>
                            </a:srgbClr>
                          </a:solidFill>
                          <a:latin typeface="Microsoft YaHei"/>
                          <a:ea typeface="Microsoft YaHei"/>
                          <a:cs typeface="Microsoft YaHei"/>
                        </a:rPr>
                        <a:t>判定标准</a:t>
                      </a:r>
                      <a:endParaRPr sz="1600" dirty="0">
                        <a:latin typeface="Microsoft YaHei"/>
                        <a:ea typeface="Microsoft YaHei"/>
                        <a:cs typeface="Microsoft YaHei"/>
                      </a:endParaRPr>
                    </a:p>
                    <a:p>
                      <a:pPr algn="l" rtl="0" eaLnBrk="0">
                        <a:lnSpc>
                          <a:spcPct val="185000"/>
                        </a:lnSpc>
                        <a:tabLst/>
                      </a:pPr>
                      <a:endParaRPr sz="1000" dirty="0">
                        <a:latin typeface="Arial"/>
                        <a:ea typeface="Arial"/>
                        <a:cs typeface="Arial"/>
                      </a:endParaRPr>
                    </a:p>
                    <a:p>
                      <a:pPr algn="l" rtl="0" eaLnBrk="0">
                        <a:lnSpc>
                          <a:spcPct val="127000"/>
                        </a:lnSpc>
                        <a:tabLst/>
                      </a:pPr>
                      <a:endParaRPr sz="300" dirty="0">
                        <a:latin typeface="Arial"/>
                        <a:ea typeface="Arial"/>
                        <a:cs typeface="Arial"/>
                      </a:endParaRPr>
                    </a:p>
                    <a:p>
                      <a:pPr marL="233679" algn="l" rtl="0" eaLnBrk="0">
                        <a:lnSpc>
                          <a:spcPct val="128000"/>
                        </a:lnSpc>
                        <a:spcBef>
                          <a:spcPts val="2"/>
                        </a:spcBef>
                        <a:tabLst/>
                      </a:pPr>
                      <a:r>
                        <a:rPr sz="1500" kern="0" spc="40" dirty="0">
                          <a:solidFill>
                            <a:srgbClr val="000000">
                              <a:alpha val="100000"/>
                            </a:srgbClr>
                          </a:solidFill>
                          <a:latin typeface="Microsoft YaHei"/>
                          <a:ea typeface="Microsoft YaHei"/>
                          <a:cs typeface="Microsoft YaHei"/>
                        </a:rPr>
                        <a:t>压力容器（ </a:t>
                      </a:r>
                      <a:r>
                        <a:rPr sz="1500" kern="0" spc="0" dirty="0">
                          <a:solidFill>
                            <a:srgbClr val="000000">
                              <a:alpha val="100000"/>
                            </a:srgbClr>
                          </a:solidFill>
                          <a:latin typeface="FangSong"/>
                          <a:ea typeface="FangSong"/>
                          <a:cs typeface="FangSong"/>
                        </a:rPr>
                        <a:t>LNG</a:t>
                      </a:r>
                      <a:r>
                        <a:rPr sz="1500" kern="0" spc="40" dirty="0">
                          <a:solidFill>
                            <a:srgbClr val="000000">
                              <a:alpha val="100000"/>
                            </a:srgbClr>
                          </a:solidFill>
                          <a:latin typeface="Microsoft YaHei"/>
                          <a:ea typeface="Microsoft YaHei"/>
                          <a:cs typeface="Microsoft YaHei"/>
                        </a:rPr>
                        <a:t>储罐、</a:t>
                      </a:r>
                      <a:r>
                        <a:rPr sz="1500" kern="0" spc="-330" dirty="0">
                          <a:solidFill>
                            <a:srgbClr val="000000">
                              <a:alpha val="100000"/>
                            </a:srgbClr>
                          </a:solidFill>
                          <a:latin typeface="Microsoft YaHei"/>
                          <a:ea typeface="Microsoft YaHei"/>
                          <a:cs typeface="Microsoft YaHei"/>
                        </a:rPr>
                        <a:t> </a:t>
                      </a:r>
                      <a:r>
                        <a:rPr sz="1500" kern="0" spc="40" dirty="0">
                          <a:solidFill>
                            <a:srgbClr val="000000">
                              <a:alpha val="100000"/>
                            </a:srgbClr>
                          </a:solidFill>
                          <a:latin typeface="Microsoft YaHei"/>
                          <a:ea typeface="Microsoft YaHei"/>
                          <a:cs typeface="Microsoft YaHei"/>
                        </a:rPr>
                        <a:t>泵池、</a:t>
                      </a:r>
                      <a:r>
                        <a:rPr sz="1500" kern="0" spc="-310" dirty="0">
                          <a:solidFill>
                            <a:srgbClr val="000000">
                              <a:alpha val="100000"/>
                            </a:srgbClr>
                          </a:solidFill>
                          <a:latin typeface="Microsoft YaHei"/>
                          <a:ea typeface="Microsoft YaHei"/>
                          <a:cs typeface="Microsoft YaHei"/>
                        </a:rPr>
                        <a:t> </a:t>
                      </a:r>
                      <a:r>
                        <a:rPr sz="1500" kern="0" spc="40" dirty="0">
                          <a:solidFill>
                            <a:srgbClr val="000000">
                              <a:alpha val="100000"/>
                            </a:srgbClr>
                          </a:solidFill>
                          <a:latin typeface="Microsoft YaHei"/>
                          <a:ea typeface="Microsoft YaHei"/>
                          <a:cs typeface="Microsoft YaHei"/>
                        </a:rPr>
                        <a:t>缓冲</a:t>
                      </a:r>
                      <a:r>
                        <a:rPr sz="1500" kern="0" spc="30" dirty="0">
                          <a:solidFill>
                            <a:srgbClr val="000000">
                              <a:alpha val="100000"/>
                            </a:srgbClr>
                          </a:solidFill>
                          <a:latin typeface="Microsoft YaHei"/>
                          <a:ea typeface="Microsoft YaHei"/>
                          <a:cs typeface="Microsoft YaHei"/>
                        </a:rPr>
                        <a:t>罐 ）未设置</a:t>
                      </a:r>
                      <a:r>
                        <a:rPr sz="1500" kern="0" spc="0" dirty="0">
                          <a:solidFill>
                            <a:srgbClr val="000000">
                              <a:alpha val="100000"/>
                            </a:srgbClr>
                          </a:solidFill>
                          <a:latin typeface="Microsoft YaHei"/>
                          <a:ea typeface="Microsoft YaHei"/>
                          <a:cs typeface="Microsoft YaHei"/>
                        </a:rPr>
                        <a:t>     </a:t>
                      </a:r>
                      <a:r>
                        <a:rPr sz="1500" kern="0" spc="60" dirty="0">
                          <a:solidFill>
                            <a:srgbClr val="000000">
                              <a:alpha val="100000"/>
                            </a:srgbClr>
                          </a:solidFill>
                          <a:latin typeface="Microsoft YaHei"/>
                          <a:ea typeface="Microsoft YaHei"/>
                          <a:cs typeface="Microsoft YaHei"/>
                        </a:rPr>
                        <a:t>超压安全放散装置 ，构成重大隐患</a:t>
                      </a:r>
                      <a:endParaRPr sz="1500" dirty="0">
                        <a:latin typeface="Microsoft YaHei"/>
                        <a:ea typeface="Microsoft YaHei"/>
                        <a:cs typeface="Microsoft YaHei"/>
                      </a:endParaRPr>
                    </a:p>
                  </a:txBody>
                  <a:tcPr marL="0" marR="0" marT="0" marB="0">
                    <a:lnL w="12700" cap="flat" cmpd="sng" algn="ctr">
                      <a:solidFill>
                        <a:srgbClr val="8EBFD6"/>
                      </a:solidFill>
                      <a:prstDash val="solid"/>
                      <a:round/>
                      <a:headEnd type="none" w="med" len="med"/>
                      <a:tailEnd type="none" w="med" len="med"/>
                    </a:lnL>
                    <a:lnR w="12700" cap="flat" cmpd="sng" algn="ctr">
                      <a:solidFill>
                        <a:srgbClr val="8EBFD6"/>
                      </a:solidFill>
                      <a:prstDash val="solid"/>
                      <a:round/>
                      <a:headEnd type="none" w="med" len="med"/>
                      <a:tailEnd type="none" w="med" len="med"/>
                    </a:lnR>
                    <a:lnT>
                      <a:noFill/>
                    </a:lnT>
                    <a:lnB w="12700" cap="flat" cmpd="sng" algn="ctr">
                      <a:solidFill>
                        <a:srgbClr val="8EBFD6"/>
                      </a:solidFill>
                      <a:prstDash val="solid"/>
                      <a:round/>
                      <a:headEnd type="none" w="med" len="med"/>
                      <a:tailEnd type="none" w="med" len="med"/>
                    </a:lnB>
                  </a:tcPr>
                </a:tc>
                <a:tc>
                  <a:txBody>
                    <a:bodyPr/>
                    <a:lstStyle/>
                    <a:p>
                      <a:pPr algn="l" rtl="0" eaLnBrk="0">
                        <a:lnSpc>
                          <a:spcPct val="151000"/>
                        </a:lnSpc>
                        <a:tabLst/>
                      </a:pPr>
                      <a:endParaRPr sz="1000" dirty="0">
                        <a:latin typeface="Arial"/>
                        <a:ea typeface="Arial"/>
                        <a:cs typeface="Arial"/>
                      </a:endParaRPr>
                    </a:p>
                    <a:p>
                      <a:pPr marL="1162050" algn="l" rtl="0" eaLnBrk="0">
                        <a:lnSpc>
                          <a:spcPct val="85000"/>
                        </a:lnSpc>
                        <a:spcBef>
                          <a:spcPts val="1"/>
                        </a:spcBef>
                        <a:tabLst/>
                      </a:pPr>
                      <a:r>
                        <a:rPr sz="1600" kern="0" spc="140" dirty="0">
                          <a:solidFill>
                            <a:srgbClr val="000000">
                              <a:alpha val="100000"/>
                            </a:srgbClr>
                          </a:solidFill>
                          <a:latin typeface="Microsoft YaHei"/>
                          <a:ea typeface="Microsoft YaHei"/>
                          <a:cs typeface="Microsoft YaHei"/>
                        </a:rPr>
                        <a:t>相关参考依据</a:t>
                      </a:r>
                      <a:endParaRPr sz="1600" dirty="0">
                        <a:latin typeface="Microsoft YaHei"/>
                        <a:ea typeface="Microsoft YaHei"/>
                        <a:cs typeface="Microsoft YaHei"/>
                      </a:endParaRPr>
                    </a:p>
                    <a:p>
                      <a:pPr algn="l" rtl="0" eaLnBrk="0">
                        <a:lnSpc>
                          <a:spcPct val="194000"/>
                        </a:lnSpc>
                        <a:tabLst/>
                      </a:pPr>
                      <a:endParaRPr sz="1000" dirty="0">
                        <a:latin typeface="Arial"/>
                        <a:ea typeface="Arial"/>
                        <a:cs typeface="Arial"/>
                      </a:endParaRPr>
                    </a:p>
                    <a:p>
                      <a:pPr marL="230504" indent="70485" algn="l" rtl="0" eaLnBrk="0">
                        <a:lnSpc>
                          <a:spcPct val="135000"/>
                        </a:lnSpc>
                        <a:spcBef>
                          <a:spcPts val="276"/>
                        </a:spcBef>
                        <a:tabLst/>
                      </a:pPr>
                      <a:r>
                        <a:rPr sz="900" kern="0" spc="50" dirty="0">
                          <a:solidFill>
                            <a:srgbClr val="FF0000">
                              <a:alpha val="100000"/>
                            </a:srgbClr>
                          </a:solidFill>
                          <a:latin typeface="Microsoft YaHei"/>
                          <a:ea typeface="Microsoft YaHei"/>
                          <a:cs typeface="Microsoft YaHei"/>
                        </a:rPr>
                        <a:t>【依据】</a:t>
                      </a:r>
                      <a:r>
                        <a:rPr sz="900" kern="0" spc="-120" dirty="0">
                          <a:solidFill>
                            <a:srgbClr val="FF0000">
                              <a:alpha val="100000"/>
                            </a:srgbClr>
                          </a:solidFill>
                          <a:latin typeface="Microsoft YaHei"/>
                          <a:ea typeface="Microsoft YaHei"/>
                          <a:cs typeface="Microsoft YaHei"/>
                        </a:rPr>
                        <a:t> </a:t>
                      </a:r>
                      <a:r>
                        <a:rPr sz="900" kern="0" spc="50" dirty="0">
                          <a:solidFill>
                            <a:srgbClr val="000000">
                              <a:alpha val="100000"/>
                            </a:srgbClr>
                          </a:solidFill>
                          <a:latin typeface="Microsoft YaHei"/>
                          <a:ea typeface="Microsoft YaHei"/>
                          <a:cs typeface="Microsoft YaHei"/>
                        </a:rPr>
                        <a:t>《</a:t>
                      </a:r>
                      <a:r>
                        <a:rPr sz="900" kern="0" spc="-60" dirty="0">
                          <a:solidFill>
                            <a:srgbClr val="000000">
                              <a:alpha val="100000"/>
                            </a:srgbClr>
                          </a:solidFill>
                          <a:latin typeface="Microsoft YaHei"/>
                          <a:ea typeface="Microsoft YaHei"/>
                          <a:cs typeface="Microsoft YaHei"/>
                        </a:rPr>
                        <a:t> </a:t>
                      </a:r>
                      <a:r>
                        <a:rPr sz="900" kern="0" spc="50" dirty="0">
                          <a:solidFill>
                            <a:srgbClr val="000000">
                              <a:alpha val="100000"/>
                            </a:srgbClr>
                          </a:solidFill>
                          <a:latin typeface="Microsoft YaHei"/>
                          <a:ea typeface="Microsoft YaHei"/>
                          <a:cs typeface="Microsoft YaHei"/>
                        </a:rPr>
                        <a:t>燃</a:t>
                      </a:r>
                      <a:r>
                        <a:rPr sz="900" kern="0" spc="-120" dirty="0">
                          <a:solidFill>
                            <a:srgbClr val="000000">
                              <a:alpha val="100000"/>
                            </a:srgbClr>
                          </a:solidFill>
                          <a:latin typeface="Microsoft YaHei"/>
                          <a:ea typeface="Microsoft YaHei"/>
                          <a:cs typeface="Microsoft YaHei"/>
                        </a:rPr>
                        <a:t> </a:t>
                      </a:r>
                      <a:r>
                        <a:rPr sz="900" kern="0" spc="50" dirty="0">
                          <a:solidFill>
                            <a:srgbClr val="000000">
                              <a:alpha val="100000"/>
                            </a:srgbClr>
                          </a:solidFill>
                          <a:latin typeface="Microsoft YaHei"/>
                          <a:ea typeface="Microsoft YaHei"/>
                          <a:cs typeface="Microsoft YaHei"/>
                        </a:rPr>
                        <a:t>气</a:t>
                      </a:r>
                      <a:r>
                        <a:rPr sz="900" kern="0" spc="-110" dirty="0">
                          <a:solidFill>
                            <a:srgbClr val="000000">
                              <a:alpha val="100000"/>
                            </a:srgbClr>
                          </a:solidFill>
                          <a:latin typeface="Microsoft YaHei"/>
                          <a:ea typeface="Microsoft YaHei"/>
                          <a:cs typeface="Microsoft YaHei"/>
                        </a:rPr>
                        <a:t> </a:t>
                      </a:r>
                      <a:r>
                        <a:rPr sz="900" kern="0" spc="50" dirty="0">
                          <a:solidFill>
                            <a:srgbClr val="000000">
                              <a:alpha val="100000"/>
                            </a:srgbClr>
                          </a:solidFill>
                          <a:latin typeface="Microsoft YaHei"/>
                          <a:ea typeface="Microsoft YaHei"/>
                          <a:cs typeface="Microsoft YaHei"/>
                        </a:rPr>
                        <a:t>工</a:t>
                      </a:r>
                      <a:r>
                        <a:rPr sz="900" kern="0" spc="-140" dirty="0">
                          <a:solidFill>
                            <a:srgbClr val="000000">
                              <a:alpha val="100000"/>
                            </a:srgbClr>
                          </a:solidFill>
                          <a:latin typeface="Microsoft YaHei"/>
                          <a:ea typeface="Microsoft YaHei"/>
                          <a:cs typeface="Microsoft YaHei"/>
                        </a:rPr>
                        <a:t> </a:t>
                      </a:r>
                      <a:r>
                        <a:rPr sz="900" kern="0" spc="50" dirty="0">
                          <a:solidFill>
                            <a:srgbClr val="000000">
                              <a:alpha val="100000"/>
                            </a:srgbClr>
                          </a:solidFill>
                          <a:latin typeface="Microsoft YaHei"/>
                          <a:ea typeface="Microsoft YaHei"/>
                          <a:cs typeface="Microsoft YaHei"/>
                        </a:rPr>
                        <a:t>程</a:t>
                      </a:r>
                      <a:r>
                        <a:rPr sz="900" kern="0" spc="-130" dirty="0">
                          <a:solidFill>
                            <a:srgbClr val="000000">
                              <a:alpha val="100000"/>
                            </a:srgbClr>
                          </a:solidFill>
                          <a:latin typeface="Microsoft YaHei"/>
                          <a:ea typeface="Microsoft YaHei"/>
                          <a:cs typeface="Microsoft YaHei"/>
                        </a:rPr>
                        <a:t> </a:t>
                      </a:r>
                      <a:r>
                        <a:rPr sz="900" kern="0" spc="50" dirty="0">
                          <a:solidFill>
                            <a:srgbClr val="000000">
                              <a:alpha val="100000"/>
                            </a:srgbClr>
                          </a:solidFill>
                          <a:latin typeface="Microsoft YaHei"/>
                          <a:ea typeface="Microsoft YaHei"/>
                          <a:cs typeface="Microsoft YaHei"/>
                        </a:rPr>
                        <a:t>项 目</a:t>
                      </a:r>
                      <a:r>
                        <a:rPr sz="900" kern="0" spc="-130" dirty="0">
                          <a:solidFill>
                            <a:srgbClr val="000000">
                              <a:alpha val="100000"/>
                            </a:srgbClr>
                          </a:solidFill>
                          <a:latin typeface="Microsoft YaHei"/>
                          <a:ea typeface="Microsoft YaHei"/>
                          <a:cs typeface="Microsoft YaHei"/>
                        </a:rPr>
                        <a:t> </a:t>
                      </a:r>
                      <a:r>
                        <a:rPr sz="900" kern="0" spc="50" dirty="0">
                          <a:solidFill>
                            <a:srgbClr val="000000">
                              <a:alpha val="100000"/>
                            </a:srgbClr>
                          </a:solidFill>
                          <a:latin typeface="Microsoft YaHei"/>
                          <a:ea typeface="Microsoft YaHei"/>
                          <a:cs typeface="Microsoft YaHei"/>
                        </a:rPr>
                        <a:t>规</a:t>
                      </a:r>
                      <a:r>
                        <a:rPr sz="900" kern="0" spc="-110" dirty="0">
                          <a:solidFill>
                            <a:srgbClr val="000000">
                              <a:alpha val="100000"/>
                            </a:srgbClr>
                          </a:solidFill>
                          <a:latin typeface="Microsoft YaHei"/>
                          <a:ea typeface="Microsoft YaHei"/>
                          <a:cs typeface="Microsoft YaHei"/>
                        </a:rPr>
                        <a:t> </a:t>
                      </a:r>
                      <a:r>
                        <a:rPr sz="900" kern="0" spc="50" dirty="0">
                          <a:solidFill>
                            <a:srgbClr val="000000">
                              <a:alpha val="100000"/>
                            </a:srgbClr>
                          </a:solidFill>
                          <a:latin typeface="Microsoft YaHei"/>
                          <a:ea typeface="Microsoft YaHei"/>
                          <a:cs typeface="Microsoft YaHei"/>
                        </a:rPr>
                        <a:t>范</a:t>
                      </a:r>
                      <a:r>
                        <a:rPr sz="900" kern="0" spc="-70" dirty="0">
                          <a:solidFill>
                            <a:srgbClr val="000000">
                              <a:alpha val="100000"/>
                            </a:srgbClr>
                          </a:solidFill>
                          <a:latin typeface="Microsoft YaHei"/>
                          <a:ea typeface="Microsoft YaHei"/>
                          <a:cs typeface="Microsoft YaHei"/>
                        </a:rPr>
                        <a:t> </a:t>
                      </a:r>
                      <a:r>
                        <a:rPr sz="900" kern="0" spc="50" dirty="0">
                          <a:solidFill>
                            <a:srgbClr val="000000">
                              <a:alpha val="100000"/>
                            </a:srgbClr>
                          </a:solidFill>
                          <a:latin typeface="Microsoft YaHei"/>
                          <a:ea typeface="Microsoft YaHei"/>
                          <a:cs typeface="Microsoft YaHei"/>
                        </a:rPr>
                        <a:t>》</a:t>
                      </a:r>
                      <a:r>
                        <a:rPr sz="900" kern="0" spc="-90" dirty="0">
                          <a:solidFill>
                            <a:srgbClr val="000000">
                              <a:alpha val="100000"/>
                            </a:srgbClr>
                          </a:solidFill>
                          <a:latin typeface="Microsoft YaHei"/>
                          <a:ea typeface="Microsoft YaHei"/>
                          <a:cs typeface="Microsoft YaHei"/>
                        </a:rPr>
                        <a:t> </a:t>
                      </a:r>
                      <a:r>
                        <a:rPr sz="900" kern="0" spc="50" dirty="0">
                          <a:solidFill>
                            <a:srgbClr val="000000">
                              <a:alpha val="100000"/>
                            </a:srgbClr>
                          </a:solidFill>
                          <a:latin typeface="Microsoft YaHei"/>
                          <a:ea typeface="Microsoft YaHei"/>
                          <a:cs typeface="Microsoft YaHei"/>
                        </a:rPr>
                        <a:t>第</a:t>
                      </a:r>
                      <a:r>
                        <a:rPr sz="900" kern="0" spc="10" dirty="0">
                          <a:solidFill>
                            <a:srgbClr val="000000">
                              <a:alpha val="100000"/>
                            </a:srgbClr>
                          </a:solidFill>
                          <a:latin typeface="Microsoft YaHei"/>
                          <a:ea typeface="Microsoft YaHei"/>
                          <a:cs typeface="Microsoft YaHei"/>
                        </a:rPr>
                        <a:t>  </a:t>
                      </a:r>
                      <a:r>
                        <a:rPr sz="900" kern="0" spc="50" dirty="0">
                          <a:solidFill>
                            <a:srgbClr val="000000">
                              <a:alpha val="100000"/>
                            </a:srgbClr>
                          </a:solidFill>
                          <a:latin typeface="Microsoft YaHei"/>
                          <a:ea typeface="Microsoft YaHei"/>
                          <a:cs typeface="Microsoft YaHei"/>
                        </a:rPr>
                        <a:t>4</a:t>
                      </a:r>
                      <a:r>
                        <a:rPr sz="900" kern="0" spc="40" dirty="0">
                          <a:solidFill>
                            <a:srgbClr val="000000">
                              <a:alpha val="100000"/>
                            </a:srgbClr>
                          </a:solidFill>
                          <a:latin typeface="Microsoft YaHei"/>
                          <a:ea typeface="Microsoft YaHei"/>
                          <a:cs typeface="Microsoft YaHei"/>
                        </a:rPr>
                        <a:t>.2.5</a:t>
                      </a:r>
                      <a:r>
                        <a:rPr sz="900" kern="0" spc="10" dirty="0">
                          <a:solidFill>
                            <a:srgbClr val="000000">
                              <a:alpha val="100000"/>
                            </a:srgbClr>
                          </a:solidFill>
                          <a:latin typeface="Microsoft YaHei"/>
                          <a:ea typeface="Microsoft YaHei"/>
                          <a:cs typeface="Microsoft YaHei"/>
                        </a:rPr>
                        <a:t>  </a:t>
                      </a:r>
                      <a:r>
                        <a:rPr sz="900" kern="0" spc="40" dirty="0">
                          <a:solidFill>
                            <a:srgbClr val="000000">
                              <a:alpha val="100000"/>
                            </a:srgbClr>
                          </a:solidFill>
                          <a:latin typeface="Microsoft YaHei"/>
                          <a:ea typeface="Microsoft YaHei"/>
                          <a:cs typeface="Microsoft YaHei"/>
                        </a:rPr>
                        <a:t>条</a:t>
                      </a:r>
                      <a:r>
                        <a:rPr sz="900" kern="0" spc="130" dirty="0">
                          <a:solidFill>
                            <a:srgbClr val="000000">
                              <a:alpha val="100000"/>
                            </a:srgbClr>
                          </a:solidFill>
                          <a:latin typeface="Microsoft YaHei"/>
                          <a:ea typeface="Microsoft YaHei"/>
                          <a:cs typeface="Microsoft YaHei"/>
                        </a:rPr>
                        <a:t> </a:t>
                      </a:r>
                      <a:r>
                        <a:rPr sz="900" kern="0" spc="40" dirty="0">
                          <a:solidFill>
                            <a:srgbClr val="000000">
                              <a:alpha val="100000"/>
                            </a:srgbClr>
                          </a:solidFill>
                          <a:latin typeface="Microsoft YaHei"/>
                          <a:ea typeface="Microsoft YaHei"/>
                          <a:cs typeface="Microsoft YaHei"/>
                        </a:rPr>
                        <a:t>：燃</a:t>
                      </a:r>
                      <a:r>
                        <a:rPr sz="900" kern="0" spc="-130" dirty="0">
                          <a:solidFill>
                            <a:srgbClr val="000000">
                              <a:alpha val="100000"/>
                            </a:srgbClr>
                          </a:solidFill>
                          <a:latin typeface="Microsoft YaHei"/>
                          <a:ea typeface="Microsoft YaHei"/>
                          <a:cs typeface="Microsoft YaHei"/>
                        </a:rPr>
                        <a:t> </a:t>
                      </a:r>
                      <a:r>
                        <a:rPr sz="900" kern="0" spc="40" dirty="0">
                          <a:solidFill>
                            <a:srgbClr val="000000">
                              <a:alpha val="100000"/>
                            </a:srgbClr>
                          </a:solidFill>
                          <a:latin typeface="Microsoft YaHei"/>
                          <a:ea typeface="Microsoft YaHei"/>
                          <a:cs typeface="Microsoft YaHei"/>
                        </a:rPr>
                        <a:t>气</a:t>
                      </a:r>
                      <a:r>
                        <a:rPr sz="900" kern="0" spc="0" dirty="0">
                          <a:solidFill>
                            <a:srgbClr val="000000">
                              <a:alpha val="100000"/>
                            </a:srgbClr>
                          </a:solidFill>
                          <a:latin typeface="Microsoft YaHei"/>
                          <a:ea typeface="Microsoft YaHei"/>
                          <a:cs typeface="Microsoft YaHei"/>
                        </a:rPr>
                        <a:t>            </a:t>
                      </a:r>
                      <a:r>
                        <a:rPr sz="900" kern="0" spc="210" dirty="0">
                          <a:solidFill>
                            <a:srgbClr val="000000">
                              <a:alpha val="100000"/>
                            </a:srgbClr>
                          </a:solidFill>
                          <a:latin typeface="Microsoft YaHei"/>
                          <a:ea typeface="Microsoft YaHei"/>
                          <a:cs typeface="Microsoft YaHei"/>
                        </a:rPr>
                        <a:t>厂站内设备和管道应按防止系统压力参数超过限值</a:t>
                      </a:r>
                      <a:r>
                        <a:rPr sz="900" kern="0" spc="0" dirty="0">
                          <a:solidFill>
                            <a:srgbClr val="000000">
                              <a:alpha val="100000"/>
                            </a:srgbClr>
                          </a:solidFill>
                          <a:latin typeface="Microsoft YaHei"/>
                          <a:ea typeface="Microsoft YaHei"/>
                          <a:cs typeface="Microsoft YaHei"/>
                        </a:rPr>
                        <a:t>           </a:t>
                      </a:r>
                      <a:r>
                        <a:rPr sz="900" kern="0" spc="200" dirty="0">
                          <a:solidFill>
                            <a:srgbClr val="000000">
                              <a:alpha val="100000"/>
                            </a:srgbClr>
                          </a:solidFill>
                          <a:latin typeface="Microsoft YaHei"/>
                          <a:ea typeface="Microsoft YaHei"/>
                          <a:cs typeface="Microsoft YaHei"/>
                        </a:rPr>
                        <a:t>的要求设置自动切断和放散装</a:t>
                      </a:r>
                      <a:r>
                        <a:rPr sz="900" kern="0" spc="190" dirty="0">
                          <a:solidFill>
                            <a:srgbClr val="000000">
                              <a:alpha val="100000"/>
                            </a:srgbClr>
                          </a:solidFill>
                          <a:latin typeface="Microsoft YaHei"/>
                          <a:ea typeface="Microsoft YaHei"/>
                          <a:cs typeface="Microsoft YaHei"/>
                        </a:rPr>
                        <a:t>置</a:t>
                      </a:r>
                      <a:r>
                        <a:rPr sz="900" kern="0" spc="-80" dirty="0">
                          <a:solidFill>
                            <a:srgbClr val="000000">
                              <a:alpha val="100000"/>
                            </a:srgbClr>
                          </a:solidFill>
                          <a:latin typeface="Microsoft YaHei"/>
                          <a:ea typeface="Microsoft YaHei"/>
                          <a:cs typeface="Microsoft YaHei"/>
                        </a:rPr>
                        <a:t> </a:t>
                      </a:r>
                      <a:r>
                        <a:rPr sz="900" kern="0" spc="190" dirty="0">
                          <a:solidFill>
                            <a:srgbClr val="000000">
                              <a:alpha val="100000"/>
                            </a:srgbClr>
                          </a:solidFill>
                          <a:latin typeface="Microsoft YaHei"/>
                          <a:ea typeface="Microsoft YaHei"/>
                          <a:cs typeface="Microsoft YaHei"/>
                        </a:rPr>
                        <a:t>。</a:t>
                      </a:r>
                      <a:r>
                        <a:rPr sz="900" kern="0" spc="-70" dirty="0">
                          <a:solidFill>
                            <a:srgbClr val="000000">
                              <a:alpha val="100000"/>
                            </a:srgbClr>
                          </a:solidFill>
                          <a:latin typeface="Microsoft YaHei"/>
                          <a:ea typeface="Microsoft YaHei"/>
                          <a:cs typeface="Microsoft YaHei"/>
                        </a:rPr>
                        <a:t> </a:t>
                      </a:r>
                      <a:r>
                        <a:rPr sz="900" kern="0" spc="190" dirty="0">
                          <a:solidFill>
                            <a:srgbClr val="000000">
                              <a:alpha val="100000"/>
                            </a:srgbClr>
                          </a:solidFill>
                          <a:latin typeface="Microsoft YaHei"/>
                          <a:ea typeface="Microsoft YaHei"/>
                          <a:cs typeface="Microsoft YaHei"/>
                        </a:rPr>
                        <a:t>放散装置的设置</a:t>
                      </a:r>
                      <a:r>
                        <a:rPr sz="900" kern="0" spc="0" dirty="0">
                          <a:solidFill>
                            <a:srgbClr val="000000">
                              <a:alpha val="100000"/>
                            </a:srgbClr>
                          </a:solidFill>
                          <a:latin typeface="Microsoft YaHei"/>
                          <a:ea typeface="Microsoft YaHei"/>
                          <a:cs typeface="Microsoft YaHei"/>
                        </a:rPr>
                        <a:t>           </a:t>
                      </a:r>
                      <a:r>
                        <a:rPr sz="900" kern="0" spc="190" dirty="0">
                          <a:solidFill>
                            <a:srgbClr val="000000">
                              <a:alpha val="100000"/>
                            </a:srgbClr>
                          </a:solidFill>
                          <a:latin typeface="Microsoft YaHei"/>
                          <a:ea typeface="Microsoft YaHei"/>
                          <a:cs typeface="Microsoft YaHei"/>
                        </a:rPr>
                        <a:t>应保证放散时的安全和卫生 ，不得在建筑物内放散</a:t>
                      </a:r>
                      <a:r>
                        <a:rPr sz="900" kern="0" spc="0" dirty="0">
                          <a:solidFill>
                            <a:srgbClr val="000000">
                              <a:alpha val="100000"/>
                            </a:srgbClr>
                          </a:solidFill>
                          <a:latin typeface="Microsoft YaHei"/>
                          <a:ea typeface="Microsoft YaHei"/>
                          <a:cs typeface="Microsoft YaHei"/>
                        </a:rPr>
                        <a:t>           </a:t>
                      </a:r>
                      <a:r>
                        <a:rPr sz="900" kern="0" spc="180" dirty="0">
                          <a:solidFill>
                            <a:srgbClr val="000000">
                              <a:alpha val="100000"/>
                            </a:srgbClr>
                          </a:solidFill>
                          <a:latin typeface="Microsoft YaHei"/>
                          <a:ea typeface="Microsoft YaHei"/>
                          <a:cs typeface="Microsoft YaHei"/>
                        </a:rPr>
                        <a:t>燃气和其他有害气体</a:t>
                      </a:r>
                      <a:r>
                        <a:rPr sz="900" kern="0" spc="-100" dirty="0">
                          <a:solidFill>
                            <a:srgbClr val="000000">
                              <a:alpha val="100000"/>
                            </a:srgbClr>
                          </a:solidFill>
                          <a:latin typeface="Microsoft YaHei"/>
                          <a:ea typeface="Microsoft YaHei"/>
                          <a:cs typeface="Microsoft YaHei"/>
                        </a:rPr>
                        <a:t> </a:t>
                      </a:r>
                      <a:r>
                        <a:rPr sz="900" kern="0" spc="180" dirty="0">
                          <a:solidFill>
                            <a:srgbClr val="000000">
                              <a:alpha val="100000"/>
                            </a:srgbClr>
                          </a:solidFill>
                          <a:latin typeface="Microsoft YaHei"/>
                          <a:ea typeface="Microsoft YaHei"/>
                          <a:cs typeface="Microsoft YaHei"/>
                        </a:rPr>
                        <a:t>。</a:t>
                      </a:r>
                      <a:endParaRPr sz="900" dirty="0">
                        <a:latin typeface="Microsoft YaHei"/>
                        <a:ea typeface="Microsoft YaHei"/>
                        <a:cs typeface="Microsoft YaHei"/>
                      </a:endParaRPr>
                    </a:p>
                    <a:p>
                      <a:pPr marL="299720" algn="l" rtl="0" eaLnBrk="0">
                        <a:lnSpc>
                          <a:spcPts val="1284"/>
                        </a:lnSpc>
                        <a:spcBef>
                          <a:spcPts val="181"/>
                        </a:spcBef>
                        <a:tabLst/>
                      </a:pPr>
                      <a:r>
                        <a:rPr sz="900" kern="0" spc="40" dirty="0">
                          <a:solidFill>
                            <a:srgbClr val="FF0000">
                              <a:alpha val="100000"/>
                            </a:srgbClr>
                          </a:solidFill>
                          <a:latin typeface="Microsoft YaHei"/>
                          <a:ea typeface="Microsoft YaHei"/>
                          <a:cs typeface="Microsoft YaHei"/>
                        </a:rPr>
                        <a:t>〖</a:t>
                      </a:r>
                      <a:r>
                        <a:rPr sz="900" kern="0" spc="-120" dirty="0">
                          <a:solidFill>
                            <a:srgbClr val="FF0000">
                              <a:alpha val="100000"/>
                            </a:srgbClr>
                          </a:solidFill>
                          <a:latin typeface="Microsoft YaHei"/>
                          <a:ea typeface="Microsoft YaHei"/>
                          <a:cs typeface="Microsoft YaHei"/>
                        </a:rPr>
                        <a:t> </a:t>
                      </a:r>
                      <a:r>
                        <a:rPr sz="900" kern="0" spc="40" dirty="0">
                          <a:solidFill>
                            <a:srgbClr val="FF0000">
                              <a:alpha val="100000"/>
                            </a:srgbClr>
                          </a:solidFill>
                          <a:latin typeface="Microsoft YaHei"/>
                          <a:ea typeface="Microsoft YaHei"/>
                          <a:cs typeface="Microsoft YaHei"/>
                        </a:rPr>
                        <a:t>解</a:t>
                      </a:r>
                      <a:r>
                        <a:rPr sz="900" kern="0" spc="-130" dirty="0">
                          <a:solidFill>
                            <a:srgbClr val="FF0000">
                              <a:alpha val="100000"/>
                            </a:srgbClr>
                          </a:solidFill>
                          <a:latin typeface="Microsoft YaHei"/>
                          <a:ea typeface="Microsoft YaHei"/>
                          <a:cs typeface="Microsoft YaHei"/>
                        </a:rPr>
                        <a:t> </a:t>
                      </a:r>
                      <a:r>
                        <a:rPr sz="900" kern="0" spc="40" dirty="0">
                          <a:solidFill>
                            <a:srgbClr val="FF0000">
                              <a:alpha val="100000"/>
                            </a:srgbClr>
                          </a:solidFill>
                          <a:latin typeface="Microsoft YaHei"/>
                          <a:ea typeface="Microsoft YaHei"/>
                          <a:cs typeface="Microsoft YaHei"/>
                        </a:rPr>
                        <a:t>读</a:t>
                      </a:r>
                      <a:r>
                        <a:rPr sz="900" kern="0" spc="-70" dirty="0">
                          <a:solidFill>
                            <a:srgbClr val="FF0000">
                              <a:alpha val="100000"/>
                            </a:srgbClr>
                          </a:solidFill>
                          <a:latin typeface="Microsoft YaHei"/>
                          <a:ea typeface="Microsoft YaHei"/>
                          <a:cs typeface="Microsoft YaHei"/>
                        </a:rPr>
                        <a:t> </a:t>
                      </a:r>
                      <a:r>
                        <a:rPr sz="900" kern="0" spc="40" dirty="0">
                          <a:solidFill>
                            <a:srgbClr val="FF0000">
                              <a:alpha val="100000"/>
                            </a:srgbClr>
                          </a:solidFill>
                          <a:latin typeface="Microsoft YaHei"/>
                          <a:ea typeface="Microsoft YaHei"/>
                          <a:cs typeface="Microsoft YaHei"/>
                        </a:rPr>
                        <a:t>〗</a:t>
                      </a:r>
                      <a:r>
                        <a:rPr sz="900" kern="0" spc="-40" dirty="0">
                          <a:solidFill>
                            <a:srgbClr val="FF0000">
                              <a:alpha val="100000"/>
                            </a:srgbClr>
                          </a:solidFill>
                          <a:latin typeface="Microsoft YaHei"/>
                          <a:ea typeface="Microsoft YaHei"/>
                          <a:cs typeface="Microsoft YaHei"/>
                        </a:rPr>
                        <a:t> </a:t>
                      </a:r>
                      <a:r>
                        <a:rPr sz="900" kern="0" spc="40" dirty="0">
                          <a:solidFill>
                            <a:srgbClr val="000000">
                              <a:alpha val="100000"/>
                            </a:srgbClr>
                          </a:solidFill>
                          <a:latin typeface="Microsoft YaHei"/>
                          <a:ea typeface="Microsoft YaHei"/>
                          <a:cs typeface="Microsoft YaHei"/>
                        </a:rPr>
                        <a:t>《</a:t>
                      </a:r>
                      <a:r>
                        <a:rPr sz="900" kern="0" spc="-60" dirty="0">
                          <a:solidFill>
                            <a:srgbClr val="000000">
                              <a:alpha val="100000"/>
                            </a:srgbClr>
                          </a:solidFill>
                          <a:latin typeface="Microsoft YaHei"/>
                          <a:ea typeface="Microsoft YaHei"/>
                          <a:cs typeface="Microsoft YaHei"/>
                        </a:rPr>
                        <a:t> </a:t>
                      </a:r>
                      <a:r>
                        <a:rPr sz="900" kern="0" spc="40" dirty="0">
                          <a:solidFill>
                            <a:srgbClr val="000000">
                              <a:alpha val="100000"/>
                            </a:srgbClr>
                          </a:solidFill>
                          <a:latin typeface="Microsoft YaHei"/>
                          <a:ea typeface="Microsoft YaHei"/>
                          <a:cs typeface="Microsoft YaHei"/>
                        </a:rPr>
                        <a:t>城</a:t>
                      </a:r>
                      <a:r>
                        <a:rPr sz="900" kern="0" spc="-120" dirty="0">
                          <a:solidFill>
                            <a:srgbClr val="000000">
                              <a:alpha val="100000"/>
                            </a:srgbClr>
                          </a:solidFill>
                          <a:latin typeface="Microsoft YaHei"/>
                          <a:ea typeface="Microsoft YaHei"/>
                          <a:cs typeface="Microsoft YaHei"/>
                        </a:rPr>
                        <a:t> </a:t>
                      </a:r>
                      <a:r>
                        <a:rPr sz="900" kern="0" spc="40" dirty="0">
                          <a:solidFill>
                            <a:srgbClr val="000000">
                              <a:alpha val="100000"/>
                            </a:srgbClr>
                          </a:solidFill>
                          <a:latin typeface="Microsoft YaHei"/>
                          <a:ea typeface="Microsoft YaHei"/>
                          <a:cs typeface="Microsoft YaHei"/>
                        </a:rPr>
                        <a:t>镇</a:t>
                      </a:r>
                      <a:r>
                        <a:rPr sz="900" kern="0" spc="-130" dirty="0">
                          <a:solidFill>
                            <a:srgbClr val="000000">
                              <a:alpha val="100000"/>
                            </a:srgbClr>
                          </a:solidFill>
                          <a:latin typeface="Microsoft YaHei"/>
                          <a:ea typeface="Microsoft YaHei"/>
                          <a:cs typeface="Microsoft YaHei"/>
                        </a:rPr>
                        <a:t> </a:t>
                      </a:r>
                      <a:r>
                        <a:rPr sz="900" kern="0" spc="40" dirty="0">
                          <a:solidFill>
                            <a:srgbClr val="000000">
                              <a:alpha val="100000"/>
                            </a:srgbClr>
                          </a:solidFill>
                          <a:latin typeface="Microsoft YaHei"/>
                          <a:ea typeface="Microsoft YaHei"/>
                          <a:cs typeface="Microsoft YaHei"/>
                        </a:rPr>
                        <a:t>燃</a:t>
                      </a:r>
                      <a:r>
                        <a:rPr sz="900" kern="0" spc="-130" dirty="0">
                          <a:solidFill>
                            <a:srgbClr val="000000">
                              <a:alpha val="100000"/>
                            </a:srgbClr>
                          </a:solidFill>
                          <a:latin typeface="Microsoft YaHei"/>
                          <a:ea typeface="Microsoft YaHei"/>
                          <a:cs typeface="Microsoft YaHei"/>
                        </a:rPr>
                        <a:t> </a:t>
                      </a:r>
                      <a:r>
                        <a:rPr sz="900" kern="0" spc="40" dirty="0">
                          <a:solidFill>
                            <a:srgbClr val="000000">
                              <a:alpha val="100000"/>
                            </a:srgbClr>
                          </a:solidFill>
                          <a:latin typeface="Microsoft YaHei"/>
                          <a:ea typeface="Microsoft YaHei"/>
                          <a:cs typeface="Microsoft YaHei"/>
                        </a:rPr>
                        <a:t>气</a:t>
                      </a:r>
                      <a:r>
                        <a:rPr sz="900" kern="0" spc="-120" dirty="0">
                          <a:solidFill>
                            <a:srgbClr val="000000">
                              <a:alpha val="100000"/>
                            </a:srgbClr>
                          </a:solidFill>
                          <a:latin typeface="Microsoft YaHei"/>
                          <a:ea typeface="Microsoft YaHei"/>
                          <a:cs typeface="Microsoft YaHei"/>
                        </a:rPr>
                        <a:t> </a:t>
                      </a:r>
                      <a:r>
                        <a:rPr sz="900" kern="0" spc="40" dirty="0">
                          <a:solidFill>
                            <a:srgbClr val="000000">
                              <a:alpha val="100000"/>
                            </a:srgbClr>
                          </a:solidFill>
                          <a:latin typeface="Microsoft YaHei"/>
                          <a:ea typeface="Microsoft YaHei"/>
                          <a:cs typeface="Microsoft YaHei"/>
                        </a:rPr>
                        <a:t>设</a:t>
                      </a:r>
                      <a:r>
                        <a:rPr sz="900" kern="0" spc="-120" dirty="0">
                          <a:solidFill>
                            <a:srgbClr val="000000">
                              <a:alpha val="100000"/>
                            </a:srgbClr>
                          </a:solidFill>
                          <a:latin typeface="Microsoft YaHei"/>
                          <a:ea typeface="Microsoft YaHei"/>
                          <a:cs typeface="Microsoft YaHei"/>
                        </a:rPr>
                        <a:t> </a:t>
                      </a:r>
                      <a:r>
                        <a:rPr sz="900" kern="0" spc="40" dirty="0">
                          <a:solidFill>
                            <a:srgbClr val="000000">
                              <a:alpha val="100000"/>
                            </a:srgbClr>
                          </a:solidFill>
                          <a:latin typeface="Microsoft YaHei"/>
                          <a:ea typeface="Microsoft YaHei"/>
                          <a:cs typeface="Microsoft YaHei"/>
                        </a:rPr>
                        <a:t>计</a:t>
                      </a:r>
                      <a:r>
                        <a:rPr sz="900" kern="0" spc="-120" dirty="0">
                          <a:solidFill>
                            <a:srgbClr val="000000">
                              <a:alpha val="100000"/>
                            </a:srgbClr>
                          </a:solidFill>
                          <a:latin typeface="Microsoft YaHei"/>
                          <a:ea typeface="Microsoft YaHei"/>
                          <a:cs typeface="Microsoft YaHei"/>
                        </a:rPr>
                        <a:t> </a:t>
                      </a:r>
                      <a:r>
                        <a:rPr sz="900" kern="0" spc="40" dirty="0">
                          <a:solidFill>
                            <a:srgbClr val="000000">
                              <a:alpha val="100000"/>
                            </a:srgbClr>
                          </a:solidFill>
                          <a:latin typeface="Microsoft YaHei"/>
                          <a:ea typeface="Microsoft YaHei"/>
                          <a:cs typeface="Microsoft YaHei"/>
                        </a:rPr>
                        <a:t>规</a:t>
                      </a:r>
                      <a:r>
                        <a:rPr sz="900" kern="0" spc="-120" dirty="0">
                          <a:solidFill>
                            <a:srgbClr val="000000">
                              <a:alpha val="100000"/>
                            </a:srgbClr>
                          </a:solidFill>
                          <a:latin typeface="Microsoft YaHei"/>
                          <a:ea typeface="Microsoft YaHei"/>
                          <a:cs typeface="Microsoft YaHei"/>
                        </a:rPr>
                        <a:t> </a:t>
                      </a:r>
                      <a:r>
                        <a:rPr sz="900" kern="0" spc="40" dirty="0">
                          <a:solidFill>
                            <a:srgbClr val="000000">
                              <a:alpha val="100000"/>
                            </a:srgbClr>
                          </a:solidFill>
                          <a:latin typeface="Microsoft YaHei"/>
                          <a:ea typeface="Microsoft YaHei"/>
                          <a:cs typeface="Microsoft YaHei"/>
                        </a:rPr>
                        <a:t>范</a:t>
                      </a:r>
                      <a:r>
                        <a:rPr sz="900" kern="0" spc="-70" dirty="0">
                          <a:solidFill>
                            <a:srgbClr val="000000">
                              <a:alpha val="100000"/>
                            </a:srgbClr>
                          </a:solidFill>
                          <a:latin typeface="Microsoft YaHei"/>
                          <a:ea typeface="Microsoft YaHei"/>
                          <a:cs typeface="Microsoft YaHei"/>
                        </a:rPr>
                        <a:t> </a:t>
                      </a:r>
                      <a:r>
                        <a:rPr sz="900" kern="0" spc="40" dirty="0">
                          <a:solidFill>
                            <a:srgbClr val="000000">
                              <a:alpha val="100000"/>
                            </a:srgbClr>
                          </a:solidFill>
                          <a:latin typeface="Microsoft YaHei"/>
                          <a:ea typeface="Microsoft YaHei"/>
                          <a:cs typeface="Microsoft YaHei"/>
                        </a:rPr>
                        <a:t>》</a:t>
                      </a:r>
                      <a:r>
                        <a:rPr sz="900" kern="0" spc="-40" dirty="0">
                          <a:solidFill>
                            <a:srgbClr val="000000">
                              <a:alpha val="100000"/>
                            </a:srgbClr>
                          </a:solidFill>
                          <a:latin typeface="Microsoft YaHei"/>
                          <a:ea typeface="Microsoft YaHei"/>
                          <a:cs typeface="Microsoft YaHei"/>
                        </a:rPr>
                        <a:t> </a:t>
                      </a:r>
                      <a:r>
                        <a:rPr sz="900" kern="0" spc="0" dirty="0">
                          <a:solidFill>
                            <a:srgbClr val="000000">
                              <a:alpha val="100000"/>
                            </a:srgbClr>
                          </a:solidFill>
                          <a:latin typeface="Microsoft YaHei"/>
                          <a:ea typeface="Microsoft YaHei"/>
                          <a:cs typeface="Microsoft YaHei"/>
                        </a:rPr>
                        <a:t>GB</a:t>
                      </a:r>
                      <a:r>
                        <a:rPr sz="900" kern="0" spc="40" dirty="0">
                          <a:solidFill>
                            <a:srgbClr val="000000">
                              <a:alpha val="100000"/>
                            </a:srgbClr>
                          </a:solidFill>
                          <a:latin typeface="Microsoft YaHei"/>
                          <a:ea typeface="Microsoft YaHei"/>
                          <a:cs typeface="Microsoft YaHei"/>
                        </a:rPr>
                        <a:t>5</a:t>
                      </a:r>
                      <a:r>
                        <a:rPr sz="900" kern="0" spc="-100" dirty="0">
                          <a:solidFill>
                            <a:srgbClr val="000000">
                              <a:alpha val="100000"/>
                            </a:srgbClr>
                          </a:solidFill>
                          <a:latin typeface="Microsoft YaHei"/>
                          <a:ea typeface="Microsoft YaHei"/>
                          <a:cs typeface="Microsoft YaHei"/>
                        </a:rPr>
                        <a:t> </a:t>
                      </a:r>
                      <a:r>
                        <a:rPr sz="900" kern="0" spc="40" dirty="0">
                          <a:solidFill>
                            <a:srgbClr val="000000">
                              <a:alpha val="100000"/>
                            </a:srgbClr>
                          </a:solidFill>
                          <a:latin typeface="Microsoft YaHei"/>
                          <a:ea typeface="Microsoft YaHei"/>
                          <a:cs typeface="Microsoft YaHei"/>
                        </a:rPr>
                        <a:t>0</a:t>
                      </a:r>
                      <a:r>
                        <a:rPr sz="900" kern="0" spc="-100" dirty="0">
                          <a:solidFill>
                            <a:srgbClr val="000000">
                              <a:alpha val="100000"/>
                            </a:srgbClr>
                          </a:solidFill>
                          <a:latin typeface="Microsoft YaHei"/>
                          <a:ea typeface="Microsoft YaHei"/>
                          <a:cs typeface="Microsoft YaHei"/>
                        </a:rPr>
                        <a:t> </a:t>
                      </a:r>
                      <a:r>
                        <a:rPr sz="900" kern="0" spc="40" dirty="0">
                          <a:solidFill>
                            <a:srgbClr val="000000">
                              <a:alpha val="100000"/>
                            </a:srgbClr>
                          </a:solidFill>
                          <a:latin typeface="Microsoft YaHei"/>
                          <a:ea typeface="Microsoft YaHei"/>
                          <a:cs typeface="Microsoft YaHei"/>
                        </a:rPr>
                        <a:t>0</a:t>
                      </a:r>
                      <a:r>
                        <a:rPr sz="900" kern="0" spc="-90" dirty="0">
                          <a:solidFill>
                            <a:srgbClr val="000000">
                              <a:alpha val="100000"/>
                            </a:srgbClr>
                          </a:solidFill>
                          <a:latin typeface="Microsoft YaHei"/>
                          <a:ea typeface="Microsoft YaHei"/>
                          <a:cs typeface="Microsoft YaHei"/>
                        </a:rPr>
                        <a:t> </a:t>
                      </a:r>
                      <a:r>
                        <a:rPr sz="900" kern="0" spc="40" dirty="0">
                          <a:solidFill>
                            <a:srgbClr val="000000">
                              <a:alpha val="100000"/>
                            </a:srgbClr>
                          </a:solidFill>
                          <a:latin typeface="Microsoft YaHei"/>
                          <a:ea typeface="Microsoft YaHei"/>
                          <a:cs typeface="Microsoft YaHei"/>
                        </a:rPr>
                        <a:t>2</a:t>
                      </a:r>
                      <a:r>
                        <a:rPr sz="900" kern="0" spc="-90" dirty="0">
                          <a:solidFill>
                            <a:srgbClr val="000000">
                              <a:alpha val="100000"/>
                            </a:srgbClr>
                          </a:solidFill>
                          <a:latin typeface="Microsoft YaHei"/>
                          <a:ea typeface="Microsoft YaHei"/>
                          <a:cs typeface="Microsoft YaHei"/>
                        </a:rPr>
                        <a:t> </a:t>
                      </a:r>
                      <a:r>
                        <a:rPr sz="900" kern="0" spc="40" dirty="0">
                          <a:solidFill>
                            <a:srgbClr val="000000">
                              <a:alpha val="100000"/>
                            </a:srgbClr>
                          </a:solidFill>
                          <a:latin typeface="Microsoft YaHei"/>
                          <a:ea typeface="Microsoft YaHei"/>
                          <a:cs typeface="Microsoft YaHei"/>
                        </a:rPr>
                        <a:t>8-</a:t>
                      </a:r>
                      <a:endParaRPr sz="900" dirty="0">
                        <a:latin typeface="Microsoft YaHei"/>
                        <a:ea typeface="Microsoft YaHei"/>
                        <a:cs typeface="Microsoft YaHei"/>
                      </a:endParaRPr>
                    </a:p>
                    <a:p>
                      <a:pPr marL="236220" algn="l" rtl="0" eaLnBrk="0">
                        <a:lnSpc>
                          <a:spcPct val="131000"/>
                        </a:lnSpc>
                        <a:spcBef>
                          <a:spcPts val="147"/>
                        </a:spcBef>
                        <a:tabLst/>
                      </a:pPr>
                      <a:r>
                        <a:rPr sz="900" kern="0" spc="60" dirty="0">
                          <a:solidFill>
                            <a:srgbClr val="000000">
                              <a:alpha val="100000"/>
                            </a:srgbClr>
                          </a:solidFill>
                          <a:latin typeface="Microsoft YaHei"/>
                          <a:ea typeface="Microsoft YaHei"/>
                          <a:cs typeface="Microsoft YaHei"/>
                        </a:rPr>
                        <a:t>2</a:t>
                      </a:r>
                      <a:r>
                        <a:rPr sz="900" kern="0" spc="-110" dirty="0">
                          <a:solidFill>
                            <a:srgbClr val="000000">
                              <a:alpha val="100000"/>
                            </a:srgbClr>
                          </a:solidFill>
                          <a:latin typeface="Microsoft YaHei"/>
                          <a:ea typeface="Microsoft YaHei"/>
                          <a:cs typeface="Microsoft YaHei"/>
                        </a:rPr>
                        <a:t> </a:t>
                      </a:r>
                      <a:r>
                        <a:rPr sz="900" kern="0" spc="60" dirty="0">
                          <a:solidFill>
                            <a:srgbClr val="000000">
                              <a:alpha val="100000"/>
                            </a:srgbClr>
                          </a:solidFill>
                          <a:latin typeface="Microsoft YaHei"/>
                          <a:ea typeface="Microsoft YaHei"/>
                          <a:cs typeface="Microsoft YaHei"/>
                        </a:rPr>
                        <a:t>0</a:t>
                      </a:r>
                      <a:r>
                        <a:rPr sz="900" kern="0" spc="-100" dirty="0">
                          <a:solidFill>
                            <a:srgbClr val="000000">
                              <a:alpha val="100000"/>
                            </a:srgbClr>
                          </a:solidFill>
                          <a:latin typeface="Microsoft YaHei"/>
                          <a:ea typeface="Microsoft YaHei"/>
                          <a:cs typeface="Microsoft YaHei"/>
                        </a:rPr>
                        <a:t> </a:t>
                      </a:r>
                      <a:r>
                        <a:rPr sz="900" kern="0" spc="60" dirty="0">
                          <a:solidFill>
                            <a:srgbClr val="000000">
                              <a:alpha val="100000"/>
                            </a:srgbClr>
                          </a:solidFill>
                          <a:latin typeface="Microsoft YaHei"/>
                          <a:ea typeface="Microsoft YaHei"/>
                          <a:cs typeface="Microsoft YaHei"/>
                        </a:rPr>
                        <a:t>0</a:t>
                      </a:r>
                      <a:r>
                        <a:rPr sz="900" kern="0" spc="-80" dirty="0">
                          <a:solidFill>
                            <a:srgbClr val="000000">
                              <a:alpha val="100000"/>
                            </a:srgbClr>
                          </a:solidFill>
                          <a:latin typeface="Microsoft YaHei"/>
                          <a:ea typeface="Microsoft YaHei"/>
                          <a:cs typeface="Microsoft YaHei"/>
                        </a:rPr>
                        <a:t> </a:t>
                      </a:r>
                      <a:r>
                        <a:rPr sz="900" kern="0" spc="60" dirty="0">
                          <a:solidFill>
                            <a:srgbClr val="000000">
                              <a:alpha val="100000"/>
                            </a:srgbClr>
                          </a:solidFill>
                          <a:latin typeface="Microsoft YaHei"/>
                          <a:ea typeface="Microsoft YaHei"/>
                          <a:cs typeface="Microsoft YaHei"/>
                        </a:rPr>
                        <a:t>6</a:t>
                      </a:r>
                      <a:r>
                        <a:rPr sz="900" kern="0" spc="-70" dirty="0">
                          <a:solidFill>
                            <a:srgbClr val="000000">
                              <a:alpha val="100000"/>
                            </a:srgbClr>
                          </a:solidFill>
                          <a:latin typeface="Microsoft YaHei"/>
                          <a:ea typeface="Microsoft YaHei"/>
                          <a:cs typeface="Microsoft YaHei"/>
                        </a:rPr>
                        <a:t> </a:t>
                      </a:r>
                      <a:r>
                        <a:rPr sz="900" kern="0" spc="60" dirty="0">
                          <a:solidFill>
                            <a:srgbClr val="000000">
                              <a:alpha val="100000"/>
                            </a:srgbClr>
                          </a:solidFill>
                          <a:latin typeface="Microsoft YaHei"/>
                          <a:ea typeface="Microsoft YaHei"/>
                          <a:cs typeface="Microsoft YaHei"/>
                        </a:rPr>
                        <a:t>(</a:t>
                      </a:r>
                      <a:r>
                        <a:rPr sz="900" kern="0" spc="-90" dirty="0">
                          <a:solidFill>
                            <a:srgbClr val="000000">
                              <a:alpha val="100000"/>
                            </a:srgbClr>
                          </a:solidFill>
                          <a:latin typeface="Microsoft YaHei"/>
                          <a:ea typeface="Microsoft YaHei"/>
                          <a:cs typeface="Microsoft YaHei"/>
                        </a:rPr>
                        <a:t> </a:t>
                      </a:r>
                      <a:r>
                        <a:rPr sz="900" kern="0" spc="60" dirty="0">
                          <a:solidFill>
                            <a:srgbClr val="000000">
                              <a:alpha val="100000"/>
                            </a:srgbClr>
                          </a:solidFill>
                          <a:latin typeface="Microsoft YaHei"/>
                          <a:ea typeface="Microsoft YaHei"/>
                          <a:cs typeface="Microsoft YaHei"/>
                        </a:rPr>
                        <a:t>2</a:t>
                      </a:r>
                      <a:r>
                        <a:rPr sz="900" kern="0" spc="-100" dirty="0">
                          <a:solidFill>
                            <a:srgbClr val="000000">
                              <a:alpha val="100000"/>
                            </a:srgbClr>
                          </a:solidFill>
                          <a:latin typeface="Microsoft YaHei"/>
                          <a:ea typeface="Microsoft YaHei"/>
                          <a:cs typeface="Microsoft YaHei"/>
                        </a:rPr>
                        <a:t> </a:t>
                      </a:r>
                      <a:r>
                        <a:rPr sz="900" kern="0" spc="60" dirty="0">
                          <a:solidFill>
                            <a:srgbClr val="000000">
                              <a:alpha val="100000"/>
                            </a:srgbClr>
                          </a:solidFill>
                          <a:latin typeface="Microsoft YaHei"/>
                          <a:ea typeface="Microsoft YaHei"/>
                          <a:cs typeface="Microsoft YaHei"/>
                        </a:rPr>
                        <a:t>0</a:t>
                      </a:r>
                      <a:r>
                        <a:rPr sz="900" kern="0" spc="-90" dirty="0">
                          <a:solidFill>
                            <a:srgbClr val="000000">
                              <a:alpha val="100000"/>
                            </a:srgbClr>
                          </a:solidFill>
                          <a:latin typeface="Microsoft YaHei"/>
                          <a:ea typeface="Microsoft YaHei"/>
                          <a:cs typeface="Microsoft YaHei"/>
                        </a:rPr>
                        <a:t> </a:t>
                      </a:r>
                      <a:r>
                        <a:rPr sz="900" kern="0" spc="60" dirty="0">
                          <a:solidFill>
                            <a:srgbClr val="000000">
                              <a:alpha val="100000"/>
                            </a:srgbClr>
                          </a:solidFill>
                          <a:latin typeface="Microsoft YaHei"/>
                          <a:ea typeface="Microsoft YaHei"/>
                          <a:cs typeface="Microsoft YaHei"/>
                        </a:rPr>
                        <a:t>2</a:t>
                      </a:r>
                      <a:r>
                        <a:rPr sz="900" kern="0" spc="-100" dirty="0">
                          <a:solidFill>
                            <a:srgbClr val="000000">
                              <a:alpha val="100000"/>
                            </a:srgbClr>
                          </a:solidFill>
                          <a:latin typeface="Microsoft YaHei"/>
                          <a:ea typeface="Microsoft YaHei"/>
                          <a:cs typeface="Microsoft YaHei"/>
                        </a:rPr>
                        <a:t> </a:t>
                      </a:r>
                      <a:r>
                        <a:rPr sz="900" kern="0" spc="60" dirty="0">
                          <a:solidFill>
                            <a:srgbClr val="000000">
                              <a:alpha val="100000"/>
                            </a:srgbClr>
                          </a:solidFill>
                          <a:latin typeface="Microsoft YaHei"/>
                          <a:ea typeface="Microsoft YaHei"/>
                          <a:cs typeface="Microsoft YaHei"/>
                        </a:rPr>
                        <a:t>0</a:t>
                      </a:r>
                      <a:r>
                        <a:rPr sz="900" kern="0" spc="10" dirty="0">
                          <a:solidFill>
                            <a:srgbClr val="000000">
                              <a:alpha val="100000"/>
                            </a:srgbClr>
                          </a:solidFill>
                          <a:latin typeface="Microsoft YaHei"/>
                          <a:ea typeface="Microsoft YaHei"/>
                          <a:cs typeface="Microsoft YaHei"/>
                        </a:rPr>
                        <a:t>  </a:t>
                      </a:r>
                      <a:r>
                        <a:rPr sz="900" kern="0" spc="60" dirty="0">
                          <a:solidFill>
                            <a:srgbClr val="000000">
                              <a:alpha val="100000"/>
                            </a:srgbClr>
                          </a:solidFill>
                          <a:latin typeface="Microsoft YaHei"/>
                          <a:ea typeface="Microsoft YaHei"/>
                          <a:cs typeface="Microsoft YaHei"/>
                        </a:rPr>
                        <a:t>年</a:t>
                      </a:r>
                      <a:r>
                        <a:rPr sz="900" kern="0" spc="-120" dirty="0">
                          <a:solidFill>
                            <a:srgbClr val="000000">
                              <a:alpha val="100000"/>
                            </a:srgbClr>
                          </a:solidFill>
                          <a:latin typeface="Microsoft YaHei"/>
                          <a:ea typeface="Microsoft YaHei"/>
                          <a:cs typeface="Microsoft YaHei"/>
                        </a:rPr>
                        <a:t> </a:t>
                      </a:r>
                      <a:r>
                        <a:rPr sz="900" kern="0" spc="60" dirty="0">
                          <a:solidFill>
                            <a:srgbClr val="000000">
                              <a:alpha val="100000"/>
                            </a:srgbClr>
                          </a:solidFill>
                          <a:latin typeface="Microsoft YaHei"/>
                          <a:ea typeface="Microsoft YaHei"/>
                          <a:cs typeface="Microsoft YaHei"/>
                        </a:rPr>
                        <a:t>版</a:t>
                      </a:r>
                      <a:r>
                        <a:rPr sz="900" kern="0" spc="-130" dirty="0">
                          <a:solidFill>
                            <a:srgbClr val="000000">
                              <a:alpha val="100000"/>
                            </a:srgbClr>
                          </a:solidFill>
                          <a:latin typeface="Microsoft YaHei"/>
                          <a:ea typeface="Microsoft YaHei"/>
                          <a:cs typeface="Microsoft YaHei"/>
                        </a:rPr>
                        <a:t> </a:t>
                      </a:r>
                      <a:r>
                        <a:rPr sz="900" kern="0" spc="60" dirty="0">
                          <a:solidFill>
                            <a:srgbClr val="000000">
                              <a:alpha val="100000"/>
                            </a:srgbClr>
                          </a:solidFill>
                          <a:latin typeface="Microsoft YaHei"/>
                          <a:ea typeface="Microsoft YaHei"/>
                          <a:cs typeface="Microsoft YaHei"/>
                        </a:rPr>
                        <a:t>)</a:t>
                      </a:r>
                      <a:r>
                        <a:rPr sz="900" kern="0" spc="-130" dirty="0">
                          <a:solidFill>
                            <a:srgbClr val="000000">
                              <a:alpha val="100000"/>
                            </a:srgbClr>
                          </a:solidFill>
                          <a:latin typeface="Microsoft YaHei"/>
                          <a:ea typeface="Microsoft YaHei"/>
                          <a:cs typeface="Microsoft YaHei"/>
                        </a:rPr>
                        <a:t> </a:t>
                      </a:r>
                      <a:r>
                        <a:rPr sz="900" kern="0" spc="60" dirty="0">
                          <a:solidFill>
                            <a:srgbClr val="000000">
                              <a:alpha val="100000"/>
                            </a:srgbClr>
                          </a:solidFill>
                          <a:latin typeface="Microsoft YaHei"/>
                          <a:ea typeface="Microsoft YaHei"/>
                          <a:cs typeface="Microsoft YaHei"/>
                        </a:rPr>
                        <a:t>第  6.5.7</a:t>
                      </a:r>
                      <a:r>
                        <a:rPr sz="900" kern="0" spc="10" dirty="0">
                          <a:solidFill>
                            <a:srgbClr val="000000">
                              <a:alpha val="100000"/>
                            </a:srgbClr>
                          </a:solidFill>
                          <a:latin typeface="Microsoft YaHei"/>
                          <a:ea typeface="Microsoft YaHei"/>
                          <a:cs typeface="Microsoft YaHei"/>
                        </a:rPr>
                        <a:t>  </a:t>
                      </a:r>
                      <a:r>
                        <a:rPr sz="900" kern="0" spc="60" dirty="0">
                          <a:solidFill>
                            <a:srgbClr val="000000">
                              <a:alpha val="100000"/>
                            </a:srgbClr>
                          </a:solidFill>
                          <a:latin typeface="Microsoft YaHei"/>
                          <a:ea typeface="Microsoft YaHei"/>
                          <a:cs typeface="Microsoft YaHei"/>
                        </a:rPr>
                        <a:t>条</a:t>
                      </a:r>
                      <a:r>
                        <a:rPr sz="900" kern="0" spc="-80" dirty="0">
                          <a:solidFill>
                            <a:srgbClr val="000000">
                              <a:alpha val="100000"/>
                            </a:srgbClr>
                          </a:solidFill>
                          <a:latin typeface="Microsoft YaHei"/>
                          <a:ea typeface="Microsoft YaHei"/>
                          <a:cs typeface="Microsoft YaHei"/>
                        </a:rPr>
                        <a:t> </a:t>
                      </a:r>
                      <a:r>
                        <a:rPr sz="900" kern="0" spc="60" dirty="0">
                          <a:solidFill>
                            <a:srgbClr val="000000">
                              <a:alpha val="100000"/>
                            </a:srgbClr>
                          </a:solidFill>
                          <a:latin typeface="Microsoft YaHei"/>
                          <a:ea typeface="Microsoft YaHei"/>
                          <a:cs typeface="Microsoft YaHei"/>
                        </a:rPr>
                        <a:t>、</a:t>
                      </a:r>
                      <a:r>
                        <a:rPr sz="900" kern="0" spc="-70" dirty="0">
                          <a:solidFill>
                            <a:srgbClr val="000000">
                              <a:alpha val="100000"/>
                            </a:srgbClr>
                          </a:solidFill>
                          <a:latin typeface="Microsoft YaHei"/>
                          <a:ea typeface="Microsoft YaHei"/>
                          <a:cs typeface="Microsoft YaHei"/>
                        </a:rPr>
                        <a:t> </a:t>
                      </a:r>
                      <a:r>
                        <a:rPr sz="900" kern="0" spc="60" dirty="0">
                          <a:solidFill>
                            <a:srgbClr val="000000">
                              <a:alpha val="100000"/>
                            </a:srgbClr>
                          </a:solidFill>
                          <a:latin typeface="Microsoft YaHei"/>
                          <a:ea typeface="Microsoft YaHei"/>
                          <a:cs typeface="Microsoft YaHei"/>
                        </a:rPr>
                        <a:t>第</a:t>
                      </a:r>
                      <a:r>
                        <a:rPr sz="900" kern="0" spc="50" dirty="0">
                          <a:solidFill>
                            <a:srgbClr val="000000">
                              <a:alpha val="100000"/>
                            </a:srgbClr>
                          </a:solidFill>
                          <a:latin typeface="Microsoft YaHei"/>
                          <a:ea typeface="Microsoft YaHei"/>
                          <a:cs typeface="Microsoft YaHei"/>
                        </a:rPr>
                        <a:t>  9.2.1</a:t>
                      </a:r>
                      <a:r>
                        <a:rPr sz="900" kern="0" spc="-90" dirty="0">
                          <a:solidFill>
                            <a:srgbClr val="000000">
                              <a:alpha val="100000"/>
                            </a:srgbClr>
                          </a:solidFill>
                          <a:latin typeface="Microsoft YaHei"/>
                          <a:ea typeface="Microsoft YaHei"/>
                          <a:cs typeface="Microsoft YaHei"/>
                        </a:rPr>
                        <a:t> </a:t>
                      </a:r>
                      <a:r>
                        <a:rPr sz="900" kern="0" spc="50" dirty="0">
                          <a:solidFill>
                            <a:srgbClr val="000000">
                              <a:alpha val="100000"/>
                            </a:srgbClr>
                          </a:solidFill>
                          <a:latin typeface="Microsoft YaHei"/>
                          <a:ea typeface="Microsoft YaHei"/>
                          <a:cs typeface="Microsoft YaHei"/>
                        </a:rPr>
                        <a:t>2</a:t>
                      </a:r>
                      <a:r>
                        <a:rPr sz="900" kern="0" spc="10" dirty="0">
                          <a:solidFill>
                            <a:srgbClr val="000000">
                              <a:alpha val="100000"/>
                            </a:srgbClr>
                          </a:solidFill>
                          <a:latin typeface="Microsoft YaHei"/>
                          <a:ea typeface="Microsoft YaHei"/>
                          <a:cs typeface="Microsoft YaHei"/>
                        </a:rPr>
                        <a:t>  </a:t>
                      </a:r>
                      <a:r>
                        <a:rPr sz="900" kern="0" spc="50" dirty="0">
                          <a:solidFill>
                            <a:srgbClr val="000000">
                              <a:alpha val="100000"/>
                            </a:srgbClr>
                          </a:solidFill>
                          <a:latin typeface="Microsoft YaHei"/>
                          <a:ea typeface="Microsoft YaHei"/>
                          <a:cs typeface="Microsoft YaHei"/>
                        </a:rPr>
                        <a:t>条</a:t>
                      </a:r>
                      <a:r>
                        <a:rPr sz="900" kern="0" spc="-80" dirty="0">
                          <a:solidFill>
                            <a:srgbClr val="000000">
                              <a:alpha val="100000"/>
                            </a:srgbClr>
                          </a:solidFill>
                          <a:latin typeface="Microsoft YaHei"/>
                          <a:ea typeface="Microsoft YaHei"/>
                          <a:cs typeface="Microsoft YaHei"/>
                        </a:rPr>
                        <a:t> </a:t>
                      </a:r>
                      <a:r>
                        <a:rPr sz="900" kern="0" spc="50" dirty="0">
                          <a:solidFill>
                            <a:srgbClr val="000000">
                              <a:alpha val="100000"/>
                            </a:srgbClr>
                          </a:solidFill>
                          <a:latin typeface="Microsoft YaHei"/>
                          <a:ea typeface="Microsoft YaHei"/>
                          <a:cs typeface="Microsoft YaHei"/>
                        </a:rPr>
                        <a:t>、</a:t>
                      </a:r>
                      <a:r>
                        <a:rPr sz="900" kern="0" spc="-70" dirty="0">
                          <a:solidFill>
                            <a:srgbClr val="000000">
                              <a:alpha val="100000"/>
                            </a:srgbClr>
                          </a:solidFill>
                          <a:latin typeface="Microsoft YaHei"/>
                          <a:ea typeface="Microsoft YaHei"/>
                          <a:cs typeface="Microsoft YaHei"/>
                        </a:rPr>
                        <a:t> </a:t>
                      </a:r>
                      <a:r>
                        <a:rPr sz="900" kern="0" spc="50" dirty="0">
                          <a:solidFill>
                            <a:srgbClr val="000000">
                              <a:alpha val="100000"/>
                            </a:srgbClr>
                          </a:solidFill>
                          <a:latin typeface="Microsoft YaHei"/>
                          <a:ea typeface="Microsoft YaHei"/>
                          <a:cs typeface="Microsoft YaHei"/>
                        </a:rPr>
                        <a:t>第</a:t>
                      </a:r>
                      <a:r>
                        <a:rPr sz="900" kern="0" spc="0" dirty="0">
                          <a:solidFill>
                            <a:srgbClr val="000000">
                              <a:alpha val="100000"/>
                            </a:srgbClr>
                          </a:solidFill>
                          <a:latin typeface="Microsoft YaHei"/>
                          <a:ea typeface="Microsoft YaHei"/>
                          <a:cs typeface="Microsoft YaHei"/>
                        </a:rPr>
                        <a:t>          </a:t>
                      </a:r>
                      <a:r>
                        <a:rPr sz="900" kern="0" spc="90" dirty="0">
                          <a:solidFill>
                            <a:srgbClr val="000000">
                              <a:alpha val="100000"/>
                            </a:srgbClr>
                          </a:solidFill>
                          <a:latin typeface="Microsoft YaHei"/>
                          <a:ea typeface="Microsoft YaHei"/>
                          <a:cs typeface="Microsoft YaHei"/>
                        </a:rPr>
                        <a:t>9.4.7</a:t>
                      </a:r>
                      <a:r>
                        <a:rPr sz="900" kern="0" spc="10" dirty="0">
                          <a:solidFill>
                            <a:srgbClr val="000000">
                              <a:alpha val="100000"/>
                            </a:srgbClr>
                          </a:solidFill>
                          <a:latin typeface="Microsoft YaHei"/>
                          <a:ea typeface="Microsoft YaHei"/>
                          <a:cs typeface="Microsoft YaHei"/>
                        </a:rPr>
                        <a:t>  </a:t>
                      </a:r>
                      <a:r>
                        <a:rPr sz="900" kern="0" spc="90" dirty="0">
                          <a:solidFill>
                            <a:srgbClr val="000000">
                              <a:alpha val="100000"/>
                            </a:srgbClr>
                          </a:solidFill>
                          <a:latin typeface="Microsoft YaHei"/>
                          <a:ea typeface="Microsoft YaHei"/>
                          <a:cs typeface="Microsoft YaHei"/>
                        </a:rPr>
                        <a:t>条</a:t>
                      </a:r>
                      <a:r>
                        <a:rPr sz="900" kern="0" spc="-80" dirty="0">
                          <a:solidFill>
                            <a:srgbClr val="000000">
                              <a:alpha val="100000"/>
                            </a:srgbClr>
                          </a:solidFill>
                          <a:latin typeface="Microsoft YaHei"/>
                          <a:ea typeface="Microsoft YaHei"/>
                          <a:cs typeface="Microsoft YaHei"/>
                        </a:rPr>
                        <a:t> </a:t>
                      </a:r>
                      <a:r>
                        <a:rPr sz="900" kern="0" spc="90" dirty="0">
                          <a:solidFill>
                            <a:srgbClr val="000000">
                              <a:alpha val="100000"/>
                            </a:srgbClr>
                          </a:solidFill>
                          <a:latin typeface="Microsoft YaHei"/>
                          <a:ea typeface="Microsoft YaHei"/>
                          <a:cs typeface="Microsoft YaHei"/>
                        </a:rPr>
                        <a:t>、</a:t>
                      </a:r>
                      <a:r>
                        <a:rPr sz="900" kern="0" spc="-70" dirty="0">
                          <a:solidFill>
                            <a:srgbClr val="000000">
                              <a:alpha val="100000"/>
                            </a:srgbClr>
                          </a:solidFill>
                          <a:latin typeface="Microsoft YaHei"/>
                          <a:ea typeface="Microsoft YaHei"/>
                          <a:cs typeface="Microsoft YaHei"/>
                        </a:rPr>
                        <a:t> </a:t>
                      </a:r>
                      <a:r>
                        <a:rPr sz="900" kern="0" spc="90" dirty="0">
                          <a:solidFill>
                            <a:srgbClr val="000000">
                              <a:alpha val="100000"/>
                            </a:srgbClr>
                          </a:solidFill>
                          <a:latin typeface="Microsoft YaHei"/>
                          <a:ea typeface="Microsoft YaHei"/>
                          <a:cs typeface="Microsoft YaHei"/>
                        </a:rPr>
                        <a:t>第</a:t>
                      </a:r>
                      <a:r>
                        <a:rPr sz="900" kern="0" spc="30" dirty="0">
                          <a:solidFill>
                            <a:srgbClr val="000000">
                              <a:alpha val="100000"/>
                            </a:srgbClr>
                          </a:solidFill>
                          <a:latin typeface="Microsoft YaHei"/>
                          <a:ea typeface="Microsoft YaHei"/>
                          <a:cs typeface="Microsoft YaHei"/>
                        </a:rPr>
                        <a:t>  </a:t>
                      </a:r>
                      <a:r>
                        <a:rPr sz="900" kern="0" spc="90" dirty="0">
                          <a:solidFill>
                            <a:srgbClr val="000000">
                              <a:alpha val="100000"/>
                            </a:srgbClr>
                          </a:solidFill>
                          <a:latin typeface="Microsoft YaHei"/>
                          <a:ea typeface="Microsoft YaHei"/>
                          <a:cs typeface="Microsoft YaHei"/>
                        </a:rPr>
                        <a:t>9.4.1</a:t>
                      </a:r>
                      <a:r>
                        <a:rPr sz="900" kern="0" spc="-100" dirty="0">
                          <a:solidFill>
                            <a:srgbClr val="000000">
                              <a:alpha val="100000"/>
                            </a:srgbClr>
                          </a:solidFill>
                          <a:latin typeface="Microsoft YaHei"/>
                          <a:ea typeface="Microsoft YaHei"/>
                          <a:cs typeface="Microsoft YaHei"/>
                        </a:rPr>
                        <a:t> </a:t>
                      </a:r>
                      <a:r>
                        <a:rPr sz="900" kern="0" spc="90" dirty="0">
                          <a:solidFill>
                            <a:srgbClr val="000000">
                              <a:alpha val="100000"/>
                            </a:srgbClr>
                          </a:solidFill>
                          <a:latin typeface="Microsoft YaHei"/>
                          <a:ea typeface="Microsoft YaHei"/>
                          <a:cs typeface="Microsoft YaHei"/>
                        </a:rPr>
                        <a:t>0</a:t>
                      </a:r>
                      <a:r>
                        <a:rPr sz="900" kern="0" spc="10" dirty="0">
                          <a:solidFill>
                            <a:srgbClr val="000000">
                              <a:alpha val="100000"/>
                            </a:srgbClr>
                          </a:solidFill>
                          <a:latin typeface="Microsoft YaHei"/>
                          <a:ea typeface="Microsoft YaHei"/>
                          <a:cs typeface="Microsoft YaHei"/>
                        </a:rPr>
                        <a:t>  </a:t>
                      </a:r>
                      <a:r>
                        <a:rPr sz="900" kern="0" spc="90" dirty="0">
                          <a:solidFill>
                            <a:srgbClr val="000000">
                              <a:alpha val="100000"/>
                            </a:srgbClr>
                          </a:solidFill>
                          <a:latin typeface="Microsoft YaHei"/>
                          <a:ea typeface="Microsoft YaHei"/>
                          <a:cs typeface="Microsoft YaHei"/>
                        </a:rPr>
                        <a:t>条</a:t>
                      </a:r>
                      <a:r>
                        <a:rPr sz="900" kern="0" spc="-70" dirty="0">
                          <a:solidFill>
                            <a:srgbClr val="000000">
                              <a:alpha val="100000"/>
                            </a:srgbClr>
                          </a:solidFill>
                          <a:latin typeface="Microsoft YaHei"/>
                          <a:ea typeface="Microsoft YaHei"/>
                          <a:cs typeface="Microsoft YaHei"/>
                        </a:rPr>
                        <a:t> </a:t>
                      </a:r>
                      <a:r>
                        <a:rPr sz="900" kern="0" spc="90" dirty="0">
                          <a:solidFill>
                            <a:srgbClr val="000000">
                              <a:alpha val="100000"/>
                            </a:srgbClr>
                          </a:solidFill>
                          <a:latin typeface="Microsoft YaHei"/>
                          <a:ea typeface="Microsoft YaHei"/>
                          <a:cs typeface="Microsoft YaHei"/>
                        </a:rPr>
                        <a:t>、</a:t>
                      </a:r>
                      <a:r>
                        <a:rPr sz="900" kern="0" spc="-70" dirty="0">
                          <a:solidFill>
                            <a:srgbClr val="000000">
                              <a:alpha val="100000"/>
                            </a:srgbClr>
                          </a:solidFill>
                          <a:latin typeface="Microsoft YaHei"/>
                          <a:ea typeface="Microsoft YaHei"/>
                          <a:cs typeface="Microsoft YaHei"/>
                        </a:rPr>
                        <a:t> </a:t>
                      </a:r>
                      <a:r>
                        <a:rPr sz="900" kern="0" spc="90" dirty="0">
                          <a:solidFill>
                            <a:srgbClr val="000000">
                              <a:alpha val="100000"/>
                            </a:srgbClr>
                          </a:solidFill>
                          <a:latin typeface="Microsoft YaHei"/>
                          <a:ea typeface="Microsoft YaHei"/>
                          <a:cs typeface="Microsoft YaHei"/>
                        </a:rPr>
                        <a:t>第</a:t>
                      </a:r>
                      <a:r>
                        <a:rPr sz="900" kern="0" spc="30" dirty="0">
                          <a:solidFill>
                            <a:srgbClr val="000000">
                              <a:alpha val="100000"/>
                            </a:srgbClr>
                          </a:solidFill>
                          <a:latin typeface="Microsoft YaHei"/>
                          <a:ea typeface="Microsoft YaHei"/>
                          <a:cs typeface="Microsoft YaHei"/>
                        </a:rPr>
                        <a:t>  </a:t>
                      </a:r>
                      <a:r>
                        <a:rPr sz="900" kern="0" spc="90" dirty="0">
                          <a:solidFill>
                            <a:srgbClr val="000000">
                              <a:alpha val="100000"/>
                            </a:srgbClr>
                          </a:solidFill>
                          <a:latin typeface="Microsoft YaHei"/>
                          <a:ea typeface="Microsoft YaHei"/>
                          <a:cs typeface="Microsoft YaHei"/>
                        </a:rPr>
                        <a:t>9.4.1</a:t>
                      </a:r>
                      <a:r>
                        <a:rPr sz="900" kern="0" spc="-60" dirty="0">
                          <a:solidFill>
                            <a:srgbClr val="000000">
                              <a:alpha val="100000"/>
                            </a:srgbClr>
                          </a:solidFill>
                          <a:latin typeface="Microsoft YaHei"/>
                          <a:ea typeface="Microsoft YaHei"/>
                          <a:cs typeface="Microsoft YaHei"/>
                        </a:rPr>
                        <a:t> </a:t>
                      </a:r>
                      <a:r>
                        <a:rPr sz="900" kern="0" spc="80" dirty="0">
                          <a:solidFill>
                            <a:srgbClr val="000000">
                              <a:alpha val="100000"/>
                            </a:srgbClr>
                          </a:solidFill>
                          <a:latin typeface="Microsoft YaHei"/>
                          <a:ea typeface="Microsoft YaHei"/>
                          <a:cs typeface="Microsoft YaHei"/>
                        </a:rPr>
                        <a:t>1</a:t>
                      </a:r>
                      <a:r>
                        <a:rPr sz="900" kern="0" spc="10" dirty="0">
                          <a:solidFill>
                            <a:srgbClr val="000000">
                              <a:alpha val="100000"/>
                            </a:srgbClr>
                          </a:solidFill>
                          <a:latin typeface="Microsoft YaHei"/>
                          <a:ea typeface="Microsoft YaHei"/>
                          <a:cs typeface="Microsoft YaHei"/>
                        </a:rPr>
                        <a:t>  </a:t>
                      </a:r>
                      <a:r>
                        <a:rPr sz="900" kern="0" spc="80" dirty="0">
                          <a:solidFill>
                            <a:srgbClr val="000000">
                              <a:alpha val="100000"/>
                            </a:srgbClr>
                          </a:solidFill>
                          <a:latin typeface="Microsoft YaHei"/>
                          <a:ea typeface="Microsoft YaHei"/>
                          <a:cs typeface="Microsoft YaHei"/>
                        </a:rPr>
                        <a:t>条</a:t>
                      </a:r>
                      <a:r>
                        <a:rPr sz="900" kern="0" spc="-80" dirty="0">
                          <a:solidFill>
                            <a:srgbClr val="000000">
                              <a:alpha val="100000"/>
                            </a:srgbClr>
                          </a:solidFill>
                          <a:latin typeface="Microsoft YaHei"/>
                          <a:ea typeface="Microsoft YaHei"/>
                          <a:cs typeface="Microsoft YaHei"/>
                        </a:rPr>
                        <a:t> </a:t>
                      </a:r>
                      <a:r>
                        <a:rPr sz="900" kern="0" spc="80" dirty="0">
                          <a:solidFill>
                            <a:srgbClr val="000000">
                              <a:alpha val="100000"/>
                            </a:srgbClr>
                          </a:solidFill>
                          <a:latin typeface="Microsoft YaHei"/>
                          <a:ea typeface="Microsoft YaHei"/>
                          <a:cs typeface="Microsoft YaHei"/>
                        </a:rPr>
                        <a:t>、</a:t>
                      </a:r>
                      <a:r>
                        <a:rPr sz="900" kern="0" spc="-60" dirty="0">
                          <a:solidFill>
                            <a:srgbClr val="000000">
                              <a:alpha val="100000"/>
                            </a:srgbClr>
                          </a:solidFill>
                          <a:latin typeface="Microsoft YaHei"/>
                          <a:ea typeface="Microsoft YaHei"/>
                          <a:cs typeface="Microsoft YaHei"/>
                        </a:rPr>
                        <a:t> </a:t>
                      </a:r>
                      <a:r>
                        <a:rPr sz="900" kern="0" spc="80" dirty="0">
                          <a:solidFill>
                            <a:srgbClr val="000000">
                              <a:alpha val="100000"/>
                            </a:srgbClr>
                          </a:solidFill>
                          <a:latin typeface="Microsoft YaHei"/>
                          <a:ea typeface="Microsoft YaHei"/>
                          <a:cs typeface="Microsoft YaHei"/>
                        </a:rPr>
                        <a:t>第</a:t>
                      </a:r>
                      <a:endParaRPr sz="900" dirty="0">
                        <a:latin typeface="Microsoft YaHei"/>
                        <a:ea typeface="Microsoft YaHei"/>
                        <a:cs typeface="Microsoft YaHei"/>
                      </a:endParaRPr>
                    </a:p>
                    <a:p>
                      <a:pPr marL="231775" indent="4444" algn="l" rtl="0" eaLnBrk="0">
                        <a:lnSpc>
                          <a:spcPct val="131000"/>
                        </a:lnSpc>
                        <a:spcBef>
                          <a:spcPts val="51"/>
                        </a:spcBef>
                        <a:tabLst/>
                      </a:pPr>
                      <a:r>
                        <a:rPr sz="900" kern="0" spc="60" dirty="0">
                          <a:solidFill>
                            <a:srgbClr val="000000">
                              <a:alpha val="100000"/>
                            </a:srgbClr>
                          </a:solidFill>
                          <a:latin typeface="Microsoft YaHei"/>
                          <a:ea typeface="Microsoft YaHei"/>
                          <a:cs typeface="Microsoft YaHei"/>
                        </a:rPr>
                        <a:t>9.4.</a:t>
                      </a:r>
                      <a:r>
                        <a:rPr sz="900" kern="0" spc="20" dirty="0">
                          <a:solidFill>
                            <a:srgbClr val="000000">
                              <a:alpha val="100000"/>
                            </a:srgbClr>
                          </a:solidFill>
                          <a:latin typeface="Microsoft YaHei"/>
                          <a:ea typeface="Microsoft YaHei"/>
                          <a:cs typeface="Microsoft YaHei"/>
                        </a:rPr>
                        <a:t> </a:t>
                      </a:r>
                      <a:r>
                        <a:rPr sz="900" kern="0" spc="60" dirty="0">
                          <a:solidFill>
                            <a:srgbClr val="000000">
                              <a:alpha val="100000"/>
                            </a:srgbClr>
                          </a:solidFill>
                          <a:latin typeface="Microsoft YaHei"/>
                          <a:ea typeface="Microsoft YaHei"/>
                          <a:cs typeface="Microsoft YaHei"/>
                        </a:rPr>
                        <a:t>1</a:t>
                      </a:r>
                      <a:r>
                        <a:rPr sz="900" kern="0" spc="-90" dirty="0">
                          <a:solidFill>
                            <a:srgbClr val="000000">
                              <a:alpha val="100000"/>
                            </a:srgbClr>
                          </a:solidFill>
                          <a:latin typeface="Microsoft YaHei"/>
                          <a:ea typeface="Microsoft YaHei"/>
                          <a:cs typeface="Microsoft YaHei"/>
                        </a:rPr>
                        <a:t> </a:t>
                      </a:r>
                      <a:r>
                        <a:rPr sz="900" kern="0" spc="60" dirty="0">
                          <a:solidFill>
                            <a:srgbClr val="000000">
                              <a:alpha val="100000"/>
                            </a:srgbClr>
                          </a:solidFill>
                          <a:latin typeface="Microsoft YaHei"/>
                          <a:ea typeface="Microsoft YaHei"/>
                          <a:cs typeface="Microsoft YaHei"/>
                        </a:rPr>
                        <a:t>2</a:t>
                      </a:r>
                      <a:r>
                        <a:rPr sz="900" kern="0" spc="10" dirty="0">
                          <a:solidFill>
                            <a:srgbClr val="000000">
                              <a:alpha val="100000"/>
                            </a:srgbClr>
                          </a:solidFill>
                          <a:latin typeface="Microsoft YaHei"/>
                          <a:ea typeface="Microsoft YaHei"/>
                          <a:cs typeface="Microsoft YaHei"/>
                        </a:rPr>
                        <a:t>  </a:t>
                      </a:r>
                      <a:r>
                        <a:rPr sz="900" kern="0" spc="60" dirty="0">
                          <a:solidFill>
                            <a:srgbClr val="000000">
                              <a:alpha val="100000"/>
                            </a:srgbClr>
                          </a:solidFill>
                          <a:latin typeface="Microsoft YaHei"/>
                          <a:ea typeface="Microsoft YaHei"/>
                          <a:cs typeface="Microsoft YaHei"/>
                        </a:rPr>
                        <a:t>条</a:t>
                      </a:r>
                      <a:r>
                        <a:rPr sz="900" kern="0" spc="-80" dirty="0">
                          <a:solidFill>
                            <a:srgbClr val="000000">
                              <a:alpha val="100000"/>
                            </a:srgbClr>
                          </a:solidFill>
                          <a:latin typeface="Microsoft YaHei"/>
                          <a:ea typeface="Microsoft YaHei"/>
                          <a:cs typeface="Microsoft YaHei"/>
                        </a:rPr>
                        <a:t> </a:t>
                      </a:r>
                      <a:r>
                        <a:rPr sz="900" kern="0" spc="60" dirty="0">
                          <a:solidFill>
                            <a:srgbClr val="000000">
                              <a:alpha val="100000"/>
                            </a:srgbClr>
                          </a:solidFill>
                          <a:latin typeface="Microsoft YaHei"/>
                          <a:ea typeface="Microsoft YaHei"/>
                          <a:cs typeface="Microsoft YaHei"/>
                        </a:rPr>
                        <a:t>、</a:t>
                      </a:r>
                      <a:r>
                        <a:rPr sz="900" kern="0" spc="-60" dirty="0">
                          <a:solidFill>
                            <a:srgbClr val="000000">
                              <a:alpha val="100000"/>
                            </a:srgbClr>
                          </a:solidFill>
                          <a:latin typeface="Microsoft YaHei"/>
                          <a:ea typeface="Microsoft YaHei"/>
                          <a:cs typeface="Microsoft YaHei"/>
                        </a:rPr>
                        <a:t> </a:t>
                      </a:r>
                      <a:r>
                        <a:rPr sz="900" kern="0" spc="60" dirty="0">
                          <a:solidFill>
                            <a:srgbClr val="000000">
                              <a:alpha val="100000"/>
                            </a:srgbClr>
                          </a:solidFill>
                          <a:latin typeface="Microsoft YaHei"/>
                          <a:ea typeface="Microsoft YaHei"/>
                          <a:cs typeface="Microsoft YaHei"/>
                        </a:rPr>
                        <a:t>第</a:t>
                      </a:r>
                      <a:r>
                        <a:rPr sz="900" kern="0" spc="30" dirty="0">
                          <a:solidFill>
                            <a:srgbClr val="000000">
                              <a:alpha val="100000"/>
                            </a:srgbClr>
                          </a:solidFill>
                          <a:latin typeface="Microsoft YaHei"/>
                          <a:ea typeface="Microsoft YaHei"/>
                          <a:cs typeface="Microsoft YaHei"/>
                        </a:rPr>
                        <a:t>  </a:t>
                      </a:r>
                      <a:r>
                        <a:rPr sz="900" kern="0" spc="60" dirty="0">
                          <a:solidFill>
                            <a:srgbClr val="000000">
                              <a:alpha val="100000"/>
                            </a:srgbClr>
                          </a:solidFill>
                          <a:latin typeface="Microsoft YaHei"/>
                          <a:ea typeface="Microsoft YaHei"/>
                          <a:cs typeface="Microsoft YaHei"/>
                        </a:rPr>
                        <a:t>9.4.</a:t>
                      </a:r>
                      <a:r>
                        <a:rPr sz="900" kern="0" spc="-60" dirty="0">
                          <a:solidFill>
                            <a:srgbClr val="000000">
                              <a:alpha val="100000"/>
                            </a:srgbClr>
                          </a:solidFill>
                          <a:latin typeface="Microsoft YaHei"/>
                          <a:ea typeface="Microsoft YaHei"/>
                          <a:cs typeface="Microsoft YaHei"/>
                        </a:rPr>
                        <a:t> </a:t>
                      </a:r>
                      <a:r>
                        <a:rPr sz="900" kern="0" spc="60" dirty="0">
                          <a:solidFill>
                            <a:srgbClr val="000000">
                              <a:alpha val="100000"/>
                            </a:srgbClr>
                          </a:solidFill>
                          <a:latin typeface="Microsoft YaHei"/>
                          <a:ea typeface="Microsoft YaHei"/>
                          <a:cs typeface="Microsoft YaHei"/>
                        </a:rPr>
                        <a:t>1</a:t>
                      </a:r>
                      <a:r>
                        <a:rPr sz="900" kern="0" spc="-70" dirty="0">
                          <a:solidFill>
                            <a:srgbClr val="000000">
                              <a:alpha val="100000"/>
                            </a:srgbClr>
                          </a:solidFill>
                          <a:latin typeface="Microsoft YaHei"/>
                          <a:ea typeface="Microsoft YaHei"/>
                          <a:cs typeface="Microsoft YaHei"/>
                        </a:rPr>
                        <a:t> </a:t>
                      </a:r>
                      <a:r>
                        <a:rPr sz="900" kern="0" spc="60" dirty="0">
                          <a:solidFill>
                            <a:srgbClr val="000000">
                              <a:alpha val="100000"/>
                            </a:srgbClr>
                          </a:solidFill>
                          <a:latin typeface="Microsoft YaHei"/>
                          <a:ea typeface="Microsoft YaHei"/>
                          <a:cs typeface="Microsoft YaHei"/>
                        </a:rPr>
                        <a:t>3</a:t>
                      </a:r>
                      <a:r>
                        <a:rPr sz="900" kern="0" spc="-90" dirty="0">
                          <a:solidFill>
                            <a:srgbClr val="000000">
                              <a:alpha val="100000"/>
                            </a:srgbClr>
                          </a:solidFill>
                          <a:latin typeface="Microsoft YaHei"/>
                          <a:ea typeface="Microsoft YaHei"/>
                          <a:cs typeface="Microsoft YaHei"/>
                        </a:rPr>
                        <a:t> </a:t>
                      </a:r>
                      <a:r>
                        <a:rPr sz="900" kern="0" spc="60" dirty="0">
                          <a:solidFill>
                            <a:srgbClr val="000000">
                              <a:alpha val="100000"/>
                            </a:srgbClr>
                          </a:solidFill>
                          <a:latin typeface="Microsoft YaHei"/>
                          <a:ea typeface="Microsoft YaHei"/>
                          <a:cs typeface="Microsoft YaHei"/>
                        </a:rPr>
                        <a:t>、</a:t>
                      </a:r>
                      <a:r>
                        <a:rPr sz="900" kern="0" spc="-60" dirty="0">
                          <a:solidFill>
                            <a:srgbClr val="000000">
                              <a:alpha val="100000"/>
                            </a:srgbClr>
                          </a:solidFill>
                          <a:latin typeface="Microsoft YaHei"/>
                          <a:ea typeface="Microsoft YaHei"/>
                          <a:cs typeface="Microsoft YaHei"/>
                        </a:rPr>
                        <a:t> </a:t>
                      </a:r>
                      <a:r>
                        <a:rPr sz="900" kern="0" spc="60" dirty="0">
                          <a:solidFill>
                            <a:srgbClr val="000000">
                              <a:alpha val="100000"/>
                            </a:srgbClr>
                          </a:solidFill>
                          <a:latin typeface="Microsoft YaHei"/>
                          <a:ea typeface="Microsoft YaHei"/>
                          <a:cs typeface="Microsoft YaHei"/>
                        </a:rPr>
                        <a:t>第</a:t>
                      </a:r>
                      <a:r>
                        <a:rPr sz="900" kern="0" spc="30" dirty="0">
                          <a:solidFill>
                            <a:srgbClr val="000000">
                              <a:alpha val="100000"/>
                            </a:srgbClr>
                          </a:solidFill>
                          <a:latin typeface="Microsoft YaHei"/>
                          <a:ea typeface="Microsoft YaHei"/>
                          <a:cs typeface="Microsoft YaHei"/>
                        </a:rPr>
                        <a:t>  </a:t>
                      </a:r>
                      <a:r>
                        <a:rPr sz="900" kern="0" spc="60" dirty="0">
                          <a:solidFill>
                            <a:srgbClr val="000000">
                              <a:alpha val="100000"/>
                            </a:srgbClr>
                          </a:solidFill>
                          <a:latin typeface="Microsoft YaHei"/>
                          <a:ea typeface="Microsoft YaHei"/>
                          <a:cs typeface="Microsoft YaHei"/>
                        </a:rPr>
                        <a:t>9.4.</a:t>
                      </a:r>
                      <a:r>
                        <a:rPr sz="900" kern="0" spc="-60" dirty="0">
                          <a:solidFill>
                            <a:srgbClr val="000000">
                              <a:alpha val="100000"/>
                            </a:srgbClr>
                          </a:solidFill>
                          <a:latin typeface="Microsoft YaHei"/>
                          <a:ea typeface="Microsoft YaHei"/>
                          <a:cs typeface="Microsoft YaHei"/>
                        </a:rPr>
                        <a:t> </a:t>
                      </a:r>
                      <a:r>
                        <a:rPr sz="900" kern="0" spc="60" dirty="0">
                          <a:solidFill>
                            <a:srgbClr val="000000">
                              <a:alpha val="100000"/>
                            </a:srgbClr>
                          </a:solidFill>
                          <a:latin typeface="Microsoft YaHei"/>
                          <a:ea typeface="Microsoft YaHei"/>
                          <a:cs typeface="Microsoft YaHei"/>
                        </a:rPr>
                        <a:t>1</a:t>
                      </a:r>
                      <a:r>
                        <a:rPr sz="900" kern="0" spc="-60" dirty="0">
                          <a:solidFill>
                            <a:srgbClr val="000000">
                              <a:alpha val="100000"/>
                            </a:srgbClr>
                          </a:solidFill>
                          <a:latin typeface="Microsoft YaHei"/>
                          <a:ea typeface="Microsoft YaHei"/>
                          <a:cs typeface="Microsoft YaHei"/>
                        </a:rPr>
                        <a:t> </a:t>
                      </a:r>
                      <a:r>
                        <a:rPr sz="900" kern="0" spc="60" dirty="0">
                          <a:solidFill>
                            <a:srgbClr val="000000">
                              <a:alpha val="100000"/>
                            </a:srgbClr>
                          </a:solidFill>
                          <a:latin typeface="Microsoft YaHei"/>
                          <a:ea typeface="Microsoft YaHei"/>
                          <a:cs typeface="Microsoft YaHei"/>
                        </a:rPr>
                        <a:t>5</a:t>
                      </a:r>
                      <a:r>
                        <a:rPr sz="900" kern="0" spc="10" dirty="0">
                          <a:solidFill>
                            <a:srgbClr val="000000">
                              <a:alpha val="100000"/>
                            </a:srgbClr>
                          </a:solidFill>
                          <a:latin typeface="Microsoft YaHei"/>
                          <a:ea typeface="Microsoft YaHei"/>
                          <a:cs typeface="Microsoft YaHei"/>
                        </a:rPr>
                        <a:t>  </a:t>
                      </a:r>
                      <a:r>
                        <a:rPr sz="900" kern="0" spc="60" dirty="0">
                          <a:solidFill>
                            <a:srgbClr val="000000">
                              <a:alpha val="100000"/>
                            </a:srgbClr>
                          </a:solidFill>
                          <a:latin typeface="Microsoft YaHei"/>
                          <a:ea typeface="Microsoft YaHei"/>
                          <a:cs typeface="Microsoft YaHei"/>
                        </a:rPr>
                        <a:t>条</a:t>
                      </a:r>
                      <a:r>
                        <a:rPr sz="900" kern="0" spc="-80" dirty="0">
                          <a:solidFill>
                            <a:srgbClr val="000000">
                              <a:alpha val="100000"/>
                            </a:srgbClr>
                          </a:solidFill>
                          <a:latin typeface="Microsoft YaHei"/>
                          <a:ea typeface="Microsoft YaHei"/>
                          <a:cs typeface="Microsoft YaHei"/>
                        </a:rPr>
                        <a:t> </a:t>
                      </a:r>
                      <a:r>
                        <a:rPr sz="900" kern="0" spc="60" dirty="0">
                          <a:solidFill>
                            <a:srgbClr val="000000">
                              <a:alpha val="100000"/>
                            </a:srgbClr>
                          </a:solidFill>
                          <a:latin typeface="Microsoft YaHei"/>
                          <a:ea typeface="Microsoft YaHei"/>
                          <a:cs typeface="Microsoft YaHei"/>
                        </a:rPr>
                        <a:t>、</a:t>
                      </a:r>
                      <a:r>
                        <a:rPr sz="900" kern="0" spc="-60" dirty="0">
                          <a:solidFill>
                            <a:srgbClr val="000000">
                              <a:alpha val="100000"/>
                            </a:srgbClr>
                          </a:solidFill>
                          <a:latin typeface="Microsoft YaHei"/>
                          <a:ea typeface="Microsoft YaHei"/>
                          <a:cs typeface="Microsoft YaHei"/>
                        </a:rPr>
                        <a:t> </a:t>
                      </a:r>
                      <a:r>
                        <a:rPr sz="900" kern="0" spc="60" dirty="0">
                          <a:solidFill>
                            <a:srgbClr val="000000">
                              <a:alpha val="100000"/>
                            </a:srgbClr>
                          </a:solidFill>
                          <a:latin typeface="Microsoft YaHei"/>
                          <a:ea typeface="Microsoft YaHei"/>
                          <a:cs typeface="Microsoft YaHei"/>
                        </a:rPr>
                        <a:t>第</a:t>
                      </a:r>
                      <a:r>
                        <a:rPr sz="900" kern="0" spc="30" dirty="0">
                          <a:solidFill>
                            <a:srgbClr val="000000">
                              <a:alpha val="100000"/>
                            </a:srgbClr>
                          </a:solidFill>
                          <a:latin typeface="Microsoft YaHei"/>
                          <a:ea typeface="Microsoft YaHei"/>
                          <a:cs typeface="Microsoft YaHei"/>
                        </a:rPr>
                        <a:t>  </a:t>
                      </a:r>
                      <a:r>
                        <a:rPr sz="900" kern="0" spc="60" dirty="0">
                          <a:solidFill>
                            <a:srgbClr val="000000">
                              <a:alpha val="100000"/>
                            </a:srgbClr>
                          </a:solidFill>
                          <a:latin typeface="Microsoft YaHei"/>
                          <a:ea typeface="Microsoft YaHei"/>
                          <a:cs typeface="Microsoft YaHei"/>
                        </a:rPr>
                        <a:t>9.4.</a:t>
                      </a:r>
                      <a:r>
                        <a:rPr sz="900" kern="0" spc="-60" dirty="0">
                          <a:solidFill>
                            <a:srgbClr val="000000">
                              <a:alpha val="100000"/>
                            </a:srgbClr>
                          </a:solidFill>
                          <a:latin typeface="Microsoft YaHei"/>
                          <a:ea typeface="Microsoft YaHei"/>
                          <a:cs typeface="Microsoft YaHei"/>
                        </a:rPr>
                        <a:t> </a:t>
                      </a:r>
                      <a:r>
                        <a:rPr sz="900" kern="0" spc="60" dirty="0">
                          <a:solidFill>
                            <a:srgbClr val="000000">
                              <a:alpha val="100000"/>
                            </a:srgbClr>
                          </a:solidFill>
                          <a:latin typeface="Microsoft YaHei"/>
                          <a:ea typeface="Microsoft YaHei"/>
                          <a:cs typeface="Microsoft YaHei"/>
                        </a:rPr>
                        <a:t>1</a:t>
                      </a:r>
                      <a:r>
                        <a:rPr sz="900" kern="0" spc="-90" dirty="0">
                          <a:solidFill>
                            <a:srgbClr val="000000">
                              <a:alpha val="100000"/>
                            </a:srgbClr>
                          </a:solidFill>
                          <a:latin typeface="Microsoft YaHei"/>
                          <a:ea typeface="Microsoft YaHei"/>
                          <a:cs typeface="Microsoft YaHei"/>
                        </a:rPr>
                        <a:t> </a:t>
                      </a:r>
                      <a:r>
                        <a:rPr sz="900" kern="0" spc="60" dirty="0">
                          <a:solidFill>
                            <a:srgbClr val="000000">
                              <a:alpha val="100000"/>
                            </a:srgbClr>
                          </a:solidFill>
                          <a:latin typeface="Microsoft YaHei"/>
                          <a:ea typeface="Microsoft YaHei"/>
                          <a:cs typeface="Microsoft YaHei"/>
                        </a:rPr>
                        <a:t>6</a:t>
                      </a:r>
                      <a:r>
                        <a:rPr sz="900" kern="0" spc="0" dirty="0">
                          <a:solidFill>
                            <a:srgbClr val="000000">
                              <a:alpha val="100000"/>
                            </a:srgbClr>
                          </a:solidFill>
                          <a:latin typeface="Microsoft YaHei"/>
                          <a:ea typeface="Microsoft YaHei"/>
                          <a:cs typeface="Microsoft YaHei"/>
                        </a:rPr>
                        <a:t>         </a:t>
                      </a:r>
                      <a:r>
                        <a:rPr sz="900" kern="0" spc="70" dirty="0">
                          <a:solidFill>
                            <a:srgbClr val="000000">
                              <a:alpha val="100000"/>
                            </a:srgbClr>
                          </a:solidFill>
                          <a:latin typeface="Microsoft YaHei"/>
                          <a:ea typeface="Microsoft YaHei"/>
                          <a:cs typeface="Microsoft YaHei"/>
                        </a:rPr>
                        <a:t>条</a:t>
                      </a:r>
                      <a:r>
                        <a:rPr sz="900" kern="0" spc="-40" dirty="0">
                          <a:solidFill>
                            <a:srgbClr val="000000">
                              <a:alpha val="100000"/>
                            </a:srgbClr>
                          </a:solidFill>
                          <a:latin typeface="Microsoft YaHei"/>
                          <a:ea typeface="Microsoft YaHei"/>
                          <a:cs typeface="Microsoft YaHei"/>
                        </a:rPr>
                        <a:t> </a:t>
                      </a:r>
                      <a:r>
                        <a:rPr sz="900" kern="0" spc="70" dirty="0">
                          <a:solidFill>
                            <a:srgbClr val="000000">
                              <a:alpha val="100000"/>
                            </a:srgbClr>
                          </a:solidFill>
                          <a:latin typeface="Microsoft YaHei"/>
                          <a:ea typeface="Microsoft YaHei"/>
                          <a:cs typeface="Microsoft YaHei"/>
                        </a:rPr>
                        <a:t>、</a:t>
                      </a:r>
                      <a:r>
                        <a:rPr sz="900" kern="0" spc="-70" dirty="0">
                          <a:solidFill>
                            <a:srgbClr val="000000">
                              <a:alpha val="100000"/>
                            </a:srgbClr>
                          </a:solidFill>
                          <a:latin typeface="Microsoft YaHei"/>
                          <a:ea typeface="Microsoft YaHei"/>
                          <a:cs typeface="Microsoft YaHei"/>
                        </a:rPr>
                        <a:t> </a:t>
                      </a:r>
                      <a:r>
                        <a:rPr sz="900" kern="0" spc="70" dirty="0">
                          <a:solidFill>
                            <a:srgbClr val="000000">
                              <a:alpha val="100000"/>
                            </a:srgbClr>
                          </a:solidFill>
                          <a:latin typeface="Microsoft YaHei"/>
                          <a:ea typeface="Microsoft YaHei"/>
                          <a:cs typeface="Microsoft YaHei"/>
                        </a:rPr>
                        <a:t>第</a:t>
                      </a:r>
                      <a:r>
                        <a:rPr sz="900" kern="0" spc="30" dirty="0">
                          <a:solidFill>
                            <a:srgbClr val="000000">
                              <a:alpha val="100000"/>
                            </a:srgbClr>
                          </a:solidFill>
                          <a:latin typeface="Microsoft YaHei"/>
                          <a:ea typeface="Microsoft YaHei"/>
                          <a:cs typeface="Microsoft YaHei"/>
                        </a:rPr>
                        <a:t>  </a:t>
                      </a:r>
                      <a:r>
                        <a:rPr sz="900" kern="0" spc="70" dirty="0">
                          <a:solidFill>
                            <a:srgbClr val="000000">
                              <a:alpha val="100000"/>
                            </a:srgbClr>
                          </a:solidFill>
                          <a:latin typeface="Microsoft YaHei"/>
                          <a:ea typeface="Microsoft YaHei"/>
                          <a:cs typeface="Microsoft YaHei"/>
                        </a:rPr>
                        <a:t>9.4.2</a:t>
                      </a:r>
                      <a:r>
                        <a:rPr sz="900" kern="0" spc="-50" dirty="0">
                          <a:solidFill>
                            <a:srgbClr val="000000">
                              <a:alpha val="100000"/>
                            </a:srgbClr>
                          </a:solidFill>
                          <a:latin typeface="Microsoft YaHei"/>
                          <a:ea typeface="Microsoft YaHei"/>
                          <a:cs typeface="Microsoft YaHei"/>
                        </a:rPr>
                        <a:t> </a:t>
                      </a:r>
                      <a:r>
                        <a:rPr sz="900" kern="0" spc="70" dirty="0">
                          <a:solidFill>
                            <a:srgbClr val="000000">
                              <a:alpha val="100000"/>
                            </a:srgbClr>
                          </a:solidFill>
                          <a:latin typeface="Microsoft YaHei"/>
                          <a:ea typeface="Microsoft YaHei"/>
                          <a:cs typeface="Microsoft YaHei"/>
                        </a:rPr>
                        <a:t>1</a:t>
                      </a:r>
                      <a:r>
                        <a:rPr sz="900" kern="0" spc="10" dirty="0">
                          <a:solidFill>
                            <a:srgbClr val="000000">
                              <a:alpha val="100000"/>
                            </a:srgbClr>
                          </a:solidFill>
                          <a:latin typeface="Microsoft YaHei"/>
                          <a:ea typeface="Microsoft YaHei"/>
                          <a:cs typeface="Microsoft YaHei"/>
                        </a:rPr>
                        <a:t>  </a:t>
                      </a:r>
                      <a:r>
                        <a:rPr sz="900" kern="0" spc="70" dirty="0">
                          <a:solidFill>
                            <a:srgbClr val="000000">
                              <a:alpha val="100000"/>
                            </a:srgbClr>
                          </a:solidFill>
                          <a:latin typeface="Microsoft YaHei"/>
                          <a:ea typeface="Microsoft YaHei"/>
                          <a:cs typeface="Microsoft YaHei"/>
                        </a:rPr>
                        <a:t>条</a:t>
                      </a:r>
                      <a:r>
                        <a:rPr sz="900" kern="0" spc="-140" dirty="0">
                          <a:solidFill>
                            <a:srgbClr val="000000">
                              <a:alpha val="100000"/>
                            </a:srgbClr>
                          </a:solidFill>
                          <a:latin typeface="Microsoft YaHei"/>
                          <a:ea typeface="Microsoft YaHei"/>
                          <a:cs typeface="Microsoft YaHei"/>
                        </a:rPr>
                        <a:t> </a:t>
                      </a:r>
                      <a:r>
                        <a:rPr sz="900" kern="0" spc="70" dirty="0">
                          <a:solidFill>
                            <a:srgbClr val="000000">
                              <a:alpha val="100000"/>
                            </a:srgbClr>
                          </a:solidFill>
                          <a:latin typeface="Microsoft YaHei"/>
                          <a:ea typeface="Microsoft YaHei"/>
                          <a:cs typeface="Microsoft YaHei"/>
                        </a:rPr>
                        <a:t>。</a:t>
                      </a:r>
                      <a:endParaRPr sz="900" dirty="0">
                        <a:latin typeface="Microsoft YaHei"/>
                        <a:ea typeface="Microsoft YaHei"/>
                        <a:cs typeface="Microsoft YaHei"/>
                      </a:endParaRPr>
                    </a:p>
                    <a:p>
                      <a:pPr marL="292100" algn="l" rtl="0" eaLnBrk="0">
                        <a:lnSpc>
                          <a:spcPts val="1284"/>
                        </a:lnSpc>
                        <a:spcBef>
                          <a:spcPts val="59"/>
                        </a:spcBef>
                        <a:tabLst/>
                      </a:pPr>
                      <a:r>
                        <a:rPr sz="900" kern="0" spc="50" dirty="0">
                          <a:solidFill>
                            <a:srgbClr val="000000">
                              <a:alpha val="100000"/>
                            </a:srgbClr>
                          </a:solidFill>
                          <a:latin typeface="Microsoft YaHei"/>
                          <a:ea typeface="Microsoft YaHei"/>
                          <a:cs typeface="Microsoft YaHei"/>
                        </a:rPr>
                        <a:t>《</a:t>
                      </a:r>
                      <a:r>
                        <a:rPr sz="900" kern="0" spc="-120" dirty="0">
                          <a:solidFill>
                            <a:srgbClr val="000000">
                              <a:alpha val="100000"/>
                            </a:srgbClr>
                          </a:solidFill>
                          <a:latin typeface="Microsoft YaHei"/>
                          <a:ea typeface="Microsoft YaHei"/>
                          <a:cs typeface="Microsoft YaHei"/>
                        </a:rPr>
                        <a:t> </a:t>
                      </a:r>
                      <a:r>
                        <a:rPr sz="900" kern="0" spc="50" dirty="0">
                          <a:solidFill>
                            <a:srgbClr val="000000">
                              <a:alpha val="100000"/>
                            </a:srgbClr>
                          </a:solidFill>
                          <a:latin typeface="Microsoft YaHei"/>
                          <a:ea typeface="Microsoft YaHei"/>
                          <a:cs typeface="Microsoft YaHei"/>
                        </a:rPr>
                        <a:t>液</a:t>
                      </a:r>
                      <a:r>
                        <a:rPr sz="900" kern="0" spc="-130" dirty="0">
                          <a:solidFill>
                            <a:srgbClr val="000000">
                              <a:alpha val="100000"/>
                            </a:srgbClr>
                          </a:solidFill>
                          <a:latin typeface="Microsoft YaHei"/>
                          <a:ea typeface="Microsoft YaHei"/>
                          <a:cs typeface="Microsoft YaHei"/>
                        </a:rPr>
                        <a:t> </a:t>
                      </a:r>
                      <a:r>
                        <a:rPr sz="900" kern="0" spc="50" dirty="0">
                          <a:solidFill>
                            <a:srgbClr val="000000">
                              <a:alpha val="100000"/>
                            </a:srgbClr>
                          </a:solidFill>
                          <a:latin typeface="Microsoft YaHei"/>
                          <a:ea typeface="Microsoft YaHei"/>
                          <a:cs typeface="Microsoft YaHei"/>
                        </a:rPr>
                        <a:t>化</a:t>
                      </a:r>
                      <a:r>
                        <a:rPr sz="900" kern="0" spc="-130" dirty="0">
                          <a:solidFill>
                            <a:srgbClr val="000000">
                              <a:alpha val="100000"/>
                            </a:srgbClr>
                          </a:solidFill>
                          <a:latin typeface="Microsoft YaHei"/>
                          <a:ea typeface="Microsoft YaHei"/>
                          <a:cs typeface="Microsoft YaHei"/>
                        </a:rPr>
                        <a:t> </a:t>
                      </a:r>
                      <a:r>
                        <a:rPr sz="900" kern="0" spc="50" dirty="0">
                          <a:solidFill>
                            <a:srgbClr val="000000">
                              <a:alpha val="100000"/>
                            </a:srgbClr>
                          </a:solidFill>
                          <a:latin typeface="Microsoft YaHei"/>
                          <a:ea typeface="Microsoft YaHei"/>
                          <a:cs typeface="Microsoft YaHei"/>
                        </a:rPr>
                        <a:t>石</a:t>
                      </a:r>
                      <a:r>
                        <a:rPr sz="900" kern="0" spc="-120" dirty="0">
                          <a:solidFill>
                            <a:srgbClr val="000000">
                              <a:alpha val="100000"/>
                            </a:srgbClr>
                          </a:solidFill>
                          <a:latin typeface="Microsoft YaHei"/>
                          <a:ea typeface="Microsoft YaHei"/>
                          <a:cs typeface="Microsoft YaHei"/>
                        </a:rPr>
                        <a:t> </a:t>
                      </a:r>
                      <a:r>
                        <a:rPr sz="900" kern="0" spc="50" dirty="0">
                          <a:solidFill>
                            <a:srgbClr val="000000">
                              <a:alpha val="100000"/>
                            </a:srgbClr>
                          </a:solidFill>
                          <a:latin typeface="Microsoft YaHei"/>
                          <a:ea typeface="Microsoft YaHei"/>
                          <a:cs typeface="Microsoft YaHei"/>
                        </a:rPr>
                        <a:t>油</a:t>
                      </a:r>
                      <a:r>
                        <a:rPr sz="900" kern="0" spc="-130" dirty="0">
                          <a:solidFill>
                            <a:srgbClr val="000000">
                              <a:alpha val="100000"/>
                            </a:srgbClr>
                          </a:solidFill>
                          <a:latin typeface="Microsoft YaHei"/>
                          <a:ea typeface="Microsoft YaHei"/>
                          <a:cs typeface="Microsoft YaHei"/>
                        </a:rPr>
                        <a:t> </a:t>
                      </a:r>
                      <a:r>
                        <a:rPr sz="900" kern="0" spc="50" dirty="0">
                          <a:solidFill>
                            <a:srgbClr val="000000">
                              <a:alpha val="100000"/>
                            </a:srgbClr>
                          </a:solidFill>
                          <a:latin typeface="Microsoft YaHei"/>
                          <a:ea typeface="Microsoft YaHei"/>
                          <a:cs typeface="Microsoft YaHei"/>
                        </a:rPr>
                        <a:t>气</a:t>
                      </a:r>
                      <a:r>
                        <a:rPr sz="900" kern="0" spc="-140" dirty="0">
                          <a:solidFill>
                            <a:srgbClr val="000000">
                              <a:alpha val="100000"/>
                            </a:srgbClr>
                          </a:solidFill>
                          <a:latin typeface="Microsoft YaHei"/>
                          <a:ea typeface="Microsoft YaHei"/>
                          <a:cs typeface="Microsoft YaHei"/>
                        </a:rPr>
                        <a:t> </a:t>
                      </a:r>
                      <a:r>
                        <a:rPr sz="900" kern="0" spc="50" dirty="0">
                          <a:solidFill>
                            <a:srgbClr val="000000">
                              <a:alpha val="100000"/>
                            </a:srgbClr>
                          </a:solidFill>
                          <a:latin typeface="Microsoft YaHei"/>
                          <a:ea typeface="Microsoft YaHei"/>
                          <a:cs typeface="Microsoft YaHei"/>
                        </a:rPr>
                        <a:t>供</a:t>
                      </a:r>
                      <a:r>
                        <a:rPr sz="900" kern="0" spc="-130" dirty="0">
                          <a:solidFill>
                            <a:srgbClr val="000000">
                              <a:alpha val="100000"/>
                            </a:srgbClr>
                          </a:solidFill>
                          <a:latin typeface="Microsoft YaHei"/>
                          <a:ea typeface="Microsoft YaHei"/>
                          <a:cs typeface="Microsoft YaHei"/>
                        </a:rPr>
                        <a:t> </a:t>
                      </a:r>
                      <a:r>
                        <a:rPr sz="900" kern="0" spc="50" dirty="0">
                          <a:solidFill>
                            <a:srgbClr val="000000">
                              <a:alpha val="100000"/>
                            </a:srgbClr>
                          </a:solidFill>
                          <a:latin typeface="Microsoft YaHei"/>
                          <a:ea typeface="Microsoft YaHei"/>
                          <a:cs typeface="Microsoft YaHei"/>
                        </a:rPr>
                        <a:t>应</a:t>
                      </a:r>
                      <a:r>
                        <a:rPr sz="900" kern="0" spc="-110" dirty="0">
                          <a:solidFill>
                            <a:srgbClr val="000000">
                              <a:alpha val="100000"/>
                            </a:srgbClr>
                          </a:solidFill>
                          <a:latin typeface="Microsoft YaHei"/>
                          <a:ea typeface="Microsoft YaHei"/>
                          <a:cs typeface="Microsoft YaHei"/>
                        </a:rPr>
                        <a:t> </a:t>
                      </a:r>
                      <a:r>
                        <a:rPr sz="900" kern="0" spc="50" dirty="0">
                          <a:solidFill>
                            <a:srgbClr val="000000">
                              <a:alpha val="100000"/>
                            </a:srgbClr>
                          </a:solidFill>
                          <a:latin typeface="Microsoft YaHei"/>
                          <a:ea typeface="Microsoft YaHei"/>
                          <a:cs typeface="Microsoft YaHei"/>
                        </a:rPr>
                        <a:t>工</a:t>
                      </a:r>
                      <a:r>
                        <a:rPr sz="900" kern="0" spc="-140" dirty="0">
                          <a:solidFill>
                            <a:srgbClr val="000000">
                              <a:alpha val="100000"/>
                            </a:srgbClr>
                          </a:solidFill>
                          <a:latin typeface="Microsoft YaHei"/>
                          <a:ea typeface="Microsoft YaHei"/>
                          <a:cs typeface="Microsoft YaHei"/>
                        </a:rPr>
                        <a:t> </a:t>
                      </a:r>
                      <a:r>
                        <a:rPr sz="900" kern="0" spc="40" dirty="0">
                          <a:solidFill>
                            <a:srgbClr val="000000">
                              <a:alpha val="100000"/>
                            </a:srgbClr>
                          </a:solidFill>
                          <a:latin typeface="Microsoft YaHei"/>
                          <a:ea typeface="Microsoft YaHei"/>
                          <a:cs typeface="Microsoft YaHei"/>
                        </a:rPr>
                        <a:t>程</a:t>
                      </a:r>
                      <a:r>
                        <a:rPr sz="900" kern="0" spc="-120" dirty="0">
                          <a:solidFill>
                            <a:srgbClr val="000000">
                              <a:alpha val="100000"/>
                            </a:srgbClr>
                          </a:solidFill>
                          <a:latin typeface="Microsoft YaHei"/>
                          <a:ea typeface="Microsoft YaHei"/>
                          <a:cs typeface="Microsoft YaHei"/>
                        </a:rPr>
                        <a:t> </a:t>
                      </a:r>
                      <a:r>
                        <a:rPr sz="900" kern="0" spc="40" dirty="0">
                          <a:solidFill>
                            <a:srgbClr val="000000">
                              <a:alpha val="100000"/>
                            </a:srgbClr>
                          </a:solidFill>
                          <a:latin typeface="Microsoft YaHei"/>
                          <a:ea typeface="Microsoft YaHei"/>
                          <a:cs typeface="Microsoft YaHei"/>
                        </a:rPr>
                        <a:t>设</a:t>
                      </a:r>
                      <a:r>
                        <a:rPr sz="900" kern="0" spc="-120" dirty="0">
                          <a:solidFill>
                            <a:srgbClr val="000000">
                              <a:alpha val="100000"/>
                            </a:srgbClr>
                          </a:solidFill>
                          <a:latin typeface="Microsoft YaHei"/>
                          <a:ea typeface="Microsoft YaHei"/>
                          <a:cs typeface="Microsoft YaHei"/>
                        </a:rPr>
                        <a:t> </a:t>
                      </a:r>
                      <a:r>
                        <a:rPr sz="900" kern="0" spc="40" dirty="0">
                          <a:solidFill>
                            <a:srgbClr val="000000">
                              <a:alpha val="100000"/>
                            </a:srgbClr>
                          </a:solidFill>
                          <a:latin typeface="Microsoft YaHei"/>
                          <a:ea typeface="Microsoft YaHei"/>
                          <a:cs typeface="Microsoft YaHei"/>
                        </a:rPr>
                        <a:t>计</a:t>
                      </a:r>
                      <a:r>
                        <a:rPr sz="900" kern="0" spc="-130" dirty="0">
                          <a:solidFill>
                            <a:srgbClr val="000000">
                              <a:alpha val="100000"/>
                            </a:srgbClr>
                          </a:solidFill>
                          <a:latin typeface="Microsoft YaHei"/>
                          <a:ea typeface="Microsoft YaHei"/>
                          <a:cs typeface="Microsoft YaHei"/>
                        </a:rPr>
                        <a:t> </a:t>
                      </a:r>
                      <a:r>
                        <a:rPr sz="900" kern="0" spc="40" dirty="0">
                          <a:solidFill>
                            <a:srgbClr val="000000">
                              <a:alpha val="100000"/>
                            </a:srgbClr>
                          </a:solidFill>
                          <a:latin typeface="Microsoft YaHei"/>
                          <a:ea typeface="Microsoft YaHei"/>
                          <a:cs typeface="Microsoft YaHei"/>
                        </a:rPr>
                        <a:t>规</a:t>
                      </a:r>
                      <a:r>
                        <a:rPr sz="900" kern="0" spc="-110" dirty="0">
                          <a:solidFill>
                            <a:srgbClr val="000000">
                              <a:alpha val="100000"/>
                            </a:srgbClr>
                          </a:solidFill>
                          <a:latin typeface="Microsoft YaHei"/>
                          <a:ea typeface="Microsoft YaHei"/>
                          <a:cs typeface="Microsoft YaHei"/>
                        </a:rPr>
                        <a:t> </a:t>
                      </a:r>
                      <a:r>
                        <a:rPr sz="900" kern="0" spc="40" dirty="0">
                          <a:solidFill>
                            <a:srgbClr val="000000">
                              <a:alpha val="100000"/>
                            </a:srgbClr>
                          </a:solidFill>
                          <a:latin typeface="Microsoft YaHei"/>
                          <a:ea typeface="Microsoft YaHei"/>
                          <a:cs typeface="Microsoft YaHei"/>
                        </a:rPr>
                        <a:t>范</a:t>
                      </a:r>
                      <a:r>
                        <a:rPr sz="900" kern="0" spc="-70" dirty="0">
                          <a:solidFill>
                            <a:srgbClr val="000000">
                              <a:alpha val="100000"/>
                            </a:srgbClr>
                          </a:solidFill>
                          <a:latin typeface="Microsoft YaHei"/>
                          <a:ea typeface="Microsoft YaHei"/>
                          <a:cs typeface="Microsoft YaHei"/>
                        </a:rPr>
                        <a:t> </a:t>
                      </a:r>
                      <a:r>
                        <a:rPr sz="900" kern="0" spc="40" dirty="0">
                          <a:solidFill>
                            <a:srgbClr val="000000">
                              <a:alpha val="100000"/>
                            </a:srgbClr>
                          </a:solidFill>
                          <a:latin typeface="Microsoft YaHei"/>
                          <a:ea typeface="Microsoft YaHei"/>
                          <a:cs typeface="Microsoft YaHei"/>
                        </a:rPr>
                        <a:t>》</a:t>
                      </a:r>
                      <a:r>
                        <a:rPr sz="900" kern="0" spc="-40" dirty="0">
                          <a:solidFill>
                            <a:srgbClr val="000000">
                              <a:alpha val="100000"/>
                            </a:srgbClr>
                          </a:solidFill>
                          <a:latin typeface="Microsoft YaHei"/>
                          <a:ea typeface="Microsoft YaHei"/>
                          <a:cs typeface="Microsoft YaHei"/>
                        </a:rPr>
                        <a:t> </a:t>
                      </a:r>
                      <a:r>
                        <a:rPr sz="900" kern="0" spc="0" dirty="0">
                          <a:solidFill>
                            <a:srgbClr val="000000">
                              <a:alpha val="100000"/>
                            </a:srgbClr>
                          </a:solidFill>
                          <a:latin typeface="Microsoft YaHei"/>
                          <a:ea typeface="Microsoft YaHei"/>
                          <a:cs typeface="Microsoft YaHei"/>
                        </a:rPr>
                        <a:t>GB</a:t>
                      </a:r>
                      <a:r>
                        <a:rPr sz="900" kern="0" spc="40" dirty="0">
                          <a:solidFill>
                            <a:srgbClr val="000000">
                              <a:alpha val="100000"/>
                            </a:srgbClr>
                          </a:solidFill>
                          <a:latin typeface="Microsoft YaHei"/>
                          <a:ea typeface="Microsoft YaHei"/>
                          <a:cs typeface="Microsoft YaHei"/>
                        </a:rPr>
                        <a:t>  5</a:t>
                      </a:r>
                      <a:r>
                        <a:rPr sz="900" kern="0" spc="-60" dirty="0">
                          <a:solidFill>
                            <a:srgbClr val="000000">
                              <a:alpha val="100000"/>
                            </a:srgbClr>
                          </a:solidFill>
                          <a:latin typeface="Microsoft YaHei"/>
                          <a:ea typeface="Microsoft YaHei"/>
                          <a:cs typeface="Microsoft YaHei"/>
                        </a:rPr>
                        <a:t> </a:t>
                      </a:r>
                      <a:r>
                        <a:rPr sz="900" kern="0" spc="40" dirty="0">
                          <a:solidFill>
                            <a:srgbClr val="000000">
                              <a:alpha val="100000"/>
                            </a:srgbClr>
                          </a:solidFill>
                          <a:latin typeface="Microsoft YaHei"/>
                          <a:ea typeface="Microsoft YaHei"/>
                          <a:cs typeface="Microsoft YaHei"/>
                        </a:rPr>
                        <a:t>1</a:t>
                      </a:r>
                      <a:r>
                        <a:rPr sz="900" kern="0" spc="-60" dirty="0">
                          <a:solidFill>
                            <a:srgbClr val="000000">
                              <a:alpha val="100000"/>
                            </a:srgbClr>
                          </a:solidFill>
                          <a:latin typeface="Microsoft YaHei"/>
                          <a:ea typeface="Microsoft YaHei"/>
                          <a:cs typeface="Microsoft YaHei"/>
                        </a:rPr>
                        <a:t> </a:t>
                      </a:r>
                      <a:r>
                        <a:rPr sz="900" kern="0" spc="40" dirty="0">
                          <a:solidFill>
                            <a:srgbClr val="000000">
                              <a:alpha val="100000"/>
                            </a:srgbClr>
                          </a:solidFill>
                          <a:latin typeface="Microsoft YaHei"/>
                          <a:ea typeface="Microsoft YaHei"/>
                          <a:cs typeface="Microsoft YaHei"/>
                        </a:rPr>
                        <a:t>1</a:t>
                      </a:r>
                      <a:r>
                        <a:rPr sz="900" kern="0" spc="-130" dirty="0">
                          <a:solidFill>
                            <a:srgbClr val="000000">
                              <a:alpha val="100000"/>
                            </a:srgbClr>
                          </a:solidFill>
                          <a:latin typeface="Microsoft YaHei"/>
                          <a:ea typeface="Microsoft YaHei"/>
                          <a:cs typeface="Microsoft YaHei"/>
                        </a:rPr>
                        <a:t> </a:t>
                      </a:r>
                      <a:r>
                        <a:rPr sz="900" kern="0" spc="40" dirty="0">
                          <a:solidFill>
                            <a:srgbClr val="000000">
                              <a:alpha val="100000"/>
                            </a:srgbClr>
                          </a:solidFill>
                          <a:latin typeface="Microsoft YaHei"/>
                          <a:ea typeface="Microsoft YaHei"/>
                          <a:cs typeface="Microsoft YaHei"/>
                        </a:rPr>
                        <a:t>4</a:t>
                      </a:r>
                      <a:r>
                        <a:rPr sz="900" kern="0" spc="-90" dirty="0">
                          <a:solidFill>
                            <a:srgbClr val="000000">
                              <a:alpha val="100000"/>
                            </a:srgbClr>
                          </a:solidFill>
                          <a:latin typeface="Microsoft YaHei"/>
                          <a:ea typeface="Microsoft YaHei"/>
                          <a:cs typeface="Microsoft YaHei"/>
                        </a:rPr>
                        <a:t> </a:t>
                      </a:r>
                      <a:r>
                        <a:rPr sz="900" kern="0" spc="40" dirty="0">
                          <a:solidFill>
                            <a:srgbClr val="000000">
                              <a:alpha val="100000"/>
                            </a:srgbClr>
                          </a:solidFill>
                          <a:latin typeface="Microsoft YaHei"/>
                          <a:ea typeface="Microsoft YaHei"/>
                          <a:cs typeface="Microsoft YaHei"/>
                        </a:rPr>
                        <a:t>2-</a:t>
                      </a:r>
                      <a:endParaRPr sz="900" dirty="0">
                        <a:latin typeface="Microsoft YaHei"/>
                        <a:ea typeface="Microsoft YaHei"/>
                        <a:cs typeface="Microsoft YaHei"/>
                      </a:endParaRPr>
                    </a:p>
                    <a:p>
                      <a:pPr marL="231140" indent="5080" algn="l" rtl="0" eaLnBrk="0">
                        <a:lnSpc>
                          <a:spcPct val="132000"/>
                        </a:lnSpc>
                        <a:spcBef>
                          <a:spcPts val="140"/>
                        </a:spcBef>
                        <a:tabLst/>
                      </a:pPr>
                      <a:r>
                        <a:rPr sz="900" kern="0" spc="80" dirty="0">
                          <a:solidFill>
                            <a:srgbClr val="000000">
                              <a:alpha val="100000"/>
                            </a:srgbClr>
                          </a:solidFill>
                          <a:latin typeface="Microsoft YaHei"/>
                          <a:ea typeface="Microsoft YaHei"/>
                          <a:cs typeface="Microsoft YaHei"/>
                        </a:rPr>
                        <a:t>2</a:t>
                      </a:r>
                      <a:r>
                        <a:rPr sz="900" kern="0" spc="-40" dirty="0">
                          <a:solidFill>
                            <a:srgbClr val="000000">
                              <a:alpha val="100000"/>
                            </a:srgbClr>
                          </a:solidFill>
                          <a:latin typeface="Microsoft YaHei"/>
                          <a:ea typeface="Microsoft YaHei"/>
                          <a:cs typeface="Microsoft YaHei"/>
                        </a:rPr>
                        <a:t> </a:t>
                      </a:r>
                      <a:r>
                        <a:rPr sz="900" kern="0" spc="80" dirty="0">
                          <a:solidFill>
                            <a:srgbClr val="000000">
                              <a:alpha val="100000"/>
                            </a:srgbClr>
                          </a:solidFill>
                          <a:latin typeface="Microsoft YaHei"/>
                          <a:ea typeface="Microsoft YaHei"/>
                          <a:cs typeface="Microsoft YaHei"/>
                        </a:rPr>
                        <a:t>0</a:t>
                      </a:r>
                      <a:r>
                        <a:rPr sz="900" kern="0" spc="-50" dirty="0">
                          <a:solidFill>
                            <a:srgbClr val="000000">
                              <a:alpha val="100000"/>
                            </a:srgbClr>
                          </a:solidFill>
                          <a:latin typeface="Microsoft YaHei"/>
                          <a:ea typeface="Microsoft YaHei"/>
                          <a:cs typeface="Microsoft YaHei"/>
                        </a:rPr>
                        <a:t> </a:t>
                      </a:r>
                      <a:r>
                        <a:rPr sz="900" kern="0" spc="80" dirty="0">
                          <a:solidFill>
                            <a:srgbClr val="000000">
                              <a:alpha val="100000"/>
                            </a:srgbClr>
                          </a:solidFill>
                          <a:latin typeface="Microsoft YaHei"/>
                          <a:ea typeface="Microsoft YaHei"/>
                          <a:cs typeface="Microsoft YaHei"/>
                        </a:rPr>
                        <a:t>1</a:t>
                      </a:r>
                      <a:r>
                        <a:rPr sz="900" kern="0" spc="-60" dirty="0">
                          <a:solidFill>
                            <a:srgbClr val="000000">
                              <a:alpha val="100000"/>
                            </a:srgbClr>
                          </a:solidFill>
                          <a:latin typeface="Microsoft YaHei"/>
                          <a:ea typeface="Microsoft YaHei"/>
                          <a:cs typeface="Microsoft YaHei"/>
                        </a:rPr>
                        <a:t> </a:t>
                      </a:r>
                      <a:r>
                        <a:rPr sz="900" kern="0" spc="80" dirty="0">
                          <a:solidFill>
                            <a:srgbClr val="000000">
                              <a:alpha val="100000"/>
                            </a:srgbClr>
                          </a:solidFill>
                          <a:latin typeface="Microsoft YaHei"/>
                          <a:ea typeface="Microsoft YaHei"/>
                          <a:cs typeface="Microsoft YaHei"/>
                        </a:rPr>
                        <a:t>5</a:t>
                      </a:r>
                      <a:r>
                        <a:rPr sz="900" kern="0" spc="0" dirty="0">
                          <a:solidFill>
                            <a:srgbClr val="000000">
                              <a:alpha val="100000"/>
                            </a:srgbClr>
                          </a:solidFill>
                          <a:latin typeface="Microsoft YaHei"/>
                          <a:ea typeface="Microsoft YaHei"/>
                          <a:cs typeface="Microsoft YaHei"/>
                        </a:rPr>
                        <a:t>  </a:t>
                      </a:r>
                      <a:r>
                        <a:rPr sz="900" kern="0" spc="80" dirty="0">
                          <a:solidFill>
                            <a:srgbClr val="000000">
                              <a:alpha val="100000"/>
                            </a:srgbClr>
                          </a:solidFill>
                          <a:latin typeface="Microsoft YaHei"/>
                          <a:ea typeface="Microsoft YaHei"/>
                          <a:cs typeface="Microsoft YaHei"/>
                        </a:rPr>
                        <a:t>第</a:t>
                      </a:r>
                      <a:r>
                        <a:rPr sz="900" kern="0" spc="30" dirty="0">
                          <a:solidFill>
                            <a:srgbClr val="000000">
                              <a:alpha val="100000"/>
                            </a:srgbClr>
                          </a:solidFill>
                          <a:latin typeface="Microsoft YaHei"/>
                          <a:ea typeface="Microsoft YaHei"/>
                          <a:cs typeface="Microsoft YaHei"/>
                        </a:rPr>
                        <a:t>  </a:t>
                      </a:r>
                      <a:r>
                        <a:rPr sz="900" kern="0" spc="80" dirty="0">
                          <a:solidFill>
                            <a:srgbClr val="000000">
                              <a:alpha val="100000"/>
                            </a:srgbClr>
                          </a:solidFill>
                          <a:latin typeface="Microsoft YaHei"/>
                          <a:ea typeface="Microsoft YaHei"/>
                          <a:cs typeface="Microsoft YaHei"/>
                        </a:rPr>
                        <a:t>9.3.5</a:t>
                      </a:r>
                      <a:r>
                        <a:rPr sz="900" kern="0" spc="10" dirty="0">
                          <a:solidFill>
                            <a:srgbClr val="000000">
                              <a:alpha val="100000"/>
                            </a:srgbClr>
                          </a:solidFill>
                          <a:latin typeface="Microsoft YaHei"/>
                          <a:ea typeface="Microsoft YaHei"/>
                          <a:cs typeface="Microsoft YaHei"/>
                        </a:rPr>
                        <a:t>  </a:t>
                      </a:r>
                      <a:r>
                        <a:rPr sz="900" kern="0" spc="80" dirty="0">
                          <a:solidFill>
                            <a:srgbClr val="000000">
                              <a:alpha val="100000"/>
                            </a:srgbClr>
                          </a:solidFill>
                          <a:latin typeface="Microsoft YaHei"/>
                          <a:ea typeface="Microsoft YaHei"/>
                          <a:cs typeface="Microsoft YaHei"/>
                        </a:rPr>
                        <a:t>条</a:t>
                      </a:r>
                      <a:r>
                        <a:rPr sz="900" kern="0" spc="-70" dirty="0">
                          <a:solidFill>
                            <a:srgbClr val="000000">
                              <a:alpha val="100000"/>
                            </a:srgbClr>
                          </a:solidFill>
                          <a:latin typeface="Microsoft YaHei"/>
                          <a:ea typeface="Microsoft YaHei"/>
                          <a:cs typeface="Microsoft YaHei"/>
                        </a:rPr>
                        <a:t> </a:t>
                      </a:r>
                      <a:r>
                        <a:rPr sz="900" kern="0" spc="80" dirty="0">
                          <a:solidFill>
                            <a:srgbClr val="000000">
                              <a:alpha val="100000"/>
                            </a:srgbClr>
                          </a:solidFill>
                          <a:latin typeface="Microsoft YaHei"/>
                          <a:ea typeface="Microsoft YaHei"/>
                          <a:cs typeface="Microsoft YaHei"/>
                        </a:rPr>
                        <a:t>、</a:t>
                      </a:r>
                      <a:r>
                        <a:rPr sz="900" kern="0" spc="-60" dirty="0">
                          <a:solidFill>
                            <a:srgbClr val="000000">
                              <a:alpha val="100000"/>
                            </a:srgbClr>
                          </a:solidFill>
                          <a:latin typeface="Microsoft YaHei"/>
                          <a:ea typeface="Microsoft YaHei"/>
                          <a:cs typeface="Microsoft YaHei"/>
                        </a:rPr>
                        <a:t> </a:t>
                      </a:r>
                      <a:r>
                        <a:rPr sz="900" kern="0" spc="80" dirty="0">
                          <a:solidFill>
                            <a:srgbClr val="000000">
                              <a:alpha val="100000"/>
                            </a:srgbClr>
                          </a:solidFill>
                          <a:latin typeface="Microsoft YaHei"/>
                          <a:ea typeface="Microsoft YaHei"/>
                          <a:cs typeface="Microsoft YaHei"/>
                        </a:rPr>
                        <a:t>第</a:t>
                      </a:r>
                      <a:r>
                        <a:rPr sz="900" kern="0" spc="30" dirty="0">
                          <a:solidFill>
                            <a:srgbClr val="000000">
                              <a:alpha val="100000"/>
                            </a:srgbClr>
                          </a:solidFill>
                          <a:latin typeface="Microsoft YaHei"/>
                          <a:ea typeface="Microsoft YaHei"/>
                          <a:cs typeface="Microsoft YaHei"/>
                        </a:rPr>
                        <a:t>  </a:t>
                      </a:r>
                      <a:r>
                        <a:rPr sz="900" kern="0" spc="80" dirty="0">
                          <a:solidFill>
                            <a:srgbClr val="000000">
                              <a:alpha val="100000"/>
                            </a:srgbClr>
                          </a:solidFill>
                          <a:latin typeface="Microsoft YaHei"/>
                          <a:ea typeface="Microsoft YaHei"/>
                          <a:cs typeface="Microsoft YaHei"/>
                        </a:rPr>
                        <a:t>9.3.7</a:t>
                      </a:r>
                      <a:r>
                        <a:rPr sz="900" kern="0" spc="0" dirty="0">
                          <a:solidFill>
                            <a:srgbClr val="000000">
                              <a:alpha val="100000"/>
                            </a:srgbClr>
                          </a:solidFill>
                          <a:latin typeface="Microsoft YaHei"/>
                          <a:ea typeface="Microsoft YaHei"/>
                          <a:cs typeface="Microsoft YaHei"/>
                        </a:rPr>
                        <a:t>  </a:t>
                      </a:r>
                      <a:r>
                        <a:rPr sz="900" kern="0" spc="80" dirty="0">
                          <a:solidFill>
                            <a:srgbClr val="000000">
                              <a:alpha val="100000"/>
                            </a:srgbClr>
                          </a:solidFill>
                          <a:latin typeface="Microsoft YaHei"/>
                          <a:ea typeface="Microsoft YaHei"/>
                          <a:cs typeface="Microsoft YaHei"/>
                        </a:rPr>
                        <a:t>条</a:t>
                      </a:r>
                      <a:r>
                        <a:rPr sz="900" kern="0" spc="-60" dirty="0">
                          <a:solidFill>
                            <a:srgbClr val="000000">
                              <a:alpha val="100000"/>
                            </a:srgbClr>
                          </a:solidFill>
                          <a:latin typeface="Microsoft YaHei"/>
                          <a:ea typeface="Microsoft YaHei"/>
                          <a:cs typeface="Microsoft YaHei"/>
                        </a:rPr>
                        <a:t> </a:t>
                      </a:r>
                      <a:r>
                        <a:rPr sz="900" kern="0" spc="80" dirty="0">
                          <a:solidFill>
                            <a:srgbClr val="000000">
                              <a:alpha val="100000"/>
                            </a:srgbClr>
                          </a:solidFill>
                          <a:latin typeface="Microsoft YaHei"/>
                          <a:ea typeface="Microsoft YaHei"/>
                          <a:cs typeface="Microsoft YaHei"/>
                        </a:rPr>
                        <a:t>、</a:t>
                      </a:r>
                      <a:r>
                        <a:rPr sz="900" kern="0" spc="-70" dirty="0">
                          <a:solidFill>
                            <a:srgbClr val="000000">
                              <a:alpha val="100000"/>
                            </a:srgbClr>
                          </a:solidFill>
                          <a:latin typeface="Microsoft YaHei"/>
                          <a:ea typeface="Microsoft YaHei"/>
                          <a:cs typeface="Microsoft YaHei"/>
                        </a:rPr>
                        <a:t> </a:t>
                      </a:r>
                      <a:r>
                        <a:rPr sz="900" kern="0" spc="80" dirty="0">
                          <a:solidFill>
                            <a:srgbClr val="000000">
                              <a:alpha val="100000"/>
                            </a:srgbClr>
                          </a:solidFill>
                          <a:latin typeface="Microsoft YaHei"/>
                          <a:ea typeface="Microsoft YaHei"/>
                          <a:cs typeface="Microsoft YaHei"/>
                        </a:rPr>
                        <a:t>第</a:t>
                      </a:r>
                      <a:r>
                        <a:rPr sz="900" kern="0" spc="30" dirty="0">
                          <a:solidFill>
                            <a:srgbClr val="000000">
                              <a:alpha val="100000"/>
                            </a:srgbClr>
                          </a:solidFill>
                          <a:latin typeface="Microsoft YaHei"/>
                          <a:ea typeface="Microsoft YaHei"/>
                          <a:cs typeface="Microsoft YaHei"/>
                        </a:rPr>
                        <a:t>  </a:t>
                      </a:r>
                      <a:r>
                        <a:rPr sz="900" kern="0" spc="80" dirty="0">
                          <a:solidFill>
                            <a:srgbClr val="000000">
                              <a:alpha val="100000"/>
                            </a:srgbClr>
                          </a:solidFill>
                          <a:latin typeface="Microsoft YaHei"/>
                          <a:ea typeface="Microsoft YaHei"/>
                          <a:cs typeface="Microsoft YaHei"/>
                        </a:rPr>
                        <a:t>9.3.9</a:t>
                      </a:r>
                      <a:r>
                        <a:rPr sz="900" kern="0" spc="10" dirty="0">
                          <a:solidFill>
                            <a:srgbClr val="000000">
                              <a:alpha val="100000"/>
                            </a:srgbClr>
                          </a:solidFill>
                          <a:latin typeface="Microsoft YaHei"/>
                          <a:ea typeface="Microsoft YaHei"/>
                          <a:cs typeface="Microsoft YaHei"/>
                        </a:rPr>
                        <a:t>  </a:t>
                      </a:r>
                      <a:r>
                        <a:rPr sz="900" kern="0" spc="80" dirty="0">
                          <a:solidFill>
                            <a:srgbClr val="000000">
                              <a:alpha val="100000"/>
                            </a:srgbClr>
                          </a:solidFill>
                          <a:latin typeface="Microsoft YaHei"/>
                          <a:ea typeface="Microsoft YaHei"/>
                          <a:cs typeface="Microsoft YaHei"/>
                        </a:rPr>
                        <a:t>条</a:t>
                      </a:r>
                      <a:r>
                        <a:rPr sz="900" kern="0" spc="-80" dirty="0">
                          <a:solidFill>
                            <a:srgbClr val="000000">
                              <a:alpha val="100000"/>
                            </a:srgbClr>
                          </a:solidFill>
                          <a:latin typeface="Microsoft YaHei"/>
                          <a:ea typeface="Microsoft YaHei"/>
                          <a:cs typeface="Microsoft YaHei"/>
                        </a:rPr>
                        <a:t> </a:t>
                      </a:r>
                      <a:r>
                        <a:rPr sz="900" kern="0" spc="80" dirty="0">
                          <a:solidFill>
                            <a:srgbClr val="000000">
                              <a:alpha val="100000"/>
                            </a:srgbClr>
                          </a:solidFill>
                          <a:latin typeface="Microsoft YaHei"/>
                          <a:ea typeface="Microsoft YaHei"/>
                          <a:cs typeface="Microsoft YaHei"/>
                        </a:rPr>
                        <a:t>。</a:t>
                      </a:r>
                      <a:r>
                        <a:rPr sz="900" kern="0" spc="0" dirty="0">
                          <a:solidFill>
                            <a:srgbClr val="000000">
                              <a:alpha val="100000"/>
                            </a:srgbClr>
                          </a:solidFill>
                          <a:latin typeface="Microsoft YaHei"/>
                          <a:ea typeface="Microsoft YaHei"/>
                          <a:cs typeface="Microsoft YaHei"/>
                        </a:rPr>
                        <a:t>             </a:t>
                      </a:r>
                      <a:r>
                        <a:rPr sz="900" kern="0" spc="40" dirty="0">
                          <a:solidFill>
                            <a:srgbClr val="000000">
                              <a:alpha val="100000"/>
                            </a:srgbClr>
                          </a:solidFill>
                          <a:latin typeface="Microsoft YaHei"/>
                          <a:ea typeface="Microsoft YaHei"/>
                          <a:cs typeface="Microsoft YaHei"/>
                        </a:rPr>
                        <a:t>《</a:t>
                      </a:r>
                      <a:r>
                        <a:rPr sz="900" kern="0" spc="0" dirty="0">
                          <a:solidFill>
                            <a:srgbClr val="000000">
                              <a:alpha val="100000"/>
                            </a:srgbClr>
                          </a:solidFill>
                          <a:latin typeface="Microsoft YaHei"/>
                          <a:ea typeface="Microsoft YaHei"/>
                          <a:cs typeface="Microsoft YaHei"/>
                        </a:rPr>
                        <a:t> </a:t>
                      </a:r>
                      <a:r>
                        <a:rPr sz="900" kern="0" spc="40" dirty="0">
                          <a:solidFill>
                            <a:srgbClr val="000000">
                              <a:alpha val="100000"/>
                            </a:srgbClr>
                          </a:solidFill>
                          <a:latin typeface="Microsoft YaHei"/>
                          <a:ea typeface="Microsoft YaHei"/>
                          <a:cs typeface="Microsoft YaHei"/>
                        </a:rPr>
                        <a:t>压</a:t>
                      </a:r>
                      <a:r>
                        <a:rPr sz="900" kern="0" spc="-130" dirty="0">
                          <a:solidFill>
                            <a:srgbClr val="000000">
                              <a:alpha val="100000"/>
                            </a:srgbClr>
                          </a:solidFill>
                          <a:latin typeface="Microsoft YaHei"/>
                          <a:ea typeface="Microsoft YaHei"/>
                          <a:cs typeface="Microsoft YaHei"/>
                        </a:rPr>
                        <a:t> </a:t>
                      </a:r>
                      <a:r>
                        <a:rPr sz="900" kern="0" spc="40" dirty="0">
                          <a:solidFill>
                            <a:srgbClr val="000000">
                              <a:alpha val="100000"/>
                            </a:srgbClr>
                          </a:solidFill>
                          <a:latin typeface="Microsoft YaHei"/>
                          <a:ea typeface="Microsoft YaHei"/>
                          <a:cs typeface="Microsoft YaHei"/>
                        </a:rPr>
                        <a:t>缩</a:t>
                      </a:r>
                      <a:r>
                        <a:rPr sz="900" kern="0" spc="-130" dirty="0">
                          <a:solidFill>
                            <a:srgbClr val="000000">
                              <a:alpha val="100000"/>
                            </a:srgbClr>
                          </a:solidFill>
                          <a:latin typeface="Microsoft YaHei"/>
                          <a:ea typeface="Microsoft YaHei"/>
                          <a:cs typeface="Microsoft YaHei"/>
                        </a:rPr>
                        <a:t> </a:t>
                      </a:r>
                      <a:r>
                        <a:rPr sz="900" kern="0" spc="40" dirty="0">
                          <a:solidFill>
                            <a:srgbClr val="000000">
                              <a:alpha val="100000"/>
                            </a:srgbClr>
                          </a:solidFill>
                          <a:latin typeface="Microsoft YaHei"/>
                          <a:ea typeface="Microsoft YaHei"/>
                          <a:cs typeface="Microsoft YaHei"/>
                        </a:rPr>
                        <a:t>天</a:t>
                      </a:r>
                      <a:r>
                        <a:rPr sz="900" kern="0" spc="-130" dirty="0">
                          <a:solidFill>
                            <a:srgbClr val="000000">
                              <a:alpha val="100000"/>
                            </a:srgbClr>
                          </a:solidFill>
                          <a:latin typeface="Microsoft YaHei"/>
                          <a:ea typeface="Microsoft YaHei"/>
                          <a:cs typeface="Microsoft YaHei"/>
                        </a:rPr>
                        <a:t> </a:t>
                      </a:r>
                      <a:r>
                        <a:rPr sz="900" kern="0" spc="40" dirty="0">
                          <a:solidFill>
                            <a:srgbClr val="000000">
                              <a:alpha val="100000"/>
                            </a:srgbClr>
                          </a:solidFill>
                          <a:latin typeface="Microsoft YaHei"/>
                          <a:ea typeface="Microsoft YaHei"/>
                          <a:cs typeface="Microsoft YaHei"/>
                        </a:rPr>
                        <a:t>然</a:t>
                      </a:r>
                      <a:r>
                        <a:rPr sz="900" kern="0" spc="-130" dirty="0">
                          <a:solidFill>
                            <a:srgbClr val="000000">
                              <a:alpha val="100000"/>
                            </a:srgbClr>
                          </a:solidFill>
                          <a:latin typeface="Microsoft YaHei"/>
                          <a:ea typeface="Microsoft YaHei"/>
                          <a:cs typeface="Microsoft YaHei"/>
                        </a:rPr>
                        <a:t> </a:t>
                      </a:r>
                      <a:r>
                        <a:rPr sz="900" kern="0" spc="40" dirty="0">
                          <a:solidFill>
                            <a:srgbClr val="000000">
                              <a:alpha val="100000"/>
                            </a:srgbClr>
                          </a:solidFill>
                          <a:latin typeface="Microsoft YaHei"/>
                          <a:ea typeface="Microsoft YaHei"/>
                          <a:cs typeface="Microsoft YaHei"/>
                        </a:rPr>
                        <a:t>气</a:t>
                      </a:r>
                      <a:r>
                        <a:rPr sz="900" kern="0" spc="-130" dirty="0">
                          <a:solidFill>
                            <a:srgbClr val="000000">
                              <a:alpha val="100000"/>
                            </a:srgbClr>
                          </a:solidFill>
                          <a:latin typeface="Microsoft YaHei"/>
                          <a:ea typeface="Microsoft YaHei"/>
                          <a:cs typeface="Microsoft YaHei"/>
                        </a:rPr>
                        <a:t> </a:t>
                      </a:r>
                      <a:r>
                        <a:rPr sz="900" kern="0" spc="40" dirty="0">
                          <a:solidFill>
                            <a:srgbClr val="000000">
                              <a:alpha val="100000"/>
                            </a:srgbClr>
                          </a:solidFill>
                          <a:latin typeface="Microsoft YaHei"/>
                          <a:ea typeface="Microsoft YaHei"/>
                          <a:cs typeface="Microsoft YaHei"/>
                        </a:rPr>
                        <a:t>供</a:t>
                      </a:r>
                      <a:r>
                        <a:rPr sz="900" kern="0" spc="-140" dirty="0">
                          <a:solidFill>
                            <a:srgbClr val="000000">
                              <a:alpha val="100000"/>
                            </a:srgbClr>
                          </a:solidFill>
                          <a:latin typeface="Microsoft YaHei"/>
                          <a:ea typeface="Microsoft YaHei"/>
                          <a:cs typeface="Microsoft YaHei"/>
                        </a:rPr>
                        <a:t> </a:t>
                      </a:r>
                      <a:r>
                        <a:rPr sz="900" kern="0" spc="40" dirty="0">
                          <a:solidFill>
                            <a:srgbClr val="000000">
                              <a:alpha val="100000"/>
                            </a:srgbClr>
                          </a:solidFill>
                          <a:latin typeface="Microsoft YaHei"/>
                          <a:ea typeface="Microsoft YaHei"/>
                          <a:cs typeface="Microsoft YaHei"/>
                        </a:rPr>
                        <a:t>应</a:t>
                      </a:r>
                      <a:r>
                        <a:rPr sz="900" kern="0" spc="-120" dirty="0">
                          <a:solidFill>
                            <a:srgbClr val="000000">
                              <a:alpha val="100000"/>
                            </a:srgbClr>
                          </a:solidFill>
                          <a:latin typeface="Microsoft YaHei"/>
                          <a:ea typeface="Microsoft YaHei"/>
                          <a:cs typeface="Microsoft YaHei"/>
                        </a:rPr>
                        <a:t> </a:t>
                      </a:r>
                      <a:r>
                        <a:rPr sz="900" kern="0" spc="40" dirty="0">
                          <a:solidFill>
                            <a:srgbClr val="000000">
                              <a:alpha val="100000"/>
                            </a:srgbClr>
                          </a:solidFill>
                          <a:latin typeface="Microsoft YaHei"/>
                          <a:ea typeface="Microsoft YaHei"/>
                          <a:cs typeface="Microsoft YaHei"/>
                        </a:rPr>
                        <a:t>站</a:t>
                      </a:r>
                      <a:r>
                        <a:rPr sz="900" kern="0" spc="-120" dirty="0">
                          <a:solidFill>
                            <a:srgbClr val="000000">
                              <a:alpha val="100000"/>
                            </a:srgbClr>
                          </a:solidFill>
                          <a:latin typeface="Microsoft YaHei"/>
                          <a:ea typeface="Microsoft YaHei"/>
                          <a:cs typeface="Microsoft YaHei"/>
                        </a:rPr>
                        <a:t> </a:t>
                      </a:r>
                      <a:r>
                        <a:rPr sz="900" kern="0" spc="40" dirty="0">
                          <a:solidFill>
                            <a:srgbClr val="000000">
                              <a:alpha val="100000"/>
                            </a:srgbClr>
                          </a:solidFill>
                          <a:latin typeface="Microsoft YaHei"/>
                          <a:ea typeface="Microsoft YaHei"/>
                          <a:cs typeface="Microsoft YaHei"/>
                        </a:rPr>
                        <a:t>设</a:t>
                      </a:r>
                      <a:r>
                        <a:rPr sz="900" kern="0" spc="-130" dirty="0">
                          <a:solidFill>
                            <a:srgbClr val="000000">
                              <a:alpha val="100000"/>
                            </a:srgbClr>
                          </a:solidFill>
                          <a:latin typeface="Microsoft YaHei"/>
                          <a:ea typeface="Microsoft YaHei"/>
                          <a:cs typeface="Microsoft YaHei"/>
                        </a:rPr>
                        <a:t> </a:t>
                      </a:r>
                      <a:r>
                        <a:rPr sz="900" kern="0" spc="40" dirty="0">
                          <a:solidFill>
                            <a:srgbClr val="000000">
                              <a:alpha val="100000"/>
                            </a:srgbClr>
                          </a:solidFill>
                          <a:latin typeface="Microsoft YaHei"/>
                          <a:ea typeface="Microsoft YaHei"/>
                          <a:cs typeface="Microsoft YaHei"/>
                        </a:rPr>
                        <a:t>计</a:t>
                      </a:r>
                      <a:r>
                        <a:rPr sz="900" kern="0" spc="-120" dirty="0">
                          <a:solidFill>
                            <a:srgbClr val="000000">
                              <a:alpha val="100000"/>
                            </a:srgbClr>
                          </a:solidFill>
                          <a:latin typeface="Microsoft YaHei"/>
                          <a:ea typeface="Microsoft YaHei"/>
                          <a:cs typeface="Microsoft YaHei"/>
                        </a:rPr>
                        <a:t> </a:t>
                      </a:r>
                      <a:r>
                        <a:rPr sz="900" kern="0" spc="40" dirty="0">
                          <a:solidFill>
                            <a:srgbClr val="000000">
                              <a:alpha val="100000"/>
                            </a:srgbClr>
                          </a:solidFill>
                          <a:latin typeface="Microsoft YaHei"/>
                          <a:ea typeface="Microsoft YaHei"/>
                          <a:cs typeface="Microsoft YaHei"/>
                        </a:rPr>
                        <a:t>规</a:t>
                      </a:r>
                      <a:r>
                        <a:rPr sz="900" kern="0" spc="-120" dirty="0">
                          <a:solidFill>
                            <a:srgbClr val="000000">
                              <a:alpha val="100000"/>
                            </a:srgbClr>
                          </a:solidFill>
                          <a:latin typeface="Microsoft YaHei"/>
                          <a:ea typeface="Microsoft YaHei"/>
                          <a:cs typeface="Microsoft YaHei"/>
                        </a:rPr>
                        <a:t> </a:t>
                      </a:r>
                      <a:r>
                        <a:rPr sz="900" kern="0" spc="40" dirty="0">
                          <a:solidFill>
                            <a:srgbClr val="000000">
                              <a:alpha val="100000"/>
                            </a:srgbClr>
                          </a:solidFill>
                          <a:latin typeface="Microsoft YaHei"/>
                          <a:ea typeface="Microsoft YaHei"/>
                          <a:cs typeface="Microsoft YaHei"/>
                        </a:rPr>
                        <a:t>范</a:t>
                      </a:r>
                      <a:r>
                        <a:rPr sz="900" kern="0" spc="-70" dirty="0">
                          <a:solidFill>
                            <a:srgbClr val="000000">
                              <a:alpha val="100000"/>
                            </a:srgbClr>
                          </a:solidFill>
                          <a:latin typeface="Microsoft YaHei"/>
                          <a:ea typeface="Microsoft YaHei"/>
                          <a:cs typeface="Microsoft YaHei"/>
                        </a:rPr>
                        <a:t> </a:t>
                      </a:r>
                      <a:r>
                        <a:rPr sz="900" kern="0" spc="40" dirty="0">
                          <a:solidFill>
                            <a:srgbClr val="000000">
                              <a:alpha val="100000"/>
                            </a:srgbClr>
                          </a:solidFill>
                          <a:latin typeface="Microsoft YaHei"/>
                          <a:ea typeface="Microsoft YaHei"/>
                          <a:cs typeface="Microsoft YaHei"/>
                        </a:rPr>
                        <a:t>》</a:t>
                      </a:r>
                      <a:r>
                        <a:rPr sz="900" kern="0" spc="-40" dirty="0">
                          <a:solidFill>
                            <a:srgbClr val="000000">
                              <a:alpha val="100000"/>
                            </a:srgbClr>
                          </a:solidFill>
                          <a:latin typeface="Microsoft YaHei"/>
                          <a:ea typeface="Microsoft YaHei"/>
                          <a:cs typeface="Microsoft YaHei"/>
                        </a:rPr>
                        <a:t> </a:t>
                      </a:r>
                      <a:r>
                        <a:rPr sz="900" kern="0" spc="0" dirty="0">
                          <a:solidFill>
                            <a:srgbClr val="000000">
                              <a:alpha val="100000"/>
                            </a:srgbClr>
                          </a:solidFill>
                          <a:latin typeface="Microsoft YaHei"/>
                          <a:ea typeface="Microsoft YaHei"/>
                          <a:cs typeface="Microsoft YaHei"/>
                        </a:rPr>
                        <a:t>GB</a:t>
                      </a:r>
                      <a:r>
                        <a:rPr sz="900" kern="0" spc="40" dirty="0">
                          <a:solidFill>
                            <a:srgbClr val="000000">
                              <a:alpha val="100000"/>
                            </a:srgbClr>
                          </a:solidFill>
                          <a:latin typeface="Microsoft YaHei"/>
                          <a:ea typeface="Microsoft YaHei"/>
                          <a:cs typeface="Microsoft YaHei"/>
                        </a:rPr>
                        <a:t>  5</a:t>
                      </a:r>
                      <a:r>
                        <a:rPr sz="900" kern="0" spc="-60" dirty="0">
                          <a:solidFill>
                            <a:srgbClr val="000000">
                              <a:alpha val="100000"/>
                            </a:srgbClr>
                          </a:solidFill>
                          <a:latin typeface="Microsoft YaHei"/>
                          <a:ea typeface="Microsoft YaHei"/>
                          <a:cs typeface="Microsoft YaHei"/>
                        </a:rPr>
                        <a:t> </a:t>
                      </a:r>
                      <a:r>
                        <a:rPr sz="900" kern="0" spc="40" dirty="0">
                          <a:solidFill>
                            <a:srgbClr val="000000">
                              <a:alpha val="100000"/>
                            </a:srgbClr>
                          </a:solidFill>
                          <a:latin typeface="Microsoft YaHei"/>
                          <a:ea typeface="Microsoft YaHei"/>
                          <a:cs typeface="Microsoft YaHei"/>
                        </a:rPr>
                        <a:t>1</a:t>
                      </a:r>
                      <a:r>
                        <a:rPr sz="900" kern="0" spc="-50" dirty="0">
                          <a:solidFill>
                            <a:srgbClr val="000000">
                              <a:alpha val="100000"/>
                            </a:srgbClr>
                          </a:solidFill>
                          <a:latin typeface="Microsoft YaHei"/>
                          <a:ea typeface="Microsoft YaHei"/>
                          <a:cs typeface="Microsoft YaHei"/>
                        </a:rPr>
                        <a:t> </a:t>
                      </a:r>
                      <a:r>
                        <a:rPr sz="900" kern="0" spc="40" dirty="0">
                          <a:solidFill>
                            <a:srgbClr val="000000">
                              <a:alpha val="100000"/>
                            </a:srgbClr>
                          </a:solidFill>
                          <a:latin typeface="Microsoft YaHei"/>
                          <a:ea typeface="Microsoft YaHei"/>
                          <a:cs typeface="Microsoft YaHei"/>
                        </a:rPr>
                        <a:t>1</a:t>
                      </a:r>
                      <a:r>
                        <a:rPr sz="900" kern="0" spc="-100" dirty="0">
                          <a:solidFill>
                            <a:srgbClr val="000000">
                              <a:alpha val="100000"/>
                            </a:srgbClr>
                          </a:solidFill>
                          <a:latin typeface="Microsoft YaHei"/>
                          <a:ea typeface="Microsoft YaHei"/>
                          <a:cs typeface="Microsoft YaHei"/>
                        </a:rPr>
                        <a:t> </a:t>
                      </a:r>
                      <a:r>
                        <a:rPr sz="900" kern="0" spc="40" dirty="0">
                          <a:solidFill>
                            <a:srgbClr val="000000">
                              <a:alpha val="100000"/>
                            </a:srgbClr>
                          </a:solidFill>
                          <a:latin typeface="Microsoft YaHei"/>
                          <a:ea typeface="Microsoft YaHei"/>
                          <a:cs typeface="Microsoft YaHei"/>
                        </a:rPr>
                        <a:t>0</a:t>
                      </a:r>
                      <a:r>
                        <a:rPr sz="900" kern="0" spc="-90" dirty="0">
                          <a:solidFill>
                            <a:srgbClr val="000000">
                              <a:alpha val="100000"/>
                            </a:srgbClr>
                          </a:solidFill>
                          <a:latin typeface="Microsoft YaHei"/>
                          <a:ea typeface="Microsoft YaHei"/>
                          <a:cs typeface="Microsoft YaHei"/>
                        </a:rPr>
                        <a:t> </a:t>
                      </a:r>
                      <a:r>
                        <a:rPr sz="900" kern="0" spc="40" dirty="0">
                          <a:solidFill>
                            <a:srgbClr val="000000">
                              <a:alpha val="100000"/>
                            </a:srgbClr>
                          </a:solidFill>
                          <a:latin typeface="Microsoft YaHei"/>
                          <a:ea typeface="Microsoft YaHei"/>
                          <a:cs typeface="Microsoft YaHei"/>
                        </a:rPr>
                        <a:t>2</a:t>
                      </a:r>
                      <a:r>
                        <a:rPr sz="900" kern="0" spc="-70" dirty="0">
                          <a:solidFill>
                            <a:srgbClr val="000000">
                              <a:alpha val="100000"/>
                            </a:srgbClr>
                          </a:solidFill>
                          <a:latin typeface="Microsoft YaHei"/>
                          <a:ea typeface="Microsoft YaHei"/>
                          <a:cs typeface="Microsoft YaHei"/>
                        </a:rPr>
                        <a:t> </a:t>
                      </a:r>
                      <a:r>
                        <a:rPr sz="900" kern="0" spc="40" dirty="0">
                          <a:solidFill>
                            <a:srgbClr val="000000">
                              <a:alpha val="100000"/>
                            </a:srgbClr>
                          </a:solidFill>
                          <a:latin typeface="Microsoft YaHei"/>
                          <a:ea typeface="Microsoft YaHei"/>
                          <a:cs typeface="Microsoft YaHei"/>
                        </a:rPr>
                        <a:t>-</a:t>
                      </a:r>
                      <a:r>
                        <a:rPr sz="900" kern="0" spc="-90" dirty="0">
                          <a:solidFill>
                            <a:srgbClr val="000000">
                              <a:alpha val="100000"/>
                            </a:srgbClr>
                          </a:solidFill>
                          <a:latin typeface="Microsoft YaHei"/>
                          <a:ea typeface="Microsoft YaHei"/>
                          <a:cs typeface="Microsoft YaHei"/>
                        </a:rPr>
                        <a:t> </a:t>
                      </a:r>
                      <a:r>
                        <a:rPr sz="900" kern="0" spc="40" dirty="0">
                          <a:solidFill>
                            <a:srgbClr val="000000">
                              <a:alpha val="100000"/>
                            </a:srgbClr>
                          </a:solidFill>
                          <a:latin typeface="Microsoft YaHei"/>
                          <a:ea typeface="Microsoft YaHei"/>
                          <a:cs typeface="Microsoft YaHei"/>
                        </a:rPr>
                        <a:t>2</a:t>
                      </a:r>
                      <a:r>
                        <a:rPr sz="900" kern="0" spc="-100" dirty="0">
                          <a:solidFill>
                            <a:srgbClr val="000000">
                              <a:alpha val="100000"/>
                            </a:srgbClr>
                          </a:solidFill>
                          <a:latin typeface="Microsoft YaHei"/>
                          <a:ea typeface="Microsoft YaHei"/>
                          <a:cs typeface="Microsoft YaHei"/>
                        </a:rPr>
                        <a:t> </a:t>
                      </a:r>
                      <a:r>
                        <a:rPr sz="900" kern="0" spc="40" dirty="0">
                          <a:solidFill>
                            <a:srgbClr val="000000">
                              <a:alpha val="100000"/>
                            </a:srgbClr>
                          </a:solidFill>
                          <a:latin typeface="Microsoft YaHei"/>
                          <a:ea typeface="Microsoft YaHei"/>
                          <a:cs typeface="Microsoft YaHei"/>
                        </a:rPr>
                        <a:t>0</a:t>
                      </a:r>
                      <a:r>
                        <a:rPr sz="900" kern="0" spc="-50" dirty="0">
                          <a:solidFill>
                            <a:srgbClr val="000000">
                              <a:alpha val="100000"/>
                            </a:srgbClr>
                          </a:solidFill>
                          <a:latin typeface="Microsoft YaHei"/>
                          <a:ea typeface="Microsoft YaHei"/>
                          <a:cs typeface="Microsoft YaHei"/>
                        </a:rPr>
                        <a:t> </a:t>
                      </a:r>
                      <a:r>
                        <a:rPr sz="900" kern="0" spc="40" dirty="0">
                          <a:solidFill>
                            <a:srgbClr val="000000">
                              <a:alpha val="100000"/>
                            </a:srgbClr>
                          </a:solidFill>
                          <a:latin typeface="Microsoft YaHei"/>
                          <a:ea typeface="Microsoft YaHei"/>
                          <a:cs typeface="Microsoft YaHei"/>
                        </a:rPr>
                        <a:t>1</a:t>
                      </a:r>
                      <a:r>
                        <a:rPr sz="900" kern="0" spc="-90" dirty="0">
                          <a:solidFill>
                            <a:srgbClr val="000000">
                              <a:alpha val="100000"/>
                            </a:srgbClr>
                          </a:solidFill>
                          <a:latin typeface="Microsoft YaHei"/>
                          <a:ea typeface="Microsoft YaHei"/>
                          <a:cs typeface="Microsoft YaHei"/>
                        </a:rPr>
                        <a:t> </a:t>
                      </a:r>
                      <a:r>
                        <a:rPr sz="900" kern="0" spc="40" dirty="0">
                          <a:solidFill>
                            <a:srgbClr val="000000">
                              <a:alpha val="100000"/>
                            </a:srgbClr>
                          </a:solidFill>
                          <a:latin typeface="Microsoft YaHei"/>
                          <a:ea typeface="Microsoft YaHei"/>
                          <a:cs typeface="Microsoft YaHei"/>
                        </a:rPr>
                        <a:t>6</a:t>
                      </a:r>
                      <a:r>
                        <a:rPr sz="900" kern="0" spc="0" dirty="0">
                          <a:solidFill>
                            <a:srgbClr val="000000">
                              <a:alpha val="100000"/>
                            </a:srgbClr>
                          </a:solidFill>
                          <a:latin typeface="Microsoft YaHei"/>
                          <a:ea typeface="Microsoft YaHei"/>
                          <a:cs typeface="Microsoft YaHei"/>
                        </a:rPr>
                        <a:t>           </a:t>
                      </a:r>
                      <a:r>
                        <a:rPr sz="900" kern="0" spc="100" dirty="0">
                          <a:solidFill>
                            <a:srgbClr val="000000">
                              <a:alpha val="100000"/>
                            </a:srgbClr>
                          </a:solidFill>
                          <a:latin typeface="Microsoft YaHei"/>
                          <a:ea typeface="Microsoft YaHei"/>
                          <a:cs typeface="Microsoft YaHei"/>
                        </a:rPr>
                        <a:t>第</a:t>
                      </a:r>
                      <a:r>
                        <a:rPr sz="900" kern="0" spc="30" dirty="0">
                          <a:solidFill>
                            <a:srgbClr val="000000">
                              <a:alpha val="100000"/>
                            </a:srgbClr>
                          </a:solidFill>
                          <a:latin typeface="Microsoft YaHei"/>
                          <a:ea typeface="Microsoft YaHei"/>
                          <a:cs typeface="Microsoft YaHei"/>
                        </a:rPr>
                        <a:t>  </a:t>
                      </a:r>
                      <a:r>
                        <a:rPr sz="900" kern="0" spc="100" dirty="0">
                          <a:solidFill>
                            <a:srgbClr val="000000">
                              <a:alpha val="100000"/>
                            </a:srgbClr>
                          </a:solidFill>
                          <a:latin typeface="Microsoft YaHei"/>
                          <a:ea typeface="Microsoft YaHei"/>
                          <a:cs typeface="Microsoft YaHei"/>
                        </a:rPr>
                        <a:t>6.2.6</a:t>
                      </a:r>
                      <a:r>
                        <a:rPr sz="900" kern="0" spc="10" dirty="0">
                          <a:solidFill>
                            <a:srgbClr val="000000">
                              <a:alpha val="100000"/>
                            </a:srgbClr>
                          </a:solidFill>
                          <a:latin typeface="Microsoft YaHei"/>
                          <a:ea typeface="Microsoft YaHei"/>
                          <a:cs typeface="Microsoft YaHei"/>
                        </a:rPr>
                        <a:t>  </a:t>
                      </a:r>
                      <a:r>
                        <a:rPr sz="900" kern="0" spc="100" dirty="0">
                          <a:solidFill>
                            <a:srgbClr val="000000">
                              <a:alpha val="100000"/>
                            </a:srgbClr>
                          </a:solidFill>
                          <a:latin typeface="Microsoft YaHei"/>
                          <a:ea typeface="Microsoft YaHei"/>
                          <a:cs typeface="Microsoft YaHei"/>
                        </a:rPr>
                        <a:t>条</a:t>
                      </a:r>
                      <a:r>
                        <a:rPr sz="900" kern="0" spc="-70" dirty="0">
                          <a:solidFill>
                            <a:srgbClr val="000000">
                              <a:alpha val="100000"/>
                            </a:srgbClr>
                          </a:solidFill>
                          <a:latin typeface="Microsoft YaHei"/>
                          <a:ea typeface="Microsoft YaHei"/>
                          <a:cs typeface="Microsoft YaHei"/>
                        </a:rPr>
                        <a:t> </a:t>
                      </a:r>
                      <a:r>
                        <a:rPr sz="900" kern="0" spc="100" dirty="0">
                          <a:solidFill>
                            <a:srgbClr val="000000">
                              <a:alpha val="100000"/>
                            </a:srgbClr>
                          </a:solidFill>
                          <a:latin typeface="Microsoft YaHei"/>
                          <a:ea typeface="Microsoft YaHei"/>
                          <a:cs typeface="Microsoft YaHei"/>
                        </a:rPr>
                        <a:t>、</a:t>
                      </a:r>
                      <a:r>
                        <a:rPr sz="900" kern="0" spc="-70" dirty="0">
                          <a:solidFill>
                            <a:srgbClr val="000000">
                              <a:alpha val="100000"/>
                            </a:srgbClr>
                          </a:solidFill>
                          <a:latin typeface="Microsoft YaHei"/>
                          <a:ea typeface="Microsoft YaHei"/>
                          <a:cs typeface="Microsoft YaHei"/>
                        </a:rPr>
                        <a:t> </a:t>
                      </a:r>
                      <a:r>
                        <a:rPr sz="900" kern="0" spc="100" dirty="0">
                          <a:solidFill>
                            <a:srgbClr val="000000">
                              <a:alpha val="100000"/>
                            </a:srgbClr>
                          </a:solidFill>
                          <a:latin typeface="Microsoft YaHei"/>
                          <a:ea typeface="Microsoft YaHei"/>
                          <a:cs typeface="Microsoft YaHei"/>
                        </a:rPr>
                        <a:t>第</a:t>
                      </a:r>
                      <a:r>
                        <a:rPr sz="900" kern="0" spc="30" dirty="0">
                          <a:solidFill>
                            <a:srgbClr val="000000">
                              <a:alpha val="100000"/>
                            </a:srgbClr>
                          </a:solidFill>
                          <a:latin typeface="Microsoft YaHei"/>
                          <a:ea typeface="Microsoft YaHei"/>
                          <a:cs typeface="Microsoft YaHei"/>
                        </a:rPr>
                        <a:t>  </a:t>
                      </a:r>
                      <a:r>
                        <a:rPr sz="900" kern="0" spc="100" dirty="0">
                          <a:solidFill>
                            <a:srgbClr val="000000">
                              <a:alpha val="100000"/>
                            </a:srgbClr>
                          </a:solidFill>
                          <a:latin typeface="Microsoft YaHei"/>
                          <a:ea typeface="Microsoft YaHei"/>
                          <a:cs typeface="Microsoft YaHei"/>
                        </a:rPr>
                        <a:t>6.2</a:t>
                      </a:r>
                      <a:r>
                        <a:rPr sz="900" kern="0" spc="90" dirty="0">
                          <a:solidFill>
                            <a:srgbClr val="000000">
                              <a:alpha val="100000"/>
                            </a:srgbClr>
                          </a:solidFill>
                          <a:latin typeface="Microsoft YaHei"/>
                          <a:ea typeface="Microsoft YaHei"/>
                          <a:cs typeface="Microsoft YaHei"/>
                        </a:rPr>
                        <a:t>.7</a:t>
                      </a:r>
                      <a:r>
                        <a:rPr sz="900" kern="0" spc="10" dirty="0">
                          <a:solidFill>
                            <a:srgbClr val="000000">
                              <a:alpha val="100000"/>
                            </a:srgbClr>
                          </a:solidFill>
                          <a:latin typeface="Microsoft YaHei"/>
                          <a:ea typeface="Microsoft YaHei"/>
                          <a:cs typeface="Microsoft YaHei"/>
                        </a:rPr>
                        <a:t>  </a:t>
                      </a:r>
                      <a:r>
                        <a:rPr sz="900" kern="0" spc="90" dirty="0">
                          <a:solidFill>
                            <a:srgbClr val="000000">
                              <a:alpha val="100000"/>
                            </a:srgbClr>
                          </a:solidFill>
                          <a:latin typeface="Microsoft YaHei"/>
                          <a:ea typeface="Microsoft YaHei"/>
                          <a:cs typeface="Microsoft YaHei"/>
                        </a:rPr>
                        <a:t>条</a:t>
                      </a:r>
                      <a:r>
                        <a:rPr sz="900" kern="0" spc="-130" dirty="0">
                          <a:solidFill>
                            <a:srgbClr val="000000">
                              <a:alpha val="100000"/>
                            </a:srgbClr>
                          </a:solidFill>
                          <a:latin typeface="Microsoft YaHei"/>
                          <a:ea typeface="Microsoft YaHei"/>
                          <a:cs typeface="Microsoft YaHei"/>
                        </a:rPr>
                        <a:t> </a:t>
                      </a:r>
                      <a:r>
                        <a:rPr sz="900" kern="0" spc="90" dirty="0">
                          <a:solidFill>
                            <a:srgbClr val="000000">
                              <a:alpha val="100000"/>
                            </a:srgbClr>
                          </a:solidFill>
                          <a:latin typeface="Microsoft YaHei"/>
                          <a:ea typeface="Microsoft YaHei"/>
                          <a:cs typeface="Microsoft YaHei"/>
                        </a:rPr>
                        <a:t>。</a:t>
                      </a:r>
                      <a:endParaRPr sz="900" dirty="0">
                        <a:latin typeface="Microsoft YaHei"/>
                        <a:ea typeface="Microsoft YaHei"/>
                        <a:cs typeface="Microsoft YaHei"/>
                      </a:endParaRPr>
                    </a:p>
                  </a:txBody>
                  <a:tcPr marL="0" marR="0" marT="0" marB="0">
                    <a:lnL w="12700" cap="flat" cmpd="sng" algn="ctr">
                      <a:solidFill>
                        <a:srgbClr val="8EBFD6"/>
                      </a:solidFill>
                      <a:prstDash val="solid"/>
                      <a:round/>
                      <a:headEnd type="none" w="med" len="med"/>
                      <a:tailEnd type="none" w="med" len="med"/>
                    </a:lnL>
                    <a:lnR>
                      <a:noFill/>
                    </a:lnR>
                    <a:lnT>
                      <a:noFill/>
                    </a:lnT>
                    <a:lnB w="12700" cap="flat" cmpd="sng" algn="ctr">
                      <a:solidFill>
                        <a:srgbClr val="8EBFD6"/>
                      </a:solidFill>
                      <a:prstDash val="solid"/>
                      <a:round/>
                      <a:headEnd type="none" w="med" len="med"/>
                      <a:tailEnd type="none" w="med" len="med"/>
                    </a:lnB>
                  </a:tcPr>
                </a:tc>
                <a:extLst>
                  <a:ext uri="{0D108BD9-81ED-4DB2-BD59-A6C34878D82A}">
                    <a16:rowId xmlns:a16="http://schemas.microsoft.com/office/drawing/2014/main" val="10000"/>
                  </a:ext>
                </a:extLst>
              </a:tr>
            </a:tbl>
          </a:graphicData>
        </a:graphic>
      </p:graphicFrame>
      <p:sp>
        <p:nvSpPr>
          <p:cNvPr id="714" name="textbox 714"/>
          <p:cNvSpPr/>
          <p:nvPr/>
        </p:nvSpPr>
        <p:spPr>
          <a:xfrm>
            <a:off x="702236" y="510426"/>
            <a:ext cx="8719819" cy="1052194"/>
          </a:xfrm>
          <a:prstGeom prst="rect">
            <a:avLst/>
          </a:prstGeom>
          <a:noFill/>
          <a:ln w="0" cap="flat">
            <a:noFill/>
            <a:prstDash val="solid"/>
            <a:miter lim="0"/>
          </a:ln>
        </p:spPr>
        <p:txBody>
          <a:bodyPr vert="horz" wrap="square" lIns="0" tIns="0" rIns="0" bIns="0"/>
          <a:lstStyle/>
          <a:p>
            <a:pPr algn="l" rtl="0" eaLnBrk="0">
              <a:lnSpc>
                <a:spcPct val="83341"/>
              </a:lnSpc>
              <a:tabLst/>
            </a:pPr>
            <a:endParaRPr sz="100" dirty="0">
              <a:latin typeface="Arial"/>
              <a:ea typeface="Arial"/>
              <a:cs typeface="Arial"/>
            </a:endParaRPr>
          </a:p>
          <a:p>
            <a:pPr marL="215900" algn="l" rtl="0" eaLnBrk="0">
              <a:lnSpc>
                <a:spcPts val="4227"/>
              </a:lnSpc>
              <a:tabLst/>
            </a:pPr>
            <a:r>
              <a:rPr sz="3200" b="1" kern="0" spc="-80" dirty="0">
                <a:solidFill>
                  <a:srgbClr val="000000">
                    <a:alpha val="100000"/>
                  </a:srgbClr>
                </a:solidFill>
                <a:latin typeface="Microsoft YaHei"/>
                <a:ea typeface="Microsoft YaHei"/>
                <a:cs typeface="Microsoft YaHei"/>
              </a:rPr>
              <a:t>《城镇燃气经营安全重大隐患判定标准》解析</a:t>
            </a:r>
            <a:endParaRPr sz="3200" dirty="0">
              <a:latin typeface="Microsoft YaHei"/>
              <a:ea typeface="Microsoft YaHei"/>
              <a:cs typeface="Microsoft YaHei"/>
            </a:endParaRPr>
          </a:p>
          <a:p>
            <a:pPr algn="l" rtl="0" eaLnBrk="0">
              <a:lnSpc>
                <a:spcPct val="104000"/>
              </a:lnSpc>
              <a:tabLst/>
            </a:pPr>
            <a:endParaRPr sz="1000" dirty="0">
              <a:latin typeface="Arial"/>
              <a:ea typeface="Arial"/>
              <a:cs typeface="Arial"/>
            </a:endParaRPr>
          </a:p>
          <a:p>
            <a:pPr algn="l" rtl="0" eaLnBrk="0">
              <a:lnSpc>
                <a:spcPct val="100000"/>
              </a:lnSpc>
              <a:tabLst/>
            </a:pPr>
            <a:endParaRPr sz="400" dirty="0">
              <a:latin typeface="Arial"/>
              <a:ea typeface="Arial"/>
              <a:cs typeface="Arial"/>
            </a:endParaRPr>
          </a:p>
          <a:p>
            <a:pPr marL="52069" algn="l" rtl="0" eaLnBrk="0">
              <a:lnSpc>
                <a:spcPts val="2123"/>
              </a:lnSpc>
              <a:spcBef>
                <a:spcPts val="1"/>
              </a:spcBef>
              <a:tabLst/>
            </a:pPr>
            <a:r>
              <a:rPr sz="1600" kern="0" spc="10" dirty="0">
                <a:solidFill>
                  <a:srgbClr val="FF0000">
                    <a:alpha val="100000"/>
                  </a:srgbClr>
                </a:solidFill>
                <a:latin typeface="Wingdings"/>
                <a:ea typeface="Wingdings"/>
                <a:cs typeface="Wingdings"/>
              </a:rPr>
              <a:t>n</a:t>
            </a:r>
            <a:r>
              <a:rPr sz="1600" kern="0" spc="-570" dirty="0">
                <a:solidFill>
                  <a:srgbClr val="FF0000">
                    <a:alpha val="100000"/>
                  </a:srgbClr>
                </a:solidFill>
                <a:latin typeface="Wingdings"/>
                <a:ea typeface="Wingdings"/>
                <a:cs typeface="Wingdings"/>
              </a:rPr>
              <a:t> </a:t>
            </a:r>
            <a:r>
              <a:rPr sz="1600" kern="0" spc="10" dirty="0">
                <a:solidFill>
                  <a:srgbClr val="000000">
                    <a:alpha val="100000"/>
                  </a:srgbClr>
                </a:solidFill>
                <a:latin typeface="Microsoft YaHei"/>
                <a:ea typeface="Microsoft YaHei"/>
                <a:cs typeface="Microsoft YaHei"/>
              </a:rPr>
              <a:t>第五条  燃气经营者在燃气厂站安全管理中</a:t>
            </a:r>
            <a:r>
              <a:rPr sz="1600" kern="0" spc="0" dirty="0">
                <a:solidFill>
                  <a:srgbClr val="000000">
                    <a:alpha val="100000"/>
                  </a:srgbClr>
                </a:solidFill>
                <a:latin typeface="Microsoft YaHei"/>
                <a:ea typeface="Microsoft YaHei"/>
                <a:cs typeface="Microsoft YaHei"/>
              </a:rPr>
              <a:t> ，有下列情形之一的 ，判定为重大隐患 </a:t>
            </a:r>
            <a:r>
              <a:rPr sz="1600" kern="0" spc="-380" dirty="0">
                <a:solidFill>
                  <a:srgbClr val="000000">
                    <a:alpha val="100000"/>
                  </a:srgbClr>
                </a:solidFill>
                <a:latin typeface="Microsoft YaHei"/>
                <a:ea typeface="Microsoft YaHei"/>
                <a:cs typeface="Microsoft YaHei"/>
              </a:rPr>
              <a:t>：（</a:t>
            </a:r>
            <a:r>
              <a:rPr sz="1600" kern="0" spc="80" dirty="0">
                <a:solidFill>
                  <a:srgbClr val="000000">
                    <a:alpha val="100000"/>
                  </a:srgbClr>
                </a:solidFill>
                <a:latin typeface="Microsoft YaHei"/>
                <a:ea typeface="Microsoft YaHei"/>
                <a:cs typeface="Microsoft YaHei"/>
              </a:rPr>
              <a:t> </a:t>
            </a:r>
            <a:r>
              <a:rPr sz="1600" kern="0" spc="0" dirty="0">
                <a:solidFill>
                  <a:srgbClr val="000000">
                    <a:alpha val="100000"/>
                  </a:srgbClr>
                </a:solidFill>
                <a:latin typeface="Microsoft YaHei"/>
                <a:ea typeface="Microsoft YaHei"/>
                <a:cs typeface="Microsoft YaHei"/>
              </a:rPr>
              <a:t>5种）</a:t>
            </a:r>
            <a:endParaRPr sz="1600" dirty="0">
              <a:latin typeface="Microsoft YaHei"/>
              <a:ea typeface="Microsoft YaHei"/>
              <a:cs typeface="Microsoft YaHei"/>
            </a:endParaRPr>
          </a:p>
        </p:txBody>
      </p:sp>
      <p:pic>
        <p:nvPicPr>
          <p:cNvPr id="716" name="picture 716"/>
          <p:cNvPicPr>
            <a:picLocks noChangeAspect="1"/>
          </p:cNvPicPr>
          <p:nvPr/>
        </p:nvPicPr>
        <p:blipFill>
          <a:blip r:embed="rId2"/>
          <a:stretch>
            <a:fillRect/>
          </a:stretch>
        </p:blipFill>
        <p:spPr>
          <a:xfrm rot="21600000">
            <a:off x="4680203" y="4410455"/>
            <a:ext cx="1783079" cy="1728216"/>
          </a:xfrm>
          <a:prstGeom prst="rect">
            <a:avLst/>
          </a:prstGeom>
        </p:spPr>
      </p:pic>
      <p:sp>
        <p:nvSpPr>
          <p:cNvPr id="718" name="textbox 718"/>
          <p:cNvSpPr/>
          <p:nvPr/>
        </p:nvSpPr>
        <p:spPr>
          <a:xfrm>
            <a:off x="1705773" y="1802229"/>
            <a:ext cx="8756650" cy="295275"/>
          </a:xfrm>
          <a:prstGeom prst="rect">
            <a:avLst/>
          </a:prstGeom>
          <a:noFill/>
          <a:ln w="0" cap="flat">
            <a:noFill/>
            <a:prstDash val="solid"/>
            <a:miter lim="0"/>
          </a:ln>
        </p:spPr>
        <p:txBody>
          <a:bodyPr vert="horz" wrap="square" lIns="0" tIns="0" rIns="0" bIns="0"/>
          <a:lstStyle/>
          <a:p>
            <a:pPr algn="l" rtl="0" eaLnBrk="0">
              <a:lnSpc>
                <a:spcPct val="83341"/>
              </a:lnSpc>
              <a:tabLst/>
            </a:pPr>
            <a:endParaRPr sz="100" dirty="0">
              <a:latin typeface="Arial"/>
              <a:ea typeface="Arial"/>
              <a:cs typeface="Arial"/>
            </a:endParaRPr>
          </a:p>
          <a:p>
            <a:pPr algn="r" rtl="0" eaLnBrk="0">
              <a:lnSpc>
                <a:spcPts val="2123"/>
              </a:lnSpc>
              <a:tabLst/>
            </a:pPr>
            <a:r>
              <a:rPr sz="1600" kern="0" spc="80" dirty="0">
                <a:solidFill>
                  <a:srgbClr val="000000">
                    <a:alpha val="100000"/>
                  </a:srgbClr>
                </a:solidFill>
                <a:latin typeface="Microsoft YaHei"/>
                <a:ea typeface="Microsoft YaHei"/>
                <a:cs typeface="Microsoft YaHei"/>
              </a:rPr>
              <a:t>（ 二 ）燃气厂站内设备和管道未设置防止系统压力参数超过限值的自动切断和放</a:t>
            </a:r>
            <a:r>
              <a:rPr sz="1600" kern="0" spc="70" dirty="0">
                <a:solidFill>
                  <a:srgbClr val="000000">
                    <a:alpha val="100000"/>
                  </a:srgbClr>
                </a:solidFill>
                <a:latin typeface="Microsoft YaHei"/>
                <a:ea typeface="Microsoft YaHei"/>
                <a:cs typeface="Microsoft YaHei"/>
              </a:rPr>
              <a:t>散装置 ；</a:t>
            </a:r>
            <a:endParaRPr sz="1600" dirty="0">
              <a:latin typeface="Microsoft YaHei"/>
              <a:ea typeface="Microsoft YaHei"/>
              <a:cs typeface="Microsoft YaHei"/>
            </a:endParaRPr>
          </a:p>
        </p:txBody>
      </p:sp>
      <p:sp>
        <p:nvSpPr>
          <p:cNvPr id="720" name="textbox 720"/>
          <p:cNvSpPr/>
          <p:nvPr/>
        </p:nvSpPr>
        <p:spPr>
          <a:xfrm>
            <a:off x="4641918" y="2424529"/>
            <a:ext cx="2901314" cy="295275"/>
          </a:xfrm>
          <a:prstGeom prst="rect">
            <a:avLst/>
          </a:prstGeom>
          <a:noFill/>
          <a:ln w="0" cap="flat">
            <a:noFill/>
            <a:prstDash val="solid"/>
            <a:miter lim="0"/>
          </a:ln>
        </p:spPr>
        <p:txBody>
          <a:bodyPr vert="horz" wrap="square" lIns="0" tIns="0" rIns="0" bIns="0"/>
          <a:lstStyle/>
          <a:p>
            <a:pPr algn="l" rtl="0" eaLnBrk="0">
              <a:lnSpc>
                <a:spcPct val="83341"/>
              </a:lnSpc>
              <a:tabLst/>
            </a:pPr>
            <a:endParaRPr sz="100" dirty="0">
              <a:latin typeface="Arial"/>
              <a:ea typeface="Arial"/>
              <a:cs typeface="Arial"/>
            </a:endParaRPr>
          </a:p>
          <a:p>
            <a:pPr marL="12700" algn="l" rtl="0" eaLnBrk="0">
              <a:lnSpc>
                <a:spcPts val="2123"/>
              </a:lnSpc>
              <a:tabLst/>
            </a:pPr>
            <a:r>
              <a:rPr sz="1600" kern="0" spc="130" dirty="0">
                <a:solidFill>
                  <a:srgbClr val="000000">
                    <a:alpha val="100000"/>
                  </a:srgbClr>
                </a:solidFill>
                <a:latin typeface="Microsoft YaHei"/>
                <a:ea typeface="Microsoft YaHei"/>
                <a:cs typeface="Microsoft YaHei"/>
              </a:rPr>
              <a:t>2</a:t>
            </a:r>
            <a:r>
              <a:rPr sz="1600" kern="0" spc="-200" dirty="0">
                <a:solidFill>
                  <a:srgbClr val="000000">
                    <a:alpha val="100000"/>
                  </a:srgbClr>
                </a:solidFill>
                <a:latin typeface="Microsoft YaHei"/>
                <a:ea typeface="Microsoft YaHei"/>
                <a:cs typeface="Microsoft YaHei"/>
              </a:rPr>
              <a:t> </a:t>
            </a:r>
            <a:r>
              <a:rPr sz="1600" kern="0" spc="130" dirty="0">
                <a:solidFill>
                  <a:srgbClr val="000000">
                    <a:alpha val="100000"/>
                  </a:srgbClr>
                </a:solidFill>
                <a:latin typeface="Microsoft YaHei"/>
                <a:ea typeface="Microsoft YaHei"/>
                <a:cs typeface="Microsoft YaHei"/>
              </a:rPr>
              <a:t>.液化天然气储配站或气化站</a:t>
            </a:r>
            <a:endParaRPr sz="1600" dirty="0">
              <a:latin typeface="Microsoft YaHei"/>
              <a:ea typeface="Microsoft YaHei"/>
              <a:cs typeface="Microsoft YaHei"/>
            </a:endParaRPr>
          </a:p>
        </p:txBody>
      </p:sp>
      <p:pic>
        <p:nvPicPr>
          <p:cNvPr id="722" name="picture 722"/>
          <p:cNvPicPr>
            <a:picLocks noChangeAspect="1"/>
          </p:cNvPicPr>
          <p:nvPr/>
        </p:nvPicPr>
        <p:blipFill>
          <a:blip r:embed="rId3"/>
          <a:stretch>
            <a:fillRect/>
          </a:stretch>
        </p:blipFill>
        <p:spPr>
          <a:xfrm rot="21600000">
            <a:off x="11472671" y="0"/>
            <a:ext cx="719328" cy="720852"/>
          </a:xfrm>
          <a:prstGeom prst="rect">
            <a:avLst/>
          </a:prstGeom>
        </p:spPr>
      </p:pic>
      <p:pic>
        <p:nvPicPr>
          <p:cNvPr id="724" name="picture 724"/>
          <p:cNvPicPr>
            <a:picLocks noChangeAspect="1"/>
          </p:cNvPicPr>
          <p:nvPr/>
        </p:nvPicPr>
        <p:blipFill>
          <a:blip r:embed="rId4"/>
          <a:stretch>
            <a:fillRect/>
          </a:stretch>
        </p:blipFill>
        <p:spPr>
          <a:xfrm rot="21600000">
            <a:off x="0" y="6138671"/>
            <a:ext cx="720852" cy="719328"/>
          </a:xfrm>
          <a:prstGeom prst="rect">
            <a:avLst/>
          </a:prstGeom>
        </p:spPr>
      </p:pic>
      <p:pic>
        <p:nvPicPr>
          <p:cNvPr id="726" name="picture 726"/>
          <p:cNvPicPr>
            <a:picLocks noChangeAspect="1"/>
          </p:cNvPicPr>
          <p:nvPr/>
        </p:nvPicPr>
        <p:blipFill>
          <a:blip r:embed="rId5"/>
          <a:stretch>
            <a:fillRect/>
          </a:stretch>
        </p:blipFill>
        <p:spPr>
          <a:xfrm rot="21600000">
            <a:off x="720090" y="1619250"/>
            <a:ext cx="10751184" cy="12700"/>
          </a:xfrm>
          <a:prstGeom prst="rect">
            <a:avLst/>
          </a:prstGeom>
        </p:spPr>
      </p:pic>
      <p:pic>
        <p:nvPicPr>
          <p:cNvPr id="728" name="picture 728"/>
          <p:cNvPicPr>
            <a:picLocks noChangeAspect="1"/>
          </p:cNvPicPr>
          <p:nvPr/>
        </p:nvPicPr>
        <p:blipFill>
          <a:blip r:embed="rId5"/>
          <a:stretch>
            <a:fillRect/>
          </a:stretch>
        </p:blipFill>
        <p:spPr>
          <a:xfrm rot="21600000">
            <a:off x="720090" y="2241550"/>
            <a:ext cx="10751184" cy="12700"/>
          </a:xfrm>
          <a:prstGeom prst="rect">
            <a:avLst/>
          </a:prstGeom>
        </p:spPr>
      </p:pic>
    </p:spTree>
  </p:cSld>
  <p:clrMapOvr>
    <a:masterClrMapping/>
  </p:clrMapOvr>
</p:sld>
</file>

<file path=ppt/slides/slide36.xml><?xml version="1.0" encoding="utf-8"?>
<p:sld xmlns:a16="http://schemas.microsoft.com/office/drawing/2014/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0" name="rect 730"/>
          <p:cNvSpPr/>
          <p:nvPr/>
        </p:nvSpPr>
        <p:spPr>
          <a:xfrm>
            <a:off x="0" y="0"/>
            <a:ext cx="12192000" cy="6858000"/>
          </a:xfrm>
          <a:prstGeom prst="rect">
            <a:avLst/>
          </a:prstGeom>
          <a:solidFill>
            <a:srgbClr val="E4F4FB">
              <a:alpha val="100000"/>
            </a:srgbClr>
          </a:solidFill>
          <a:ln w="0" cap="flat">
            <a:noFill/>
            <a:prstDash val="solid"/>
            <a:miter lim="0"/>
          </a:ln>
        </p:spPr>
        <p:txBody>
          <a:bodyPr rtlCol="0"/>
          <a:lstStyle/>
          <a:p>
            <a:pPr algn="ctr"/>
            <a:endParaRPr lang="zh-CN" altLang="en-US"/>
          </a:p>
        </p:txBody>
      </p:sp>
      <p:grpSp>
        <p:nvGrpSpPr>
          <p:cNvPr id="58" name="group 58"/>
          <p:cNvGrpSpPr/>
          <p:nvPr/>
        </p:nvGrpSpPr>
        <p:grpSpPr>
          <a:xfrm rot="21600000">
            <a:off x="720852" y="1626107"/>
            <a:ext cx="10750296" cy="4748784"/>
            <a:chOff x="0" y="0"/>
            <a:chExt cx="10750296" cy="4748784"/>
          </a:xfrm>
        </p:grpSpPr>
        <p:sp>
          <p:nvSpPr>
            <p:cNvPr id="732" name="path 732"/>
            <p:cNvSpPr/>
            <p:nvPr/>
          </p:nvSpPr>
          <p:spPr>
            <a:xfrm>
              <a:off x="0" y="0"/>
              <a:ext cx="10750296" cy="4748784"/>
            </a:xfrm>
            <a:custGeom>
              <a:avLst/>
              <a:gdLst/>
              <a:ahLst/>
              <a:cxnLst/>
              <a:rect l="0" t="0" r="0" b="0"/>
              <a:pathLst>
                <a:path w="16929" h="7478">
                  <a:moveTo>
                    <a:pt x="0" y="0"/>
                  </a:moveTo>
                  <a:lnTo>
                    <a:pt x="16929" y="0"/>
                  </a:lnTo>
                  <a:lnTo>
                    <a:pt x="16929" y="979"/>
                  </a:lnTo>
                  <a:lnTo>
                    <a:pt x="0" y="979"/>
                  </a:lnTo>
                  <a:lnTo>
                    <a:pt x="0" y="0"/>
                  </a:lnTo>
                  <a:close/>
                </a:path>
                <a:path w="16929" h="7478">
                  <a:moveTo>
                    <a:pt x="0" y="1958"/>
                  </a:moveTo>
                  <a:lnTo>
                    <a:pt x="4171" y="1958"/>
                  </a:lnTo>
                  <a:lnTo>
                    <a:pt x="4171" y="2940"/>
                  </a:lnTo>
                  <a:lnTo>
                    <a:pt x="0" y="2940"/>
                  </a:lnTo>
                  <a:lnTo>
                    <a:pt x="0" y="1958"/>
                  </a:lnTo>
                  <a:close/>
                </a:path>
                <a:path w="16929" h="7478">
                  <a:moveTo>
                    <a:pt x="4171" y="1958"/>
                  </a:moveTo>
                  <a:lnTo>
                    <a:pt x="11138" y="1958"/>
                  </a:lnTo>
                  <a:lnTo>
                    <a:pt x="11138" y="2940"/>
                  </a:lnTo>
                  <a:lnTo>
                    <a:pt x="4171" y="2940"/>
                  </a:lnTo>
                  <a:lnTo>
                    <a:pt x="4171" y="1958"/>
                  </a:lnTo>
                  <a:close/>
                </a:path>
                <a:path w="16929" h="7478">
                  <a:moveTo>
                    <a:pt x="11138" y="1958"/>
                  </a:moveTo>
                  <a:lnTo>
                    <a:pt x="16929" y="1958"/>
                  </a:lnTo>
                  <a:lnTo>
                    <a:pt x="16929" y="2940"/>
                  </a:lnTo>
                  <a:lnTo>
                    <a:pt x="11138" y="2940"/>
                  </a:lnTo>
                  <a:lnTo>
                    <a:pt x="11138" y="1958"/>
                  </a:lnTo>
                  <a:close/>
                </a:path>
                <a:path w="16929" h="7478">
                  <a:moveTo>
                    <a:pt x="4171" y="4368"/>
                  </a:moveTo>
                  <a:lnTo>
                    <a:pt x="11138" y="4368"/>
                  </a:lnTo>
                  <a:lnTo>
                    <a:pt x="11138" y="7478"/>
                  </a:lnTo>
                  <a:lnTo>
                    <a:pt x="4171" y="7478"/>
                  </a:lnTo>
                  <a:lnTo>
                    <a:pt x="4171" y="4368"/>
                  </a:lnTo>
                  <a:close/>
                </a:path>
              </a:pathLst>
            </a:custGeom>
            <a:solidFill>
              <a:srgbClr val="B9D6E6">
                <a:alpha val="100000"/>
              </a:srgbClr>
            </a:solidFill>
            <a:ln w="0" cap="flat">
              <a:noFill/>
              <a:prstDash val="solid"/>
              <a:miter lim="0"/>
            </a:ln>
          </p:spPr>
          <p:txBody>
            <a:bodyPr rtlCol="0"/>
            <a:lstStyle/>
            <a:p>
              <a:pPr algn="ctr"/>
              <a:endParaRPr lang="zh-CN" altLang="en-US"/>
            </a:p>
          </p:txBody>
        </p:sp>
        <p:sp>
          <p:nvSpPr>
            <p:cNvPr id="734" name="path 734"/>
            <p:cNvSpPr/>
            <p:nvPr/>
          </p:nvSpPr>
          <p:spPr>
            <a:xfrm>
              <a:off x="0" y="621792"/>
              <a:ext cx="10750296" cy="4126992"/>
            </a:xfrm>
            <a:custGeom>
              <a:avLst/>
              <a:gdLst/>
              <a:ahLst/>
              <a:cxnLst/>
              <a:rect l="0" t="0" r="0" b="0"/>
              <a:pathLst>
                <a:path w="16929" h="6499">
                  <a:moveTo>
                    <a:pt x="0" y="0"/>
                  </a:moveTo>
                  <a:lnTo>
                    <a:pt x="16929" y="0"/>
                  </a:lnTo>
                  <a:lnTo>
                    <a:pt x="16929" y="979"/>
                  </a:lnTo>
                  <a:lnTo>
                    <a:pt x="0" y="979"/>
                  </a:lnTo>
                  <a:lnTo>
                    <a:pt x="0" y="0"/>
                  </a:lnTo>
                  <a:close/>
                </a:path>
                <a:path w="16929" h="6499">
                  <a:moveTo>
                    <a:pt x="0" y="1960"/>
                  </a:moveTo>
                  <a:lnTo>
                    <a:pt x="4171" y="1960"/>
                  </a:lnTo>
                  <a:lnTo>
                    <a:pt x="4171" y="6499"/>
                  </a:lnTo>
                  <a:lnTo>
                    <a:pt x="0" y="6499"/>
                  </a:lnTo>
                  <a:lnTo>
                    <a:pt x="0" y="1960"/>
                  </a:lnTo>
                  <a:close/>
                </a:path>
                <a:path w="16929" h="6499">
                  <a:moveTo>
                    <a:pt x="4171" y="1960"/>
                  </a:moveTo>
                  <a:lnTo>
                    <a:pt x="11138" y="1960"/>
                  </a:lnTo>
                  <a:lnTo>
                    <a:pt x="11138" y="3388"/>
                  </a:lnTo>
                  <a:lnTo>
                    <a:pt x="4171" y="3388"/>
                  </a:lnTo>
                  <a:lnTo>
                    <a:pt x="4171" y="1960"/>
                  </a:lnTo>
                  <a:close/>
                </a:path>
                <a:path w="16929" h="6499">
                  <a:moveTo>
                    <a:pt x="11138" y="1960"/>
                  </a:moveTo>
                  <a:lnTo>
                    <a:pt x="16929" y="1960"/>
                  </a:lnTo>
                  <a:lnTo>
                    <a:pt x="16929" y="6499"/>
                  </a:lnTo>
                  <a:lnTo>
                    <a:pt x="11138" y="6499"/>
                  </a:lnTo>
                  <a:lnTo>
                    <a:pt x="11138" y="1960"/>
                  </a:lnTo>
                  <a:close/>
                </a:path>
              </a:pathLst>
            </a:custGeom>
            <a:solidFill>
              <a:srgbClr val="FFFFFF">
                <a:alpha val="100000"/>
              </a:srgbClr>
            </a:solidFill>
            <a:ln w="0" cap="flat">
              <a:noFill/>
              <a:prstDash val="solid"/>
              <a:miter lim="0"/>
            </a:ln>
          </p:spPr>
          <p:txBody>
            <a:bodyPr rtlCol="0"/>
            <a:lstStyle/>
            <a:p>
              <a:pPr algn="ctr"/>
              <a:endParaRPr lang="zh-CN" altLang="en-US"/>
            </a:p>
          </p:txBody>
        </p:sp>
      </p:grpSp>
      <p:graphicFrame>
        <p:nvGraphicFramePr>
          <p:cNvPr id="736" name="table 736"/>
          <p:cNvGraphicFramePr>
            <a:graphicFrameLocks noGrp="1"/>
          </p:cNvGraphicFramePr>
          <p:nvPr/>
        </p:nvGraphicFramePr>
        <p:xfrm>
          <a:off x="720090" y="2870200"/>
          <a:ext cx="10750549" cy="3511550"/>
        </p:xfrm>
        <a:graphic>
          <a:graphicData uri="http://schemas.openxmlformats.org/drawingml/2006/table">
            <a:tbl>
              <a:tblPr/>
              <a:tblGrid>
                <a:gridCol w="2649220">
                  <a:extLst>
                    <a:ext uri="{9D8B030D-6E8A-4147-A177-3AD203B41FA5}">
                      <a16:colId xmlns:a16="http://schemas.microsoft.com/office/drawing/2014/main" val="20000"/>
                    </a:ext>
                  </a:extLst>
                </a:gridCol>
                <a:gridCol w="4424045">
                  <a:extLst>
                    <a:ext uri="{9D8B030D-6E8A-4147-A177-3AD203B41FA5}">
                      <a16:colId xmlns:a16="http://schemas.microsoft.com/office/drawing/2014/main" val="20001"/>
                    </a:ext>
                  </a:extLst>
                </a:gridCol>
                <a:gridCol w="3677284">
                  <a:extLst>
                    <a:ext uri="{9D8B030D-6E8A-4147-A177-3AD203B41FA5}">
                      <a16:colId xmlns:a16="http://schemas.microsoft.com/office/drawing/2014/main" val="20002"/>
                    </a:ext>
                  </a:extLst>
                </a:gridCol>
              </a:tblGrid>
              <a:tr h="3511550">
                <a:tc>
                  <a:txBody>
                    <a:bodyPr/>
                    <a:lstStyle/>
                    <a:p>
                      <a:pPr algn="l" rtl="0" eaLnBrk="0">
                        <a:lnSpc>
                          <a:spcPct val="152000"/>
                        </a:lnSpc>
                        <a:tabLst/>
                      </a:pPr>
                      <a:endParaRPr sz="1000" dirty="0">
                        <a:latin typeface="Arial"/>
                        <a:ea typeface="Arial"/>
                        <a:cs typeface="Arial"/>
                      </a:endParaRPr>
                    </a:p>
                    <a:p>
                      <a:pPr algn="l" rtl="0" eaLnBrk="0">
                        <a:lnSpc>
                          <a:spcPct val="8355"/>
                        </a:lnSpc>
                        <a:tabLst/>
                      </a:pPr>
                      <a:endParaRPr sz="100" dirty="0">
                        <a:latin typeface="Arial"/>
                        <a:ea typeface="Arial"/>
                        <a:cs typeface="Arial"/>
                      </a:endParaRPr>
                    </a:p>
                    <a:p>
                      <a:pPr marL="872489" algn="l" rtl="0" eaLnBrk="0">
                        <a:lnSpc>
                          <a:spcPct val="84000"/>
                        </a:lnSpc>
                        <a:tabLst/>
                      </a:pPr>
                      <a:r>
                        <a:rPr sz="1600" kern="0" spc="120" dirty="0">
                          <a:solidFill>
                            <a:srgbClr val="000000">
                              <a:alpha val="100000"/>
                            </a:srgbClr>
                          </a:solidFill>
                          <a:latin typeface="Microsoft YaHei"/>
                          <a:ea typeface="Microsoft YaHei"/>
                          <a:cs typeface="Microsoft YaHei"/>
                        </a:rPr>
                        <a:t>检查要点</a:t>
                      </a:r>
                      <a:endParaRPr sz="1600" dirty="0">
                        <a:latin typeface="Microsoft YaHei"/>
                        <a:ea typeface="Microsoft YaHei"/>
                        <a:cs typeface="Microsoft YaHei"/>
                      </a:endParaRPr>
                    </a:p>
                    <a:p>
                      <a:pPr algn="l" rtl="0" eaLnBrk="0">
                        <a:lnSpc>
                          <a:spcPct val="104000"/>
                        </a:lnSpc>
                        <a:tabLst/>
                      </a:pPr>
                      <a:endParaRPr sz="1000" dirty="0">
                        <a:latin typeface="Arial"/>
                        <a:ea typeface="Arial"/>
                        <a:cs typeface="Arial"/>
                      </a:endParaRPr>
                    </a:p>
                    <a:p>
                      <a:pPr algn="l" rtl="0" eaLnBrk="0">
                        <a:lnSpc>
                          <a:spcPct val="104000"/>
                        </a:lnSpc>
                        <a:tabLst/>
                      </a:pPr>
                      <a:endParaRPr sz="1000" dirty="0">
                        <a:latin typeface="Arial"/>
                        <a:ea typeface="Arial"/>
                        <a:cs typeface="Arial"/>
                      </a:endParaRPr>
                    </a:p>
                    <a:p>
                      <a:pPr algn="l" rtl="0" eaLnBrk="0">
                        <a:lnSpc>
                          <a:spcPct val="104000"/>
                        </a:lnSpc>
                        <a:tabLst/>
                      </a:pPr>
                      <a:endParaRPr sz="1000" dirty="0">
                        <a:latin typeface="Arial"/>
                        <a:ea typeface="Arial"/>
                        <a:cs typeface="Arial"/>
                      </a:endParaRPr>
                    </a:p>
                    <a:p>
                      <a:pPr algn="l" rtl="0" eaLnBrk="0">
                        <a:lnSpc>
                          <a:spcPct val="104000"/>
                        </a:lnSpc>
                        <a:tabLst/>
                      </a:pPr>
                      <a:endParaRPr sz="1000" dirty="0">
                        <a:latin typeface="Arial"/>
                        <a:ea typeface="Arial"/>
                        <a:cs typeface="Arial"/>
                      </a:endParaRPr>
                    </a:p>
                    <a:p>
                      <a:pPr algn="l" rtl="0" eaLnBrk="0">
                        <a:lnSpc>
                          <a:spcPct val="104000"/>
                        </a:lnSpc>
                        <a:tabLst/>
                      </a:pPr>
                      <a:endParaRPr sz="1000" dirty="0">
                        <a:latin typeface="Arial"/>
                        <a:ea typeface="Arial"/>
                        <a:cs typeface="Arial"/>
                      </a:endParaRPr>
                    </a:p>
                    <a:p>
                      <a:pPr algn="l" rtl="0" eaLnBrk="0">
                        <a:lnSpc>
                          <a:spcPct val="104000"/>
                        </a:lnSpc>
                        <a:tabLst/>
                      </a:pPr>
                      <a:endParaRPr sz="1000" dirty="0">
                        <a:latin typeface="Arial"/>
                        <a:ea typeface="Arial"/>
                        <a:cs typeface="Arial"/>
                      </a:endParaRPr>
                    </a:p>
                    <a:p>
                      <a:pPr algn="l" rtl="0" eaLnBrk="0">
                        <a:lnSpc>
                          <a:spcPct val="104000"/>
                        </a:lnSpc>
                        <a:tabLst/>
                      </a:pPr>
                      <a:endParaRPr sz="1000" dirty="0">
                        <a:latin typeface="Arial"/>
                        <a:ea typeface="Arial"/>
                        <a:cs typeface="Arial"/>
                      </a:endParaRPr>
                    </a:p>
                    <a:p>
                      <a:pPr algn="l" rtl="0" eaLnBrk="0">
                        <a:lnSpc>
                          <a:spcPct val="126000"/>
                        </a:lnSpc>
                        <a:tabLst/>
                      </a:pPr>
                      <a:endParaRPr sz="300" dirty="0">
                        <a:latin typeface="Arial"/>
                        <a:ea typeface="Arial"/>
                        <a:cs typeface="Arial"/>
                      </a:endParaRPr>
                    </a:p>
                    <a:p>
                      <a:pPr marL="230504" indent="80010" algn="l" rtl="0" eaLnBrk="0">
                        <a:lnSpc>
                          <a:spcPct val="130000"/>
                        </a:lnSpc>
                        <a:spcBef>
                          <a:spcPts val="2"/>
                        </a:spcBef>
                        <a:tabLst/>
                      </a:pPr>
                      <a:r>
                        <a:rPr sz="1500" kern="0" spc="-50" dirty="0">
                          <a:solidFill>
                            <a:srgbClr val="000000">
                              <a:alpha val="100000"/>
                            </a:srgbClr>
                          </a:solidFill>
                          <a:latin typeface="Microsoft YaHei"/>
                          <a:ea typeface="Microsoft YaHei"/>
                          <a:cs typeface="Microsoft YaHei"/>
                        </a:rPr>
                        <a:t>（ </a:t>
                      </a:r>
                      <a:r>
                        <a:rPr sz="1500" kern="0" spc="-50" dirty="0">
                          <a:solidFill>
                            <a:srgbClr val="000000">
                              <a:alpha val="100000"/>
                            </a:srgbClr>
                          </a:solidFill>
                          <a:latin typeface="FangSong"/>
                          <a:ea typeface="FangSong"/>
                          <a:cs typeface="FangSong"/>
                        </a:rPr>
                        <a:t>2</a:t>
                      </a:r>
                      <a:r>
                        <a:rPr sz="1500" kern="0" spc="-340" dirty="0">
                          <a:solidFill>
                            <a:srgbClr val="000000">
                              <a:alpha val="100000"/>
                            </a:srgbClr>
                          </a:solidFill>
                          <a:latin typeface="FangSong"/>
                          <a:ea typeface="FangSong"/>
                          <a:cs typeface="FangSong"/>
                        </a:rPr>
                        <a:t> </a:t>
                      </a:r>
                      <a:r>
                        <a:rPr sz="1500" kern="0" spc="-50" dirty="0">
                          <a:solidFill>
                            <a:srgbClr val="000000">
                              <a:alpha val="100000"/>
                            </a:srgbClr>
                          </a:solidFill>
                          <a:latin typeface="Microsoft YaHei"/>
                          <a:ea typeface="Microsoft YaHei"/>
                          <a:cs typeface="Microsoft YaHei"/>
                        </a:rPr>
                        <a:t>）查</a:t>
                      </a:r>
                      <a:r>
                        <a:rPr sz="1500" kern="0" spc="-50" dirty="0">
                          <a:solidFill>
                            <a:srgbClr val="000000">
                              <a:alpha val="100000"/>
                            </a:srgbClr>
                          </a:solidFill>
                          <a:latin typeface="FangSong"/>
                          <a:ea typeface="FangSong"/>
                          <a:cs typeface="FangSong"/>
                        </a:rPr>
                        <a:t>BOG</a:t>
                      </a:r>
                      <a:r>
                        <a:rPr sz="1500" kern="0" spc="-50" dirty="0">
                          <a:solidFill>
                            <a:srgbClr val="000000">
                              <a:alpha val="100000"/>
                            </a:srgbClr>
                          </a:solidFill>
                          <a:latin typeface="Microsoft YaHei"/>
                          <a:ea typeface="Microsoft YaHei"/>
                          <a:cs typeface="Microsoft YaHei"/>
                        </a:rPr>
                        <a:t>压缩机、</a:t>
                      </a:r>
                      <a:r>
                        <a:rPr sz="1500" kern="0" spc="-330" dirty="0">
                          <a:solidFill>
                            <a:srgbClr val="000000">
                              <a:alpha val="100000"/>
                            </a:srgbClr>
                          </a:solidFill>
                          <a:latin typeface="Microsoft YaHei"/>
                          <a:ea typeface="Microsoft YaHei"/>
                          <a:cs typeface="Microsoft YaHei"/>
                        </a:rPr>
                        <a:t> </a:t>
                      </a:r>
                      <a:r>
                        <a:rPr sz="1500" kern="0" spc="-50" dirty="0">
                          <a:solidFill>
                            <a:srgbClr val="000000">
                              <a:alpha val="100000"/>
                            </a:srgbClr>
                          </a:solidFill>
                          <a:latin typeface="Microsoft YaHei"/>
                          <a:ea typeface="Microsoft YaHei"/>
                          <a:cs typeface="Microsoft YaHei"/>
                        </a:rPr>
                        <a:t>泵</a:t>
                      </a:r>
                      <a:r>
                        <a:rPr sz="1500" kern="0" spc="0" dirty="0">
                          <a:solidFill>
                            <a:srgbClr val="000000">
                              <a:alpha val="100000"/>
                            </a:srgbClr>
                          </a:solidFill>
                          <a:latin typeface="Microsoft YaHei"/>
                          <a:ea typeface="Microsoft YaHei"/>
                          <a:cs typeface="Microsoft YaHei"/>
                        </a:rPr>
                        <a:t>        </a:t>
                      </a:r>
                      <a:r>
                        <a:rPr sz="1500" kern="0" spc="90" dirty="0">
                          <a:solidFill>
                            <a:srgbClr val="000000">
                              <a:alpha val="100000"/>
                            </a:srgbClr>
                          </a:solidFill>
                          <a:latin typeface="Microsoft YaHei"/>
                          <a:ea typeface="Microsoft YaHei"/>
                          <a:cs typeface="Microsoft YaHei"/>
                        </a:rPr>
                        <a:t>的超压停机和自动安全</a:t>
                      </a:r>
                      <a:r>
                        <a:rPr sz="1500" kern="0" spc="0" dirty="0">
                          <a:solidFill>
                            <a:srgbClr val="000000">
                              <a:alpha val="100000"/>
                            </a:srgbClr>
                          </a:solidFill>
                          <a:latin typeface="Microsoft YaHei"/>
                          <a:ea typeface="Microsoft YaHei"/>
                          <a:cs typeface="Microsoft YaHei"/>
                        </a:rPr>
                        <a:t>        </a:t>
                      </a:r>
                      <a:r>
                        <a:rPr sz="1500" kern="0" spc="70" dirty="0">
                          <a:solidFill>
                            <a:srgbClr val="000000">
                              <a:alpha val="100000"/>
                            </a:srgbClr>
                          </a:solidFill>
                          <a:latin typeface="Microsoft YaHei"/>
                          <a:ea typeface="Microsoft YaHei"/>
                          <a:cs typeface="Microsoft YaHei"/>
                        </a:rPr>
                        <a:t>放散装置设置情况 ；</a:t>
                      </a:r>
                      <a:endParaRPr sz="1500" dirty="0">
                        <a:latin typeface="Microsoft YaHei"/>
                        <a:ea typeface="Microsoft YaHei"/>
                        <a:cs typeface="Microsoft YaHei"/>
                      </a:endParaRPr>
                    </a:p>
                  </a:txBody>
                  <a:tcPr marL="0" marR="0" marT="0" marB="0">
                    <a:lnL>
                      <a:noFill/>
                    </a:lnL>
                    <a:lnR w="12700" cap="flat" cmpd="sng" algn="ctr">
                      <a:solidFill>
                        <a:srgbClr val="8EBFD6"/>
                      </a:solidFill>
                      <a:prstDash val="solid"/>
                      <a:round/>
                      <a:headEnd type="none" w="med" len="med"/>
                      <a:tailEnd type="none" w="med" len="med"/>
                    </a:lnR>
                    <a:lnT>
                      <a:noFill/>
                    </a:lnT>
                    <a:lnB w="12700" cap="flat" cmpd="sng" algn="ctr">
                      <a:solidFill>
                        <a:srgbClr val="8EBFD6"/>
                      </a:solidFill>
                      <a:prstDash val="solid"/>
                      <a:round/>
                      <a:headEnd type="none" w="med" len="med"/>
                      <a:tailEnd type="none" w="med" len="med"/>
                    </a:lnB>
                  </a:tcPr>
                </a:tc>
                <a:tc>
                  <a:txBody>
                    <a:bodyPr/>
                    <a:lstStyle/>
                    <a:p>
                      <a:pPr algn="l" rtl="0" eaLnBrk="0">
                        <a:lnSpc>
                          <a:spcPct val="152000"/>
                        </a:lnSpc>
                        <a:tabLst/>
                      </a:pPr>
                      <a:endParaRPr sz="1000" dirty="0">
                        <a:latin typeface="Arial"/>
                        <a:ea typeface="Arial"/>
                        <a:cs typeface="Arial"/>
                      </a:endParaRPr>
                    </a:p>
                    <a:p>
                      <a:pPr marL="1762125" algn="l" rtl="0" eaLnBrk="0">
                        <a:lnSpc>
                          <a:spcPct val="84000"/>
                        </a:lnSpc>
                        <a:spcBef>
                          <a:spcPts val="4"/>
                        </a:spcBef>
                        <a:tabLst/>
                      </a:pPr>
                      <a:r>
                        <a:rPr sz="1600" kern="0" spc="120" dirty="0">
                          <a:solidFill>
                            <a:srgbClr val="000000">
                              <a:alpha val="100000"/>
                            </a:srgbClr>
                          </a:solidFill>
                          <a:latin typeface="Microsoft YaHei"/>
                          <a:ea typeface="Microsoft YaHei"/>
                          <a:cs typeface="Microsoft YaHei"/>
                        </a:rPr>
                        <a:t>判定标准</a:t>
                      </a:r>
                      <a:endParaRPr sz="1600" dirty="0">
                        <a:latin typeface="Microsoft YaHei"/>
                        <a:ea typeface="Microsoft YaHei"/>
                        <a:cs typeface="Microsoft YaHei"/>
                      </a:endParaRPr>
                    </a:p>
                    <a:p>
                      <a:pPr algn="l" rtl="0" eaLnBrk="0">
                        <a:lnSpc>
                          <a:spcPct val="194000"/>
                        </a:lnSpc>
                        <a:tabLst/>
                      </a:pPr>
                      <a:endParaRPr sz="1000" dirty="0">
                        <a:latin typeface="Arial"/>
                        <a:ea typeface="Arial"/>
                        <a:cs typeface="Arial"/>
                      </a:endParaRPr>
                    </a:p>
                    <a:p>
                      <a:pPr algn="l" rtl="0" eaLnBrk="0">
                        <a:lnSpc>
                          <a:spcPct val="127000"/>
                        </a:lnSpc>
                        <a:tabLst/>
                      </a:pPr>
                      <a:endParaRPr sz="300" dirty="0">
                        <a:latin typeface="Arial"/>
                        <a:ea typeface="Arial"/>
                        <a:cs typeface="Arial"/>
                      </a:endParaRPr>
                    </a:p>
                    <a:p>
                      <a:pPr marL="234315" indent="3810" algn="l" rtl="0" eaLnBrk="0">
                        <a:lnSpc>
                          <a:spcPct val="125000"/>
                        </a:lnSpc>
                        <a:spcBef>
                          <a:spcPts val="2"/>
                        </a:spcBef>
                        <a:tabLst/>
                      </a:pPr>
                      <a:r>
                        <a:rPr sz="1500" kern="0" spc="0" dirty="0">
                          <a:solidFill>
                            <a:srgbClr val="000000">
                              <a:alpha val="100000"/>
                            </a:srgbClr>
                          </a:solidFill>
                          <a:latin typeface="FangSong"/>
                          <a:ea typeface="FangSong"/>
                          <a:cs typeface="FangSong"/>
                        </a:rPr>
                        <a:t>BOG</a:t>
                      </a:r>
                      <a:r>
                        <a:rPr sz="1500" kern="0" spc="100" dirty="0">
                          <a:solidFill>
                            <a:srgbClr val="000000">
                              <a:alpha val="100000"/>
                            </a:srgbClr>
                          </a:solidFill>
                          <a:latin typeface="Microsoft YaHei"/>
                          <a:ea typeface="Microsoft YaHei"/>
                          <a:cs typeface="Microsoft YaHei"/>
                        </a:rPr>
                        <a:t>压缩机、</a:t>
                      </a:r>
                      <a:r>
                        <a:rPr sz="1500" kern="0" spc="-330" dirty="0">
                          <a:solidFill>
                            <a:srgbClr val="000000">
                              <a:alpha val="100000"/>
                            </a:srgbClr>
                          </a:solidFill>
                          <a:latin typeface="Microsoft YaHei"/>
                          <a:ea typeface="Microsoft YaHei"/>
                          <a:cs typeface="Microsoft YaHei"/>
                        </a:rPr>
                        <a:t> </a:t>
                      </a:r>
                      <a:r>
                        <a:rPr sz="1500" kern="0" spc="100" dirty="0">
                          <a:solidFill>
                            <a:srgbClr val="000000">
                              <a:alpha val="100000"/>
                            </a:srgbClr>
                          </a:solidFill>
                          <a:latin typeface="Microsoft YaHei"/>
                          <a:ea typeface="Microsoft YaHei"/>
                          <a:cs typeface="Microsoft YaHei"/>
                        </a:rPr>
                        <a:t>泵未设置超压停机</a:t>
                      </a:r>
                      <a:r>
                        <a:rPr sz="1500" kern="0" spc="90" dirty="0">
                          <a:solidFill>
                            <a:srgbClr val="000000">
                              <a:alpha val="100000"/>
                            </a:srgbClr>
                          </a:solidFill>
                          <a:latin typeface="Microsoft YaHei"/>
                          <a:ea typeface="Microsoft YaHei"/>
                          <a:cs typeface="Microsoft YaHei"/>
                        </a:rPr>
                        <a:t>或自动安全放</a:t>
                      </a:r>
                      <a:r>
                        <a:rPr sz="1500" kern="0" spc="0" dirty="0">
                          <a:solidFill>
                            <a:srgbClr val="000000">
                              <a:alpha val="100000"/>
                            </a:srgbClr>
                          </a:solidFill>
                          <a:latin typeface="Microsoft YaHei"/>
                          <a:ea typeface="Microsoft YaHei"/>
                          <a:cs typeface="Microsoft YaHei"/>
                        </a:rPr>
                        <a:t>     </a:t>
                      </a:r>
                      <a:r>
                        <a:rPr sz="1500" kern="0" spc="40" dirty="0">
                          <a:solidFill>
                            <a:srgbClr val="000000">
                              <a:alpha val="100000"/>
                            </a:srgbClr>
                          </a:solidFill>
                          <a:latin typeface="Microsoft YaHei"/>
                          <a:ea typeface="Microsoft YaHei"/>
                          <a:cs typeface="Microsoft YaHei"/>
                        </a:rPr>
                        <a:t>散装置 ，构成重大隐患</a:t>
                      </a:r>
                      <a:endParaRPr sz="1500" dirty="0">
                        <a:latin typeface="Microsoft YaHei"/>
                        <a:ea typeface="Microsoft YaHei"/>
                        <a:cs typeface="Microsoft YaHei"/>
                      </a:endParaRPr>
                    </a:p>
                  </a:txBody>
                  <a:tcPr marL="0" marR="0" marT="0" marB="0">
                    <a:lnL w="12700" cap="flat" cmpd="sng" algn="ctr">
                      <a:solidFill>
                        <a:srgbClr val="8EBFD6"/>
                      </a:solidFill>
                      <a:prstDash val="solid"/>
                      <a:round/>
                      <a:headEnd type="none" w="med" len="med"/>
                      <a:tailEnd type="none" w="med" len="med"/>
                    </a:lnL>
                    <a:lnR w="12700" cap="flat" cmpd="sng" algn="ctr">
                      <a:solidFill>
                        <a:srgbClr val="8EBFD6"/>
                      </a:solidFill>
                      <a:prstDash val="solid"/>
                      <a:round/>
                      <a:headEnd type="none" w="med" len="med"/>
                      <a:tailEnd type="none" w="med" len="med"/>
                    </a:lnR>
                    <a:lnT>
                      <a:noFill/>
                    </a:lnT>
                    <a:lnB w="12700" cap="flat" cmpd="sng" algn="ctr">
                      <a:solidFill>
                        <a:srgbClr val="8EBFD6"/>
                      </a:solidFill>
                      <a:prstDash val="solid"/>
                      <a:round/>
                      <a:headEnd type="none" w="med" len="med"/>
                      <a:tailEnd type="none" w="med" len="med"/>
                    </a:lnB>
                  </a:tcPr>
                </a:tc>
                <a:tc>
                  <a:txBody>
                    <a:bodyPr/>
                    <a:lstStyle/>
                    <a:p>
                      <a:pPr algn="l" rtl="0" eaLnBrk="0">
                        <a:lnSpc>
                          <a:spcPct val="151000"/>
                        </a:lnSpc>
                        <a:tabLst/>
                      </a:pPr>
                      <a:endParaRPr sz="1000" dirty="0">
                        <a:latin typeface="Arial"/>
                        <a:ea typeface="Arial"/>
                        <a:cs typeface="Arial"/>
                      </a:endParaRPr>
                    </a:p>
                    <a:p>
                      <a:pPr marL="1162050" algn="l" rtl="0" eaLnBrk="0">
                        <a:lnSpc>
                          <a:spcPct val="85000"/>
                        </a:lnSpc>
                        <a:spcBef>
                          <a:spcPts val="1"/>
                        </a:spcBef>
                        <a:tabLst/>
                      </a:pPr>
                      <a:r>
                        <a:rPr sz="1600" kern="0" spc="140" dirty="0">
                          <a:solidFill>
                            <a:srgbClr val="000000">
                              <a:alpha val="100000"/>
                            </a:srgbClr>
                          </a:solidFill>
                          <a:latin typeface="Microsoft YaHei"/>
                          <a:ea typeface="Microsoft YaHei"/>
                          <a:cs typeface="Microsoft YaHei"/>
                        </a:rPr>
                        <a:t>相关参考依据</a:t>
                      </a:r>
                      <a:endParaRPr sz="1600" dirty="0">
                        <a:latin typeface="Microsoft YaHei"/>
                        <a:ea typeface="Microsoft YaHei"/>
                        <a:cs typeface="Microsoft YaHei"/>
                      </a:endParaRPr>
                    </a:p>
                    <a:p>
                      <a:pPr algn="l" rtl="0" eaLnBrk="0">
                        <a:lnSpc>
                          <a:spcPct val="194000"/>
                        </a:lnSpc>
                        <a:tabLst/>
                      </a:pPr>
                      <a:endParaRPr sz="1000" dirty="0">
                        <a:latin typeface="Arial"/>
                        <a:ea typeface="Arial"/>
                        <a:cs typeface="Arial"/>
                      </a:endParaRPr>
                    </a:p>
                    <a:p>
                      <a:pPr marL="230504" indent="70485" algn="l" rtl="0" eaLnBrk="0">
                        <a:lnSpc>
                          <a:spcPct val="135000"/>
                        </a:lnSpc>
                        <a:spcBef>
                          <a:spcPts val="276"/>
                        </a:spcBef>
                        <a:tabLst/>
                      </a:pPr>
                      <a:r>
                        <a:rPr sz="900" kern="0" spc="50" dirty="0">
                          <a:solidFill>
                            <a:srgbClr val="FF0000">
                              <a:alpha val="100000"/>
                            </a:srgbClr>
                          </a:solidFill>
                          <a:latin typeface="Microsoft YaHei"/>
                          <a:ea typeface="Microsoft YaHei"/>
                          <a:cs typeface="Microsoft YaHei"/>
                        </a:rPr>
                        <a:t>【依据】</a:t>
                      </a:r>
                      <a:r>
                        <a:rPr sz="900" kern="0" spc="-120" dirty="0">
                          <a:solidFill>
                            <a:srgbClr val="FF0000">
                              <a:alpha val="100000"/>
                            </a:srgbClr>
                          </a:solidFill>
                          <a:latin typeface="Microsoft YaHei"/>
                          <a:ea typeface="Microsoft YaHei"/>
                          <a:cs typeface="Microsoft YaHei"/>
                        </a:rPr>
                        <a:t> </a:t>
                      </a:r>
                      <a:r>
                        <a:rPr sz="900" kern="0" spc="50" dirty="0">
                          <a:solidFill>
                            <a:srgbClr val="000000">
                              <a:alpha val="100000"/>
                            </a:srgbClr>
                          </a:solidFill>
                          <a:latin typeface="Microsoft YaHei"/>
                          <a:ea typeface="Microsoft YaHei"/>
                          <a:cs typeface="Microsoft YaHei"/>
                        </a:rPr>
                        <a:t>《</a:t>
                      </a:r>
                      <a:r>
                        <a:rPr sz="900" kern="0" spc="-60" dirty="0">
                          <a:solidFill>
                            <a:srgbClr val="000000">
                              <a:alpha val="100000"/>
                            </a:srgbClr>
                          </a:solidFill>
                          <a:latin typeface="Microsoft YaHei"/>
                          <a:ea typeface="Microsoft YaHei"/>
                          <a:cs typeface="Microsoft YaHei"/>
                        </a:rPr>
                        <a:t> </a:t>
                      </a:r>
                      <a:r>
                        <a:rPr sz="900" kern="0" spc="50" dirty="0">
                          <a:solidFill>
                            <a:srgbClr val="000000">
                              <a:alpha val="100000"/>
                            </a:srgbClr>
                          </a:solidFill>
                          <a:latin typeface="Microsoft YaHei"/>
                          <a:ea typeface="Microsoft YaHei"/>
                          <a:cs typeface="Microsoft YaHei"/>
                        </a:rPr>
                        <a:t>燃</a:t>
                      </a:r>
                      <a:r>
                        <a:rPr sz="900" kern="0" spc="-120" dirty="0">
                          <a:solidFill>
                            <a:srgbClr val="000000">
                              <a:alpha val="100000"/>
                            </a:srgbClr>
                          </a:solidFill>
                          <a:latin typeface="Microsoft YaHei"/>
                          <a:ea typeface="Microsoft YaHei"/>
                          <a:cs typeface="Microsoft YaHei"/>
                        </a:rPr>
                        <a:t> </a:t>
                      </a:r>
                      <a:r>
                        <a:rPr sz="900" kern="0" spc="50" dirty="0">
                          <a:solidFill>
                            <a:srgbClr val="000000">
                              <a:alpha val="100000"/>
                            </a:srgbClr>
                          </a:solidFill>
                          <a:latin typeface="Microsoft YaHei"/>
                          <a:ea typeface="Microsoft YaHei"/>
                          <a:cs typeface="Microsoft YaHei"/>
                        </a:rPr>
                        <a:t>气</a:t>
                      </a:r>
                      <a:r>
                        <a:rPr sz="900" kern="0" spc="-110" dirty="0">
                          <a:solidFill>
                            <a:srgbClr val="000000">
                              <a:alpha val="100000"/>
                            </a:srgbClr>
                          </a:solidFill>
                          <a:latin typeface="Microsoft YaHei"/>
                          <a:ea typeface="Microsoft YaHei"/>
                          <a:cs typeface="Microsoft YaHei"/>
                        </a:rPr>
                        <a:t> </a:t>
                      </a:r>
                      <a:r>
                        <a:rPr sz="900" kern="0" spc="50" dirty="0">
                          <a:solidFill>
                            <a:srgbClr val="000000">
                              <a:alpha val="100000"/>
                            </a:srgbClr>
                          </a:solidFill>
                          <a:latin typeface="Microsoft YaHei"/>
                          <a:ea typeface="Microsoft YaHei"/>
                          <a:cs typeface="Microsoft YaHei"/>
                        </a:rPr>
                        <a:t>工</a:t>
                      </a:r>
                      <a:r>
                        <a:rPr sz="900" kern="0" spc="-140" dirty="0">
                          <a:solidFill>
                            <a:srgbClr val="000000">
                              <a:alpha val="100000"/>
                            </a:srgbClr>
                          </a:solidFill>
                          <a:latin typeface="Microsoft YaHei"/>
                          <a:ea typeface="Microsoft YaHei"/>
                          <a:cs typeface="Microsoft YaHei"/>
                        </a:rPr>
                        <a:t> </a:t>
                      </a:r>
                      <a:r>
                        <a:rPr sz="900" kern="0" spc="50" dirty="0">
                          <a:solidFill>
                            <a:srgbClr val="000000">
                              <a:alpha val="100000"/>
                            </a:srgbClr>
                          </a:solidFill>
                          <a:latin typeface="Microsoft YaHei"/>
                          <a:ea typeface="Microsoft YaHei"/>
                          <a:cs typeface="Microsoft YaHei"/>
                        </a:rPr>
                        <a:t>程</a:t>
                      </a:r>
                      <a:r>
                        <a:rPr sz="900" kern="0" spc="-130" dirty="0">
                          <a:solidFill>
                            <a:srgbClr val="000000">
                              <a:alpha val="100000"/>
                            </a:srgbClr>
                          </a:solidFill>
                          <a:latin typeface="Microsoft YaHei"/>
                          <a:ea typeface="Microsoft YaHei"/>
                          <a:cs typeface="Microsoft YaHei"/>
                        </a:rPr>
                        <a:t> </a:t>
                      </a:r>
                      <a:r>
                        <a:rPr sz="900" kern="0" spc="50" dirty="0">
                          <a:solidFill>
                            <a:srgbClr val="000000">
                              <a:alpha val="100000"/>
                            </a:srgbClr>
                          </a:solidFill>
                          <a:latin typeface="Microsoft YaHei"/>
                          <a:ea typeface="Microsoft YaHei"/>
                          <a:cs typeface="Microsoft YaHei"/>
                        </a:rPr>
                        <a:t>项 目</a:t>
                      </a:r>
                      <a:r>
                        <a:rPr sz="900" kern="0" spc="-130" dirty="0">
                          <a:solidFill>
                            <a:srgbClr val="000000">
                              <a:alpha val="100000"/>
                            </a:srgbClr>
                          </a:solidFill>
                          <a:latin typeface="Microsoft YaHei"/>
                          <a:ea typeface="Microsoft YaHei"/>
                          <a:cs typeface="Microsoft YaHei"/>
                        </a:rPr>
                        <a:t> </a:t>
                      </a:r>
                      <a:r>
                        <a:rPr sz="900" kern="0" spc="50" dirty="0">
                          <a:solidFill>
                            <a:srgbClr val="000000">
                              <a:alpha val="100000"/>
                            </a:srgbClr>
                          </a:solidFill>
                          <a:latin typeface="Microsoft YaHei"/>
                          <a:ea typeface="Microsoft YaHei"/>
                          <a:cs typeface="Microsoft YaHei"/>
                        </a:rPr>
                        <a:t>规</a:t>
                      </a:r>
                      <a:r>
                        <a:rPr sz="900" kern="0" spc="-110" dirty="0">
                          <a:solidFill>
                            <a:srgbClr val="000000">
                              <a:alpha val="100000"/>
                            </a:srgbClr>
                          </a:solidFill>
                          <a:latin typeface="Microsoft YaHei"/>
                          <a:ea typeface="Microsoft YaHei"/>
                          <a:cs typeface="Microsoft YaHei"/>
                        </a:rPr>
                        <a:t> </a:t>
                      </a:r>
                      <a:r>
                        <a:rPr sz="900" kern="0" spc="50" dirty="0">
                          <a:solidFill>
                            <a:srgbClr val="000000">
                              <a:alpha val="100000"/>
                            </a:srgbClr>
                          </a:solidFill>
                          <a:latin typeface="Microsoft YaHei"/>
                          <a:ea typeface="Microsoft YaHei"/>
                          <a:cs typeface="Microsoft YaHei"/>
                        </a:rPr>
                        <a:t>范</a:t>
                      </a:r>
                      <a:r>
                        <a:rPr sz="900" kern="0" spc="-70" dirty="0">
                          <a:solidFill>
                            <a:srgbClr val="000000">
                              <a:alpha val="100000"/>
                            </a:srgbClr>
                          </a:solidFill>
                          <a:latin typeface="Microsoft YaHei"/>
                          <a:ea typeface="Microsoft YaHei"/>
                          <a:cs typeface="Microsoft YaHei"/>
                        </a:rPr>
                        <a:t> </a:t>
                      </a:r>
                      <a:r>
                        <a:rPr sz="900" kern="0" spc="50" dirty="0">
                          <a:solidFill>
                            <a:srgbClr val="000000">
                              <a:alpha val="100000"/>
                            </a:srgbClr>
                          </a:solidFill>
                          <a:latin typeface="Microsoft YaHei"/>
                          <a:ea typeface="Microsoft YaHei"/>
                          <a:cs typeface="Microsoft YaHei"/>
                        </a:rPr>
                        <a:t>》</a:t>
                      </a:r>
                      <a:r>
                        <a:rPr sz="900" kern="0" spc="-90" dirty="0">
                          <a:solidFill>
                            <a:srgbClr val="000000">
                              <a:alpha val="100000"/>
                            </a:srgbClr>
                          </a:solidFill>
                          <a:latin typeface="Microsoft YaHei"/>
                          <a:ea typeface="Microsoft YaHei"/>
                          <a:cs typeface="Microsoft YaHei"/>
                        </a:rPr>
                        <a:t> </a:t>
                      </a:r>
                      <a:r>
                        <a:rPr sz="900" kern="0" spc="50" dirty="0">
                          <a:solidFill>
                            <a:srgbClr val="000000">
                              <a:alpha val="100000"/>
                            </a:srgbClr>
                          </a:solidFill>
                          <a:latin typeface="Microsoft YaHei"/>
                          <a:ea typeface="Microsoft YaHei"/>
                          <a:cs typeface="Microsoft YaHei"/>
                        </a:rPr>
                        <a:t>第</a:t>
                      </a:r>
                      <a:r>
                        <a:rPr sz="900" kern="0" spc="10" dirty="0">
                          <a:solidFill>
                            <a:srgbClr val="000000">
                              <a:alpha val="100000"/>
                            </a:srgbClr>
                          </a:solidFill>
                          <a:latin typeface="Microsoft YaHei"/>
                          <a:ea typeface="Microsoft YaHei"/>
                          <a:cs typeface="Microsoft YaHei"/>
                        </a:rPr>
                        <a:t>  </a:t>
                      </a:r>
                      <a:r>
                        <a:rPr sz="900" kern="0" spc="50" dirty="0">
                          <a:solidFill>
                            <a:srgbClr val="000000">
                              <a:alpha val="100000"/>
                            </a:srgbClr>
                          </a:solidFill>
                          <a:latin typeface="Microsoft YaHei"/>
                          <a:ea typeface="Microsoft YaHei"/>
                          <a:cs typeface="Microsoft YaHei"/>
                        </a:rPr>
                        <a:t>4</a:t>
                      </a:r>
                      <a:r>
                        <a:rPr sz="900" kern="0" spc="40" dirty="0">
                          <a:solidFill>
                            <a:srgbClr val="000000">
                              <a:alpha val="100000"/>
                            </a:srgbClr>
                          </a:solidFill>
                          <a:latin typeface="Microsoft YaHei"/>
                          <a:ea typeface="Microsoft YaHei"/>
                          <a:cs typeface="Microsoft YaHei"/>
                        </a:rPr>
                        <a:t>.2.5</a:t>
                      </a:r>
                      <a:r>
                        <a:rPr sz="900" kern="0" spc="10" dirty="0">
                          <a:solidFill>
                            <a:srgbClr val="000000">
                              <a:alpha val="100000"/>
                            </a:srgbClr>
                          </a:solidFill>
                          <a:latin typeface="Microsoft YaHei"/>
                          <a:ea typeface="Microsoft YaHei"/>
                          <a:cs typeface="Microsoft YaHei"/>
                        </a:rPr>
                        <a:t>  </a:t>
                      </a:r>
                      <a:r>
                        <a:rPr sz="900" kern="0" spc="40" dirty="0">
                          <a:solidFill>
                            <a:srgbClr val="000000">
                              <a:alpha val="100000"/>
                            </a:srgbClr>
                          </a:solidFill>
                          <a:latin typeface="Microsoft YaHei"/>
                          <a:ea typeface="Microsoft YaHei"/>
                          <a:cs typeface="Microsoft YaHei"/>
                        </a:rPr>
                        <a:t>条</a:t>
                      </a:r>
                      <a:r>
                        <a:rPr sz="900" kern="0" spc="130" dirty="0">
                          <a:solidFill>
                            <a:srgbClr val="000000">
                              <a:alpha val="100000"/>
                            </a:srgbClr>
                          </a:solidFill>
                          <a:latin typeface="Microsoft YaHei"/>
                          <a:ea typeface="Microsoft YaHei"/>
                          <a:cs typeface="Microsoft YaHei"/>
                        </a:rPr>
                        <a:t> </a:t>
                      </a:r>
                      <a:r>
                        <a:rPr sz="900" kern="0" spc="40" dirty="0">
                          <a:solidFill>
                            <a:srgbClr val="000000">
                              <a:alpha val="100000"/>
                            </a:srgbClr>
                          </a:solidFill>
                          <a:latin typeface="Microsoft YaHei"/>
                          <a:ea typeface="Microsoft YaHei"/>
                          <a:cs typeface="Microsoft YaHei"/>
                        </a:rPr>
                        <a:t>：燃</a:t>
                      </a:r>
                      <a:r>
                        <a:rPr sz="900" kern="0" spc="-130" dirty="0">
                          <a:solidFill>
                            <a:srgbClr val="000000">
                              <a:alpha val="100000"/>
                            </a:srgbClr>
                          </a:solidFill>
                          <a:latin typeface="Microsoft YaHei"/>
                          <a:ea typeface="Microsoft YaHei"/>
                          <a:cs typeface="Microsoft YaHei"/>
                        </a:rPr>
                        <a:t> </a:t>
                      </a:r>
                      <a:r>
                        <a:rPr sz="900" kern="0" spc="40" dirty="0">
                          <a:solidFill>
                            <a:srgbClr val="000000">
                              <a:alpha val="100000"/>
                            </a:srgbClr>
                          </a:solidFill>
                          <a:latin typeface="Microsoft YaHei"/>
                          <a:ea typeface="Microsoft YaHei"/>
                          <a:cs typeface="Microsoft YaHei"/>
                        </a:rPr>
                        <a:t>气</a:t>
                      </a:r>
                      <a:r>
                        <a:rPr sz="900" kern="0" spc="0" dirty="0">
                          <a:solidFill>
                            <a:srgbClr val="000000">
                              <a:alpha val="100000"/>
                            </a:srgbClr>
                          </a:solidFill>
                          <a:latin typeface="Microsoft YaHei"/>
                          <a:ea typeface="Microsoft YaHei"/>
                          <a:cs typeface="Microsoft YaHei"/>
                        </a:rPr>
                        <a:t>            </a:t>
                      </a:r>
                      <a:r>
                        <a:rPr sz="900" kern="0" spc="210" dirty="0">
                          <a:solidFill>
                            <a:srgbClr val="000000">
                              <a:alpha val="100000"/>
                            </a:srgbClr>
                          </a:solidFill>
                          <a:latin typeface="Microsoft YaHei"/>
                          <a:ea typeface="Microsoft YaHei"/>
                          <a:cs typeface="Microsoft YaHei"/>
                        </a:rPr>
                        <a:t>厂站内设备和管道应按防止系统压力参数超过限值</a:t>
                      </a:r>
                      <a:r>
                        <a:rPr sz="900" kern="0" spc="0" dirty="0">
                          <a:solidFill>
                            <a:srgbClr val="000000">
                              <a:alpha val="100000"/>
                            </a:srgbClr>
                          </a:solidFill>
                          <a:latin typeface="Microsoft YaHei"/>
                          <a:ea typeface="Microsoft YaHei"/>
                          <a:cs typeface="Microsoft YaHei"/>
                        </a:rPr>
                        <a:t>           </a:t>
                      </a:r>
                      <a:r>
                        <a:rPr sz="900" kern="0" spc="200" dirty="0">
                          <a:solidFill>
                            <a:srgbClr val="000000">
                              <a:alpha val="100000"/>
                            </a:srgbClr>
                          </a:solidFill>
                          <a:latin typeface="Microsoft YaHei"/>
                          <a:ea typeface="Microsoft YaHei"/>
                          <a:cs typeface="Microsoft YaHei"/>
                        </a:rPr>
                        <a:t>的要求设置自动切断和放散装</a:t>
                      </a:r>
                      <a:r>
                        <a:rPr sz="900" kern="0" spc="190" dirty="0">
                          <a:solidFill>
                            <a:srgbClr val="000000">
                              <a:alpha val="100000"/>
                            </a:srgbClr>
                          </a:solidFill>
                          <a:latin typeface="Microsoft YaHei"/>
                          <a:ea typeface="Microsoft YaHei"/>
                          <a:cs typeface="Microsoft YaHei"/>
                        </a:rPr>
                        <a:t>置</a:t>
                      </a:r>
                      <a:r>
                        <a:rPr sz="900" kern="0" spc="-80" dirty="0">
                          <a:solidFill>
                            <a:srgbClr val="000000">
                              <a:alpha val="100000"/>
                            </a:srgbClr>
                          </a:solidFill>
                          <a:latin typeface="Microsoft YaHei"/>
                          <a:ea typeface="Microsoft YaHei"/>
                          <a:cs typeface="Microsoft YaHei"/>
                        </a:rPr>
                        <a:t> </a:t>
                      </a:r>
                      <a:r>
                        <a:rPr sz="900" kern="0" spc="190" dirty="0">
                          <a:solidFill>
                            <a:srgbClr val="000000">
                              <a:alpha val="100000"/>
                            </a:srgbClr>
                          </a:solidFill>
                          <a:latin typeface="Microsoft YaHei"/>
                          <a:ea typeface="Microsoft YaHei"/>
                          <a:cs typeface="Microsoft YaHei"/>
                        </a:rPr>
                        <a:t>。</a:t>
                      </a:r>
                      <a:r>
                        <a:rPr sz="900" kern="0" spc="-70" dirty="0">
                          <a:solidFill>
                            <a:srgbClr val="000000">
                              <a:alpha val="100000"/>
                            </a:srgbClr>
                          </a:solidFill>
                          <a:latin typeface="Microsoft YaHei"/>
                          <a:ea typeface="Microsoft YaHei"/>
                          <a:cs typeface="Microsoft YaHei"/>
                        </a:rPr>
                        <a:t> </a:t>
                      </a:r>
                      <a:r>
                        <a:rPr sz="900" kern="0" spc="190" dirty="0">
                          <a:solidFill>
                            <a:srgbClr val="000000">
                              <a:alpha val="100000"/>
                            </a:srgbClr>
                          </a:solidFill>
                          <a:latin typeface="Microsoft YaHei"/>
                          <a:ea typeface="Microsoft YaHei"/>
                          <a:cs typeface="Microsoft YaHei"/>
                        </a:rPr>
                        <a:t>放散装置的设置</a:t>
                      </a:r>
                      <a:r>
                        <a:rPr sz="900" kern="0" spc="0" dirty="0">
                          <a:solidFill>
                            <a:srgbClr val="000000">
                              <a:alpha val="100000"/>
                            </a:srgbClr>
                          </a:solidFill>
                          <a:latin typeface="Microsoft YaHei"/>
                          <a:ea typeface="Microsoft YaHei"/>
                          <a:cs typeface="Microsoft YaHei"/>
                        </a:rPr>
                        <a:t>           </a:t>
                      </a:r>
                      <a:r>
                        <a:rPr sz="900" kern="0" spc="190" dirty="0">
                          <a:solidFill>
                            <a:srgbClr val="000000">
                              <a:alpha val="100000"/>
                            </a:srgbClr>
                          </a:solidFill>
                          <a:latin typeface="Microsoft YaHei"/>
                          <a:ea typeface="Microsoft YaHei"/>
                          <a:cs typeface="Microsoft YaHei"/>
                        </a:rPr>
                        <a:t>应保证放散时的安全和卫生 ，不得在建筑物内放散</a:t>
                      </a:r>
                      <a:r>
                        <a:rPr sz="900" kern="0" spc="0" dirty="0">
                          <a:solidFill>
                            <a:srgbClr val="000000">
                              <a:alpha val="100000"/>
                            </a:srgbClr>
                          </a:solidFill>
                          <a:latin typeface="Microsoft YaHei"/>
                          <a:ea typeface="Microsoft YaHei"/>
                          <a:cs typeface="Microsoft YaHei"/>
                        </a:rPr>
                        <a:t>           </a:t>
                      </a:r>
                      <a:r>
                        <a:rPr sz="900" kern="0" spc="180" dirty="0">
                          <a:solidFill>
                            <a:srgbClr val="000000">
                              <a:alpha val="100000"/>
                            </a:srgbClr>
                          </a:solidFill>
                          <a:latin typeface="Microsoft YaHei"/>
                          <a:ea typeface="Microsoft YaHei"/>
                          <a:cs typeface="Microsoft YaHei"/>
                        </a:rPr>
                        <a:t>燃气和其他有害气体</a:t>
                      </a:r>
                      <a:r>
                        <a:rPr sz="900" kern="0" spc="-100" dirty="0">
                          <a:solidFill>
                            <a:srgbClr val="000000">
                              <a:alpha val="100000"/>
                            </a:srgbClr>
                          </a:solidFill>
                          <a:latin typeface="Microsoft YaHei"/>
                          <a:ea typeface="Microsoft YaHei"/>
                          <a:cs typeface="Microsoft YaHei"/>
                        </a:rPr>
                        <a:t> </a:t>
                      </a:r>
                      <a:r>
                        <a:rPr sz="900" kern="0" spc="180" dirty="0">
                          <a:solidFill>
                            <a:srgbClr val="000000">
                              <a:alpha val="100000"/>
                            </a:srgbClr>
                          </a:solidFill>
                          <a:latin typeface="Microsoft YaHei"/>
                          <a:ea typeface="Microsoft YaHei"/>
                          <a:cs typeface="Microsoft YaHei"/>
                        </a:rPr>
                        <a:t>。</a:t>
                      </a:r>
                      <a:endParaRPr sz="900" dirty="0">
                        <a:latin typeface="Microsoft YaHei"/>
                        <a:ea typeface="Microsoft YaHei"/>
                        <a:cs typeface="Microsoft YaHei"/>
                      </a:endParaRPr>
                    </a:p>
                    <a:p>
                      <a:pPr marL="299720" algn="l" rtl="0" eaLnBrk="0">
                        <a:lnSpc>
                          <a:spcPts val="1284"/>
                        </a:lnSpc>
                        <a:spcBef>
                          <a:spcPts val="181"/>
                        </a:spcBef>
                        <a:tabLst/>
                      </a:pPr>
                      <a:r>
                        <a:rPr sz="900" kern="0" spc="40" dirty="0">
                          <a:solidFill>
                            <a:srgbClr val="FF0000">
                              <a:alpha val="100000"/>
                            </a:srgbClr>
                          </a:solidFill>
                          <a:latin typeface="Microsoft YaHei"/>
                          <a:ea typeface="Microsoft YaHei"/>
                          <a:cs typeface="Microsoft YaHei"/>
                        </a:rPr>
                        <a:t>〖</a:t>
                      </a:r>
                      <a:r>
                        <a:rPr sz="900" kern="0" spc="-120" dirty="0">
                          <a:solidFill>
                            <a:srgbClr val="FF0000">
                              <a:alpha val="100000"/>
                            </a:srgbClr>
                          </a:solidFill>
                          <a:latin typeface="Microsoft YaHei"/>
                          <a:ea typeface="Microsoft YaHei"/>
                          <a:cs typeface="Microsoft YaHei"/>
                        </a:rPr>
                        <a:t> </a:t>
                      </a:r>
                      <a:r>
                        <a:rPr sz="900" kern="0" spc="40" dirty="0">
                          <a:solidFill>
                            <a:srgbClr val="FF0000">
                              <a:alpha val="100000"/>
                            </a:srgbClr>
                          </a:solidFill>
                          <a:latin typeface="Microsoft YaHei"/>
                          <a:ea typeface="Microsoft YaHei"/>
                          <a:cs typeface="Microsoft YaHei"/>
                        </a:rPr>
                        <a:t>解</a:t>
                      </a:r>
                      <a:r>
                        <a:rPr sz="900" kern="0" spc="-130" dirty="0">
                          <a:solidFill>
                            <a:srgbClr val="FF0000">
                              <a:alpha val="100000"/>
                            </a:srgbClr>
                          </a:solidFill>
                          <a:latin typeface="Microsoft YaHei"/>
                          <a:ea typeface="Microsoft YaHei"/>
                          <a:cs typeface="Microsoft YaHei"/>
                        </a:rPr>
                        <a:t> </a:t>
                      </a:r>
                      <a:r>
                        <a:rPr sz="900" kern="0" spc="40" dirty="0">
                          <a:solidFill>
                            <a:srgbClr val="FF0000">
                              <a:alpha val="100000"/>
                            </a:srgbClr>
                          </a:solidFill>
                          <a:latin typeface="Microsoft YaHei"/>
                          <a:ea typeface="Microsoft YaHei"/>
                          <a:cs typeface="Microsoft YaHei"/>
                        </a:rPr>
                        <a:t>读</a:t>
                      </a:r>
                      <a:r>
                        <a:rPr sz="900" kern="0" spc="-70" dirty="0">
                          <a:solidFill>
                            <a:srgbClr val="FF0000">
                              <a:alpha val="100000"/>
                            </a:srgbClr>
                          </a:solidFill>
                          <a:latin typeface="Microsoft YaHei"/>
                          <a:ea typeface="Microsoft YaHei"/>
                          <a:cs typeface="Microsoft YaHei"/>
                        </a:rPr>
                        <a:t> </a:t>
                      </a:r>
                      <a:r>
                        <a:rPr sz="900" kern="0" spc="40" dirty="0">
                          <a:solidFill>
                            <a:srgbClr val="FF0000">
                              <a:alpha val="100000"/>
                            </a:srgbClr>
                          </a:solidFill>
                          <a:latin typeface="Microsoft YaHei"/>
                          <a:ea typeface="Microsoft YaHei"/>
                          <a:cs typeface="Microsoft YaHei"/>
                        </a:rPr>
                        <a:t>〗</a:t>
                      </a:r>
                      <a:r>
                        <a:rPr sz="900" kern="0" spc="-40" dirty="0">
                          <a:solidFill>
                            <a:srgbClr val="FF0000">
                              <a:alpha val="100000"/>
                            </a:srgbClr>
                          </a:solidFill>
                          <a:latin typeface="Microsoft YaHei"/>
                          <a:ea typeface="Microsoft YaHei"/>
                          <a:cs typeface="Microsoft YaHei"/>
                        </a:rPr>
                        <a:t> </a:t>
                      </a:r>
                      <a:r>
                        <a:rPr sz="900" kern="0" spc="40" dirty="0">
                          <a:solidFill>
                            <a:srgbClr val="000000">
                              <a:alpha val="100000"/>
                            </a:srgbClr>
                          </a:solidFill>
                          <a:latin typeface="Microsoft YaHei"/>
                          <a:ea typeface="Microsoft YaHei"/>
                          <a:cs typeface="Microsoft YaHei"/>
                        </a:rPr>
                        <a:t>《</a:t>
                      </a:r>
                      <a:r>
                        <a:rPr sz="900" kern="0" spc="-60" dirty="0">
                          <a:solidFill>
                            <a:srgbClr val="000000">
                              <a:alpha val="100000"/>
                            </a:srgbClr>
                          </a:solidFill>
                          <a:latin typeface="Microsoft YaHei"/>
                          <a:ea typeface="Microsoft YaHei"/>
                          <a:cs typeface="Microsoft YaHei"/>
                        </a:rPr>
                        <a:t> </a:t>
                      </a:r>
                      <a:r>
                        <a:rPr sz="900" kern="0" spc="40" dirty="0">
                          <a:solidFill>
                            <a:srgbClr val="000000">
                              <a:alpha val="100000"/>
                            </a:srgbClr>
                          </a:solidFill>
                          <a:latin typeface="Microsoft YaHei"/>
                          <a:ea typeface="Microsoft YaHei"/>
                          <a:cs typeface="Microsoft YaHei"/>
                        </a:rPr>
                        <a:t>城</a:t>
                      </a:r>
                      <a:r>
                        <a:rPr sz="900" kern="0" spc="-120" dirty="0">
                          <a:solidFill>
                            <a:srgbClr val="000000">
                              <a:alpha val="100000"/>
                            </a:srgbClr>
                          </a:solidFill>
                          <a:latin typeface="Microsoft YaHei"/>
                          <a:ea typeface="Microsoft YaHei"/>
                          <a:cs typeface="Microsoft YaHei"/>
                        </a:rPr>
                        <a:t> </a:t>
                      </a:r>
                      <a:r>
                        <a:rPr sz="900" kern="0" spc="40" dirty="0">
                          <a:solidFill>
                            <a:srgbClr val="000000">
                              <a:alpha val="100000"/>
                            </a:srgbClr>
                          </a:solidFill>
                          <a:latin typeface="Microsoft YaHei"/>
                          <a:ea typeface="Microsoft YaHei"/>
                          <a:cs typeface="Microsoft YaHei"/>
                        </a:rPr>
                        <a:t>镇</a:t>
                      </a:r>
                      <a:r>
                        <a:rPr sz="900" kern="0" spc="-130" dirty="0">
                          <a:solidFill>
                            <a:srgbClr val="000000">
                              <a:alpha val="100000"/>
                            </a:srgbClr>
                          </a:solidFill>
                          <a:latin typeface="Microsoft YaHei"/>
                          <a:ea typeface="Microsoft YaHei"/>
                          <a:cs typeface="Microsoft YaHei"/>
                        </a:rPr>
                        <a:t> </a:t>
                      </a:r>
                      <a:r>
                        <a:rPr sz="900" kern="0" spc="40" dirty="0">
                          <a:solidFill>
                            <a:srgbClr val="000000">
                              <a:alpha val="100000"/>
                            </a:srgbClr>
                          </a:solidFill>
                          <a:latin typeface="Microsoft YaHei"/>
                          <a:ea typeface="Microsoft YaHei"/>
                          <a:cs typeface="Microsoft YaHei"/>
                        </a:rPr>
                        <a:t>燃</a:t>
                      </a:r>
                      <a:r>
                        <a:rPr sz="900" kern="0" spc="-130" dirty="0">
                          <a:solidFill>
                            <a:srgbClr val="000000">
                              <a:alpha val="100000"/>
                            </a:srgbClr>
                          </a:solidFill>
                          <a:latin typeface="Microsoft YaHei"/>
                          <a:ea typeface="Microsoft YaHei"/>
                          <a:cs typeface="Microsoft YaHei"/>
                        </a:rPr>
                        <a:t> </a:t>
                      </a:r>
                      <a:r>
                        <a:rPr sz="900" kern="0" spc="40" dirty="0">
                          <a:solidFill>
                            <a:srgbClr val="000000">
                              <a:alpha val="100000"/>
                            </a:srgbClr>
                          </a:solidFill>
                          <a:latin typeface="Microsoft YaHei"/>
                          <a:ea typeface="Microsoft YaHei"/>
                          <a:cs typeface="Microsoft YaHei"/>
                        </a:rPr>
                        <a:t>气</a:t>
                      </a:r>
                      <a:r>
                        <a:rPr sz="900" kern="0" spc="-120" dirty="0">
                          <a:solidFill>
                            <a:srgbClr val="000000">
                              <a:alpha val="100000"/>
                            </a:srgbClr>
                          </a:solidFill>
                          <a:latin typeface="Microsoft YaHei"/>
                          <a:ea typeface="Microsoft YaHei"/>
                          <a:cs typeface="Microsoft YaHei"/>
                        </a:rPr>
                        <a:t> </a:t>
                      </a:r>
                      <a:r>
                        <a:rPr sz="900" kern="0" spc="40" dirty="0">
                          <a:solidFill>
                            <a:srgbClr val="000000">
                              <a:alpha val="100000"/>
                            </a:srgbClr>
                          </a:solidFill>
                          <a:latin typeface="Microsoft YaHei"/>
                          <a:ea typeface="Microsoft YaHei"/>
                          <a:cs typeface="Microsoft YaHei"/>
                        </a:rPr>
                        <a:t>设</a:t>
                      </a:r>
                      <a:r>
                        <a:rPr sz="900" kern="0" spc="-120" dirty="0">
                          <a:solidFill>
                            <a:srgbClr val="000000">
                              <a:alpha val="100000"/>
                            </a:srgbClr>
                          </a:solidFill>
                          <a:latin typeface="Microsoft YaHei"/>
                          <a:ea typeface="Microsoft YaHei"/>
                          <a:cs typeface="Microsoft YaHei"/>
                        </a:rPr>
                        <a:t> </a:t>
                      </a:r>
                      <a:r>
                        <a:rPr sz="900" kern="0" spc="40" dirty="0">
                          <a:solidFill>
                            <a:srgbClr val="000000">
                              <a:alpha val="100000"/>
                            </a:srgbClr>
                          </a:solidFill>
                          <a:latin typeface="Microsoft YaHei"/>
                          <a:ea typeface="Microsoft YaHei"/>
                          <a:cs typeface="Microsoft YaHei"/>
                        </a:rPr>
                        <a:t>计</a:t>
                      </a:r>
                      <a:r>
                        <a:rPr sz="900" kern="0" spc="-120" dirty="0">
                          <a:solidFill>
                            <a:srgbClr val="000000">
                              <a:alpha val="100000"/>
                            </a:srgbClr>
                          </a:solidFill>
                          <a:latin typeface="Microsoft YaHei"/>
                          <a:ea typeface="Microsoft YaHei"/>
                          <a:cs typeface="Microsoft YaHei"/>
                        </a:rPr>
                        <a:t> </a:t>
                      </a:r>
                      <a:r>
                        <a:rPr sz="900" kern="0" spc="40" dirty="0">
                          <a:solidFill>
                            <a:srgbClr val="000000">
                              <a:alpha val="100000"/>
                            </a:srgbClr>
                          </a:solidFill>
                          <a:latin typeface="Microsoft YaHei"/>
                          <a:ea typeface="Microsoft YaHei"/>
                          <a:cs typeface="Microsoft YaHei"/>
                        </a:rPr>
                        <a:t>规</a:t>
                      </a:r>
                      <a:r>
                        <a:rPr sz="900" kern="0" spc="-120" dirty="0">
                          <a:solidFill>
                            <a:srgbClr val="000000">
                              <a:alpha val="100000"/>
                            </a:srgbClr>
                          </a:solidFill>
                          <a:latin typeface="Microsoft YaHei"/>
                          <a:ea typeface="Microsoft YaHei"/>
                          <a:cs typeface="Microsoft YaHei"/>
                        </a:rPr>
                        <a:t> </a:t>
                      </a:r>
                      <a:r>
                        <a:rPr sz="900" kern="0" spc="40" dirty="0">
                          <a:solidFill>
                            <a:srgbClr val="000000">
                              <a:alpha val="100000"/>
                            </a:srgbClr>
                          </a:solidFill>
                          <a:latin typeface="Microsoft YaHei"/>
                          <a:ea typeface="Microsoft YaHei"/>
                          <a:cs typeface="Microsoft YaHei"/>
                        </a:rPr>
                        <a:t>范</a:t>
                      </a:r>
                      <a:r>
                        <a:rPr sz="900" kern="0" spc="-70" dirty="0">
                          <a:solidFill>
                            <a:srgbClr val="000000">
                              <a:alpha val="100000"/>
                            </a:srgbClr>
                          </a:solidFill>
                          <a:latin typeface="Microsoft YaHei"/>
                          <a:ea typeface="Microsoft YaHei"/>
                          <a:cs typeface="Microsoft YaHei"/>
                        </a:rPr>
                        <a:t> </a:t>
                      </a:r>
                      <a:r>
                        <a:rPr sz="900" kern="0" spc="40" dirty="0">
                          <a:solidFill>
                            <a:srgbClr val="000000">
                              <a:alpha val="100000"/>
                            </a:srgbClr>
                          </a:solidFill>
                          <a:latin typeface="Microsoft YaHei"/>
                          <a:ea typeface="Microsoft YaHei"/>
                          <a:cs typeface="Microsoft YaHei"/>
                        </a:rPr>
                        <a:t>》</a:t>
                      </a:r>
                      <a:r>
                        <a:rPr sz="900" kern="0" spc="-40" dirty="0">
                          <a:solidFill>
                            <a:srgbClr val="000000">
                              <a:alpha val="100000"/>
                            </a:srgbClr>
                          </a:solidFill>
                          <a:latin typeface="Microsoft YaHei"/>
                          <a:ea typeface="Microsoft YaHei"/>
                          <a:cs typeface="Microsoft YaHei"/>
                        </a:rPr>
                        <a:t> </a:t>
                      </a:r>
                      <a:r>
                        <a:rPr sz="900" kern="0" spc="0" dirty="0">
                          <a:solidFill>
                            <a:srgbClr val="000000">
                              <a:alpha val="100000"/>
                            </a:srgbClr>
                          </a:solidFill>
                          <a:latin typeface="Microsoft YaHei"/>
                          <a:ea typeface="Microsoft YaHei"/>
                          <a:cs typeface="Microsoft YaHei"/>
                        </a:rPr>
                        <a:t>GB</a:t>
                      </a:r>
                      <a:r>
                        <a:rPr sz="900" kern="0" spc="40" dirty="0">
                          <a:solidFill>
                            <a:srgbClr val="000000">
                              <a:alpha val="100000"/>
                            </a:srgbClr>
                          </a:solidFill>
                          <a:latin typeface="Microsoft YaHei"/>
                          <a:ea typeface="Microsoft YaHei"/>
                          <a:cs typeface="Microsoft YaHei"/>
                        </a:rPr>
                        <a:t>5</a:t>
                      </a:r>
                      <a:r>
                        <a:rPr sz="900" kern="0" spc="-100" dirty="0">
                          <a:solidFill>
                            <a:srgbClr val="000000">
                              <a:alpha val="100000"/>
                            </a:srgbClr>
                          </a:solidFill>
                          <a:latin typeface="Microsoft YaHei"/>
                          <a:ea typeface="Microsoft YaHei"/>
                          <a:cs typeface="Microsoft YaHei"/>
                        </a:rPr>
                        <a:t> </a:t>
                      </a:r>
                      <a:r>
                        <a:rPr sz="900" kern="0" spc="40" dirty="0">
                          <a:solidFill>
                            <a:srgbClr val="000000">
                              <a:alpha val="100000"/>
                            </a:srgbClr>
                          </a:solidFill>
                          <a:latin typeface="Microsoft YaHei"/>
                          <a:ea typeface="Microsoft YaHei"/>
                          <a:cs typeface="Microsoft YaHei"/>
                        </a:rPr>
                        <a:t>0</a:t>
                      </a:r>
                      <a:r>
                        <a:rPr sz="900" kern="0" spc="-100" dirty="0">
                          <a:solidFill>
                            <a:srgbClr val="000000">
                              <a:alpha val="100000"/>
                            </a:srgbClr>
                          </a:solidFill>
                          <a:latin typeface="Microsoft YaHei"/>
                          <a:ea typeface="Microsoft YaHei"/>
                          <a:cs typeface="Microsoft YaHei"/>
                        </a:rPr>
                        <a:t> </a:t>
                      </a:r>
                      <a:r>
                        <a:rPr sz="900" kern="0" spc="40" dirty="0">
                          <a:solidFill>
                            <a:srgbClr val="000000">
                              <a:alpha val="100000"/>
                            </a:srgbClr>
                          </a:solidFill>
                          <a:latin typeface="Microsoft YaHei"/>
                          <a:ea typeface="Microsoft YaHei"/>
                          <a:cs typeface="Microsoft YaHei"/>
                        </a:rPr>
                        <a:t>0</a:t>
                      </a:r>
                      <a:r>
                        <a:rPr sz="900" kern="0" spc="-90" dirty="0">
                          <a:solidFill>
                            <a:srgbClr val="000000">
                              <a:alpha val="100000"/>
                            </a:srgbClr>
                          </a:solidFill>
                          <a:latin typeface="Microsoft YaHei"/>
                          <a:ea typeface="Microsoft YaHei"/>
                          <a:cs typeface="Microsoft YaHei"/>
                        </a:rPr>
                        <a:t> </a:t>
                      </a:r>
                      <a:r>
                        <a:rPr sz="900" kern="0" spc="40" dirty="0">
                          <a:solidFill>
                            <a:srgbClr val="000000">
                              <a:alpha val="100000"/>
                            </a:srgbClr>
                          </a:solidFill>
                          <a:latin typeface="Microsoft YaHei"/>
                          <a:ea typeface="Microsoft YaHei"/>
                          <a:cs typeface="Microsoft YaHei"/>
                        </a:rPr>
                        <a:t>2</a:t>
                      </a:r>
                      <a:r>
                        <a:rPr sz="900" kern="0" spc="-90" dirty="0">
                          <a:solidFill>
                            <a:srgbClr val="000000">
                              <a:alpha val="100000"/>
                            </a:srgbClr>
                          </a:solidFill>
                          <a:latin typeface="Microsoft YaHei"/>
                          <a:ea typeface="Microsoft YaHei"/>
                          <a:cs typeface="Microsoft YaHei"/>
                        </a:rPr>
                        <a:t> </a:t>
                      </a:r>
                      <a:r>
                        <a:rPr sz="900" kern="0" spc="40" dirty="0">
                          <a:solidFill>
                            <a:srgbClr val="000000">
                              <a:alpha val="100000"/>
                            </a:srgbClr>
                          </a:solidFill>
                          <a:latin typeface="Microsoft YaHei"/>
                          <a:ea typeface="Microsoft YaHei"/>
                          <a:cs typeface="Microsoft YaHei"/>
                        </a:rPr>
                        <a:t>8-</a:t>
                      </a:r>
                      <a:endParaRPr sz="900" dirty="0">
                        <a:latin typeface="Microsoft YaHei"/>
                        <a:ea typeface="Microsoft YaHei"/>
                        <a:cs typeface="Microsoft YaHei"/>
                      </a:endParaRPr>
                    </a:p>
                    <a:p>
                      <a:pPr marL="236220" algn="l" rtl="0" eaLnBrk="0">
                        <a:lnSpc>
                          <a:spcPct val="131000"/>
                        </a:lnSpc>
                        <a:spcBef>
                          <a:spcPts val="147"/>
                        </a:spcBef>
                        <a:tabLst/>
                      </a:pPr>
                      <a:r>
                        <a:rPr sz="900" kern="0" spc="60" dirty="0">
                          <a:solidFill>
                            <a:srgbClr val="000000">
                              <a:alpha val="100000"/>
                            </a:srgbClr>
                          </a:solidFill>
                          <a:latin typeface="Microsoft YaHei"/>
                          <a:ea typeface="Microsoft YaHei"/>
                          <a:cs typeface="Microsoft YaHei"/>
                        </a:rPr>
                        <a:t>2</a:t>
                      </a:r>
                      <a:r>
                        <a:rPr sz="900" kern="0" spc="-110" dirty="0">
                          <a:solidFill>
                            <a:srgbClr val="000000">
                              <a:alpha val="100000"/>
                            </a:srgbClr>
                          </a:solidFill>
                          <a:latin typeface="Microsoft YaHei"/>
                          <a:ea typeface="Microsoft YaHei"/>
                          <a:cs typeface="Microsoft YaHei"/>
                        </a:rPr>
                        <a:t> </a:t>
                      </a:r>
                      <a:r>
                        <a:rPr sz="900" kern="0" spc="60" dirty="0">
                          <a:solidFill>
                            <a:srgbClr val="000000">
                              <a:alpha val="100000"/>
                            </a:srgbClr>
                          </a:solidFill>
                          <a:latin typeface="Microsoft YaHei"/>
                          <a:ea typeface="Microsoft YaHei"/>
                          <a:cs typeface="Microsoft YaHei"/>
                        </a:rPr>
                        <a:t>0</a:t>
                      </a:r>
                      <a:r>
                        <a:rPr sz="900" kern="0" spc="-100" dirty="0">
                          <a:solidFill>
                            <a:srgbClr val="000000">
                              <a:alpha val="100000"/>
                            </a:srgbClr>
                          </a:solidFill>
                          <a:latin typeface="Microsoft YaHei"/>
                          <a:ea typeface="Microsoft YaHei"/>
                          <a:cs typeface="Microsoft YaHei"/>
                        </a:rPr>
                        <a:t> </a:t>
                      </a:r>
                      <a:r>
                        <a:rPr sz="900" kern="0" spc="60" dirty="0">
                          <a:solidFill>
                            <a:srgbClr val="000000">
                              <a:alpha val="100000"/>
                            </a:srgbClr>
                          </a:solidFill>
                          <a:latin typeface="Microsoft YaHei"/>
                          <a:ea typeface="Microsoft YaHei"/>
                          <a:cs typeface="Microsoft YaHei"/>
                        </a:rPr>
                        <a:t>0</a:t>
                      </a:r>
                      <a:r>
                        <a:rPr sz="900" kern="0" spc="-80" dirty="0">
                          <a:solidFill>
                            <a:srgbClr val="000000">
                              <a:alpha val="100000"/>
                            </a:srgbClr>
                          </a:solidFill>
                          <a:latin typeface="Microsoft YaHei"/>
                          <a:ea typeface="Microsoft YaHei"/>
                          <a:cs typeface="Microsoft YaHei"/>
                        </a:rPr>
                        <a:t> </a:t>
                      </a:r>
                      <a:r>
                        <a:rPr sz="900" kern="0" spc="60" dirty="0">
                          <a:solidFill>
                            <a:srgbClr val="000000">
                              <a:alpha val="100000"/>
                            </a:srgbClr>
                          </a:solidFill>
                          <a:latin typeface="Microsoft YaHei"/>
                          <a:ea typeface="Microsoft YaHei"/>
                          <a:cs typeface="Microsoft YaHei"/>
                        </a:rPr>
                        <a:t>6</a:t>
                      </a:r>
                      <a:r>
                        <a:rPr sz="900" kern="0" spc="-70" dirty="0">
                          <a:solidFill>
                            <a:srgbClr val="000000">
                              <a:alpha val="100000"/>
                            </a:srgbClr>
                          </a:solidFill>
                          <a:latin typeface="Microsoft YaHei"/>
                          <a:ea typeface="Microsoft YaHei"/>
                          <a:cs typeface="Microsoft YaHei"/>
                        </a:rPr>
                        <a:t> </a:t>
                      </a:r>
                      <a:r>
                        <a:rPr sz="900" kern="0" spc="60" dirty="0">
                          <a:solidFill>
                            <a:srgbClr val="000000">
                              <a:alpha val="100000"/>
                            </a:srgbClr>
                          </a:solidFill>
                          <a:latin typeface="Microsoft YaHei"/>
                          <a:ea typeface="Microsoft YaHei"/>
                          <a:cs typeface="Microsoft YaHei"/>
                        </a:rPr>
                        <a:t>(</a:t>
                      </a:r>
                      <a:r>
                        <a:rPr sz="900" kern="0" spc="-90" dirty="0">
                          <a:solidFill>
                            <a:srgbClr val="000000">
                              <a:alpha val="100000"/>
                            </a:srgbClr>
                          </a:solidFill>
                          <a:latin typeface="Microsoft YaHei"/>
                          <a:ea typeface="Microsoft YaHei"/>
                          <a:cs typeface="Microsoft YaHei"/>
                        </a:rPr>
                        <a:t> </a:t>
                      </a:r>
                      <a:r>
                        <a:rPr sz="900" kern="0" spc="60" dirty="0">
                          <a:solidFill>
                            <a:srgbClr val="000000">
                              <a:alpha val="100000"/>
                            </a:srgbClr>
                          </a:solidFill>
                          <a:latin typeface="Microsoft YaHei"/>
                          <a:ea typeface="Microsoft YaHei"/>
                          <a:cs typeface="Microsoft YaHei"/>
                        </a:rPr>
                        <a:t>2</a:t>
                      </a:r>
                      <a:r>
                        <a:rPr sz="900" kern="0" spc="-100" dirty="0">
                          <a:solidFill>
                            <a:srgbClr val="000000">
                              <a:alpha val="100000"/>
                            </a:srgbClr>
                          </a:solidFill>
                          <a:latin typeface="Microsoft YaHei"/>
                          <a:ea typeface="Microsoft YaHei"/>
                          <a:cs typeface="Microsoft YaHei"/>
                        </a:rPr>
                        <a:t> </a:t>
                      </a:r>
                      <a:r>
                        <a:rPr sz="900" kern="0" spc="60" dirty="0">
                          <a:solidFill>
                            <a:srgbClr val="000000">
                              <a:alpha val="100000"/>
                            </a:srgbClr>
                          </a:solidFill>
                          <a:latin typeface="Microsoft YaHei"/>
                          <a:ea typeface="Microsoft YaHei"/>
                          <a:cs typeface="Microsoft YaHei"/>
                        </a:rPr>
                        <a:t>0</a:t>
                      </a:r>
                      <a:r>
                        <a:rPr sz="900" kern="0" spc="-90" dirty="0">
                          <a:solidFill>
                            <a:srgbClr val="000000">
                              <a:alpha val="100000"/>
                            </a:srgbClr>
                          </a:solidFill>
                          <a:latin typeface="Microsoft YaHei"/>
                          <a:ea typeface="Microsoft YaHei"/>
                          <a:cs typeface="Microsoft YaHei"/>
                        </a:rPr>
                        <a:t> </a:t>
                      </a:r>
                      <a:r>
                        <a:rPr sz="900" kern="0" spc="60" dirty="0">
                          <a:solidFill>
                            <a:srgbClr val="000000">
                              <a:alpha val="100000"/>
                            </a:srgbClr>
                          </a:solidFill>
                          <a:latin typeface="Microsoft YaHei"/>
                          <a:ea typeface="Microsoft YaHei"/>
                          <a:cs typeface="Microsoft YaHei"/>
                        </a:rPr>
                        <a:t>2</a:t>
                      </a:r>
                      <a:r>
                        <a:rPr sz="900" kern="0" spc="-100" dirty="0">
                          <a:solidFill>
                            <a:srgbClr val="000000">
                              <a:alpha val="100000"/>
                            </a:srgbClr>
                          </a:solidFill>
                          <a:latin typeface="Microsoft YaHei"/>
                          <a:ea typeface="Microsoft YaHei"/>
                          <a:cs typeface="Microsoft YaHei"/>
                        </a:rPr>
                        <a:t> </a:t>
                      </a:r>
                      <a:r>
                        <a:rPr sz="900" kern="0" spc="60" dirty="0">
                          <a:solidFill>
                            <a:srgbClr val="000000">
                              <a:alpha val="100000"/>
                            </a:srgbClr>
                          </a:solidFill>
                          <a:latin typeface="Microsoft YaHei"/>
                          <a:ea typeface="Microsoft YaHei"/>
                          <a:cs typeface="Microsoft YaHei"/>
                        </a:rPr>
                        <a:t>0</a:t>
                      </a:r>
                      <a:r>
                        <a:rPr sz="900" kern="0" spc="10" dirty="0">
                          <a:solidFill>
                            <a:srgbClr val="000000">
                              <a:alpha val="100000"/>
                            </a:srgbClr>
                          </a:solidFill>
                          <a:latin typeface="Microsoft YaHei"/>
                          <a:ea typeface="Microsoft YaHei"/>
                          <a:cs typeface="Microsoft YaHei"/>
                        </a:rPr>
                        <a:t>  </a:t>
                      </a:r>
                      <a:r>
                        <a:rPr sz="900" kern="0" spc="60" dirty="0">
                          <a:solidFill>
                            <a:srgbClr val="000000">
                              <a:alpha val="100000"/>
                            </a:srgbClr>
                          </a:solidFill>
                          <a:latin typeface="Microsoft YaHei"/>
                          <a:ea typeface="Microsoft YaHei"/>
                          <a:cs typeface="Microsoft YaHei"/>
                        </a:rPr>
                        <a:t>年</a:t>
                      </a:r>
                      <a:r>
                        <a:rPr sz="900" kern="0" spc="-120" dirty="0">
                          <a:solidFill>
                            <a:srgbClr val="000000">
                              <a:alpha val="100000"/>
                            </a:srgbClr>
                          </a:solidFill>
                          <a:latin typeface="Microsoft YaHei"/>
                          <a:ea typeface="Microsoft YaHei"/>
                          <a:cs typeface="Microsoft YaHei"/>
                        </a:rPr>
                        <a:t> </a:t>
                      </a:r>
                      <a:r>
                        <a:rPr sz="900" kern="0" spc="60" dirty="0">
                          <a:solidFill>
                            <a:srgbClr val="000000">
                              <a:alpha val="100000"/>
                            </a:srgbClr>
                          </a:solidFill>
                          <a:latin typeface="Microsoft YaHei"/>
                          <a:ea typeface="Microsoft YaHei"/>
                          <a:cs typeface="Microsoft YaHei"/>
                        </a:rPr>
                        <a:t>版</a:t>
                      </a:r>
                      <a:r>
                        <a:rPr sz="900" kern="0" spc="-130" dirty="0">
                          <a:solidFill>
                            <a:srgbClr val="000000">
                              <a:alpha val="100000"/>
                            </a:srgbClr>
                          </a:solidFill>
                          <a:latin typeface="Microsoft YaHei"/>
                          <a:ea typeface="Microsoft YaHei"/>
                          <a:cs typeface="Microsoft YaHei"/>
                        </a:rPr>
                        <a:t> </a:t>
                      </a:r>
                      <a:r>
                        <a:rPr sz="900" kern="0" spc="60" dirty="0">
                          <a:solidFill>
                            <a:srgbClr val="000000">
                              <a:alpha val="100000"/>
                            </a:srgbClr>
                          </a:solidFill>
                          <a:latin typeface="Microsoft YaHei"/>
                          <a:ea typeface="Microsoft YaHei"/>
                          <a:cs typeface="Microsoft YaHei"/>
                        </a:rPr>
                        <a:t>)</a:t>
                      </a:r>
                      <a:r>
                        <a:rPr sz="900" kern="0" spc="-130" dirty="0">
                          <a:solidFill>
                            <a:srgbClr val="000000">
                              <a:alpha val="100000"/>
                            </a:srgbClr>
                          </a:solidFill>
                          <a:latin typeface="Microsoft YaHei"/>
                          <a:ea typeface="Microsoft YaHei"/>
                          <a:cs typeface="Microsoft YaHei"/>
                        </a:rPr>
                        <a:t> </a:t>
                      </a:r>
                      <a:r>
                        <a:rPr sz="900" kern="0" spc="60" dirty="0">
                          <a:solidFill>
                            <a:srgbClr val="000000">
                              <a:alpha val="100000"/>
                            </a:srgbClr>
                          </a:solidFill>
                          <a:latin typeface="Microsoft YaHei"/>
                          <a:ea typeface="Microsoft YaHei"/>
                          <a:cs typeface="Microsoft YaHei"/>
                        </a:rPr>
                        <a:t>第  6.5.7</a:t>
                      </a:r>
                      <a:r>
                        <a:rPr sz="900" kern="0" spc="10" dirty="0">
                          <a:solidFill>
                            <a:srgbClr val="000000">
                              <a:alpha val="100000"/>
                            </a:srgbClr>
                          </a:solidFill>
                          <a:latin typeface="Microsoft YaHei"/>
                          <a:ea typeface="Microsoft YaHei"/>
                          <a:cs typeface="Microsoft YaHei"/>
                        </a:rPr>
                        <a:t>  </a:t>
                      </a:r>
                      <a:r>
                        <a:rPr sz="900" kern="0" spc="60" dirty="0">
                          <a:solidFill>
                            <a:srgbClr val="000000">
                              <a:alpha val="100000"/>
                            </a:srgbClr>
                          </a:solidFill>
                          <a:latin typeface="Microsoft YaHei"/>
                          <a:ea typeface="Microsoft YaHei"/>
                          <a:cs typeface="Microsoft YaHei"/>
                        </a:rPr>
                        <a:t>条</a:t>
                      </a:r>
                      <a:r>
                        <a:rPr sz="900" kern="0" spc="-80" dirty="0">
                          <a:solidFill>
                            <a:srgbClr val="000000">
                              <a:alpha val="100000"/>
                            </a:srgbClr>
                          </a:solidFill>
                          <a:latin typeface="Microsoft YaHei"/>
                          <a:ea typeface="Microsoft YaHei"/>
                          <a:cs typeface="Microsoft YaHei"/>
                        </a:rPr>
                        <a:t> </a:t>
                      </a:r>
                      <a:r>
                        <a:rPr sz="900" kern="0" spc="60" dirty="0">
                          <a:solidFill>
                            <a:srgbClr val="000000">
                              <a:alpha val="100000"/>
                            </a:srgbClr>
                          </a:solidFill>
                          <a:latin typeface="Microsoft YaHei"/>
                          <a:ea typeface="Microsoft YaHei"/>
                          <a:cs typeface="Microsoft YaHei"/>
                        </a:rPr>
                        <a:t>、</a:t>
                      </a:r>
                      <a:r>
                        <a:rPr sz="900" kern="0" spc="-70" dirty="0">
                          <a:solidFill>
                            <a:srgbClr val="000000">
                              <a:alpha val="100000"/>
                            </a:srgbClr>
                          </a:solidFill>
                          <a:latin typeface="Microsoft YaHei"/>
                          <a:ea typeface="Microsoft YaHei"/>
                          <a:cs typeface="Microsoft YaHei"/>
                        </a:rPr>
                        <a:t> </a:t>
                      </a:r>
                      <a:r>
                        <a:rPr sz="900" kern="0" spc="60" dirty="0">
                          <a:solidFill>
                            <a:srgbClr val="000000">
                              <a:alpha val="100000"/>
                            </a:srgbClr>
                          </a:solidFill>
                          <a:latin typeface="Microsoft YaHei"/>
                          <a:ea typeface="Microsoft YaHei"/>
                          <a:cs typeface="Microsoft YaHei"/>
                        </a:rPr>
                        <a:t>第</a:t>
                      </a:r>
                      <a:r>
                        <a:rPr sz="900" kern="0" spc="50" dirty="0">
                          <a:solidFill>
                            <a:srgbClr val="000000">
                              <a:alpha val="100000"/>
                            </a:srgbClr>
                          </a:solidFill>
                          <a:latin typeface="Microsoft YaHei"/>
                          <a:ea typeface="Microsoft YaHei"/>
                          <a:cs typeface="Microsoft YaHei"/>
                        </a:rPr>
                        <a:t>  9.2.1</a:t>
                      </a:r>
                      <a:r>
                        <a:rPr sz="900" kern="0" spc="-90" dirty="0">
                          <a:solidFill>
                            <a:srgbClr val="000000">
                              <a:alpha val="100000"/>
                            </a:srgbClr>
                          </a:solidFill>
                          <a:latin typeface="Microsoft YaHei"/>
                          <a:ea typeface="Microsoft YaHei"/>
                          <a:cs typeface="Microsoft YaHei"/>
                        </a:rPr>
                        <a:t> </a:t>
                      </a:r>
                      <a:r>
                        <a:rPr sz="900" kern="0" spc="50" dirty="0">
                          <a:solidFill>
                            <a:srgbClr val="000000">
                              <a:alpha val="100000"/>
                            </a:srgbClr>
                          </a:solidFill>
                          <a:latin typeface="Microsoft YaHei"/>
                          <a:ea typeface="Microsoft YaHei"/>
                          <a:cs typeface="Microsoft YaHei"/>
                        </a:rPr>
                        <a:t>2</a:t>
                      </a:r>
                      <a:r>
                        <a:rPr sz="900" kern="0" spc="10" dirty="0">
                          <a:solidFill>
                            <a:srgbClr val="000000">
                              <a:alpha val="100000"/>
                            </a:srgbClr>
                          </a:solidFill>
                          <a:latin typeface="Microsoft YaHei"/>
                          <a:ea typeface="Microsoft YaHei"/>
                          <a:cs typeface="Microsoft YaHei"/>
                        </a:rPr>
                        <a:t>  </a:t>
                      </a:r>
                      <a:r>
                        <a:rPr sz="900" kern="0" spc="50" dirty="0">
                          <a:solidFill>
                            <a:srgbClr val="000000">
                              <a:alpha val="100000"/>
                            </a:srgbClr>
                          </a:solidFill>
                          <a:latin typeface="Microsoft YaHei"/>
                          <a:ea typeface="Microsoft YaHei"/>
                          <a:cs typeface="Microsoft YaHei"/>
                        </a:rPr>
                        <a:t>条</a:t>
                      </a:r>
                      <a:r>
                        <a:rPr sz="900" kern="0" spc="-80" dirty="0">
                          <a:solidFill>
                            <a:srgbClr val="000000">
                              <a:alpha val="100000"/>
                            </a:srgbClr>
                          </a:solidFill>
                          <a:latin typeface="Microsoft YaHei"/>
                          <a:ea typeface="Microsoft YaHei"/>
                          <a:cs typeface="Microsoft YaHei"/>
                        </a:rPr>
                        <a:t> </a:t>
                      </a:r>
                      <a:r>
                        <a:rPr sz="900" kern="0" spc="50" dirty="0">
                          <a:solidFill>
                            <a:srgbClr val="000000">
                              <a:alpha val="100000"/>
                            </a:srgbClr>
                          </a:solidFill>
                          <a:latin typeface="Microsoft YaHei"/>
                          <a:ea typeface="Microsoft YaHei"/>
                          <a:cs typeface="Microsoft YaHei"/>
                        </a:rPr>
                        <a:t>、</a:t>
                      </a:r>
                      <a:r>
                        <a:rPr sz="900" kern="0" spc="-70" dirty="0">
                          <a:solidFill>
                            <a:srgbClr val="000000">
                              <a:alpha val="100000"/>
                            </a:srgbClr>
                          </a:solidFill>
                          <a:latin typeface="Microsoft YaHei"/>
                          <a:ea typeface="Microsoft YaHei"/>
                          <a:cs typeface="Microsoft YaHei"/>
                        </a:rPr>
                        <a:t> </a:t>
                      </a:r>
                      <a:r>
                        <a:rPr sz="900" kern="0" spc="50" dirty="0">
                          <a:solidFill>
                            <a:srgbClr val="000000">
                              <a:alpha val="100000"/>
                            </a:srgbClr>
                          </a:solidFill>
                          <a:latin typeface="Microsoft YaHei"/>
                          <a:ea typeface="Microsoft YaHei"/>
                          <a:cs typeface="Microsoft YaHei"/>
                        </a:rPr>
                        <a:t>第</a:t>
                      </a:r>
                      <a:r>
                        <a:rPr sz="900" kern="0" spc="0" dirty="0">
                          <a:solidFill>
                            <a:srgbClr val="000000">
                              <a:alpha val="100000"/>
                            </a:srgbClr>
                          </a:solidFill>
                          <a:latin typeface="Microsoft YaHei"/>
                          <a:ea typeface="Microsoft YaHei"/>
                          <a:cs typeface="Microsoft YaHei"/>
                        </a:rPr>
                        <a:t>          </a:t>
                      </a:r>
                      <a:r>
                        <a:rPr sz="900" kern="0" spc="90" dirty="0">
                          <a:solidFill>
                            <a:srgbClr val="000000">
                              <a:alpha val="100000"/>
                            </a:srgbClr>
                          </a:solidFill>
                          <a:latin typeface="Microsoft YaHei"/>
                          <a:ea typeface="Microsoft YaHei"/>
                          <a:cs typeface="Microsoft YaHei"/>
                        </a:rPr>
                        <a:t>9.4.7</a:t>
                      </a:r>
                      <a:r>
                        <a:rPr sz="900" kern="0" spc="10" dirty="0">
                          <a:solidFill>
                            <a:srgbClr val="000000">
                              <a:alpha val="100000"/>
                            </a:srgbClr>
                          </a:solidFill>
                          <a:latin typeface="Microsoft YaHei"/>
                          <a:ea typeface="Microsoft YaHei"/>
                          <a:cs typeface="Microsoft YaHei"/>
                        </a:rPr>
                        <a:t>  </a:t>
                      </a:r>
                      <a:r>
                        <a:rPr sz="900" kern="0" spc="90" dirty="0">
                          <a:solidFill>
                            <a:srgbClr val="000000">
                              <a:alpha val="100000"/>
                            </a:srgbClr>
                          </a:solidFill>
                          <a:latin typeface="Microsoft YaHei"/>
                          <a:ea typeface="Microsoft YaHei"/>
                          <a:cs typeface="Microsoft YaHei"/>
                        </a:rPr>
                        <a:t>条</a:t>
                      </a:r>
                      <a:r>
                        <a:rPr sz="900" kern="0" spc="-80" dirty="0">
                          <a:solidFill>
                            <a:srgbClr val="000000">
                              <a:alpha val="100000"/>
                            </a:srgbClr>
                          </a:solidFill>
                          <a:latin typeface="Microsoft YaHei"/>
                          <a:ea typeface="Microsoft YaHei"/>
                          <a:cs typeface="Microsoft YaHei"/>
                        </a:rPr>
                        <a:t> </a:t>
                      </a:r>
                      <a:r>
                        <a:rPr sz="900" kern="0" spc="90" dirty="0">
                          <a:solidFill>
                            <a:srgbClr val="000000">
                              <a:alpha val="100000"/>
                            </a:srgbClr>
                          </a:solidFill>
                          <a:latin typeface="Microsoft YaHei"/>
                          <a:ea typeface="Microsoft YaHei"/>
                          <a:cs typeface="Microsoft YaHei"/>
                        </a:rPr>
                        <a:t>、</a:t>
                      </a:r>
                      <a:r>
                        <a:rPr sz="900" kern="0" spc="-70" dirty="0">
                          <a:solidFill>
                            <a:srgbClr val="000000">
                              <a:alpha val="100000"/>
                            </a:srgbClr>
                          </a:solidFill>
                          <a:latin typeface="Microsoft YaHei"/>
                          <a:ea typeface="Microsoft YaHei"/>
                          <a:cs typeface="Microsoft YaHei"/>
                        </a:rPr>
                        <a:t> </a:t>
                      </a:r>
                      <a:r>
                        <a:rPr sz="900" kern="0" spc="90" dirty="0">
                          <a:solidFill>
                            <a:srgbClr val="000000">
                              <a:alpha val="100000"/>
                            </a:srgbClr>
                          </a:solidFill>
                          <a:latin typeface="Microsoft YaHei"/>
                          <a:ea typeface="Microsoft YaHei"/>
                          <a:cs typeface="Microsoft YaHei"/>
                        </a:rPr>
                        <a:t>第</a:t>
                      </a:r>
                      <a:r>
                        <a:rPr sz="900" kern="0" spc="30" dirty="0">
                          <a:solidFill>
                            <a:srgbClr val="000000">
                              <a:alpha val="100000"/>
                            </a:srgbClr>
                          </a:solidFill>
                          <a:latin typeface="Microsoft YaHei"/>
                          <a:ea typeface="Microsoft YaHei"/>
                          <a:cs typeface="Microsoft YaHei"/>
                        </a:rPr>
                        <a:t>  </a:t>
                      </a:r>
                      <a:r>
                        <a:rPr sz="900" kern="0" spc="90" dirty="0">
                          <a:solidFill>
                            <a:srgbClr val="000000">
                              <a:alpha val="100000"/>
                            </a:srgbClr>
                          </a:solidFill>
                          <a:latin typeface="Microsoft YaHei"/>
                          <a:ea typeface="Microsoft YaHei"/>
                          <a:cs typeface="Microsoft YaHei"/>
                        </a:rPr>
                        <a:t>9.4.1</a:t>
                      </a:r>
                      <a:r>
                        <a:rPr sz="900" kern="0" spc="-100" dirty="0">
                          <a:solidFill>
                            <a:srgbClr val="000000">
                              <a:alpha val="100000"/>
                            </a:srgbClr>
                          </a:solidFill>
                          <a:latin typeface="Microsoft YaHei"/>
                          <a:ea typeface="Microsoft YaHei"/>
                          <a:cs typeface="Microsoft YaHei"/>
                        </a:rPr>
                        <a:t> </a:t>
                      </a:r>
                      <a:r>
                        <a:rPr sz="900" kern="0" spc="90" dirty="0">
                          <a:solidFill>
                            <a:srgbClr val="000000">
                              <a:alpha val="100000"/>
                            </a:srgbClr>
                          </a:solidFill>
                          <a:latin typeface="Microsoft YaHei"/>
                          <a:ea typeface="Microsoft YaHei"/>
                          <a:cs typeface="Microsoft YaHei"/>
                        </a:rPr>
                        <a:t>0</a:t>
                      </a:r>
                      <a:r>
                        <a:rPr sz="900" kern="0" spc="10" dirty="0">
                          <a:solidFill>
                            <a:srgbClr val="000000">
                              <a:alpha val="100000"/>
                            </a:srgbClr>
                          </a:solidFill>
                          <a:latin typeface="Microsoft YaHei"/>
                          <a:ea typeface="Microsoft YaHei"/>
                          <a:cs typeface="Microsoft YaHei"/>
                        </a:rPr>
                        <a:t>  </a:t>
                      </a:r>
                      <a:r>
                        <a:rPr sz="900" kern="0" spc="90" dirty="0">
                          <a:solidFill>
                            <a:srgbClr val="000000">
                              <a:alpha val="100000"/>
                            </a:srgbClr>
                          </a:solidFill>
                          <a:latin typeface="Microsoft YaHei"/>
                          <a:ea typeface="Microsoft YaHei"/>
                          <a:cs typeface="Microsoft YaHei"/>
                        </a:rPr>
                        <a:t>条</a:t>
                      </a:r>
                      <a:r>
                        <a:rPr sz="900" kern="0" spc="-70" dirty="0">
                          <a:solidFill>
                            <a:srgbClr val="000000">
                              <a:alpha val="100000"/>
                            </a:srgbClr>
                          </a:solidFill>
                          <a:latin typeface="Microsoft YaHei"/>
                          <a:ea typeface="Microsoft YaHei"/>
                          <a:cs typeface="Microsoft YaHei"/>
                        </a:rPr>
                        <a:t> </a:t>
                      </a:r>
                      <a:r>
                        <a:rPr sz="900" kern="0" spc="90" dirty="0">
                          <a:solidFill>
                            <a:srgbClr val="000000">
                              <a:alpha val="100000"/>
                            </a:srgbClr>
                          </a:solidFill>
                          <a:latin typeface="Microsoft YaHei"/>
                          <a:ea typeface="Microsoft YaHei"/>
                          <a:cs typeface="Microsoft YaHei"/>
                        </a:rPr>
                        <a:t>、</a:t>
                      </a:r>
                      <a:r>
                        <a:rPr sz="900" kern="0" spc="-70" dirty="0">
                          <a:solidFill>
                            <a:srgbClr val="000000">
                              <a:alpha val="100000"/>
                            </a:srgbClr>
                          </a:solidFill>
                          <a:latin typeface="Microsoft YaHei"/>
                          <a:ea typeface="Microsoft YaHei"/>
                          <a:cs typeface="Microsoft YaHei"/>
                        </a:rPr>
                        <a:t> </a:t>
                      </a:r>
                      <a:r>
                        <a:rPr sz="900" kern="0" spc="90" dirty="0">
                          <a:solidFill>
                            <a:srgbClr val="000000">
                              <a:alpha val="100000"/>
                            </a:srgbClr>
                          </a:solidFill>
                          <a:latin typeface="Microsoft YaHei"/>
                          <a:ea typeface="Microsoft YaHei"/>
                          <a:cs typeface="Microsoft YaHei"/>
                        </a:rPr>
                        <a:t>第</a:t>
                      </a:r>
                      <a:r>
                        <a:rPr sz="900" kern="0" spc="30" dirty="0">
                          <a:solidFill>
                            <a:srgbClr val="000000">
                              <a:alpha val="100000"/>
                            </a:srgbClr>
                          </a:solidFill>
                          <a:latin typeface="Microsoft YaHei"/>
                          <a:ea typeface="Microsoft YaHei"/>
                          <a:cs typeface="Microsoft YaHei"/>
                        </a:rPr>
                        <a:t>  </a:t>
                      </a:r>
                      <a:r>
                        <a:rPr sz="900" kern="0" spc="90" dirty="0">
                          <a:solidFill>
                            <a:srgbClr val="000000">
                              <a:alpha val="100000"/>
                            </a:srgbClr>
                          </a:solidFill>
                          <a:latin typeface="Microsoft YaHei"/>
                          <a:ea typeface="Microsoft YaHei"/>
                          <a:cs typeface="Microsoft YaHei"/>
                        </a:rPr>
                        <a:t>9.4.1</a:t>
                      </a:r>
                      <a:r>
                        <a:rPr sz="900" kern="0" spc="-60" dirty="0">
                          <a:solidFill>
                            <a:srgbClr val="000000">
                              <a:alpha val="100000"/>
                            </a:srgbClr>
                          </a:solidFill>
                          <a:latin typeface="Microsoft YaHei"/>
                          <a:ea typeface="Microsoft YaHei"/>
                          <a:cs typeface="Microsoft YaHei"/>
                        </a:rPr>
                        <a:t> </a:t>
                      </a:r>
                      <a:r>
                        <a:rPr sz="900" kern="0" spc="80" dirty="0">
                          <a:solidFill>
                            <a:srgbClr val="000000">
                              <a:alpha val="100000"/>
                            </a:srgbClr>
                          </a:solidFill>
                          <a:latin typeface="Microsoft YaHei"/>
                          <a:ea typeface="Microsoft YaHei"/>
                          <a:cs typeface="Microsoft YaHei"/>
                        </a:rPr>
                        <a:t>1</a:t>
                      </a:r>
                      <a:r>
                        <a:rPr sz="900" kern="0" spc="10" dirty="0">
                          <a:solidFill>
                            <a:srgbClr val="000000">
                              <a:alpha val="100000"/>
                            </a:srgbClr>
                          </a:solidFill>
                          <a:latin typeface="Microsoft YaHei"/>
                          <a:ea typeface="Microsoft YaHei"/>
                          <a:cs typeface="Microsoft YaHei"/>
                        </a:rPr>
                        <a:t>  </a:t>
                      </a:r>
                      <a:r>
                        <a:rPr sz="900" kern="0" spc="80" dirty="0">
                          <a:solidFill>
                            <a:srgbClr val="000000">
                              <a:alpha val="100000"/>
                            </a:srgbClr>
                          </a:solidFill>
                          <a:latin typeface="Microsoft YaHei"/>
                          <a:ea typeface="Microsoft YaHei"/>
                          <a:cs typeface="Microsoft YaHei"/>
                        </a:rPr>
                        <a:t>条</a:t>
                      </a:r>
                      <a:r>
                        <a:rPr sz="900" kern="0" spc="-80" dirty="0">
                          <a:solidFill>
                            <a:srgbClr val="000000">
                              <a:alpha val="100000"/>
                            </a:srgbClr>
                          </a:solidFill>
                          <a:latin typeface="Microsoft YaHei"/>
                          <a:ea typeface="Microsoft YaHei"/>
                          <a:cs typeface="Microsoft YaHei"/>
                        </a:rPr>
                        <a:t> </a:t>
                      </a:r>
                      <a:r>
                        <a:rPr sz="900" kern="0" spc="80" dirty="0">
                          <a:solidFill>
                            <a:srgbClr val="000000">
                              <a:alpha val="100000"/>
                            </a:srgbClr>
                          </a:solidFill>
                          <a:latin typeface="Microsoft YaHei"/>
                          <a:ea typeface="Microsoft YaHei"/>
                          <a:cs typeface="Microsoft YaHei"/>
                        </a:rPr>
                        <a:t>、</a:t>
                      </a:r>
                      <a:r>
                        <a:rPr sz="900" kern="0" spc="-60" dirty="0">
                          <a:solidFill>
                            <a:srgbClr val="000000">
                              <a:alpha val="100000"/>
                            </a:srgbClr>
                          </a:solidFill>
                          <a:latin typeface="Microsoft YaHei"/>
                          <a:ea typeface="Microsoft YaHei"/>
                          <a:cs typeface="Microsoft YaHei"/>
                        </a:rPr>
                        <a:t> </a:t>
                      </a:r>
                      <a:r>
                        <a:rPr sz="900" kern="0" spc="80" dirty="0">
                          <a:solidFill>
                            <a:srgbClr val="000000">
                              <a:alpha val="100000"/>
                            </a:srgbClr>
                          </a:solidFill>
                          <a:latin typeface="Microsoft YaHei"/>
                          <a:ea typeface="Microsoft YaHei"/>
                          <a:cs typeface="Microsoft YaHei"/>
                        </a:rPr>
                        <a:t>第</a:t>
                      </a:r>
                      <a:endParaRPr sz="900" dirty="0">
                        <a:latin typeface="Microsoft YaHei"/>
                        <a:ea typeface="Microsoft YaHei"/>
                        <a:cs typeface="Microsoft YaHei"/>
                      </a:endParaRPr>
                    </a:p>
                    <a:p>
                      <a:pPr marL="231775" indent="4444" algn="l" rtl="0" eaLnBrk="0">
                        <a:lnSpc>
                          <a:spcPct val="131000"/>
                        </a:lnSpc>
                        <a:spcBef>
                          <a:spcPts val="51"/>
                        </a:spcBef>
                        <a:tabLst/>
                      </a:pPr>
                      <a:r>
                        <a:rPr sz="900" kern="0" spc="60" dirty="0">
                          <a:solidFill>
                            <a:srgbClr val="000000">
                              <a:alpha val="100000"/>
                            </a:srgbClr>
                          </a:solidFill>
                          <a:latin typeface="Microsoft YaHei"/>
                          <a:ea typeface="Microsoft YaHei"/>
                          <a:cs typeface="Microsoft YaHei"/>
                        </a:rPr>
                        <a:t>9.4.</a:t>
                      </a:r>
                      <a:r>
                        <a:rPr sz="900" kern="0" spc="20" dirty="0">
                          <a:solidFill>
                            <a:srgbClr val="000000">
                              <a:alpha val="100000"/>
                            </a:srgbClr>
                          </a:solidFill>
                          <a:latin typeface="Microsoft YaHei"/>
                          <a:ea typeface="Microsoft YaHei"/>
                          <a:cs typeface="Microsoft YaHei"/>
                        </a:rPr>
                        <a:t> </a:t>
                      </a:r>
                      <a:r>
                        <a:rPr sz="900" kern="0" spc="60" dirty="0">
                          <a:solidFill>
                            <a:srgbClr val="000000">
                              <a:alpha val="100000"/>
                            </a:srgbClr>
                          </a:solidFill>
                          <a:latin typeface="Microsoft YaHei"/>
                          <a:ea typeface="Microsoft YaHei"/>
                          <a:cs typeface="Microsoft YaHei"/>
                        </a:rPr>
                        <a:t>1</a:t>
                      </a:r>
                      <a:r>
                        <a:rPr sz="900" kern="0" spc="-90" dirty="0">
                          <a:solidFill>
                            <a:srgbClr val="000000">
                              <a:alpha val="100000"/>
                            </a:srgbClr>
                          </a:solidFill>
                          <a:latin typeface="Microsoft YaHei"/>
                          <a:ea typeface="Microsoft YaHei"/>
                          <a:cs typeface="Microsoft YaHei"/>
                        </a:rPr>
                        <a:t> </a:t>
                      </a:r>
                      <a:r>
                        <a:rPr sz="900" kern="0" spc="60" dirty="0">
                          <a:solidFill>
                            <a:srgbClr val="000000">
                              <a:alpha val="100000"/>
                            </a:srgbClr>
                          </a:solidFill>
                          <a:latin typeface="Microsoft YaHei"/>
                          <a:ea typeface="Microsoft YaHei"/>
                          <a:cs typeface="Microsoft YaHei"/>
                        </a:rPr>
                        <a:t>2</a:t>
                      </a:r>
                      <a:r>
                        <a:rPr sz="900" kern="0" spc="10" dirty="0">
                          <a:solidFill>
                            <a:srgbClr val="000000">
                              <a:alpha val="100000"/>
                            </a:srgbClr>
                          </a:solidFill>
                          <a:latin typeface="Microsoft YaHei"/>
                          <a:ea typeface="Microsoft YaHei"/>
                          <a:cs typeface="Microsoft YaHei"/>
                        </a:rPr>
                        <a:t>  </a:t>
                      </a:r>
                      <a:r>
                        <a:rPr sz="900" kern="0" spc="60" dirty="0">
                          <a:solidFill>
                            <a:srgbClr val="000000">
                              <a:alpha val="100000"/>
                            </a:srgbClr>
                          </a:solidFill>
                          <a:latin typeface="Microsoft YaHei"/>
                          <a:ea typeface="Microsoft YaHei"/>
                          <a:cs typeface="Microsoft YaHei"/>
                        </a:rPr>
                        <a:t>条</a:t>
                      </a:r>
                      <a:r>
                        <a:rPr sz="900" kern="0" spc="-80" dirty="0">
                          <a:solidFill>
                            <a:srgbClr val="000000">
                              <a:alpha val="100000"/>
                            </a:srgbClr>
                          </a:solidFill>
                          <a:latin typeface="Microsoft YaHei"/>
                          <a:ea typeface="Microsoft YaHei"/>
                          <a:cs typeface="Microsoft YaHei"/>
                        </a:rPr>
                        <a:t> </a:t>
                      </a:r>
                      <a:r>
                        <a:rPr sz="900" kern="0" spc="60" dirty="0">
                          <a:solidFill>
                            <a:srgbClr val="000000">
                              <a:alpha val="100000"/>
                            </a:srgbClr>
                          </a:solidFill>
                          <a:latin typeface="Microsoft YaHei"/>
                          <a:ea typeface="Microsoft YaHei"/>
                          <a:cs typeface="Microsoft YaHei"/>
                        </a:rPr>
                        <a:t>、</a:t>
                      </a:r>
                      <a:r>
                        <a:rPr sz="900" kern="0" spc="-60" dirty="0">
                          <a:solidFill>
                            <a:srgbClr val="000000">
                              <a:alpha val="100000"/>
                            </a:srgbClr>
                          </a:solidFill>
                          <a:latin typeface="Microsoft YaHei"/>
                          <a:ea typeface="Microsoft YaHei"/>
                          <a:cs typeface="Microsoft YaHei"/>
                        </a:rPr>
                        <a:t> </a:t>
                      </a:r>
                      <a:r>
                        <a:rPr sz="900" kern="0" spc="60" dirty="0">
                          <a:solidFill>
                            <a:srgbClr val="000000">
                              <a:alpha val="100000"/>
                            </a:srgbClr>
                          </a:solidFill>
                          <a:latin typeface="Microsoft YaHei"/>
                          <a:ea typeface="Microsoft YaHei"/>
                          <a:cs typeface="Microsoft YaHei"/>
                        </a:rPr>
                        <a:t>第</a:t>
                      </a:r>
                      <a:r>
                        <a:rPr sz="900" kern="0" spc="30" dirty="0">
                          <a:solidFill>
                            <a:srgbClr val="000000">
                              <a:alpha val="100000"/>
                            </a:srgbClr>
                          </a:solidFill>
                          <a:latin typeface="Microsoft YaHei"/>
                          <a:ea typeface="Microsoft YaHei"/>
                          <a:cs typeface="Microsoft YaHei"/>
                        </a:rPr>
                        <a:t>  </a:t>
                      </a:r>
                      <a:r>
                        <a:rPr sz="900" kern="0" spc="60" dirty="0">
                          <a:solidFill>
                            <a:srgbClr val="000000">
                              <a:alpha val="100000"/>
                            </a:srgbClr>
                          </a:solidFill>
                          <a:latin typeface="Microsoft YaHei"/>
                          <a:ea typeface="Microsoft YaHei"/>
                          <a:cs typeface="Microsoft YaHei"/>
                        </a:rPr>
                        <a:t>9.4.</a:t>
                      </a:r>
                      <a:r>
                        <a:rPr sz="900" kern="0" spc="-60" dirty="0">
                          <a:solidFill>
                            <a:srgbClr val="000000">
                              <a:alpha val="100000"/>
                            </a:srgbClr>
                          </a:solidFill>
                          <a:latin typeface="Microsoft YaHei"/>
                          <a:ea typeface="Microsoft YaHei"/>
                          <a:cs typeface="Microsoft YaHei"/>
                        </a:rPr>
                        <a:t> </a:t>
                      </a:r>
                      <a:r>
                        <a:rPr sz="900" kern="0" spc="60" dirty="0">
                          <a:solidFill>
                            <a:srgbClr val="000000">
                              <a:alpha val="100000"/>
                            </a:srgbClr>
                          </a:solidFill>
                          <a:latin typeface="Microsoft YaHei"/>
                          <a:ea typeface="Microsoft YaHei"/>
                          <a:cs typeface="Microsoft YaHei"/>
                        </a:rPr>
                        <a:t>1</a:t>
                      </a:r>
                      <a:r>
                        <a:rPr sz="900" kern="0" spc="-70" dirty="0">
                          <a:solidFill>
                            <a:srgbClr val="000000">
                              <a:alpha val="100000"/>
                            </a:srgbClr>
                          </a:solidFill>
                          <a:latin typeface="Microsoft YaHei"/>
                          <a:ea typeface="Microsoft YaHei"/>
                          <a:cs typeface="Microsoft YaHei"/>
                        </a:rPr>
                        <a:t> </a:t>
                      </a:r>
                      <a:r>
                        <a:rPr sz="900" kern="0" spc="60" dirty="0">
                          <a:solidFill>
                            <a:srgbClr val="000000">
                              <a:alpha val="100000"/>
                            </a:srgbClr>
                          </a:solidFill>
                          <a:latin typeface="Microsoft YaHei"/>
                          <a:ea typeface="Microsoft YaHei"/>
                          <a:cs typeface="Microsoft YaHei"/>
                        </a:rPr>
                        <a:t>3</a:t>
                      </a:r>
                      <a:r>
                        <a:rPr sz="900" kern="0" spc="-90" dirty="0">
                          <a:solidFill>
                            <a:srgbClr val="000000">
                              <a:alpha val="100000"/>
                            </a:srgbClr>
                          </a:solidFill>
                          <a:latin typeface="Microsoft YaHei"/>
                          <a:ea typeface="Microsoft YaHei"/>
                          <a:cs typeface="Microsoft YaHei"/>
                        </a:rPr>
                        <a:t> </a:t>
                      </a:r>
                      <a:r>
                        <a:rPr sz="900" kern="0" spc="60" dirty="0">
                          <a:solidFill>
                            <a:srgbClr val="000000">
                              <a:alpha val="100000"/>
                            </a:srgbClr>
                          </a:solidFill>
                          <a:latin typeface="Microsoft YaHei"/>
                          <a:ea typeface="Microsoft YaHei"/>
                          <a:cs typeface="Microsoft YaHei"/>
                        </a:rPr>
                        <a:t>、</a:t>
                      </a:r>
                      <a:r>
                        <a:rPr sz="900" kern="0" spc="-60" dirty="0">
                          <a:solidFill>
                            <a:srgbClr val="000000">
                              <a:alpha val="100000"/>
                            </a:srgbClr>
                          </a:solidFill>
                          <a:latin typeface="Microsoft YaHei"/>
                          <a:ea typeface="Microsoft YaHei"/>
                          <a:cs typeface="Microsoft YaHei"/>
                        </a:rPr>
                        <a:t> </a:t>
                      </a:r>
                      <a:r>
                        <a:rPr sz="900" kern="0" spc="60" dirty="0">
                          <a:solidFill>
                            <a:srgbClr val="000000">
                              <a:alpha val="100000"/>
                            </a:srgbClr>
                          </a:solidFill>
                          <a:latin typeface="Microsoft YaHei"/>
                          <a:ea typeface="Microsoft YaHei"/>
                          <a:cs typeface="Microsoft YaHei"/>
                        </a:rPr>
                        <a:t>第</a:t>
                      </a:r>
                      <a:r>
                        <a:rPr sz="900" kern="0" spc="30" dirty="0">
                          <a:solidFill>
                            <a:srgbClr val="000000">
                              <a:alpha val="100000"/>
                            </a:srgbClr>
                          </a:solidFill>
                          <a:latin typeface="Microsoft YaHei"/>
                          <a:ea typeface="Microsoft YaHei"/>
                          <a:cs typeface="Microsoft YaHei"/>
                        </a:rPr>
                        <a:t>  </a:t>
                      </a:r>
                      <a:r>
                        <a:rPr sz="900" kern="0" spc="60" dirty="0">
                          <a:solidFill>
                            <a:srgbClr val="000000">
                              <a:alpha val="100000"/>
                            </a:srgbClr>
                          </a:solidFill>
                          <a:latin typeface="Microsoft YaHei"/>
                          <a:ea typeface="Microsoft YaHei"/>
                          <a:cs typeface="Microsoft YaHei"/>
                        </a:rPr>
                        <a:t>9.4.</a:t>
                      </a:r>
                      <a:r>
                        <a:rPr sz="900" kern="0" spc="-60" dirty="0">
                          <a:solidFill>
                            <a:srgbClr val="000000">
                              <a:alpha val="100000"/>
                            </a:srgbClr>
                          </a:solidFill>
                          <a:latin typeface="Microsoft YaHei"/>
                          <a:ea typeface="Microsoft YaHei"/>
                          <a:cs typeface="Microsoft YaHei"/>
                        </a:rPr>
                        <a:t> </a:t>
                      </a:r>
                      <a:r>
                        <a:rPr sz="900" kern="0" spc="60" dirty="0">
                          <a:solidFill>
                            <a:srgbClr val="000000">
                              <a:alpha val="100000"/>
                            </a:srgbClr>
                          </a:solidFill>
                          <a:latin typeface="Microsoft YaHei"/>
                          <a:ea typeface="Microsoft YaHei"/>
                          <a:cs typeface="Microsoft YaHei"/>
                        </a:rPr>
                        <a:t>1</a:t>
                      </a:r>
                      <a:r>
                        <a:rPr sz="900" kern="0" spc="-60" dirty="0">
                          <a:solidFill>
                            <a:srgbClr val="000000">
                              <a:alpha val="100000"/>
                            </a:srgbClr>
                          </a:solidFill>
                          <a:latin typeface="Microsoft YaHei"/>
                          <a:ea typeface="Microsoft YaHei"/>
                          <a:cs typeface="Microsoft YaHei"/>
                        </a:rPr>
                        <a:t> </a:t>
                      </a:r>
                      <a:r>
                        <a:rPr sz="900" kern="0" spc="60" dirty="0">
                          <a:solidFill>
                            <a:srgbClr val="000000">
                              <a:alpha val="100000"/>
                            </a:srgbClr>
                          </a:solidFill>
                          <a:latin typeface="Microsoft YaHei"/>
                          <a:ea typeface="Microsoft YaHei"/>
                          <a:cs typeface="Microsoft YaHei"/>
                        </a:rPr>
                        <a:t>5</a:t>
                      </a:r>
                      <a:r>
                        <a:rPr sz="900" kern="0" spc="10" dirty="0">
                          <a:solidFill>
                            <a:srgbClr val="000000">
                              <a:alpha val="100000"/>
                            </a:srgbClr>
                          </a:solidFill>
                          <a:latin typeface="Microsoft YaHei"/>
                          <a:ea typeface="Microsoft YaHei"/>
                          <a:cs typeface="Microsoft YaHei"/>
                        </a:rPr>
                        <a:t>  </a:t>
                      </a:r>
                      <a:r>
                        <a:rPr sz="900" kern="0" spc="60" dirty="0">
                          <a:solidFill>
                            <a:srgbClr val="000000">
                              <a:alpha val="100000"/>
                            </a:srgbClr>
                          </a:solidFill>
                          <a:latin typeface="Microsoft YaHei"/>
                          <a:ea typeface="Microsoft YaHei"/>
                          <a:cs typeface="Microsoft YaHei"/>
                        </a:rPr>
                        <a:t>条</a:t>
                      </a:r>
                      <a:r>
                        <a:rPr sz="900" kern="0" spc="-80" dirty="0">
                          <a:solidFill>
                            <a:srgbClr val="000000">
                              <a:alpha val="100000"/>
                            </a:srgbClr>
                          </a:solidFill>
                          <a:latin typeface="Microsoft YaHei"/>
                          <a:ea typeface="Microsoft YaHei"/>
                          <a:cs typeface="Microsoft YaHei"/>
                        </a:rPr>
                        <a:t> </a:t>
                      </a:r>
                      <a:r>
                        <a:rPr sz="900" kern="0" spc="60" dirty="0">
                          <a:solidFill>
                            <a:srgbClr val="000000">
                              <a:alpha val="100000"/>
                            </a:srgbClr>
                          </a:solidFill>
                          <a:latin typeface="Microsoft YaHei"/>
                          <a:ea typeface="Microsoft YaHei"/>
                          <a:cs typeface="Microsoft YaHei"/>
                        </a:rPr>
                        <a:t>、</a:t>
                      </a:r>
                      <a:r>
                        <a:rPr sz="900" kern="0" spc="-60" dirty="0">
                          <a:solidFill>
                            <a:srgbClr val="000000">
                              <a:alpha val="100000"/>
                            </a:srgbClr>
                          </a:solidFill>
                          <a:latin typeface="Microsoft YaHei"/>
                          <a:ea typeface="Microsoft YaHei"/>
                          <a:cs typeface="Microsoft YaHei"/>
                        </a:rPr>
                        <a:t> </a:t>
                      </a:r>
                      <a:r>
                        <a:rPr sz="900" kern="0" spc="60" dirty="0">
                          <a:solidFill>
                            <a:srgbClr val="000000">
                              <a:alpha val="100000"/>
                            </a:srgbClr>
                          </a:solidFill>
                          <a:latin typeface="Microsoft YaHei"/>
                          <a:ea typeface="Microsoft YaHei"/>
                          <a:cs typeface="Microsoft YaHei"/>
                        </a:rPr>
                        <a:t>第</a:t>
                      </a:r>
                      <a:r>
                        <a:rPr sz="900" kern="0" spc="30" dirty="0">
                          <a:solidFill>
                            <a:srgbClr val="000000">
                              <a:alpha val="100000"/>
                            </a:srgbClr>
                          </a:solidFill>
                          <a:latin typeface="Microsoft YaHei"/>
                          <a:ea typeface="Microsoft YaHei"/>
                          <a:cs typeface="Microsoft YaHei"/>
                        </a:rPr>
                        <a:t>  </a:t>
                      </a:r>
                      <a:r>
                        <a:rPr sz="900" kern="0" spc="60" dirty="0">
                          <a:solidFill>
                            <a:srgbClr val="000000">
                              <a:alpha val="100000"/>
                            </a:srgbClr>
                          </a:solidFill>
                          <a:latin typeface="Microsoft YaHei"/>
                          <a:ea typeface="Microsoft YaHei"/>
                          <a:cs typeface="Microsoft YaHei"/>
                        </a:rPr>
                        <a:t>9.4.</a:t>
                      </a:r>
                      <a:r>
                        <a:rPr sz="900" kern="0" spc="-60" dirty="0">
                          <a:solidFill>
                            <a:srgbClr val="000000">
                              <a:alpha val="100000"/>
                            </a:srgbClr>
                          </a:solidFill>
                          <a:latin typeface="Microsoft YaHei"/>
                          <a:ea typeface="Microsoft YaHei"/>
                          <a:cs typeface="Microsoft YaHei"/>
                        </a:rPr>
                        <a:t> </a:t>
                      </a:r>
                      <a:r>
                        <a:rPr sz="900" kern="0" spc="60" dirty="0">
                          <a:solidFill>
                            <a:srgbClr val="000000">
                              <a:alpha val="100000"/>
                            </a:srgbClr>
                          </a:solidFill>
                          <a:latin typeface="Microsoft YaHei"/>
                          <a:ea typeface="Microsoft YaHei"/>
                          <a:cs typeface="Microsoft YaHei"/>
                        </a:rPr>
                        <a:t>1</a:t>
                      </a:r>
                      <a:r>
                        <a:rPr sz="900" kern="0" spc="-90" dirty="0">
                          <a:solidFill>
                            <a:srgbClr val="000000">
                              <a:alpha val="100000"/>
                            </a:srgbClr>
                          </a:solidFill>
                          <a:latin typeface="Microsoft YaHei"/>
                          <a:ea typeface="Microsoft YaHei"/>
                          <a:cs typeface="Microsoft YaHei"/>
                        </a:rPr>
                        <a:t> </a:t>
                      </a:r>
                      <a:r>
                        <a:rPr sz="900" kern="0" spc="60" dirty="0">
                          <a:solidFill>
                            <a:srgbClr val="000000">
                              <a:alpha val="100000"/>
                            </a:srgbClr>
                          </a:solidFill>
                          <a:latin typeface="Microsoft YaHei"/>
                          <a:ea typeface="Microsoft YaHei"/>
                          <a:cs typeface="Microsoft YaHei"/>
                        </a:rPr>
                        <a:t>6</a:t>
                      </a:r>
                      <a:r>
                        <a:rPr sz="900" kern="0" spc="0" dirty="0">
                          <a:solidFill>
                            <a:srgbClr val="000000">
                              <a:alpha val="100000"/>
                            </a:srgbClr>
                          </a:solidFill>
                          <a:latin typeface="Microsoft YaHei"/>
                          <a:ea typeface="Microsoft YaHei"/>
                          <a:cs typeface="Microsoft YaHei"/>
                        </a:rPr>
                        <a:t>         </a:t>
                      </a:r>
                      <a:r>
                        <a:rPr sz="900" kern="0" spc="70" dirty="0">
                          <a:solidFill>
                            <a:srgbClr val="000000">
                              <a:alpha val="100000"/>
                            </a:srgbClr>
                          </a:solidFill>
                          <a:latin typeface="Microsoft YaHei"/>
                          <a:ea typeface="Microsoft YaHei"/>
                          <a:cs typeface="Microsoft YaHei"/>
                        </a:rPr>
                        <a:t>条</a:t>
                      </a:r>
                      <a:r>
                        <a:rPr sz="900" kern="0" spc="-40" dirty="0">
                          <a:solidFill>
                            <a:srgbClr val="000000">
                              <a:alpha val="100000"/>
                            </a:srgbClr>
                          </a:solidFill>
                          <a:latin typeface="Microsoft YaHei"/>
                          <a:ea typeface="Microsoft YaHei"/>
                          <a:cs typeface="Microsoft YaHei"/>
                        </a:rPr>
                        <a:t> </a:t>
                      </a:r>
                      <a:r>
                        <a:rPr sz="900" kern="0" spc="70" dirty="0">
                          <a:solidFill>
                            <a:srgbClr val="000000">
                              <a:alpha val="100000"/>
                            </a:srgbClr>
                          </a:solidFill>
                          <a:latin typeface="Microsoft YaHei"/>
                          <a:ea typeface="Microsoft YaHei"/>
                          <a:cs typeface="Microsoft YaHei"/>
                        </a:rPr>
                        <a:t>、</a:t>
                      </a:r>
                      <a:r>
                        <a:rPr sz="900" kern="0" spc="-70" dirty="0">
                          <a:solidFill>
                            <a:srgbClr val="000000">
                              <a:alpha val="100000"/>
                            </a:srgbClr>
                          </a:solidFill>
                          <a:latin typeface="Microsoft YaHei"/>
                          <a:ea typeface="Microsoft YaHei"/>
                          <a:cs typeface="Microsoft YaHei"/>
                        </a:rPr>
                        <a:t> </a:t>
                      </a:r>
                      <a:r>
                        <a:rPr sz="900" kern="0" spc="70" dirty="0">
                          <a:solidFill>
                            <a:srgbClr val="000000">
                              <a:alpha val="100000"/>
                            </a:srgbClr>
                          </a:solidFill>
                          <a:latin typeface="Microsoft YaHei"/>
                          <a:ea typeface="Microsoft YaHei"/>
                          <a:cs typeface="Microsoft YaHei"/>
                        </a:rPr>
                        <a:t>第</a:t>
                      </a:r>
                      <a:r>
                        <a:rPr sz="900" kern="0" spc="30" dirty="0">
                          <a:solidFill>
                            <a:srgbClr val="000000">
                              <a:alpha val="100000"/>
                            </a:srgbClr>
                          </a:solidFill>
                          <a:latin typeface="Microsoft YaHei"/>
                          <a:ea typeface="Microsoft YaHei"/>
                          <a:cs typeface="Microsoft YaHei"/>
                        </a:rPr>
                        <a:t>  </a:t>
                      </a:r>
                      <a:r>
                        <a:rPr sz="900" kern="0" spc="70" dirty="0">
                          <a:solidFill>
                            <a:srgbClr val="000000">
                              <a:alpha val="100000"/>
                            </a:srgbClr>
                          </a:solidFill>
                          <a:latin typeface="Microsoft YaHei"/>
                          <a:ea typeface="Microsoft YaHei"/>
                          <a:cs typeface="Microsoft YaHei"/>
                        </a:rPr>
                        <a:t>9.4.2</a:t>
                      </a:r>
                      <a:r>
                        <a:rPr sz="900" kern="0" spc="-50" dirty="0">
                          <a:solidFill>
                            <a:srgbClr val="000000">
                              <a:alpha val="100000"/>
                            </a:srgbClr>
                          </a:solidFill>
                          <a:latin typeface="Microsoft YaHei"/>
                          <a:ea typeface="Microsoft YaHei"/>
                          <a:cs typeface="Microsoft YaHei"/>
                        </a:rPr>
                        <a:t> </a:t>
                      </a:r>
                      <a:r>
                        <a:rPr sz="900" kern="0" spc="70" dirty="0">
                          <a:solidFill>
                            <a:srgbClr val="000000">
                              <a:alpha val="100000"/>
                            </a:srgbClr>
                          </a:solidFill>
                          <a:latin typeface="Microsoft YaHei"/>
                          <a:ea typeface="Microsoft YaHei"/>
                          <a:cs typeface="Microsoft YaHei"/>
                        </a:rPr>
                        <a:t>1</a:t>
                      </a:r>
                      <a:r>
                        <a:rPr sz="900" kern="0" spc="10" dirty="0">
                          <a:solidFill>
                            <a:srgbClr val="000000">
                              <a:alpha val="100000"/>
                            </a:srgbClr>
                          </a:solidFill>
                          <a:latin typeface="Microsoft YaHei"/>
                          <a:ea typeface="Microsoft YaHei"/>
                          <a:cs typeface="Microsoft YaHei"/>
                        </a:rPr>
                        <a:t>  </a:t>
                      </a:r>
                      <a:r>
                        <a:rPr sz="900" kern="0" spc="70" dirty="0">
                          <a:solidFill>
                            <a:srgbClr val="000000">
                              <a:alpha val="100000"/>
                            </a:srgbClr>
                          </a:solidFill>
                          <a:latin typeface="Microsoft YaHei"/>
                          <a:ea typeface="Microsoft YaHei"/>
                          <a:cs typeface="Microsoft YaHei"/>
                        </a:rPr>
                        <a:t>条</a:t>
                      </a:r>
                      <a:r>
                        <a:rPr sz="900" kern="0" spc="-140" dirty="0">
                          <a:solidFill>
                            <a:srgbClr val="000000">
                              <a:alpha val="100000"/>
                            </a:srgbClr>
                          </a:solidFill>
                          <a:latin typeface="Microsoft YaHei"/>
                          <a:ea typeface="Microsoft YaHei"/>
                          <a:cs typeface="Microsoft YaHei"/>
                        </a:rPr>
                        <a:t> </a:t>
                      </a:r>
                      <a:r>
                        <a:rPr sz="900" kern="0" spc="70" dirty="0">
                          <a:solidFill>
                            <a:srgbClr val="000000">
                              <a:alpha val="100000"/>
                            </a:srgbClr>
                          </a:solidFill>
                          <a:latin typeface="Microsoft YaHei"/>
                          <a:ea typeface="Microsoft YaHei"/>
                          <a:cs typeface="Microsoft YaHei"/>
                        </a:rPr>
                        <a:t>。</a:t>
                      </a:r>
                      <a:endParaRPr sz="900" dirty="0">
                        <a:latin typeface="Microsoft YaHei"/>
                        <a:ea typeface="Microsoft YaHei"/>
                        <a:cs typeface="Microsoft YaHei"/>
                      </a:endParaRPr>
                    </a:p>
                    <a:p>
                      <a:pPr marL="292100" algn="l" rtl="0" eaLnBrk="0">
                        <a:lnSpc>
                          <a:spcPts val="1284"/>
                        </a:lnSpc>
                        <a:spcBef>
                          <a:spcPts val="59"/>
                        </a:spcBef>
                        <a:tabLst/>
                      </a:pPr>
                      <a:r>
                        <a:rPr sz="900" kern="0" spc="50" dirty="0">
                          <a:solidFill>
                            <a:srgbClr val="000000">
                              <a:alpha val="100000"/>
                            </a:srgbClr>
                          </a:solidFill>
                          <a:latin typeface="Microsoft YaHei"/>
                          <a:ea typeface="Microsoft YaHei"/>
                          <a:cs typeface="Microsoft YaHei"/>
                        </a:rPr>
                        <a:t>《</a:t>
                      </a:r>
                      <a:r>
                        <a:rPr sz="900" kern="0" spc="-120" dirty="0">
                          <a:solidFill>
                            <a:srgbClr val="000000">
                              <a:alpha val="100000"/>
                            </a:srgbClr>
                          </a:solidFill>
                          <a:latin typeface="Microsoft YaHei"/>
                          <a:ea typeface="Microsoft YaHei"/>
                          <a:cs typeface="Microsoft YaHei"/>
                        </a:rPr>
                        <a:t> </a:t>
                      </a:r>
                      <a:r>
                        <a:rPr sz="900" kern="0" spc="50" dirty="0">
                          <a:solidFill>
                            <a:srgbClr val="000000">
                              <a:alpha val="100000"/>
                            </a:srgbClr>
                          </a:solidFill>
                          <a:latin typeface="Microsoft YaHei"/>
                          <a:ea typeface="Microsoft YaHei"/>
                          <a:cs typeface="Microsoft YaHei"/>
                        </a:rPr>
                        <a:t>液</a:t>
                      </a:r>
                      <a:r>
                        <a:rPr sz="900" kern="0" spc="-130" dirty="0">
                          <a:solidFill>
                            <a:srgbClr val="000000">
                              <a:alpha val="100000"/>
                            </a:srgbClr>
                          </a:solidFill>
                          <a:latin typeface="Microsoft YaHei"/>
                          <a:ea typeface="Microsoft YaHei"/>
                          <a:cs typeface="Microsoft YaHei"/>
                        </a:rPr>
                        <a:t> </a:t>
                      </a:r>
                      <a:r>
                        <a:rPr sz="900" kern="0" spc="50" dirty="0">
                          <a:solidFill>
                            <a:srgbClr val="000000">
                              <a:alpha val="100000"/>
                            </a:srgbClr>
                          </a:solidFill>
                          <a:latin typeface="Microsoft YaHei"/>
                          <a:ea typeface="Microsoft YaHei"/>
                          <a:cs typeface="Microsoft YaHei"/>
                        </a:rPr>
                        <a:t>化</a:t>
                      </a:r>
                      <a:r>
                        <a:rPr sz="900" kern="0" spc="-130" dirty="0">
                          <a:solidFill>
                            <a:srgbClr val="000000">
                              <a:alpha val="100000"/>
                            </a:srgbClr>
                          </a:solidFill>
                          <a:latin typeface="Microsoft YaHei"/>
                          <a:ea typeface="Microsoft YaHei"/>
                          <a:cs typeface="Microsoft YaHei"/>
                        </a:rPr>
                        <a:t> </a:t>
                      </a:r>
                      <a:r>
                        <a:rPr sz="900" kern="0" spc="50" dirty="0">
                          <a:solidFill>
                            <a:srgbClr val="000000">
                              <a:alpha val="100000"/>
                            </a:srgbClr>
                          </a:solidFill>
                          <a:latin typeface="Microsoft YaHei"/>
                          <a:ea typeface="Microsoft YaHei"/>
                          <a:cs typeface="Microsoft YaHei"/>
                        </a:rPr>
                        <a:t>石</a:t>
                      </a:r>
                      <a:r>
                        <a:rPr sz="900" kern="0" spc="-120" dirty="0">
                          <a:solidFill>
                            <a:srgbClr val="000000">
                              <a:alpha val="100000"/>
                            </a:srgbClr>
                          </a:solidFill>
                          <a:latin typeface="Microsoft YaHei"/>
                          <a:ea typeface="Microsoft YaHei"/>
                          <a:cs typeface="Microsoft YaHei"/>
                        </a:rPr>
                        <a:t> </a:t>
                      </a:r>
                      <a:r>
                        <a:rPr sz="900" kern="0" spc="50" dirty="0">
                          <a:solidFill>
                            <a:srgbClr val="000000">
                              <a:alpha val="100000"/>
                            </a:srgbClr>
                          </a:solidFill>
                          <a:latin typeface="Microsoft YaHei"/>
                          <a:ea typeface="Microsoft YaHei"/>
                          <a:cs typeface="Microsoft YaHei"/>
                        </a:rPr>
                        <a:t>油</a:t>
                      </a:r>
                      <a:r>
                        <a:rPr sz="900" kern="0" spc="-130" dirty="0">
                          <a:solidFill>
                            <a:srgbClr val="000000">
                              <a:alpha val="100000"/>
                            </a:srgbClr>
                          </a:solidFill>
                          <a:latin typeface="Microsoft YaHei"/>
                          <a:ea typeface="Microsoft YaHei"/>
                          <a:cs typeface="Microsoft YaHei"/>
                        </a:rPr>
                        <a:t> </a:t>
                      </a:r>
                      <a:r>
                        <a:rPr sz="900" kern="0" spc="50" dirty="0">
                          <a:solidFill>
                            <a:srgbClr val="000000">
                              <a:alpha val="100000"/>
                            </a:srgbClr>
                          </a:solidFill>
                          <a:latin typeface="Microsoft YaHei"/>
                          <a:ea typeface="Microsoft YaHei"/>
                          <a:cs typeface="Microsoft YaHei"/>
                        </a:rPr>
                        <a:t>气</a:t>
                      </a:r>
                      <a:r>
                        <a:rPr sz="900" kern="0" spc="-140" dirty="0">
                          <a:solidFill>
                            <a:srgbClr val="000000">
                              <a:alpha val="100000"/>
                            </a:srgbClr>
                          </a:solidFill>
                          <a:latin typeface="Microsoft YaHei"/>
                          <a:ea typeface="Microsoft YaHei"/>
                          <a:cs typeface="Microsoft YaHei"/>
                        </a:rPr>
                        <a:t> </a:t>
                      </a:r>
                      <a:r>
                        <a:rPr sz="900" kern="0" spc="50" dirty="0">
                          <a:solidFill>
                            <a:srgbClr val="000000">
                              <a:alpha val="100000"/>
                            </a:srgbClr>
                          </a:solidFill>
                          <a:latin typeface="Microsoft YaHei"/>
                          <a:ea typeface="Microsoft YaHei"/>
                          <a:cs typeface="Microsoft YaHei"/>
                        </a:rPr>
                        <a:t>供</a:t>
                      </a:r>
                      <a:r>
                        <a:rPr sz="900" kern="0" spc="-130" dirty="0">
                          <a:solidFill>
                            <a:srgbClr val="000000">
                              <a:alpha val="100000"/>
                            </a:srgbClr>
                          </a:solidFill>
                          <a:latin typeface="Microsoft YaHei"/>
                          <a:ea typeface="Microsoft YaHei"/>
                          <a:cs typeface="Microsoft YaHei"/>
                        </a:rPr>
                        <a:t> </a:t>
                      </a:r>
                      <a:r>
                        <a:rPr sz="900" kern="0" spc="50" dirty="0">
                          <a:solidFill>
                            <a:srgbClr val="000000">
                              <a:alpha val="100000"/>
                            </a:srgbClr>
                          </a:solidFill>
                          <a:latin typeface="Microsoft YaHei"/>
                          <a:ea typeface="Microsoft YaHei"/>
                          <a:cs typeface="Microsoft YaHei"/>
                        </a:rPr>
                        <a:t>应</a:t>
                      </a:r>
                      <a:r>
                        <a:rPr sz="900" kern="0" spc="-110" dirty="0">
                          <a:solidFill>
                            <a:srgbClr val="000000">
                              <a:alpha val="100000"/>
                            </a:srgbClr>
                          </a:solidFill>
                          <a:latin typeface="Microsoft YaHei"/>
                          <a:ea typeface="Microsoft YaHei"/>
                          <a:cs typeface="Microsoft YaHei"/>
                        </a:rPr>
                        <a:t> </a:t>
                      </a:r>
                      <a:r>
                        <a:rPr sz="900" kern="0" spc="50" dirty="0">
                          <a:solidFill>
                            <a:srgbClr val="000000">
                              <a:alpha val="100000"/>
                            </a:srgbClr>
                          </a:solidFill>
                          <a:latin typeface="Microsoft YaHei"/>
                          <a:ea typeface="Microsoft YaHei"/>
                          <a:cs typeface="Microsoft YaHei"/>
                        </a:rPr>
                        <a:t>工</a:t>
                      </a:r>
                      <a:r>
                        <a:rPr sz="900" kern="0" spc="-140" dirty="0">
                          <a:solidFill>
                            <a:srgbClr val="000000">
                              <a:alpha val="100000"/>
                            </a:srgbClr>
                          </a:solidFill>
                          <a:latin typeface="Microsoft YaHei"/>
                          <a:ea typeface="Microsoft YaHei"/>
                          <a:cs typeface="Microsoft YaHei"/>
                        </a:rPr>
                        <a:t> </a:t>
                      </a:r>
                      <a:r>
                        <a:rPr sz="900" kern="0" spc="40" dirty="0">
                          <a:solidFill>
                            <a:srgbClr val="000000">
                              <a:alpha val="100000"/>
                            </a:srgbClr>
                          </a:solidFill>
                          <a:latin typeface="Microsoft YaHei"/>
                          <a:ea typeface="Microsoft YaHei"/>
                          <a:cs typeface="Microsoft YaHei"/>
                        </a:rPr>
                        <a:t>程</a:t>
                      </a:r>
                      <a:r>
                        <a:rPr sz="900" kern="0" spc="-120" dirty="0">
                          <a:solidFill>
                            <a:srgbClr val="000000">
                              <a:alpha val="100000"/>
                            </a:srgbClr>
                          </a:solidFill>
                          <a:latin typeface="Microsoft YaHei"/>
                          <a:ea typeface="Microsoft YaHei"/>
                          <a:cs typeface="Microsoft YaHei"/>
                        </a:rPr>
                        <a:t> </a:t>
                      </a:r>
                      <a:r>
                        <a:rPr sz="900" kern="0" spc="40" dirty="0">
                          <a:solidFill>
                            <a:srgbClr val="000000">
                              <a:alpha val="100000"/>
                            </a:srgbClr>
                          </a:solidFill>
                          <a:latin typeface="Microsoft YaHei"/>
                          <a:ea typeface="Microsoft YaHei"/>
                          <a:cs typeface="Microsoft YaHei"/>
                        </a:rPr>
                        <a:t>设</a:t>
                      </a:r>
                      <a:r>
                        <a:rPr sz="900" kern="0" spc="-120" dirty="0">
                          <a:solidFill>
                            <a:srgbClr val="000000">
                              <a:alpha val="100000"/>
                            </a:srgbClr>
                          </a:solidFill>
                          <a:latin typeface="Microsoft YaHei"/>
                          <a:ea typeface="Microsoft YaHei"/>
                          <a:cs typeface="Microsoft YaHei"/>
                        </a:rPr>
                        <a:t> </a:t>
                      </a:r>
                      <a:r>
                        <a:rPr sz="900" kern="0" spc="40" dirty="0">
                          <a:solidFill>
                            <a:srgbClr val="000000">
                              <a:alpha val="100000"/>
                            </a:srgbClr>
                          </a:solidFill>
                          <a:latin typeface="Microsoft YaHei"/>
                          <a:ea typeface="Microsoft YaHei"/>
                          <a:cs typeface="Microsoft YaHei"/>
                        </a:rPr>
                        <a:t>计</a:t>
                      </a:r>
                      <a:r>
                        <a:rPr sz="900" kern="0" spc="-130" dirty="0">
                          <a:solidFill>
                            <a:srgbClr val="000000">
                              <a:alpha val="100000"/>
                            </a:srgbClr>
                          </a:solidFill>
                          <a:latin typeface="Microsoft YaHei"/>
                          <a:ea typeface="Microsoft YaHei"/>
                          <a:cs typeface="Microsoft YaHei"/>
                        </a:rPr>
                        <a:t> </a:t>
                      </a:r>
                      <a:r>
                        <a:rPr sz="900" kern="0" spc="40" dirty="0">
                          <a:solidFill>
                            <a:srgbClr val="000000">
                              <a:alpha val="100000"/>
                            </a:srgbClr>
                          </a:solidFill>
                          <a:latin typeface="Microsoft YaHei"/>
                          <a:ea typeface="Microsoft YaHei"/>
                          <a:cs typeface="Microsoft YaHei"/>
                        </a:rPr>
                        <a:t>规</a:t>
                      </a:r>
                      <a:r>
                        <a:rPr sz="900" kern="0" spc="-110" dirty="0">
                          <a:solidFill>
                            <a:srgbClr val="000000">
                              <a:alpha val="100000"/>
                            </a:srgbClr>
                          </a:solidFill>
                          <a:latin typeface="Microsoft YaHei"/>
                          <a:ea typeface="Microsoft YaHei"/>
                          <a:cs typeface="Microsoft YaHei"/>
                        </a:rPr>
                        <a:t> </a:t>
                      </a:r>
                      <a:r>
                        <a:rPr sz="900" kern="0" spc="40" dirty="0">
                          <a:solidFill>
                            <a:srgbClr val="000000">
                              <a:alpha val="100000"/>
                            </a:srgbClr>
                          </a:solidFill>
                          <a:latin typeface="Microsoft YaHei"/>
                          <a:ea typeface="Microsoft YaHei"/>
                          <a:cs typeface="Microsoft YaHei"/>
                        </a:rPr>
                        <a:t>范</a:t>
                      </a:r>
                      <a:r>
                        <a:rPr sz="900" kern="0" spc="-70" dirty="0">
                          <a:solidFill>
                            <a:srgbClr val="000000">
                              <a:alpha val="100000"/>
                            </a:srgbClr>
                          </a:solidFill>
                          <a:latin typeface="Microsoft YaHei"/>
                          <a:ea typeface="Microsoft YaHei"/>
                          <a:cs typeface="Microsoft YaHei"/>
                        </a:rPr>
                        <a:t> </a:t>
                      </a:r>
                      <a:r>
                        <a:rPr sz="900" kern="0" spc="40" dirty="0">
                          <a:solidFill>
                            <a:srgbClr val="000000">
                              <a:alpha val="100000"/>
                            </a:srgbClr>
                          </a:solidFill>
                          <a:latin typeface="Microsoft YaHei"/>
                          <a:ea typeface="Microsoft YaHei"/>
                          <a:cs typeface="Microsoft YaHei"/>
                        </a:rPr>
                        <a:t>》</a:t>
                      </a:r>
                      <a:r>
                        <a:rPr sz="900" kern="0" spc="-40" dirty="0">
                          <a:solidFill>
                            <a:srgbClr val="000000">
                              <a:alpha val="100000"/>
                            </a:srgbClr>
                          </a:solidFill>
                          <a:latin typeface="Microsoft YaHei"/>
                          <a:ea typeface="Microsoft YaHei"/>
                          <a:cs typeface="Microsoft YaHei"/>
                        </a:rPr>
                        <a:t> </a:t>
                      </a:r>
                      <a:r>
                        <a:rPr sz="900" kern="0" spc="0" dirty="0">
                          <a:solidFill>
                            <a:srgbClr val="000000">
                              <a:alpha val="100000"/>
                            </a:srgbClr>
                          </a:solidFill>
                          <a:latin typeface="Microsoft YaHei"/>
                          <a:ea typeface="Microsoft YaHei"/>
                          <a:cs typeface="Microsoft YaHei"/>
                        </a:rPr>
                        <a:t>GB</a:t>
                      </a:r>
                      <a:r>
                        <a:rPr sz="900" kern="0" spc="40" dirty="0">
                          <a:solidFill>
                            <a:srgbClr val="000000">
                              <a:alpha val="100000"/>
                            </a:srgbClr>
                          </a:solidFill>
                          <a:latin typeface="Microsoft YaHei"/>
                          <a:ea typeface="Microsoft YaHei"/>
                          <a:cs typeface="Microsoft YaHei"/>
                        </a:rPr>
                        <a:t>  5</a:t>
                      </a:r>
                      <a:r>
                        <a:rPr sz="900" kern="0" spc="-60" dirty="0">
                          <a:solidFill>
                            <a:srgbClr val="000000">
                              <a:alpha val="100000"/>
                            </a:srgbClr>
                          </a:solidFill>
                          <a:latin typeface="Microsoft YaHei"/>
                          <a:ea typeface="Microsoft YaHei"/>
                          <a:cs typeface="Microsoft YaHei"/>
                        </a:rPr>
                        <a:t> </a:t>
                      </a:r>
                      <a:r>
                        <a:rPr sz="900" kern="0" spc="40" dirty="0">
                          <a:solidFill>
                            <a:srgbClr val="000000">
                              <a:alpha val="100000"/>
                            </a:srgbClr>
                          </a:solidFill>
                          <a:latin typeface="Microsoft YaHei"/>
                          <a:ea typeface="Microsoft YaHei"/>
                          <a:cs typeface="Microsoft YaHei"/>
                        </a:rPr>
                        <a:t>1</a:t>
                      </a:r>
                      <a:r>
                        <a:rPr sz="900" kern="0" spc="-60" dirty="0">
                          <a:solidFill>
                            <a:srgbClr val="000000">
                              <a:alpha val="100000"/>
                            </a:srgbClr>
                          </a:solidFill>
                          <a:latin typeface="Microsoft YaHei"/>
                          <a:ea typeface="Microsoft YaHei"/>
                          <a:cs typeface="Microsoft YaHei"/>
                        </a:rPr>
                        <a:t> </a:t>
                      </a:r>
                      <a:r>
                        <a:rPr sz="900" kern="0" spc="40" dirty="0">
                          <a:solidFill>
                            <a:srgbClr val="000000">
                              <a:alpha val="100000"/>
                            </a:srgbClr>
                          </a:solidFill>
                          <a:latin typeface="Microsoft YaHei"/>
                          <a:ea typeface="Microsoft YaHei"/>
                          <a:cs typeface="Microsoft YaHei"/>
                        </a:rPr>
                        <a:t>1</a:t>
                      </a:r>
                      <a:r>
                        <a:rPr sz="900" kern="0" spc="-130" dirty="0">
                          <a:solidFill>
                            <a:srgbClr val="000000">
                              <a:alpha val="100000"/>
                            </a:srgbClr>
                          </a:solidFill>
                          <a:latin typeface="Microsoft YaHei"/>
                          <a:ea typeface="Microsoft YaHei"/>
                          <a:cs typeface="Microsoft YaHei"/>
                        </a:rPr>
                        <a:t> </a:t>
                      </a:r>
                      <a:r>
                        <a:rPr sz="900" kern="0" spc="40" dirty="0">
                          <a:solidFill>
                            <a:srgbClr val="000000">
                              <a:alpha val="100000"/>
                            </a:srgbClr>
                          </a:solidFill>
                          <a:latin typeface="Microsoft YaHei"/>
                          <a:ea typeface="Microsoft YaHei"/>
                          <a:cs typeface="Microsoft YaHei"/>
                        </a:rPr>
                        <a:t>4</a:t>
                      </a:r>
                      <a:r>
                        <a:rPr sz="900" kern="0" spc="-90" dirty="0">
                          <a:solidFill>
                            <a:srgbClr val="000000">
                              <a:alpha val="100000"/>
                            </a:srgbClr>
                          </a:solidFill>
                          <a:latin typeface="Microsoft YaHei"/>
                          <a:ea typeface="Microsoft YaHei"/>
                          <a:cs typeface="Microsoft YaHei"/>
                        </a:rPr>
                        <a:t> </a:t>
                      </a:r>
                      <a:r>
                        <a:rPr sz="900" kern="0" spc="40" dirty="0">
                          <a:solidFill>
                            <a:srgbClr val="000000">
                              <a:alpha val="100000"/>
                            </a:srgbClr>
                          </a:solidFill>
                          <a:latin typeface="Microsoft YaHei"/>
                          <a:ea typeface="Microsoft YaHei"/>
                          <a:cs typeface="Microsoft YaHei"/>
                        </a:rPr>
                        <a:t>2-</a:t>
                      </a:r>
                      <a:endParaRPr sz="900" dirty="0">
                        <a:latin typeface="Microsoft YaHei"/>
                        <a:ea typeface="Microsoft YaHei"/>
                        <a:cs typeface="Microsoft YaHei"/>
                      </a:endParaRPr>
                    </a:p>
                    <a:p>
                      <a:pPr marL="231140" indent="5080" algn="l" rtl="0" eaLnBrk="0">
                        <a:lnSpc>
                          <a:spcPct val="132000"/>
                        </a:lnSpc>
                        <a:spcBef>
                          <a:spcPts val="140"/>
                        </a:spcBef>
                        <a:tabLst/>
                      </a:pPr>
                      <a:r>
                        <a:rPr sz="900" kern="0" spc="80" dirty="0">
                          <a:solidFill>
                            <a:srgbClr val="000000">
                              <a:alpha val="100000"/>
                            </a:srgbClr>
                          </a:solidFill>
                          <a:latin typeface="Microsoft YaHei"/>
                          <a:ea typeface="Microsoft YaHei"/>
                          <a:cs typeface="Microsoft YaHei"/>
                        </a:rPr>
                        <a:t>2</a:t>
                      </a:r>
                      <a:r>
                        <a:rPr sz="900" kern="0" spc="-40" dirty="0">
                          <a:solidFill>
                            <a:srgbClr val="000000">
                              <a:alpha val="100000"/>
                            </a:srgbClr>
                          </a:solidFill>
                          <a:latin typeface="Microsoft YaHei"/>
                          <a:ea typeface="Microsoft YaHei"/>
                          <a:cs typeface="Microsoft YaHei"/>
                        </a:rPr>
                        <a:t> </a:t>
                      </a:r>
                      <a:r>
                        <a:rPr sz="900" kern="0" spc="80" dirty="0">
                          <a:solidFill>
                            <a:srgbClr val="000000">
                              <a:alpha val="100000"/>
                            </a:srgbClr>
                          </a:solidFill>
                          <a:latin typeface="Microsoft YaHei"/>
                          <a:ea typeface="Microsoft YaHei"/>
                          <a:cs typeface="Microsoft YaHei"/>
                        </a:rPr>
                        <a:t>0</a:t>
                      </a:r>
                      <a:r>
                        <a:rPr sz="900" kern="0" spc="-50" dirty="0">
                          <a:solidFill>
                            <a:srgbClr val="000000">
                              <a:alpha val="100000"/>
                            </a:srgbClr>
                          </a:solidFill>
                          <a:latin typeface="Microsoft YaHei"/>
                          <a:ea typeface="Microsoft YaHei"/>
                          <a:cs typeface="Microsoft YaHei"/>
                        </a:rPr>
                        <a:t> </a:t>
                      </a:r>
                      <a:r>
                        <a:rPr sz="900" kern="0" spc="80" dirty="0">
                          <a:solidFill>
                            <a:srgbClr val="000000">
                              <a:alpha val="100000"/>
                            </a:srgbClr>
                          </a:solidFill>
                          <a:latin typeface="Microsoft YaHei"/>
                          <a:ea typeface="Microsoft YaHei"/>
                          <a:cs typeface="Microsoft YaHei"/>
                        </a:rPr>
                        <a:t>1</a:t>
                      </a:r>
                      <a:r>
                        <a:rPr sz="900" kern="0" spc="-60" dirty="0">
                          <a:solidFill>
                            <a:srgbClr val="000000">
                              <a:alpha val="100000"/>
                            </a:srgbClr>
                          </a:solidFill>
                          <a:latin typeface="Microsoft YaHei"/>
                          <a:ea typeface="Microsoft YaHei"/>
                          <a:cs typeface="Microsoft YaHei"/>
                        </a:rPr>
                        <a:t> </a:t>
                      </a:r>
                      <a:r>
                        <a:rPr sz="900" kern="0" spc="80" dirty="0">
                          <a:solidFill>
                            <a:srgbClr val="000000">
                              <a:alpha val="100000"/>
                            </a:srgbClr>
                          </a:solidFill>
                          <a:latin typeface="Microsoft YaHei"/>
                          <a:ea typeface="Microsoft YaHei"/>
                          <a:cs typeface="Microsoft YaHei"/>
                        </a:rPr>
                        <a:t>5</a:t>
                      </a:r>
                      <a:r>
                        <a:rPr sz="900" kern="0" spc="0" dirty="0">
                          <a:solidFill>
                            <a:srgbClr val="000000">
                              <a:alpha val="100000"/>
                            </a:srgbClr>
                          </a:solidFill>
                          <a:latin typeface="Microsoft YaHei"/>
                          <a:ea typeface="Microsoft YaHei"/>
                          <a:cs typeface="Microsoft YaHei"/>
                        </a:rPr>
                        <a:t>  </a:t>
                      </a:r>
                      <a:r>
                        <a:rPr sz="900" kern="0" spc="80" dirty="0">
                          <a:solidFill>
                            <a:srgbClr val="000000">
                              <a:alpha val="100000"/>
                            </a:srgbClr>
                          </a:solidFill>
                          <a:latin typeface="Microsoft YaHei"/>
                          <a:ea typeface="Microsoft YaHei"/>
                          <a:cs typeface="Microsoft YaHei"/>
                        </a:rPr>
                        <a:t>第</a:t>
                      </a:r>
                      <a:r>
                        <a:rPr sz="900" kern="0" spc="30" dirty="0">
                          <a:solidFill>
                            <a:srgbClr val="000000">
                              <a:alpha val="100000"/>
                            </a:srgbClr>
                          </a:solidFill>
                          <a:latin typeface="Microsoft YaHei"/>
                          <a:ea typeface="Microsoft YaHei"/>
                          <a:cs typeface="Microsoft YaHei"/>
                        </a:rPr>
                        <a:t>  </a:t>
                      </a:r>
                      <a:r>
                        <a:rPr sz="900" kern="0" spc="80" dirty="0">
                          <a:solidFill>
                            <a:srgbClr val="000000">
                              <a:alpha val="100000"/>
                            </a:srgbClr>
                          </a:solidFill>
                          <a:latin typeface="Microsoft YaHei"/>
                          <a:ea typeface="Microsoft YaHei"/>
                          <a:cs typeface="Microsoft YaHei"/>
                        </a:rPr>
                        <a:t>9.3.5</a:t>
                      </a:r>
                      <a:r>
                        <a:rPr sz="900" kern="0" spc="10" dirty="0">
                          <a:solidFill>
                            <a:srgbClr val="000000">
                              <a:alpha val="100000"/>
                            </a:srgbClr>
                          </a:solidFill>
                          <a:latin typeface="Microsoft YaHei"/>
                          <a:ea typeface="Microsoft YaHei"/>
                          <a:cs typeface="Microsoft YaHei"/>
                        </a:rPr>
                        <a:t>  </a:t>
                      </a:r>
                      <a:r>
                        <a:rPr sz="900" kern="0" spc="80" dirty="0">
                          <a:solidFill>
                            <a:srgbClr val="000000">
                              <a:alpha val="100000"/>
                            </a:srgbClr>
                          </a:solidFill>
                          <a:latin typeface="Microsoft YaHei"/>
                          <a:ea typeface="Microsoft YaHei"/>
                          <a:cs typeface="Microsoft YaHei"/>
                        </a:rPr>
                        <a:t>条</a:t>
                      </a:r>
                      <a:r>
                        <a:rPr sz="900" kern="0" spc="-70" dirty="0">
                          <a:solidFill>
                            <a:srgbClr val="000000">
                              <a:alpha val="100000"/>
                            </a:srgbClr>
                          </a:solidFill>
                          <a:latin typeface="Microsoft YaHei"/>
                          <a:ea typeface="Microsoft YaHei"/>
                          <a:cs typeface="Microsoft YaHei"/>
                        </a:rPr>
                        <a:t> </a:t>
                      </a:r>
                      <a:r>
                        <a:rPr sz="900" kern="0" spc="80" dirty="0">
                          <a:solidFill>
                            <a:srgbClr val="000000">
                              <a:alpha val="100000"/>
                            </a:srgbClr>
                          </a:solidFill>
                          <a:latin typeface="Microsoft YaHei"/>
                          <a:ea typeface="Microsoft YaHei"/>
                          <a:cs typeface="Microsoft YaHei"/>
                        </a:rPr>
                        <a:t>、</a:t>
                      </a:r>
                      <a:r>
                        <a:rPr sz="900" kern="0" spc="-60" dirty="0">
                          <a:solidFill>
                            <a:srgbClr val="000000">
                              <a:alpha val="100000"/>
                            </a:srgbClr>
                          </a:solidFill>
                          <a:latin typeface="Microsoft YaHei"/>
                          <a:ea typeface="Microsoft YaHei"/>
                          <a:cs typeface="Microsoft YaHei"/>
                        </a:rPr>
                        <a:t> </a:t>
                      </a:r>
                      <a:r>
                        <a:rPr sz="900" kern="0" spc="80" dirty="0">
                          <a:solidFill>
                            <a:srgbClr val="000000">
                              <a:alpha val="100000"/>
                            </a:srgbClr>
                          </a:solidFill>
                          <a:latin typeface="Microsoft YaHei"/>
                          <a:ea typeface="Microsoft YaHei"/>
                          <a:cs typeface="Microsoft YaHei"/>
                        </a:rPr>
                        <a:t>第</a:t>
                      </a:r>
                      <a:r>
                        <a:rPr sz="900" kern="0" spc="30" dirty="0">
                          <a:solidFill>
                            <a:srgbClr val="000000">
                              <a:alpha val="100000"/>
                            </a:srgbClr>
                          </a:solidFill>
                          <a:latin typeface="Microsoft YaHei"/>
                          <a:ea typeface="Microsoft YaHei"/>
                          <a:cs typeface="Microsoft YaHei"/>
                        </a:rPr>
                        <a:t>  </a:t>
                      </a:r>
                      <a:r>
                        <a:rPr sz="900" kern="0" spc="80" dirty="0">
                          <a:solidFill>
                            <a:srgbClr val="000000">
                              <a:alpha val="100000"/>
                            </a:srgbClr>
                          </a:solidFill>
                          <a:latin typeface="Microsoft YaHei"/>
                          <a:ea typeface="Microsoft YaHei"/>
                          <a:cs typeface="Microsoft YaHei"/>
                        </a:rPr>
                        <a:t>9.3.7</a:t>
                      </a:r>
                      <a:r>
                        <a:rPr sz="900" kern="0" spc="0" dirty="0">
                          <a:solidFill>
                            <a:srgbClr val="000000">
                              <a:alpha val="100000"/>
                            </a:srgbClr>
                          </a:solidFill>
                          <a:latin typeface="Microsoft YaHei"/>
                          <a:ea typeface="Microsoft YaHei"/>
                          <a:cs typeface="Microsoft YaHei"/>
                        </a:rPr>
                        <a:t>  </a:t>
                      </a:r>
                      <a:r>
                        <a:rPr sz="900" kern="0" spc="80" dirty="0">
                          <a:solidFill>
                            <a:srgbClr val="000000">
                              <a:alpha val="100000"/>
                            </a:srgbClr>
                          </a:solidFill>
                          <a:latin typeface="Microsoft YaHei"/>
                          <a:ea typeface="Microsoft YaHei"/>
                          <a:cs typeface="Microsoft YaHei"/>
                        </a:rPr>
                        <a:t>条</a:t>
                      </a:r>
                      <a:r>
                        <a:rPr sz="900" kern="0" spc="-60" dirty="0">
                          <a:solidFill>
                            <a:srgbClr val="000000">
                              <a:alpha val="100000"/>
                            </a:srgbClr>
                          </a:solidFill>
                          <a:latin typeface="Microsoft YaHei"/>
                          <a:ea typeface="Microsoft YaHei"/>
                          <a:cs typeface="Microsoft YaHei"/>
                        </a:rPr>
                        <a:t> </a:t>
                      </a:r>
                      <a:r>
                        <a:rPr sz="900" kern="0" spc="80" dirty="0">
                          <a:solidFill>
                            <a:srgbClr val="000000">
                              <a:alpha val="100000"/>
                            </a:srgbClr>
                          </a:solidFill>
                          <a:latin typeface="Microsoft YaHei"/>
                          <a:ea typeface="Microsoft YaHei"/>
                          <a:cs typeface="Microsoft YaHei"/>
                        </a:rPr>
                        <a:t>、</a:t>
                      </a:r>
                      <a:r>
                        <a:rPr sz="900" kern="0" spc="-70" dirty="0">
                          <a:solidFill>
                            <a:srgbClr val="000000">
                              <a:alpha val="100000"/>
                            </a:srgbClr>
                          </a:solidFill>
                          <a:latin typeface="Microsoft YaHei"/>
                          <a:ea typeface="Microsoft YaHei"/>
                          <a:cs typeface="Microsoft YaHei"/>
                        </a:rPr>
                        <a:t> </a:t>
                      </a:r>
                      <a:r>
                        <a:rPr sz="900" kern="0" spc="80" dirty="0">
                          <a:solidFill>
                            <a:srgbClr val="000000">
                              <a:alpha val="100000"/>
                            </a:srgbClr>
                          </a:solidFill>
                          <a:latin typeface="Microsoft YaHei"/>
                          <a:ea typeface="Microsoft YaHei"/>
                          <a:cs typeface="Microsoft YaHei"/>
                        </a:rPr>
                        <a:t>第</a:t>
                      </a:r>
                      <a:r>
                        <a:rPr sz="900" kern="0" spc="30" dirty="0">
                          <a:solidFill>
                            <a:srgbClr val="000000">
                              <a:alpha val="100000"/>
                            </a:srgbClr>
                          </a:solidFill>
                          <a:latin typeface="Microsoft YaHei"/>
                          <a:ea typeface="Microsoft YaHei"/>
                          <a:cs typeface="Microsoft YaHei"/>
                        </a:rPr>
                        <a:t>  </a:t>
                      </a:r>
                      <a:r>
                        <a:rPr sz="900" kern="0" spc="80" dirty="0">
                          <a:solidFill>
                            <a:srgbClr val="000000">
                              <a:alpha val="100000"/>
                            </a:srgbClr>
                          </a:solidFill>
                          <a:latin typeface="Microsoft YaHei"/>
                          <a:ea typeface="Microsoft YaHei"/>
                          <a:cs typeface="Microsoft YaHei"/>
                        </a:rPr>
                        <a:t>9.3.9</a:t>
                      </a:r>
                      <a:r>
                        <a:rPr sz="900" kern="0" spc="10" dirty="0">
                          <a:solidFill>
                            <a:srgbClr val="000000">
                              <a:alpha val="100000"/>
                            </a:srgbClr>
                          </a:solidFill>
                          <a:latin typeface="Microsoft YaHei"/>
                          <a:ea typeface="Microsoft YaHei"/>
                          <a:cs typeface="Microsoft YaHei"/>
                        </a:rPr>
                        <a:t>  </a:t>
                      </a:r>
                      <a:r>
                        <a:rPr sz="900" kern="0" spc="80" dirty="0">
                          <a:solidFill>
                            <a:srgbClr val="000000">
                              <a:alpha val="100000"/>
                            </a:srgbClr>
                          </a:solidFill>
                          <a:latin typeface="Microsoft YaHei"/>
                          <a:ea typeface="Microsoft YaHei"/>
                          <a:cs typeface="Microsoft YaHei"/>
                        </a:rPr>
                        <a:t>条</a:t>
                      </a:r>
                      <a:r>
                        <a:rPr sz="900" kern="0" spc="-80" dirty="0">
                          <a:solidFill>
                            <a:srgbClr val="000000">
                              <a:alpha val="100000"/>
                            </a:srgbClr>
                          </a:solidFill>
                          <a:latin typeface="Microsoft YaHei"/>
                          <a:ea typeface="Microsoft YaHei"/>
                          <a:cs typeface="Microsoft YaHei"/>
                        </a:rPr>
                        <a:t> </a:t>
                      </a:r>
                      <a:r>
                        <a:rPr sz="900" kern="0" spc="80" dirty="0">
                          <a:solidFill>
                            <a:srgbClr val="000000">
                              <a:alpha val="100000"/>
                            </a:srgbClr>
                          </a:solidFill>
                          <a:latin typeface="Microsoft YaHei"/>
                          <a:ea typeface="Microsoft YaHei"/>
                          <a:cs typeface="Microsoft YaHei"/>
                        </a:rPr>
                        <a:t>。</a:t>
                      </a:r>
                      <a:r>
                        <a:rPr sz="900" kern="0" spc="0" dirty="0">
                          <a:solidFill>
                            <a:srgbClr val="000000">
                              <a:alpha val="100000"/>
                            </a:srgbClr>
                          </a:solidFill>
                          <a:latin typeface="Microsoft YaHei"/>
                          <a:ea typeface="Microsoft YaHei"/>
                          <a:cs typeface="Microsoft YaHei"/>
                        </a:rPr>
                        <a:t>             </a:t>
                      </a:r>
                      <a:r>
                        <a:rPr sz="900" kern="0" spc="40" dirty="0">
                          <a:solidFill>
                            <a:srgbClr val="000000">
                              <a:alpha val="100000"/>
                            </a:srgbClr>
                          </a:solidFill>
                          <a:latin typeface="Microsoft YaHei"/>
                          <a:ea typeface="Microsoft YaHei"/>
                          <a:cs typeface="Microsoft YaHei"/>
                        </a:rPr>
                        <a:t>《</a:t>
                      </a:r>
                      <a:r>
                        <a:rPr sz="900" kern="0" spc="0" dirty="0">
                          <a:solidFill>
                            <a:srgbClr val="000000">
                              <a:alpha val="100000"/>
                            </a:srgbClr>
                          </a:solidFill>
                          <a:latin typeface="Microsoft YaHei"/>
                          <a:ea typeface="Microsoft YaHei"/>
                          <a:cs typeface="Microsoft YaHei"/>
                        </a:rPr>
                        <a:t> </a:t>
                      </a:r>
                      <a:r>
                        <a:rPr sz="900" kern="0" spc="40" dirty="0">
                          <a:solidFill>
                            <a:srgbClr val="000000">
                              <a:alpha val="100000"/>
                            </a:srgbClr>
                          </a:solidFill>
                          <a:latin typeface="Microsoft YaHei"/>
                          <a:ea typeface="Microsoft YaHei"/>
                          <a:cs typeface="Microsoft YaHei"/>
                        </a:rPr>
                        <a:t>压</a:t>
                      </a:r>
                      <a:r>
                        <a:rPr sz="900" kern="0" spc="-130" dirty="0">
                          <a:solidFill>
                            <a:srgbClr val="000000">
                              <a:alpha val="100000"/>
                            </a:srgbClr>
                          </a:solidFill>
                          <a:latin typeface="Microsoft YaHei"/>
                          <a:ea typeface="Microsoft YaHei"/>
                          <a:cs typeface="Microsoft YaHei"/>
                        </a:rPr>
                        <a:t> </a:t>
                      </a:r>
                      <a:r>
                        <a:rPr sz="900" kern="0" spc="40" dirty="0">
                          <a:solidFill>
                            <a:srgbClr val="000000">
                              <a:alpha val="100000"/>
                            </a:srgbClr>
                          </a:solidFill>
                          <a:latin typeface="Microsoft YaHei"/>
                          <a:ea typeface="Microsoft YaHei"/>
                          <a:cs typeface="Microsoft YaHei"/>
                        </a:rPr>
                        <a:t>缩</a:t>
                      </a:r>
                      <a:r>
                        <a:rPr sz="900" kern="0" spc="-130" dirty="0">
                          <a:solidFill>
                            <a:srgbClr val="000000">
                              <a:alpha val="100000"/>
                            </a:srgbClr>
                          </a:solidFill>
                          <a:latin typeface="Microsoft YaHei"/>
                          <a:ea typeface="Microsoft YaHei"/>
                          <a:cs typeface="Microsoft YaHei"/>
                        </a:rPr>
                        <a:t> </a:t>
                      </a:r>
                      <a:r>
                        <a:rPr sz="900" kern="0" spc="40" dirty="0">
                          <a:solidFill>
                            <a:srgbClr val="000000">
                              <a:alpha val="100000"/>
                            </a:srgbClr>
                          </a:solidFill>
                          <a:latin typeface="Microsoft YaHei"/>
                          <a:ea typeface="Microsoft YaHei"/>
                          <a:cs typeface="Microsoft YaHei"/>
                        </a:rPr>
                        <a:t>天</a:t>
                      </a:r>
                      <a:r>
                        <a:rPr sz="900" kern="0" spc="-130" dirty="0">
                          <a:solidFill>
                            <a:srgbClr val="000000">
                              <a:alpha val="100000"/>
                            </a:srgbClr>
                          </a:solidFill>
                          <a:latin typeface="Microsoft YaHei"/>
                          <a:ea typeface="Microsoft YaHei"/>
                          <a:cs typeface="Microsoft YaHei"/>
                        </a:rPr>
                        <a:t> </a:t>
                      </a:r>
                      <a:r>
                        <a:rPr sz="900" kern="0" spc="40" dirty="0">
                          <a:solidFill>
                            <a:srgbClr val="000000">
                              <a:alpha val="100000"/>
                            </a:srgbClr>
                          </a:solidFill>
                          <a:latin typeface="Microsoft YaHei"/>
                          <a:ea typeface="Microsoft YaHei"/>
                          <a:cs typeface="Microsoft YaHei"/>
                        </a:rPr>
                        <a:t>然</a:t>
                      </a:r>
                      <a:r>
                        <a:rPr sz="900" kern="0" spc="-130" dirty="0">
                          <a:solidFill>
                            <a:srgbClr val="000000">
                              <a:alpha val="100000"/>
                            </a:srgbClr>
                          </a:solidFill>
                          <a:latin typeface="Microsoft YaHei"/>
                          <a:ea typeface="Microsoft YaHei"/>
                          <a:cs typeface="Microsoft YaHei"/>
                        </a:rPr>
                        <a:t> </a:t>
                      </a:r>
                      <a:r>
                        <a:rPr sz="900" kern="0" spc="40" dirty="0">
                          <a:solidFill>
                            <a:srgbClr val="000000">
                              <a:alpha val="100000"/>
                            </a:srgbClr>
                          </a:solidFill>
                          <a:latin typeface="Microsoft YaHei"/>
                          <a:ea typeface="Microsoft YaHei"/>
                          <a:cs typeface="Microsoft YaHei"/>
                        </a:rPr>
                        <a:t>气</a:t>
                      </a:r>
                      <a:r>
                        <a:rPr sz="900" kern="0" spc="-130" dirty="0">
                          <a:solidFill>
                            <a:srgbClr val="000000">
                              <a:alpha val="100000"/>
                            </a:srgbClr>
                          </a:solidFill>
                          <a:latin typeface="Microsoft YaHei"/>
                          <a:ea typeface="Microsoft YaHei"/>
                          <a:cs typeface="Microsoft YaHei"/>
                        </a:rPr>
                        <a:t> </a:t>
                      </a:r>
                      <a:r>
                        <a:rPr sz="900" kern="0" spc="40" dirty="0">
                          <a:solidFill>
                            <a:srgbClr val="000000">
                              <a:alpha val="100000"/>
                            </a:srgbClr>
                          </a:solidFill>
                          <a:latin typeface="Microsoft YaHei"/>
                          <a:ea typeface="Microsoft YaHei"/>
                          <a:cs typeface="Microsoft YaHei"/>
                        </a:rPr>
                        <a:t>供</a:t>
                      </a:r>
                      <a:r>
                        <a:rPr sz="900" kern="0" spc="-140" dirty="0">
                          <a:solidFill>
                            <a:srgbClr val="000000">
                              <a:alpha val="100000"/>
                            </a:srgbClr>
                          </a:solidFill>
                          <a:latin typeface="Microsoft YaHei"/>
                          <a:ea typeface="Microsoft YaHei"/>
                          <a:cs typeface="Microsoft YaHei"/>
                        </a:rPr>
                        <a:t> </a:t>
                      </a:r>
                      <a:r>
                        <a:rPr sz="900" kern="0" spc="40" dirty="0">
                          <a:solidFill>
                            <a:srgbClr val="000000">
                              <a:alpha val="100000"/>
                            </a:srgbClr>
                          </a:solidFill>
                          <a:latin typeface="Microsoft YaHei"/>
                          <a:ea typeface="Microsoft YaHei"/>
                          <a:cs typeface="Microsoft YaHei"/>
                        </a:rPr>
                        <a:t>应</a:t>
                      </a:r>
                      <a:r>
                        <a:rPr sz="900" kern="0" spc="-120" dirty="0">
                          <a:solidFill>
                            <a:srgbClr val="000000">
                              <a:alpha val="100000"/>
                            </a:srgbClr>
                          </a:solidFill>
                          <a:latin typeface="Microsoft YaHei"/>
                          <a:ea typeface="Microsoft YaHei"/>
                          <a:cs typeface="Microsoft YaHei"/>
                        </a:rPr>
                        <a:t> </a:t>
                      </a:r>
                      <a:r>
                        <a:rPr sz="900" kern="0" spc="40" dirty="0">
                          <a:solidFill>
                            <a:srgbClr val="000000">
                              <a:alpha val="100000"/>
                            </a:srgbClr>
                          </a:solidFill>
                          <a:latin typeface="Microsoft YaHei"/>
                          <a:ea typeface="Microsoft YaHei"/>
                          <a:cs typeface="Microsoft YaHei"/>
                        </a:rPr>
                        <a:t>站</a:t>
                      </a:r>
                      <a:r>
                        <a:rPr sz="900" kern="0" spc="-120" dirty="0">
                          <a:solidFill>
                            <a:srgbClr val="000000">
                              <a:alpha val="100000"/>
                            </a:srgbClr>
                          </a:solidFill>
                          <a:latin typeface="Microsoft YaHei"/>
                          <a:ea typeface="Microsoft YaHei"/>
                          <a:cs typeface="Microsoft YaHei"/>
                        </a:rPr>
                        <a:t> </a:t>
                      </a:r>
                      <a:r>
                        <a:rPr sz="900" kern="0" spc="40" dirty="0">
                          <a:solidFill>
                            <a:srgbClr val="000000">
                              <a:alpha val="100000"/>
                            </a:srgbClr>
                          </a:solidFill>
                          <a:latin typeface="Microsoft YaHei"/>
                          <a:ea typeface="Microsoft YaHei"/>
                          <a:cs typeface="Microsoft YaHei"/>
                        </a:rPr>
                        <a:t>设</a:t>
                      </a:r>
                      <a:r>
                        <a:rPr sz="900" kern="0" spc="-130" dirty="0">
                          <a:solidFill>
                            <a:srgbClr val="000000">
                              <a:alpha val="100000"/>
                            </a:srgbClr>
                          </a:solidFill>
                          <a:latin typeface="Microsoft YaHei"/>
                          <a:ea typeface="Microsoft YaHei"/>
                          <a:cs typeface="Microsoft YaHei"/>
                        </a:rPr>
                        <a:t> </a:t>
                      </a:r>
                      <a:r>
                        <a:rPr sz="900" kern="0" spc="40" dirty="0">
                          <a:solidFill>
                            <a:srgbClr val="000000">
                              <a:alpha val="100000"/>
                            </a:srgbClr>
                          </a:solidFill>
                          <a:latin typeface="Microsoft YaHei"/>
                          <a:ea typeface="Microsoft YaHei"/>
                          <a:cs typeface="Microsoft YaHei"/>
                        </a:rPr>
                        <a:t>计</a:t>
                      </a:r>
                      <a:r>
                        <a:rPr sz="900" kern="0" spc="-120" dirty="0">
                          <a:solidFill>
                            <a:srgbClr val="000000">
                              <a:alpha val="100000"/>
                            </a:srgbClr>
                          </a:solidFill>
                          <a:latin typeface="Microsoft YaHei"/>
                          <a:ea typeface="Microsoft YaHei"/>
                          <a:cs typeface="Microsoft YaHei"/>
                        </a:rPr>
                        <a:t> </a:t>
                      </a:r>
                      <a:r>
                        <a:rPr sz="900" kern="0" spc="40" dirty="0">
                          <a:solidFill>
                            <a:srgbClr val="000000">
                              <a:alpha val="100000"/>
                            </a:srgbClr>
                          </a:solidFill>
                          <a:latin typeface="Microsoft YaHei"/>
                          <a:ea typeface="Microsoft YaHei"/>
                          <a:cs typeface="Microsoft YaHei"/>
                        </a:rPr>
                        <a:t>规</a:t>
                      </a:r>
                      <a:r>
                        <a:rPr sz="900" kern="0" spc="-120" dirty="0">
                          <a:solidFill>
                            <a:srgbClr val="000000">
                              <a:alpha val="100000"/>
                            </a:srgbClr>
                          </a:solidFill>
                          <a:latin typeface="Microsoft YaHei"/>
                          <a:ea typeface="Microsoft YaHei"/>
                          <a:cs typeface="Microsoft YaHei"/>
                        </a:rPr>
                        <a:t> </a:t>
                      </a:r>
                      <a:r>
                        <a:rPr sz="900" kern="0" spc="40" dirty="0">
                          <a:solidFill>
                            <a:srgbClr val="000000">
                              <a:alpha val="100000"/>
                            </a:srgbClr>
                          </a:solidFill>
                          <a:latin typeface="Microsoft YaHei"/>
                          <a:ea typeface="Microsoft YaHei"/>
                          <a:cs typeface="Microsoft YaHei"/>
                        </a:rPr>
                        <a:t>范</a:t>
                      </a:r>
                      <a:r>
                        <a:rPr sz="900" kern="0" spc="-70" dirty="0">
                          <a:solidFill>
                            <a:srgbClr val="000000">
                              <a:alpha val="100000"/>
                            </a:srgbClr>
                          </a:solidFill>
                          <a:latin typeface="Microsoft YaHei"/>
                          <a:ea typeface="Microsoft YaHei"/>
                          <a:cs typeface="Microsoft YaHei"/>
                        </a:rPr>
                        <a:t> </a:t>
                      </a:r>
                      <a:r>
                        <a:rPr sz="900" kern="0" spc="40" dirty="0">
                          <a:solidFill>
                            <a:srgbClr val="000000">
                              <a:alpha val="100000"/>
                            </a:srgbClr>
                          </a:solidFill>
                          <a:latin typeface="Microsoft YaHei"/>
                          <a:ea typeface="Microsoft YaHei"/>
                          <a:cs typeface="Microsoft YaHei"/>
                        </a:rPr>
                        <a:t>》</a:t>
                      </a:r>
                      <a:r>
                        <a:rPr sz="900" kern="0" spc="-40" dirty="0">
                          <a:solidFill>
                            <a:srgbClr val="000000">
                              <a:alpha val="100000"/>
                            </a:srgbClr>
                          </a:solidFill>
                          <a:latin typeface="Microsoft YaHei"/>
                          <a:ea typeface="Microsoft YaHei"/>
                          <a:cs typeface="Microsoft YaHei"/>
                        </a:rPr>
                        <a:t> </a:t>
                      </a:r>
                      <a:r>
                        <a:rPr sz="900" kern="0" spc="0" dirty="0">
                          <a:solidFill>
                            <a:srgbClr val="000000">
                              <a:alpha val="100000"/>
                            </a:srgbClr>
                          </a:solidFill>
                          <a:latin typeface="Microsoft YaHei"/>
                          <a:ea typeface="Microsoft YaHei"/>
                          <a:cs typeface="Microsoft YaHei"/>
                        </a:rPr>
                        <a:t>GB</a:t>
                      </a:r>
                      <a:r>
                        <a:rPr sz="900" kern="0" spc="40" dirty="0">
                          <a:solidFill>
                            <a:srgbClr val="000000">
                              <a:alpha val="100000"/>
                            </a:srgbClr>
                          </a:solidFill>
                          <a:latin typeface="Microsoft YaHei"/>
                          <a:ea typeface="Microsoft YaHei"/>
                          <a:cs typeface="Microsoft YaHei"/>
                        </a:rPr>
                        <a:t>  5</a:t>
                      </a:r>
                      <a:r>
                        <a:rPr sz="900" kern="0" spc="-60" dirty="0">
                          <a:solidFill>
                            <a:srgbClr val="000000">
                              <a:alpha val="100000"/>
                            </a:srgbClr>
                          </a:solidFill>
                          <a:latin typeface="Microsoft YaHei"/>
                          <a:ea typeface="Microsoft YaHei"/>
                          <a:cs typeface="Microsoft YaHei"/>
                        </a:rPr>
                        <a:t> </a:t>
                      </a:r>
                      <a:r>
                        <a:rPr sz="900" kern="0" spc="40" dirty="0">
                          <a:solidFill>
                            <a:srgbClr val="000000">
                              <a:alpha val="100000"/>
                            </a:srgbClr>
                          </a:solidFill>
                          <a:latin typeface="Microsoft YaHei"/>
                          <a:ea typeface="Microsoft YaHei"/>
                          <a:cs typeface="Microsoft YaHei"/>
                        </a:rPr>
                        <a:t>1</a:t>
                      </a:r>
                      <a:r>
                        <a:rPr sz="900" kern="0" spc="-50" dirty="0">
                          <a:solidFill>
                            <a:srgbClr val="000000">
                              <a:alpha val="100000"/>
                            </a:srgbClr>
                          </a:solidFill>
                          <a:latin typeface="Microsoft YaHei"/>
                          <a:ea typeface="Microsoft YaHei"/>
                          <a:cs typeface="Microsoft YaHei"/>
                        </a:rPr>
                        <a:t> </a:t>
                      </a:r>
                      <a:r>
                        <a:rPr sz="900" kern="0" spc="40" dirty="0">
                          <a:solidFill>
                            <a:srgbClr val="000000">
                              <a:alpha val="100000"/>
                            </a:srgbClr>
                          </a:solidFill>
                          <a:latin typeface="Microsoft YaHei"/>
                          <a:ea typeface="Microsoft YaHei"/>
                          <a:cs typeface="Microsoft YaHei"/>
                        </a:rPr>
                        <a:t>1</a:t>
                      </a:r>
                      <a:r>
                        <a:rPr sz="900" kern="0" spc="-100" dirty="0">
                          <a:solidFill>
                            <a:srgbClr val="000000">
                              <a:alpha val="100000"/>
                            </a:srgbClr>
                          </a:solidFill>
                          <a:latin typeface="Microsoft YaHei"/>
                          <a:ea typeface="Microsoft YaHei"/>
                          <a:cs typeface="Microsoft YaHei"/>
                        </a:rPr>
                        <a:t> </a:t>
                      </a:r>
                      <a:r>
                        <a:rPr sz="900" kern="0" spc="40" dirty="0">
                          <a:solidFill>
                            <a:srgbClr val="000000">
                              <a:alpha val="100000"/>
                            </a:srgbClr>
                          </a:solidFill>
                          <a:latin typeface="Microsoft YaHei"/>
                          <a:ea typeface="Microsoft YaHei"/>
                          <a:cs typeface="Microsoft YaHei"/>
                        </a:rPr>
                        <a:t>0</a:t>
                      </a:r>
                      <a:r>
                        <a:rPr sz="900" kern="0" spc="-90" dirty="0">
                          <a:solidFill>
                            <a:srgbClr val="000000">
                              <a:alpha val="100000"/>
                            </a:srgbClr>
                          </a:solidFill>
                          <a:latin typeface="Microsoft YaHei"/>
                          <a:ea typeface="Microsoft YaHei"/>
                          <a:cs typeface="Microsoft YaHei"/>
                        </a:rPr>
                        <a:t> </a:t>
                      </a:r>
                      <a:r>
                        <a:rPr sz="900" kern="0" spc="40" dirty="0">
                          <a:solidFill>
                            <a:srgbClr val="000000">
                              <a:alpha val="100000"/>
                            </a:srgbClr>
                          </a:solidFill>
                          <a:latin typeface="Microsoft YaHei"/>
                          <a:ea typeface="Microsoft YaHei"/>
                          <a:cs typeface="Microsoft YaHei"/>
                        </a:rPr>
                        <a:t>2</a:t>
                      </a:r>
                      <a:r>
                        <a:rPr sz="900" kern="0" spc="-70" dirty="0">
                          <a:solidFill>
                            <a:srgbClr val="000000">
                              <a:alpha val="100000"/>
                            </a:srgbClr>
                          </a:solidFill>
                          <a:latin typeface="Microsoft YaHei"/>
                          <a:ea typeface="Microsoft YaHei"/>
                          <a:cs typeface="Microsoft YaHei"/>
                        </a:rPr>
                        <a:t> </a:t>
                      </a:r>
                      <a:r>
                        <a:rPr sz="900" kern="0" spc="40" dirty="0">
                          <a:solidFill>
                            <a:srgbClr val="000000">
                              <a:alpha val="100000"/>
                            </a:srgbClr>
                          </a:solidFill>
                          <a:latin typeface="Microsoft YaHei"/>
                          <a:ea typeface="Microsoft YaHei"/>
                          <a:cs typeface="Microsoft YaHei"/>
                        </a:rPr>
                        <a:t>-</a:t>
                      </a:r>
                      <a:r>
                        <a:rPr sz="900" kern="0" spc="-90" dirty="0">
                          <a:solidFill>
                            <a:srgbClr val="000000">
                              <a:alpha val="100000"/>
                            </a:srgbClr>
                          </a:solidFill>
                          <a:latin typeface="Microsoft YaHei"/>
                          <a:ea typeface="Microsoft YaHei"/>
                          <a:cs typeface="Microsoft YaHei"/>
                        </a:rPr>
                        <a:t> </a:t>
                      </a:r>
                      <a:r>
                        <a:rPr sz="900" kern="0" spc="40" dirty="0">
                          <a:solidFill>
                            <a:srgbClr val="000000">
                              <a:alpha val="100000"/>
                            </a:srgbClr>
                          </a:solidFill>
                          <a:latin typeface="Microsoft YaHei"/>
                          <a:ea typeface="Microsoft YaHei"/>
                          <a:cs typeface="Microsoft YaHei"/>
                        </a:rPr>
                        <a:t>2</a:t>
                      </a:r>
                      <a:r>
                        <a:rPr sz="900" kern="0" spc="-100" dirty="0">
                          <a:solidFill>
                            <a:srgbClr val="000000">
                              <a:alpha val="100000"/>
                            </a:srgbClr>
                          </a:solidFill>
                          <a:latin typeface="Microsoft YaHei"/>
                          <a:ea typeface="Microsoft YaHei"/>
                          <a:cs typeface="Microsoft YaHei"/>
                        </a:rPr>
                        <a:t> </a:t>
                      </a:r>
                      <a:r>
                        <a:rPr sz="900" kern="0" spc="40" dirty="0">
                          <a:solidFill>
                            <a:srgbClr val="000000">
                              <a:alpha val="100000"/>
                            </a:srgbClr>
                          </a:solidFill>
                          <a:latin typeface="Microsoft YaHei"/>
                          <a:ea typeface="Microsoft YaHei"/>
                          <a:cs typeface="Microsoft YaHei"/>
                        </a:rPr>
                        <a:t>0</a:t>
                      </a:r>
                      <a:r>
                        <a:rPr sz="900" kern="0" spc="-50" dirty="0">
                          <a:solidFill>
                            <a:srgbClr val="000000">
                              <a:alpha val="100000"/>
                            </a:srgbClr>
                          </a:solidFill>
                          <a:latin typeface="Microsoft YaHei"/>
                          <a:ea typeface="Microsoft YaHei"/>
                          <a:cs typeface="Microsoft YaHei"/>
                        </a:rPr>
                        <a:t> </a:t>
                      </a:r>
                      <a:r>
                        <a:rPr sz="900" kern="0" spc="40" dirty="0">
                          <a:solidFill>
                            <a:srgbClr val="000000">
                              <a:alpha val="100000"/>
                            </a:srgbClr>
                          </a:solidFill>
                          <a:latin typeface="Microsoft YaHei"/>
                          <a:ea typeface="Microsoft YaHei"/>
                          <a:cs typeface="Microsoft YaHei"/>
                        </a:rPr>
                        <a:t>1</a:t>
                      </a:r>
                      <a:r>
                        <a:rPr sz="900" kern="0" spc="-90" dirty="0">
                          <a:solidFill>
                            <a:srgbClr val="000000">
                              <a:alpha val="100000"/>
                            </a:srgbClr>
                          </a:solidFill>
                          <a:latin typeface="Microsoft YaHei"/>
                          <a:ea typeface="Microsoft YaHei"/>
                          <a:cs typeface="Microsoft YaHei"/>
                        </a:rPr>
                        <a:t> </a:t>
                      </a:r>
                      <a:r>
                        <a:rPr sz="900" kern="0" spc="40" dirty="0">
                          <a:solidFill>
                            <a:srgbClr val="000000">
                              <a:alpha val="100000"/>
                            </a:srgbClr>
                          </a:solidFill>
                          <a:latin typeface="Microsoft YaHei"/>
                          <a:ea typeface="Microsoft YaHei"/>
                          <a:cs typeface="Microsoft YaHei"/>
                        </a:rPr>
                        <a:t>6</a:t>
                      </a:r>
                      <a:r>
                        <a:rPr sz="900" kern="0" spc="0" dirty="0">
                          <a:solidFill>
                            <a:srgbClr val="000000">
                              <a:alpha val="100000"/>
                            </a:srgbClr>
                          </a:solidFill>
                          <a:latin typeface="Microsoft YaHei"/>
                          <a:ea typeface="Microsoft YaHei"/>
                          <a:cs typeface="Microsoft YaHei"/>
                        </a:rPr>
                        <a:t>           </a:t>
                      </a:r>
                      <a:r>
                        <a:rPr sz="900" kern="0" spc="100" dirty="0">
                          <a:solidFill>
                            <a:srgbClr val="000000">
                              <a:alpha val="100000"/>
                            </a:srgbClr>
                          </a:solidFill>
                          <a:latin typeface="Microsoft YaHei"/>
                          <a:ea typeface="Microsoft YaHei"/>
                          <a:cs typeface="Microsoft YaHei"/>
                        </a:rPr>
                        <a:t>第</a:t>
                      </a:r>
                      <a:r>
                        <a:rPr sz="900" kern="0" spc="30" dirty="0">
                          <a:solidFill>
                            <a:srgbClr val="000000">
                              <a:alpha val="100000"/>
                            </a:srgbClr>
                          </a:solidFill>
                          <a:latin typeface="Microsoft YaHei"/>
                          <a:ea typeface="Microsoft YaHei"/>
                          <a:cs typeface="Microsoft YaHei"/>
                        </a:rPr>
                        <a:t>  </a:t>
                      </a:r>
                      <a:r>
                        <a:rPr sz="900" kern="0" spc="100" dirty="0">
                          <a:solidFill>
                            <a:srgbClr val="000000">
                              <a:alpha val="100000"/>
                            </a:srgbClr>
                          </a:solidFill>
                          <a:latin typeface="Microsoft YaHei"/>
                          <a:ea typeface="Microsoft YaHei"/>
                          <a:cs typeface="Microsoft YaHei"/>
                        </a:rPr>
                        <a:t>6.2.6</a:t>
                      </a:r>
                      <a:r>
                        <a:rPr sz="900" kern="0" spc="10" dirty="0">
                          <a:solidFill>
                            <a:srgbClr val="000000">
                              <a:alpha val="100000"/>
                            </a:srgbClr>
                          </a:solidFill>
                          <a:latin typeface="Microsoft YaHei"/>
                          <a:ea typeface="Microsoft YaHei"/>
                          <a:cs typeface="Microsoft YaHei"/>
                        </a:rPr>
                        <a:t>  </a:t>
                      </a:r>
                      <a:r>
                        <a:rPr sz="900" kern="0" spc="100" dirty="0">
                          <a:solidFill>
                            <a:srgbClr val="000000">
                              <a:alpha val="100000"/>
                            </a:srgbClr>
                          </a:solidFill>
                          <a:latin typeface="Microsoft YaHei"/>
                          <a:ea typeface="Microsoft YaHei"/>
                          <a:cs typeface="Microsoft YaHei"/>
                        </a:rPr>
                        <a:t>条</a:t>
                      </a:r>
                      <a:r>
                        <a:rPr sz="900" kern="0" spc="-70" dirty="0">
                          <a:solidFill>
                            <a:srgbClr val="000000">
                              <a:alpha val="100000"/>
                            </a:srgbClr>
                          </a:solidFill>
                          <a:latin typeface="Microsoft YaHei"/>
                          <a:ea typeface="Microsoft YaHei"/>
                          <a:cs typeface="Microsoft YaHei"/>
                        </a:rPr>
                        <a:t> </a:t>
                      </a:r>
                      <a:r>
                        <a:rPr sz="900" kern="0" spc="100" dirty="0">
                          <a:solidFill>
                            <a:srgbClr val="000000">
                              <a:alpha val="100000"/>
                            </a:srgbClr>
                          </a:solidFill>
                          <a:latin typeface="Microsoft YaHei"/>
                          <a:ea typeface="Microsoft YaHei"/>
                          <a:cs typeface="Microsoft YaHei"/>
                        </a:rPr>
                        <a:t>、</a:t>
                      </a:r>
                      <a:r>
                        <a:rPr sz="900" kern="0" spc="-70" dirty="0">
                          <a:solidFill>
                            <a:srgbClr val="000000">
                              <a:alpha val="100000"/>
                            </a:srgbClr>
                          </a:solidFill>
                          <a:latin typeface="Microsoft YaHei"/>
                          <a:ea typeface="Microsoft YaHei"/>
                          <a:cs typeface="Microsoft YaHei"/>
                        </a:rPr>
                        <a:t> </a:t>
                      </a:r>
                      <a:r>
                        <a:rPr sz="900" kern="0" spc="100" dirty="0">
                          <a:solidFill>
                            <a:srgbClr val="000000">
                              <a:alpha val="100000"/>
                            </a:srgbClr>
                          </a:solidFill>
                          <a:latin typeface="Microsoft YaHei"/>
                          <a:ea typeface="Microsoft YaHei"/>
                          <a:cs typeface="Microsoft YaHei"/>
                        </a:rPr>
                        <a:t>第</a:t>
                      </a:r>
                      <a:r>
                        <a:rPr sz="900" kern="0" spc="30" dirty="0">
                          <a:solidFill>
                            <a:srgbClr val="000000">
                              <a:alpha val="100000"/>
                            </a:srgbClr>
                          </a:solidFill>
                          <a:latin typeface="Microsoft YaHei"/>
                          <a:ea typeface="Microsoft YaHei"/>
                          <a:cs typeface="Microsoft YaHei"/>
                        </a:rPr>
                        <a:t>  </a:t>
                      </a:r>
                      <a:r>
                        <a:rPr sz="900" kern="0" spc="100" dirty="0">
                          <a:solidFill>
                            <a:srgbClr val="000000">
                              <a:alpha val="100000"/>
                            </a:srgbClr>
                          </a:solidFill>
                          <a:latin typeface="Microsoft YaHei"/>
                          <a:ea typeface="Microsoft YaHei"/>
                          <a:cs typeface="Microsoft YaHei"/>
                        </a:rPr>
                        <a:t>6.2</a:t>
                      </a:r>
                      <a:r>
                        <a:rPr sz="900" kern="0" spc="90" dirty="0">
                          <a:solidFill>
                            <a:srgbClr val="000000">
                              <a:alpha val="100000"/>
                            </a:srgbClr>
                          </a:solidFill>
                          <a:latin typeface="Microsoft YaHei"/>
                          <a:ea typeface="Microsoft YaHei"/>
                          <a:cs typeface="Microsoft YaHei"/>
                        </a:rPr>
                        <a:t>.7</a:t>
                      </a:r>
                      <a:r>
                        <a:rPr sz="900" kern="0" spc="10" dirty="0">
                          <a:solidFill>
                            <a:srgbClr val="000000">
                              <a:alpha val="100000"/>
                            </a:srgbClr>
                          </a:solidFill>
                          <a:latin typeface="Microsoft YaHei"/>
                          <a:ea typeface="Microsoft YaHei"/>
                          <a:cs typeface="Microsoft YaHei"/>
                        </a:rPr>
                        <a:t>  </a:t>
                      </a:r>
                      <a:r>
                        <a:rPr sz="900" kern="0" spc="90" dirty="0">
                          <a:solidFill>
                            <a:srgbClr val="000000">
                              <a:alpha val="100000"/>
                            </a:srgbClr>
                          </a:solidFill>
                          <a:latin typeface="Microsoft YaHei"/>
                          <a:ea typeface="Microsoft YaHei"/>
                          <a:cs typeface="Microsoft YaHei"/>
                        </a:rPr>
                        <a:t>条</a:t>
                      </a:r>
                      <a:r>
                        <a:rPr sz="900" kern="0" spc="-130" dirty="0">
                          <a:solidFill>
                            <a:srgbClr val="000000">
                              <a:alpha val="100000"/>
                            </a:srgbClr>
                          </a:solidFill>
                          <a:latin typeface="Microsoft YaHei"/>
                          <a:ea typeface="Microsoft YaHei"/>
                          <a:cs typeface="Microsoft YaHei"/>
                        </a:rPr>
                        <a:t> </a:t>
                      </a:r>
                      <a:r>
                        <a:rPr sz="900" kern="0" spc="90" dirty="0">
                          <a:solidFill>
                            <a:srgbClr val="000000">
                              <a:alpha val="100000"/>
                            </a:srgbClr>
                          </a:solidFill>
                          <a:latin typeface="Microsoft YaHei"/>
                          <a:ea typeface="Microsoft YaHei"/>
                          <a:cs typeface="Microsoft YaHei"/>
                        </a:rPr>
                        <a:t>。</a:t>
                      </a:r>
                      <a:endParaRPr sz="900" dirty="0">
                        <a:latin typeface="Microsoft YaHei"/>
                        <a:ea typeface="Microsoft YaHei"/>
                        <a:cs typeface="Microsoft YaHei"/>
                      </a:endParaRPr>
                    </a:p>
                  </a:txBody>
                  <a:tcPr marL="0" marR="0" marT="0" marB="0">
                    <a:lnL w="12700" cap="flat" cmpd="sng" algn="ctr">
                      <a:solidFill>
                        <a:srgbClr val="8EBFD6"/>
                      </a:solidFill>
                      <a:prstDash val="solid"/>
                      <a:round/>
                      <a:headEnd type="none" w="med" len="med"/>
                      <a:tailEnd type="none" w="med" len="med"/>
                    </a:lnL>
                    <a:lnR>
                      <a:noFill/>
                    </a:lnR>
                    <a:lnT>
                      <a:noFill/>
                    </a:lnT>
                    <a:lnB w="12700" cap="flat" cmpd="sng" algn="ctr">
                      <a:solidFill>
                        <a:srgbClr val="8EBFD6"/>
                      </a:solidFill>
                      <a:prstDash val="solid"/>
                      <a:round/>
                      <a:headEnd type="none" w="med" len="med"/>
                      <a:tailEnd type="none" w="med" len="med"/>
                    </a:lnB>
                  </a:tcPr>
                </a:tc>
                <a:extLst>
                  <a:ext uri="{0D108BD9-81ED-4DB2-BD59-A6C34878D82A}">
                    <a16:rowId xmlns:a16="http://schemas.microsoft.com/office/drawing/2014/main" val="10000"/>
                  </a:ext>
                </a:extLst>
              </a:tr>
            </a:tbl>
          </a:graphicData>
        </a:graphic>
      </p:graphicFrame>
      <p:sp>
        <p:nvSpPr>
          <p:cNvPr id="738" name="textbox 738"/>
          <p:cNvSpPr/>
          <p:nvPr/>
        </p:nvSpPr>
        <p:spPr>
          <a:xfrm>
            <a:off x="641911" y="510426"/>
            <a:ext cx="8780144" cy="1052194"/>
          </a:xfrm>
          <a:prstGeom prst="rect">
            <a:avLst/>
          </a:prstGeom>
          <a:noFill/>
          <a:ln w="0" cap="flat">
            <a:noFill/>
            <a:prstDash val="solid"/>
            <a:miter lim="0"/>
          </a:ln>
        </p:spPr>
        <p:txBody>
          <a:bodyPr vert="horz" wrap="square" lIns="0" tIns="0" rIns="0" bIns="0"/>
          <a:lstStyle/>
          <a:p>
            <a:pPr algn="l" rtl="0" eaLnBrk="0">
              <a:lnSpc>
                <a:spcPct val="83341"/>
              </a:lnSpc>
              <a:tabLst/>
            </a:pPr>
            <a:endParaRPr sz="100" dirty="0">
              <a:latin typeface="Arial"/>
              <a:ea typeface="Arial"/>
              <a:cs typeface="Arial"/>
            </a:endParaRPr>
          </a:p>
          <a:p>
            <a:pPr marL="215900" algn="l" rtl="0" eaLnBrk="0">
              <a:lnSpc>
                <a:spcPts val="4227"/>
              </a:lnSpc>
              <a:tabLst/>
            </a:pPr>
            <a:r>
              <a:rPr sz="3200" b="1" kern="0" spc="-80" dirty="0">
                <a:solidFill>
                  <a:srgbClr val="000000">
                    <a:alpha val="100000"/>
                  </a:srgbClr>
                </a:solidFill>
                <a:latin typeface="Microsoft YaHei"/>
                <a:ea typeface="Microsoft YaHei"/>
                <a:cs typeface="Microsoft YaHei"/>
              </a:rPr>
              <a:t>《城镇燃气经营安全重大隐患判定标准》解析</a:t>
            </a:r>
            <a:endParaRPr sz="3200" dirty="0">
              <a:latin typeface="Microsoft YaHei"/>
              <a:ea typeface="Microsoft YaHei"/>
              <a:cs typeface="Microsoft YaHei"/>
            </a:endParaRPr>
          </a:p>
          <a:p>
            <a:pPr algn="l" rtl="0" eaLnBrk="0">
              <a:lnSpc>
                <a:spcPct val="104000"/>
              </a:lnSpc>
              <a:tabLst/>
            </a:pPr>
            <a:endParaRPr sz="1000" dirty="0">
              <a:latin typeface="Arial"/>
              <a:ea typeface="Arial"/>
              <a:cs typeface="Arial"/>
            </a:endParaRPr>
          </a:p>
          <a:p>
            <a:pPr algn="l" rtl="0" eaLnBrk="0">
              <a:lnSpc>
                <a:spcPct val="100000"/>
              </a:lnSpc>
              <a:tabLst/>
            </a:pPr>
            <a:endParaRPr sz="400" dirty="0">
              <a:latin typeface="Arial"/>
              <a:ea typeface="Arial"/>
              <a:cs typeface="Arial"/>
            </a:endParaRPr>
          </a:p>
          <a:p>
            <a:pPr marL="112395" algn="l" rtl="0" eaLnBrk="0">
              <a:lnSpc>
                <a:spcPts val="2123"/>
              </a:lnSpc>
              <a:spcBef>
                <a:spcPts val="1"/>
              </a:spcBef>
              <a:tabLst/>
            </a:pPr>
            <a:r>
              <a:rPr sz="1600" kern="0" spc="10" dirty="0">
                <a:solidFill>
                  <a:srgbClr val="FF0000">
                    <a:alpha val="100000"/>
                  </a:srgbClr>
                </a:solidFill>
                <a:latin typeface="Wingdings"/>
                <a:ea typeface="Wingdings"/>
                <a:cs typeface="Wingdings"/>
              </a:rPr>
              <a:t>n</a:t>
            </a:r>
            <a:r>
              <a:rPr sz="1600" kern="0" spc="-570" dirty="0">
                <a:solidFill>
                  <a:srgbClr val="FF0000">
                    <a:alpha val="100000"/>
                  </a:srgbClr>
                </a:solidFill>
                <a:latin typeface="Wingdings"/>
                <a:ea typeface="Wingdings"/>
                <a:cs typeface="Wingdings"/>
              </a:rPr>
              <a:t> </a:t>
            </a:r>
            <a:r>
              <a:rPr sz="1600" kern="0" spc="10" dirty="0">
                <a:solidFill>
                  <a:srgbClr val="000000">
                    <a:alpha val="100000"/>
                  </a:srgbClr>
                </a:solidFill>
                <a:latin typeface="Microsoft YaHei"/>
                <a:ea typeface="Microsoft YaHei"/>
                <a:cs typeface="Microsoft YaHei"/>
              </a:rPr>
              <a:t>第五条  燃气经营者在燃气厂站安全管理中</a:t>
            </a:r>
            <a:r>
              <a:rPr sz="1600" kern="0" spc="0" dirty="0">
                <a:solidFill>
                  <a:srgbClr val="000000">
                    <a:alpha val="100000"/>
                  </a:srgbClr>
                </a:solidFill>
                <a:latin typeface="Microsoft YaHei"/>
                <a:ea typeface="Microsoft YaHei"/>
                <a:cs typeface="Microsoft YaHei"/>
              </a:rPr>
              <a:t> ，有下列情形之一的 ，判定为重大隐患 </a:t>
            </a:r>
            <a:r>
              <a:rPr sz="1600" kern="0" spc="-380" dirty="0">
                <a:solidFill>
                  <a:srgbClr val="000000">
                    <a:alpha val="100000"/>
                  </a:srgbClr>
                </a:solidFill>
                <a:latin typeface="Microsoft YaHei"/>
                <a:ea typeface="Microsoft YaHei"/>
                <a:cs typeface="Microsoft YaHei"/>
              </a:rPr>
              <a:t>：（</a:t>
            </a:r>
            <a:r>
              <a:rPr sz="1600" kern="0" spc="80" dirty="0">
                <a:solidFill>
                  <a:srgbClr val="000000">
                    <a:alpha val="100000"/>
                  </a:srgbClr>
                </a:solidFill>
                <a:latin typeface="Microsoft YaHei"/>
                <a:ea typeface="Microsoft YaHei"/>
                <a:cs typeface="Microsoft YaHei"/>
              </a:rPr>
              <a:t> </a:t>
            </a:r>
            <a:r>
              <a:rPr sz="1600" kern="0" spc="0" dirty="0">
                <a:solidFill>
                  <a:srgbClr val="000000">
                    <a:alpha val="100000"/>
                  </a:srgbClr>
                </a:solidFill>
                <a:latin typeface="Microsoft YaHei"/>
                <a:ea typeface="Microsoft YaHei"/>
                <a:cs typeface="Microsoft YaHei"/>
              </a:rPr>
              <a:t>5种）</a:t>
            </a:r>
            <a:endParaRPr sz="1600" dirty="0">
              <a:latin typeface="Microsoft YaHei"/>
              <a:ea typeface="Microsoft YaHei"/>
              <a:cs typeface="Microsoft YaHei"/>
            </a:endParaRPr>
          </a:p>
        </p:txBody>
      </p:sp>
      <p:pic>
        <p:nvPicPr>
          <p:cNvPr id="740" name="picture 740"/>
          <p:cNvPicPr>
            <a:picLocks noChangeAspect="1"/>
          </p:cNvPicPr>
          <p:nvPr/>
        </p:nvPicPr>
        <p:blipFill>
          <a:blip r:embed="rId2"/>
          <a:stretch>
            <a:fillRect/>
          </a:stretch>
        </p:blipFill>
        <p:spPr>
          <a:xfrm rot="21600000">
            <a:off x="4792979" y="4492752"/>
            <a:ext cx="1799844" cy="1644395"/>
          </a:xfrm>
          <a:prstGeom prst="rect">
            <a:avLst/>
          </a:prstGeom>
        </p:spPr>
      </p:pic>
      <p:sp>
        <p:nvSpPr>
          <p:cNvPr id="742" name="textbox 742"/>
          <p:cNvSpPr/>
          <p:nvPr/>
        </p:nvSpPr>
        <p:spPr>
          <a:xfrm>
            <a:off x="1705773" y="1802229"/>
            <a:ext cx="8756650" cy="295275"/>
          </a:xfrm>
          <a:prstGeom prst="rect">
            <a:avLst/>
          </a:prstGeom>
          <a:noFill/>
          <a:ln w="0" cap="flat">
            <a:noFill/>
            <a:prstDash val="solid"/>
            <a:miter lim="0"/>
          </a:ln>
        </p:spPr>
        <p:txBody>
          <a:bodyPr vert="horz" wrap="square" lIns="0" tIns="0" rIns="0" bIns="0"/>
          <a:lstStyle/>
          <a:p>
            <a:pPr algn="l" rtl="0" eaLnBrk="0">
              <a:lnSpc>
                <a:spcPct val="83341"/>
              </a:lnSpc>
              <a:tabLst/>
            </a:pPr>
            <a:endParaRPr sz="100" dirty="0">
              <a:latin typeface="Arial"/>
              <a:ea typeface="Arial"/>
              <a:cs typeface="Arial"/>
            </a:endParaRPr>
          </a:p>
          <a:p>
            <a:pPr algn="r" rtl="0" eaLnBrk="0">
              <a:lnSpc>
                <a:spcPts val="2123"/>
              </a:lnSpc>
              <a:tabLst/>
            </a:pPr>
            <a:r>
              <a:rPr sz="1600" kern="0" spc="80" dirty="0">
                <a:solidFill>
                  <a:srgbClr val="000000">
                    <a:alpha val="100000"/>
                  </a:srgbClr>
                </a:solidFill>
                <a:latin typeface="Microsoft YaHei"/>
                <a:ea typeface="Microsoft YaHei"/>
                <a:cs typeface="Microsoft YaHei"/>
              </a:rPr>
              <a:t>（ 二 ）燃气厂站内设备和管道未设置防止系统压力参数超过限值的自动切断和放</a:t>
            </a:r>
            <a:r>
              <a:rPr sz="1600" kern="0" spc="70" dirty="0">
                <a:solidFill>
                  <a:srgbClr val="000000">
                    <a:alpha val="100000"/>
                  </a:srgbClr>
                </a:solidFill>
                <a:latin typeface="Microsoft YaHei"/>
                <a:ea typeface="Microsoft YaHei"/>
                <a:cs typeface="Microsoft YaHei"/>
              </a:rPr>
              <a:t>散装置 ；</a:t>
            </a:r>
            <a:endParaRPr sz="1600" dirty="0">
              <a:latin typeface="Microsoft YaHei"/>
              <a:ea typeface="Microsoft YaHei"/>
              <a:cs typeface="Microsoft YaHei"/>
            </a:endParaRPr>
          </a:p>
        </p:txBody>
      </p:sp>
      <p:sp>
        <p:nvSpPr>
          <p:cNvPr id="744" name="textbox 744"/>
          <p:cNvSpPr/>
          <p:nvPr/>
        </p:nvSpPr>
        <p:spPr>
          <a:xfrm>
            <a:off x="4641918" y="2424529"/>
            <a:ext cx="2901314" cy="295275"/>
          </a:xfrm>
          <a:prstGeom prst="rect">
            <a:avLst/>
          </a:prstGeom>
          <a:noFill/>
          <a:ln w="0" cap="flat">
            <a:noFill/>
            <a:prstDash val="solid"/>
            <a:miter lim="0"/>
          </a:ln>
        </p:spPr>
        <p:txBody>
          <a:bodyPr vert="horz" wrap="square" lIns="0" tIns="0" rIns="0" bIns="0"/>
          <a:lstStyle/>
          <a:p>
            <a:pPr algn="l" rtl="0" eaLnBrk="0">
              <a:lnSpc>
                <a:spcPct val="83341"/>
              </a:lnSpc>
              <a:tabLst/>
            </a:pPr>
            <a:endParaRPr sz="100" dirty="0">
              <a:latin typeface="Arial"/>
              <a:ea typeface="Arial"/>
              <a:cs typeface="Arial"/>
            </a:endParaRPr>
          </a:p>
          <a:p>
            <a:pPr marL="12700" algn="l" rtl="0" eaLnBrk="0">
              <a:lnSpc>
                <a:spcPts val="2123"/>
              </a:lnSpc>
              <a:tabLst/>
            </a:pPr>
            <a:r>
              <a:rPr sz="1600" kern="0" spc="130" dirty="0">
                <a:solidFill>
                  <a:srgbClr val="000000">
                    <a:alpha val="100000"/>
                  </a:srgbClr>
                </a:solidFill>
                <a:latin typeface="Microsoft YaHei"/>
                <a:ea typeface="Microsoft YaHei"/>
                <a:cs typeface="Microsoft YaHei"/>
              </a:rPr>
              <a:t>2</a:t>
            </a:r>
            <a:r>
              <a:rPr sz="1600" kern="0" spc="-200" dirty="0">
                <a:solidFill>
                  <a:srgbClr val="000000">
                    <a:alpha val="100000"/>
                  </a:srgbClr>
                </a:solidFill>
                <a:latin typeface="Microsoft YaHei"/>
                <a:ea typeface="Microsoft YaHei"/>
                <a:cs typeface="Microsoft YaHei"/>
              </a:rPr>
              <a:t> </a:t>
            </a:r>
            <a:r>
              <a:rPr sz="1600" kern="0" spc="130" dirty="0">
                <a:solidFill>
                  <a:srgbClr val="000000">
                    <a:alpha val="100000"/>
                  </a:srgbClr>
                </a:solidFill>
                <a:latin typeface="Microsoft YaHei"/>
                <a:ea typeface="Microsoft YaHei"/>
                <a:cs typeface="Microsoft YaHei"/>
              </a:rPr>
              <a:t>.液化天然气储配站或气化站</a:t>
            </a:r>
            <a:endParaRPr sz="1600" dirty="0">
              <a:latin typeface="Microsoft YaHei"/>
              <a:ea typeface="Microsoft YaHei"/>
              <a:cs typeface="Microsoft YaHei"/>
            </a:endParaRPr>
          </a:p>
        </p:txBody>
      </p:sp>
      <p:pic>
        <p:nvPicPr>
          <p:cNvPr id="746" name="picture 746"/>
          <p:cNvPicPr>
            <a:picLocks noChangeAspect="1"/>
          </p:cNvPicPr>
          <p:nvPr/>
        </p:nvPicPr>
        <p:blipFill>
          <a:blip r:embed="rId3"/>
          <a:stretch>
            <a:fillRect/>
          </a:stretch>
        </p:blipFill>
        <p:spPr>
          <a:xfrm rot="21600000">
            <a:off x="11472671" y="0"/>
            <a:ext cx="719328" cy="720852"/>
          </a:xfrm>
          <a:prstGeom prst="rect">
            <a:avLst/>
          </a:prstGeom>
        </p:spPr>
      </p:pic>
      <p:pic>
        <p:nvPicPr>
          <p:cNvPr id="748" name="picture 748"/>
          <p:cNvPicPr>
            <a:picLocks noChangeAspect="1"/>
          </p:cNvPicPr>
          <p:nvPr/>
        </p:nvPicPr>
        <p:blipFill>
          <a:blip r:embed="rId4"/>
          <a:stretch>
            <a:fillRect/>
          </a:stretch>
        </p:blipFill>
        <p:spPr>
          <a:xfrm rot="21600000">
            <a:off x="0" y="6138671"/>
            <a:ext cx="720852" cy="719328"/>
          </a:xfrm>
          <a:prstGeom prst="rect">
            <a:avLst/>
          </a:prstGeom>
        </p:spPr>
      </p:pic>
      <p:pic>
        <p:nvPicPr>
          <p:cNvPr id="750" name="picture 750"/>
          <p:cNvPicPr>
            <a:picLocks noChangeAspect="1"/>
          </p:cNvPicPr>
          <p:nvPr/>
        </p:nvPicPr>
        <p:blipFill>
          <a:blip r:embed="rId5"/>
          <a:stretch>
            <a:fillRect/>
          </a:stretch>
        </p:blipFill>
        <p:spPr>
          <a:xfrm rot="21600000">
            <a:off x="720090" y="1619250"/>
            <a:ext cx="10751184" cy="12700"/>
          </a:xfrm>
          <a:prstGeom prst="rect">
            <a:avLst/>
          </a:prstGeom>
        </p:spPr>
      </p:pic>
      <p:pic>
        <p:nvPicPr>
          <p:cNvPr id="752" name="picture 752"/>
          <p:cNvPicPr>
            <a:picLocks noChangeAspect="1"/>
          </p:cNvPicPr>
          <p:nvPr/>
        </p:nvPicPr>
        <p:blipFill>
          <a:blip r:embed="rId5"/>
          <a:stretch>
            <a:fillRect/>
          </a:stretch>
        </p:blipFill>
        <p:spPr>
          <a:xfrm rot="21600000">
            <a:off x="720090" y="2241550"/>
            <a:ext cx="10751184" cy="12700"/>
          </a:xfrm>
          <a:prstGeom prst="rect">
            <a:avLst/>
          </a:prstGeom>
        </p:spPr>
      </p:pic>
    </p:spTree>
  </p:cSld>
  <p:clrMapOvr>
    <a:masterClrMapping/>
  </p:clrMapOvr>
</p:sld>
</file>

<file path=ppt/slides/slide37.xml><?xml version="1.0" encoding="utf-8"?>
<p:sld xmlns:a16="http://schemas.microsoft.com/office/drawing/2014/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4" name="rect 754"/>
          <p:cNvSpPr/>
          <p:nvPr/>
        </p:nvSpPr>
        <p:spPr>
          <a:xfrm>
            <a:off x="0" y="0"/>
            <a:ext cx="12192000" cy="6858000"/>
          </a:xfrm>
          <a:prstGeom prst="rect">
            <a:avLst/>
          </a:prstGeom>
          <a:solidFill>
            <a:srgbClr val="E4F4FB">
              <a:alpha val="100000"/>
            </a:srgbClr>
          </a:solidFill>
          <a:ln w="0" cap="flat">
            <a:noFill/>
            <a:prstDash val="solid"/>
            <a:miter lim="0"/>
          </a:ln>
        </p:spPr>
        <p:txBody>
          <a:bodyPr rtlCol="0"/>
          <a:lstStyle/>
          <a:p>
            <a:pPr algn="ctr"/>
            <a:endParaRPr lang="zh-CN" altLang="en-US"/>
          </a:p>
        </p:txBody>
      </p:sp>
      <p:grpSp>
        <p:nvGrpSpPr>
          <p:cNvPr id="60" name="group 60"/>
          <p:cNvGrpSpPr/>
          <p:nvPr/>
        </p:nvGrpSpPr>
        <p:grpSpPr>
          <a:xfrm rot="21600000">
            <a:off x="720852" y="1626107"/>
            <a:ext cx="10750296" cy="4748784"/>
            <a:chOff x="0" y="0"/>
            <a:chExt cx="10750296" cy="4748784"/>
          </a:xfrm>
        </p:grpSpPr>
        <p:sp>
          <p:nvSpPr>
            <p:cNvPr id="756" name="path 756"/>
            <p:cNvSpPr/>
            <p:nvPr/>
          </p:nvSpPr>
          <p:spPr>
            <a:xfrm>
              <a:off x="0" y="0"/>
              <a:ext cx="10750296" cy="4748784"/>
            </a:xfrm>
            <a:custGeom>
              <a:avLst/>
              <a:gdLst/>
              <a:ahLst/>
              <a:cxnLst/>
              <a:rect l="0" t="0" r="0" b="0"/>
              <a:pathLst>
                <a:path w="16929" h="7478">
                  <a:moveTo>
                    <a:pt x="0" y="0"/>
                  </a:moveTo>
                  <a:lnTo>
                    <a:pt x="16929" y="0"/>
                  </a:lnTo>
                  <a:lnTo>
                    <a:pt x="16929" y="979"/>
                  </a:lnTo>
                  <a:lnTo>
                    <a:pt x="0" y="979"/>
                  </a:lnTo>
                  <a:lnTo>
                    <a:pt x="0" y="0"/>
                  </a:lnTo>
                  <a:close/>
                </a:path>
                <a:path w="16929" h="7478">
                  <a:moveTo>
                    <a:pt x="0" y="1958"/>
                  </a:moveTo>
                  <a:lnTo>
                    <a:pt x="4171" y="1958"/>
                  </a:lnTo>
                  <a:lnTo>
                    <a:pt x="4171" y="2940"/>
                  </a:lnTo>
                  <a:lnTo>
                    <a:pt x="0" y="2940"/>
                  </a:lnTo>
                  <a:lnTo>
                    <a:pt x="0" y="1958"/>
                  </a:lnTo>
                  <a:close/>
                </a:path>
                <a:path w="16929" h="7478">
                  <a:moveTo>
                    <a:pt x="4171" y="1958"/>
                  </a:moveTo>
                  <a:lnTo>
                    <a:pt x="11138" y="1958"/>
                  </a:lnTo>
                  <a:lnTo>
                    <a:pt x="11138" y="2940"/>
                  </a:lnTo>
                  <a:lnTo>
                    <a:pt x="4171" y="2940"/>
                  </a:lnTo>
                  <a:lnTo>
                    <a:pt x="4171" y="1958"/>
                  </a:lnTo>
                  <a:close/>
                </a:path>
                <a:path w="16929" h="7478">
                  <a:moveTo>
                    <a:pt x="11138" y="1958"/>
                  </a:moveTo>
                  <a:lnTo>
                    <a:pt x="16929" y="1958"/>
                  </a:lnTo>
                  <a:lnTo>
                    <a:pt x="16929" y="2940"/>
                  </a:lnTo>
                  <a:lnTo>
                    <a:pt x="11138" y="2940"/>
                  </a:lnTo>
                  <a:lnTo>
                    <a:pt x="11138" y="1958"/>
                  </a:lnTo>
                  <a:close/>
                </a:path>
                <a:path w="16929" h="7478">
                  <a:moveTo>
                    <a:pt x="4171" y="4368"/>
                  </a:moveTo>
                  <a:lnTo>
                    <a:pt x="7507" y="4368"/>
                  </a:lnTo>
                  <a:lnTo>
                    <a:pt x="7507" y="7478"/>
                  </a:lnTo>
                  <a:lnTo>
                    <a:pt x="4171" y="7478"/>
                  </a:lnTo>
                  <a:lnTo>
                    <a:pt x="4171" y="4368"/>
                  </a:lnTo>
                  <a:close/>
                </a:path>
                <a:path w="16929" h="7478">
                  <a:moveTo>
                    <a:pt x="7507" y="4368"/>
                  </a:moveTo>
                  <a:lnTo>
                    <a:pt x="11138" y="4368"/>
                  </a:lnTo>
                  <a:lnTo>
                    <a:pt x="11138" y="7478"/>
                  </a:lnTo>
                  <a:lnTo>
                    <a:pt x="7507" y="7478"/>
                  </a:lnTo>
                  <a:lnTo>
                    <a:pt x="7507" y="4368"/>
                  </a:lnTo>
                  <a:close/>
                </a:path>
              </a:pathLst>
            </a:custGeom>
            <a:solidFill>
              <a:srgbClr val="B9D6E6">
                <a:alpha val="100000"/>
              </a:srgbClr>
            </a:solidFill>
            <a:ln w="0" cap="flat">
              <a:noFill/>
              <a:prstDash val="solid"/>
              <a:miter lim="0"/>
            </a:ln>
          </p:spPr>
          <p:txBody>
            <a:bodyPr rtlCol="0"/>
            <a:lstStyle/>
            <a:p>
              <a:pPr algn="ctr"/>
              <a:endParaRPr lang="zh-CN" altLang="en-US"/>
            </a:p>
          </p:txBody>
        </p:sp>
        <p:sp>
          <p:nvSpPr>
            <p:cNvPr id="758" name="path 758"/>
            <p:cNvSpPr/>
            <p:nvPr/>
          </p:nvSpPr>
          <p:spPr>
            <a:xfrm>
              <a:off x="0" y="621792"/>
              <a:ext cx="10750296" cy="4126992"/>
            </a:xfrm>
            <a:custGeom>
              <a:avLst/>
              <a:gdLst/>
              <a:ahLst/>
              <a:cxnLst/>
              <a:rect l="0" t="0" r="0" b="0"/>
              <a:pathLst>
                <a:path w="16929" h="6499">
                  <a:moveTo>
                    <a:pt x="0" y="0"/>
                  </a:moveTo>
                  <a:lnTo>
                    <a:pt x="16929" y="0"/>
                  </a:lnTo>
                  <a:lnTo>
                    <a:pt x="16929" y="979"/>
                  </a:lnTo>
                  <a:lnTo>
                    <a:pt x="0" y="979"/>
                  </a:lnTo>
                  <a:lnTo>
                    <a:pt x="0" y="0"/>
                  </a:lnTo>
                  <a:close/>
                </a:path>
                <a:path w="16929" h="6499">
                  <a:moveTo>
                    <a:pt x="0" y="1960"/>
                  </a:moveTo>
                  <a:lnTo>
                    <a:pt x="4171" y="1960"/>
                  </a:lnTo>
                  <a:lnTo>
                    <a:pt x="4171" y="6499"/>
                  </a:lnTo>
                  <a:lnTo>
                    <a:pt x="0" y="6499"/>
                  </a:lnTo>
                  <a:lnTo>
                    <a:pt x="0" y="1960"/>
                  </a:lnTo>
                  <a:close/>
                </a:path>
                <a:path w="16929" h="6499">
                  <a:moveTo>
                    <a:pt x="4171" y="1960"/>
                  </a:moveTo>
                  <a:lnTo>
                    <a:pt x="11138" y="1960"/>
                  </a:lnTo>
                  <a:lnTo>
                    <a:pt x="11138" y="3388"/>
                  </a:lnTo>
                  <a:lnTo>
                    <a:pt x="4171" y="3388"/>
                  </a:lnTo>
                  <a:lnTo>
                    <a:pt x="4171" y="1960"/>
                  </a:lnTo>
                  <a:close/>
                </a:path>
                <a:path w="16929" h="6499">
                  <a:moveTo>
                    <a:pt x="11138" y="1960"/>
                  </a:moveTo>
                  <a:lnTo>
                    <a:pt x="16929" y="1960"/>
                  </a:lnTo>
                  <a:lnTo>
                    <a:pt x="16929" y="6499"/>
                  </a:lnTo>
                  <a:lnTo>
                    <a:pt x="11138" y="6499"/>
                  </a:lnTo>
                  <a:lnTo>
                    <a:pt x="11138" y="1960"/>
                  </a:lnTo>
                  <a:close/>
                </a:path>
              </a:pathLst>
            </a:custGeom>
            <a:solidFill>
              <a:srgbClr val="FFFFFF">
                <a:alpha val="100000"/>
              </a:srgbClr>
            </a:solidFill>
            <a:ln w="0" cap="flat">
              <a:noFill/>
              <a:prstDash val="solid"/>
              <a:miter lim="0"/>
            </a:ln>
          </p:spPr>
          <p:txBody>
            <a:bodyPr rtlCol="0"/>
            <a:lstStyle/>
            <a:p>
              <a:pPr algn="ctr"/>
              <a:endParaRPr lang="zh-CN" altLang="en-US"/>
            </a:p>
          </p:txBody>
        </p:sp>
      </p:grpSp>
      <p:graphicFrame>
        <p:nvGraphicFramePr>
          <p:cNvPr id="760" name="table 760"/>
          <p:cNvGraphicFramePr>
            <a:graphicFrameLocks noGrp="1"/>
          </p:cNvGraphicFramePr>
          <p:nvPr/>
        </p:nvGraphicFramePr>
        <p:xfrm>
          <a:off x="720090" y="2870200"/>
          <a:ext cx="10750549" cy="3510914"/>
        </p:xfrm>
        <a:graphic>
          <a:graphicData uri="http://schemas.openxmlformats.org/drawingml/2006/table">
            <a:tbl>
              <a:tblPr/>
              <a:tblGrid>
                <a:gridCol w="2649220">
                  <a:extLst>
                    <a:ext uri="{9D8B030D-6E8A-4147-A177-3AD203B41FA5}">
                      <a16:colId xmlns:a16="http://schemas.microsoft.com/office/drawing/2014/main" val="20000"/>
                    </a:ext>
                  </a:extLst>
                </a:gridCol>
                <a:gridCol w="2007235">
                  <a:extLst>
                    <a:ext uri="{9D8B030D-6E8A-4147-A177-3AD203B41FA5}">
                      <a16:colId xmlns:a16="http://schemas.microsoft.com/office/drawing/2014/main" val="20001"/>
                    </a:ext>
                  </a:extLst>
                </a:gridCol>
                <a:gridCol w="2416810">
                  <a:extLst>
                    <a:ext uri="{9D8B030D-6E8A-4147-A177-3AD203B41FA5}">
                      <a16:colId xmlns:a16="http://schemas.microsoft.com/office/drawing/2014/main" val="20002"/>
                    </a:ext>
                  </a:extLst>
                </a:gridCol>
                <a:gridCol w="3677284">
                  <a:extLst>
                    <a:ext uri="{9D8B030D-6E8A-4147-A177-3AD203B41FA5}">
                      <a16:colId xmlns:a16="http://schemas.microsoft.com/office/drawing/2014/main" val="20003"/>
                    </a:ext>
                  </a:extLst>
                </a:gridCol>
              </a:tblGrid>
              <a:tr h="1447800">
                <a:tc rowSpan="2">
                  <a:txBody>
                    <a:bodyPr/>
                    <a:lstStyle/>
                    <a:p>
                      <a:pPr algn="l" rtl="0" eaLnBrk="0">
                        <a:lnSpc>
                          <a:spcPct val="152000"/>
                        </a:lnSpc>
                        <a:tabLst/>
                      </a:pPr>
                      <a:endParaRPr sz="1000" dirty="0">
                        <a:latin typeface="Arial"/>
                        <a:ea typeface="Arial"/>
                        <a:cs typeface="Arial"/>
                      </a:endParaRPr>
                    </a:p>
                    <a:p>
                      <a:pPr algn="l" rtl="0" eaLnBrk="0">
                        <a:lnSpc>
                          <a:spcPct val="8355"/>
                        </a:lnSpc>
                        <a:tabLst/>
                      </a:pPr>
                      <a:endParaRPr sz="100" dirty="0">
                        <a:latin typeface="Arial"/>
                        <a:ea typeface="Arial"/>
                        <a:cs typeface="Arial"/>
                      </a:endParaRPr>
                    </a:p>
                    <a:p>
                      <a:pPr marL="872489" algn="l" rtl="0" eaLnBrk="0">
                        <a:lnSpc>
                          <a:spcPct val="84000"/>
                        </a:lnSpc>
                        <a:tabLst/>
                      </a:pPr>
                      <a:r>
                        <a:rPr sz="1600" kern="0" spc="120" dirty="0">
                          <a:solidFill>
                            <a:srgbClr val="000000">
                              <a:alpha val="100000"/>
                            </a:srgbClr>
                          </a:solidFill>
                          <a:latin typeface="Microsoft YaHei"/>
                          <a:ea typeface="Microsoft YaHei"/>
                          <a:cs typeface="Microsoft YaHei"/>
                        </a:rPr>
                        <a:t>检查要点</a:t>
                      </a:r>
                      <a:endParaRPr sz="1600" dirty="0">
                        <a:latin typeface="Microsoft YaHei"/>
                        <a:ea typeface="Microsoft YaHei"/>
                        <a:cs typeface="Microsoft YaHei"/>
                      </a:endParaRPr>
                    </a:p>
                    <a:p>
                      <a:pPr algn="l" rtl="0" eaLnBrk="0">
                        <a:lnSpc>
                          <a:spcPct val="109000"/>
                        </a:lnSpc>
                        <a:tabLst/>
                      </a:pPr>
                      <a:endParaRPr sz="1000" dirty="0">
                        <a:latin typeface="Arial"/>
                        <a:ea typeface="Arial"/>
                        <a:cs typeface="Arial"/>
                      </a:endParaRPr>
                    </a:p>
                    <a:p>
                      <a:pPr algn="l" rtl="0" eaLnBrk="0">
                        <a:lnSpc>
                          <a:spcPct val="110000"/>
                        </a:lnSpc>
                        <a:tabLst/>
                      </a:pPr>
                      <a:endParaRPr sz="1000" dirty="0">
                        <a:latin typeface="Arial"/>
                        <a:ea typeface="Arial"/>
                        <a:cs typeface="Arial"/>
                      </a:endParaRPr>
                    </a:p>
                    <a:p>
                      <a:pPr algn="l" rtl="0" eaLnBrk="0">
                        <a:lnSpc>
                          <a:spcPct val="110000"/>
                        </a:lnSpc>
                        <a:tabLst/>
                      </a:pPr>
                      <a:endParaRPr sz="1000" dirty="0">
                        <a:latin typeface="Arial"/>
                        <a:ea typeface="Arial"/>
                        <a:cs typeface="Arial"/>
                      </a:endParaRPr>
                    </a:p>
                    <a:p>
                      <a:pPr algn="l" rtl="0" eaLnBrk="0">
                        <a:lnSpc>
                          <a:spcPct val="110000"/>
                        </a:lnSpc>
                        <a:tabLst/>
                      </a:pPr>
                      <a:endParaRPr sz="1000" dirty="0">
                        <a:latin typeface="Arial"/>
                        <a:ea typeface="Arial"/>
                        <a:cs typeface="Arial"/>
                      </a:endParaRPr>
                    </a:p>
                    <a:p>
                      <a:pPr algn="l" rtl="0" eaLnBrk="0">
                        <a:lnSpc>
                          <a:spcPct val="110000"/>
                        </a:lnSpc>
                        <a:tabLst/>
                      </a:pPr>
                      <a:endParaRPr sz="1000" dirty="0">
                        <a:latin typeface="Arial"/>
                        <a:ea typeface="Arial"/>
                        <a:cs typeface="Arial"/>
                      </a:endParaRPr>
                    </a:p>
                    <a:p>
                      <a:pPr algn="l" rtl="0" eaLnBrk="0">
                        <a:lnSpc>
                          <a:spcPct val="110000"/>
                        </a:lnSpc>
                        <a:tabLst/>
                      </a:pPr>
                      <a:endParaRPr sz="1000" dirty="0">
                        <a:latin typeface="Arial"/>
                        <a:ea typeface="Arial"/>
                        <a:cs typeface="Arial"/>
                      </a:endParaRPr>
                    </a:p>
                    <a:p>
                      <a:pPr algn="l" rtl="0" eaLnBrk="0">
                        <a:lnSpc>
                          <a:spcPct val="125000"/>
                        </a:lnSpc>
                        <a:tabLst/>
                      </a:pPr>
                      <a:endParaRPr sz="300" dirty="0">
                        <a:latin typeface="Arial"/>
                        <a:ea typeface="Arial"/>
                        <a:cs typeface="Arial"/>
                      </a:endParaRPr>
                    </a:p>
                    <a:p>
                      <a:pPr marL="232409" indent="78105" algn="l" rtl="0" eaLnBrk="0">
                        <a:lnSpc>
                          <a:spcPct val="125000"/>
                        </a:lnSpc>
                        <a:spcBef>
                          <a:spcPts val="3"/>
                        </a:spcBef>
                        <a:tabLst/>
                      </a:pPr>
                      <a:r>
                        <a:rPr sz="1500" kern="0" spc="-60" dirty="0">
                          <a:solidFill>
                            <a:srgbClr val="000000">
                              <a:alpha val="100000"/>
                            </a:srgbClr>
                          </a:solidFill>
                          <a:latin typeface="Microsoft YaHei"/>
                          <a:ea typeface="Microsoft YaHei"/>
                          <a:cs typeface="Microsoft YaHei"/>
                        </a:rPr>
                        <a:t>（</a:t>
                      </a:r>
                      <a:r>
                        <a:rPr sz="1500" kern="0" spc="180" dirty="0">
                          <a:solidFill>
                            <a:srgbClr val="000000">
                              <a:alpha val="100000"/>
                            </a:srgbClr>
                          </a:solidFill>
                          <a:latin typeface="Microsoft YaHei"/>
                          <a:ea typeface="Microsoft YaHei"/>
                          <a:cs typeface="Microsoft YaHei"/>
                        </a:rPr>
                        <a:t> </a:t>
                      </a:r>
                      <a:r>
                        <a:rPr sz="1500" kern="0" spc="-60" dirty="0">
                          <a:solidFill>
                            <a:srgbClr val="000000">
                              <a:alpha val="100000"/>
                            </a:srgbClr>
                          </a:solidFill>
                          <a:latin typeface="FangSong"/>
                          <a:ea typeface="FangSong"/>
                          <a:cs typeface="FangSong"/>
                        </a:rPr>
                        <a:t>3</a:t>
                      </a:r>
                      <a:r>
                        <a:rPr sz="1500" kern="0" spc="-340" dirty="0">
                          <a:solidFill>
                            <a:srgbClr val="000000">
                              <a:alpha val="100000"/>
                            </a:srgbClr>
                          </a:solidFill>
                          <a:latin typeface="FangSong"/>
                          <a:ea typeface="FangSong"/>
                          <a:cs typeface="FangSong"/>
                        </a:rPr>
                        <a:t> </a:t>
                      </a:r>
                      <a:r>
                        <a:rPr sz="1500" kern="0" spc="-60" dirty="0">
                          <a:solidFill>
                            <a:srgbClr val="000000">
                              <a:alpha val="100000"/>
                            </a:srgbClr>
                          </a:solidFill>
                          <a:latin typeface="Microsoft YaHei"/>
                          <a:ea typeface="Microsoft YaHei"/>
                          <a:cs typeface="Microsoft YaHei"/>
                        </a:rPr>
                        <a:t>）查气化或复热装置</a:t>
                      </a:r>
                      <a:r>
                        <a:rPr sz="1500" kern="0" spc="0" dirty="0">
                          <a:solidFill>
                            <a:srgbClr val="000000">
                              <a:alpha val="100000"/>
                            </a:srgbClr>
                          </a:solidFill>
                          <a:latin typeface="Microsoft YaHei"/>
                          <a:ea typeface="Microsoft YaHei"/>
                          <a:cs typeface="Microsoft YaHei"/>
                        </a:rPr>
                        <a:t>      </a:t>
                      </a:r>
                      <a:r>
                        <a:rPr sz="1500" kern="0" spc="90" dirty="0">
                          <a:solidFill>
                            <a:srgbClr val="000000">
                              <a:alpha val="100000"/>
                            </a:srgbClr>
                          </a:solidFill>
                          <a:latin typeface="Microsoft YaHei"/>
                          <a:ea typeface="Microsoft YaHei"/>
                          <a:cs typeface="Microsoft YaHei"/>
                        </a:rPr>
                        <a:t>的超压切断（入口紧急</a:t>
                      </a:r>
                      <a:r>
                        <a:rPr sz="1500" kern="0" spc="0" dirty="0">
                          <a:solidFill>
                            <a:srgbClr val="000000">
                              <a:alpha val="100000"/>
                            </a:srgbClr>
                          </a:solidFill>
                          <a:latin typeface="Microsoft YaHei"/>
                          <a:ea typeface="Microsoft YaHei"/>
                          <a:cs typeface="Microsoft YaHei"/>
                        </a:rPr>
                        <a:t>        </a:t>
                      </a:r>
                      <a:r>
                        <a:rPr sz="1500" kern="0" spc="40" dirty="0">
                          <a:solidFill>
                            <a:srgbClr val="000000">
                              <a:alpha val="100000"/>
                            </a:srgbClr>
                          </a:solidFill>
                          <a:latin typeface="Microsoft YaHei"/>
                          <a:ea typeface="Microsoft YaHei"/>
                          <a:cs typeface="Microsoft YaHei"/>
                        </a:rPr>
                        <a:t>切断阀 ）和安全放散装</a:t>
                      </a:r>
                      <a:r>
                        <a:rPr sz="1500" kern="0" spc="0" dirty="0">
                          <a:solidFill>
                            <a:srgbClr val="000000">
                              <a:alpha val="100000"/>
                            </a:srgbClr>
                          </a:solidFill>
                          <a:latin typeface="Microsoft YaHei"/>
                          <a:ea typeface="Microsoft YaHei"/>
                          <a:cs typeface="Microsoft YaHei"/>
                        </a:rPr>
                        <a:t>        </a:t>
                      </a:r>
                      <a:r>
                        <a:rPr sz="1500" kern="0" spc="60" dirty="0">
                          <a:solidFill>
                            <a:srgbClr val="000000">
                              <a:alpha val="100000"/>
                            </a:srgbClr>
                          </a:solidFill>
                          <a:latin typeface="Microsoft YaHei"/>
                          <a:ea typeface="Microsoft YaHei"/>
                          <a:cs typeface="Microsoft YaHei"/>
                        </a:rPr>
                        <a:t>置设置情况 ；</a:t>
                      </a:r>
                      <a:endParaRPr sz="1500" dirty="0">
                        <a:latin typeface="Microsoft YaHei"/>
                        <a:ea typeface="Microsoft YaHei"/>
                        <a:cs typeface="Microsoft YaHei"/>
                      </a:endParaRPr>
                    </a:p>
                  </a:txBody>
                  <a:tcPr marL="0" marR="0" marT="0" marB="0">
                    <a:lnL>
                      <a:noFill/>
                    </a:lnL>
                    <a:lnR w="12700" cap="flat" cmpd="sng" algn="ctr">
                      <a:solidFill>
                        <a:srgbClr val="8EBFD6"/>
                      </a:solidFill>
                      <a:prstDash val="solid"/>
                      <a:round/>
                      <a:headEnd type="none" w="med" len="med"/>
                      <a:tailEnd type="none" w="med" len="med"/>
                    </a:lnR>
                    <a:lnT>
                      <a:noFill/>
                    </a:lnT>
                    <a:lnB w="12700" cap="flat" cmpd="sng" algn="ctr">
                      <a:solidFill>
                        <a:srgbClr val="8EBFD6"/>
                      </a:solidFill>
                      <a:prstDash val="solid"/>
                      <a:round/>
                      <a:headEnd type="none" w="med" len="med"/>
                      <a:tailEnd type="none" w="med" len="med"/>
                    </a:lnB>
                  </a:tcPr>
                </a:tc>
                <a:tc gridSpan="2">
                  <a:txBody>
                    <a:bodyPr/>
                    <a:lstStyle/>
                    <a:p>
                      <a:pPr algn="l" rtl="0" eaLnBrk="0">
                        <a:lnSpc>
                          <a:spcPct val="152000"/>
                        </a:lnSpc>
                        <a:tabLst/>
                      </a:pPr>
                      <a:endParaRPr sz="1000" dirty="0">
                        <a:latin typeface="Arial"/>
                        <a:ea typeface="Arial"/>
                        <a:cs typeface="Arial"/>
                      </a:endParaRPr>
                    </a:p>
                    <a:p>
                      <a:pPr marL="1762125" algn="l" rtl="0" eaLnBrk="0">
                        <a:lnSpc>
                          <a:spcPct val="84000"/>
                        </a:lnSpc>
                        <a:spcBef>
                          <a:spcPts val="4"/>
                        </a:spcBef>
                        <a:tabLst/>
                      </a:pPr>
                      <a:r>
                        <a:rPr sz="1600" kern="0" spc="120" dirty="0">
                          <a:solidFill>
                            <a:srgbClr val="000000">
                              <a:alpha val="100000"/>
                            </a:srgbClr>
                          </a:solidFill>
                          <a:latin typeface="Microsoft YaHei"/>
                          <a:ea typeface="Microsoft YaHei"/>
                          <a:cs typeface="Microsoft YaHei"/>
                        </a:rPr>
                        <a:t>判定标准</a:t>
                      </a:r>
                      <a:endParaRPr sz="1600" dirty="0">
                        <a:latin typeface="Microsoft YaHei"/>
                        <a:ea typeface="Microsoft YaHei"/>
                        <a:cs typeface="Microsoft YaHei"/>
                      </a:endParaRPr>
                    </a:p>
                    <a:p>
                      <a:pPr algn="l" rtl="0" eaLnBrk="0">
                        <a:lnSpc>
                          <a:spcPct val="104000"/>
                        </a:lnSpc>
                        <a:tabLst/>
                      </a:pPr>
                      <a:endParaRPr sz="1000" dirty="0">
                        <a:latin typeface="Arial"/>
                        <a:ea typeface="Arial"/>
                        <a:cs typeface="Arial"/>
                      </a:endParaRPr>
                    </a:p>
                    <a:p>
                      <a:pPr algn="l" rtl="0" eaLnBrk="0">
                        <a:lnSpc>
                          <a:spcPct val="105000"/>
                        </a:lnSpc>
                        <a:tabLst/>
                      </a:pPr>
                      <a:endParaRPr sz="1000" dirty="0">
                        <a:latin typeface="Arial"/>
                        <a:ea typeface="Arial"/>
                        <a:cs typeface="Arial"/>
                      </a:endParaRPr>
                    </a:p>
                    <a:p>
                      <a:pPr algn="l" rtl="0" eaLnBrk="0">
                        <a:lnSpc>
                          <a:spcPct val="125000"/>
                        </a:lnSpc>
                        <a:tabLst/>
                      </a:pPr>
                      <a:endParaRPr sz="300" dirty="0">
                        <a:latin typeface="Arial"/>
                        <a:ea typeface="Arial"/>
                        <a:cs typeface="Arial"/>
                      </a:endParaRPr>
                    </a:p>
                    <a:p>
                      <a:pPr marL="233045" algn="l" rtl="0" eaLnBrk="0">
                        <a:lnSpc>
                          <a:spcPct val="124000"/>
                        </a:lnSpc>
                        <a:spcBef>
                          <a:spcPts val="3"/>
                        </a:spcBef>
                        <a:tabLst/>
                      </a:pPr>
                      <a:r>
                        <a:rPr sz="1500" kern="0" spc="100" dirty="0">
                          <a:solidFill>
                            <a:srgbClr val="000000">
                              <a:alpha val="100000"/>
                            </a:srgbClr>
                          </a:solidFill>
                          <a:latin typeface="Microsoft YaHei"/>
                          <a:ea typeface="Microsoft YaHei"/>
                          <a:cs typeface="Microsoft YaHei"/>
                        </a:rPr>
                        <a:t>气化或复热装置未设置超压切断（</a:t>
                      </a:r>
                      <a:r>
                        <a:rPr sz="1500" kern="0" spc="90" dirty="0">
                          <a:solidFill>
                            <a:srgbClr val="000000">
                              <a:alpha val="100000"/>
                            </a:srgbClr>
                          </a:solidFill>
                          <a:latin typeface="Microsoft YaHei"/>
                          <a:ea typeface="Microsoft YaHei"/>
                          <a:cs typeface="Microsoft YaHei"/>
                        </a:rPr>
                        <a:t>入口紧急</a:t>
                      </a:r>
                      <a:r>
                        <a:rPr sz="1500" kern="0" spc="-10" dirty="0">
                          <a:solidFill>
                            <a:srgbClr val="000000">
                              <a:alpha val="100000"/>
                            </a:srgbClr>
                          </a:solidFill>
                          <a:latin typeface="Microsoft YaHei"/>
                          <a:ea typeface="Microsoft YaHei"/>
                          <a:cs typeface="Microsoft YaHei"/>
                        </a:rPr>
                        <a:t>       </a:t>
                      </a:r>
                      <a:r>
                        <a:rPr sz="1500" kern="0" spc="40" dirty="0">
                          <a:solidFill>
                            <a:srgbClr val="000000">
                              <a:alpha val="100000"/>
                            </a:srgbClr>
                          </a:solidFill>
                          <a:latin typeface="Microsoft YaHei"/>
                          <a:ea typeface="Microsoft YaHei"/>
                          <a:cs typeface="Microsoft YaHei"/>
                        </a:rPr>
                        <a:t>切断阀 ）或安全放散装置 ，构成重大隐患</a:t>
                      </a:r>
                      <a:endParaRPr sz="1500" dirty="0">
                        <a:latin typeface="Microsoft YaHei"/>
                        <a:ea typeface="Microsoft YaHei"/>
                        <a:cs typeface="Microsoft YaHei"/>
                      </a:endParaRPr>
                    </a:p>
                  </a:txBody>
                  <a:tcPr marL="0" marR="0" marT="0" marB="0">
                    <a:lnL w="12700" cap="flat" cmpd="sng" algn="ctr">
                      <a:solidFill>
                        <a:srgbClr val="8EBFD6"/>
                      </a:solidFill>
                      <a:prstDash val="solid"/>
                      <a:round/>
                      <a:headEnd type="none" w="med" len="med"/>
                      <a:tailEnd type="none" w="med" len="med"/>
                    </a:lnL>
                    <a:lnR w="12700" cap="flat" cmpd="sng" algn="ctr">
                      <a:solidFill>
                        <a:srgbClr val="8EBFD6"/>
                      </a:solidFill>
                      <a:prstDash val="solid"/>
                      <a:round/>
                      <a:headEnd type="none" w="med" len="med"/>
                      <a:tailEnd type="none" w="med" len="med"/>
                    </a:lnR>
                    <a:lnT>
                      <a:noFill/>
                    </a:lnT>
                    <a:lnB>
                      <a:noFill/>
                    </a:lnB>
                  </a:tcPr>
                </a:tc>
                <a:tc hMerge="1">
                  <a:txBody>
                    <a:bodyPr/>
                    <a:lstStyle/>
                    <a:p>
                      <a:endParaRPr/>
                    </a:p>
                  </a:txBody>
                  <a:tcPr marL="0" marR="0" marT="0" marB="0">
                    <a:lnL w="12700" cap="flat" cmpd="sng" algn="ctr">
                      <a:solidFill>
                        <a:srgbClr val="8EBFD6"/>
                      </a:solidFill>
                      <a:prstDash val="solid"/>
                      <a:round/>
                      <a:headEnd type="none" w="med" len="med"/>
                      <a:tailEnd type="none" w="med" len="med"/>
                    </a:lnL>
                    <a:lnR w="12700" cap="flat" cmpd="sng" algn="ctr">
                      <a:solidFill>
                        <a:srgbClr val="8EBFD6"/>
                      </a:solidFill>
                      <a:prstDash val="solid"/>
                      <a:round/>
                      <a:headEnd type="none" w="med" len="med"/>
                      <a:tailEnd type="none" w="med" len="med"/>
                    </a:lnR>
                    <a:lnT>
                      <a:noFill/>
                    </a:lnT>
                    <a:lnB>
                      <a:noFill/>
                    </a:lnB>
                  </a:tcPr>
                </a:tc>
                <a:tc rowSpan="2">
                  <a:txBody>
                    <a:bodyPr/>
                    <a:lstStyle/>
                    <a:p>
                      <a:pPr algn="l" rtl="0" eaLnBrk="0">
                        <a:lnSpc>
                          <a:spcPct val="151000"/>
                        </a:lnSpc>
                        <a:tabLst/>
                      </a:pPr>
                      <a:endParaRPr sz="1000" dirty="0">
                        <a:latin typeface="Arial"/>
                        <a:ea typeface="Arial"/>
                        <a:cs typeface="Arial"/>
                      </a:endParaRPr>
                    </a:p>
                    <a:p>
                      <a:pPr marL="1162050" algn="l" rtl="0" eaLnBrk="0">
                        <a:lnSpc>
                          <a:spcPct val="85000"/>
                        </a:lnSpc>
                        <a:spcBef>
                          <a:spcPts val="1"/>
                        </a:spcBef>
                        <a:tabLst/>
                      </a:pPr>
                      <a:r>
                        <a:rPr sz="1600" kern="0" spc="140" dirty="0">
                          <a:solidFill>
                            <a:srgbClr val="000000">
                              <a:alpha val="100000"/>
                            </a:srgbClr>
                          </a:solidFill>
                          <a:latin typeface="Microsoft YaHei"/>
                          <a:ea typeface="Microsoft YaHei"/>
                          <a:cs typeface="Microsoft YaHei"/>
                        </a:rPr>
                        <a:t>相关参考依据</a:t>
                      </a:r>
                      <a:endParaRPr sz="1600" dirty="0">
                        <a:latin typeface="Microsoft YaHei"/>
                        <a:ea typeface="Microsoft YaHei"/>
                        <a:cs typeface="Microsoft YaHei"/>
                      </a:endParaRPr>
                    </a:p>
                    <a:p>
                      <a:pPr algn="l" rtl="0" eaLnBrk="0">
                        <a:lnSpc>
                          <a:spcPct val="194000"/>
                        </a:lnSpc>
                        <a:tabLst/>
                      </a:pPr>
                      <a:endParaRPr sz="1000" dirty="0">
                        <a:latin typeface="Arial"/>
                        <a:ea typeface="Arial"/>
                        <a:cs typeface="Arial"/>
                      </a:endParaRPr>
                    </a:p>
                    <a:p>
                      <a:pPr marL="230504" indent="70485" algn="l" rtl="0" eaLnBrk="0">
                        <a:lnSpc>
                          <a:spcPct val="135000"/>
                        </a:lnSpc>
                        <a:spcBef>
                          <a:spcPts val="276"/>
                        </a:spcBef>
                        <a:tabLst/>
                      </a:pPr>
                      <a:r>
                        <a:rPr sz="900" kern="0" spc="50" dirty="0">
                          <a:solidFill>
                            <a:srgbClr val="FF0000">
                              <a:alpha val="100000"/>
                            </a:srgbClr>
                          </a:solidFill>
                          <a:latin typeface="Microsoft YaHei"/>
                          <a:ea typeface="Microsoft YaHei"/>
                          <a:cs typeface="Microsoft YaHei"/>
                        </a:rPr>
                        <a:t>【依据】</a:t>
                      </a:r>
                      <a:r>
                        <a:rPr sz="900" kern="0" spc="-120" dirty="0">
                          <a:solidFill>
                            <a:srgbClr val="FF0000">
                              <a:alpha val="100000"/>
                            </a:srgbClr>
                          </a:solidFill>
                          <a:latin typeface="Microsoft YaHei"/>
                          <a:ea typeface="Microsoft YaHei"/>
                          <a:cs typeface="Microsoft YaHei"/>
                        </a:rPr>
                        <a:t> </a:t>
                      </a:r>
                      <a:r>
                        <a:rPr sz="900" kern="0" spc="50" dirty="0">
                          <a:solidFill>
                            <a:srgbClr val="000000">
                              <a:alpha val="100000"/>
                            </a:srgbClr>
                          </a:solidFill>
                          <a:latin typeface="Microsoft YaHei"/>
                          <a:ea typeface="Microsoft YaHei"/>
                          <a:cs typeface="Microsoft YaHei"/>
                        </a:rPr>
                        <a:t>《</a:t>
                      </a:r>
                      <a:r>
                        <a:rPr sz="900" kern="0" spc="-60" dirty="0">
                          <a:solidFill>
                            <a:srgbClr val="000000">
                              <a:alpha val="100000"/>
                            </a:srgbClr>
                          </a:solidFill>
                          <a:latin typeface="Microsoft YaHei"/>
                          <a:ea typeface="Microsoft YaHei"/>
                          <a:cs typeface="Microsoft YaHei"/>
                        </a:rPr>
                        <a:t> </a:t>
                      </a:r>
                      <a:r>
                        <a:rPr sz="900" kern="0" spc="50" dirty="0">
                          <a:solidFill>
                            <a:srgbClr val="000000">
                              <a:alpha val="100000"/>
                            </a:srgbClr>
                          </a:solidFill>
                          <a:latin typeface="Microsoft YaHei"/>
                          <a:ea typeface="Microsoft YaHei"/>
                          <a:cs typeface="Microsoft YaHei"/>
                        </a:rPr>
                        <a:t>燃</a:t>
                      </a:r>
                      <a:r>
                        <a:rPr sz="900" kern="0" spc="-120" dirty="0">
                          <a:solidFill>
                            <a:srgbClr val="000000">
                              <a:alpha val="100000"/>
                            </a:srgbClr>
                          </a:solidFill>
                          <a:latin typeface="Microsoft YaHei"/>
                          <a:ea typeface="Microsoft YaHei"/>
                          <a:cs typeface="Microsoft YaHei"/>
                        </a:rPr>
                        <a:t> </a:t>
                      </a:r>
                      <a:r>
                        <a:rPr sz="900" kern="0" spc="50" dirty="0">
                          <a:solidFill>
                            <a:srgbClr val="000000">
                              <a:alpha val="100000"/>
                            </a:srgbClr>
                          </a:solidFill>
                          <a:latin typeface="Microsoft YaHei"/>
                          <a:ea typeface="Microsoft YaHei"/>
                          <a:cs typeface="Microsoft YaHei"/>
                        </a:rPr>
                        <a:t>气</a:t>
                      </a:r>
                      <a:r>
                        <a:rPr sz="900" kern="0" spc="-110" dirty="0">
                          <a:solidFill>
                            <a:srgbClr val="000000">
                              <a:alpha val="100000"/>
                            </a:srgbClr>
                          </a:solidFill>
                          <a:latin typeface="Microsoft YaHei"/>
                          <a:ea typeface="Microsoft YaHei"/>
                          <a:cs typeface="Microsoft YaHei"/>
                        </a:rPr>
                        <a:t> </a:t>
                      </a:r>
                      <a:r>
                        <a:rPr sz="900" kern="0" spc="50" dirty="0">
                          <a:solidFill>
                            <a:srgbClr val="000000">
                              <a:alpha val="100000"/>
                            </a:srgbClr>
                          </a:solidFill>
                          <a:latin typeface="Microsoft YaHei"/>
                          <a:ea typeface="Microsoft YaHei"/>
                          <a:cs typeface="Microsoft YaHei"/>
                        </a:rPr>
                        <a:t>工</a:t>
                      </a:r>
                      <a:r>
                        <a:rPr sz="900" kern="0" spc="-140" dirty="0">
                          <a:solidFill>
                            <a:srgbClr val="000000">
                              <a:alpha val="100000"/>
                            </a:srgbClr>
                          </a:solidFill>
                          <a:latin typeface="Microsoft YaHei"/>
                          <a:ea typeface="Microsoft YaHei"/>
                          <a:cs typeface="Microsoft YaHei"/>
                        </a:rPr>
                        <a:t> </a:t>
                      </a:r>
                      <a:r>
                        <a:rPr sz="900" kern="0" spc="50" dirty="0">
                          <a:solidFill>
                            <a:srgbClr val="000000">
                              <a:alpha val="100000"/>
                            </a:srgbClr>
                          </a:solidFill>
                          <a:latin typeface="Microsoft YaHei"/>
                          <a:ea typeface="Microsoft YaHei"/>
                          <a:cs typeface="Microsoft YaHei"/>
                        </a:rPr>
                        <a:t>程</a:t>
                      </a:r>
                      <a:r>
                        <a:rPr sz="900" kern="0" spc="-130" dirty="0">
                          <a:solidFill>
                            <a:srgbClr val="000000">
                              <a:alpha val="100000"/>
                            </a:srgbClr>
                          </a:solidFill>
                          <a:latin typeface="Microsoft YaHei"/>
                          <a:ea typeface="Microsoft YaHei"/>
                          <a:cs typeface="Microsoft YaHei"/>
                        </a:rPr>
                        <a:t> </a:t>
                      </a:r>
                      <a:r>
                        <a:rPr sz="900" kern="0" spc="50" dirty="0">
                          <a:solidFill>
                            <a:srgbClr val="000000">
                              <a:alpha val="100000"/>
                            </a:srgbClr>
                          </a:solidFill>
                          <a:latin typeface="Microsoft YaHei"/>
                          <a:ea typeface="Microsoft YaHei"/>
                          <a:cs typeface="Microsoft YaHei"/>
                        </a:rPr>
                        <a:t>项 目</a:t>
                      </a:r>
                      <a:r>
                        <a:rPr sz="900" kern="0" spc="-130" dirty="0">
                          <a:solidFill>
                            <a:srgbClr val="000000">
                              <a:alpha val="100000"/>
                            </a:srgbClr>
                          </a:solidFill>
                          <a:latin typeface="Microsoft YaHei"/>
                          <a:ea typeface="Microsoft YaHei"/>
                          <a:cs typeface="Microsoft YaHei"/>
                        </a:rPr>
                        <a:t> </a:t>
                      </a:r>
                      <a:r>
                        <a:rPr sz="900" kern="0" spc="50" dirty="0">
                          <a:solidFill>
                            <a:srgbClr val="000000">
                              <a:alpha val="100000"/>
                            </a:srgbClr>
                          </a:solidFill>
                          <a:latin typeface="Microsoft YaHei"/>
                          <a:ea typeface="Microsoft YaHei"/>
                          <a:cs typeface="Microsoft YaHei"/>
                        </a:rPr>
                        <a:t>规</a:t>
                      </a:r>
                      <a:r>
                        <a:rPr sz="900" kern="0" spc="-110" dirty="0">
                          <a:solidFill>
                            <a:srgbClr val="000000">
                              <a:alpha val="100000"/>
                            </a:srgbClr>
                          </a:solidFill>
                          <a:latin typeface="Microsoft YaHei"/>
                          <a:ea typeface="Microsoft YaHei"/>
                          <a:cs typeface="Microsoft YaHei"/>
                        </a:rPr>
                        <a:t> </a:t>
                      </a:r>
                      <a:r>
                        <a:rPr sz="900" kern="0" spc="50" dirty="0">
                          <a:solidFill>
                            <a:srgbClr val="000000">
                              <a:alpha val="100000"/>
                            </a:srgbClr>
                          </a:solidFill>
                          <a:latin typeface="Microsoft YaHei"/>
                          <a:ea typeface="Microsoft YaHei"/>
                          <a:cs typeface="Microsoft YaHei"/>
                        </a:rPr>
                        <a:t>范</a:t>
                      </a:r>
                      <a:r>
                        <a:rPr sz="900" kern="0" spc="-70" dirty="0">
                          <a:solidFill>
                            <a:srgbClr val="000000">
                              <a:alpha val="100000"/>
                            </a:srgbClr>
                          </a:solidFill>
                          <a:latin typeface="Microsoft YaHei"/>
                          <a:ea typeface="Microsoft YaHei"/>
                          <a:cs typeface="Microsoft YaHei"/>
                        </a:rPr>
                        <a:t> </a:t>
                      </a:r>
                      <a:r>
                        <a:rPr sz="900" kern="0" spc="50" dirty="0">
                          <a:solidFill>
                            <a:srgbClr val="000000">
                              <a:alpha val="100000"/>
                            </a:srgbClr>
                          </a:solidFill>
                          <a:latin typeface="Microsoft YaHei"/>
                          <a:ea typeface="Microsoft YaHei"/>
                          <a:cs typeface="Microsoft YaHei"/>
                        </a:rPr>
                        <a:t>》</a:t>
                      </a:r>
                      <a:r>
                        <a:rPr sz="900" kern="0" spc="-90" dirty="0">
                          <a:solidFill>
                            <a:srgbClr val="000000">
                              <a:alpha val="100000"/>
                            </a:srgbClr>
                          </a:solidFill>
                          <a:latin typeface="Microsoft YaHei"/>
                          <a:ea typeface="Microsoft YaHei"/>
                          <a:cs typeface="Microsoft YaHei"/>
                        </a:rPr>
                        <a:t> </a:t>
                      </a:r>
                      <a:r>
                        <a:rPr sz="900" kern="0" spc="50" dirty="0">
                          <a:solidFill>
                            <a:srgbClr val="000000">
                              <a:alpha val="100000"/>
                            </a:srgbClr>
                          </a:solidFill>
                          <a:latin typeface="Microsoft YaHei"/>
                          <a:ea typeface="Microsoft YaHei"/>
                          <a:cs typeface="Microsoft YaHei"/>
                        </a:rPr>
                        <a:t>第</a:t>
                      </a:r>
                      <a:r>
                        <a:rPr sz="900" kern="0" spc="10" dirty="0">
                          <a:solidFill>
                            <a:srgbClr val="000000">
                              <a:alpha val="100000"/>
                            </a:srgbClr>
                          </a:solidFill>
                          <a:latin typeface="Microsoft YaHei"/>
                          <a:ea typeface="Microsoft YaHei"/>
                          <a:cs typeface="Microsoft YaHei"/>
                        </a:rPr>
                        <a:t>  </a:t>
                      </a:r>
                      <a:r>
                        <a:rPr sz="900" kern="0" spc="50" dirty="0">
                          <a:solidFill>
                            <a:srgbClr val="000000">
                              <a:alpha val="100000"/>
                            </a:srgbClr>
                          </a:solidFill>
                          <a:latin typeface="Microsoft YaHei"/>
                          <a:ea typeface="Microsoft YaHei"/>
                          <a:cs typeface="Microsoft YaHei"/>
                        </a:rPr>
                        <a:t>4</a:t>
                      </a:r>
                      <a:r>
                        <a:rPr sz="900" kern="0" spc="40" dirty="0">
                          <a:solidFill>
                            <a:srgbClr val="000000">
                              <a:alpha val="100000"/>
                            </a:srgbClr>
                          </a:solidFill>
                          <a:latin typeface="Microsoft YaHei"/>
                          <a:ea typeface="Microsoft YaHei"/>
                          <a:cs typeface="Microsoft YaHei"/>
                        </a:rPr>
                        <a:t>.2.5</a:t>
                      </a:r>
                      <a:r>
                        <a:rPr sz="900" kern="0" spc="10" dirty="0">
                          <a:solidFill>
                            <a:srgbClr val="000000">
                              <a:alpha val="100000"/>
                            </a:srgbClr>
                          </a:solidFill>
                          <a:latin typeface="Microsoft YaHei"/>
                          <a:ea typeface="Microsoft YaHei"/>
                          <a:cs typeface="Microsoft YaHei"/>
                        </a:rPr>
                        <a:t>  </a:t>
                      </a:r>
                      <a:r>
                        <a:rPr sz="900" kern="0" spc="40" dirty="0">
                          <a:solidFill>
                            <a:srgbClr val="000000">
                              <a:alpha val="100000"/>
                            </a:srgbClr>
                          </a:solidFill>
                          <a:latin typeface="Microsoft YaHei"/>
                          <a:ea typeface="Microsoft YaHei"/>
                          <a:cs typeface="Microsoft YaHei"/>
                        </a:rPr>
                        <a:t>条</a:t>
                      </a:r>
                      <a:r>
                        <a:rPr sz="900" kern="0" spc="130" dirty="0">
                          <a:solidFill>
                            <a:srgbClr val="000000">
                              <a:alpha val="100000"/>
                            </a:srgbClr>
                          </a:solidFill>
                          <a:latin typeface="Microsoft YaHei"/>
                          <a:ea typeface="Microsoft YaHei"/>
                          <a:cs typeface="Microsoft YaHei"/>
                        </a:rPr>
                        <a:t> </a:t>
                      </a:r>
                      <a:r>
                        <a:rPr sz="900" kern="0" spc="40" dirty="0">
                          <a:solidFill>
                            <a:srgbClr val="000000">
                              <a:alpha val="100000"/>
                            </a:srgbClr>
                          </a:solidFill>
                          <a:latin typeface="Microsoft YaHei"/>
                          <a:ea typeface="Microsoft YaHei"/>
                          <a:cs typeface="Microsoft YaHei"/>
                        </a:rPr>
                        <a:t>：燃</a:t>
                      </a:r>
                      <a:r>
                        <a:rPr sz="900" kern="0" spc="-130" dirty="0">
                          <a:solidFill>
                            <a:srgbClr val="000000">
                              <a:alpha val="100000"/>
                            </a:srgbClr>
                          </a:solidFill>
                          <a:latin typeface="Microsoft YaHei"/>
                          <a:ea typeface="Microsoft YaHei"/>
                          <a:cs typeface="Microsoft YaHei"/>
                        </a:rPr>
                        <a:t> </a:t>
                      </a:r>
                      <a:r>
                        <a:rPr sz="900" kern="0" spc="40" dirty="0">
                          <a:solidFill>
                            <a:srgbClr val="000000">
                              <a:alpha val="100000"/>
                            </a:srgbClr>
                          </a:solidFill>
                          <a:latin typeface="Microsoft YaHei"/>
                          <a:ea typeface="Microsoft YaHei"/>
                          <a:cs typeface="Microsoft YaHei"/>
                        </a:rPr>
                        <a:t>气</a:t>
                      </a:r>
                      <a:r>
                        <a:rPr sz="900" kern="0" spc="0" dirty="0">
                          <a:solidFill>
                            <a:srgbClr val="000000">
                              <a:alpha val="100000"/>
                            </a:srgbClr>
                          </a:solidFill>
                          <a:latin typeface="Microsoft YaHei"/>
                          <a:ea typeface="Microsoft YaHei"/>
                          <a:cs typeface="Microsoft YaHei"/>
                        </a:rPr>
                        <a:t>            </a:t>
                      </a:r>
                      <a:r>
                        <a:rPr sz="900" kern="0" spc="210" dirty="0">
                          <a:solidFill>
                            <a:srgbClr val="000000">
                              <a:alpha val="100000"/>
                            </a:srgbClr>
                          </a:solidFill>
                          <a:latin typeface="Microsoft YaHei"/>
                          <a:ea typeface="Microsoft YaHei"/>
                          <a:cs typeface="Microsoft YaHei"/>
                        </a:rPr>
                        <a:t>厂站内设备和管道应按防止系统压力参数超过限值</a:t>
                      </a:r>
                      <a:r>
                        <a:rPr sz="900" kern="0" spc="0" dirty="0">
                          <a:solidFill>
                            <a:srgbClr val="000000">
                              <a:alpha val="100000"/>
                            </a:srgbClr>
                          </a:solidFill>
                          <a:latin typeface="Microsoft YaHei"/>
                          <a:ea typeface="Microsoft YaHei"/>
                          <a:cs typeface="Microsoft YaHei"/>
                        </a:rPr>
                        <a:t>           </a:t>
                      </a:r>
                      <a:r>
                        <a:rPr sz="900" kern="0" spc="200" dirty="0">
                          <a:solidFill>
                            <a:srgbClr val="000000">
                              <a:alpha val="100000"/>
                            </a:srgbClr>
                          </a:solidFill>
                          <a:latin typeface="Microsoft YaHei"/>
                          <a:ea typeface="Microsoft YaHei"/>
                          <a:cs typeface="Microsoft YaHei"/>
                        </a:rPr>
                        <a:t>的要求设置自动切断和放散装</a:t>
                      </a:r>
                      <a:r>
                        <a:rPr sz="900" kern="0" spc="190" dirty="0">
                          <a:solidFill>
                            <a:srgbClr val="000000">
                              <a:alpha val="100000"/>
                            </a:srgbClr>
                          </a:solidFill>
                          <a:latin typeface="Microsoft YaHei"/>
                          <a:ea typeface="Microsoft YaHei"/>
                          <a:cs typeface="Microsoft YaHei"/>
                        </a:rPr>
                        <a:t>置</a:t>
                      </a:r>
                      <a:r>
                        <a:rPr sz="900" kern="0" spc="-80" dirty="0">
                          <a:solidFill>
                            <a:srgbClr val="000000">
                              <a:alpha val="100000"/>
                            </a:srgbClr>
                          </a:solidFill>
                          <a:latin typeface="Microsoft YaHei"/>
                          <a:ea typeface="Microsoft YaHei"/>
                          <a:cs typeface="Microsoft YaHei"/>
                        </a:rPr>
                        <a:t> </a:t>
                      </a:r>
                      <a:r>
                        <a:rPr sz="900" kern="0" spc="190" dirty="0">
                          <a:solidFill>
                            <a:srgbClr val="000000">
                              <a:alpha val="100000"/>
                            </a:srgbClr>
                          </a:solidFill>
                          <a:latin typeface="Microsoft YaHei"/>
                          <a:ea typeface="Microsoft YaHei"/>
                          <a:cs typeface="Microsoft YaHei"/>
                        </a:rPr>
                        <a:t>。</a:t>
                      </a:r>
                      <a:r>
                        <a:rPr sz="900" kern="0" spc="-70" dirty="0">
                          <a:solidFill>
                            <a:srgbClr val="000000">
                              <a:alpha val="100000"/>
                            </a:srgbClr>
                          </a:solidFill>
                          <a:latin typeface="Microsoft YaHei"/>
                          <a:ea typeface="Microsoft YaHei"/>
                          <a:cs typeface="Microsoft YaHei"/>
                        </a:rPr>
                        <a:t> </a:t>
                      </a:r>
                      <a:r>
                        <a:rPr sz="900" kern="0" spc="190" dirty="0">
                          <a:solidFill>
                            <a:srgbClr val="000000">
                              <a:alpha val="100000"/>
                            </a:srgbClr>
                          </a:solidFill>
                          <a:latin typeface="Microsoft YaHei"/>
                          <a:ea typeface="Microsoft YaHei"/>
                          <a:cs typeface="Microsoft YaHei"/>
                        </a:rPr>
                        <a:t>放散装置的设置</a:t>
                      </a:r>
                      <a:r>
                        <a:rPr sz="900" kern="0" spc="0" dirty="0">
                          <a:solidFill>
                            <a:srgbClr val="000000">
                              <a:alpha val="100000"/>
                            </a:srgbClr>
                          </a:solidFill>
                          <a:latin typeface="Microsoft YaHei"/>
                          <a:ea typeface="Microsoft YaHei"/>
                          <a:cs typeface="Microsoft YaHei"/>
                        </a:rPr>
                        <a:t>           </a:t>
                      </a:r>
                      <a:r>
                        <a:rPr sz="900" kern="0" spc="190" dirty="0">
                          <a:solidFill>
                            <a:srgbClr val="000000">
                              <a:alpha val="100000"/>
                            </a:srgbClr>
                          </a:solidFill>
                          <a:latin typeface="Microsoft YaHei"/>
                          <a:ea typeface="Microsoft YaHei"/>
                          <a:cs typeface="Microsoft YaHei"/>
                        </a:rPr>
                        <a:t>应保证放散时的安全和卫生 ，不得在建筑物内放散</a:t>
                      </a:r>
                      <a:r>
                        <a:rPr sz="900" kern="0" spc="0" dirty="0">
                          <a:solidFill>
                            <a:srgbClr val="000000">
                              <a:alpha val="100000"/>
                            </a:srgbClr>
                          </a:solidFill>
                          <a:latin typeface="Microsoft YaHei"/>
                          <a:ea typeface="Microsoft YaHei"/>
                          <a:cs typeface="Microsoft YaHei"/>
                        </a:rPr>
                        <a:t>           </a:t>
                      </a:r>
                      <a:r>
                        <a:rPr sz="900" kern="0" spc="180" dirty="0">
                          <a:solidFill>
                            <a:srgbClr val="000000">
                              <a:alpha val="100000"/>
                            </a:srgbClr>
                          </a:solidFill>
                          <a:latin typeface="Microsoft YaHei"/>
                          <a:ea typeface="Microsoft YaHei"/>
                          <a:cs typeface="Microsoft YaHei"/>
                        </a:rPr>
                        <a:t>燃气和其他有害气体</a:t>
                      </a:r>
                      <a:r>
                        <a:rPr sz="900" kern="0" spc="-100" dirty="0">
                          <a:solidFill>
                            <a:srgbClr val="000000">
                              <a:alpha val="100000"/>
                            </a:srgbClr>
                          </a:solidFill>
                          <a:latin typeface="Microsoft YaHei"/>
                          <a:ea typeface="Microsoft YaHei"/>
                          <a:cs typeface="Microsoft YaHei"/>
                        </a:rPr>
                        <a:t> </a:t>
                      </a:r>
                      <a:r>
                        <a:rPr sz="900" kern="0" spc="180" dirty="0">
                          <a:solidFill>
                            <a:srgbClr val="000000">
                              <a:alpha val="100000"/>
                            </a:srgbClr>
                          </a:solidFill>
                          <a:latin typeface="Microsoft YaHei"/>
                          <a:ea typeface="Microsoft YaHei"/>
                          <a:cs typeface="Microsoft YaHei"/>
                        </a:rPr>
                        <a:t>。</a:t>
                      </a:r>
                      <a:endParaRPr sz="900" dirty="0">
                        <a:latin typeface="Microsoft YaHei"/>
                        <a:ea typeface="Microsoft YaHei"/>
                        <a:cs typeface="Microsoft YaHei"/>
                      </a:endParaRPr>
                    </a:p>
                    <a:p>
                      <a:pPr marL="299720" algn="l" rtl="0" eaLnBrk="0">
                        <a:lnSpc>
                          <a:spcPts val="1284"/>
                        </a:lnSpc>
                        <a:spcBef>
                          <a:spcPts val="181"/>
                        </a:spcBef>
                        <a:tabLst/>
                      </a:pPr>
                      <a:r>
                        <a:rPr sz="900" kern="0" spc="40" dirty="0">
                          <a:solidFill>
                            <a:srgbClr val="FF0000">
                              <a:alpha val="100000"/>
                            </a:srgbClr>
                          </a:solidFill>
                          <a:latin typeface="Microsoft YaHei"/>
                          <a:ea typeface="Microsoft YaHei"/>
                          <a:cs typeface="Microsoft YaHei"/>
                        </a:rPr>
                        <a:t>〖</a:t>
                      </a:r>
                      <a:r>
                        <a:rPr sz="900" kern="0" spc="-120" dirty="0">
                          <a:solidFill>
                            <a:srgbClr val="FF0000">
                              <a:alpha val="100000"/>
                            </a:srgbClr>
                          </a:solidFill>
                          <a:latin typeface="Microsoft YaHei"/>
                          <a:ea typeface="Microsoft YaHei"/>
                          <a:cs typeface="Microsoft YaHei"/>
                        </a:rPr>
                        <a:t> </a:t>
                      </a:r>
                      <a:r>
                        <a:rPr sz="900" kern="0" spc="40" dirty="0">
                          <a:solidFill>
                            <a:srgbClr val="FF0000">
                              <a:alpha val="100000"/>
                            </a:srgbClr>
                          </a:solidFill>
                          <a:latin typeface="Microsoft YaHei"/>
                          <a:ea typeface="Microsoft YaHei"/>
                          <a:cs typeface="Microsoft YaHei"/>
                        </a:rPr>
                        <a:t>解</a:t>
                      </a:r>
                      <a:r>
                        <a:rPr sz="900" kern="0" spc="-130" dirty="0">
                          <a:solidFill>
                            <a:srgbClr val="FF0000">
                              <a:alpha val="100000"/>
                            </a:srgbClr>
                          </a:solidFill>
                          <a:latin typeface="Microsoft YaHei"/>
                          <a:ea typeface="Microsoft YaHei"/>
                          <a:cs typeface="Microsoft YaHei"/>
                        </a:rPr>
                        <a:t> </a:t>
                      </a:r>
                      <a:r>
                        <a:rPr sz="900" kern="0" spc="40" dirty="0">
                          <a:solidFill>
                            <a:srgbClr val="FF0000">
                              <a:alpha val="100000"/>
                            </a:srgbClr>
                          </a:solidFill>
                          <a:latin typeface="Microsoft YaHei"/>
                          <a:ea typeface="Microsoft YaHei"/>
                          <a:cs typeface="Microsoft YaHei"/>
                        </a:rPr>
                        <a:t>读</a:t>
                      </a:r>
                      <a:r>
                        <a:rPr sz="900" kern="0" spc="-70" dirty="0">
                          <a:solidFill>
                            <a:srgbClr val="FF0000">
                              <a:alpha val="100000"/>
                            </a:srgbClr>
                          </a:solidFill>
                          <a:latin typeface="Microsoft YaHei"/>
                          <a:ea typeface="Microsoft YaHei"/>
                          <a:cs typeface="Microsoft YaHei"/>
                        </a:rPr>
                        <a:t> </a:t>
                      </a:r>
                      <a:r>
                        <a:rPr sz="900" kern="0" spc="40" dirty="0">
                          <a:solidFill>
                            <a:srgbClr val="FF0000">
                              <a:alpha val="100000"/>
                            </a:srgbClr>
                          </a:solidFill>
                          <a:latin typeface="Microsoft YaHei"/>
                          <a:ea typeface="Microsoft YaHei"/>
                          <a:cs typeface="Microsoft YaHei"/>
                        </a:rPr>
                        <a:t>〗</a:t>
                      </a:r>
                      <a:r>
                        <a:rPr sz="900" kern="0" spc="-40" dirty="0">
                          <a:solidFill>
                            <a:srgbClr val="FF0000">
                              <a:alpha val="100000"/>
                            </a:srgbClr>
                          </a:solidFill>
                          <a:latin typeface="Microsoft YaHei"/>
                          <a:ea typeface="Microsoft YaHei"/>
                          <a:cs typeface="Microsoft YaHei"/>
                        </a:rPr>
                        <a:t> </a:t>
                      </a:r>
                      <a:r>
                        <a:rPr sz="900" kern="0" spc="40" dirty="0">
                          <a:solidFill>
                            <a:srgbClr val="000000">
                              <a:alpha val="100000"/>
                            </a:srgbClr>
                          </a:solidFill>
                          <a:latin typeface="Microsoft YaHei"/>
                          <a:ea typeface="Microsoft YaHei"/>
                          <a:cs typeface="Microsoft YaHei"/>
                        </a:rPr>
                        <a:t>《</a:t>
                      </a:r>
                      <a:r>
                        <a:rPr sz="900" kern="0" spc="-60" dirty="0">
                          <a:solidFill>
                            <a:srgbClr val="000000">
                              <a:alpha val="100000"/>
                            </a:srgbClr>
                          </a:solidFill>
                          <a:latin typeface="Microsoft YaHei"/>
                          <a:ea typeface="Microsoft YaHei"/>
                          <a:cs typeface="Microsoft YaHei"/>
                        </a:rPr>
                        <a:t> </a:t>
                      </a:r>
                      <a:r>
                        <a:rPr sz="900" kern="0" spc="40" dirty="0">
                          <a:solidFill>
                            <a:srgbClr val="000000">
                              <a:alpha val="100000"/>
                            </a:srgbClr>
                          </a:solidFill>
                          <a:latin typeface="Microsoft YaHei"/>
                          <a:ea typeface="Microsoft YaHei"/>
                          <a:cs typeface="Microsoft YaHei"/>
                        </a:rPr>
                        <a:t>城</a:t>
                      </a:r>
                      <a:r>
                        <a:rPr sz="900" kern="0" spc="-120" dirty="0">
                          <a:solidFill>
                            <a:srgbClr val="000000">
                              <a:alpha val="100000"/>
                            </a:srgbClr>
                          </a:solidFill>
                          <a:latin typeface="Microsoft YaHei"/>
                          <a:ea typeface="Microsoft YaHei"/>
                          <a:cs typeface="Microsoft YaHei"/>
                        </a:rPr>
                        <a:t> </a:t>
                      </a:r>
                      <a:r>
                        <a:rPr sz="900" kern="0" spc="40" dirty="0">
                          <a:solidFill>
                            <a:srgbClr val="000000">
                              <a:alpha val="100000"/>
                            </a:srgbClr>
                          </a:solidFill>
                          <a:latin typeface="Microsoft YaHei"/>
                          <a:ea typeface="Microsoft YaHei"/>
                          <a:cs typeface="Microsoft YaHei"/>
                        </a:rPr>
                        <a:t>镇</a:t>
                      </a:r>
                      <a:r>
                        <a:rPr sz="900" kern="0" spc="-130" dirty="0">
                          <a:solidFill>
                            <a:srgbClr val="000000">
                              <a:alpha val="100000"/>
                            </a:srgbClr>
                          </a:solidFill>
                          <a:latin typeface="Microsoft YaHei"/>
                          <a:ea typeface="Microsoft YaHei"/>
                          <a:cs typeface="Microsoft YaHei"/>
                        </a:rPr>
                        <a:t> </a:t>
                      </a:r>
                      <a:r>
                        <a:rPr sz="900" kern="0" spc="40" dirty="0">
                          <a:solidFill>
                            <a:srgbClr val="000000">
                              <a:alpha val="100000"/>
                            </a:srgbClr>
                          </a:solidFill>
                          <a:latin typeface="Microsoft YaHei"/>
                          <a:ea typeface="Microsoft YaHei"/>
                          <a:cs typeface="Microsoft YaHei"/>
                        </a:rPr>
                        <a:t>燃</a:t>
                      </a:r>
                      <a:r>
                        <a:rPr sz="900" kern="0" spc="-130" dirty="0">
                          <a:solidFill>
                            <a:srgbClr val="000000">
                              <a:alpha val="100000"/>
                            </a:srgbClr>
                          </a:solidFill>
                          <a:latin typeface="Microsoft YaHei"/>
                          <a:ea typeface="Microsoft YaHei"/>
                          <a:cs typeface="Microsoft YaHei"/>
                        </a:rPr>
                        <a:t> </a:t>
                      </a:r>
                      <a:r>
                        <a:rPr sz="900" kern="0" spc="40" dirty="0">
                          <a:solidFill>
                            <a:srgbClr val="000000">
                              <a:alpha val="100000"/>
                            </a:srgbClr>
                          </a:solidFill>
                          <a:latin typeface="Microsoft YaHei"/>
                          <a:ea typeface="Microsoft YaHei"/>
                          <a:cs typeface="Microsoft YaHei"/>
                        </a:rPr>
                        <a:t>气</a:t>
                      </a:r>
                      <a:r>
                        <a:rPr sz="900" kern="0" spc="-120" dirty="0">
                          <a:solidFill>
                            <a:srgbClr val="000000">
                              <a:alpha val="100000"/>
                            </a:srgbClr>
                          </a:solidFill>
                          <a:latin typeface="Microsoft YaHei"/>
                          <a:ea typeface="Microsoft YaHei"/>
                          <a:cs typeface="Microsoft YaHei"/>
                        </a:rPr>
                        <a:t> </a:t>
                      </a:r>
                      <a:r>
                        <a:rPr sz="900" kern="0" spc="40" dirty="0">
                          <a:solidFill>
                            <a:srgbClr val="000000">
                              <a:alpha val="100000"/>
                            </a:srgbClr>
                          </a:solidFill>
                          <a:latin typeface="Microsoft YaHei"/>
                          <a:ea typeface="Microsoft YaHei"/>
                          <a:cs typeface="Microsoft YaHei"/>
                        </a:rPr>
                        <a:t>设</a:t>
                      </a:r>
                      <a:r>
                        <a:rPr sz="900" kern="0" spc="-120" dirty="0">
                          <a:solidFill>
                            <a:srgbClr val="000000">
                              <a:alpha val="100000"/>
                            </a:srgbClr>
                          </a:solidFill>
                          <a:latin typeface="Microsoft YaHei"/>
                          <a:ea typeface="Microsoft YaHei"/>
                          <a:cs typeface="Microsoft YaHei"/>
                        </a:rPr>
                        <a:t> </a:t>
                      </a:r>
                      <a:r>
                        <a:rPr sz="900" kern="0" spc="40" dirty="0">
                          <a:solidFill>
                            <a:srgbClr val="000000">
                              <a:alpha val="100000"/>
                            </a:srgbClr>
                          </a:solidFill>
                          <a:latin typeface="Microsoft YaHei"/>
                          <a:ea typeface="Microsoft YaHei"/>
                          <a:cs typeface="Microsoft YaHei"/>
                        </a:rPr>
                        <a:t>计</a:t>
                      </a:r>
                      <a:r>
                        <a:rPr sz="900" kern="0" spc="-120" dirty="0">
                          <a:solidFill>
                            <a:srgbClr val="000000">
                              <a:alpha val="100000"/>
                            </a:srgbClr>
                          </a:solidFill>
                          <a:latin typeface="Microsoft YaHei"/>
                          <a:ea typeface="Microsoft YaHei"/>
                          <a:cs typeface="Microsoft YaHei"/>
                        </a:rPr>
                        <a:t> </a:t>
                      </a:r>
                      <a:r>
                        <a:rPr sz="900" kern="0" spc="40" dirty="0">
                          <a:solidFill>
                            <a:srgbClr val="000000">
                              <a:alpha val="100000"/>
                            </a:srgbClr>
                          </a:solidFill>
                          <a:latin typeface="Microsoft YaHei"/>
                          <a:ea typeface="Microsoft YaHei"/>
                          <a:cs typeface="Microsoft YaHei"/>
                        </a:rPr>
                        <a:t>规</a:t>
                      </a:r>
                      <a:r>
                        <a:rPr sz="900" kern="0" spc="-120" dirty="0">
                          <a:solidFill>
                            <a:srgbClr val="000000">
                              <a:alpha val="100000"/>
                            </a:srgbClr>
                          </a:solidFill>
                          <a:latin typeface="Microsoft YaHei"/>
                          <a:ea typeface="Microsoft YaHei"/>
                          <a:cs typeface="Microsoft YaHei"/>
                        </a:rPr>
                        <a:t> </a:t>
                      </a:r>
                      <a:r>
                        <a:rPr sz="900" kern="0" spc="40" dirty="0">
                          <a:solidFill>
                            <a:srgbClr val="000000">
                              <a:alpha val="100000"/>
                            </a:srgbClr>
                          </a:solidFill>
                          <a:latin typeface="Microsoft YaHei"/>
                          <a:ea typeface="Microsoft YaHei"/>
                          <a:cs typeface="Microsoft YaHei"/>
                        </a:rPr>
                        <a:t>范</a:t>
                      </a:r>
                      <a:r>
                        <a:rPr sz="900" kern="0" spc="-70" dirty="0">
                          <a:solidFill>
                            <a:srgbClr val="000000">
                              <a:alpha val="100000"/>
                            </a:srgbClr>
                          </a:solidFill>
                          <a:latin typeface="Microsoft YaHei"/>
                          <a:ea typeface="Microsoft YaHei"/>
                          <a:cs typeface="Microsoft YaHei"/>
                        </a:rPr>
                        <a:t> </a:t>
                      </a:r>
                      <a:r>
                        <a:rPr sz="900" kern="0" spc="40" dirty="0">
                          <a:solidFill>
                            <a:srgbClr val="000000">
                              <a:alpha val="100000"/>
                            </a:srgbClr>
                          </a:solidFill>
                          <a:latin typeface="Microsoft YaHei"/>
                          <a:ea typeface="Microsoft YaHei"/>
                          <a:cs typeface="Microsoft YaHei"/>
                        </a:rPr>
                        <a:t>》</a:t>
                      </a:r>
                      <a:r>
                        <a:rPr sz="900" kern="0" spc="-40" dirty="0">
                          <a:solidFill>
                            <a:srgbClr val="000000">
                              <a:alpha val="100000"/>
                            </a:srgbClr>
                          </a:solidFill>
                          <a:latin typeface="Microsoft YaHei"/>
                          <a:ea typeface="Microsoft YaHei"/>
                          <a:cs typeface="Microsoft YaHei"/>
                        </a:rPr>
                        <a:t> </a:t>
                      </a:r>
                      <a:r>
                        <a:rPr sz="900" kern="0" spc="0" dirty="0">
                          <a:solidFill>
                            <a:srgbClr val="000000">
                              <a:alpha val="100000"/>
                            </a:srgbClr>
                          </a:solidFill>
                          <a:latin typeface="Microsoft YaHei"/>
                          <a:ea typeface="Microsoft YaHei"/>
                          <a:cs typeface="Microsoft YaHei"/>
                        </a:rPr>
                        <a:t>GB</a:t>
                      </a:r>
                      <a:r>
                        <a:rPr sz="900" kern="0" spc="40" dirty="0">
                          <a:solidFill>
                            <a:srgbClr val="000000">
                              <a:alpha val="100000"/>
                            </a:srgbClr>
                          </a:solidFill>
                          <a:latin typeface="Microsoft YaHei"/>
                          <a:ea typeface="Microsoft YaHei"/>
                          <a:cs typeface="Microsoft YaHei"/>
                        </a:rPr>
                        <a:t>5</a:t>
                      </a:r>
                      <a:r>
                        <a:rPr sz="900" kern="0" spc="-100" dirty="0">
                          <a:solidFill>
                            <a:srgbClr val="000000">
                              <a:alpha val="100000"/>
                            </a:srgbClr>
                          </a:solidFill>
                          <a:latin typeface="Microsoft YaHei"/>
                          <a:ea typeface="Microsoft YaHei"/>
                          <a:cs typeface="Microsoft YaHei"/>
                        </a:rPr>
                        <a:t> </a:t>
                      </a:r>
                      <a:r>
                        <a:rPr sz="900" kern="0" spc="40" dirty="0">
                          <a:solidFill>
                            <a:srgbClr val="000000">
                              <a:alpha val="100000"/>
                            </a:srgbClr>
                          </a:solidFill>
                          <a:latin typeface="Microsoft YaHei"/>
                          <a:ea typeface="Microsoft YaHei"/>
                          <a:cs typeface="Microsoft YaHei"/>
                        </a:rPr>
                        <a:t>0</a:t>
                      </a:r>
                      <a:r>
                        <a:rPr sz="900" kern="0" spc="-100" dirty="0">
                          <a:solidFill>
                            <a:srgbClr val="000000">
                              <a:alpha val="100000"/>
                            </a:srgbClr>
                          </a:solidFill>
                          <a:latin typeface="Microsoft YaHei"/>
                          <a:ea typeface="Microsoft YaHei"/>
                          <a:cs typeface="Microsoft YaHei"/>
                        </a:rPr>
                        <a:t> </a:t>
                      </a:r>
                      <a:r>
                        <a:rPr sz="900" kern="0" spc="40" dirty="0">
                          <a:solidFill>
                            <a:srgbClr val="000000">
                              <a:alpha val="100000"/>
                            </a:srgbClr>
                          </a:solidFill>
                          <a:latin typeface="Microsoft YaHei"/>
                          <a:ea typeface="Microsoft YaHei"/>
                          <a:cs typeface="Microsoft YaHei"/>
                        </a:rPr>
                        <a:t>0</a:t>
                      </a:r>
                      <a:r>
                        <a:rPr sz="900" kern="0" spc="-90" dirty="0">
                          <a:solidFill>
                            <a:srgbClr val="000000">
                              <a:alpha val="100000"/>
                            </a:srgbClr>
                          </a:solidFill>
                          <a:latin typeface="Microsoft YaHei"/>
                          <a:ea typeface="Microsoft YaHei"/>
                          <a:cs typeface="Microsoft YaHei"/>
                        </a:rPr>
                        <a:t> </a:t>
                      </a:r>
                      <a:r>
                        <a:rPr sz="900" kern="0" spc="40" dirty="0">
                          <a:solidFill>
                            <a:srgbClr val="000000">
                              <a:alpha val="100000"/>
                            </a:srgbClr>
                          </a:solidFill>
                          <a:latin typeface="Microsoft YaHei"/>
                          <a:ea typeface="Microsoft YaHei"/>
                          <a:cs typeface="Microsoft YaHei"/>
                        </a:rPr>
                        <a:t>2</a:t>
                      </a:r>
                      <a:r>
                        <a:rPr sz="900" kern="0" spc="-90" dirty="0">
                          <a:solidFill>
                            <a:srgbClr val="000000">
                              <a:alpha val="100000"/>
                            </a:srgbClr>
                          </a:solidFill>
                          <a:latin typeface="Microsoft YaHei"/>
                          <a:ea typeface="Microsoft YaHei"/>
                          <a:cs typeface="Microsoft YaHei"/>
                        </a:rPr>
                        <a:t> </a:t>
                      </a:r>
                      <a:r>
                        <a:rPr sz="900" kern="0" spc="40" dirty="0">
                          <a:solidFill>
                            <a:srgbClr val="000000">
                              <a:alpha val="100000"/>
                            </a:srgbClr>
                          </a:solidFill>
                          <a:latin typeface="Microsoft YaHei"/>
                          <a:ea typeface="Microsoft YaHei"/>
                          <a:cs typeface="Microsoft YaHei"/>
                        </a:rPr>
                        <a:t>8-</a:t>
                      </a:r>
                      <a:endParaRPr sz="900" dirty="0">
                        <a:latin typeface="Microsoft YaHei"/>
                        <a:ea typeface="Microsoft YaHei"/>
                        <a:cs typeface="Microsoft YaHei"/>
                      </a:endParaRPr>
                    </a:p>
                    <a:p>
                      <a:pPr marL="236220" algn="l" rtl="0" eaLnBrk="0">
                        <a:lnSpc>
                          <a:spcPct val="131000"/>
                        </a:lnSpc>
                        <a:spcBef>
                          <a:spcPts val="147"/>
                        </a:spcBef>
                        <a:tabLst/>
                      </a:pPr>
                      <a:r>
                        <a:rPr sz="900" kern="0" spc="60" dirty="0">
                          <a:solidFill>
                            <a:srgbClr val="000000">
                              <a:alpha val="100000"/>
                            </a:srgbClr>
                          </a:solidFill>
                          <a:latin typeface="Microsoft YaHei"/>
                          <a:ea typeface="Microsoft YaHei"/>
                          <a:cs typeface="Microsoft YaHei"/>
                        </a:rPr>
                        <a:t>2</a:t>
                      </a:r>
                      <a:r>
                        <a:rPr sz="900" kern="0" spc="-110" dirty="0">
                          <a:solidFill>
                            <a:srgbClr val="000000">
                              <a:alpha val="100000"/>
                            </a:srgbClr>
                          </a:solidFill>
                          <a:latin typeface="Microsoft YaHei"/>
                          <a:ea typeface="Microsoft YaHei"/>
                          <a:cs typeface="Microsoft YaHei"/>
                        </a:rPr>
                        <a:t> </a:t>
                      </a:r>
                      <a:r>
                        <a:rPr sz="900" kern="0" spc="60" dirty="0">
                          <a:solidFill>
                            <a:srgbClr val="000000">
                              <a:alpha val="100000"/>
                            </a:srgbClr>
                          </a:solidFill>
                          <a:latin typeface="Microsoft YaHei"/>
                          <a:ea typeface="Microsoft YaHei"/>
                          <a:cs typeface="Microsoft YaHei"/>
                        </a:rPr>
                        <a:t>0</a:t>
                      </a:r>
                      <a:r>
                        <a:rPr sz="900" kern="0" spc="-100" dirty="0">
                          <a:solidFill>
                            <a:srgbClr val="000000">
                              <a:alpha val="100000"/>
                            </a:srgbClr>
                          </a:solidFill>
                          <a:latin typeface="Microsoft YaHei"/>
                          <a:ea typeface="Microsoft YaHei"/>
                          <a:cs typeface="Microsoft YaHei"/>
                        </a:rPr>
                        <a:t> </a:t>
                      </a:r>
                      <a:r>
                        <a:rPr sz="900" kern="0" spc="60" dirty="0">
                          <a:solidFill>
                            <a:srgbClr val="000000">
                              <a:alpha val="100000"/>
                            </a:srgbClr>
                          </a:solidFill>
                          <a:latin typeface="Microsoft YaHei"/>
                          <a:ea typeface="Microsoft YaHei"/>
                          <a:cs typeface="Microsoft YaHei"/>
                        </a:rPr>
                        <a:t>0</a:t>
                      </a:r>
                      <a:r>
                        <a:rPr sz="900" kern="0" spc="-80" dirty="0">
                          <a:solidFill>
                            <a:srgbClr val="000000">
                              <a:alpha val="100000"/>
                            </a:srgbClr>
                          </a:solidFill>
                          <a:latin typeface="Microsoft YaHei"/>
                          <a:ea typeface="Microsoft YaHei"/>
                          <a:cs typeface="Microsoft YaHei"/>
                        </a:rPr>
                        <a:t> </a:t>
                      </a:r>
                      <a:r>
                        <a:rPr sz="900" kern="0" spc="60" dirty="0">
                          <a:solidFill>
                            <a:srgbClr val="000000">
                              <a:alpha val="100000"/>
                            </a:srgbClr>
                          </a:solidFill>
                          <a:latin typeface="Microsoft YaHei"/>
                          <a:ea typeface="Microsoft YaHei"/>
                          <a:cs typeface="Microsoft YaHei"/>
                        </a:rPr>
                        <a:t>6</a:t>
                      </a:r>
                      <a:r>
                        <a:rPr sz="900" kern="0" spc="-70" dirty="0">
                          <a:solidFill>
                            <a:srgbClr val="000000">
                              <a:alpha val="100000"/>
                            </a:srgbClr>
                          </a:solidFill>
                          <a:latin typeface="Microsoft YaHei"/>
                          <a:ea typeface="Microsoft YaHei"/>
                          <a:cs typeface="Microsoft YaHei"/>
                        </a:rPr>
                        <a:t> </a:t>
                      </a:r>
                      <a:r>
                        <a:rPr sz="900" kern="0" spc="60" dirty="0">
                          <a:solidFill>
                            <a:srgbClr val="000000">
                              <a:alpha val="100000"/>
                            </a:srgbClr>
                          </a:solidFill>
                          <a:latin typeface="Microsoft YaHei"/>
                          <a:ea typeface="Microsoft YaHei"/>
                          <a:cs typeface="Microsoft YaHei"/>
                        </a:rPr>
                        <a:t>(</a:t>
                      </a:r>
                      <a:r>
                        <a:rPr sz="900" kern="0" spc="-90" dirty="0">
                          <a:solidFill>
                            <a:srgbClr val="000000">
                              <a:alpha val="100000"/>
                            </a:srgbClr>
                          </a:solidFill>
                          <a:latin typeface="Microsoft YaHei"/>
                          <a:ea typeface="Microsoft YaHei"/>
                          <a:cs typeface="Microsoft YaHei"/>
                        </a:rPr>
                        <a:t> </a:t>
                      </a:r>
                      <a:r>
                        <a:rPr sz="900" kern="0" spc="60" dirty="0">
                          <a:solidFill>
                            <a:srgbClr val="000000">
                              <a:alpha val="100000"/>
                            </a:srgbClr>
                          </a:solidFill>
                          <a:latin typeface="Microsoft YaHei"/>
                          <a:ea typeface="Microsoft YaHei"/>
                          <a:cs typeface="Microsoft YaHei"/>
                        </a:rPr>
                        <a:t>2</a:t>
                      </a:r>
                      <a:r>
                        <a:rPr sz="900" kern="0" spc="-100" dirty="0">
                          <a:solidFill>
                            <a:srgbClr val="000000">
                              <a:alpha val="100000"/>
                            </a:srgbClr>
                          </a:solidFill>
                          <a:latin typeface="Microsoft YaHei"/>
                          <a:ea typeface="Microsoft YaHei"/>
                          <a:cs typeface="Microsoft YaHei"/>
                        </a:rPr>
                        <a:t> </a:t>
                      </a:r>
                      <a:r>
                        <a:rPr sz="900" kern="0" spc="60" dirty="0">
                          <a:solidFill>
                            <a:srgbClr val="000000">
                              <a:alpha val="100000"/>
                            </a:srgbClr>
                          </a:solidFill>
                          <a:latin typeface="Microsoft YaHei"/>
                          <a:ea typeface="Microsoft YaHei"/>
                          <a:cs typeface="Microsoft YaHei"/>
                        </a:rPr>
                        <a:t>0</a:t>
                      </a:r>
                      <a:r>
                        <a:rPr sz="900" kern="0" spc="-90" dirty="0">
                          <a:solidFill>
                            <a:srgbClr val="000000">
                              <a:alpha val="100000"/>
                            </a:srgbClr>
                          </a:solidFill>
                          <a:latin typeface="Microsoft YaHei"/>
                          <a:ea typeface="Microsoft YaHei"/>
                          <a:cs typeface="Microsoft YaHei"/>
                        </a:rPr>
                        <a:t> </a:t>
                      </a:r>
                      <a:r>
                        <a:rPr sz="900" kern="0" spc="60" dirty="0">
                          <a:solidFill>
                            <a:srgbClr val="000000">
                              <a:alpha val="100000"/>
                            </a:srgbClr>
                          </a:solidFill>
                          <a:latin typeface="Microsoft YaHei"/>
                          <a:ea typeface="Microsoft YaHei"/>
                          <a:cs typeface="Microsoft YaHei"/>
                        </a:rPr>
                        <a:t>2</a:t>
                      </a:r>
                      <a:r>
                        <a:rPr sz="900" kern="0" spc="-100" dirty="0">
                          <a:solidFill>
                            <a:srgbClr val="000000">
                              <a:alpha val="100000"/>
                            </a:srgbClr>
                          </a:solidFill>
                          <a:latin typeface="Microsoft YaHei"/>
                          <a:ea typeface="Microsoft YaHei"/>
                          <a:cs typeface="Microsoft YaHei"/>
                        </a:rPr>
                        <a:t> </a:t>
                      </a:r>
                      <a:r>
                        <a:rPr sz="900" kern="0" spc="60" dirty="0">
                          <a:solidFill>
                            <a:srgbClr val="000000">
                              <a:alpha val="100000"/>
                            </a:srgbClr>
                          </a:solidFill>
                          <a:latin typeface="Microsoft YaHei"/>
                          <a:ea typeface="Microsoft YaHei"/>
                          <a:cs typeface="Microsoft YaHei"/>
                        </a:rPr>
                        <a:t>0</a:t>
                      </a:r>
                      <a:r>
                        <a:rPr sz="900" kern="0" spc="10" dirty="0">
                          <a:solidFill>
                            <a:srgbClr val="000000">
                              <a:alpha val="100000"/>
                            </a:srgbClr>
                          </a:solidFill>
                          <a:latin typeface="Microsoft YaHei"/>
                          <a:ea typeface="Microsoft YaHei"/>
                          <a:cs typeface="Microsoft YaHei"/>
                        </a:rPr>
                        <a:t>  </a:t>
                      </a:r>
                      <a:r>
                        <a:rPr sz="900" kern="0" spc="60" dirty="0">
                          <a:solidFill>
                            <a:srgbClr val="000000">
                              <a:alpha val="100000"/>
                            </a:srgbClr>
                          </a:solidFill>
                          <a:latin typeface="Microsoft YaHei"/>
                          <a:ea typeface="Microsoft YaHei"/>
                          <a:cs typeface="Microsoft YaHei"/>
                        </a:rPr>
                        <a:t>年</a:t>
                      </a:r>
                      <a:r>
                        <a:rPr sz="900" kern="0" spc="-120" dirty="0">
                          <a:solidFill>
                            <a:srgbClr val="000000">
                              <a:alpha val="100000"/>
                            </a:srgbClr>
                          </a:solidFill>
                          <a:latin typeface="Microsoft YaHei"/>
                          <a:ea typeface="Microsoft YaHei"/>
                          <a:cs typeface="Microsoft YaHei"/>
                        </a:rPr>
                        <a:t> </a:t>
                      </a:r>
                      <a:r>
                        <a:rPr sz="900" kern="0" spc="60" dirty="0">
                          <a:solidFill>
                            <a:srgbClr val="000000">
                              <a:alpha val="100000"/>
                            </a:srgbClr>
                          </a:solidFill>
                          <a:latin typeface="Microsoft YaHei"/>
                          <a:ea typeface="Microsoft YaHei"/>
                          <a:cs typeface="Microsoft YaHei"/>
                        </a:rPr>
                        <a:t>版</a:t>
                      </a:r>
                      <a:r>
                        <a:rPr sz="900" kern="0" spc="-130" dirty="0">
                          <a:solidFill>
                            <a:srgbClr val="000000">
                              <a:alpha val="100000"/>
                            </a:srgbClr>
                          </a:solidFill>
                          <a:latin typeface="Microsoft YaHei"/>
                          <a:ea typeface="Microsoft YaHei"/>
                          <a:cs typeface="Microsoft YaHei"/>
                        </a:rPr>
                        <a:t> </a:t>
                      </a:r>
                      <a:r>
                        <a:rPr sz="900" kern="0" spc="60" dirty="0">
                          <a:solidFill>
                            <a:srgbClr val="000000">
                              <a:alpha val="100000"/>
                            </a:srgbClr>
                          </a:solidFill>
                          <a:latin typeface="Microsoft YaHei"/>
                          <a:ea typeface="Microsoft YaHei"/>
                          <a:cs typeface="Microsoft YaHei"/>
                        </a:rPr>
                        <a:t>)</a:t>
                      </a:r>
                      <a:r>
                        <a:rPr sz="900" kern="0" spc="-130" dirty="0">
                          <a:solidFill>
                            <a:srgbClr val="000000">
                              <a:alpha val="100000"/>
                            </a:srgbClr>
                          </a:solidFill>
                          <a:latin typeface="Microsoft YaHei"/>
                          <a:ea typeface="Microsoft YaHei"/>
                          <a:cs typeface="Microsoft YaHei"/>
                        </a:rPr>
                        <a:t> </a:t>
                      </a:r>
                      <a:r>
                        <a:rPr sz="900" kern="0" spc="60" dirty="0">
                          <a:solidFill>
                            <a:srgbClr val="000000">
                              <a:alpha val="100000"/>
                            </a:srgbClr>
                          </a:solidFill>
                          <a:latin typeface="Microsoft YaHei"/>
                          <a:ea typeface="Microsoft YaHei"/>
                          <a:cs typeface="Microsoft YaHei"/>
                        </a:rPr>
                        <a:t>第  6.5.7</a:t>
                      </a:r>
                      <a:r>
                        <a:rPr sz="900" kern="0" spc="10" dirty="0">
                          <a:solidFill>
                            <a:srgbClr val="000000">
                              <a:alpha val="100000"/>
                            </a:srgbClr>
                          </a:solidFill>
                          <a:latin typeface="Microsoft YaHei"/>
                          <a:ea typeface="Microsoft YaHei"/>
                          <a:cs typeface="Microsoft YaHei"/>
                        </a:rPr>
                        <a:t>  </a:t>
                      </a:r>
                      <a:r>
                        <a:rPr sz="900" kern="0" spc="60" dirty="0">
                          <a:solidFill>
                            <a:srgbClr val="000000">
                              <a:alpha val="100000"/>
                            </a:srgbClr>
                          </a:solidFill>
                          <a:latin typeface="Microsoft YaHei"/>
                          <a:ea typeface="Microsoft YaHei"/>
                          <a:cs typeface="Microsoft YaHei"/>
                        </a:rPr>
                        <a:t>条</a:t>
                      </a:r>
                      <a:r>
                        <a:rPr sz="900" kern="0" spc="-80" dirty="0">
                          <a:solidFill>
                            <a:srgbClr val="000000">
                              <a:alpha val="100000"/>
                            </a:srgbClr>
                          </a:solidFill>
                          <a:latin typeface="Microsoft YaHei"/>
                          <a:ea typeface="Microsoft YaHei"/>
                          <a:cs typeface="Microsoft YaHei"/>
                        </a:rPr>
                        <a:t> </a:t>
                      </a:r>
                      <a:r>
                        <a:rPr sz="900" kern="0" spc="60" dirty="0">
                          <a:solidFill>
                            <a:srgbClr val="000000">
                              <a:alpha val="100000"/>
                            </a:srgbClr>
                          </a:solidFill>
                          <a:latin typeface="Microsoft YaHei"/>
                          <a:ea typeface="Microsoft YaHei"/>
                          <a:cs typeface="Microsoft YaHei"/>
                        </a:rPr>
                        <a:t>、</a:t>
                      </a:r>
                      <a:r>
                        <a:rPr sz="900" kern="0" spc="-70" dirty="0">
                          <a:solidFill>
                            <a:srgbClr val="000000">
                              <a:alpha val="100000"/>
                            </a:srgbClr>
                          </a:solidFill>
                          <a:latin typeface="Microsoft YaHei"/>
                          <a:ea typeface="Microsoft YaHei"/>
                          <a:cs typeface="Microsoft YaHei"/>
                        </a:rPr>
                        <a:t> </a:t>
                      </a:r>
                      <a:r>
                        <a:rPr sz="900" kern="0" spc="60" dirty="0">
                          <a:solidFill>
                            <a:srgbClr val="000000">
                              <a:alpha val="100000"/>
                            </a:srgbClr>
                          </a:solidFill>
                          <a:latin typeface="Microsoft YaHei"/>
                          <a:ea typeface="Microsoft YaHei"/>
                          <a:cs typeface="Microsoft YaHei"/>
                        </a:rPr>
                        <a:t>第</a:t>
                      </a:r>
                      <a:r>
                        <a:rPr sz="900" kern="0" spc="50" dirty="0">
                          <a:solidFill>
                            <a:srgbClr val="000000">
                              <a:alpha val="100000"/>
                            </a:srgbClr>
                          </a:solidFill>
                          <a:latin typeface="Microsoft YaHei"/>
                          <a:ea typeface="Microsoft YaHei"/>
                          <a:cs typeface="Microsoft YaHei"/>
                        </a:rPr>
                        <a:t>  9.2.1</a:t>
                      </a:r>
                      <a:r>
                        <a:rPr sz="900" kern="0" spc="-90" dirty="0">
                          <a:solidFill>
                            <a:srgbClr val="000000">
                              <a:alpha val="100000"/>
                            </a:srgbClr>
                          </a:solidFill>
                          <a:latin typeface="Microsoft YaHei"/>
                          <a:ea typeface="Microsoft YaHei"/>
                          <a:cs typeface="Microsoft YaHei"/>
                        </a:rPr>
                        <a:t> </a:t>
                      </a:r>
                      <a:r>
                        <a:rPr sz="900" kern="0" spc="50" dirty="0">
                          <a:solidFill>
                            <a:srgbClr val="000000">
                              <a:alpha val="100000"/>
                            </a:srgbClr>
                          </a:solidFill>
                          <a:latin typeface="Microsoft YaHei"/>
                          <a:ea typeface="Microsoft YaHei"/>
                          <a:cs typeface="Microsoft YaHei"/>
                        </a:rPr>
                        <a:t>2</a:t>
                      </a:r>
                      <a:r>
                        <a:rPr sz="900" kern="0" spc="10" dirty="0">
                          <a:solidFill>
                            <a:srgbClr val="000000">
                              <a:alpha val="100000"/>
                            </a:srgbClr>
                          </a:solidFill>
                          <a:latin typeface="Microsoft YaHei"/>
                          <a:ea typeface="Microsoft YaHei"/>
                          <a:cs typeface="Microsoft YaHei"/>
                        </a:rPr>
                        <a:t>  </a:t>
                      </a:r>
                      <a:r>
                        <a:rPr sz="900" kern="0" spc="50" dirty="0">
                          <a:solidFill>
                            <a:srgbClr val="000000">
                              <a:alpha val="100000"/>
                            </a:srgbClr>
                          </a:solidFill>
                          <a:latin typeface="Microsoft YaHei"/>
                          <a:ea typeface="Microsoft YaHei"/>
                          <a:cs typeface="Microsoft YaHei"/>
                        </a:rPr>
                        <a:t>条</a:t>
                      </a:r>
                      <a:r>
                        <a:rPr sz="900" kern="0" spc="-80" dirty="0">
                          <a:solidFill>
                            <a:srgbClr val="000000">
                              <a:alpha val="100000"/>
                            </a:srgbClr>
                          </a:solidFill>
                          <a:latin typeface="Microsoft YaHei"/>
                          <a:ea typeface="Microsoft YaHei"/>
                          <a:cs typeface="Microsoft YaHei"/>
                        </a:rPr>
                        <a:t> </a:t>
                      </a:r>
                      <a:r>
                        <a:rPr sz="900" kern="0" spc="50" dirty="0">
                          <a:solidFill>
                            <a:srgbClr val="000000">
                              <a:alpha val="100000"/>
                            </a:srgbClr>
                          </a:solidFill>
                          <a:latin typeface="Microsoft YaHei"/>
                          <a:ea typeface="Microsoft YaHei"/>
                          <a:cs typeface="Microsoft YaHei"/>
                        </a:rPr>
                        <a:t>、</a:t>
                      </a:r>
                      <a:r>
                        <a:rPr sz="900" kern="0" spc="-70" dirty="0">
                          <a:solidFill>
                            <a:srgbClr val="000000">
                              <a:alpha val="100000"/>
                            </a:srgbClr>
                          </a:solidFill>
                          <a:latin typeface="Microsoft YaHei"/>
                          <a:ea typeface="Microsoft YaHei"/>
                          <a:cs typeface="Microsoft YaHei"/>
                        </a:rPr>
                        <a:t> </a:t>
                      </a:r>
                      <a:r>
                        <a:rPr sz="900" kern="0" spc="50" dirty="0">
                          <a:solidFill>
                            <a:srgbClr val="000000">
                              <a:alpha val="100000"/>
                            </a:srgbClr>
                          </a:solidFill>
                          <a:latin typeface="Microsoft YaHei"/>
                          <a:ea typeface="Microsoft YaHei"/>
                          <a:cs typeface="Microsoft YaHei"/>
                        </a:rPr>
                        <a:t>第</a:t>
                      </a:r>
                      <a:r>
                        <a:rPr sz="900" kern="0" spc="0" dirty="0">
                          <a:solidFill>
                            <a:srgbClr val="000000">
                              <a:alpha val="100000"/>
                            </a:srgbClr>
                          </a:solidFill>
                          <a:latin typeface="Microsoft YaHei"/>
                          <a:ea typeface="Microsoft YaHei"/>
                          <a:cs typeface="Microsoft YaHei"/>
                        </a:rPr>
                        <a:t>          </a:t>
                      </a:r>
                      <a:r>
                        <a:rPr sz="900" kern="0" spc="90" dirty="0">
                          <a:solidFill>
                            <a:srgbClr val="000000">
                              <a:alpha val="100000"/>
                            </a:srgbClr>
                          </a:solidFill>
                          <a:latin typeface="Microsoft YaHei"/>
                          <a:ea typeface="Microsoft YaHei"/>
                          <a:cs typeface="Microsoft YaHei"/>
                        </a:rPr>
                        <a:t>9.4.7</a:t>
                      </a:r>
                      <a:r>
                        <a:rPr sz="900" kern="0" spc="10" dirty="0">
                          <a:solidFill>
                            <a:srgbClr val="000000">
                              <a:alpha val="100000"/>
                            </a:srgbClr>
                          </a:solidFill>
                          <a:latin typeface="Microsoft YaHei"/>
                          <a:ea typeface="Microsoft YaHei"/>
                          <a:cs typeface="Microsoft YaHei"/>
                        </a:rPr>
                        <a:t>  </a:t>
                      </a:r>
                      <a:r>
                        <a:rPr sz="900" kern="0" spc="90" dirty="0">
                          <a:solidFill>
                            <a:srgbClr val="000000">
                              <a:alpha val="100000"/>
                            </a:srgbClr>
                          </a:solidFill>
                          <a:latin typeface="Microsoft YaHei"/>
                          <a:ea typeface="Microsoft YaHei"/>
                          <a:cs typeface="Microsoft YaHei"/>
                        </a:rPr>
                        <a:t>条</a:t>
                      </a:r>
                      <a:r>
                        <a:rPr sz="900" kern="0" spc="-80" dirty="0">
                          <a:solidFill>
                            <a:srgbClr val="000000">
                              <a:alpha val="100000"/>
                            </a:srgbClr>
                          </a:solidFill>
                          <a:latin typeface="Microsoft YaHei"/>
                          <a:ea typeface="Microsoft YaHei"/>
                          <a:cs typeface="Microsoft YaHei"/>
                        </a:rPr>
                        <a:t> </a:t>
                      </a:r>
                      <a:r>
                        <a:rPr sz="900" kern="0" spc="90" dirty="0">
                          <a:solidFill>
                            <a:srgbClr val="000000">
                              <a:alpha val="100000"/>
                            </a:srgbClr>
                          </a:solidFill>
                          <a:latin typeface="Microsoft YaHei"/>
                          <a:ea typeface="Microsoft YaHei"/>
                          <a:cs typeface="Microsoft YaHei"/>
                        </a:rPr>
                        <a:t>、</a:t>
                      </a:r>
                      <a:r>
                        <a:rPr sz="900" kern="0" spc="-70" dirty="0">
                          <a:solidFill>
                            <a:srgbClr val="000000">
                              <a:alpha val="100000"/>
                            </a:srgbClr>
                          </a:solidFill>
                          <a:latin typeface="Microsoft YaHei"/>
                          <a:ea typeface="Microsoft YaHei"/>
                          <a:cs typeface="Microsoft YaHei"/>
                        </a:rPr>
                        <a:t> </a:t>
                      </a:r>
                      <a:r>
                        <a:rPr sz="900" kern="0" spc="90" dirty="0">
                          <a:solidFill>
                            <a:srgbClr val="000000">
                              <a:alpha val="100000"/>
                            </a:srgbClr>
                          </a:solidFill>
                          <a:latin typeface="Microsoft YaHei"/>
                          <a:ea typeface="Microsoft YaHei"/>
                          <a:cs typeface="Microsoft YaHei"/>
                        </a:rPr>
                        <a:t>第</a:t>
                      </a:r>
                      <a:r>
                        <a:rPr sz="900" kern="0" spc="30" dirty="0">
                          <a:solidFill>
                            <a:srgbClr val="000000">
                              <a:alpha val="100000"/>
                            </a:srgbClr>
                          </a:solidFill>
                          <a:latin typeface="Microsoft YaHei"/>
                          <a:ea typeface="Microsoft YaHei"/>
                          <a:cs typeface="Microsoft YaHei"/>
                        </a:rPr>
                        <a:t>  </a:t>
                      </a:r>
                      <a:r>
                        <a:rPr sz="900" kern="0" spc="90" dirty="0">
                          <a:solidFill>
                            <a:srgbClr val="000000">
                              <a:alpha val="100000"/>
                            </a:srgbClr>
                          </a:solidFill>
                          <a:latin typeface="Microsoft YaHei"/>
                          <a:ea typeface="Microsoft YaHei"/>
                          <a:cs typeface="Microsoft YaHei"/>
                        </a:rPr>
                        <a:t>9.4.1</a:t>
                      </a:r>
                      <a:r>
                        <a:rPr sz="900" kern="0" spc="-100" dirty="0">
                          <a:solidFill>
                            <a:srgbClr val="000000">
                              <a:alpha val="100000"/>
                            </a:srgbClr>
                          </a:solidFill>
                          <a:latin typeface="Microsoft YaHei"/>
                          <a:ea typeface="Microsoft YaHei"/>
                          <a:cs typeface="Microsoft YaHei"/>
                        </a:rPr>
                        <a:t> </a:t>
                      </a:r>
                      <a:r>
                        <a:rPr sz="900" kern="0" spc="90" dirty="0">
                          <a:solidFill>
                            <a:srgbClr val="000000">
                              <a:alpha val="100000"/>
                            </a:srgbClr>
                          </a:solidFill>
                          <a:latin typeface="Microsoft YaHei"/>
                          <a:ea typeface="Microsoft YaHei"/>
                          <a:cs typeface="Microsoft YaHei"/>
                        </a:rPr>
                        <a:t>0</a:t>
                      </a:r>
                      <a:r>
                        <a:rPr sz="900" kern="0" spc="10" dirty="0">
                          <a:solidFill>
                            <a:srgbClr val="000000">
                              <a:alpha val="100000"/>
                            </a:srgbClr>
                          </a:solidFill>
                          <a:latin typeface="Microsoft YaHei"/>
                          <a:ea typeface="Microsoft YaHei"/>
                          <a:cs typeface="Microsoft YaHei"/>
                        </a:rPr>
                        <a:t>  </a:t>
                      </a:r>
                      <a:r>
                        <a:rPr sz="900" kern="0" spc="90" dirty="0">
                          <a:solidFill>
                            <a:srgbClr val="000000">
                              <a:alpha val="100000"/>
                            </a:srgbClr>
                          </a:solidFill>
                          <a:latin typeface="Microsoft YaHei"/>
                          <a:ea typeface="Microsoft YaHei"/>
                          <a:cs typeface="Microsoft YaHei"/>
                        </a:rPr>
                        <a:t>条</a:t>
                      </a:r>
                      <a:r>
                        <a:rPr sz="900" kern="0" spc="-70" dirty="0">
                          <a:solidFill>
                            <a:srgbClr val="000000">
                              <a:alpha val="100000"/>
                            </a:srgbClr>
                          </a:solidFill>
                          <a:latin typeface="Microsoft YaHei"/>
                          <a:ea typeface="Microsoft YaHei"/>
                          <a:cs typeface="Microsoft YaHei"/>
                        </a:rPr>
                        <a:t> </a:t>
                      </a:r>
                      <a:r>
                        <a:rPr sz="900" kern="0" spc="90" dirty="0">
                          <a:solidFill>
                            <a:srgbClr val="000000">
                              <a:alpha val="100000"/>
                            </a:srgbClr>
                          </a:solidFill>
                          <a:latin typeface="Microsoft YaHei"/>
                          <a:ea typeface="Microsoft YaHei"/>
                          <a:cs typeface="Microsoft YaHei"/>
                        </a:rPr>
                        <a:t>、</a:t>
                      </a:r>
                      <a:r>
                        <a:rPr sz="900" kern="0" spc="-70" dirty="0">
                          <a:solidFill>
                            <a:srgbClr val="000000">
                              <a:alpha val="100000"/>
                            </a:srgbClr>
                          </a:solidFill>
                          <a:latin typeface="Microsoft YaHei"/>
                          <a:ea typeface="Microsoft YaHei"/>
                          <a:cs typeface="Microsoft YaHei"/>
                        </a:rPr>
                        <a:t> </a:t>
                      </a:r>
                      <a:r>
                        <a:rPr sz="900" kern="0" spc="90" dirty="0">
                          <a:solidFill>
                            <a:srgbClr val="000000">
                              <a:alpha val="100000"/>
                            </a:srgbClr>
                          </a:solidFill>
                          <a:latin typeface="Microsoft YaHei"/>
                          <a:ea typeface="Microsoft YaHei"/>
                          <a:cs typeface="Microsoft YaHei"/>
                        </a:rPr>
                        <a:t>第</a:t>
                      </a:r>
                      <a:r>
                        <a:rPr sz="900" kern="0" spc="30" dirty="0">
                          <a:solidFill>
                            <a:srgbClr val="000000">
                              <a:alpha val="100000"/>
                            </a:srgbClr>
                          </a:solidFill>
                          <a:latin typeface="Microsoft YaHei"/>
                          <a:ea typeface="Microsoft YaHei"/>
                          <a:cs typeface="Microsoft YaHei"/>
                        </a:rPr>
                        <a:t>  </a:t>
                      </a:r>
                      <a:r>
                        <a:rPr sz="900" kern="0" spc="90" dirty="0">
                          <a:solidFill>
                            <a:srgbClr val="000000">
                              <a:alpha val="100000"/>
                            </a:srgbClr>
                          </a:solidFill>
                          <a:latin typeface="Microsoft YaHei"/>
                          <a:ea typeface="Microsoft YaHei"/>
                          <a:cs typeface="Microsoft YaHei"/>
                        </a:rPr>
                        <a:t>9.4.1</a:t>
                      </a:r>
                      <a:r>
                        <a:rPr sz="900" kern="0" spc="-60" dirty="0">
                          <a:solidFill>
                            <a:srgbClr val="000000">
                              <a:alpha val="100000"/>
                            </a:srgbClr>
                          </a:solidFill>
                          <a:latin typeface="Microsoft YaHei"/>
                          <a:ea typeface="Microsoft YaHei"/>
                          <a:cs typeface="Microsoft YaHei"/>
                        </a:rPr>
                        <a:t> </a:t>
                      </a:r>
                      <a:r>
                        <a:rPr sz="900" kern="0" spc="80" dirty="0">
                          <a:solidFill>
                            <a:srgbClr val="000000">
                              <a:alpha val="100000"/>
                            </a:srgbClr>
                          </a:solidFill>
                          <a:latin typeface="Microsoft YaHei"/>
                          <a:ea typeface="Microsoft YaHei"/>
                          <a:cs typeface="Microsoft YaHei"/>
                        </a:rPr>
                        <a:t>1</a:t>
                      </a:r>
                      <a:r>
                        <a:rPr sz="900" kern="0" spc="10" dirty="0">
                          <a:solidFill>
                            <a:srgbClr val="000000">
                              <a:alpha val="100000"/>
                            </a:srgbClr>
                          </a:solidFill>
                          <a:latin typeface="Microsoft YaHei"/>
                          <a:ea typeface="Microsoft YaHei"/>
                          <a:cs typeface="Microsoft YaHei"/>
                        </a:rPr>
                        <a:t>  </a:t>
                      </a:r>
                      <a:r>
                        <a:rPr sz="900" kern="0" spc="80" dirty="0">
                          <a:solidFill>
                            <a:srgbClr val="000000">
                              <a:alpha val="100000"/>
                            </a:srgbClr>
                          </a:solidFill>
                          <a:latin typeface="Microsoft YaHei"/>
                          <a:ea typeface="Microsoft YaHei"/>
                          <a:cs typeface="Microsoft YaHei"/>
                        </a:rPr>
                        <a:t>条</a:t>
                      </a:r>
                      <a:r>
                        <a:rPr sz="900" kern="0" spc="-80" dirty="0">
                          <a:solidFill>
                            <a:srgbClr val="000000">
                              <a:alpha val="100000"/>
                            </a:srgbClr>
                          </a:solidFill>
                          <a:latin typeface="Microsoft YaHei"/>
                          <a:ea typeface="Microsoft YaHei"/>
                          <a:cs typeface="Microsoft YaHei"/>
                        </a:rPr>
                        <a:t> </a:t>
                      </a:r>
                      <a:r>
                        <a:rPr sz="900" kern="0" spc="80" dirty="0">
                          <a:solidFill>
                            <a:srgbClr val="000000">
                              <a:alpha val="100000"/>
                            </a:srgbClr>
                          </a:solidFill>
                          <a:latin typeface="Microsoft YaHei"/>
                          <a:ea typeface="Microsoft YaHei"/>
                          <a:cs typeface="Microsoft YaHei"/>
                        </a:rPr>
                        <a:t>、</a:t>
                      </a:r>
                      <a:r>
                        <a:rPr sz="900" kern="0" spc="-60" dirty="0">
                          <a:solidFill>
                            <a:srgbClr val="000000">
                              <a:alpha val="100000"/>
                            </a:srgbClr>
                          </a:solidFill>
                          <a:latin typeface="Microsoft YaHei"/>
                          <a:ea typeface="Microsoft YaHei"/>
                          <a:cs typeface="Microsoft YaHei"/>
                        </a:rPr>
                        <a:t> </a:t>
                      </a:r>
                      <a:r>
                        <a:rPr sz="900" kern="0" spc="80" dirty="0">
                          <a:solidFill>
                            <a:srgbClr val="000000">
                              <a:alpha val="100000"/>
                            </a:srgbClr>
                          </a:solidFill>
                          <a:latin typeface="Microsoft YaHei"/>
                          <a:ea typeface="Microsoft YaHei"/>
                          <a:cs typeface="Microsoft YaHei"/>
                        </a:rPr>
                        <a:t>第</a:t>
                      </a:r>
                      <a:endParaRPr sz="900" dirty="0">
                        <a:latin typeface="Microsoft YaHei"/>
                        <a:ea typeface="Microsoft YaHei"/>
                        <a:cs typeface="Microsoft YaHei"/>
                      </a:endParaRPr>
                    </a:p>
                    <a:p>
                      <a:pPr marL="231775" indent="4444" algn="l" rtl="0" eaLnBrk="0">
                        <a:lnSpc>
                          <a:spcPct val="131000"/>
                        </a:lnSpc>
                        <a:spcBef>
                          <a:spcPts val="51"/>
                        </a:spcBef>
                        <a:tabLst/>
                      </a:pPr>
                      <a:r>
                        <a:rPr sz="900" kern="0" spc="60" dirty="0">
                          <a:solidFill>
                            <a:srgbClr val="000000">
                              <a:alpha val="100000"/>
                            </a:srgbClr>
                          </a:solidFill>
                          <a:latin typeface="Microsoft YaHei"/>
                          <a:ea typeface="Microsoft YaHei"/>
                          <a:cs typeface="Microsoft YaHei"/>
                        </a:rPr>
                        <a:t>9.4.</a:t>
                      </a:r>
                      <a:r>
                        <a:rPr sz="900" kern="0" spc="20" dirty="0">
                          <a:solidFill>
                            <a:srgbClr val="000000">
                              <a:alpha val="100000"/>
                            </a:srgbClr>
                          </a:solidFill>
                          <a:latin typeface="Microsoft YaHei"/>
                          <a:ea typeface="Microsoft YaHei"/>
                          <a:cs typeface="Microsoft YaHei"/>
                        </a:rPr>
                        <a:t> </a:t>
                      </a:r>
                      <a:r>
                        <a:rPr sz="900" kern="0" spc="60" dirty="0">
                          <a:solidFill>
                            <a:srgbClr val="000000">
                              <a:alpha val="100000"/>
                            </a:srgbClr>
                          </a:solidFill>
                          <a:latin typeface="Microsoft YaHei"/>
                          <a:ea typeface="Microsoft YaHei"/>
                          <a:cs typeface="Microsoft YaHei"/>
                        </a:rPr>
                        <a:t>1</a:t>
                      </a:r>
                      <a:r>
                        <a:rPr sz="900" kern="0" spc="-90" dirty="0">
                          <a:solidFill>
                            <a:srgbClr val="000000">
                              <a:alpha val="100000"/>
                            </a:srgbClr>
                          </a:solidFill>
                          <a:latin typeface="Microsoft YaHei"/>
                          <a:ea typeface="Microsoft YaHei"/>
                          <a:cs typeface="Microsoft YaHei"/>
                        </a:rPr>
                        <a:t> </a:t>
                      </a:r>
                      <a:r>
                        <a:rPr sz="900" kern="0" spc="60" dirty="0">
                          <a:solidFill>
                            <a:srgbClr val="000000">
                              <a:alpha val="100000"/>
                            </a:srgbClr>
                          </a:solidFill>
                          <a:latin typeface="Microsoft YaHei"/>
                          <a:ea typeface="Microsoft YaHei"/>
                          <a:cs typeface="Microsoft YaHei"/>
                        </a:rPr>
                        <a:t>2</a:t>
                      </a:r>
                      <a:r>
                        <a:rPr sz="900" kern="0" spc="10" dirty="0">
                          <a:solidFill>
                            <a:srgbClr val="000000">
                              <a:alpha val="100000"/>
                            </a:srgbClr>
                          </a:solidFill>
                          <a:latin typeface="Microsoft YaHei"/>
                          <a:ea typeface="Microsoft YaHei"/>
                          <a:cs typeface="Microsoft YaHei"/>
                        </a:rPr>
                        <a:t>  </a:t>
                      </a:r>
                      <a:r>
                        <a:rPr sz="900" kern="0" spc="60" dirty="0">
                          <a:solidFill>
                            <a:srgbClr val="000000">
                              <a:alpha val="100000"/>
                            </a:srgbClr>
                          </a:solidFill>
                          <a:latin typeface="Microsoft YaHei"/>
                          <a:ea typeface="Microsoft YaHei"/>
                          <a:cs typeface="Microsoft YaHei"/>
                        </a:rPr>
                        <a:t>条</a:t>
                      </a:r>
                      <a:r>
                        <a:rPr sz="900" kern="0" spc="-80" dirty="0">
                          <a:solidFill>
                            <a:srgbClr val="000000">
                              <a:alpha val="100000"/>
                            </a:srgbClr>
                          </a:solidFill>
                          <a:latin typeface="Microsoft YaHei"/>
                          <a:ea typeface="Microsoft YaHei"/>
                          <a:cs typeface="Microsoft YaHei"/>
                        </a:rPr>
                        <a:t> </a:t>
                      </a:r>
                      <a:r>
                        <a:rPr sz="900" kern="0" spc="60" dirty="0">
                          <a:solidFill>
                            <a:srgbClr val="000000">
                              <a:alpha val="100000"/>
                            </a:srgbClr>
                          </a:solidFill>
                          <a:latin typeface="Microsoft YaHei"/>
                          <a:ea typeface="Microsoft YaHei"/>
                          <a:cs typeface="Microsoft YaHei"/>
                        </a:rPr>
                        <a:t>、</a:t>
                      </a:r>
                      <a:r>
                        <a:rPr sz="900" kern="0" spc="-60" dirty="0">
                          <a:solidFill>
                            <a:srgbClr val="000000">
                              <a:alpha val="100000"/>
                            </a:srgbClr>
                          </a:solidFill>
                          <a:latin typeface="Microsoft YaHei"/>
                          <a:ea typeface="Microsoft YaHei"/>
                          <a:cs typeface="Microsoft YaHei"/>
                        </a:rPr>
                        <a:t> </a:t>
                      </a:r>
                      <a:r>
                        <a:rPr sz="900" kern="0" spc="60" dirty="0">
                          <a:solidFill>
                            <a:srgbClr val="000000">
                              <a:alpha val="100000"/>
                            </a:srgbClr>
                          </a:solidFill>
                          <a:latin typeface="Microsoft YaHei"/>
                          <a:ea typeface="Microsoft YaHei"/>
                          <a:cs typeface="Microsoft YaHei"/>
                        </a:rPr>
                        <a:t>第</a:t>
                      </a:r>
                      <a:r>
                        <a:rPr sz="900" kern="0" spc="30" dirty="0">
                          <a:solidFill>
                            <a:srgbClr val="000000">
                              <a:alpha val="100000"/>
                            </a:srgbClr>
                          </a:solidFill>
                          <a:latin typeface="Microsoft YaHei"/>
                          <a:ea typeface="Microsoft YaHei"/>
                          <a:cs typeface="Microsoft YaHei"/>
                        </a:rPr>
                        <a:t>  </a:t>
                      </a:r>
                      <a:r>
                        <a:rPr sz="900" kern="0" spc="60" dirty="0">
                          <a:solidFill>
                            <a:srgbClr val="000000">
                              <a:alpha val="100000"/>
                            </a:srgbClr>
                          </a:solidFill>
                          <a:latin typeface="Microsoft YaHei"/>
                          <a:ea typeface="Microsoft YaHei"/>
                          <a:cs typeface="Microsoft YaHei"/>
                        </a:rPr>
                        <a:t>9.4.</a:t>
                      </a:r>
                      <a:r>
                        <a:rPr sz="900" kern="0" spc="-60" dirty="0">
                          <a:solidFill>
                            <a:srgbClr val="000000">
                              <a:alpha val="100000"/>
                            </a:srgbClr>
                          </a:solidFill>
                          <a:latin typeface="Microsoft YaHei"/>
                          <a:ea typeface="Microsoft YaHei"/>
                          <a:cs typeface="Microsoft YaHei"/>
                        </a:rPr>
                        <a:t> </a:t>
                      </a:r>
                      <a:r>
                        <a:rPr sz="900" kern="0" spc="60" dirty="0">
                          <a:solidFill>
                            <a:srgbClr val="000000">
                              <a:alpha val="100000"/>
                            </a:srgbClr>
                          </a:solidFill>
                          <a:latin typeface="Microsoft YaHei"/>
                          <a:ea typeface="Microsoft YaHei"/>
                          <a:cs typeface="Microsoft YaHei"/>
                        </a:rPr>
                        <a:t>1</a:t>
                      </a:r>
                      <a:r>
                        <a:rPr sz="900" kern="0" spc="-70" dirty="0">
                          <a:solidFill>
                            <a:srgbClr val="000000">
                              <a:alpha val="100000"/>
                            </a:srgbClr>
                          </a:solidFill>
                          <a:latin typeface="Microsoft YaHei"/>
                          <a:ea typeface="Microsoft YaHei"/>
                          <a:cs typeface="Microsoft YaHei"/>
                        </a:rPr>
                        <a:t> </a:t>
                      </a:r>
                      <a:r>
                        <a:rPr sz="900" kern="0" spc="60" dirty="0">
                          <a:solidFill>
                            <a:srgbClr val="000000">
                              <a:alpha val="100000"/>
                            </a:srgbClr>
                          </a:solidFill>
                          <a:latin typeface="Microsoft YaHei"/>
                          <a:ea typeface="Microsoft YaHei"/>
                          <a:cs typeface="Microsoft YaHei"/>
                        </a:rPr>
                        <a:t>3</a:t>
                      </a:r>
                      <a:r>
                        <a:rPr sz="900" kern="0" spc="-90" dirty="0">
                          <a:solidFill>
                            <a:srgbClr val="000000">
                              <a:alpha val="100000"/>
                            </a:srgbClr>
                          </a:solidFill>
                          <a:latin typeface="Microsoft YaHei"/>
                          <a:ea typeface="Microsoft YaHei"/>
                          <a:cs typeface="Microsoft YaHei"/>
                        </a:rPr>
                        <a:t> </a:t>
                      </a:r>
                      <a:r>
                        <a:rPr sz="900" kern="0" spc="60" dirty="0">
                          <a:solidFill>
                            <a:srgbClr val="000000">
                              <a:alpha val="100000"/>
                            </a:srgbClr>
                          </a:solidFill>
                          <a:latin typeface="Microsoft YaHei"/>
                          <a:ea typeface="Microsoft YaHei"/>
                          <a:cs typeface="Microsoft YaHei"/>
                        </a:rPr>
                        <a:t>、</a:t>
                      </a:r>
                      <a:r>
                        <a:rPr sz="900" kern="0" spc="-60" dirty="0">
                          <a:solidFill>
                            <a:srgbClr val="000000">
                              <a:alpha val="100000"/>
                            </a:srgbClr>
                          </a:solidFill>
                          <a:latin typeface="Microsoft YaHei"/>
                          <a:ea typeface="Microsoft YaHei"/>
                          <a:cs typeface="Microsoft YaHei"/>
                        </a:rPr>
                        <a:t> </a:t>
                      </a:r>
                      <a:r>
                        <a:rPr sz="900" kern="0" spc="60" dirty="0">
                          <a:solidFill>
                            <a:srgbClr val="000000">
                              <a:alpha val="100000"/>
                            </a:srgbClr>
                          </a:solidFill>
                          <a:latin typeface="Microsoft YaHei"/>
                          <a:ea typeface="Microsoft YaHei"/>
                          <a:cs typeface="Microsoft YaHei"/>
                        </a:rPr>
                        <a:t>第</a:t>
                      </a:r>
                      <a:r>
                        <a:rPr sz="900" kern="0" spc="30" dirty="0">
                          <a:solidFill>
                            <a:srgbClr val="000000">
                              <a:alpha val="100000"/>
                            </a:srgbClr>
                          </a:solidFill>
                          <a:latin typeface="Microsoft YaHei"/>
                          <a:ea typeface="Microsoft YaHei"/>
                          <a:cs typeface="Microsoft YaHei"/>
                        </a:rPr>
                        <a:t>  </a:t>
                      </a:r>
                      <a:r>
                        <a:rPr sz="900" kern="0" spc="60" dirty="0">
                          <a:solidFill>
                            <a:srgbClr val="000000">
                              <a:alpha val="100000"/>
                            </a:srgbClr>
                          </a:solidFill>
                          <a:latin typeface="Microsoft YaHei"/>
                          <a:ea typeface="Microsoft YaHei"/>
                          <a:cs typeface="Microsoft YaHei"/>
                        </a:rPr>
                        <a:t>9.4.</a:t>
                      </a:r>
                      <a:r>
                        <a:rPr sz="900" kern="0" spc="-60" dirty="0">
                          <a:solidFill>
                            <a:srgbClr val="000000">
                              <a:alpha val="100000"/>
                            </a:srgbClr>
                          </a:solidFill>
                          <a:latin typeface="Microsoft YaHei"/>
                          <a:ea typeface="Microsoft YaHei"/>
                          <a:cs typeface="Microsoft YaHei"/>
                        </a:rPr>
                        <a:t> </a:t>
                      </a:r>
                      <a:r>
                        <a:rPr sz="900" kern="0" spc="60" dirty="0">
                          <a:solidFill>
                            <a:srgbClr val="000000">
                              <a:alpha val="100000"/>
                            </a:srgbClr>
                          </a:solidFill>
                          <a:latin typeface="Microsoft YaHei"/>
                          <a:ea typeface="Microsoft YaHei"/>
                          <a:cs typeface="Microsoft YaHei"/>
                        </a:rPr>
                        <a:t>1</a:t>
                      </a:r>
                      <a:r>
                        <a:rPr sz="900" kern="0" spc="-60" dirty="0">
                          <a:solidFill>
                            <a:srgbClr val="000000">
                              <a:alpha val="100000"/>
                            </a:srgbClr>
                          </a:solidFill>
                          <a:latin typeface="Microsoft YaHei"/>
                          <a:ea typeface="Microsoft YaHei"/>
                          <a:cs typeface="Microsoft YaHei"/>
                        </a:rPr>
                        <a:t> </a:t>
                      </a:r>
                      <a:r>
                        <a:rPr sz="900" kern="0" spc="60" dirty="0">
                          <a:solidFill>
                            <a:srgbClr val="000000">
                              <a:alpha val="100000"/>
                            </a:srgbClr>
                          </a:solidFill>
                          <a:latin typeface="Microsoft YaHei"/>
                          <a:ea typeface="Microsoft YaHei"/>
                          <a:cs typeface="Microsoft YaHei"/>
                        </a:rPr>
                        <a:t>5</a:t>
                      </a:r>
                      <a:r>
                        <a:rPr sz="900" kern="0" spc="10" dirty="0">
                          <a:solidFill>
                            <a:srgbClr val="000000">
                              <a:alpha val="100000"/>
                            </a:srgbClr>
                          </a:solidFill>
                          <a:latin typeface="Microsoft YaHei"/>
                          <a:ea typeface="Microsoft YaHei"/>
                          <a:cs typeface="Microsoft YaHei"/>
                        </a:rPr>
                        <a:t>  </a:t>
                      </a:r>
                      <a:r>
                        <a:rPr sz="900" kern="0" spc="60" dirty="0">
                          <a:solidFill>
                            <a:srgbClr val="000000">
                              <a:alpha val="100000"/>
                            </a:srgbClr>
                          </a:solidFill>
                          <a:latin typeface="Microsoft YaHei"/>
                          <a:ea typeface="Microsoft YaHei"/>
                          <a:cs typeface="Microsoft YaHei"/>
                        </a:rPr>
                        <a:t>条</a:t>
                      </a:r>
                      <a:r>
                        <a:rPr sz="900" kern="0" spc="-80" dirty="0">
                          <a:solidFill>
                            <a:srgbClr val="000000">
                              <a:alpha val="100000"/>
                            </a:srgbClr>
                          </a:solidFill>
                          <a:latin typeface="Microsoft YaHei"/>
                          <a:ea typeface="Microsoft YaHei"/>
                          <a:cs typeface="Microsoft YaHei"/>
                        </a:rPr>
                        <a:t> </a:t>
                      </a:r>
                      <a:r>
                        <a:rPr sz="900" kern="0" spc="60" dirty="0">
                          <a:solidFill>
                            <a:srgbClr val="000000">
                              <a:alpha val="100000"/>
                            </a:srgbClr>
                          </a:solidFill>
                          <a:latin typeface="Microsoft YaHei"/>
                          <a:ea typeface="Microsoft YaHei"/>
                          <a:cs typeface="Microsoft YaHei"/>
                        </a:rPr>
                        <a:t>、</a:t>
                      </a:r>
                      <a:r>
                        <a:rPr sz="900" kern="0" spc="-60" dirty="0">
                          <a:solidFill>
                            <a:srgbClr val="000000">
                              <a:alpha val="100000"/>
                            </a:srgbClr>
                          </a:solidFill>
                          <a:latin typeface="Microsoft YaHei"/>
                          <a:ea typeface="Microsoft YaHei"/>
                          <a:cs typeface="Microsoft YaHei"/>
                        </a:rPr>
                        <a:t> </a:t>
                      </a:r>
                      <a:r>
                        <a:rPr sz="900" kern="0" spc="60" dirty="0">
                          <a:solidFill>
                            <a:srgbClr val="000000">
                              <a:alpha val="100000"/>
                            </a:srgbClr>
                          </a:solidFill>
                          <a:latin typeface="Microsoft YaHei"/>
                          <a:ea typeface="Microsoft YaHei"/>
                          <a:cs typeface="Microsoft YaHei"/>
                        </a:rPr>
                        <a:t>第</a:t>
                      </a:r>
                      <a:r>
                        <a:rPr sz="900" kern="0" spc="30" dirty="0">
                          <a:solidFill>
                            <a:srgbClr val="000000">
                              <a:alpha val="100000"/>
                            </a:srgbClr>
                          </a:solidFill>
                          <a:latin typeface="Microsoft YaHei"/>
                          <a:ea typeface="Microsoft YaHei"/>
                          <a:cs typeface="Microsoft YaHei"/>
                        </a:rPr>
                        <a:t>  </a:t>
                      </a:r>
                      <a:r>
                        <a:rPr sz="900" kern="0" spc="60" dirty="0">
                          <a:solidFill>
                            <a:srgbClr val="000000">
                              <a:alpha val="100000"/>
                            </a:srgbClr>
                          </a:solidFill>
                          <a:latin typeface="Microsoft YaHei"/>
                          <a:ea typeface="Microsoft YaHei"/>
                          <a:cs typeface="Microsoft YaHei"/>
                        </a:rPr>
                        <a:t>9.4.</a:t>
                      </a:r>
                      <a:r>
                        <a:rPr sz="900" kern="0" spc="-60" dirty="0">
                          <a:solidFill>
                            <a:srgbClr val="000000">
                              <a:alpha val="100000"/>
                            </a:srgbClr>
                          </a:solidFill>
                          <a:latin typeface="Microsoft YaHei"/>
                          <a:ea typeface="Microsoft YaHei"/>
                          <a:cs typeface="Microsoft YaHei"/>
                        </a:rPr>
                        <a:t> </a:t>
                      </a:r>
                      <a:r>
                        <a:rPr sz="900" kern="0" spc="60" dirty="0">
                          <a:solidFill>
                            <a:srgbClr val="000000">
                              <a:alpha val="100000"/>
                            </a:srgbClr>
                          </a:solidFill>
                          <a:latin typeface="Microsoft YaHei"/>
                          <a:ea typeface="Microsoft YaHei"/>
                          <a:cs typeface="Microsoft YaHei"/>
                        </a:rPr>
                        <a:t>1</a:t>
                      </a:r>
                      <a:r>
                        <a:rPr sz="900" kern="0" spc="-90" dirty="0">
                          <a:solidFill>
                            <a:srgbClr val="000000">
                              <a:alpha val="100000"/>
                            </a:srgbClr>
                          </a:solidFill>
                          <a:latin typeface="Microsoft YaHei"/>
                          <a:ea typeface="Microsoft YaHei"/>
                          <a:cs typeface="Microsoft YaHei"/>
                        </a:rPr>
                        <a:t> </a:t>
                      </a:r>
                      <a:r>
                        <a:rPr sz="900" kern="0" spc="60" dirty="0">
                          <a:solidFill>
                            <a:srgbClr val="000000">
                              <a:alpha val="100000"/>
                            </a:srgbClr>
                          </a:solidFill>
                          <a:latin typeface="Microsoft YaHei"/>
                          <a:ea typeface="Microsoft YaHei"/>
                          <a:cs typeface="Microsoft YaHei"/>
                        </a:rPr>
                        <a:t>6</a:t>
                      </a:r>
                      <a:r>
                        <a:rPr sz="900" kern="0" spc="0" dirty="0">
                          <a:solidFill>
                            <a:srgbClr val="000000">
                              <a:alpha val="100000"/>
                            </a:srgbClr>
                          </a:solidFill>
                          <a:latin typeface="Microsoft YaHei"/>
                          <a:ea typeface="Microsoft YaHei"/>
                          <a:cs typeface="Microsoft YaHei"/>
                        </a:rPr>
                        <a:t>         </a:t>
                      </a:r>
                      <a:r>
                        <a:rPr sz="900" kern="0" spc="70" dirty="0">
                          <a:solidFill>
                            <a:srgbClr val="000000">
                              <a:alpha val="100000"/>
                            </a:srgbClr>
                          </a:solidFill>
                          <a:latin typeface="Microsoft YaHei"/>
                          <a:ea typeface="Microsoft YaHei"/>
                          <a:cs typeface="Microsoft YaHei"/>
                        </a:rPr>
                        <a:t>条</a:t>
                      </a:r>
                      <a:r>
                        <a:rPr sz="900" kern="0" spc="-40" dirty="0">
                          <a:solidFill>
                            <a:srgbClr val="000000">
                              <a:alpha val="100000"/>
                            </a:srgbClr>
                          </a:solidFill>
                          <a:latin typeface="Microsoft YaHei"/>
                          <a:ea typeface="Microsoft YaHei"/>
                          <a:cs typeface="Microsoft YaHei"/>
                        </a:rPr>
                        <a:t> </a:t>
                      </a:r>
                      <a:r>
                        <a:rPr sz="900" kern="0" spc="70" dirty="0">
                          <a:solidFill>
                            <a:srgbClr val="000000">
                              <a:alpha val="100000"/>
                            </a:srgbClr>
                          </a:solidFill>
                          <a:latin typeface="Microsoft YaHei"/>
                          <a:ea typeface="Microsoft YaHei"/>
                          <a:cs typeface="Microsoft YaHei"/>
                        </a:rPr>
                        <a:t>、</a:t>
                      </a:r>
                      <a:r>
                        <a:rPr sz="900" kern="0" spc="-70" dirty="0">
                          <a:solidFill>
                            <a:srgbClr val="000000">
                              <a:alpha val="100000"/>
                            </a:srgbClr>
                          </a:solidFill>
                          <a:latin typeface="Microsoft YaHei"/>
                          <a:ea typeface="Microsoft YaHei"/>
                          <a:cs typeface="Microsoft YaHei"/>
                        </a:rPr>
                        <a:t> </a:t>
                      </a:r>
                      <a:r>
                        <a:rPr sz="900" kern="0" spc="70" dirty="0">
                          <a:solidFill>
                            <a:srgbClr val="000000">
                              <a:alpha val="100000"/>
                            </a:srgbClr>
                          </a:solidFill>
                          <a:latin typeface="Microsoft YaHei"/>
                          <a:ea typeface="Microsoft YaHei"/>
                          <a:cs typeface="Microsoft YaHei"/>
                        </a:rPr>
                        <a:t>第</a:t>
                      </a:r>
                      <a:r>
                        <a:rPr sz="900" kern="0" spc="30" dirty="0">
                          <a:solidFill>
                            <a:srgbClr val="000000">
                              <a:alpha val="100000"/>
                            </a:srgbClr>
                          </a:solidFill>
                          <a:latin typeface="Microsoft YaHei"/>
                          <a:ea typeface="Microsoft YaHei"/>
                          <a:cs typeface="Microsoft YaHei"/>
                        </a:rPr>
                        <a:t>  </a:t>
                      </a:r>
                      <a:r>
                        <a:rPr sz="900" kern="0" spc="70" dirty="0">
                          <a:solidFill>
                            <a:srgbClr val="000000">
                              <a:alpha val="100000"/>
                            </a:srgbClr>
                          </a:solidFill>
                          <a:latin typeface="Microsoft YaHei"/>
                          <a:ea typeface="Microsoft YaHei"/>
                          <a:cs typeface="Microsoft YaHei"/>
                        </a:rPr>
                        <a:t>9.4.2</a:t>
                      </a:r>
                      <a:r>
                        <a:rPr sz="900" kern="0" spc="-50" dirty="0">
                          <a:solidFill>
                            <a:srgbClr val="000000">
                              <a:alpha val="100000"/>
                            </a:srgbClr>
                          </a:solidFill>
                          <a:latin typeface="Microsoft YaHei"/>
                          <a:ea typeface="Microsoft YaHei"/>
                          <a:cs typeface="Microsoft YaHei"/>
                        </a:rPr>
                        <a:t> </a:t>
                      </a:r>
                      <a:r>
                        <a:rPr sz="900" kern="0" spc="70" dirty="0">
                          <a:solidFill>
                            <a:srgbClr val="000000">
                              <a:alpha val="100000"/>
                            </a:srgbClr>
                          </a:solidFill>
                          <a:latin typeface="Microsoft YaHei"/>
                          <a:ea typeface="Microsoft YaHei"/>
                          <a:cs typeface="Microsoft YaHei"/>
                        </a:rPr>
                        <a:t>1</a:t>
                      </a:r>
                      <a:r>
                        <a:rPr sz="900" kern="0" spc="10" dirty="0">
                          <a:solidFill>
                            <a:srgbClr val="000000">
                              <a:alpha val="100000"/>
                            </a:srgbClr>
                          </a:solidFill>
                          <a:latin typeface="Microsoft YaHei"/>
                          <a:ea typeface="Microsoft YaHei"/>
                          <a:cs typeface="Microsoft YaHei"/>
                        </a:rPr>
                        <a:t>  </a:t>
                      </a:r>
                      <a:r>
                        <a:rPr sz="900" kern="0" spc="70" dirty="0">
                          <a:solidFill>
                            <a:srgbClr val="000000">
                              <a:alpha val="100000"/>
                            </a:srgbClr>
                          </a:solidFill>
                          <a:latin typeface="Microsoft YaHei"/>
                          <a:ea typeface="Microsoft YaHei"/>
                          <a:cs typeface="Microsoft YaHei"/>
                        </a:rPr>
                        <a:t>条</a:t>
                      </a:r>
                      <a:r>
                        <a:rPr sz="900" kern="0" spc="-140" dirty="0">
                          <a:solidFill>
                            <a:srgbClr val="000000">
                              <a:alpha val="100000"/>
                            </a:srgbClr>
                          </a:solidFill>
                          <a:latin typeface="Microsoft YaHei"/>
                          <a:ea typeface="Microsoft YaHei"/>
                          <a:cs typeface="Microsoft YaHei"/>
                        </a:rPr>
                        <a:t> </a:t>
                      </a:r>
                      <a:r>
                        <a:rPr sz="900" kern="0" spc="70" dirty="0">
                          <a:solidFill>
                            <a:srgbClr val="000000">
                              <a:alpha val="100000"/>
                            </a:srgbClr>
                          </a:solidFill>
                          <a:latin typeface="Microsoft YaHei"/>
                          <a:ea typeface="Microsoft YaHei"/>
                          <a:cs typeface="Microsoft YaHei"/>
                        </a:rPr>
                        <a:t>。</a:t>
                      </a:r>
                      <a:endParaRPr sz="900" dirty="0">
                        <a:latin typeface="Microsoft YaHei"/>
                        <a:ea typeface="Microsoft YaHei"/>
                        <a:cs typeface="Microsoft YaHei"/>
                      </a:endParaRPr>
                    </a:p>
                    <a:p>
                      <a:pPr marL="292100" algn="l" rtl="0" eaLnBrk="0">
                        <a:lnSpc>
                          <a:spcPts val="1284"/>
                        </a:lnSpc>
                        <a:spcBef>
                          <a:spcPts val="59"/>
                        </a:spcBef>
                        <a:tabLst/>
                      </a:pPr>
                      <a:r>
                        <a:rPr sz="900" kern="0" spc="50" dirty="0">
                          <a:solidFill>
                            <a:srgbClr val="000000">
                              <a:alpha val="100000"/>
                            </a:srgbClr>
                          </a:solidFill>
                          <a:latin typeface="Microsoft YaHei"/>
                          <a:ea typeface="Microsoft YaHei"/>
                          <a:cs typeface="Microsoft YaHei"/>
                        </a:rPr>
                        <a:t>《</a:t>
                      </a:r>
                      <a:r>
                        <a:rPr sz="900" kern="0" spc="-120" dirty="0">
                          <a:solidFill>
                            <a:srgbClr val="000000">
                              <a:alpha val="100000"/>
                            </a:srgbClr>
                          </a:solidFill>
                          <a:latin typeface="Microsoft YaHei"/>
                          <a:ea typeface="Microsoft YaHei"/>
                          <a:cs typeface="Microsoft YaHei"/>
                        </a:rPr>
                        <a:t> </a:t>
                      </a:r>
                      <a:r>
                        <a:rPr sz="900" kern="0" spc="50" dirty="0">
                          <a:solidFill>
                            <a:srgbClr val="000000">
                              <a:alpha val="100000"/>
                            </a:srgbClr>
                          </a:solidFill>
                          <a:latin typeface="Microsoft YaHei"/>
                          <a:ea typeface="Microsoft YaHei"/>
                          <a:cs typeface="Microsoft YaHei"/>
                        </a:rPr>
                        <a:t>液</a:t>
                      </a:r>
                      <a:r>
                        <a:rPr sz="900" kern="0" spc="-130" dirty="0">
                          <a:solidFill>
                            <a:srgbClr val="000000">
                              <a:alpha val="100000"/>
                            </a:srgbClr>
                          </a:solidFill>
                          <a:latin typeface="Microsoft YaHei"/>
                          <a:ea typeface="Microsoft YaHei"/>
                          <a:cs typeface="Microsoft YaHei"/>
                        </a:rPr>
                        <a:t> </a:t>
                      </a:r>
                      <a:r>
                        <a:rPr sz="900" kern="0" spc="50" dirty="0">
                          <a:solidFill>
                            <a:srgbClr val="000000">
                              <a:alpha val="100000"/>
                            </a:srgbClr>
                          </a:solidFill>
                          <a:latin typeface="Microsoft YaHei"/>
                          <a:ea typeface="Microsoft YaHei"/>
                          <a:cs typeface="Microsoft YaHei"/>
                        </a:rPr>
                        <a:t>化</a:t>
                      </a:r>
                      <a:r>
                        <a:rPr sz="900" kern="0" spc="-130" dirty="0">
                          <a:solidFill>
                            <a:srgbClr val="000000">
                              <a:alpha val="100000"/>
                            </a:srgbClr>
                          </a:solidFill>
                          <a:latin typeface="Microsoft YaHei"/>
                          <a:ea typeface="Microsoft YaHei"/>
                          <a:cs typeface="Microsoft YaHei"/>
                        </a:rPr>
                        <a:t> </a:t>
                      </a:r>
                      <a:r>
                        <a:rPr sz="900" kern="0" spc="50" dirty="0">
                          <a:solidFill>
                            <a:srgbClr val="000000">
                              <a:alpha val="100000"/>
                            </a:srgbClr>
                          </a:solidFill>
                          <a:latin typeface="Microsoft YaHei"/>
                          <a:ea typeface="Microsoft YaHei"/>
                          <a:cs typeface="Microsoft YaHei"/>
                        </a:rPr>
                        <a:t>石</a:t>
                      </a:r>
                      <a:r>
                        <a:rPr sz="900" kern="0" spc="-120" dirty="0">
                          <a:solidFill>
                            <a:srgbClr val="000000">
                              <a:alpha val="100000"/>
                            </a:srgbClr>
                          </a:solidFill>
                          <a:latin typeface="Microsoft YaHei"/>
                          <a:ea typeface="Microsoft YaHei"/>
                          <a:cs typeface="Microsoft YaHei"/>
                        </a:rPr>
                        <a:t> </a:t>
                      </a:r>
                      <a:r>
                        <a:rPr sz="900" kern="0" spc="50" dirty="0">
                          <a:solidFill>
                            <a:srgbClr val="000000">
                              <a:alpha val="100000"/>
                            </a:srgbClr>
                          </a:solidFill>
                          <a:latin typeface="Microsoft YaHei"/>
                          <a:ea typeface="Microsoft YaHei"/>
                          <a:cs typeface="Microsoft YaHei"/>
                        </a:rPr>
                        <a:t>油</a:t>
                      </a:r>
                      <a:r>
                        <a:rPr sz="900" kern="0" spc="-130" dirty="0">
                          <a:solidFill>
                            <a:srgbClr val="000000">
                              <a:alpha val="100000"/>
                            </a:srgbClr>
                          </a:solidFill>
                          <a:latin typeface="Microsoft YaHei"/>
                          <a:ea typeface="Microsoft YaHei"/>
                          <a:cs typeface="Microsoft YaHei"/>
                        </a:rPr>
                        <a:t> </a:t>
                      </a:r>
                      <a:r>
                        <a:rPr sz="900" kern="0" spc="50" dirty="0">
                          <a:solidFill>
                            <a:srgbClr val="000000">
                              <a:alpha val="100000"/>
                            </a:srgbClr>
                          </a:solidFill>
                          <a:latin typeface="Microsoft YaHei"/>
                          <a:ea typeface="Microsoft YaHei"/>
                          <a:cs typeface="Microsoft YaHei"/>
                        </a:rPr>
                        <a:t>气</a:t>
                      </a:r>
                      <a:r>
                        <a:rPr sz="900" kern="0" spc="-140" dirty="0">
                          <a:solidFill>
                            <a:srgbClr val="000000">
                              <a:alpha val="100000"/>
                            </a:srgbClr>
                          </a:solidFill>
                          <a:latin typeface="Microsoft YaHei"/>
                          <a:ea typeface="Microsoft YaHei"/>
                          <a:cs typeface="Microsoft YaHei"/>
                        </a:rPr>
                        <a:t> </a:t>
                      </a:r>
                      <a:r>
                        <a:rPr sz="900" kern="0" spc="50" dirty="0">
                          <a:solidFill>
                            <a:srgbClr val="000000">
                              <a:alpha val="100000"/>
                            </a:srgbClr>
                          </a:solidFill>
                          <a:latin typeface="Microsoft YaHei"/>
                          <a:ea typeface="Microsoft YaHei"/>
                          <a:cs typeface="Microsoft YaHei"/>
                        </a:rPr>
                        <a:t>供</a:t>
                      </a:r>
                      <a:r>
                        <a:rPr sz="900" kern="0" spc="-130" dirty="0">
                          <a:solidFill>
                            <a:srgbClr val="000000">
                              <a:alpha val="100000"/>
                            </a:srgbClr>
                          </a:solidFill>
                          <a:latin typeface="Microsoft YaHei"/>
                          <a:ea typeface="Microsoft YaHei"/>
                          <a:cs typeface="Microsoft YaHei"/>
                        </a:rPr>
                        <a:t> </a:t>
                      </a:r>
                      <a:r>
                        <a:rPr sz="900" kern="0" spc="50" dirty="0">
                          <a:solidFill>
                            <a:srgbClr val="000000">
                              <a:alpha val="100000"/>
                            </a:srgbClr>
                          </a:solidFill>
                          <a:latin typeface="Microsoft YaHei"/>
                          <a:ea typeface="Microsoft YaHei"/>
                          <a:cs typeface="Microsoft YaHei"/>
                        </a:rPr>
                        <a:t>应</a:t>
                      </a:r>
                      <a:r>
                        <a:rPr sz="900" kern="0" spc="-110" dirty="0">
                          <a:solidFill>
                            <a:srgbClr val="000000">
                              <a:alpha val="100000"/>
                            </a:srgbClr>
                          </a:solidFill>
                          <a:latin typeface="Microsoft YaHei"/>
                          <a:ea typeface="Microsoft YaHei"/>
                          <a:cs typeface="Microsoft YaHei"/>
                        </a:rPr>
                        <a:t> </a:t>
                      </a:r>
                      <a:r>
                        <a:rPr sz="900" kern="0" spc="50" dirty="0">
                          <a:solidFill>
                            <a:srgbClr val="000000">
                              <a:alpha val="100000"/>
                            </a:srgbClr>
                          </a:solidFill>
                          <a:latin typeface="Microsoft YaHei"/>
                          <a:ea typeface="Microsoft YaHei"/>
                          <a:cs typeface="Microsoft YaHei"/>
                        </a:rPr>
                        <a:t>工</a:t>
                      </a:r>
                      <a:r>
                        <a:rPr sz="900" kern="0" spc="-140" dirty="0">
                          <a:solidFill>
                            <a:srgbClr val="000000">
                              <a:alpha val="100000"/>
                            </a:srgbClr>
                          </a:solidFill>
                          <a:latin typeface="Microsoft YaHei"/>
                          <a:ea typeface="Microsoft YaHei"/>
                          <a:cs typeface="Microsoft YaHei"/>
                        </a:rPr>
                        <a:t> </a:t>
                      </a:r>
                      <a:r>
                        <a:rPr sz="900" kern="0" spc="40" dirty="0">
                          <a:solidFill>
                            <a:srgbClr val="000000">
                              <a:alpha val="100000"/>
                            </a:srgbClr>
                          </a:solidFill>
                          <a:latin typeface="Microsoft YaHei"/>
                          <a:ea typeface="Microsoft YaHei"/>
                          <a:cs typeface="Microsoft YaHei"/>
                        </a:rPr>
                        <a:t>程</a:t>
                      </a:r>
                      <a:r>
                        <a:rPr sz="900" kern="0" spc="-120" dirty="0">
                          <a:solidFill>
                            <a:srgbClr val="000000">
                              <a:alpha val="100000"/>
                            </a:srgbClr>
                          </a:solidFill>
                          <a:latin typeface="Microsoft YaHei"/>
                          <a:ea typeface="Microsoft YaHei"/>
                          <a:cs typeface="Microsoft YaHei"/>
                        </a:rPr>
                        <a:t> </a:t>
                      </a:r>
                      <a:r>
                        <a:rPr sz="900" kern="0" spc="40" dirty="0">
                          <a:solidFill>
                            <a:srgbClr val="000000">
                              <a:alpha val="100000"/>
                            </a:srgbClr>
                          </a:solidFill>
                          <a:latin typeface="Microsoft YaHei"/>
                          <a:ea typeface="Microsoft YaHei"/>
                          <a:cs typeface="Microsoft YaHei"/>
                        </a:rPr>
                        <a:t>设</a:t>
                      </a:r>
                      <a:r>
                        <a:rPr sz="900" kern="0" spc="-120" dirty="0">
                          <a:solidFill>
                            <a:srgbClr val="000000">
                              <a:alpha val="100000"/>
                            </a:srgbClr>
                          </a:solidFill>
                          <a:latin typeface="Microsoft YaHei"/>
                          <a:ea typeface="Microsoft YaHei"/>
                          <a:cs typeface="Microsoft YaHei"/>
                        </a:rPr>
                        <a:t> </a:t>
                      </a:r>
                      <a:r>
                        <a:rPr sz="900" kern="0" spc="40" dirty="0">
                          <a:solidFill>
                            <a:srgbClr val="000000">
                              <a:alpha val="100000"/>
                            </a:srgbClr>
                          </a:solidFill>
                          <a:latin typeface="Microsoft YaHei"/>
                          <a:ea typeface="Microsoft YaHei"/>
                          <a:cs typeface="Microsoft YaHei"/>
                        </a:rPr>
                        <a:t>计</a:t>
                      </a:r>
                      <a:r>
                        <a:rPr sz="900" kern="0" spc="-130" dirty="0">
                          <a:solidFill>
                            <a:srgbClr val="000000">
                              <a:alpha val="100000"/>
                            </a:srgbClr>
                          </a:solidFill>
                          <a:latin typeface="Microsoft YaHei"/>
                          <a:ea typeface="Microsoft YaHei"/>
                          <a:cs typeface="Microsoft YaHei"/>
                        </a:rPr>
                        <a:t> </a:t>
                      </a:r>
                      <a:r>
                        <a:rPr sz="900" kern="0" spc="40" dirty="0">
                          <a:solidFill>
                            <a:srgbClr val="000000">
                              <a:alpha val="100000"/>
                            </a:srgbClr>
                          </a:solidFill>
                          <a:latin typeface="Microsoft YaHei"/>
                          <a:ea typeface="Microsoft YaHei"/>
                          <a:cs typeface="Microsoft YaHei"/>
                        </a:rPr>
                        <a:t>规</a:t>
                      </a:r>
                      <a:r>
                        <a:rPr sz="900" kern="0" spc="-110" dirty="0">
                          <a:solidFill>
                            <a:srgbClr val="000000">
                              <a:alpha val="100000"/>
                            </a:srgbClr>
                          </a:solidFill>
                          <a:latin typeface="Microsoft YaHei"/>
                          <a:ea typeface="Microsoft YaHei"/>
                          <a:cs typeface="Microsoft YaHei"/>
                        </a:rPr>
                        <a:t> </a:t>
                      </a:r>
                      <a:r>
                        <a:rPr sz="900" kern="0" spc="40" dirty="0">
                          <a:solidFill>
                            <a:srgbClr val="000000">
                              <a:alpha val="100000"/>
                            </a:srgbClr>
                          </a:solidFill>
                          <a:latin typeface="Microsoft YaHei"/>
                          <a:ea typeface="Microsoft YaHei"/>
                          <a:cs typeface="Microsoft YaHei"/>
                        </a:rPr>
                        <a:t>范</a:t>
                      </a:r>
                      <a:r>
                        <a:rPr sz="900" kern="0" spc="-70" dirty="0">
                          <a:solidFill>
                            <a:srgbClr val="000000">
                              <a:alpha val="100000"/>
                            </a:srgbClr>
                          </a:solidFill>
                          <a:latin typeface="Microsoft YaHei"/>
                          <a:ea typeface="Microsoft YaHei"/>
                          <a:cs typeface="Microsoft YaHei"/>
                        </a:rPr>
                        <a:t> </a:t>
                      </a:r>
                      <a:r>
                        <a:rPr sz="900" kern="0" spc="40" dirty="0">
                          <a:solidFill>
                            <a:srgbClr val="000000">
                              <a:alpha val="100000"/>
                            </a:srgbClr>
                          </a:solidFill>
                          <a:latin typeface="Microsoft YaHei"/>
                          <a:ea typeface="Microsoft YaHei"/>
                          <a:cs typeface="Microsoft YaHei"/>
                        </a:rPr>
                        <a:t>》</a:t>
                      </a:r>
                      <a:r>
                        <a:rPr sz="900" kern="0" spc="-40" dirty="0">
                          <a:solidFill>
                            <a:srgbClr val="000000">
                              <a:alpha val="100000"/>
                            </a:srgbClr>
                          </a:solidFill>
                          <a:latin typeface="Microsoft YaHei"/>
                          <a:ea typeface="Microsoft YaHei"/>
                          <a:cs typeface="Microsoft YaHei"/>
                        </a:rPr>
                        <a:t> </a:t>
                      </a:r>
                      <a:r>
                        <a:rPr sz="900" kern="0" spc="0" dirty="0">
                          <a:solidFill>
                            <a:srgbClr val="000000">
                              <a:alpha val="100000"/>
                            </a:srgbClr>
                          </a:solidFill>
                          <a:latin typeface="Microsoft YaHei"/>
                          <a:ea typeface="Microsoft YaHei"/>
                          <a:cs typeface="Microsoft YaHei"/>
                        </a:rPr>
                        <a:t>GB</a:t>
                      </a:r>
                      <a:r>
                        <a:rPr sz="900" kern="0" spc="40" dirty="0">
                          <a:solidFill>
                            <a:srgbClr val="000000">
                              <a:alpha val="100000"/>
                            </a:srgbClr>
                          </a:solidFill>
                          <a:latin typeface="Microsoft YaHei"/>
                          <a:ea typeface="Microsoft YaHei"/>
                          <a:cs typeface="Microsoft YaHei"/>
                        </a:rPr>
                        <a:t>  5</a:t>
                      </a:r>
                      <a:r>
                        <a:rPr sz="900" kern="0" spc="-60" dirty="0">
                          <a:solidFill>
                            <a:srgbClr val="000000">
                              <a:alpha val="100000"/>
                            </a:srgbClr>
                          </a:solidFill>
                          <a:latin typeface="Microsoft YaHei"/>
                          <a:ea typeface="Microsoft YaHei"/>
                          <a:cs typeface="Microsoft YaHei"/>
                        </a:rPr>
                        <a:t> </a:t>
                      </a:r>
                      <a:r>
                        <a:rPr sz="900" kern="0" spc="40" dirty="0">
                          <a:solidFill>
                            <a:srgbClr val="000000">
                              <a:alpha val="100000"/>
                            </a:srgbClr>
                          </a:solidFill>
                          <a:latin typeface="Microsoft YaHei"/>
                          <a:ea typeface="Microsoft YaHei"/>
                          <a:cs typeface="Microsoft YaHei"/>
                        </a:rPr>
                        <a:t>1</a:t>
                      </a:r>
                      <a:r>
                        <a:rPr sz="900" kern="0" spc="-60" dirty="0">
                          <a:solidFill>
                            <a:srgbClr val="000000">
                              <a:alpha val="100000"/>
                            </a:srgbClr>
                          </a:solidFill>
                          <a:latin typeface="Microsoft YaHei"/>
                          <a:ea typeface="Microsoft YaHei"/>
                          <a:cs typeface="Microsoft YaHei"/>
                        </a:rPr>
                        <a:t> </a:t>
                      </a:r>
                      <a:r>
                        <a:rPr sz="900" kern="0" spc="40" dirty="0">
                          <a:solidFill>
                            <a:srgbClr val="000000">
                              <a:alpha val="100000"/>
                            </a:srgbClr>
                          </a:solidFill>
                          <a:latin typeface="Microsoft YaHei"/>
                          <a:ea typeface="Microsoft YaHei"/>
                          <a:cs typeface="Microsoft YaHei"/>
                        </a:rPr>
                        <a:t>1</a:t>
                      </a:r>
                      <a:r>
                        <a:rPr sz="900" kern="0" spc="-130" dirty="0">
                          <a:solidFill>
                            <a:srgbClr val="000000">
                              <a:alpha val="100000"/>
                            </a:srgbClr>
                          </a:solidFill>
                          <a:latin typeface="Microsoft YaHei"/>
                          <a:ea typeface="Microsoft YaHei"/>
                          <a:cs typeface="Microsoft YaHei"/>
                        </a:rPr>
                        <a:t> </a:t>
                      </a:r>
                      <a:r>
                        <a:rPr sz="900" kern="0" spc="40" dirty="0">
                          <a:solidFill>
                            <a:srgbClr val="000000">
                              <a:alpha val="100000"/>
                            </a:srgbClr>
                          </a:solidFill>
                          <a:latin typeface="Microsoft YaHei"/>
                          <a:ea typeface="Microsoft YaHei"/>
                          <a:cs typeface="Microsoft YaHei"/>
                        </a:rPr>
                        <a:t>4</a:t>
                      </a:r>
                      <a:r>
                        <a:rPr sz="900" kern="0" spc="-90" dirty="0">
                          <a:solidFill>
                            <a:srgbClr val="000000">
                              <a:alpha val="100000"/>
                            </a:srgbClr>
                          </a:solidFill>
                          <a:latin typeface="Microsoft YaHei"/>
                          <a:ea typeface="Microsoft YaHei"/>
                          <a:cs typeface="Microsoft YaHei"/>
                        </a:rPr>
                        <a:t> </a:t>
                      </a:r>
                      <a:r>
                        <a:rPr sz="900" kern="0" spc="40" dirty="0">
                          <a:solidFill>
                            <a:srgbClr val="000000">
                              <a:alpha val="100000"/>
                            </a:srgbClr>
                          </a:solidFill>
                          <a:latin typeface="Microsoft YaHei"/>
                          <a:ea typeface="Microsoft YaHei"/>
                          <a:cs typeface="Microsoft YaHei"/>
                        </a:rPr>
                        <a:t>2-</a:t>
                      </a:r>
                      <a:endParaRPr sz="900" dirty="0">
                        <a:latin typeface="Microsoft YaHei"/>
                        <a:ea typeface="Microsoft YaHei"/>
                        <a:cs typeface="Microsoft YaHei"/>
                      </a:endParaRPr>
                    </a:p>
                    <a:p>
                      <a:pPr marL="231140" indent="5080" algn="l" rtl="0" eaLnBrk="0">
                        <a:lnSpc>
                          <a:spcPct val="132000"/>
                        </a:lnSpc>
                        <a:spcBef>
                          <a:spcPts val="140"/>
                        </a:spcBef>
                        <a:tabLst/>
                      </a:pPr>
                      <a:r>
                        <a:rPr sz="900" kern="0" spc="80" dirty="0">
                          <a:solidFill>
                            <a:srgbClr val="000000">
                              <a:alpha val="100000"/>
                            </a:srgbClr>
                          </a:solidFill>
                          <a:latin typeface="Microsoft YaHei"/>
                          <a:ea typeface="Microsoft YaHei"/>
                          <a:cs typeface="Microsoft YaHei"/>
                        </a:rPr>
                        <a:t>2</a:t>
                      </a:r>
                      <a:r>
                        <a:rPr sz="900" kern="0" spc="-40" dirty="0">
                          <a:solidFill>
                            <a:srgbClr val="000000">
                              <a:alpha val="100000"/>
                            </a:srgbClr>
                          </a:solidFill>
                          <a:latin typeface="Microsoft YaHei"/>
                          <a:ea typeface="Microsoft YaHei"/>
                          <a:cs typeface="Microsoft YaHei"/>
                        </a:rPr>
                        <a:t> </a:t>
                      </a:r>
                      <a:r>
                        <a:rPr sz="900" kern="0" spc="80" dirty="0">
                          <a:solidFill>
                            <a:srgbClr val="000000">
                              <a:alpha val="100000"/>
                            </a:srgbClr>
                          </a:solidFill>
                          <a:latin typeface="Microsoft YaHei"/>
                          <a:ea typeface="Microsoft YaHei"/>
                          <a:cs typeface="Microsoft YaHei"/>
                        </a:rPr>
                        <a:t>0</a:t>
                      </a:r>
                      <a:r>
                        <a:rPr sz="900" kern="0" spc="-50" dirty="0">
                          <a:solidFill>
                            <a:srgbClr val="000000">
                              <a:alpha val="100000"/>
                            </a:srgbClr>
                          </a:solidFill>
                          <a:latin typeface="Microsoft YaHei"/>
                          <a:ea typeface="Microsoft YaHei"/>
                          <a:cs typeface="Microsoft YaHei"/>
                        </a:rPr>
                        <a:t> </a:t>
                      </a:r>
                      <a:r>
                        <a:rPr sz="900" kern="0" spc="80" dirty="0">
                          <a:solidFill>
                            <a:srgbClr val="000000">
                              <a:alpha val="100000"/>
                            </a:srgbClr>
                          </a:solidFill>
                          <a:latin typeface="Microsoft YaHei"/>
                          <a:ea typeface="Microsoft YaHei"/>
                          <a:cs typeface="Microsoft YaHei"/>
                        </a:rPr>
                        <a:t>1</a:t>
                      </a:r>
                      <a:r>
                        <a:rPr sz="900" kern="0" spc="-60" dirty="0">
                          <a:solidFill>
                            <a:srgbClr val="000000">
                              <a:alpha val="100000"/>
                            </a:srgbClr>
                          </a:solidFill>
                          <a:latin typeface="Microsoft YaHei"/>
                          <a:ea typeface="Microsoft YaHei"/>
                          <a:cs typeface="Microsoft YaHei"/>
                        </a:rPr>
                        <a:t> </a:t>
                      </a:r>
                      <a:r>
                        <a:rPr sz="900" kern="0" spc="80" dirty="0">
                          <a:solidFill>
                            <a:srgbClr val="000000">
                              <a:alpha val="100000"/>
                            </a:srgbClr>
                          </a:solidFill>
                          <a:latin typeface="Microsoft YaHei"/>
                          <a:ea typeface="Microsoft YaHei"/>
                          <a:cs typeface="Microsoft YaHei"/>
                        </a:rPr>
                        <a:t>5</a:t>
                      </a:r>
                      <a:r>
                        <a:rPr sz="900" kern="0" spc="0" dirty="0">
                          <a:solidFill>
                            <a:srgbClr val="000000">
                              <a:alpha val="100000"/>
                            </a:srgbClr>
                          </a:solidFill>
                          <a:latin typeface="Microsoft YaHei"/>
                          <a:ea typeface="Microsoft YaHei"/>
                          <a:cs typeface="Microsoft YaHei"/>
                        </a:rPr>
                        <a:t>  </a:t>
                      </a:r>
                      <a:r>
                        <a:rPr sz="900" kern="0" spc="80" dirty="0">
                          <a:solidFill>
                            <a:srgbClr val="000000">
                              <a:alpha val="100000"/>
                            </a:srgbClr>
                          </a:solidFill>
                          <a:latin typeface="Microsoft YaHei"/>
                          <a:ea typeface="Microsoft YaHei"/>
                          <a:cs typeface="Microsoft YaHei"/>
                        </a:rPr>
                        <a:t>第</a:t>
                      </a:r>
                      <a:r>
                        <a:rPr sz="900" kern="0" spc="30" dirty="0">
                          <a:solidFill>
                            <a:srgbClr val="000000">
                              <a:alpha val="100000"/>
                            </a:srgbClr>
                          </a:solidFill>
                          <a:latin typeface="Microsoft YaHei"/>
                          <a:ea typeface="Microsoft YaHei"/>
                          <a:cs typeface="Microsoft YaHei"/>
                        </a:rPr>
                        <a:t>  </a:t>
                      </a:r>
                      <a:r>
                        <a:rPr sz="900" kern="0" spc="80" dirty="0">
                          <a:solidFill>
                            <a:srgbClr val="000000">
                              <a:alpha val="100000"/>
                            </a:srgbClr>
                          </a:solidFill>
                          <a:latin typeface="Microsoft YaHei"/>
                          <a:ea typeface="Microsoft YaHei"/>
                          <a:cs typeface="Microsoft YaHei"/>
                        </a:rPr>
                        <a:t>9.3.5</a:t>
                      </a:r>
                      <a:r>
                        <a:rPr sz="900" kern="0" spc="10" dirty="0">
                          <a:solidFill>
                            <a:srgbClr val="000000">
                              <a:alpha val="100000"/>
                            </a:srgbClr>
                          </a:solidFill>
                          <a:latin typeface="Microsoft YaHei"/>
                          <a:ea typeface="Microsoft YaHei"/>
                          <a:cs typeface="Microsoft YaHei"/>
                        </a:rPr>
                        <a:t>  </a:t>
                      </a:r>
                      <a:r>
                        <a:rPr sz="900" kern="0" spc="80" dirty="0">
                          <a:solidFill>
                            <a:srgbClr val="000000">
                              <a:alpha val="100000"/>
                            </a:srgbClr>
                          </a:solidFill>
                          <a:latin typeface="Microsoft YaHei"/>
                          <a:ea typeface="Microsoft YaHei"/>
                          <a:cs typeface="Microsoft YaHei"/>
                        </a:rPr>
                        <a:t>条</a:t>
                      </a:r>
                      <a:r>
                        <a:rPr sz="900" kern="0" spc="-70" dirty="0">
                          <a:solidFill>
                            <a:srgbClr val="000000">
                              <a:alpha val="100000"/>
                            </a:srgbClr>
                          </a:solidFill>
                          <a:latin typeface="Microsoft YaHei"/>
                          <a:ea typeface="Microsoft YaHei"/>
                          <a:cs typeface="Microsoft YaHei"/>
                        </a:rPr>
                        <a:t> </a:t>
                      </a:r>
                      <a:r>
                        <a:rPr sz="900" kern="0" spc="80" dirty="0">
                          <a:solidFill>
                            <a:srgbClr val="000000">
                              <a:alpha val="100000"/>
                            </a:srgbClr>
                          </a:solidFill>
                          <a:latin typeface="Microsoft YaHei"/>
                          <a:ea typeface="Microsoft YaHei"/>
                          <a:cs typeface="Microsoft YaHei"/>
                        </a:rPr>
                        <a:t>、</a:t>
                      </a:r>
                      <a:r>
                        <a:rPr sz="900" kern="0" spc="-60" dirty="0">
                          <a:solidFill>
                            <a:srgbClr val="000000">
                              <a:alpha val="100000"/>
                            </a:srgbClr>
                          </a:solidFill>
                          <a:latin typeface="Microsoft YaHei"/>
                          <a:ea typeface="Microsoft YaHei"/>
                          <a:cs typeface="Microsoft YaHei"/>
                        </a:rPr>
                        <a:t> </a:t>
                      </a:r>
                      <a:r>
                        <a:rPr sz="900" kern="0" spc="80" dirty="0">
                          <a:solidFill>
                            <a:srgbClr val="000000">
                              <a:alpha val="100000"/>
                            </a:srgbClr>
                          </a:solidFill>
                          <a:latin typeface="Microsoft YaHei"/>
                          <a:ea typeface="Microsoft YaHei"/>
                          <a:cs typeface="Microsoft YaHei"/>
                        </a:rPr>
                        <a:t>第</a:t>
                      </a:r>
                      <a:r>
                        <a:rPr sz="900" kern="0" spc="30" dirty="0">
                          <a:solidFill>
                            <a:srgbClr val="000000">
                              <a:alpha val="100000"/>
                            </a:srgbClr>
                          </a:solidFill>
                          <a:latin typeface="Microsoft YaHei"/>
                          <a:ea typeface="Microsoft YaHei"/>
                          <a:cs typeface="Microsoft YaHei"/>
                        </a:rPr>
                        <a:t>  </a:t>
                      </a:r>
                      <a:r>
                        <a:rPr sz="900" kern="0" spc="80" dirty="0">
                          <a:solidFill>
                            <a:srgbClr val="000000">
                              <a:alpha val="100000"/>
                            </a:srgbClr>
                          </a:solidFill>
                          <a:latin typeface="Microsoft YaHei"/>
                          <a:ea typeface="Microsoft YaHei"/>
                          <a:cs typeface="Microsoft YaHei"/>
                        </a:rPr>
                        <a:t>9.3.7</a:t>
                      </a:r>
                      <a:r>
                        <a:rPr sz="900" kern="0" spc="0" dirty="0">
                          <a:solidFill>
                            <a:srgbClr val="000000">
                              <a:alpha val="100000"/>
                            </a:srgbClr>
                          </a:solidFill>
                          <a:latin typeface="Microsoft YaHei"/>
                          <a:ea typeface="Microsoft YaHei"/>
                          <a:cs typeface="Microsoft YaHei"/>
                        </a:rPr>
                        <a:t>  </a:t>
                      </a:r>
                      <a:r>
                        <a:rPr sz="900" kern="0" spc="80" dirty="0">
                          <a:solidFill>
                            <a:srgbClr val="000000">
                              <a:alpha val="100000"/>
                            </a:srgbClr>
                          </a:solidFill>
                          <a:latin typeface="Microsoft YaHei"/>
                          <a:ea typeface="Microsoft YaHei"/>
                          <a:cs typeface="Microsoft YaHei"/>
                        </a:rPr>
                        <a:t>条</a:t>
                      </a:r>
                      <a:r>
                        <a:rPr sz="900" kern="0" spc="-60" dirty="0">
                          <a:solidFill>
                            <a:srgbClr val="000000">
                              <a:alpha val="100000"/>
                            </a:srgbClr>
                          </a:solidFill>
                          <a:latin typeface="Microsoft YaHei"/>
                          <a:ea typeface="Microsoft YaHei"/>
                          <a:cs typeface="Microsoft YaHei"/>
                        </a:rPr>
                        <a:t> </a:t>
                      </a:r>
                      <a:r>
                        <a:rPr sz="900" kern="0" spc="80" dirty="0">
                          <a:solidFill>
                            <a:srgbClr val="000000">
                              <a:alpha val="100000"/>
                            </a:srgbClr>
                          </a:solidFill>
                          <a:latin typeface="Microsoft YaHei"/>
                          <a:ea typeface="Microsoft YaHei"/>
                          <a:cs typeface="Microsoft YaHei"/>
                        </a:rPr>
                        <a:t>、</a:t>
                      </a:r>
                      <a:r>
                        <a:rPr sz="900" kern="0" spc="-70" dirty="0">
                          <a:solidFill>
                            <a:srgbClr val="000000">
                              <a:alpha val="100000"/>
                            </a:srgbClr>
                          </a:solidFill>
                          <a:latin typeface="Microsoft YaHei"/>
                          <a:ea typeface="Microsoft YaHei"/>
                          <a:cs typeface="Microsoft YaHei"/>
                        </a:rPr>
                        <a:t> </a:t>
                      </a:r>
                      <a:r>
                        <a:rPr sz="900" kern="0" spc="80" dirty="0">
                          <a:solidFill>
                            <a:srgbClr val="000000">
                              <a:alpha val="100000"/>
                            </a:srgbClr>
                          </a:solidFill>
                          <a:latin typeface="Microsoft YaHei"/>
                          <a:ea typeface="Microsoft YaHei"/>
                          <a:cs typeface="Microsoft YaHei"/>
                        </a:rPr>
                        <a:t>第</a:t>
                      </a:r>
                      <a:r>
                        <a:rPr sz="900" kern="0" spc="30" dirty="0">
                          <a:solidFill>
                            <a:srgbClr val="000000">
                              <a:alpha val="100000"/>
                            </a:srgbClr>
                          </a:solidFill>
                          <a:latin typeface="Microsoft YaHei"/>
                          <a:ea typeface="Microsoft YaHei"/>
                          <a:cs typeface="Microsoft YaHei"/>
                        </a:rPr>
                        <a:t>  </a:t>
                      </a:r>
                      <a:r>
                        <a:rPr sz="900" kern="0" spc="80" dirty="0">
                          <a:solidFill>
                            <a:srgbClr val="000000">
                              <a:alpha val="100000"/>
                            </a:srgbClr>
                          </a:solidFill>
                          <a:latin typeface="Microsoft YaHei"/>
                          <a:ea typeface="Microsoft YaHei"/>
                          <a:cs typeface="Microsoft YaHei"/>
                        </a:rPr>
                        <a:t>9.3.9</a:t>
                      </a:r>
                      <a:r>
                        <a:rPr sz="900" kern="0" spc="10" dirty="0">
                          <a:solidFill>
                            <a:srgbClr val="000000">
                              <a:alpha val="100000"/>
                            </a:srgbClr>
                          </a:solidFill>
                          <a:latin typeface="Microsoft YaHei"/>
                          <a:ea typeface="Microsoft YaHei"/>
                          <a:cs typeface="Microsoft YaHei"/>
                        </a:rPr>
                        <a:t>  </a:t>
                      </a:r>
                      <a:r>
                        <a:rPr sz="900" kern="0" spc="80" dirty="0">
                          <a:solidFill>
                            <a:srgbClr val="000000">
                              <a:alpha val="100000"/>
                            </a:srgbClr>
                          </a:solidFill>
                          <a:latin typeface="Microsoft YaHei"/>
                          <a:ea typeface="Microsoft YaHei"/>
                          <a:cs typeface="Microsoft YaHei"/>
                        </a:rPr>
                        <a:t>条</a:t>
                      </a:r>
                      <a:r>
                        <a:rPr sz="900" kern="0" spc="-80" dirty="0">
                          <a:solidFill>
                            <a:srgbClr val="000000">
                              <a:alpha val="100000"/>
                            </a:srgbClr>
                          </a:solidFill>
                          <a:latin typeface="Microsoft YaHei"/>
                          <a:ea typeface="Microsoft YaHei"/>
                          <a:cs typeface="Microsoft YaHei"/>
                        </a:rPr>
                        <a:t> </a:t>
                      </a:r>
                      <a:r>
                        <a:rPr sz="900" kern="0" spc="80" dirty="0">
                          <a:solidFill>
                            <a:srgbClr val="000000">
                              <a:alpha val="100000"/>
                            </a:srgbClr>
                          </a:solidFill>
                          <a:latin typeface="Microsoft YaHei"/>
                          <a:ea typeface="Microsoft YaHei"/>
                          <a:cs typeface="Microsoft YaHei"/>
                        </a:rPr>
                        <a:t>。</a:t>
                      </a:r>
                      <a:r>
                        <a:rPr sz="900" kern="0" spc="0" dirty="0">
                          <a:solidFill>
                            <a:srgbClr val="000000">
                              <a:alpha val="100000"/>
                            </a:srgbClr>
                          </a:solidFill>
                          <a:latin typeface="Microsoft YaHei"/>
                          <a:ea typeface="Microsoft YaHei"/>
                          <a:cs typeface="Microsoft YaHei"/>
                        </a:rPr>
                        <a:t>             </a:t>
                      </a:r>
                      <a:r>
                        <a:rPr sz="900" kern="0" spc="40" dirty="0">
                          <a:solidFill>
                            <a:srgbClr val="000000">
                              <a:alpha val="100000"/>
                            </a:srgbClr>
                          </a:solidFill>
                          <a:latin typeface="Microsoft YaHei"/>
                          <a:ea typeface="Microsoft YaHei"/>
                          <a:cs typeface="Microsoft YaHei"/>
                        </a:rPr>
                        <a:t>《</a:t>
                      </a:r>
                      <a:r>
                        <a:rPr sz="900" kern="0" spc="0" dirty="0">
                          <a:solidFill>
                            <a:srgbClr val="000000">
                              <a:alpha val="100000"/>
                            </a:srgbClr>
                          </a:solidFill>
                          <a:latin typeface="Microsoft YaHei"/>
                          <a:ea typeface="Microsoft YaHei"/>
                          <a:cs typeface="Microsoft YaHei"/>
                        </a:rPr>
                        <a:t> </a:t>
                      </a:r>
                      <a:r>
                        <a:rPr sz="900" kern="0" spc="40" dirty="0">
                          <a:solidFill>
                            <a:srgbClr val="000000">
                              <a:alpha val="100000"/>
                            </a:srgbClr>
                          </a:solidFill>
                          <a:latin typeface="Microsoft YaHei"/>
                          <a:ea typeface="Microsoft YaHei"/>
                          <a:cs typeface="Microsoft YaHei"/>
                        </a:rPr>
                        <a:t>压</a:t>
                      </a:r>
                      <a:r>
                        <a:rPr sz="900" kern="0" spc="-130" dirty="0">
                          <a:solidFill>
                            <a:srgbClr val="000000">
                              <a:alpha val="100000"/>
                            </a:srgbClr>
                          </a:solidFill>
                          <a:latin typeface="Microsoft YaHei"/>
                          <a:ea typeface="Microsoft YaHei"/>
                          <a:cs typeface="Microsoft YaHei"/>
                        </a:rPr>
                        <a:t> </a:t>
                      </a:r>
                      <a:r>
                        <a:rPr sz="900" kern="0" spc="40" dirty="0">
                          <a:solidFill>
                            <a:srgbClr val="000000">
                              <a:alpha val="100000"/>
                            </a:srgbClr>
                          </a:solidFill>
                          <a:latin typeface="Microsoft YaHei"/>
                          <a:ea typeface="Microsoft YaHei"/>
                          <a:cs typeface="Microsoft YaHei"/>
                        </a:rPr>
                        <a:t>缩</a:t>
                      </a:r>
                      <a:r>
                        <a:rPr sz="900" kern="0" spc="-130" dirty="0">
                          <a:solidFill>
                            <a:srgbClr val="000000">
                              <a:alpha val="100000"/>
                            </a:srgbClr>
                          </a:solidFill>
                          <a:latin typeface="Microsoft YaHei"/>
                          <a:ea typeface="Microsoft YaHei"/>
                          <a:cs typeface="Microsoft YaHei"/>
                        </a:rPr>
                        <a:t> </a:t>
                      </a:r>
                      <a:r>
                        <a:rPr sz="900" kern="0" spc="40" dirty="0">
                          <a:solidFill>
                            <a:srgbClr val="000000">
                              <a:alpha val="100000"/>
                            </a:srgbClr>
                          </a:solidFill>
                          <a:latin typeface="Microsoft YaHei"/>
                          <a:ea typeface="Microsoft YaHei"/>
                          <a:cs typeface="Microsoft YaHei"/>
                        </a:rPr>
                        <a:t>天</a:t>
                      </a:r>
                      <a:r>
                        <a:rPr sz="900" kern="0" spc="-130" dirty="0">
                          <a:solidFill>
                            <a:srgbClr val="000000">
                              <a:alpha val="100000"/>
                            </a:srgbClr>
                          </a:solidFill>
                          <a:latin typeface="Microsoft YaHei"/>
                          <a:ea typeface="Microsoft YaHei"/>
                          <a:cs typeface="Microsoft YaHei"/>
                        </a:rPr>
                        <a:t> </a:t>
                      </a:r>
                      <a:r>
                        <a:rPr sz="900" kern="0" spc="40" dirty="0">
                          <a:solidFill>
                            <a:srgbClr val="000000">
                              <a:alpha val="100000"/>
                            </a:srgbClr>
                          </a:solidFill>
                          <a:latin typeface="Microsoft YaHei"/>
                          <a:ea typeface="Microsoft YaHei"/>
                          <a:cs typeface="Microsoft YaHei"/>
                        </a:rPr>
                        <a:t>然</a:t>
                      </a:r>
                      <a:r>
                        <a:rPr sz="900" kern="0" spc="-130" dirty="0">
                          <a:solidFill>
                            <a:srgbClr val="000000">
                              <a:alpha val="100000"/>
                            </a:srgbClr>
                          </a:solidFill>
                          <a:latin typeface="Microsoft YaHei"/>
                          <a:ea typeface="Microsoft YaHei"/>
                          <a:cs typeface="Microsoft YaHei"/>
                        </a:rPr>
                        <a:t> </a:t>
                      </a:r>
                      <a:r>
                        <a:rPr sz="900" kern="0" spc="40" dirty="0">
                          <a:solidFill>
                            <a:srgbClr val="000000">
                              <a:alpha val="100000"/>
                            </a:srgbClr>
                          </a:solidFill>
                          <a:latin typeface="Microsoft YaHei"/>
                          <a:ea typeface="Microsoft YaHei"/>
                          <a:cs typeface="Microsoft YaHei"/>
                        </a:rPr>
                        <a:t>气</a:t>
                      </a:r>
                      <a:r>
                        <a:rPr sz="900" kern="0" spc="-130" dirty="0">
                          <a:solidFill>
                            <a:srgbClr val="000000">
                              <a:alpha val="100000"/>
                            </a:srgbClr>
                          </a:solidFill>
                          <a:latin typeface="Microsoft YaHei"/>
                          <a:ea typeface="Microsoft YaHei"/>
                          <a:cs typeface="Microsoft YaHei"/>
                        </a:rPr>
                        <a:t> </a:t>
                      </a:r>
                      <a:r>
                        <a:rPr sz="900" kern="0" spc="40" dirty="0">
                          <a:solidFill>
                            <a:srgbClr val="000000">
                              <a:alpha val="100000"/>
                            </a:srgbClr>
                          </a:solidFill>
                          <a:latin typeface="Microsoft YaHei"/>
                          <a:ea typeface="Microsoft YaHei"/>
                          <a:cs typeface="Microsoft YaHei"/>
                        </a:rPr>
                        <a:t>供</a:t>
                      </a:r>
                      <a:r>
                        <a:rPr sz="900" kern="0" spc="-140" dirty="0">
                          <a:solidFill>
                            <a:srgbClr val="000000">
                              <a:alpha val="100000"/>
                            </a:srgbClr>
                          </a:solidFill>
                          <a:latin typeface="Microsoft YaHei"/>
                          <a:ea typeface="Microsoft YaHei"/>
                          <a:cs typeface="Microsoft YaHei"/>
                        </a:rPr>
                        <a:t> </a:t>
                      </a:r>
                      <a:r>
                        <a:rPr sz="900" kern="0" spc="40" dirty="0">
                          <a:solidFill>
                            <a:srgbClr val="000000">
                              <a:alpha val="100000"/>
                            </a:srgbClr>
                          </a:solidFill>
                          <a:latin typeface="Microsoft YaHei"/>
                          <a:ea typeface="Microsoft YaHei"/>
                          <a:cs typeface="Microsoft YaHei"/>
                        </a:rPr>
                        <a:t>应</a:t>
                      </a:r>
                      <a:r>
                        <a:rPr sz="900" kern="0" spc="-120" dirty="0">
                          <a:solidFill>
                            <a:srgbClr val="000000">
                              <a:alpha val="100000"/>
                            </a:srgbClr>
                          </a:solidFill>
                          <a:latin typeface="Microsoft YaHei"/>
                          <a:ea typeface="Microsoft YaHei"/>
                          <a:cs typeface="Microsoft YaHei"/>
                        </a:rPr>
                        <a:t> </a:t>
                      </a:r>
                      <a:r>
                        <a:rPr sz="900" kern="0" spc="40" dirty="0">
                          <a:solidFill>
                            <a:srgbClr val="000000">
                              <a:alpha val="100000"/>
                            </a:srgbClr>
                          </a:solidFill>
                          <a:latin typeface="Microsoft YaHei"/>
                          <a:ea typeface="Microsoft YaHei"/>
                          <a:cs typeface="Microsoft YaHei"/>
                        </a:rPr>
                        <a:t>站</a:t>
                      </a:r>
                      <a:r>
                        <a:rPr sz="900" kern="0" spc="-120" dirty="0">
                          <a:solidFill>
                            <a:srgbClr val="000000">
                              <a:alpha val="100000"/>
                            </a:srgbClr>
                          </a:solidFill>
                          <a:latin typeface="Microsoft YaHei"/>
                          <a:ea typeface="Microsoft YaHei"/>
                          <a:cs typeface="Microsoft YaHei"/>
                        </a:rPr>
                        <a:t> </a:t>
                      </a:r>
                      <a:r>
                        <a:rPr sz="900" kern="0" spc="40" dirty="0">
                          <a:solidFill>
                            <a:srgbClr val="000000">
                              <a:alpha val="100000"/>
                            </a:srgbClr>
                          </a:solidFill>
                          <a:latin typeface="Microsoft YaHei"/>
                          <a:ea typeface="Microsoft YaHei"/>
                          <a:cs typeface="Microsoft YaHei"/>
                        </a:rPr>
                        <a:t>设</a:t>
                      </a:r>
                      <a:r>
                        <a:rPr sz="900" kern="0" spc="-130" dirty="0">
                          <a:solidFill>
                            <a:srgbClr val="000000">
                              <a:alpha val="100000"/>
                            </a:srgbClr>
                          </a:solidFill>
                          <a:latin typeface="Microsoft YaHei"/>
                          <a:ea typeface="Microsoft YaHei"/>
                          <a:cs typeface="Microsoft YaHei"/>
                        </a:rPr>
                        <a:t> </a:t>
                      </a:r>
                      <a:r>
                        <a:rPr sz="900" kern="0" spc="40" dirty="0">
                          <a:solidFill>
                            <a:srgbClr val="000000">
                              <a:alpha val="100000"/>
                            </a:srgbClr>
                          </a:solidFill>
                          <a:latin typeface="Microsoft YaHei"/>
                          <a:ea typeface="Microsoft YaHei"/>
                          <a:cs typeface="Microsoft YaHei"/>
                        </a:rPr>
                        <a:t>计</a:t>
                      </a:r>
                      <a:r>
                        <a:rPr sz="900" kern="0" spc="-120" dirty="0">
                          <a:solidFill>
                            <a:srgbClr val="000000">
                              <a:alpha val="100000"/>
                            </a:srgbClr>
                          </a:solidFill>
                          <a:latin typeface="Microsoft YaHei"/>
                          <a:ea typeface="Microsoft YaHei"/>
                          <a:cs typeface="Microsoft YaHei"/>
                        </a:rPr>
                        <a:t> </a:t>
                      </a:r>
                      <a:r>
                        <a:rPr sz="900" kern="0" spc="40" dirty="0">
                          <a:solidFill>
                            <a:srgbClr val="000000">
                              <a:alpha val="100000"/>
                            </a:srgbClr>
                          </a:solidFill>
                          <a:latin typeface="Microsoft YaHei"/>
                          <a:ea typeface="Microsoft YaHei"/>
                          <a:cs typeface="Microsoft YaHei"/>
                        </a:rPr>
                        <a:t>规</a:t>
                      </a:r>
                      <a:r>
                        <a:rPr sz="900" kern="0" spc="-120" dirty="0">
                          <a:solidFill>
                            <a:srgbClr val="000000">
                              <a:alpha val="100000"/>
                            </a:srgbClr>
                          </a:solidFill>
                          <a:latin typeface="Microsoft YaHei"/>
                          <a:ea typeface="Microsoft YaHei"/>
                          <a:cs typeface="Microsoft YaHei"/>
                        </a:rPr>
                        <a:t> </a:t>
                      </a:r>
                      <a:r>
                        <a:rPr sz="900" kern="0" spc="40" dirty="0">
                          <a:solidFill>
                            <a:srgbClr val="000000">
                              <a:alpha val="100000"/>
                            </a:srgbClr>
                          </a:solidFill>
                          <a:latin typeface="Microsoft YaHei"/>
                          <a:ea typeface="Microsoft YaHei"/>
                          <a:cs typeface="Microsoft YaHei"/>
                        </a:rPr>
                        <a:t>范</a:t>
                      </a:r>
                      <a:r>
                        <a:rPr sz="900" kern="0" spc="-70" dirty="0">
                          <a:solidFill>
                            <a:srgbClr val="000000">
                              <a:alpha val="100000"/>
                            </a:srgbClr>
                          </a:solidFill>
                          <a:latin typeface="Microsoft YaHei"/>
                          <a:ea typeface="Microsoft YaHei"/>
                          <a:cs typeface="Microsoft YaHei"/>
                        </a:rPr>
                        <a:t> </a:t>
                      </a:r>
                      <a:r>
                        <a:rPr sz="900" kern="0" spc="40" dirty="0">
                          <a:solidFill>
                            <a:srgbClr val="000000">
                              <a:alpha val="100000"/>
                            </a:srgbClr>
                          </a:solidFill>
                          <a:latin typeface="Microsoft YaHei"/>
                          <a:ea typeface="Microsoft YaHei"/>
                          <a:cs typeface="Microsoft YaHei"/>
                        </a:rPr>
                        <a:t>》</a:t>
                      </a:r>
                      <a:r>
                        <a:rPr sz="900" kern="0" spc="-40" dirty="0">
                          <a:solidFill>
                            <a:srgbClr val="000000">
                              <a:alpha val="100000"/>
                            </a:srgbClr>
                          </a:solidFill>
                          <a:latin typeface="Microsoft YaHei"/>
                          <a:ea typeface="Microsoft YaHei"/>
                          <a:cs typeface="Microsoft YaHei"/>
                        </a:rPr>
                        <a:t> </a:t>
                      </a:r>
                      <a:r>
                        <a:rPr sz="900" kern="0" spc="0" dirty="0">
                          <a:solidFill>
                            <a:srgbClr val="000000">
                              <a:alpha val="100000"/>
                            </a:srgbClr>
                          </a:solidFill>
                          <a:latin typeface="Microsoft YaHei"/>
                          <a:ea typeface="Microsoft YaHei"/>
                          <a:cs typeface="Microsoft YaHei"/>
                        </a:rPr>
                        <a:t>GB</a:t>
                      </a:r>
                      <a:r>
                        <a:rPr sz="900" kern="0" spc="40" dirty="0">
                          <a:solidFill>
                            <a:srgbClr val="000000">
                              <a:alpha val="100000"/>
                            </a:srgbClr>
                          </a:solidFill>
                          <a:latin typeface="Microsoft YaHei"/>
                          <a:ea typeface="Microsoft YaHei"/>
                          <a:cs typeface="Microsoft YaHei"/>
                        </a:rPr>
                        <a:t>  5</a:t>
                      </a:r>
                      <a:r>
                        <a:rPr sz="900" kern="0" spc="-60" dirty="0">
                          <a:solidFill>
                            <a:srgbClr val="000000">
                              <a:alpha val="100000"/>
                            </a:srgbClr>
                          </a:solidFill>
                          <a:latin typeface="Microsoft YaHei"/>
                          <a:ea typeface="Microsoft YaHei"/>
                          <a:cs typeface="Microsoft YaHei"/>
                        </a:rPr>
                        <a:t> </a:t>
                      </a:r>
                      <a:r>
                        <a:rPr sz="900" kern="0" spc="40" dirty="0">
                          <a:solidFill>
                            <a:srgbClr val="000000">
                              <a:alpha val="100000"/>
                            </a:srgbClr>
                          </a:solidFill>
                          <a:latin typeface="Microsoft YaHei"/>
                          <a:ea typeface="Microsoft YaHei"/>
                          <a:cs typeface="Microsoft YaHei"/>
                        </a:rPr>
                        <a:t>1</a:t>
                      </a:r>
                      <a:r>
                        <a:rPr sz="900" kern="0" spc="-50" dirty="0">
                          <a:solidFill>
                            <a:srgbClr val="000000">
                              <a:alpha val="100000"/>
                            </a:srgbClr>
                          </a:solidFill>
                          <a:latin typeface="Microsoft YaHei"/>
                          <a:ea typeface="Microsoft YaHei"/>
                          <a:cs typeface="Microsoft YaHei"/>
                        </a:rPr>
                        <a:t> </a:t>
                      </a:r>
                      <a:r>
                        <a:rPr sz="900" kern="0" spc="40" dirty="0">
                          <a:solidFill>
                            <a:srgbClr val="000000">
                              <a:alpha val="100000"/>
                            </a:srgbClr>
                          </a:solidFill>
                          <a:latin typeface="Microsoft YaHei"/>
                          <a:ea typeface="Microsoft YaHei"/>
                          <a:cs typeface="Microsoft YaHei"/>
                        </a:rPr>
                        <a:t>1</a:t>
                      </a:r>
                      <a:r>
                        <a:rPr sz="900" kern="0" spc="-100" dirty="0">
                          <a:solidFill>
                            <a:srgbClr val="000000">
                              <a:alpha val="100000"/>
                            </a:srgbClr>
                          </a:solidFill>
                          <a:latin typeface="Microsoft YaHei"/>
                          <a:ea typeface="Microsoft YaHei"/>
                          <a:cs typeface="Microsoft YaHei"/>
                        </a:rPr>
                        <a:t> </a:t>
                      </a:r>
                      <a:r>
                        <a:rPr sz="900" kern="0" spc="40" dirty="0">
                          <a:solidFill>
                            <a:srgbClr val="000000">
                              <a:alpha val="100000"/>
                            </a:srgbClr>
                          </a:solidFill>
                          <a:latin typeface="Microsoft YaHei"/>
                          <a:ea typeface="Microsoft YaHei"/>
                          <a:cs typeface="Microsoft YaHei"/>
                        </a:rPr>
                        <a:t>0</a:t>
                      </a:r>
                      <a:r>
                        <a:rPr sz="900" kern="0" spc="-90" dirty="0">
                          <a:solidFill>
                            <a:srgbClr val="000000">
                              <a:alpha val="100000"/>
                            </a:srgbClr>
                          </a:solidFill>
                          <a:latin typeface="Microsoft YaHei"/>
                          <a:ea typeface="Microsoft YaHei"/>
                          <a:cs typeface="Microsoft YaHei"/>
                        </a:rPr>
                        <a:t> </a:t>
                      </a:r>
                      <a:r>
                        <a:rPr sz="900" kern="0" spc="40" dirty="0">
                          <a:solidFill>
                            <a:srgbClr val="000000">
                              <a:alpha val="100000"/>
                            </a:srgbClr>
                          </a:solidFill>
                          <a:latin typeface="Microsoft YaHei"/>
                          <a:ea typeface="Microsoft YaHei"/>
                          <a:cs typeface="Microsoft YaHei"/>
                        </a:rPr>
                        <a:t>2</a:t>
                      </a:r>
                      <a:r>
                        <a:rPr sz="900" kern="0" spc="-70" dirty="0">
                          <a:solidFill>
                            <a:srgbClr val="000000">
                              <a:alpha val="100000"/>
                            </a:srgbClr>
                          </a:solidFill>
                          <a:latin typeface="Microsoft YaHei"/>
                          <a:ea typeface="Microsoft YaHei"/>
                          <a:cs typeface="Microsoft YaHei"/>
                        </a:rPr>
                        <a:t> </a:t>
                      </a:r>
                      <a:r>
                        <a:rPr sz="900" kern="0" spc="40" dirty="0">
                          <a:solidFill>
                            <a:srgbClr val="000000">
                              <a:alpha val="100000"/>
                            </a:srgbClr>
                          </a:solidFill>
                          <a:latin typeface="Microsoft YaHei"/>
                          <a:ea typeface="Microsoft YaHei"/>
                          <a:cs typeface="Microsoft YaHei"/>
                        </a:rPr>
                        <a:t>-</a:t>
                      </a:r>
                      <a:r>
                        <a:rPr sz="900" kern="0" spc="-90" dirty="0">
                          <a:solidFill>
                            <a:srgbClr val="000000">
                              <a:alpha val="100000"/>
                            </a:srgbClr>
                          </a:solidFill>
                          <a:latin typeface="Microsoft YaHei"/>
                          <a:ea typeface="Microsoft YaHei"/>
                          <a:cs typeface="Microsoft YaHei"/>
                        </a:rPr>
                        <a:t> </a:t>
                      </a:r>
                      <a:r>
                        <a:rPr sz="900" kern="0" spc="40" dirty="0">
                          <a:solidFill>
                            <a:srgbClr val="000000">
                              <a:alpha val="100000"/>
                            </a:srgbClr>
                          </a:solidFill>
                          <a:latin typeface="Microsoft YaHei"/>
                          <a:ea typeface="Microsoft YaHei"/>
                          <a:cs typeface="Microsoft YaHei"/>
                        </a:rPr>
                        <a:t>2</a:t>
                      </a:r>
                      <a:r>
                        <a:rPr sz="900" kern="0" spc="-100" dirty="0">
                          <a:solidFill>
                            <a:srgbClr val="000000">
                              <a:alpha val="100000"/>
                            </a:srgbClr>
                          </a:solidFill>
                          <a:latin typeface="Microsoft YaHei"/>
                          <a:ea typeface="Microsoft YaHei"/>
                          <a:cs typeface="Microsoft YaHei"/>
                        </a:rPr>
                        <a:t> </a:t>
                      </a:r>
                      <a:r>
                        <a:rPr sz="900" kern="0" spc="40" dirty="0">
                          <a:solidFill>
                            <a:srgbClr val="000000">
                              <a:alpha val="100000"/>
                            </a:srgbClr>
                          </a:solidFill>
                          <a:latin typeface="Microsoft YaHei"/>
                          <a:ea typeface="Microsoft YaHei"/>
                          <a:cs typeface="Microsoft YaHei"/>
                        </a:rPr>
                        <a:t>0</a:t>
                      </a:r>
                      <a:r>
                        <a:rPr sz="900" kern="0" spc="-50" dirty="0">
                          <a:solidFill>
                            <a:srgbClr val="000000">
                              <a:alpha val="100000"/>
                            </a:srgbClr>
                          </a:solidFill>
                          <a:latin typeface="Microsoft YaHei"/>
                          <a:ea typeface="Microsoft YaHei"/>
                          <a:cs typeface="Microsoft YaHei"/>
                        </a:rPr>
                        <a:t> </a:t>
                      </a:r>
                      <a:r>
                        <a:rPr sz="900" kern="0" spc="40" dirty="0">
                          <a:solidFill>
                            <a:srgbClr val="000000">
                              <a:alpha val="100000"/>
                            </a:srgbClr>
                          </a:solidFill>
                          <a:latin typeface="Microsoft YaHei"/>
                          <a:ea typeface="Microsoft YaHei"/>
                          <a:cs typeface="Microsoft YaHei"/>
                        </a:rPr>
                        <a:t>1</a:t>
                      </a:r>
                      <a:r>
                        <a:rPr sz="900" kern="0" spc="-90" dirty="0">
                          <a:solidFill>
                            <a:srgbClr val="000000">
                              <a:alpha val="100000"/>
                            </a:srgbClr>
                          </a:solidFill>
                          <a:latin typeface="Microsoft YaHei"/>
                          <a:ea typeface="Microsoft YaHei"/>
                          <a:cs typeface="Microsoft YaHei"/>
                        </a:rPr>
                        <a:t> </a:t>
                      </a:r>
                      <a:r>
                        <a:rPr sz="900" kern="0" spc="40" dirty="0">
                          <a:solidFill>
                            <a:srgbClr val="000000">
                              <a:alpha val="100000"/>
                            </a:srgbClr>
                          </a:solidFill>
                          <a:latin typeface="Microsoft YaHei"/>
                          <a:ea typeface="Microsoft YaHei"/>
                          <a:cs typeface="Microsoft YaHei"/>
                        </a:rPr>
                        <a:t>6</a:t>
                      </a:r>
                      <a:r>
                        <a:rPr sz="900" kern="0" spc="0" dirty="0">
                          <a:solidFill>
                            <a:srgbClr val="000000">
                              <a:alpha val="100000"/>
                            </a:srgbClr>
                          </a:solidFill>
                          <a:latin typeface="Microsoft YaHei"/>
                          <a:ea typeface="Microsoft YaHei"/>
                          <a:cs typeface="Microsoft YaHei"/>
                        </a:rPr>
                        <a:t>           </a:t>
                      </a:r>
                      <a:r>
                        <a:rPr sz="900" kern="0" spc="100" dirty="0">
                          <a:solidFill>
                            <a:srgbClr val="000000">
                              <a:alpha val="100000"/>
                            </a:srgbClr>
                          </a:solidFill>
                          <a:latin typeface="Microsoft YaHei"/>
                          <a:ea typeface="Microsoft YaHei"/>
                          <a:cs typeface="Microsoft YaHei"/>
                        </a:rPr>
                        <a:t>第</a:t>
                      </a:r>
                      <a:r>
                        <a:rPr sz="900" kern="0" spc="30" dirty="0">
                          <a:solidFill>
                            <a:srgbClr val="000000">
                              <a:alpha val="100000"/>
                            </a:srgbClr>
                          </a:solidFill>
                          <a:latin typeface="Microsoft YaHei"/>
                          <a:ea typeface="Microsoft YaHei"/>
                          <a:cs typeface="Microsoft YaHei"/>
                        </a:rPr>
                        <a:t>  </a:t>
                      </a:r>
                      <a:r>
                        <a:rPr sz="900" kern="0" spc="100" dirty="0">
                          <a:solidFill>
                            <a:srgbClr val="000000">
                              <a:alpha val="100000"/>
                            </a:srgbClr>
                          </a:solidFill>
                          <a:latin typeface="Microsoft YaHei"/>
                          <a:ea typeface="Microsoft YaHei"/>
                          <a:cs typeface="Microsoft YaHei"/>
                        </a:rPr>
                        <a:t>6.2.6</a:t>
                      </a:r>
                      <a:r>
                        <a:rPr sz="900" kern="0" spc="10" dirty="0">
                          <a:solidFill>
                            <a:srgbClr val="000000">
                              <a:alpha val="100000"/>
                            </a:srgbClr>
                          </a:solidFill>
                          <a:latin typeface="Microsoft YaHei"/>
                          <a:ea typeface="Microsoft YaHei"/>
                          <a:cs typeface="Microsoft YaHei"/>
                        </a:rPr>
                        <a:t>  </a:t>
                      </a:r>
                      <a:r>
                        <a:rPr sz="900" kern="0" spc="100" dirty="0">
                          <a:solidFill>
                            <a:srgbClr val="000000">
                              <a:alpha val="100000"/>
                            </a:srgbClr>
                          </a:solidFill>
                          <a:latin typeface="Microsoft YaHei"/>
                          <a:ea typeface="Microsoft YaHei"/>
                          <a:cs typeface="Microsoft YaHei"/>
                        </a:rPr>
                        <a:t>条</a:t>
                      </a:r>
                      <a:r>
                        <a:rPr sz="900" kern="0" spc="-70" dirty="0">
                          <a:solidFill>
                            <a:srgbClr val="000000">
                              <a:alpha val="100000"/>
                            </a:srgbClr>
                          </a:solidFill>
                          <a:latin typeface="Microsoft YaHei"/>
                          <a:ea typeface="Microsoft YaHei"/>
                          <a:cs typeface="Microsoft YaHei"/>
                        </a:rPr>
                        <a:t> </a:t>
                      </a:r>
                      <a:r>
                        <a:rPr sz="900" kern="0" spc="100" dirty="0">
                          <a:solidFill>
                            <a:srgbClr val="000000">
                              <a:alpha val="100000"/>
                            </a:srgbClr>
                          </a:solidFill>
                          <a:latin typeface="Microsoft YaHei"/>
                          <a:ea typeface="Microsoft YaHei"/>
                          <a:cs typeface="Microsoft YaHei"/>
                        </a:rPr>
                        <a:t>、</a:t>
                      </a:r>
                      <a:r>
                        <a:rPr sz="900" kern="0" spc="-70" dirty="0">
                          <a:solidFill>
                            <a:srgbClr val="000000">
                              <a:alpha val="100000"/>
                            </a:srgbClr>
                          </a:solidFill>
                          <a:latin typeface="Microsoft YaHei"/>
                          <a:ea typeface="Microsoft YaHei"/>
                          <a:cs typeface="Microsoft YaHei"/>
                        </a:rPr>
                        <a:t> </a:t>
                      </a:r>
                      <a:r>
                        <a:rPr sz="900" kern="0" spc="100" dirty="0">
                          <a:solidFill>
                            <a:srgbClr val="000000">
                              <a:alpha val="100000"/>
                            </a:srgbClr>
                          </a:solidFill>
                          <a:latin typeface="Microsoft YaHei"/>
                          <a:ea typeface="Microsoft YaHei"/>
                          <a:cs typeface="Microsoft YaHei"/>
                        </a:rPr>
                        <a:t>第</a:t>
                      </a:r>
                      <a:r>
                        <a:rPr sz="900" kern="0" spc="30" dirty="0">
                          <a:solidFill>
                            <a:srgbClr val="000000">
                              <a:alpha val="100000"/>
                            </a:srgbClr>
                          </a:solidFill>
                          <a:latin typeface="Microsoft YaHei"/>
                          <a:ea typeface="Microsoft YaHei"/>
                          <a:cs typeface="Microsoft YaHei"/>
                        </a:rPr>
                        <a:t>  </a:t>
                      </a:r>
                      <a:r>
                        <a:rPr sz="900" kern="0" spc="100" dirty="0">
                          <a:solidFill>
                            <a:srgbClr val="000000">
                              <a:alpha val="100000"/>
                            </a:srgbClr>
                          </a:solidFill>
                          <a:latin typeface="Microsoft YaHei"/>
                          <a:ea typeface="Microsoft YaHei"/>
                          <a:cs typeface="Microsoft YaHei"/>
                        </a:rPr>
                        <a:t>6.2</a:t>
                      </a:r>
                      <a:r>
                        <a:rPr sz="900" kern="0" spc="90" dirty="0">
                          <a:solidFill>
                            <a:srgbClr val="000000">
                              <a:alpha val="100000"/>
                            </a:srgbClr>
                          </a:solidFill>
                          <a:latin typeface="Microsoft YaHei"/>
                          <a:ea typeface="Microsoft YaHei"/>
                          <a:cs typeface="Microsoft YaHei"/>
                        </a:rPr>
                        <a:t>.7</a:t>
                      </a:r>
                      <a:r>
                        <a:rPr sz="900" kern="0" spc="10" dirty="0">
                          <a:solidFill>
                            <a:srgbClr val="000000">
                              <a:alpha val="100000"/>
                            </a:srgbClr>
                          </a:solidFill>
                          <a:latin typeface="Microsoft YaHei"/>
                          <a:ea typeface="Microsoft YaHei"/>
                          <a:cs typeface="Microsoft YaHei"/>
                        </a:rPr>
                        <a:t>  </a:t>
                      </a:r>
                      <a:r>
                        <a:rPr sz="900" kern="0" spc="90" dirty="0">
                          <a:solidFill>
                            <a:srgbClr val="000000">
                              <a:alpha val="100000"/>
                            </a:srgbClr>
                          </a:solidFill>
                          <a:latin typeface="Microsoft YaHei"/>
                          <a:ea typeface="Microsoft YaHei"/>
                          <a:cs typeface="Microsoft YaHei"/>
                        </a:rPr>
                        <a:t>条</a:t>
                      </a:r>
                      <a:r>
                        <a:rPr sz="900" kern="0" spc="-130" dirty="0">
                          <a:solidFill>
                            <a:srgbClr val="000000">
                              <a:alpha val="100000"/>
                            </a:srgbClr>
                          </a:solidFill>
                          <a:latin typeface="Microsoft YaHei"/>
                          <a:ea typeface="Microsoft YaHei"/>
                          <a:cs typeface="Microsoft YaHei"/>
                        </a:rPr>
                        <a:t> </a:t>
                      </a:r>
                      <a:r>
                        <a:rPr sz="900" kern="0" spc="90" dirty="0">
                          <a:solidFill>
                            <a:srgbClr val="000000">
                              <a:alpha val="100000"/>
                            </a:srgbClr>
                          </a:solidFill>
                          <a:latin typeface="Microsoft YaHei"/>
                          <a:ea typeface="Microsoft YaHei"/>
                          <a:cs typeface="Microsoft YaHei"/>
                        </a:rPr>
                        <a:t>。</a:t>
                      </a:r>
                      <a:endParaRPr sz="900" dirty="0">
                        <a:latin typeface="Microsoft YaHei"/>
                        <a:ea typeface="Microsoft YaHei"/>
                        <a:cs typeface="Microsoft YaHei"/>
                      </a:endParaRPr>
                    </a:p>
                  </a:txBody>
                  <a:tcPr marL="0" marR="0" marT="0" marB="0">
                    <a:lnL w="12700" cap="flat" cmpd="sng" algn="ctr">
                      <a:solidFill>
                        <a:srgbClr val="8EBFD6"/>
                      </a:solidFill>
                      <a:prstDash val="solid"/>
                      <a:round/>
                      <a:headEnd type="none" w="med" len="med"/>
                      <a:tailEnd type="none" w="med" len="med"/>
                    </a:lnL>
                    <a:lnR>
                      <a:noFill/>
                    </a:lnR>
                    <a:lnT>
                      <a:noFill/>
                    </a:lnT>
                    <a:lnB w="12700" cap="flat" cmpd="sng" algn="ctr">
                      <a:solidFill>
                        <a:srgbClr val="8EBFD6"/>
                      </a:solidFill>
                      <a:prstDash val="solid"/>
                      <a:round/>
                      <a:headEnd type="none" w="med" len="med"/>
                      <a:tailEnd type="none" w="med" len="med"/>
                    </a:lnB>
                  </a:tcPr>
                </a:tc>
                <a:extLst>
                  <a:ext uri="{0D108BD9-81ED-4DB2-BD59-A6C34878D82A}">
                    <a16:rowId xmlns:a16="http://schemas.microsoft.com/office/drawing/2014/main" val="10000"/>
                  </a:ext>
                </a:extLst>
              </a:tr>
              <a:tr h="2063114">
                <a:tc vMerge="1">
                  <a:txBody>
                    <a:bodyPr/>
                    <a:lstStyle/>
                    <a:p>
                      <a:pPr algn="l" rtl="0" eaLnBrk="0">
                        <a:lnSpc>
                          <a:spcPct val="100000"/>
                        </a:lnSpc>
                        <a:tabLst/>
                      </a:pPr>
                      <a:endParaRPr sz="1000" dirty="0">
                        <a:latin typeface="Arial"/>
                        <a:ea typeface="Arial"/>
                        <a:cs typeface="Arial"/>
                      </a:endParaRPr>
                    </a:p>
                  </a:txBody>
                  <a:tcPr marL="0" marR="0" marT="0" marB="0">
                    <a:lnL>
                      <a:noFill/>
                    </a:lnL>
                    <a:lnR w="12700" cap="flat" cmpd="sng" algn="ctr">
                      <a:solidFill>
                        <a:srgbClr val="8EBFD6"/>
                      </a:solidFill>
                      <a:prstDash val="solid"/>
                      <a:round/>
                      <a:headEnd type="none" w="med" len="med"/>
                      <a:tailEnd type="none" w="med" len="med"/>
                    </a:lnR>
                    <a:lnT>
                      <a:noFill/>
                    </a:lnT>
                    <a:lnB w="12700" cap="flat" cmpd="sng" algn="ctr">
                      <a:solidFill>
                        <a:srgbClr val="8EBFD6"/>
                      </a:solidFill>
                      <a:prstDash val="solid"/>
                      <a:round/>
                      <a:headEnd type="none" w="med" len="med"/>
                      <a:tailEnd type="none" w="med" len="med"/>
                    </a:lnB>
                  </a:tcPr>
                </a:tc>
                <a:tc>
                  <a:txBody>
                    <a:bodyPr/>
                    <a:lstStyle/>
                    <a:p>
                      <a:pPr algn="l" rtl="0" eaLnBrk="0">
                        <a:lnSpc>
                          <a:spcPct val="100000"/>
                        </a:lnSpc>
                        <a:tabLst/>
                      </a:pPr>
                      <a:endParaRPr sz="1000" dirty="0">
                        <a:latin typeface="Arial"/>
                        <a:ea typeface="Arial"/>
                        <a:cs typeface="Arial"/>
                      </a:endParaRPr>
                    </a:p>
                  </a:txBody>
                  <a:tcPr marL="0" marR="0" marT="0" marB="0">
                    <a:lnL w="12700" cap="flat" cmpd="sng" algn="ctr">
                      <a:solidFill>
                        <a:srgbClr val="8EBFD6"/>
                      </a:solidFill>
                      <a:prstDash val="solid"/>
                      <a:round/>
                      <a:headEnd type="none" w="med" len="med"/>
                      <a:tailEnd type="none" w="med" len="med"/>
                    </a:lnL>
                    <a:lnR>
                      <a:noFill/>
                    </a:lnR>
                    <a:lnT>
                      <a:noFill/>
                    </a:lnT>
                    <a:lnB w="12700" cap="flat" cmpd="sng" algn="ctr">
                      <a:solidFill>
                        <a:srgbClr val="8EBFD6"/>
                      </a:solidFill>
                      <a:prstDash val="solid"/>
                      <a:round/>
                      <a:headEnd type="none" w="med" len="med"/>
                      <a:tailEnd type="none" w="med" len="med"/>
                    </a:lnB>
                  </a:tcPr>
                </a:tc>
                <a:tc>
                  <a:txBody>
                    <a:bodyPr/>
                    <a:lstStyle/>
                    <a:p>
                      <a:pPr algn="l" rtl="0" eaLnBrk="0">
                        <a:lnSpc>
                          <a:spcPct val="100000"/>
                        </a:lnSpc>
                        <a:tabLst/>
                      </a:pPr>
                      <a:endParaRPr sz="1000" dirty="0">
                        <a:latin typeface="Arial"/>
                        <a:ea typeface="Arial"/>
                        <a:cs typeface="Arial"/>
                      </a:endParaRPr>
                    </a:p>
                  </a:txBody>
                  <a:tcPr marL="0" marR="0" marT="0" marB="0">
                    <a:lnL>
                      <a:noFill/>
                    </a:lnL>
                    <a:lnR w="12700" cap="flat" cmpd="sng" algn="ctr">
                      <a:solidFill>
                        <a:srgbClr val="8EBFD6"/>
                      </a:solidFill>
                      <a:prstDash val="solid"/>
                      <a:round/>
                      <a:headEnd type="none" w="med" len="med"/>
                      <a:tailEnd type="none" w="med" len="med"/>
                    </a:lnR>
                    <a:lnT>
                      <a:noFill/>
                    </a:lnT>
                    <a:lnB w="12700" cap="flat" cmpd="sng" algn="ctr">
                      <a:solidFill>
                        <a:srgbClr val="8EBFD6"/>
                      </a:solidFill>
                      <a:prstDash val="solid"/>
                      <a:round/>
                      <a:headEnd type="none" w="med" len="med"/>
                      <a:tailEnd type="none" w="med" len="med"/>
                    </a:lnB>
                  </a:tcPr>
                </a:tc>
                <a:tc vMerge="1">
                  <a:txBody>
                    <a:bodyPr/>
                    <a:lstStyle/>
                    <a:p>
                      <a:pPr algn="l" rtl="0" eaLnBrk="0">
                        <a:lnSpc>
                          <a:spcPct val="100000"/>
                        </a:lnSpc>
                        <a:tabLst/>
                      </a:pPr>
                      <a:endParaRPr sz="1000" dirty="0">
                        <a:latin typeface="Arial"/>
                        <a:ea typeface="Arial"/>
                        <a:cs typeface="Arial"/>
                      </a:endParaRPr>
                    </a:p>
                  </a:txBody>
                  <a:tcPr marL="0" marR="0" marT="0" marB="0">
                    <a:lnL w="12700" cap="flat" cmpd="sng" algn="ctr">
                      <a:solidFill>
                        <a:srgbClr val="8EBFD6"/>
                      </a:solidFill>
                      <a:prstDash val="solid"/>
                      <a:round/>
                      <a:headEnd type="none" w="med" len="med"/>
                      <a:tailEnd type="none" w="med" len="med"/>
                    </a:lnL>
                    <a:lnR>
                      <a:noFill/>
                    </a:lnR>
                    <a:lnT>
                      <a:noFill/>
                    </a:lnT>
                    <a:lnB w="12700" cap="flat" cmpd="sng" algn="ctr">
                      <a:solidFill>
                        <a:srgbClr val="8EBFD6"/>
                      </a:solidFill>
                      <a:prstDash val="solid"/>
                      <a:round/>
                      <a:headEnd type="none" w="med" len="med"/>
                      <a:tailEnd type="none" w="med" len="med"/>
                    </a:lnB>
                  </a:tcPr>
                </a:tc>
                <a:extLst>
                  <a:ext uri="{0D108BD9-81ED-4DB2-BD59-A6C34878D82A}">
                    <a16:rowId xmlns:a16="http://schemas.microsoft.com/office/drawing/2014/main" val="10001"/>
                  </a:ext>
                </a:extLst>
              </a:tr>
            </a:tbl>
          </a:graphicData>
        </a:graphic>
      </p:graphicFrame>
      <p:sp>
        <p:nvSpPr>
          <p:cNvPr id="762" name="textbox 762"/>
          <p:cNvSpPr/>
          <p:nvPr/>
        </p:nvSpPr>
        <p:spPr>
          <a:xfrm>
            <a:off x="659692" y="510426"/>
            <a:ext cx="8762365" cy="1052194"/>
          </a:xfrm>
          <a:prstGeom prst="rect">
            <a:avLst/>
          </a:prstGeom>
          <a:noFill/>
          <a:ln w="0" cap="flat">
            <a:noFill/>
            <a:prstDash val="solid"/>
            <a:miter lim="0"/>
          </a:ln>
        </p:spPr>
        <p:txBody>
          <a:bodyPr vert="horz" wrap="square" lIns="0" tIns="0" rIns="0" bIns="0"/>
          <a:lstStyle/>
          <a:p>
            <a:pPr algn="l" rtl="0" eaLnBrk="0">
              <a:lnSpc>
                <a:spcPct val="83341"/>
              </a:lnSpc>
              <a:tabLst/>
            </a:pPr>
            <a:endParaRPr sz="100" dirty="0">
              <a:latin typeface="Arial"/>
              <a:ea typeface="Arial"/>
              <a:cs typeface="Arial"/>
            </a:endParaRPr>
          </a:p>
          <a:p>
            <a:pPr marL="215900" algn="l" rtl="0" eaLnBrk="0">
              <a:lnSpc>
                <a:spcPts val="4227"/>
              </a:lnSpc>
              <a:tabLst/>
            </a:pPr>
            <a:r>
              <a:rPr sz="3200" b="1" kern="0" spc="-80" dirty="0">
                <a:solidFill>
                  <a:srgbClr val="000000">
                    <a:alpha val="100000"/>
                  </a:srgbClr>
                </a:solidFill>
                <a:latin typeface="Microsoft YaHei"/>
                <a:ea typeface="Microsoft YaHei"/>
                <a:cs typeface="Microsoft YaHei"/>
              </a:rPr>
              <a:t>《城镇燃气经营安全重大隐患判定标准》解析</a:t>
            </a:r>
            <a:endParaRPr sz="3200" dirty="0">
              <a:latin typeface="Microsoft YaHei"/>
              <a:ea typeface="Microsoft YaHei"/>
              <a:cs typeface="Microsoft YaHei"/>
            </a:endParaRPr>
          </a:p>
          <a:p>
            <a:pPr algn="l" rtl="0" eaLnBrk="0">
              <a:lnSpc>
                <a:spcPct val="104000"/>
              </a:lnSpc>
              <a:tabLst/>
            </a:pPr>
            <a:endParaRPr sz="1000" dirty="0">
              <a:latin typeface="Arial"/>
              <a:ea typeface="Arial"/>
              <a:cs typeface="Arial"/>
            </a:endParaRPr>
          </a:p>
          <a:p>
            <a:pPr algn="l" rtl="0" eaLnBrk="0">
              <a:lnSpc>
                <a:spcPct val="100000"/>
              </a:lnSpc>
              <a:tabLst/>
            </a:pPr>
            <a:endParaRPr sz="400" dirty="0">
              <a:latin typeface="Arial"/>
              <a:ea typeface="Arial"/>
              <a:cs typeface="Arial"/>
            </a:endParaRPr>
          </a:p>
          <a:p>
            <a:pPr marL="94614" algn="l" rtl="0" eaLnBrk="0">
              <a:lnSpc>
                <a:spcPts val="2123"/>
              </a:lnSpc>
              <a:spcBef>
                <a:spcPts val="1"/>
              </a:spcBef>
              <a:tabLst/>
            </a:pPr>
            <a:r>
              <a:rPr sz="1600" kern="0" spc="10" dirty="0">
                <a:solidFill>
                  <a:srgbClr val="FF0000">
                    <a:alpha val="100000"/>
                  </a:srgbClr>
                </a:solidFill>
                <a:latin typeface="Wingdings"/>
                <a:ea typeface="Wingdings"/>
                <a:cs typeface="Wingdings"/>
              </a:rPr>
              <a:t>n</a:t>
            </a:r>
            <a:r>
              <a:rPr sz="1600" kern="0" spc="-570" dirty="0">
                <a:solidFill>
                  <a:srgbClr val="FF0000">
                    <a:alpha val="100000"/>
                  </a:srgbClr>
                </a:solidFill>
                <a:latin typeface="Wingdings"/>
                <a:ea typeface="Wingdings"/>
                <a:cs typeface="Wingdings"/>
              </a:rPr>
              <a:t> </a:t>
            </a:r>
            <a:r>
              <a:rPr sz="1600" kern="0" spc="10" dirty="0">
                <a:solidFill>
                  <a:srgbClr val="000000">
                    <a:alpha val="100000"/>
                  </a:srgbClr>
                </a:solidFill>
                <a:latin typeface="Microsoft YaHei"/>
                <a:ea typeface="Microsoft YaHei"/>
                <a:cs typeface="Microsoft YaHei"/>
              </a:rPr>
              <a:t>第五条  燃气经营者在燃气厂站安全管理中</a:t>
            </a:r>
            <a:r>
              <a:rPr sz="1600" kern="0" spc="0" dirty="0">
                <a:solidFill>
                  <a:srgbClr val="000000">
                    <a:alpha val="100000"/>
                  </a:srgbClr>
                </a:solidFill>
                <a:latin typeface="Microsoft YaHei"/>
                <a:ea typeface="Microsoft YaHei"/>
                <a:cs typeface="Microsoft YaHei"/>
              </a:rPr>
              <a:t> ，有下列情形之一的 ，判定为重大隐患 </a:t>
            </a:r>
            <a:r>
              <a:rPr sz="1600" kern="0" spc="-380" dirty="0">
                <a:solidFill>
                  <a:srgbClr val="000000">
                    <a:alpha val="100000"/>
                  </a:srgbClr>
                </a:solidFill>
                <a:latin typeface="Microsoft YaHei"/>
                <a:ea typeface="Microsoft YaHei"/>
                <a:cs typeface="Microsoft YaHei"/>
              </a:rPr>
              <a:t>：（</a:t>
            </a:r>
            <a:r>
              <a:rPr sz="1600" kern="0" spc="80" dirty="0">
                <a:solidFill>
                  <a:srgbClr val="000000">
                    <a:alpha val="100000"/>
                  </a:srgbClr>
                </a:solidFill>
                <a:latin typeface="Microsoft YaHei"/>
                <a:ea typeface="Microsoft YaHei"/>
                <a:cs typeface="Microsoft YaHei"/>
              </a:rPr>
              <a:t> </a:t>
            </a:r>
            <a:r>
              <a:rPr sz="1600" kern="0" spc="0" dirty="0">
                <a:solidFill>
                  <a:srgbClr val="000000">
                    <a:alpha val="100000"/>
                  </a:srgbClr>
                </a:solidFill>
                <a:latin typeface="Microsoft YaHei"/>
                <a:ea typeface="Microsoft YaHei"/>
                <a:cs typeface="Microsoft YaHei"/>
              </a:rPr>
              <a:t>5种）</a:t>
            </a:r>
            <a:endParaRPr sz="1600" dirty="0">
              <a:latin typeface="Microsoft YaHei"/>
              <a:ea typeface="Microsoft YaHei"/>
              <a:cs typeface="Microsoft YaHei"/>
            </a:endParaRPr>
          </a:p>
        </p:txBody>
      </p:sp>
      <p:pic>
        <p:nvPicPr>
          <p:cNvPr id="764" name="picture 764"/>
          <p:cNvPicPr>
            <a:picLocks noChangeAspect="1"/>
          </p:cNvPicPr>
          <p:nvPr/>
        </p:nvPicPr>
        <p:blipFill>
          <a:blip r:embed="rId2"/>
          <a:stretch>
            <a:fillRect/>
          </a:stretch>
        </p:blipFill>
        <p:spPr>
          <a:xfrm rot="21600000">
            <a:off x="3546348" y="4410455"/>
            <a:ext cx="1726691" cy="1728216"/>
          </a:xfrm>
          <a:prstGeom prst="rect">
            <a:avLst/>
          </a:prstGeom>
        </p:spPr>
      </p:pic>
      <p:pic>
        <p:nvPicPr>
          <p:cNvPr id="766" name="picture 766"/>
          <p:cNvPicPr>
            <a:picLocks noChangeAspect="1"/>
          </p:cNvPicPr>
          <p:nvPr/>
        </p:nvPicPr>
        <p:blipFill>
          <a:blip r:embed="rId3"/>
          <a:stretch>
            <a:fillRect/>
          </a:stretch>
        </p:blipFill>
        <p:spPr>
          <a:xfrm rot="21600000">
            <a:off x="5672328" y="4410455"/>
            <a:ext cx="1712976" cy="1728216"/>
          </a:xfrm>
          <a:prstGeom prst="rect">
            <a:avLst/>
          </a:prstGeom>
        </p:spPr>
      </p:pic>
      <p:sp>
        <p:nvSpPr>
          <p:cNvPr id="768" name="textbox 768"/>
          <p:cNvSpPr/>
          <p:nvPr/>
        </p:nvSpPr>
        <p:spPr>
          <a:xfrm>
            <a:off x="1705773" y="1802229"/>
            <a:ext cx="8756650" cy="295275"/>
          </a:xfrm>
          <a:prstGeom prst="rect">
            <a:avLst/>
          </a:prstGeom>
          <a:noFill/>
          <a:ln w="0" cap="flat">
            <a:noFill/>
            <a:prstDash val="solid"/>
            <a:miter lim="0"/>
          </a:ln>
        </p:spPr>
        <p:txBody>
          <a:bodyPr vert="horz" wrap="square" lIns="0" tIns="0" rIns="0" bIns="0"/>
          <a:lstStyle/>
          <a:p>
            <a:pPr algn="l" rtl="0" eaLnBrk="0">
              <a:lnSpc>
                <a:spcPct val="83341"/>
              </a:lnSpc>
              <a:tabLst/>
            </a:pPr>
            <a:endParaRPr sz="100" dirty="0">
              <a:latin typeface="Arial"/>
              <a:ea typeface="Arial"/>
              <a:cs typeface="Arial"/>
            </a:endParaRPr>
          </a:p>
          <a:p>
            <a:pPr algn="r" rtl="0" eaLnBrk="0">
              <a:lnSpc>
                <a:spcPts val="2123"/>
              </a:lnSpc>
              <a:tabLst/>
            </a:pPr>
            <a:r>
              <a:rPr sz="1600" kern="0" spc="80" dirty="0">
                <a:solidFill>
                  <a:srgbClr val="000000">
                    <a:alpha val="100000"/>
                  </a:srgbClr>
                </a:solidFill>
                <a:latin typeface="Microsoft YaHei"/>
                <a:ea typeface="Microsoft YaHei"/>
                <a:cs typeface="Microsoft YaHei"/>
              </a:rPr>
              <a:t>（ 二 ）燃气厂站内设备和管道未设置防止系统压力参数超过限值的自动切断和放</a:t>
            </a:r>
            <a:r>
              <a:rPr sz="1600" kern="0" spc="70" dirty="0">
                <a:solidFill>
                  <a:srgbClr val="000000">
                    <a:alpha val="100000"/>
                  </a:srgbClr>
                </a:solidFill>
                <a:latin typeface="Microsoft YaHei"/>
                <a:ea typeface="Microsoft YaHei"/>
                <a:cs typeface="Microsoft YaHei"/>
              </a:rPr>
              <a:t>散装置 ；</a:t>
            </a:r>
            <a:endParaRPr sz="1600" dirty="0">
              <a:latin typeface="Microsoft YaHei"/>
              <a:ea typeface="Microsoft YaHei"/>
              <a:cs typeface="Microsoft YaHei"/>
            </a:endParaRPr>
          </a:p>
        </p:txBody>
      </p:sp>
      <p:sp>
        <p:nvSpPr>
          <p:cNvPr id="770" name="textbox 770"/>
          <p:cNvSpPr/>
          <p:nvPr/>
        </p:nvSpPr>
        <p:spPr>
          <a:xfrm>
            <a:off x="4641918" y="2424529"/>
            <a:ext cx="2901314" cy="295275"/>
          </a:xfrm>
          <a:prstGeom prst="rect">
            <a:avLst/>
          </a:prstGeom>
          <a:noFill/>
          <a:ln w="0" cap="flat">
            <a:noFill/>
            <a:prstDash val="solid"/>
            <a:miter lim="0"/>
          </a:ln>
        </p:spPr>
        <p:txBody>
          <a:bodyPr vert="horz" wrap="square" lIns="0" tIns="0" rIns="0" bIns="0"/>
          <a:lstStyle/>
          <a:p>
            <a:pPr algn="l" rtl="0" eaLnBrk="0">
              <a:lnSpc>
                <a:spcPct val="83341"/>
              </a:lnSpc>
              <a:tabLst/>
            </a:pPr>
            <a:endParaRPr sz="100" dirty="0">
              <a:latin typeface="Arial"/>
              <a:ea typeface="Arial"/>
              <a:cs typeface="Arial"/>
            </a:endParaRPr>
          </a:p>
          <a:p>
            <a:pPr marL="12700" algn="l" rtl="0" eaLnBrk="0">
              <a:lnSpc>
                <a:spcPts val="2123"/>
              </a:lnSpc>
              <a:tabLst/>
            </a:pPr>
            <a:r>
              <a:rPr sz="1600" kern="0" spc="130" dirty="0">
                <a:solidFill>
                  <a:srgbClr val="000000">
                    <a:alpha val="100000"/>
                  </a:srgbClr>
                </a:solidFill>
                <a:latin typeface="Microsoft YaHei"/>
                <a:ea typeface="Microsoft YaHei"/>
                <a:cs typeface="Microsoft YaHei"/>
              </a:rPr>
              <a:t>2</a:t>
            </a:r>
            <a:r>
              <a:rPr sz="1600" kern="0" spc="-200" dirty="0">
                <a:solidFill>
                  <a:srgbClr val="000000">
                    <a:alpha val="100000"/>
                  </a:srgbClr>
                </a:solidFill>
                <a:latin typeface="Microsoft YaHei"/>
                <a:ea typeface="Microsoft YaHei"/>
                <a:cs typeface="Microsoft YaHei"/>
              </a:rPr>
              <a:t> </a:t>
            </a:r>
            <a:r>
              <a:rPr sz="1600" kern="0" spc="130" dirty="0">
                <a:solidFill>
                  <a:srgbClr val="000000">
                    <a:alpha val="100000"/>
                  </a:srgbClr>
                </a:solidFill>
                <a:latin typeface="Microsoft YaHei"/>
                <a:ea typeface="Microsoft YaHei"/>
                <a:cs typeface="Microsoft YaHei"/>
              </a:rPr>
              <a:t>.液化天然气储配站或气化站</a:t>
            </a:r>
            <a:endParaRPr sz="1600" dirty="0">
              <a:latin typeface="Microsoft YaHei"/>
              <a:ea typeface="Microsoft YaHei"/>
              <a:cs typeface="Microsoft YaHei"/>
            </a:endParaRPr>
          </a:p>
        </p:txBody>
      </p:sp>
      <p:pic>
        <p:nvPicPr>
          <p:cNvPr id="772" name="picture 772"/>
          <p:cNvPicPr>
            <a:picLocks noChangeAspect="1"/>
          </p:cNvPicPr>
          <p:nvPr/>
        </p:nvPicPr>
        <p:blipFill>
          <a:blip r:embed="rId4"/>
          <a:stretch>
            <a:fillRect/>
          </a:stretch>
        </p:blipFill>
        <p:spPr>
          <a:xfrm rot="21600000">
            <a:off x="11472671" y="0"/>
            <a:ext cx="719328" cy="720852"/>
          </a:xfrm>
          <a:prstGeom prst="rect">
            <a:avLst/>
          </a:prstGeom>
        </p:spPr>
      </p:pic>
      <p:pic>
        <p:nvPicPr>
          <p:cNvPr id="774" name="picture 774"/>
          <p:cNvPicPr>
            <a:picLocks noChangeAspect="1"/>
          </p:cNvPicPr>
          <p:nvPr/>
        </p:nvPicPr>
        <p:blipFill>
          <a:blip r:embed="rId5"/>
          <a:stretch>
            <a:fillRect/>
          </a:stretch>
        </p:blipFill>
        <p:spPr>
          <a:xfrm rot="21600000">
            <a:off x="0" y="6138671"/>
            <a:ext cx="720852" cy="719328"/>
          </a:xfrm>
          <a:prstGeom prst="rect">
            <a:avLst/>
          </a:prstGeom>
        </p:spPr>
      </p:pic>
      <p:pic>
        <p:nvPicPr>
          <p:cNvPr id="776" name="picture 776"/>
          <p:cNvPicPr>
            <a:picLocks noChangeAspect="1"/>
          </p:cNvPicPr>
          <p:nvPr/>
        </p:nvPicPr>
        <p:blipFill>
          <a:blip r:embed="rId6"/>
          <a:stretch>
            <a:fillRect/>
          </a:stretch>
        </p:blipFill>
        <p:spPr>
          <a:xfrm rot="21600000">
            <a:off x="720090" y="1619250"/>
            <a:ext cx="10751184" cy="12700"/>
          </a:xfrm>
          <a:prstGeom prst="rect">
            <a:avLst/>
          </a:prstGeom>
        </p:spPr>
      </p:pic>
      <p:pic>
        <p:nvPicPr>
          <p:cNvPr id="778" name="picture 778"/>
          <p:cNvPicPr>
            <a:picLocks noChangeAspect="1"/>
          </p:cNvPicPr>
          <p:nvPr/>
        </p:nvPicPr>
        <p:blipFill>
          <a:blip r:embed="rId6"/>
          <a:stretch>
            <a:fillRect/>
          </a:stretch>
        </p:blipFill>
        <p:spPr>
          <a:xfrm rot="21600000">
            <a:off x="720090" y="2241550"/>
            <a:ext cx="10751184" cy="12700"/>
          </a:xfrm>
          <a:prstGeom prst="rect">
            <a:avLst/>
          </a:prstGeom>
        </p:spPr>
      </p:pic>
      <p:pic>
        <p:nvPicPr>
          <p:cNvPr id="780" name="picture 780"/>
          <p:cNvPicPr>
            <a:picLocks noChangeAspect="1"/>
          </p:cNvPicPr>
          <p:nvPr/>
        </p:nvPicPr>
        <p:blipFill>
          <a:blip r:embed="rId7"/>
          <a:stretch>
            <a:fillRect/>
          </a:stretch>
        </p:blipFill>
        <p:spPr>
          <a:xfrm rot="21600000">
            <a:off x="5481320" y="4399279"/>
            <a:ext cx="12700" cy="1976120"/>
          </a:xfrm>
          <a:prstGeom prst="rect">
            <a:avLst/>
          </a:prstGeom>
        </p:spPr>
      </p:pic>
    </p:spTree>
  </p:cSld>
  <p:clrMapOvr>
    <a:masterClrMapping/>
  </p:clrMapOvr>
</p:sld>
</file>

<file path=ppt/slides/slide38.xml><?xml version="1.0" encoding="utf-8"?>
<p:sld xmlns:a16="http://schemas.microsoft.com/office/drawing/2014/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2" name="rect 782"/>
          <p:cNvSpPr/>
          <p:nvPr/>
        </p:nvSpPr>
        <p:spPr>
          <a:xfrm>
            <a:off x="0" y="0"/>
            <a:ext cx="12192000" cy="6858000"/>
          </a:xfrm>
          <a:prstGeom prst="rect">
            <a:avLst/>
          </a:prstGeom>
          <a:solidFill>
            <a:srgbClr val="E4F4FB">
              <a:alpha val="100000"/>
            </a:srgbClr>
          </a:solidFill>
          <a:ln w="0" cap="flat">
            <a:noFill/>
            <a:prstDash val="solid"/>
            <a:miter lim="0"/>
          </a:ln>
        </p:spPr>
        <p:txBody>
          <a:bodyPr rtlCol="0"/>
          <a:lstStyle/>
          <a:p>
            <a:pPr algn="ctr"/>
            <a:endParaRPr lang="zh-CN" altLang="en-US"/>
          </a:p>
        </p:txBody>
      </p:sp>
      <p:grpSp>
        <p:nvGrpSpPr>
          <p:cNvPr id="62" name="group 62"/>
          <p:cNvGrpSpPr/>
          <p:nvPr/>
        </p:nvGrpSpPr>
        <p:grpSpPr>
          <a:xfrm rot="21600000">
            <a:off x="720852" y="1626107"/>
            <a:ext cx="10750296" cy="4748784"/>
            <a:chOff x="0" y="0"/>
            <a:chExt cx="10750296" cy="4748784"/>
          </a:xfrm>
        </p:grpSpPr>
        <p:sp>
          <p:nvSpPr>
            <p:cNvPr id="784" name="path 784"/>
            <p:cNvSpPr/>
            <p:nvPr/>
          </p:nvSpPr>
          <p:spPr>
            <a:xfrm>
              <a:off x="0" y="0"/>
              <a:ext cx="10750296" cy="4748784"/>
            </a:xfrm>
            <a:custGeom>
              <a:avLst/>
              <a:gdLst/>
              <a:ahLst/>
              <a:cxnLst/>
              <a:rect l="0" t="0" r="0" b="0"/>
              <a:pathLst>
                <a:path w="16929" h="7478">
                  <a:moveTo>
                    <a:pt x="0" y="0"/>
                  </a:moveTo>
                  <a:lnTo>
                    <a:pt x="16929" y="0"/>
                  </a:lnTo>
                  <a:lnTo>
                    <a:pt x="16929" y="979"/>
                  </a:lnTo>
                  <a:lnTo>
                    <a:pt x="0" y="979"/>
                  </a:lnTo>
                  <a:lnTo>
                    <a:pt x="0" y="0"/>
                  </a:lnTo>
                  <a:close/>
                </a:path>
                <a:path w="16929" h="7478">
                  <a:moveTo>
                    <a:pt x="0" y="1958"/>
                  </a:moveTo>
                  <a:lnTo>
                    <a:pt x="4171" y="1958"/>
                  </a:lnTo>
                  <a:lnTo>
                    <a:pt x="4171" y="2940"/>
                  </a:lnTo>
                  <a:lnTo>
                    <a:pt x="0" y="2940"/>
                  </a:lnTo>
                  <a:lnTo>
                    <a:pt x="0" y="1958"/>
                  </a:lnTo>
                  <a:close/>
                </a:path>
                <a:path w="16929" h="7478">
                  <a:moveTo>
                    <a:pt x="4171" y="1958"/>
                  </a:moveTo>
                  <a:lnTo>
                    <a:pt x="11138" y="1958"/>
                  </a:lnTo>
                  <a:lnTo>
                    <a:pt x="11138" y="2940"/>
                  </a:lnTo>
                  <a:lnTo>
                    <a:pt x="4171" y="2940"/>
                  </a:lnTo>
                  <a:lnTo>
                    <a:pt x="4171" y="1958"/>
                  </a:lnTo>
                  <a:close/>
                </a:path>
                <a:path w="16929" h="7478">
                  <a:moveTo>
                    <a:pt x="11138" y="1958"/>
                  </a:moveTo>
                  <a:lnTo>
                    <a:pt x="16929" y="1958"/>
                  </a:lnTo>
                  <a:lnTo>
                    <a:pt x="16929" y="2940"/>
                  </a:lnTo>
                  <a:lnTo>
                    <a:pt x="11138" y="2940"/>
                  </a:lnTo>
                  <a:lnTo>
                    <a:pt x="11138" y="1958"/>
                  </a:lnTo>
                  <a:close/>
                </a:path>
                <a:path w="16929" h="7478">
                  <a:moveTo>
                    <a:pt x="4171" y="4368"/>
                  </a:moveTo>
                  <a:lnTo>
                    <a:pt x="11138" y="4368"/>
                  </a:lnTo>
                  <a:lnTo>
                    <a:pt x="11138" y="7478"/>
                  </a:lnTo>
                  <a:lnTo>
                    <a:pt x="4171" y="7478"/>
                  </a:lnTo>
                  <a:lnTo>
                    <a:pt x="4171" y="4368"/>
                  </a:lnTo>
                  <a:close/>
                </a:path>
              </a:pathLst>
            </a:custGeom>
            <a:solidFill>
              <a:srgbClr val="B9D6E6">
                <a:alpha val="100000"/>
              </a:srgbClr>
            </a:solidFill>
            <a:ln w="0" cap="flat">
              <a:noFill/>
              <a:prstDash val="solid"/>
              <a:miter lim="0"/>
            </a:ln>
          </p:spPr>
          <p:txBody>
            <a:bodyPr rtlCol="0"/>
            <a:lstStyle/>
            <a:p>
              <a:pPr algn="ctr"/>
              <a:endParaRPr lang="zh-CN" altLang="en-US"/>
            </a:p>
          </p:txBody>
        </p:sp>
        <p:sp>
          <p:nvSpPr>
            <p:cNvPr id="786" name="path 786"/>
            <p:cNvSpPr/>
            <p:nvPr/>
          </p:nvSpPr>
          <p:spPr>
            <a:xfrm>
              <a:off x="0" y="621792"/>
              <a:ext cx="10750296" cy="4126992"/>
            </a:xfrm>
            <a:custGeom>
              <a:avLst/>
              <a:gdLst/>
              <a:ahLst/>
              <a:cxnLst/>
              <a:rect l="0" t="0" r="0" b="0"/>
              <a:pathLst>
                <a:path w="16929" h="6499">
                  <a:moveTo>
                    <a:pt x="0" y="0"/>
                  </a:moveTo>
                  <a:lnTo>
                    <a:pt x="16929" y="0"/>
                  </a:lnTo>
                  <a:lnTo>
                    <a:pt x="16929" y="979"/>
                  </a:lnTo>
                  <a:lnTo>
                    <a:pt x="0" y="979"/>
                  </a:lnTo>
                  <a:lnTo>
                    <a:pt x="0" y="0"/>
                  </a:lnTo>
                  <a:close/>
                </a:path>
                <a:path w="16929" h="6499">
                  <a:moveTo>
                    <a:pt x="0" y="1960"/>
                  </a:moveTo>
                  <a:lnTo>
                    <a:pt x="4171" y="1960"/>
                  </a:lnTo>
                  <a:lnTo>
                    <a:pt x="4171" y="6499"/>
                  </a:lnTo>
                  <a:lnTo>
                    <a:pt x="0" y="6499"/>
                  </a:lnTo>
                  <a:lnTo>
                    <a:pt x="0" y="1960"/>
                  </a:lnTo>
                  <a:close/>
                </a:path>
                <a:path w="16929" h="6499">
                  <a:moveTo>
                    <a:pt x="4171" y="1960"/>
                  </a:moveTo>
                  <a:lnTo>
                    <a:pt x="11138" y="1960"/>
                  </a:lnTo>
                  <a:lnTo>
                    <a:pt x="11138" y="3388"/>
                  </a:lnTo>
                  <a:lnTo>
                    <a:pt x="4171" y="3388"/>
                  </a:lnTo>
                  <a:lnTo>
                    <a:pt x="4171" y="1960"/>
                  </a:lnTo>
                  <a:close/>
                </a:path>
                <a:path w="16929" h="6499">
                  <a:moveTo>
                    <a:pt x="11138" y="1960"/>
                  </a:moveTo>
                  <a:lnTo>
                    <a:pt x="16929" y="1960"/>
                  </a:lnTo>
                  <a:lnTo>
                    <a:pt x="16929" y="6499"/>
                  </a:lnTo>
                  <a:lnTo>
                    <a:pt x="11138" y="6499"/>
                  </a:lnTo>
                  <a:lnTo>
                    <a:pt x="11138" y="1960"/>
                  </a:lnTo>
                  <a:close/>
                </a:path>
              </a:pathLst>
            </a:custGeom>
            <a:solidFill>
              <a:srgbClr val="FFFFFF">
                <a:alpha val="100000"/>
              </a:srgbClr>
            </a:solidFill>
            <a:ln w="0" cap="flat">
              <a:noFill/>
              <a:prstDash val="solid"/>
              <a:miter lim="0"/>
            </a:ln>
          </p:spPr>
          <p:txBody>
            <a:bodyPr rtlCol="0"/>
            <a:lstStyle/>
            <a:p>
              <a:pPr algn="ctr"/>
              <a:endParaRPr lang="zh-CN" altLang="en-US"/>
            </a:p>
          </p:txBody>
        </p:sp>
      </p:grpSp>
      <p:graphicFrame>
        <p:nvGraphicFramePr>
          <p:cNvPr id="788" name="table 788"/>
          <p:cNvGraphicFramePr>
            <a:graphicFrameLocks noGrp="1"/>
          </p:cNvGraphicFramePr>
          <p:nvPr/>
        </p:nvGraphicFramePr>
        <p:xfrm>
          <a:off x="720090" y="2870200"/>
          <a:ext cx="10750549" cy="3511550"/>
        </p:xfrm>
        <a:graphic>
          <a:graphicData uri="http://schemas.openxmlformats.org/drawingml/2006/table">
            <a:tbl>
              <a:tblPr/>
              <a:tblGrid>
                <a:gridCol w="2649220">
                  <a:extLst>
                    <a:ext uri="{9D8B030D-6E8A-4147-A177-3AD203B41FA5}">
                      <a16:colId xmlns:a16="http://schemas.microsoft.com/office/drawing/2014/main" val="20000"/>
                    </a:ext>
                  </a:extLst>
                </a:gridCol>
                <a:gridCol w="4424045">
                  <a:extLst>
                    <a:ext uri="{9D8B030D-6E8A-4147-A177-3AD203B41FA5}">
                      <a16:colId xmlns:a16="http://schemas.microsoft.com/office/drawing/2014/main" val="20001"/>
                    </a:ext>
                  </a:extLst>
                </a:gridCol>
                <a:gridCol w="3677284">
                  <a:extLst>
                    <a:ext uri="{9D8B030D-6E8A-4147-A177-3AD203B41FA5}">
                      <a16:colId xmlns:a16="http://schemas.microsoft.com/office/drawing/2014/main" val="20002"/>
                    </a:ext>
                  </a:extLst>
                </a:gridCol>
              </a:tblGrid>
              <a:tr h="3511550">
                <a:tc>
                  <a:txBody>
                    <a:bodyPr/>
                    <a:lstStyle/>
                    <a:p>
                      <a:pPr algn="l" rtl="0" eaLnBrk="0">
                        <a:lnSpc>
                          <a:spcPct val="152000"/>
                        </a:lnSpc>
                        <a:tabLst/>
                      </a:pPr>
                      <a:endParaRPr sz="1000" dirty="0">
                        <a:latin typeface="Arial"/>
                        <a:ea typeface="Arial"/>
                        <a:cs typeface="Arial"/>
                      </a:endParaRPr>
                    </a:p>
                    <a:p>
                      <a:pPr algn="l" rtl="0" eaLnBrk="0">
                        <a:lnSpc>
                          <a:spcPct val="8355"/>
                        </a:lnSpc>
                        <a:tabLst/>
                      </a:pPr>
                      <a:endParaRPr sz="100" dirty="0">
                        <a:latin typeface="Arial"/>
                        <a:ea typeface="Arial"/>
                        <a:cs typeface="Arial"/>
                      </a:endParaRPr>
                    </a:p>
                    <a:p>
                      <a:pPr marL="872489" algn="l" rtl="0" eaLnBrk="0">
                        <a:lnSpc>
                          <a:spcPct val="84000"/>
                        </a:lnSpc>
                        <a:tabLst/>
                      </a:pPr>
                      <a:r>
                        <a:rPr sz="1600" kern="0" spc="120" dirty="0">
                          <a:solidFill>
                            <a:srgbClr val="000000">
                              <a:alpha val="100000"/>
                            </a:srgbClr>
                          </a:solidFill>
                          <a:latin typeface="Microsoft YaHei"/>
                          <a:ea typeface="Microsoft YaHei"/>
                          <a:cs typeface="Microsoft YaHei"/>
                        </a:rPr>
                        <a:t>检查要点</a:t>
                      </a:r>
                      <a:endParaRPr sz="1600" dirty="0">
                        <a:latin typeface="Microsoft YaHei"/>
                        <a:ea typeface="Microsoft YaHei"/>
                        <a:cs typeface="Microsoft YaHei"/>
                      </a:endParaRPr>
                    </a:p>
                    <a:p>
                      <a:pPr algn="l" rtl="0" eaLnBrk="0">
                        <a:lnSpc>
                          <a:spcPct val="104000"/>
                        </a:lnSpc>
                        <a:tabLst/>
                      </a:pPr>
                      <a:endParaRPr sz="1000" dirty="0">
                        <a:latin typeface="Arial"/>
                        <a:ea typeface="Arial"/>
                        <a:cs typeface="Arial"/>
                      </a:endParaRPr>
                    </a:p>
                    <a:p>
                      <a:pPr algn="l" rtl="0" eaLnBrk="0">
                        <a:lnSpc>
                          <a:spcPct val="104000"/>
                        </a:lnSpc>
                        <a:tabLst/>
                      </a:pPr>
                      <a:endParaRPr sz="1000" dirty="0">
                        <a:latin typeface="Arial"/>
                        <a:ea typeface="Arial"/>
                        <a:cs typeface="Arial"/>
                      </a:endParaRPr>
                    </a:p>
                    <a:p>
                      <a:pPr algn="l" rtl="0" eaLnBrk="0">
                        <a:lnSpc>
                          <a:spcPct val="104000"/>
                        </a:lnSpc>
                        <a:tabLst/>
                      </a:pPr>
                      <a:endParaRPr sz="1000" dirty="0">
                        <a:latin typeface="Arial"/>
                        <a:ea typeface="Arial"/>
                        <a:cs typeface="Arial"/>
                      </a:endParaRPr>
                    </a:p>
                    <a:p>
                      <a:pPr algn="l" rtl="0" eaLnBrk="0">
                        <a:lnSpc>
                          <a:spcPct val="104000"/>
                        </a:lnSpc>
                        <a:tabLst/>
                      </a:pPr>
                      <a:endParaRPr sz="1000" dirty="0">
                        <a:latin typeface="Arial"/>
                        <a:ea typeface="Arial"/>
                        <a:cs typeface="Arial"/>
                      </a:endParaRPr>
                    </a:p>
                    <a:p>
                      <a:pPr algn="l" rtl="0" eaLnBrk="0">
                        <a:lnSpc>
                          <a:spcPct val="104000"/>
                        </a:lnSpc>
                        <a:tabLst/>
                      </a:pPr>
                      <a:endParaRPr sz="1000" dirty="0">
                        <a:latin typeface="Arial"/>
                        <a:ea typeface="Arial"/>
                        <a:cs typeface="Arial"/>
                      </a:endParaRPr>
                    </a:p>
                    <a:p>
                      <a:pPr algn="l" rtl="0" eaLnBrk="0">
                        <a:lnSpc>
                          <a:spcPct val="104000"/>
                        </a:lnSpc>
                        <a:tabLst/>
                      </a:pPr>
                      <a:endParaRPr sz="1000" dirty="0">
                        <a:latin typeface="Arial"/>
                        <a:ea typeface="Arial"/>
                        <a:cs typeface="Arial"/>
                      </a:endParaRPr>
                    </a:p>
                    <a:p>
                      <a:pPr algn="l" rtl="0" eaLnBrk="0">
                        <a:lnSpc>
                          <a:spcPct val="104000"/>
                        </a:lnSpc>
                        <a:tabLst/>
                      </a:pPr>
                      <a:endParaRPr sz="1000" dirty="0">
                        <a:latin typeface="Arial"/>
                        <a:ea typeface="Arial"/>
                        <a:cs typeface="Arial"/>
                      </a:endParaRPr>
                    </a:p>
                    <a:p>
                      <a:pPr algn="l" rtl="0" eaLnBrk="0">
                        <a:lnSpc>
                          <a:spcPct val="126000"/>
                        </a:lnSpc>
                        <a:tabLst/>
                      </a:pPr>
                      <a:endParaRPr sz="300" dirty="0">
                        <a:latin typeface="Arial"/>
                        <a:ea typeface="Arial"/>
                        <a:cs typeface="Arial"/>
                      </a:endParaRPr>
                    </a:p>
                    <a:p>
                      <a:pPr marL="232409" indent="78105" algn="l" rtl="0" eaLnBrk="0">
                        <a:lnSpc>
                          <a:spcPct val="130000"/>
                        </a:lnSpc>
                        <a:spcBef>
                          <a:spcPts val="2"/>
                        </a:spcBef>
                        <a:tabLst/>
                      </a:pPr>
                      <a:r>
                        <a:rPr sz="1500" kern="0" spc="-40" dirty="0">
                          <a:solidFill>
                            <a:srgbClr val="000000">
                              <a:alpha val="100000"/>
                            </a:srgbClr>
                          </a:solidFill>
                          <a:latin typeface="Microsoft YaHei"/>
                          <a:ea typeface="Microsoft YaHei"/>
                          <a:cs typeface="Microsoft YaHei"/>
                        </a:rPr>
                        <a:t>（ </a:t>
                      </a:r>
                      <a:r>
                        <a:rPr sz="1500" kern="0" spc="-40" dirty="0">
                          <a:solidFill>
                            <a:srgbClr val="000000">
                              <a:alpha val="100000"/>
                            </a:srgbClr>
                          </a:solidFill>
                          <a:latin typeface="FangSong"/>
                          <a:ea typeface="FangSong"/>
                          <a:cs typeface="FangSong"/>
                        </a:rPr>
                        <a:t>4</a:t>
                      </a:r>
                      <a:r>
                        <a:rPr sz="1500" kern="0" spc="-340" dirty="0">
                          <a:solidFill>
                            <a:srgbClr val="000000">
                              <a:alpha val="100000"/>
                            </a:srgbClr>
                          </a:solidFill>
                          <a:latin typeface="FangSong"/>
                          <a:ea typeface="FangSong"/>
                          <a:cs typeface="FangSong"/>
                        </a:rPr>
                        <a:t> </a:t>
                      </a:r>
                      <a:r>
                        <a:rPr sz="1500" kern="0" spc="-40" dirty="0">
                          <a:solidFill>
                            <a:srgbClr val="000000">
                              <a:alpha val="100000"/>
                            </a:srgbClr>
                          </a:solidFill>
                          <a:latin typeface="Microsoft YaHei"/>
                          <a:ea typeface="Microsoft YaHei"/>
                          <a:cs typeface="Microsoft YaHei"/>
                        </a:rPr>
                        <a:t>）查调压装置的超压</a:t>
                      </a:r>
                      <a:r>
                        <a:rPr sz="1500" kern="0" spc="0" dirty="0">
                          <a:solidFill>
                            <a:srgbClr val="000000">
                              <a:alpha val="100000"/>
                            </a:srgbClr>
                          </a:solidFill>
                          <a:latin typeface="Microsoft YaHei"/>
                          <a:ea typeface="Microsoft YaHei"/>
                          <a:cs typeface="Microsoft YaHei"/>
                        </a:rPr>
                        <a:t>      </a:t>
                      </a:r>
                      <a:r>
                        <a:rPr sz="1500" kern="0" spc="90" dirty="0">
                          <a:solidFill>
                            <a:srgbClr val="000000">
                              <a:alpha val="100000"/>
                            </a:srgbClr>
                          </a:solidFill>
                          <a:latin typeface="Microsoft YaHei"/>
                          <a:ea typeface="Microsoft YaHei"/>
                          <a:cs typeface="Microsoft YaHei"/>
                        </a:rPr>
                        <a:t>切断和安全放散装置设</a:t>
                      </a:r>
                      <a:r>
                        <a:rPr sz="1500" kern="0" spc="0" dirty="0">
                          <a:solidFill>
                            <a:srgbClr val="000000">
                              <a:alpha val="100000"/>
                            </a:srgbClr>
                          </a:solidFill>
                          <a:latin typeface="Microsoft YaHei"/>
                          <a:ea typeface="Microsoft YaHei"/>
                          <a:cs typeface="Microsoft YaHei"/>
                        </a:rPr>
                        <a:t>        </a:t>
                      </a:r>
                      <a:r>
                        <a:rPr sz="1500" kern="0" spc="40" dirty="0">
                          <a:solidFill>
                            <a:srgbClr val="000000">
                              <a:alpha val="100000"/>
                            </a:srgbClr>
                          </a:solidFill>
                          <a:latin typeface="Microsoft YaHei"/>
                          <a:ea typeface="Microsoft YaHei"/>
                          <a:cs typeface="Microsoft YaHei"/>
                        </a:rPr>
                        <a:t>置情况 ；</a:t>
                      </a:r>
                      <a:endParaRPr sz="1500" dirty="0">
                        <a:latin typeface="Microsoft YaHei"/>
                        <a:ea typeface="Microsoft YaHei"/>
                        <a:cs typeface="Microsoft YaHei"/>
                      </a:endParaRPr>
                    </a:p>
                  </a:txBody>
                  <a:tcPr marL="0" marR="0" marT="0" marB="0">
                    <a:lnL>
                      <a:noFill/>
                    </a:lnL>
                    <a:lnR w="12700" cap="flat" cmpd="sng" algn="ctr">
                      <a:solidFill>
                        <a:srgbClr val="8EBFD6"/>
                      </a:solidFill>
                      <a:prstDash val="solid"/>
                      <a:round/>
                      <a:headEnd type="none" w="med" len="med"/>
                      <a:tailEnd type="none" w="med" len="med"/>
                    </a:lnR>
                    <a:lnT>
                      <a:noFill/>
                    </a:lnT>
                    <a:lnB w="12700" cap="flat" cmpd="sng" algn="ctr">
                      <a:solidFill>
                        <a:srgbClr val="8EBFD6"/>
                      </a:solidFill>
                      <a:prstDash val="solid"/>
                      <a:round/>
                      <a:headEnd type="none" w="med" len="med"/>
                      <a:tailEnd type="none" w="med" len="med"/>
                    </a:lnB>
                  </a:tcPr>
                </a:tc>
                <a:tc>
                  <a:txBody>
                    <a:bodyPr/>
                    <a:lstStyle/>
                    <a:p>
                      <a:pPr algn="l" rtl="0" eaLnBrk="0">
                        <a:lnSpc>
                          <a:spcPct val="152000"/>
                        </a:lnSpc>
                        <a:tabLst/>
                      </a:pPr>
                      <a:endParaRPr sz="1000" dirty="0">
                        <a:latin typeface="Arial"/>
                        <a:ea typeface="Arial"/>
                        <a:cs typeface="Arial"/>
                      </a:endParaRPr>
                    </a:p>
                    <a:p>
                      <a:pPr marL="1762125" algn="l" rtl="0" eaLnBrk="0">
                        <a:lnSpc>
                          <a:spcPct val="84000"/>
                        </a:lnSpc>
                        <a:spcBef>
                          <a:spcPts val="4"/>
                        </a:spcBef>
                        <a:tabLst/>
                      </a:pPr>
                      <a:r>
                        <a:rPr sz="1600" kern="0" spc="120" dirty="0">
                          <a:solidFill>
                            <a:srgbClr val="000000">
                              <a:alpha val="100000"/>
                            </a:srgbClr>
                          </a:solidFill>
                          <a:latin typeface="Microsoft YaHei"/>
                          <a:ea typeface="Microsoft YaHei"/>
                          <a:cs typeface="Microsoft YaHei"/>
                        </a:rPr>
                        <a:t>判定标准</a:t>
                      </a:r>
                      <a:endParaRPr sz="1600" dirty="0">
                        <a:latin typeface="Microsoft YaHei"/>
                        <a:ea typeface="Microsoft YaHei"/>
                        <a:cs typeface="Microsoft YaHei"/>
                      </a:endParaRPr>
                    </a:p>
                    <a:p>
                      <a:pPr algn="l" rtl="0" eaLnBrk="0">
                        <a:lnSpc>
                          <a:spcPct val="194000"/>
                        </a:lnSpc>
                        <a:tabLst/>
                      </a:pPr>
                      <a:endParaRPr sz="1000" dirty="0">
                        <a:latin typeface="Arial"/>
                        <a:ea typeface="Arial"/>
                        <a:cs typeface="Arial"/>
                      </a:endParaRPr>
                    </a:p>
                    <a:p>
                      <a:pPr algn="l" rtl="0" eaLnBrk="0">
                        <a:lnSpc>
                          <a:spcPct val="127000"/>
                        </a:lnSpc>
                        <a:tabLst/>
                      </a:pPr>
                      <a:endParaRPr sz="300" dirty="0">
                        <a:latin typeface="Arial"/>
                        <a:ea typeface="Arial"/>
                        <a:cs typeface="Arial"/>
                      </a:endParaRPr>
                    </a:p>
                    <a:p>
                      <a:pPr marL="233045" algn="l" rtl="0" eaLnBrk="0">
                        <a:lnSpc>
                          <a:spcPct val="125000"/>
                        </a:lnSpc>
                        <a:spcBef>
                          <a:spcPts val="1"/>
                        </a:spcBef>
                        <a:tabLst/>
                      </a:pPr>
                      <a:r>
                        <a:rPr sz="1500" kern="0" spc="80" dirty="0">
                          <a:solidFill>
                            <a:srgbClr val="000000">
                              <a:alpha val="100000"/>
                            </a:srgbClr>
                          </a:solidFill>
                          <a:latin typeface="Microsoft YaHei"/>
                          <a:ea typeface="Microsoft YaHei"/>
                          <a:cs typeface="Microsoft YaHei"/>
                        </a:rPr>
                        <a:t>调压装置未设置超压切断或安全放散装置</a:t>
                      </a:r>
                      <a:r>
                        <a:rPr sz="1500" kern="0" spc="210" dirty="0">
                          <a:solidFill>
                            <a:srgbClr val="000000">
                              <a:alpha val="100000"/>
                            </a:srgbClr>
                          </a:solidFill>
                          <a:latin typeface="Microsoft YaHei"/>
                          <a:ea typeface="Microsoft YaHei"/>
                          <a:cs typeface="Microsoft YaHei"/>
                        </a:rPr>
                        <a:t> </a:t>
                      </a:r>
                      <a:r>
                        <a:rPr sz="1500" kern="0" spc="80" dirty="0">
                          <a:solidFill>
                            <a:srgbClr val="000000">
                              <a:alpha val="100000"/>
                            </a:srgbClr>
                          </a:solidFill>
                          <a:latin typeface="Microsoft YaHei"/>
                          <a:ea typeface="Microsoft YaHei"/>
                          <a:cs typeface="Microsoft YaHei"/>
                        </a:rPr>
                        <a:t>，</a:t>
                      </a:r>
                      <a:r>
                        <a:rPr sz="1500" kern="0" spc="0" dirty="0">
                          <a:solidFill>
                            <a:srgbClr val="000000">
                              <a:alpha val="100000"/>
                            </a:srgbClr>
                          </a:solidFill>
                          <a:latin typeface="Microsoft YaHei"/>
                          <a:ea typeface="Microsoft YaHei"/>
                          <a:cs typeface="Microsoft YaHei"/>
                        </a:rPr>
                        <a:t>      </a:t>
                      </a:r>
                      <a:r>
                        <a:rPr sz="1500" kern="0" spc="90" dirty="0">
                          <a:solidFill>
                            <a:srgbClr val="000000">
                              <a:alpha val="100000"/>
                            </a:srgbClr>
                          </a:solidFill>
                          <a:latin typeface="Microsoft YaHei"/>
                          <a:ea typeface="Microsoft YaHei"/>
                          <a:cs typeface="Microsoft YaHei"/>
                        </a:rPr>
                        <a:t>构成重大隐患</a:t>
                      </a:r>
                      <a:endParaRPr sz="1500" dirty="0">
                        <a:latin typeface="Microsoft YaHei"/>
                        <a:ea typeface="Microsoft YaHei"/>
                        <a:cs typeface="Microsoft YaHei"/>
                      </a:endParaRPr>
                    </a:p>
                  </a:txBody>
                  <a:tcPr marL="0" marR="0" marT="0" marB="0">
                    <a:lnL w="12700" cap="flat" cmpd="sng" algn="ctr">
                      <a:solidFill>
                        <a:srgbClr val="8EBFD6"/>
                      </a:solidFill>
                      <a:prstDash val="solid"/>
                      <a:round/>
                      <a:headEnd type="none" w="med" len="med"/>
                      <a:tailEnd type="none" w="med" len="med"/>
                    </a:lnL>
                    <a:lnR w="12700" cap="flat" cmpd="sng" algn="ctr">
                      <a:solidFill>
                        <a:srgbClr val="8EBFD6"/>
                      </a:solidFill>
                      <a:prstDash val="solid"/>
                      <a:round/>
                      <a:headEnd type="none" w="med" len="med"/>
                      <a:tailEnd type="none" w="med" len="med"/>
                    </a:lnR>
                    <a:lnT>
                      <a:noFill/>
                    </a:lnT>
                    <a:lnB w="12700" cap="flat" cmpd="sng" algn="ctr">
                      <a:solidFill>
                        <a:srgbClr val="8EBFD6"/>
                      </a:solidFill>
                      <a:prstDash val="solid"/>
                      <a:round/>
                      <a:headEnd type="none" w="med" len="med"/>
                      <a:tailEnd type="none" w="med" len="med"/>
                    </a:lnB>
                  </a:tcPr>
                </a:tc>
                <a:tc>
                  <a:txBody>
                    <a:bodyPr/>
                    <a:lstStyle/>
                    <a:p>
                      <a:pPr algn="l" rtl="0" eaLnBrk="0">
                        <a:lnSpc>
                          <a:spcPct val="151000"/>
                        </a:lnSpc>
                        <a:tabLst/>
                      </a:pPr>
                      <a:endParaRPr sz="1000" dirty="0">
                        <a:latin typeface="Arial"/>
                        <a:ea typeface="Arial"/>
                        <a:cs typeface="Arial"/>
                      </a:endParaRPr>
                    </a:p>
                    <a:p>
                      <a:pPr marL="1162050" algn="l" rtl="0" eaLnBrk="0">
                        <a:lnSpc>
                          <a:spcPct val="85000"/>
                        </a:lnSpc>
                        <a:spcBef>
                          <a:spcPts val="1"/>
                        </a:spcBef>
                        <a:tabLst/>
                      </a:pPr>
                      <a:r>
                        <a:rPr sz="1600" kern="0" spc="140" dirty="0">
                          <a:solidFill>
                            <a:srgbClr val="000000">
                              <a:alpha val="100000"/>
                            </a:srgbClr>
                          </a:solidFill>
                          <a:latin typeface="Microsoft YaHei"/>
                          <a:ea typeface="Microsoft YaHei"/>
                          <a:cs typeface="Microsoft YaHei"/>
                        </a:rPr>
                        <a:t>相关参考依据</a:t>
                      </a:r>
                      <a:endParaRPr sz="1600" dirty="0">
                        <a:latin typeface="Microsoft YaHei"/>
                        <a:ea typeface="Microsoft YaHei"/>
                        <a:cs typeface="Microsoft YaHei"/>
                      </a:endParaRPr>
                    </a:p>
                    <a:p>
                      <a:pPr algn="l" rtl="0" eaLnBrk="0">
                        <a:lnSpc>
                          <a:spcPct val="194000"/>
                        </a:lnSpc>
                        <a:tabLst/>
                      </a:pPr>
                      <a:endParaRPr sz="1000" dirty="0">
                        <a:latin typeface="Arial"/>
                        <a:ea typeface="Arial"/>
                        <a:cs typeface="Arial"/>
                      </a:endParaRPr>
                    </a:p>
                    <a:p>
                      <a:pPr marL="230504" indent="70485" algn="l" rtl="0" eaLnBrk="0">
                        <a:lnSpc>
                          <a:spcPct val="135000"/>
                        </a:lnSpc>
                        <a:spcBef>
                          <a:spcPts val="276"/>
                        </a:spcBef>
                        <a:tabLst/>
                      </a:pPr>
                      <a:r>
                        <a:rPr sz="900" kern="0" spc="50" dirty="0">
                          <a:solidFill>
                            <a:srgbClr val="FF0000">
                              <a:alpha val="100000"/>
                            </a:srgbClr>
                          </a:solidFill>
                          <a:latin typeface="Microsoft YaHei"/>
                          <a:ea typeface="Microsoft YaHei"/>
                          <a:cs typeface="Microsoft YaHei"/>
                        </a:rPr>
                        <a:t>【依据】</a:t>
                      </a:r>
                      <a:r>
                        <a:rPr sz="900" kern="0" spc="-120" dirty="0">
                          <a:solidFill>
                            <a:srgbClr val="FF0000">
                              <a:alpha val="100000"/>
                            </a:srgbClr>
                          </a:solidFill>
                          <a:latin typeface="Microsoft YaHei"/>
                          <a:ea typeface="Microsoft YaHei"/>
                          <a:cs typeface="Microsoft YaHei"/>
                        </a:rPr>
                        <a:t> </a:t>
                      </a:r>
                      <a:r>
                        <a:rPr sz="900" kern="0" spc="50" dirty="0">
                          <a:solidFill>
                            <a:srgbClr val="000000">
                              <a:alpha val="100000"/>
                            </a:srgbClr>
                          </a:solidFill>
                          <a:latin typeface="Microsoft YaHei"/>
                          <a:ea typeface="Microsoft YaHei"/>
                          <a:cs typeface="Microsoft YaHei"/>
                        </a:rPr>
                        <a:t>《</a:t>
                      </a:r>
                      <a:r>
                        <a:rPr sz="900" kern="0" spc="-60" dirty="0">
                          <a:solidFill>
                            <a:srgbClr val="000000">
                              <a:alpha val="100000"/>
                            </a:srgbClr>
                          </a:solidFill>
                          <a:latin typeface="Microsoft YaHei"/>
                          <a:ea typeface="Microsoft YaHei"/>
                          <a:cs typeface="Microsoft YaHei"/>
                        </a:rPr>
                        <a:t> </a:t>
                      </a:r>
                      <a:r>
                        <a:rPr sz="900" kern="0" spc="50" dirty="0">
                          <a:solidFill>
                            <a:srgbClr val="000000">
                              <a:alpha val="100000"/>
                            </a:srgbClr>
                          </a:solidFill>
                          <a:latin typeface="Microsoft YaHei"/>
                          <a:ea typeface="Microsoft YaHei"/>
                          <a:cs typeface="Microsoft YaHei"/>
                        </a:rPr>
                        <a:t>燃</a:t>
                      </a:r>
                      <a:r>
                        <a:rPr sz="900" kern="0" spc="-120" dirty="0">
                          <a:solidFill>
                            <a:srgbClr val="000000">
                              <a:alpha val="100000"/>
                            </a:srgbClr>
                          </a:solidFill>
                          <a:latin typeface="Microsoft YaHei"/>
                          <a:ea typeface="Microsoft YaHei"/>
                          <a:cs typeface="Microsoft YaHei"/>
                        </a:rPr>
                        <a:t> </a:t>
                      </a:r>
                      <a:r>
                        <a:rPr sz="900" kern="0" spc="50" dirty="0">
                          <a:solidFill>
                            <a:srgbClr val="000000">
                              <a:alpha val="100000"/>
                            </a:srgbClr>
                          </a:solidFill>
                          <a:latin typeface="Microsoft YaHei"/>
                          <a:ea typeface="Microsoft YaHei"/>
                          <a:cs typeface="Microsoft YaHei"/>
                        </a:rPr>
                        <a:t>气</a:t>
                      </a:r>
                      <a:r>
                        <a:rPr sz="900" kern="0" spc="-110" dirty="0">
                          <a:solidFill>
                            <a:srgbClr val="000000">
                              <a:alpha val="100000"/>
                            </a:srgbClr>
                          </a:solidFill>
                          <a:latin typeface="Microsoft YaHei"/>
                          <a:ea typeface="Microsoft YaHei"/>
                          <a:cs typeface="Microsoft YaHei"/>
                        </a:rPr>
                        <a:t> </a:t>
                      </a:r>
                      <a:r>
                        <a:rPr sz="900" kern="0" spc="50" dirty="0">
                          <a:solidFill>
                            <a:srgbClr val="000000">
                              <a:alpha val="100000"/>
                            </a:srgbClr>
                          </a:solidFill>
                          <a:latin typeface="Microsoft YaHei"/>
                          <a:ea typeface="Microsoft YaHei"/>
                          <a:cs typeface="Microsoft YaHei"/>
                        </a:rPr>
                        <a:t>工</a:t>
                      </a:r>
                      <a:r>
                        <a:rPr sz="900" kern="0" spc="-140" dirty="0">
                          <a:solidFill>
                            <a:srgbClr val="000000">
                              <a:alpha val="100000"/>
                            </a:srgbClr>
                          </a:solidFill>
                          <a:latin typeface="Microsoft YaHei"/>
                          <a:ea typeface="Microsoft YaHei"/>
                          <a:cs typeface="Microsoft YaHei"/>
                        </a:rPr>
                        <a:t> </a:t>
                      </a:r>
                      <a:r>
                        <a:rPr sz="900" kern="0" spc="50" dirty="0">
                          <a:solidFill>
                            <a:srgbClr val="000000">
                              <a:alpha val="100000"/>
                            </a:srgbClr>
                          </a:solidFill>
                          <a:latin typeface="Microsoft YaHei"/>
                          <a:ea typeface="Microsoft YaHei"/>
                          <a:cs typeface="Microsoft YaHei"/>
                        </a:rPr>
                        <a:t>程</a:t>
                      </a:r>
                      <a:r>
                        <a:rPr sz="900" kern="0" spc="-130" dirty="0">
                          <a:solidFill>
                            <a:srgbClr val="000000">
                              <a:alpha val="100000"/>
                            </a:srgbClr>
                          </a:solidFill>
                          <a:latin typeface="Microsoft YaHei"/>
                          <a:ea typeface="Microsoft YaHei"/>
                          <a:cs typeface="Microsoft YaHei"/>
                        </a:rPr>
                        <a:t> </a:t>
                      </a:r>
                      <a:r>
                        <a:rPr sz="900" kern="0" spc="50" dirty="0">
                          <a:solidFill>
                            <a:srgbClr val="000000">
                              <a:alpha val="100000"/>
                            </a:srgbClr>
                          </a:solidFill>
                          <a:latin typeface="Microsoft YaHei"/>
                          <a:ea typeface="Microsoft YaHei"/>
                          <a:cs typeface="Microsoft YaHei"/>
                        </a:rPr>
                        <a:t>项 目</a:t>
                      </a:r>
                      <a:r>
                        <a:rPr sz="900" kern="0" spc="-130" dirty="0">
                          <a:solidFill>
                            <a:srgbClr val="000000">
                              <a:alpha val="100000"/>
                            </a:srgbClr>
                          </a:solidFill>
                          <a:latin typeface="Microsoft YaHei"/>
                          <a:ea typeface="Microsoft YaHei"/>
                          <a:cs typeface="Microsoft YaHei"/>
                        </a:rPr>
                        <a:t> </a:t>
                      </a:r>
                      <a:r>
                        <a:rPr sz="900" kern="0" spc="50" dirty="0">
                          <a:solidFill>
                            <a:srgbClr val="000000">
                              <a:alpha val="100000"/>
                            </a:srgbClr>
                          </a:solidFill>
                          <a:latin typeface="Microsoft YaHei"/>
                          <a:ea typeface="Microsoft YaHei"/>
                          <a:cs typeface="Microsoft YaHei"/>
                        </a:rPr>
                        <a:t>规</a:t>
                      </a:r>
                      <a:r>
                        <a:rPr sz="900" kern="0" spc="-110" dirty="0">
                          <a:solidFill>
                            <a:srgbClr val="000000">
                              <a:alpha val="100000"/>
                            </a:srgbClr>
                          </a:solidFill>
                          <a:latin typeface="Microsoft YaHei"/>
                          <a:ea typeface="Microsoft YaHei"/>
                          <a:cs typeface="Microsoft YaHei"/>
                        </a:rPr>
                        <a:t> </a:t>
                      </a:r>
                      <a:r>
                        <a:rPr sz="900" kern="0" spc="50" dirty="0">
                          <a:solidFill>
                            <a:srgbClr val="000000">
                              <a:alpha val="100000"/>
                            </a:srgbClr>
                          </a:solidFill>
                          <a:latin typeface="Microsoft YaHei"/>
                          <a:ea typeface="Microsoft YaHei"/>
                          <a:cs typeface="Microsoft YaHei"/>
                        </a:rPr>
                        <a:t>范</a:t>
                      </a:r>
                      <a:r>
                        <a:rPr sz="900" kern="0" spc="-70" dirty="0">
                          <a:solidFill>
                            <a:srgbClr val="000000">
                              <a:alpha val="100000"/>
                            </a:srgbClr>
                          </a:solidFill>
                          <a:latin typeface="Microsoft YaHei"/>
                          <a:ea typeface="Microsoft YaHei"/>
                          <a:cs typeface="Microsoft YaHei"/>
                        </a:rPr>
                        <a:t> </a:t>
                      </a:r>
                      <a:r>
                        <a:rPr sz="900" kern="0" spc="50" dirty="0">
                          <a:solidFill>
                            <a:srgbClr val="000000">
                              <a:alpha val="100000"/>
                            </a:srgbClr>
                          </a:solidFill>
                          <a:latin typeface="Microsoft YaHei"/>
                          <a:ea typeface="Microsoft YaHei"/>
                          <a:cs typeface="Microsoft YaHei"/>
                        </a:rPr>
                        <a:t>》</a:t>
                      </a:r>
                      <a:r>
                        <a:rPr sz="900" kern="0" spc="-90" dirty="0">
                          <a:solidFill>
                            <a:srgbClr val="000000">
                              <a:alpha val="100000"/>
                            </a:srgbClr>
                          </a:solidFill>
                          <a:latin typeface="Microsoft YaHei"/>
                          <a:ea typeface="Microsoft YaHei"/>
                          <a:cs typeface="Microsoft YaHei"/>
                        </a:rPr>
                        <a:t> </a:t>
                      </a:r>
                      <a:r>
                        <a:rPr sz="900" kern="0" spc="50" dirty="0">
                          <a:solidFill>
                            <a:srgbClr val="000000">
                              <a:alpha val="100000"/>
                            </a:srgbClr>
                          </a:solidFill>
                          <a:latin typeface="Microsoft YaHei"/>
                          <a:ea typeface="Microsoft YaHei"/>
                          <a:cs typeface="Microsoft YaHei"/>
                        </a:rPr>
                        <a:t>第</a:t>
                      </a:r>
                      <a:r>
                        <a:rPr sz="900" kern="0" spc="10" dirty="0">
                          <a:solidFill>
                            <a:srgbClr val="000000">
                              <a:alpha val="100000"/>
                            </a:srgbClr>
                          </a:solidFill>
                          <a:latin typeface="Microsoft YaHei"/>
                          <a:ea typeface="Microsoft YaHei"/>
                          <a:cs typeface="Microsoft YaHei"/>
                        </a:rPr>
                        <a:t>  </a:t>
                      </a:r>
                      <a:r>
                        <a:rPr sz="900" kern="0" spc="50" dirty="0">
                          <a:solidFill>
                            <a:srgbClr val="000000">
                              <a:alpha val="100000"/>
                            </a:srgbClr>
                          </a:solidFill>
                          <a:latin typeface="Microsoft YaHei"/>
                          <a:ea typeface="Microsoft YaHei"/>
                          <a:cs typeface="Microsoft YaHei"/>
                        </a:rPr>
                        <a:t>4</a:t>
                      </a:r>
                      <a:r>
                        <a:rPr sz="900" kern="0" spc="40" dirty="0">
                          <a:solidFill>
                            <a:srgbClr val="000000">
                              <a:alpha val="100000"/>
                            </a:srgbClr>
                          </a:solidFill>
                          <a:latin typeface="Microsoft YaHei"/>
                          <a:ea typeface="Microsoft YaHei"/>
                          <a:cs typeface="Microsoft YaHei"/>
                        </a:rPr>
                        <a:t>.2.5</a:t>
                      </a:r>
                      <a:r>
                        <a:rPr sz="900" kern="0" spc="10" dirty="0">
                          <a:solidFill>
                            <a:srgbClr val="000000">
                              <a:alpha val="100000"/>
                            </a:srgbClr>
                          </a:solidFill>
                          <a:latin typeface="Microsoft YaHei"/>
                          <a:ea typeface="Microsoft YaHei"/>
                          <a:cs typeface="Microsoft YaHei"/>
                        </a:rPr>
                        <a:t>  </a:t>
                      </a:r>
                      <a:r>
                        <a:rPr sz="900" kern="0" spc="40" dirty="0">
                          <a:solidFill>
                            <a:srgbClr val="000000">
                              <a:alpha val="100000"/>
                            </a:srgbClr>
                          </a:solidFill>
                          <a:latin typeface="Microsoft YaHei"/>
                          <a:ea typeface="Microsoft YaHei"/>
                          <a:cs typeface="Microsoft YaHei"/>
                        </a:rPr>
                        <a:t>条</a:t>
                      </a:r>
                      <a:r>
                        <a:rPr sz="900" kern="0" spc="130" dirty="0">
                          <a:solidFill>
                            <a:srgbClr val="000000">
                              <a:alpha val="100000"/>
                            </a:srgbClr>
                          </a:solidFill>
                          <a:latin typeface="Microsoft YaHei"/>
                          <a:ea typeface="Microsoft YaHei"/>
                          <a:cs typeface="Microsoft YaHei"/>
                        </a:rPr>
                        <a:t> </a:t>
                      </a:r>
                      <a:r>
                        <a:rPr sz="900" kern="0" spc="40" dirty="0">
                          <a:solidFill>
                            <a:srgbClr val="000000">
                              <a:alpha val="100000"/>
                            </a:srgbClr>
                          </a:solidFill>
                          <a:latin typeface="Microsoft YaHei"/>
                          <a:ea typeface="Microsoft YaHei"/>
                          <a:cs typeface="Microsoft YaHei"/>
                        </a:rPr>
                        <a:t>：燃</a:t>
                      </a:r>
                      <a:r>
                        <a:rPr sz="900" kern="0" spc="-130" dirty="0">
                          <a:solidFill>
                            <a:srgbClr val="000000">
                              <a:alpha val="100000"/>
                            </a:srgbClr>
                          </a:solidFill>
                          <a:latin typeface="Microsoft YaHei"/>
                          <a:ea typeface="Microsoft YaHei"/>
                          <a:cs typeface="Microsoft YaHei"/>
                        </a:rPr>
                        <a:t> </a:t>
                      </a:r>
                      <a:r>
                        <a:rPr sz="900" kern="0" spc="40" dirty="0">
                          <a:solidFill>
                            <a:srgbClr val="000000">
                              <a:alpha val="100000"/>
                            </a:srgbClr>
                          </a:solidFill>
                          <a:latin typeface="Microsoft YaHei"/>
                          <a:ea typeface="Microsoft YaHei"/>
                          <a:cs typeface="Microsoft YaHei"/>
                        </a:rPr>
                        <a:t>气</a:t>
                      </a:r>
                      <a:r>
                        <a:rPr sz="900" kern="0" spc="0" dirty="0">
                          <a:solidFill>
                            <a:srgbClr val="000000">
                              <a:alpha val="100000"/>
                            </a:srgbClr>
                          </a:solidFill>
                          <a:latin typeface="Microsoft YaHei"/>
                          <a:ea typeface="Microsoft YaHei"/>
                          <a:cs typeface="Microsoft YaHei"/>
                        </a:rPr>
                        <a:t>            </a:t>
                      </a:r>
                      <a:r>
                        <a:rPr sz="900" kern="0" spc="210" dirty="0">
                          <a:solidFill>
                            <a:srgbClr val="000000">
                              <a:alpha val="100000"/>
                            </a:srgbClr>
                          </a:solidFill>
                          <a:latin typeface="Microsoft YaHei"/>
                          <a:ea typeface="Microsoft YaHei"/>
                          <a:cs typeface="Microsoft YaHei"/>
                        </a:rPr>
                        <a:t>厂站内设备和管道应按防止系统压力参数超过限值</a:t>
                      </a:r>
                      <a:r>
                        <a:rPr sz="900" kern="0" spc="0" dirty="0">
                          <a:solidFill>
                            <a:srgbClr val="000000">
                              <a:alpha val="100000"/>
                            </a:srgbClr>
                          </a:solidFill>
                          <a:latin typeface="Microsoft YaHei"/>
                          <a:ea typeface="Microsoft YaHei"/>
                          <a:cs typeface="Microsoft YaHei"/>
                        </a:rPr>
                        <a:t>           </a:t>
                      </a:r>
                      <a:r>
                        <a:rPr sz="900" kern="0" spc="200" dirty="0">
                          <a:solidFill>
                            <a:srgbClr val="000000">
                              <a:alpha val="100000"/>
                            </a:srgbClr>
                          </a:solidFill>
                          <a:latin typeface="Microsoft YaHei"/>
                          <a:ea typeface="Microsoft YaHei"/>
                          <a:cs typeface="Microsoft YaHei"/>
                        </a:rPr>
                        <a:t>的要求设置自动切断和放散装</a:t>
                      </a:r>
                      <a:r>
                        <a:rPr sz="900" kern="0" spc="190" dirty="0">
                          <a:solidFill>
                            <a:srgbClr val="000000">
                              <a:alpha val="100000"/>
                            </a:srgbClr>
                          </a:solidFill>
                          <a:latin typeface="Microsoft YaHei"/>
                          <a:ea typeface="Microsoft YaHei"/>
                          <a:cs typeface="Microsoft YaHei"/>
                        </a:rPr>
                        <a:t>置</a:t>
                      </a:r>
                      <a:r>
                        <a:rPr sz="900" kern="0" spc="-80" dirty="0">
                          <a:solidFill>
                            <a:srgbClr val="000000">
                              <a:alpha val="100000"/>
                            </a:srgbClr>
                          </a:solidFill>
                          <a:latin typeface="Microsoft YaHei"/>
                          <a:ea typeface="Microsoft YaHei"/>
                          <a:cs typeface="Microsoft YaHei"/>
                        </a:rPr>
                        <a:t> </a:t>
                      </a:r>
                      <a:r>
                        <a:rPr sz="900" kern="0" spc="190" dirty="0">
                          <a:solidFill>
                            <a:srgbClr val="000000">
                              <a:alpha val="100000"/>
                            </a:srgbClr>
                          </a:solidFill>
                          <a:latin typeface="Microsoft YaHei"/>
                          <a:ea typeface="Microsoft YaHei"/>
                          <a:cs typeface="Microsoft YaHei"/>
                        </a:rPr>
                        <a:t>。</a:t>
                      </a:r>
                      <a:r>
                        <a:rPr sz="900" kern="0" spc="-70" dirty="0">
                          <a:solidFill>
                            <a:srgbClr val="000000">
                              <a:alpha val="100000"/>
                            </a:srgbClr>
                          </a:solidFill>
                          <a:latin typeface="Microsoft YaHei"/>
                          <a:ea typeface="Microsoft YaHei"/>
                          <a:cs typeface="Microsoft YaHei"/>
                        </a:rPr>
                        <a:t> </a:t>
                      </a:r>
                      <a:r>
                        <a:rPr sz="900" kern="0" spc="190" dirty="0">
                          <a:solidFill>
                            <a:srgbClr val="000000">
                              <a:alpha val="100000"/>
                            </a:srgbClr>
                          </a:solidFill>
                          <a:latin typeface="Microsoft YaHei"/>
                          <a:ea typeface="Microsoft YaHei"/>
                          <a:cs typeface="Microsoft YaHei"/>
                        </a:rPr>
                        <a:t>放散装置的设置</a:t>
                      </a:r>
                      <a:r>
                        <a:rPr sz="900" kern="0" spc="0" dirty="0">
                          <a:solidFill>
                            <a:srgbClr val="000000">
                              <a:alpha val="100000"/>
                            </a:srgbClr>
                          </a:solidFill>
                          <a:latin typeface="Microsoft YaHei"/>
                          <a:ea typeface="Microsoft YaHei"/>
                          <a:cs typeface="Microsoft YaHei"/>
                        </a:rPr>
                        <a:t>           </a:t>
                      </a:r>
                      <a:r>
                        <a:rPr sz="900" kern="0" spc="190" dirty="0">
                          <a:solidFill>
                            <a:srgbClr val="000000">
                              <a:alpha val="100000"/>
                            </a:srgbClr>
                          </a:solidFill>
                          <a:latin typeface="Microsoft YaHei"/>
                          <a:ea typeface="Microsoft YaHei"/>
                          <a:cs typeface="Microsoft YaHei"/>
                        </a:rPr>
                        <a:t>应保证放散时的安全和卫生 ，不得在建筑物内放散</a:t>
                      </a:r>
                      <a:r>
                        <a:rPr sz="900" kern="0" spc="0" dirty="0">
                          <a:solidFill>
                            <a:srgbClr val="000000">
                              <a:alpha val="100000"/>
                            </a:srgbClr>
                          </a:solidFill>
                          <a:latin typeface="Microsoft YaHei"/>
                          <a:ea typeface="Microsoft YaHei"/>
                          <a:cs typeface="Microsoft YaHei"/>
                        </a:rPr>
                        <a:t>           </a:t>
                      </a:r>
                      <a:r>
                        <a:rPr sz="900" kern="0" spc="180" dirty="0">
                          <a:solidFill>
                            <a:srgbClr val="000000">
                              <a:alpha val="100000"/>
                            </a:srgbClr>
                          </a:solidFill>
                          <a:latin typeface="Microsoft YaHei"/>
                          <a:ea typeface="Microsoft YaHei"/>
                          <a:cs typeface="Microsoft YaHei"/>
                        </a:rPr>
                        <a:t>燃气和其他有害气体</a:t>
                      </a:r>
                      <a:r>
                        <a:rPr sz="900" kern="0" spc="-100" dirty="0">
                          <a:solidFill>
                            <a:srgbClr val="000000">
                              <a:alpha val="100000"/>
                            </a:srgbClr>
                          </a:solidFill>
                          <a:latin typeface="Microsoft YaHei"/>
                          <a:ea typeface="Microsoft YaHei"/>
                          <a:cs typeface="Microsoft YaHei"/>
                        </a:rPr>
                        <a:t> </a:t>
                      </a:r>
                      <a:r>
                        <a:rPr sz="900" kern="0" spc="180" dirty="0">
                          <a:solidFill>
                            <a:srgbClr val="000000">
                              <a:alpha val="100000"/>
                            </a:srgbClr>
                          </a:solidFill>
                          <a:latin typeface="Microsoft YaHei"/>
                          <a:ea typeface="Microsoft YaHei"/>
                          <a:cs typeface="Microsoft YaHei"/>
                        </a:rPr>
                        <a:t>。</a:t>
                      </a:r>
                      <a:endParaRPr sz="900" dirty="0">
                        <a:latin typeface="Microsoft YaHei"/>
                        <a:ea typeface="Microsoft YaHei"/>
                        <a:cs typeface="Microsoft YaHei"/>
                      </a:endParaRPr>
                    </a:p>
                    <a:p>
                      <a:pPr marL="299720" algn="l" rtl="0" eaLnBrk="0">
                        <a:lnSpc>
                          <a:spcPts val="1284"/>
                        </a:lnSpc>
                        <a:spcBef>
                          <a:spcPts val="181"/>
                        </a:spcBef>
                        <a:tabLst/>
                      </a:pPr>
                      <a:r>
                        <a:rPr sz="900" kern="0" spc="40" dirty="0">
                          <a:solidFill>
                            <a:srgbClr val="FF0000">
                              <a:alpha val="100000"/>
                            </a:srgbClr>
                          </a:solidFill>
                          <a:latin typeface="Microsoft YaHei"/>
                          <a:ea typeface="Microsoft YaHei"/>
                          <a:cs typeface="Microsoft YaHei"/>
                        </a:rPr>
                        <a:t>〖</a:t>
                      </a:r>
                      <a:r>
                        <a:rPr sz="900" kern="0" spc="-120" dirty="0">
                          <a:solidFill>
                            <a:srgbClr val="FF0000">
                              <a:alpha val="100000"/>
                            </a:srgbClr>
                          </a:solidFill>
                          <a:latin typeface="Microsoft YaHei"/>
                          <a:ea typeface="Microsoft YaHei"/>
                          <a:cs typeface="Microsoft YaHei"/>
                        </a:rPr>
                        <a:t> </a:t>
                      </a:r>
                      <a:r>
                        <a:rPr sz="900" kern="0" spc="40" dirty="0">
                          <a:solidFill>
                            <a:srgbClr val="FF0000">
                              <a:alpha val="100000"/>
                            </a:srgbClr>
                          </a:solidFill>
                          <a:latin typeface="Microsoft YaHei"/>
                          <a:ea typeface="Microsoft YaHei"/>
                          <a:cs typeface="Microsoft YaHei"/>
                        </a:rPr>
                        <a:t>解</a:t>
                      </a:r>
                      <a:r>
                        <a:rPr sz="900" kern="0" spc="-130" dirty="0">
                          <a:solidFill>
                            <a:srgbClr val="FF0000">
                              <a:alpha val="100000"/>
                            </a:srgbClr>
                          </a:solidFill>
                          <a:latin typeface="Microsoft YaHei"/>
                          <a:ea typeface="Microsoft YaHei"/>
                          <a:cs typeface="Microsoft YaHei"/>
                        </a:rPr>
                        <a:t> </a:t>
                      </a:r>
                      <a:r>
                        <a:rPr sz="900" kern="0" spc="40" dirty="0">
                          <a:solidFill>
                            <a:srgbClr val="FF0000">
                              <a:alpha val="100000"/>
                            </a:srgbClr>
                          </a:solidFill>
                          <a:latin typeface="Microsoft YaHei"/>
                          <a:ea typeface="Microsoft YaHei"/>
                          <a:cs typeface="Microsoft YaHei"/>
                        </a:rPr>
                        <a:t>读</a:t>
                      </a:r>
                      <a:r>
                        <a:rPr sz="900" kern="0" spc="-70" dirty="0">
                          <a:solidFill>
                            <a:srgbClr val="FF0000">
                              <a:alpha val="100000"/>
                            </a:srgbClr>
                          </a:solidFill>
                          <a:latin typeface="Microsoft YaHei"/>
                          <a:ea typeface="Microsoft YaHei"/>
                          <a:cs typeface="Microsoft YaHei"/>
                        </a:rPr>
                        <a:t> </a:t>
                      </a:r>
                      <a:r>
                        <a:rPr sz="900" kern="0" spc="40" dirty="0">
                          <a:solidFill>
                            <a:srgbClr val="FF0000">
                              <a:alpha val="100000"/>
                            </a:srgbClr>
                          </a:solidFill>
                          <a:latin typeface="Microsoft YaHei"/>
                          <a:ea typeface="Microsoft YaHei"/>
                          <a:cs typeface="Microsoft YaHei"/>
                        </a:rPr>
                        <a:t>〗</a:t>
                      </a:r>
                      <a:r>
                        <a:rPr sz="900" kern="0" spc="-40" dirty="0">
                          <a:solidFill>
                            <a:srgbClr val="FF0000">
                              <a:alpha val="100000"/>
                            </a:srgbClr>
                          </a:solidFill>
                          <a:latin typeface="Microsoft YaHei"/>
                          <a:ea typeface="Microsoft YaHei"/>
                          <a:cs typeface="Microsoft YaHei"/>
                        </a:rPr>
                        <a:t> </a:t>
                      </a:r>
                      <a:r>
                        <a:rPr sz="900" kern="0" spc="40" dirty="0">
                          <a:solidFill>
                            <a:srgbClr val="000000">
                              <a:alpha val="100000"/>
                            </a:srgbClr>
                          </a:solidFill>
                          <a:latin typeface="Microsoft YaHei"/>
                          <a:ea typeface="Microsoft YaHei"/>
                          <a:cs typeface="Microsoft YaHei"/>
                        </a:rPr>
                        <a:t>《</a:t>
                      </a:r>
                      <a:r>
                        <a:rPr sz="900" kern="0" spc="-60" dirty="0">
                          <a:solidFill>
                            <a:srgbClr val="000000">
                              <a:alpha val="100000"/>
                            </a:srgbClr>
                          </a:solidFill>
                          <a:latin typeface="Microsoft YaHei"/>
                          <a:ea typeface="Microsoft YaHei"/>
                          <a:cs typeface="Microsoft YaHei"/>
                        </a:rPr>
                        <a:t> </a:t>
                      </a:r>
                      <a:r>
                        <a:rPr sz="900" kern="0" spc="40" dirty="0">
                          <a:solidFill>
                            <a:srgbClr val="000000">
                              <a:alpha val="100000"/>
                            </a:srgbClr>
                          </a:solidFill>
                          <a:latin typeface="Microsoft YaHei"/>
                          <a:ea typeface="Microsoft YaHei"/>
                          <a:cs typeface="Microsoft YaHei"/>
                        </a:rPr>
                        <a:t>城</a:t>
                      </a:r>
                      <a:r>
                        <a:rPr sz="900" kern="0" spc="-120" dirty="0">
                          <a:solidFill>
                            <a:srgbClr val="000000">
                              <a:alpha val="100000"/>
                            </a:srgbClr>
                          </a:solidFill>
                          <a:latin typeface="Microsoft YaHei"/>
                          <a:ea typeface="Microsoft YaHei"/>
                          <a:cs typeface="Microsoft YaHei"/>
                        </a:rPr>
                        <a:t> </a:t>
                      </a:r>
                      <a:r>
                        <a:rPr sz="900" kern="0" spc="40" dirty="0">
                          <a:solidFill>
                            <a:srgbClr val="000000">
                              <a:alpha val="100000"/>
                            </a:srgbClr>
                          </a:solidFill>
                          <a:latin typeface="Microsoft YaHei"/>
                          <a:ea typeface="Microsoft YaHei"/>
                          <a:cs typeface="Microsoft YaHei"/>
                        </a:rPr>
                        <a:t>镇</a:t>
                      </a:r>
                      <a:r>
                        <a:rPr sz="900" kern="0" spc="-130" dirty="0">
                          <a:solidFill>
                            <a:srgbClr val="000000">
                              <a:alpha val="100000"/>
                            </a:srgbClr>
                          </a:solidFill>
                          <a:latin typeface="Microsoft YaHei"/>
                          <a:ea typeface="Microsoft YaHei"/>
                          <a:cs typeface="Microsoft YaHei"/>
                        </a:rPr>
                        <a:t> </a:t>
                      </a:r>
                      <a:r>
                        <a:rPr sz="900" kern="0" spc="40" dirty="0">
                          <a:solidFill>
                            <a:srgbClr val="000000">
                              <a:alpha val="100000"/>
                            </a:srgbClr>
                          </a:solidFill>
                          <a:latin typeface="Microsoft YaHei"/>
                          <a:ea typeface="Microsoft YaHei"/>
                          <a:cs typeface="Microsoft YaHei"/>
                        </a:rPr>
                        <a:t>燃</a:t>
                      </a:r>
                      <a:r>
                        <a:rPr sz="900" kern="0" spc="-130" dirty="0">
                          <a:solidFill>
                            <a:srgbClr val="000000">
                              <a:alpha val="100000"/>
                            </a:srgbClr>
                          </a:solidFill>
                          <a:latin typeface="Microsoft YaHei"/>
                          <a:ea typeface="Microsoft YaHei"/>
                          <a:cs typeface="Microsoft YaHei"/>
                        </a:rPr>
                        <a:t> </a:t>
                      </a:r>
                      <a:r>
                        <a:rPr sz="900" kern="0" spc="40" dirty="0">
                          <a:solidFill>
                            <a:srgbClr val="000000">
                              <a:alpha val="100000"/>
                            </a:srgbClr>
                          </a:solidFill>
                          <a:latin typeface="Microsoft YaHei"/>
                          <a:ea typeface="Microsoft YaHei"/>
                          <a:cs typeface="Microsoft YaHei"/>
                        </a:rPr>
                        <a:t>气</a:t>
                      </a:r>
                      <a:r>
                        <a:rPr sz="900" kern="0" spc="-120" dirty="0">
                          <a:solidFill>
                            <a:srgbClr val="000000">
                              <a:alpha val="100000"/>
                            </a:srgbClr>
                          </a:solidFill>
                          <a:latin typeface="Microsoft YaHei"/>
                          <a:ea typeface="Microsoft YaHei"/>
                          <a:cs typeface="Microsoft YaHei"/>
                        </a:rPr>
                        <a:t> </a:t>
                      </a:r>
                      <a:r>
                        <a:rPr sz="900" kern="0" spc="40" dirty="0">
                          <a:solidFill>
                            <a:srgbClr val="000000">
                              <a:alpha val="100000"/>
                            </a:srgbClr>
                          </a:solidFill>
                          <a:latin typeface="Microsoft YaHei"/>
                          <a:ea typeface="Microsoft YaHei"/>
                          <a:cs typeface="Microsoft YaHei"/>
                        </a:rPr>
                        <a:t>设</a:t>
                      </a:r>
                      <a:r>
                        <a:rPr sz="900" kern="0" spc="-120" dirty="0">
                          <a:solidFill>
                            <a:srgbClr val="000000">
                              <a:alpha val="100000"/>
                            </a:srgbClr>
                          </a:solidFill>
                          <a:latin typeface="Microsoft YaHei"/>
                          <a:ea typeface="Microsoft YaHei"/>
                          <a:cs typeface="Microsoft YaHei"/>
                        </a:rPr>
                        <a:t> </a:t>
                      </a:r>
                      <a:r>
                        <a:rPr sz="900" kern="0" spc="40" dirty="0">
                          <a:solidFill>
                            <a:srgbClr val="000000">
                              <a:alpha val="100000"/>
                            </a:srgbClr>
                          </a:solidFill>
                          <a:latin typeface="Microsoft YaHei"/>
                          <a:ea typeface="Microsoft YaHei"/>
                          <a:cs typeface="Microsoft YaHei"/>
                        </a:rPr>
                        <a:t>计</a:t>
                      </a:r>
                      <a:r>
                        <a:rPr sz="900" kern="0" spc="-120" dirty="0">
                          <a:solidFill>
                            <a:srgbClr val="000000">
                              <a:alpha val="100000"/>
                            </a:srgbClr>
                          </a:solidFill>
                          <a:latin typeface="Microsoft YaHei"/>
                          <a:ea typeface="Microsoft YaHei"/>
                          <a:cs typeface="Microsoft YaHei"/>
                        </a:rPr>
                        <a:t> </a:t>
                      </a:r>
                      <a:r>
                        <a:rPr sz="900" kern="0" spc="40" dirty="0">
                          <a:solidFill>
                            <a:srgbClr val="000000">
                              <a:alpha val="100000"/>
                            </a:srgbClr>
                          </a:solidFill>
                          <a:latin typeface="Microsoft YaHei"/>
                          <a:ea typeface="Microsoft YaHei"/>
                          <a:cs typeface="Microsoft YaHei"/>
                        </a:rPr>
                        <a:t>规</a:t>
                      </a:r>
                      <a:r>
                        <a:rPr sz="900" kern="0" spc="-120" dirty="0">
                          <a:solidFill>
                            <a:srgbClr val="000000">
                              <a:alpha val="100000"/>
                            </a:srgbClr>
                          </a:solidFill>
                          <a:latin typeface="Microsoft YaHei"/>
                          <a:ea typeface="Microsoft YaHei"/>
                          <a:cs typeface="Microsoft YaHei"/>
                        </a:rPr>
                        <a:t> </a:t>
                      </a:r>
                      <a:r>
                        <a:rPr sz="900" kern="0" spc="40" dirty="0">
                          <a:solidFill>
                            <a:srgbClr val="000000">
                              <a:alpha val="100000"/>
                            </a:srgbClr>
                          </a:solidFill>
                          <a:latin typeface="Microsoft YaHei"/>
                          <a:ea typeface="Microsoft YaHei"/>
                          <a:cs typeface="Microsoft YaHei"/>
                        </a:rPr>
                        <a:t>范</a:t>
                      </a:r>
                      <a:r>
                        <a:rPr sz="900" kern="0" spc="-70" dirty="0">
                          <a:solidFill>
                            <a:srgbClr val="000000">
                              <a:alpha val="100000"/>
                            </a:srgbClr>
                          </a:solidFill>
                          <a:latin typeface="Microsoft YaHei"/>
                          <a:ea typeface="Microsoft YaHei"/>
                          <a:cs typeface="Microsoft YaHei"/>
                        </a:rPr>
                        <a:t> </a:t>
                      </a:r>
                      <a:r>
                        <a:rPr sz="900" kern="0" spc="40" dirty="0">
                          <a:solidFill>
                            <a:srgbClr val="000000">
                              <a:alpha val="100000"/>
                            </a:srgbClr>
                          </a:solidFill>
                          <a:latin typeface="Microsoft YaHei"/>
                          <a:ea typeface="Microsoft YaHei"/>
                          <a:cs typeface="Microsoft YaHei"/>
                        </a:rPr>
                        <a:t>》</a:t>
                      </a:r>
                      <a:r>
                        <a:rPr sz="900" kern="0" spc="-40" dirty="0">
                          <a:solidFill>
                            <a:srgbClr val="000000">
                              <a:alpha val="100000"/>
                            </a:srgbClr>
                          </a:solidFill>
                          <a:latin typeface="Microsoft YaHei"/>
                          <a:ea typeface="Microsoft YaHei"/>
                          <a:cs typeface="Microsoft YaHei"/>
                        </a:rPr>
                        <a:t> </a:t>
                      </a:r>
                      <a:r>
                        <a:rPr sz="900" kern="0" spc="0" dirty="0">
                          <a:solidFill>
                            <a:srgbClr val="000000">
                              <a:alpha val="100000"/>
                            </a:srgbClr>
                          </a:solidFill>
                          <a:latin typeface="Microsoft YaHei"/>
                          <a:ea typeface="Microsoft YaHei"/>
                          <a:cs typeface="Microsoft YaHei"/>
                        </a:rPr>
                        <a:t>GB</a:t>
                      </a:r>
                      <a:r>
                        <a:rPr sz="900" kern="0" spc="40" dirty="0">
                          <a:solidFill>
                            <a:srgbClr val="000000">
                              <a:alpha val="100000"/>
                            </a:srgbClr>
                          </a:solidFill>
                          <a:latin typeface="Microsoft YaHei"/>
                          <a:ea typeface="Microsoft YaHei"/>
                          <a:cs typeface="Microsoft YaHei"/>
                        </a:rPr>
                        <a:t>5</a:t>
                      </a:r>
                      <a:r>
                        <a:rPr sz="900" kern="0" spc="-100" dirty="0">
                          <a:solidFill>
                            <a:srgbClr val="000000">
                              <a:alpha val="100000"/>
                            </a:srgbClr>
                          </a:solidFill>
                          <a:latin typeface="Microsoft YaHei"/>
                          <a:ea typeface="Microsoft YaHei"/>
                          <a:cs typeface="Microsoft YaHei"/>
                        </a:rPr>
                        <a:t> </a:t>
                      </a:r>
                      <a:r>
                        <a:rPr sz="900" kern="0" spc="40" dirty="0">
                          <a:solidFill>
                            <a:srgbClr val="000000">
                              <a:alpha val="100000"/>
                            </a:srgbClr>
                          </a:solidFill>
                          <a:latin typeface="Microsoft YaHei"/>
                          <a:ea typeface="Microsoft YaHei"/>
                          <a:cs typeface="Microsoft YaHei"/>
                        </a:rPr>
                        <a:t>0</a:t>
                      </a:r>
                      <a:r>
                        <a:rPr sz="900" kern="0" spc="-100" dirty="0">
                          <a:solidFill>
                            <a:srgbClr val="000000">
                              <a:alpha val="100000"/>
                            </a:srgbClr>
                          </a:solidFill>
                          <a:latin typeface="Microsoft YaHei"/>
                          <a:ea typeface="Microsoft YaHei"/>
                          <a:cs typeface="Microsoft YaHei"/>
                        </a:rPr>
                        <a:t> </a:t>
                      </a:r>
                      <a:r>
                        <a:rPr sz="900" kern="0" spc="40" dirty="0">
                          <a:solidFill>
                            <a:srgbClr val="000000">
                              <a:alpha val="100000"/>
                            </a:srgbClr>
                          </a:solidFill>
                          <a:latin typeface="Microsoft YaHei"/>
                          <a:ea typeface="Microsoft YaHei"/>
                          <a:cs typeface="Microsoft YaHei"/>
                        </a:rPr>
                        <a:t>0</a:t>
                      </a:r>
                      <a:r>
                        <a:rPr sz="900" kern="0" spc="-90" dirty="0">
                          <a:solidFill>
                            <a:srgbClr val="000000">
                              <a:alpha val="100000"/>
                            </a:srgbClr>
                          </a:solidFill>
                          <a:latin typeface="Microsoft YaHei"/>
                          <a:ea typeface="Microsoft YaHei"/>
                          <a:cs typeface="Microsoft YaHei"/>
                        </a:rPr>
                        <a:t> </a:t>
                      </a:r>
                      <a:r>
                        <a:rPr sz="900" kern="0" spc="40" dirty="0">
                          <a:solidFill>
                            <a:srgbClr val="000000">
                              <a:alpha val="100000"/>
                            </a:srgbClr>
                          </a:solidFill>
                          <a:latin typeface="Microsoft YaHei"/>
                          <a:ea typeface="Microsoft YaHei"/>
                          <a:cs typeface="Microsoft YaHei"/>
                        </a:rPr>
                        <a:t>2</a:t>
                      </a:r>
                      <a:r>
                        <a:rPr sz="900" kern="0" spc="-90" dirty="0">
                          <a:solidFill>
                            <a:srgbClr val="000000">
                              <a:alpha val="100000"/>
                            </a:srgbClr>
                          </a:solidFill>
                          <a:latin typeface="Microsoft YaHei"/>
                          <a:ea typeface="Microsoft YaHei"/>
                          <a:cs typeface="Microsoft YaHei"/>
                        </a:rPr>
                        <a:t> </a:t>
                      </a:r>
                      <a:r>
                        <a:rPr sz="900" kern="0" spc="40" dirty="0">
                          <a:solidFill>
                            <a:srgbClr val="000000">
                              <a:alpha val="100000"/>
                            </a:srgbClr>
                          </a:solidFill>
                          <a:latin typeface="Microsoft YaHei"/>
                          <a:ea typeface="Microsoft YaHei"/>
                          <a:cs typeface="Microsoft YaHei"/>
                        </a:rPr>
                        <a:t>8-</a:t>
                      </a:r>
                      <a:endParaRPr sz="900" dirty="0">
                        <a:latin typeface="Microsoft YaHei"/>
                        <a:ea typeface="Microsoft YaHei"/>
                        <a:cs typeface="Microsoft YaHei"/>
                      </a:endParaRPr>
                    </a:p>
                    <a:p>
                      <a:pPr marL="232409" indent="3810" algn="l" rtl="0" eaLnBrk="0">
                        <a:lnSpc>
                          <a:spcPct val="129000"/>
                        </a:lnSpc>
                        <a:spcBef>
                          <a:spcPts val="155"/>
                        </a:spcBef>
                        <a:tabLst/>
                      </a:pPr>
                      <a:r>
                        <a:rPr sz="900" kern="0" spc="40" dirty="0">
                          <a:solidFill>
                            <a:srgbClr val="000000">
                              <a:alpha val="100000"/>
                            </a:srgbClr>
                          </a:solidFill>
                          <a:latin typeface="Microsoft YaHei"/>
                          <a:ea typeface="Microsoft YaHei"/>
                          <a:cs typeface="Microsoft YaHei"/>
                        </a:rPr>
                        <a:t>2</a:t>
                      </a:r>
                      <a:r>
                        <a:rPr sz="900" kern="0" spc="-30" dirty="0">
                          <a:solidFill>
                            <a:srgbClr val="000000">
                              <a:alpha val="100000"/>
                            </a:srgbClr>
                          </a:solidFill>
                          <a:latin typeface="Microsoft YaHei"/>
                          <a:ea typeface="Microsoft YaHei"/>
                          <a:cs typeface="Microsoft YaHei"/>
                        </a:rPr>
                        <a:t> </a:t>
                      </a:r>
                      <a:r>
                        <a:rPr sz="900" kern="0" spc="40" dirty="0">
                          <a:solidFill>
                            <a:srgbClr val="000000">
                              <a:alpha val="100000"/>
                            </a:srgbClr>
                          </a:solidFill>
                          <a:latin typeface="Microsoft YaHei"/>
                          <a:ea typeface="Microsoft YaHei"/>
                          <a:cs typeface="Microsoft YaHei"/>
                        </a:rPr>
                        <a:t>0</a:t>
                      </a:r>
                      <a:r>
                        <a:rPr sz="900" kern="0" spc="-100" dirty="0">
                          <a:solidFill>
                            <a:srgbClr val="000000">
                              <a:alpha val="100000"/>
                            </a:srgbClr>
                          </a:solidFill>
                          <a:latin typeface="Microsoft YaHei"/>
                          <a:ea typeface="Microsoft YaHei"/>
                          <a:cs typeface="Microsoft YaHei"/>
                        </a:rPr>
                        <a:t> </a:t>
                      </a:r>
                      <a:r>
                        <a:rPr sz="900" kern="0" spc="40" dirty="0">
                          <a:solidFill>
                            <a:srgbClr val="000000">
                              <a:alpha val="100000"/>
                            </a:srgbClr>
                          </a:solidFill>
                          <a:latin typeface="Microsoft YaHei"/>
                          <a:ea typeface="Microsoft YaHei"/>
                          <a:cs typeface="Microsoft YaHei"/>
                        </a:rPr>
                        <a:t>0</a:t>
                      </a:r>
                      <a:r>
                        <a:rPr sz="900" kern="0" spc="-90" dirty="0">
                          <a:solidFill>
                            <a:srgbClr val="000000">
                              <a:alpha val="100000"/>
                            </a:srgbClr>
                          </a:solidFill>
                          <a:latin typeface="Microsoft YaHei"/>
                          <a:ea typeface="Microsoft YaHei"/>
                          <a:cs typeface="Microsoft YaHei"/>
                        </a:rPr>
                        <a:t> </a:t>
                      </a:r>
                      <a:r>
                        <a:rPr sz="900" kern="0" spc="40" dirty="0">
                          <a:solidFill>
                            <a:srgbClr val="000000">
                              <a:alpha val="100000"/>
                            </a:srgbClr>
                          </a:solidFill>
                          <a:latin typeface="Microsoft YaHei"/>
                          <a:ea typeface="Microsoft YaHei"/>
                          <a:cs typeface="Microsoft YaHei"/>
                        </a:rPr>
                        <a:t>6</a:t>
                      </a:r>
                      <a:r>
                        <a:rPr sz="900" kern="0" spc="-60" dirty="0">
                          <a:solidFill>
                            <a:srgbClr val="000000">
                              <a:alpha val="100000"/>
                            </a:srgbClr>
                          </a:solidFill>
                          <a:latin typeface="Microsoft YaHei"/>
                          <a:ea typeface="Microsoft YaHei"/>
                          <a:cs typeface="Microsoft YaHei"/>
                        </a:rPr>
                        <a:t> </a:t>
                      </a:r>
                      <a:r>
                        <a:rPr sz="900" kern="0" spc="40" dirty="0">
                          <a:solidFill>
                            <a:srgbClr val="000000">
                              <a:alpha val="100000"/>
                            </a:srgbClr>
                          </a:solidFill>
                          <a:latin typeface="Microsoft YaHei"/>
                          <a:ea typeface="Microsoft YaHei"/>
                          <a:cs typeface="Microsoft YaHei"/>
                        </a:rPr>
                        <a:t>(</a:t>
                      </a:r>
                      <a:r>
                        <a:rPr sz="900" kern="0" spc="-90" dirty="0">
                          <a:solidFill>
                            <a:srgbClr val="000000">
                              <a:alpha val="100000"/>
                            </a:srgbClr>
                          </a:solidFill>
                          <a:latin typeface="Microsoft YaHei"/>
                          <a:ea typeface="Microsoft YaHei"/>
                          <a:cs typeface="Microsoft YaHei"/>
                        </a:rPr>
                        <a:t> </a:t>
                      </a:r>
                      <a:r>
                        <a:rPr sz="900" kern="0" spc="40" dirty="0">
                          <a:solidFill>
                            <a:srgbClr val="000000">
                              <a:alpha val="100000"/>
                            </a:srgbClr>
                          </a:solidFill>
                          <a:latin typeface="Microsoft YaHei"/>
                          <a:ea typeface="Microsoft YaHei"/>
                          <a:cs typeface="Microsoft YaHei"/>
                        </a:rPr>
                        <a:t>2</a:t>
                      </a:r>
                      <a:r>
                        <a:rPr sz="900" kern="0" spc="-100" dirty="0">
                          <a:solidFill>
                            <a:srgbClr val="000000">
                              <a:alpha val="100000"/>
                            </a:srgbClr>
                          </a:solidFill>
                          <a:latin typeface="Microsoft YaHei"/>
                          <a:ea typeface="Microsoft YaHei"/>
                          <a:cs typeface="Microsoft YaHei"/>
                        </a:rPr>
                        <a:t> </a:t>
                      </a:r>
                      <a:r>
                        <a:rPr sz="900" kern="0" spc="40" dirty="0">
                          <a:solidFill>
                            <a:srgbClr val="000000">
                              <a:alpha val="100000"/>
                            </a:srgbClr>
                          </a:solidFill>
                          <a:latin typeface="Microsoft YaHei"/>
                          <a:ea typeface="Microsoft YaHei"/>
                          <a:cs typeface="Microsoft YaHei"/>
                        </a:rPr>
                        <a:t>0</a:t>
                      </a:r>
                      <a:r>
                        <a:rPr sz="900" kern="0" spc="-90" dirty="0">
                          <a:solidFill>
                            <a:srgbClr val="000000">
                              <a:alpha val="100000"/>
                            </a:srgbClr>
                          </a:solidFill>
                          <a:latin typeface="Microsoft YaHei"/>
                          <a:ea typeface="Microsoft YaHei"/>
                          <a:cs typeface="Microsoft YaHei"/>
                        </a:rPr>
                        <a:t> </a:t>
                      </a:r>
                      <a:r>
                        <a:rPr sz="900" kern="0" spc="40" dirty="0">
                          <a:solidFill>
                            <a:srgbClr val="000000">
                              <a:alpha val="100000"/>
                            </a:srgbClr>
                          </a:solidFill>
                          <a:latin typeface="Microsoft YaHei"/>
                          <a:ea typeface="Microsoft YaHei"/>
                          <a:cs typeface="Microsoft YaHei"/>
                        </a:rPr>
                        <a:t>2</a:t>
                      </a:r>
                      <a:r>
                        <a:rPr sz="900" kern="0" spc="-100" dirty="0">
                          <a:solidFill>
                            <a:srgbClr val="000000">
                              <a:alpha val="100000"/>
                            </a:srgbClr>
                          </a:solidFill>
                          <a:latin typeface="Microsoft YaHei"/>
                          <a:ea typeface="Microsoft YaHei"/>
                          <a:cs typeface="Microsoft YaHei"/>
                        </a:rPr>
                        <a:t> </a:t>
                      </a:r>
                      <a:r>
                        <a:rPr sz="900" kern="0" spc="40" dirty="0">
                          <a:solidFill>
                            <a:srgbClr val="000000">
                              <a:alpha val="100000"/>
                            </a:srgbClr>
                          </a:solidFill>
                          <a:latin typeface="Microsoft YaHei"/>
                          <a:ea typeface="Microsoft YaHei"/>
                          <a:cs typeface="Microsoft YaHei"/>
                        </a:rPr>
                        <a:t>0</a:t>
                      </a:r>
                      <a:r>
                        <a:rPr sz="900" kern="0" spc="10" dirty="0">
                          <a:solidFill>
                            <a:srgbClr val="000000">
                              <a:alpha val="100000"/>
                            </a:srgbClr>
                          </a:solidFill>
                          <a:latin typeface="Microsoft YaHei"/>
                          <a:ea typeface="Microsoft YaHei"/>
                          <a:cs typeface="Microsoft YaHei"/>
                        </a:rPr>
                        <a:t>  </a:t>
                      </a:r>
                      <a:r>
                        <a:rPr sz="900" kern="0" spc="40" dirty="0">
                          <a:solidFill>
                            <a:srgbClr val="000000">
                              <a:alpha val="100000"/>
                            </a:srgbClr>
                          </a:solidFill>
                          <a:latin typeface="Microsoft YaHei"/>
                          <a:ea typeface="Microsoft YaHei"/>
                          <a:cs typeface="Microsoft YaHei"/>
                        </a:rPr>
                        <a:t>年</a:t>
                      </a:r>
                      <a:r>
                        <a:rPr sz="900" kern="0" spc="-120" dirty="0">
                          <a:solidFill>
                            <a:srgbClr val="000000">
                              <a:alpha val="100000"/>
                            </a:srgbClr>
                          </a:solidFill>
                          <a:latin typeface="Microsoft YaHei"/>
                          <a:ea typeface="Microsoft YaHei"/>
                          <a:cs typeface="Microsoft YaHei"/>
                        </a:rPr>
                        <a:t> </a:t>
                      </a:r>
                      <a:r>
                        <a:rPr sz="900" kern="0" spc="40" dirty="0">
                          <a:solidFill>
                            <a:srgbClr val="000000">
                              <a:alpha val="100000"/>
                            </a:srgbClr>
                          </a:solidFill>
                          <a:latin typeface="Microsoft YaHei"/>
                          <a:ea typeface="Microsoft YaHei"/>
                          <a:cs typeface="Microsoft YaHei"/>
                        </a:rPr>
                        <a:t>版</a:t>
                      </a:r>
                      <a:r>
                        <a:rPr sz="900" kern="0" spc="-130" dirty="0">
                          <a:solidFill>
                            <a:srgbClr val="000000">
                              <a:alpha val="100000"/>
                            </a:srgbClr>
                          </a:solidFill>
                          <a:latin typeface="Microsoft YaHei"/>
                          <a:ea typeface="Microsoft YaHei"/>
                          <a:cs typeface="Microsoft YaHei"/>
                        </a:rPr>
                        <a:t> </a:t>
                      </a:r>
                      <a:r>
                        <a:rPr sz="900" kern="0" spc="40" dirty="0">
                          <a:solidFill>
                            <a:srgbClr val="000000">
                              <a:alpha val="100000"/>
                            </a:srgbClr>
                          </a:solidFill>
                          <a:latin typeface="Microsoft YaHei"/>
                          <a:ea typeface="Microsoft YaHei"/>
                          <a:cs typeface="Microsoft YaHei"/>
                        </a:rPr>
                        <a:t>)</a:t>
                      </a:r>
                      <a:r>
                        <a:rPr sz="900" kern="0" spc="-140" dirty="0">
                          <a:solidFill>
                            <a:srgbClr val="000000">
                              <a:alpha val="100000"/>
                            </a:srgbClr>
                          </a:solidFill>
                          <a:latin typeface="Microsoft YaHei"/>
                          <a:ea typeface="Microsoft YaHei"/>
                          <a:cs typeface="Microsoft YaHei"/>
                        </a:rPr>
                        <a:t> </a:t>
                      </a:r>
                      <a:r>
                        <a:rPr sz="900" kern="0" spc="40" dirty="0">
                          <a:solidFill>
                            <a:srgbClr val="000000">
                              <a:alpha val="100000"/>
                            </a:srgbClr>
                          </a:solidFill>
                          <a:latin typeface="Microsoft YaHei"/>
                          <a:ea typeface="Microsoft YaHei"/>
                          <a:cs typeface="Microsoft YaHei"/>
                        </a:rPr>
                        <a:t>第  6.6.</a:t>
                      </a:r>
                      <a:r>
                        <a:rPr sz="900" kern="0" spc="-50" dirty="0">
                          <a:solidFill>
                            <a:srgbClr val="000000">
                              <a:alpha val="100000"/>
                            </a:srgbClr>
                          </a:solidFill>
                          <a:latin typeface="Microsoft YaHei"/>
                          <a:ea typeface="Microsoft YaHei"/>
                          <a:cs typeface="Microsoft YaHei"/>
                        </a:rPr>
                        <a:t> </a:t>
                      </a:r>
                      <a:r>
                        <a:rPr sz="900" kern="0" spc="40" dirty="0">
                          <a:solidFill>
                            <a:srgbClr val="000000">
                              <a:alpha val="100000"/>
                            </a:srgbClr>
                          </a:solidFill>
                          <a:latin typeface="Microsoft YaHei"/>
                          <a:ea typeface="Microsoft YaHei"/>
                          <a:cs typeface="Microsoft YaHei"/>
                        </a:rPr>
                        <a:t>1</a:t>
                      </a:r>
                      <a:r>
                        <a:rPr sz="900" kern="0" spc="-100" dirty="0">
                          <a:solidFill>
                            <a:srgbClr val="000000">
                              <a:alpha val="100000"/>
                            </a:srgbClr>
                          </a:solidFill>
                          <a:latin typeface="Microsoft YaHei"/>
                          <a:ea typeface="Microsoft YaHei"/>
                          <a:cs typeface="Microsoft YaHei"/>
                        </a:rPr>
                        <a:t> </a:t>
                      </a:r>
                      <a:r>
                        <a:rPr sz="900" kern="0" spc="40" dirty="0">
                          <a:solidFill>
                            <a:srgbClr val="000000">
                              <a:alpha val="100000"/>
                            </a:srgbClr>
                          </a:solidFill>
                          <a:latin typeface="Microsoft YaHei"/>
                          <a:ea typeface="Microsoft YaHei"/>
                          <a:cs typeface="Microsoft YaHei"/>
                        </a:rPr>
                        <a:t>0</a:t>
                      </a:r>
                      <a:r>
                        <a:rPr sz="900" kern="0" spc="-130" dirty="0">
                          <a:solidFill>
                            <a:srgbClr val="000000">
                              <a:alpha val="100000"/>
                            </a:srgbClr>
                          </a:solidFill>
                          <a:latin typeface="Microsoft YaHei"/>
                          <a:ea typeface="Microsoft YaHei"/>
                          <a:cs typeface="Microsoft YaHei"/>
                        </a:rPr>
                        <a:t> </a:t>
                      </a:r>
                      <a:r>
                        <a:rPr sz="900" kern="0" spc="40" dirty="0">
                          <a:solidFill>
                            <a:srgbClr val="000000">
                              <a:alpha val="100000"/>
                            </a:srgbClr>
                          </a:solidFill>
                          <a:latin typeface="Microsoft YaHei"/>
                          <a:ea typeface="Microsoft YaHei"/>
                          <a:cs typeface="Microsoft YaHei"/>
                        </a:rPr>
                        <a:t>条</a:t>
                      </a:r>
                      <a:r>
                        <a:rPr sz="900" kern="0" spc="120" dirty="0">
                          <a:solidFill>
                            <a:srgbClr val="000000">
                              <a:alpha val="100000"/>
                            </a:srgbClr>
                          </a:solidFill>
                          <a:latin typeface="Microsoft YaHei"/>
                          <a:ea typeface="Microsoft YaHei"/>
                          <a:cs typeface="Microsoft YaHei"/>
                        </a:rPr>
                        <a:t> </a:t>
                      </a:r>
                      <a:r>
                        <a:rPr sz="900" kern="0" spc="40" dirty="0">
                          <a:solidFill>
                            <a:srgbClr val="000000">
                              <a:alpha val="100000"/>
                            </a:srgbClr>
                          </a:solidFill>
                          <a:latin typeface="Microsoft YaHei"/>
                          <a:ea typeface="Microsoft YaHei"/>
                          <a:cs typeface="Microsoft YaHei"/>
                        </a:rPr>
                        <a:t>：调</a:t>
                      </a:r>
                      <a:r>
                        <a:rPr sz="900" kern="0" spc="-120" dirty="0">
                          <a:solidFill>
                            <a:srgbClr val="000000">
                              <a:alpha val="100000"/>
                            </a:srgbClr>
                          </a:solidFill>
                          <a:latin typeface="Microsoft YaHei"/>
                          <a:ea typeface="Microsoft YaHei"/>
                          <a:cs typeface="Microsoft YaHei"/>
                        </a:rPr>
                        <a:t> </a:t>
                      </a:r>
                      <a:r>
                        <a:rPr sz="900" kern="0" spc="40" dirty="0">
                          <a:solidFill>
                            <a:srgbClr val="000000">
                              <a:alpha val="100000"/>
                            </a:srgbClr>
                          </a:solidFill>
                          <a:latin typeface="Microsoft YaHei"/>
                          <a:ea typeface="Microsoft YaHei"/>
                          <a:cs typeface="Microsoft YaHei"/>
                        </a:rPr>
                        <a:t>压</a:t>
                      </a:r>
                      <a:r>
                        <a:rPr sz="900" kern="0" spc="-130" dirty="0">
                          <a:solidFill>
                            <a:srgbClr val="000000">
                              <a:alpha val="100000"/>
                            </a:srgbClr>
                          </a:solidFill>
                          <a:latin typeface="Microsoft YaHei"/>
                          <a:ea typeface="Microsoft YaHei"/>
                          <a:cs typeface="Microsoft YaHei"/>
                        </a:rPr>
                        <a:t> </a:t>
                      </a:r>
                      <a:r>
                        <a:rPr sz="900" kern="0" spc="40" dirty="0">
                          <a:solidFill>
                            <a:srgbClr val="000000">
                              <a:alpha val="100000"/>
                            </a:srgbClr>
                          </a:solidFill>
                          <a:latin typeface="Microsoft YaHei"/>
                          <a:ea typeface="Microsoft YaHei"/>
                          <a:cs typeface="Microsoft YaHei"/>
                        </a:rPr>
                        <a:t>站</a:t>
                      </a:r>
                      <a:r>
                        <a:rPr sz="900" kern="0" spc="-60" dirty="0">
                          <a:solidFill>
                            <a:srgbClr val="000000">
                              <a:alpha val="100000"/>
                            </a:srgbClr>
                          </a:solidFill>
                          <a:latin typeface="Microsoft YaHei"/>
                          <a:ea typeface="Microsoft YaHei"/>
                          <a:cs typeface="Microsoft YaHei"/>
                        </a:rPr>
                        <a:t> </a:t>
                      </a:r>
                      <a:r>
                        <a:rPr sz="900" kern="0" spc="40" dirty="0">
                          <a:solidFill>
                            <a:srgbClr val="000000">
                              <a:alpha val="100000"/>
                            </a:srgbClr>
                          </a:solidFill>
                          <a:latin typeface="Microsoft YaHei"/>
                          <a:ea typeface="Microsoft YaHei"/>
                          <a:cs typeface="Microsoft YaHei"/>
                        </a:rPr>
                        <a:t>(</a:t>
                      </a:r>
                      <a:r>
                        <a:rPr sz="900" kern="0" spc="-130" dirty="0">
                          <a:solidFill>
                            <a:srgbClr val="000000">
                              <a:alpha val="100000"/>
                            </a:srgbClr>
                          </a:solidFill>
                          <a:latin typeface="Microsoft YaHei"/>
                          <a:ea typeface="Microsoft YaHei"/>
                          <a:cs typeface="Microsoft YaHei"/>
                        </a:rPr>
                        <a:t> </a:t>
                      </a:r>
                      <a:r>
                        <a:rPr sz="900" kern="0" spc="40" dirty="0">
                          <a:solidFill>
                            <a:srgbClr val="000000">
                              <a:alpha val="100000"/>
                            </a:srgbClr>
                          </a:solidFill>
                          <a:latin typeface="Microsoft YaHei"/>
                          <a:ea typeface="Microsoft YaHei"/>
                          <a:cs typeface="Microsoft YaHei"/>
                        </a:rPr>
                        <a:t>或</a:t>
                      </a:r>
                      <a:r>
                        <a:rPr sz="900" kern="0" spc="-120" dirty="0">
                          <a:solidFill>
                            <a:srgbClr val="000000">
                              <a:alpha val="100000"/>
                            </a:srgbClr>
                          </a:solidFill>
                          <a:latin typeface="Microsoft YaHei"/>
                          <a:ea typeface="Microsoft YaHei"/>
                          <a:cs typeface="Microsoft YaHei"/>
                        </a:rPr>
                        <a:t> </a:t>
                      </a:r>
                      <a:r>
                        <a:rPr sz="900" kern="0" spc="40" dirty="0">
                          <a:solidFill>
                            <a:srgbClr val="000000">
                              <a:alpha val="100000"/>
                            </a:srgbClr>
                          </a:solidFill>
                          <a:latin typeface="Microsoft YaHei"/>
                          <a:ea typeface="Microsoft YaHei"/>
                          <a:cs typeface="Microsoft YaHei"/>
                        </a:rPr>
                        <a:t>调</a:t>
                      </a:r>
                      <a:r>
                        <a:rPr sz="900" kern="0" spc="-120" dirty="0">
                          <a:solidFill>
                            <a:srgbClr val="000000">
                              <a:alpha val="100000"/>
                            </a:srgbClr>
                          </a:solidFill>
                          <a:latin typeface="Microsoft YaHei"/>
                          <a:ea typeface="Microsoft YaHei"/>
                          <a:cs typeface="Microsoft YaHei"/>
                        </a:rPr>
                        <a:t> </a:t>
                      </a:r>
                      <a:r>
                        <a:rPr sz="900" kern="0" spc="40" dirty="0">
                          <a:solidFill>
                            <a:srgbClr val="000000">
                              <a:alpha val="100000"/>
                            </a:srgbClr>
                          </a:solidFill>
                          <a:latin typeface="Microsoft YaHei"/>
                          <a:ea typeface="Microsoft YaHei"/>
                          <a:cs typeface="Microsoft YaHei"/>
                        </a:rPr>
                        <a:t>压</a:t>
                      </a:r>
                      <a:r>
                        <a:rPr sz="900" kern="0" spc="-130" dirty="0">
                          <a:solidFill>
                            <a:srgbClr val="000000">
                              <a:alpha val="100000"/>
                            </a:srgbClr>
                          </a:solidFill>
                          <a:latin typeface="Microsoft YaHei"/>
                          <a:ea typeface="Microsoft YaHei"/>
                          <a:cs typeface="Microsoft YaHei"/>
                        </a:rPr>
                        <a:t> </a:t>
                      </a:r>
                      <a:r>
                        <a:rPr sz="900" kern="0" spc="40" dirty="0">
                          <a:solidFill>
                            <a:srgbClr val="000000">
                              <a:alpha val="100000"/>
                            </a:srgbClr>
                          </a:solidFill>
                          <a:latin typeface="Microsoft YaHei"/>
                          <a:ea typeface="Microsoft YaHei"/>
                          <a:cs typeface="Microsoft YaHei"/>
                        </a:rPr>
                        <a:t>箱</a:t>
                      </a:r>
                      <a:r>
                        <a:rPr sz="900" kern="0" spc="0" dirty="0">
                          <a:solidFill>
                            <a:srgbClr val="000000">
                              <a:alpha val="100000"/>
                            </a:srgbClr>
                          </a:solidFill>
                          <a:latin typeface="Microsoft YaHei"/>
                          <a:ea typeface="Microsoft YaHei"/>
                          <a:cs typeface="Microsoft YaHei"/>
                        </a:rPr>
                        <a:t>           </a:t>
                      </a:r>
                      <a:r>
                        <a:rPr sz="900" kern="0" spc="70" dirty="0">
                          <a:solidFill>
                            <a:srgbClr val="000000">
                              <a:alpha val="100000"/>
                            </a:srgbClr>
                          </a:solidFill>
                          <a:latin typeface="Microsoft YaHei"/>
                          <a:ea typeface="Microsoft YaHei"/>
                          <a:cs typeface="Microsoft YaHei"/>
                        </a:rPr>
                        <a:t>或</a:t>
                      </a:r>
                      <a:r>
                        <a:rPr sz="900" kern="0" spc="-130" dirty="0">
                          <a:solidFill>
                            <a:srgbClr val="000000">
                              <a:alpha val="100000"/>
                            </a:srgbClr>
                          </a:solidFill>
                          <a:latin typeface="Microsoft YaHei"/>
                          <a:ea typeface="Microsoft YaHei"/>
                          <a:cs typeface="Microsoft YaHei"/>
                        </a:rPr>
                        <a:t> </a:t>
                      </a:r>
                      <a:r>
                        <a:rPr sz="900" kern="0" spc="70" dirty="0">
                          <a:solidFill>
                            <a:srgbClr val="000000">
                              <a:alpha val="100000"/>
                            </a:srgbClr>
                          </a:solidFill>
                          <a:latin typeface="Microsoft YaHei"/>
                          <a:ea typeface="Microsoft YaHei"/>
                          <a:cs typeface="Microsoft YaHei"/>
                        </a:rPr>
                        <a:t>调</a:t>
                      </a:r>
                      <a:r>
                        <a:rPr sz="900" kern="0" spc="-120" dirty="0">
                          <a:solidFill>
                            <a:srgbClr val="000000">
                              <a:alpha val="100000"/>
                            </a:srgbClr>
                          </a:solidFill>
                          <a:latin typeface="Microsoft YaHei"/>
                          <a:ea typeface="Microsoft YaHei"/>
                          <a:cs typeface="Microsoft YaHei"/>
                        </a:rPr>
                        <a:t> </a:t>
                      </a:r>
                      <a:r>
                        <a:rPr sz="900" kern="0" spc="70" dirty="0">
                          <a:solidFill>
                            <a:srgbClr val="000000">
                              <a:alpha val="100000"/>
                            </a:srgbClr>
                          </a:solidFill>
                          <a:latin typeface="Microsoft YaHei"/>
                          <a:ea typeface="Microsoft YaHei"/>
                          <a:cs typeface="Microsoft YaHei"/>
                        </a:rPr>
                        <a:t>压</a:t>
                      </a:r>
                      <a:r>
                        <a:rPr sz="900" kern="0" spc="-130" dirty="0">
                          <a:solidFill>
                            <a:srgbClr val="000000">
                              <a:alpha val="100000"/>
                            </a:srgbClr>
                          </a:solidFill>
                          <a:latin typeface="Microsoft YaHei"/>
                          <a:ea typeface="Microsoft YaHei"/>
                          <a:cs typeface="Microsoft YaHei"/>
                        </a:rPr>
                        <a:t> </a:t>
                      </a:r>
                      <a:r>
                        <a:rPr sz="900" kern="0" spc="70" dirty="0">
                          <a:solidFill>
                            <a:srgbClr val="000000">
                              <a:alpha val="100000"/>
                            </a:srgbClr>
                          </a:solidFill>
                          <a:latin typeface="Microsoft YaHei"/>
                          <a:ea typeface="Microsoft YaHei"/>
                          <a:cs typeface="Microsoft YaHei"/>
                        </a:rPr>
                        <a:t>柜</a:t>
                      </a:r>
                      <a:r>
                        <a:rPr sz="900" kern="0" spc="-130" dirty="0">
                          <a:solidFill>
                            <a:srgbClr val="000000">
                              <a:alpha val="100000"/>
                            </a:srgbClr>
                          </a:solidFill>
                          <a:latin typeface="Microsoft YaHei"/>
                          <a:ea typeface="Microsoft YaHei"/>
                          <a:cs typeface="Microsoft YaHei"/>
                        </a:rPr>
                        <a:t> </a:t>
                      </a:r>
                      <a:r>
                        <a:rPr sz="900" kern="0" spc="70" dirty="0">
                          <a:solidFill>
                            <a:srgbClr val="000000">
                              <a:alpha val="100000"/>
                            </a:srgbClr>
                          </a:solidFill>
                          <a:latin typeface="Microsoft YaHei"/>
                          <a:ea typeface="Microsoft YaHei"/>
                          <a:cs typeface="Microsoft YaHei"/>
                        </a:rPr>
                        <a:t>)</a:t>
                      </a:r>
                      <a:r>
                        <a:rPr sz="900" kern="0" spc="-80" dirty="0">
                          <a:solidFill>
                            <a:srgbClr val="000000">
                              <a:alpha val="100000"/>
                            </a:srgbClr>
                          </a:solidFill>
                          <a:latin typeface="Microsoft YaHei"/>
                          <a:ea typeface="Microsoft YaHei"/>
                          <a:cs typeface="Microsoft YaHei"/>
                        </a:rPr>
                        <a:t> </a:t>
                      </a:r>
                      <a:r>
                        <a:rPr sz="900" kern="0" spc="70" dirty="0">
                          <a:solidFill>
                            <a:srgbClr val="000000">
                              <a:alpha val="100000"/>
                            </a:srgbClr>
                          </a:solidFill>
                          <a:latin typeface="Microsoft YaHei"/>
                          <a:ea typeface="Microsoft YaHei"/>
                          <a:cs typeface="Microsoft YaHei"/>
                        </a:rPr>
                        <a:t>的</a:t>
                      </a:r>
                      <a:r>
                        <a:rPr sz="900" kern="0" spc="-110" dirty="0">
                          <a:solidFill>
                            <a:srgbClr val="000000">
                              <a:alpha val="100000"/>
                            </a:srgbClr>
                          </a:solidFill>
                          <a:latin typeface="Microsoft YaHei"/>
                          <a:ea typeface="Microsoft YaHei"/>
                          <a:cs typeface="Microsoft YaHei"/>
                        </a:rPr>
                        <a:t> </a:t>
                      </a:r>
                      <a:r>
                        <a:rPr sz="900" kern="0" spc="70" dirty="0">
                          <a:solidFill>
                            <a:srgbClr val="000000">
                              <a:alpha val="100000"/>
                            </a:srgbClr>
                          </a:solidFill>
                          <a:latin typeface="Microsoft YaHei"/>
                          <a:ea typeface="Microsoft YaHei"/>
                          <a:cs typeface="Microsoft YaHei"/>
                        </a:rPr>
                        <a:t>工</a:t>
                      </a:r>
                      <a:r>
                        <a:rPr sz="900" kern="0" spc="-120" dirty="0">
                          <a:solidFill>
                            <a:srgbClr val="000000">
                              <a:alpha val="100000"/>
                            </a:srgbClr>
                          </a:solidFill>
                          <a:latin typeface="Microsoft YaHei"/>
                          <a:ea typeface="Microsoft YaHei"/>
                          <a:cs typeface="Microsoft YaHei"/>
                        </a:rPr>
                        <a:t> </a:t>
                      </a:r>
                      <a:r>
                        <a:rPr sz="900" kern="0" spc="70" dirty="0">
                          <a:solidFill>
                            <a:srgbClr val="000000">
                              <a:alpha val="100000"/>
                            </a:srgbClr>
                          </a:solidFill>
                          <a:latin typeface="Microsoft YaHei"/>
                          <a:ea typeface="Microsoft YaHei"/>
                          <a:cs typeface="Microsoft YaHei"/>
                        </a:rPr>
                        <a:t>艺</a:t>
                      </a:r>
                      <a:r>
                        <a:rPr sz="900" kern="0" spc="-120" dirty="0">
                          <a:solidFill>
                            <a:srgbClr val="000000">
                              <a:alpha val="100000"/>
                            </a:srgbClr>
                          </a:solidFill>
                          <a:latin typeface="Microsoft YaHei"/>
                          <a:ea typeface="Microsoft YaHei"/>
                          <a:cs typeface="Microsoft YaHei"/>
                        </a:rPr>
                        <a:t> </a:t>
                      </a:r>
                      <a:r>
                        <a:rPr sz="900" kern="0" spc="70" dirty="0">
                          <a:solidFill>
                            <a:srgbClr val="000000">
                              <a:alpha val="100000"/>
                            </a:srgbClr>
                          </a:solidFill>
                          <a:latin typeface="Microsoft YaHei"/>
                          <a:ea typeface="Microsoft YaHei"/>
                          <a:cs typeface="Microsoft YaHei"/>
                        </a:rPr>
                        <a:t>设</a:t>
                      </a:r>
                      <a:r>
                        <a:rPr sz="900" kern="0" spc="-130" dirty="0">
                          <a:solidFill>
                            <a:srgbClr val="000000">
                              <a:alpha val="100000"/>
                            </a:srgbClr>
                          </a:solidFill>
                          <a:latin typeface="Microsoft YaHei"/>
                          <a:ea typeface="Microsoft YaHei"/>
                          <a:cs typeface="Microsoft YaHei"/>
                        </a:rPr>
                        <a:t> </a:t>
                      </a:r>
                      <a:r>
                        <a:rPr sz="900" kern="0" spc="70" dirty="0">
                          <a:solidFill>
                            <a:srgbClr val="000000">
                              <a:alpha val="100000"/>
                            </a:srgbClr>
                          </a:solidFill>
                          <a:latin typeface="Microsoft YaHei"/>
                          <a:ea typeface="Microsoft YaHei"/>
                          <a:cs typeface="Microsoft YaHei"/>
                        </a:rPr>
                        <a:t>计</a:t>
                      </a:r>
                      <a:r>
                        <a:rPr sz="900" kern="0" spc="-130" dirty="0">
                          <a:solidFill>
                            <a:srgbClr val="000000">
                              <a:alpha val="100000"/>
                            </a:srgbClr>
                          </a:solidFill>
                          <a:latin typeface="Microsoft YaHei"/>
                          <a:ea typeface="Microsoft YaHei"/>
                          <a:cs typeface="Microsoft YaHei"/>
                        </a:rPr>
                        <a:t> </a:t>
                      </a:r>
                      <a:r>
                        <a:rPr sz="900" kern="0" spc="70" dirty="0">
                          <a:solidFill>
                            <a:srgbClr val="000000">
                              <a:alpha val="100000"/>
                            </a:srgbClr>
                          </a:solidFill>
                          <a:latin typeface="Microsoft YaHei"/>
                          <a:ea typeface="Microsoft YaHei"/>
                          <a:cs typeface="Microsoft YaHei"/>
                        </a:rPr>
                        <a:t>应</a:t>
                      </a:r>
                      <a:r>
                        <a:rPr sz="900" kern="0" spc="-130" dirty="0">
                          <a:solidFill>
                            <a:srgbClr val="000000">
                              <a:alpha val="100000"/>
                            </a:srgbClr>
                          </a:solidFill>
                          <a:latin typeface="Microsoft YaHei"/>
                          <a:ea typeface="Microsoft YaHei"/>
                          <a:cs typeface="Microsoft YaHei"/>
                        </a:rPr>
                        <a:t> </a:t>
                      </a:r>
                      <a:r>
                        <a:rPr sz="900" kern="0" spc="70" dirty="0">
                          <a:solidFill>
                            <a:srgbClr val="000000">
                              <a:alpha val="100000"/>
                            </a:srgbClr>
                          </a:solidFill>
                          <a:latin typeface="Microsoft YaHei"/>
                          <a:ea typeface="Microsoft YaHei"/>
                          <a:cs typeface="Microsoft YaHei"/>
                        </a:rPr>
                        <a:t>符</a:t>
                      </a:r>
                      <a:r>
                        <a:rPr sz="900" kern="0" spc="-130" dirty="0">
                          <a:solidFill>
                            <a:srgbClr val="000000">
                              <a:alpha val="100000"/>
                            </a:srgbClr>
                          </a:solidFill>
                          <a:latin typeface="Microsoft YaHei"/>
                          <a:ea typeface="Microsoft YaHei"/>
                          <a:cs typeface="Microsoft YaHei"/>
                        </a:rPr>
                        <a:t> </a:t>
                      </a:r>
                      <a:r>
                        <a:rPr sz="900" kern="0" spc="70" dirty="0">
                          <a:solidFill>
                            <a:srgbClr val="000000">
                              <a:alpha val="100000"/>
                            </a:srgbClr>
                          </a:solidFill>
                          <a:latin typeface="Microsoft YaHei"/>
                          <a:ea typeface="Microsoft YaHei"/>
                          <a:cs typeface="Microsoft YaHei"/>
                        </a:rPr>
                        <a:t>合</a:t>
                      </a:r>
                      <a:r>
                        <a:rPr sz="900" kern="0" spc="-110" dirty="0">
                          <a:solidFill>
                            <a:srgbClr val="000000">
                              <a:alpha val="100000"/>
                            </a:srgbClr>
                          </a:solidFill>
                          <a:latin typeface="Microsoft YaHei"/>
                          <a:ea typeface="Microsoft YaHei"/>
                          <a:cs typeface="Microsoft YaHei"/>
                        </a:rPr>
                        <a:t> </a:t>
                      </a:r>
                      <a:r>
                        <a:rPr sz="900" kern="0" spc="70" dirty="0">
                          <a:solidFill>
                            <a:srgbClr val="000000">
                              <a:alpha val="100000"/>
                            </a:srgbClr>
                          </a:solidFill>
                          <a:latin typeface="Microsoft YaHei"/>
                          <a:ea typeface="Microsoft YaHei"/>
                          <a:cs typeface="Microsoft YaHei"/>
                        </a:rPr>
                        <a:t>下</a:t>
                      </a:r>
                      <a:r>
                        <a:rPr sz="900" kern="0" spc="-130" dirty="0">
                          <a:solidFill>
                            <a:srgbClr val="000000">
                              <a:alpha val="100000"/>
                            </a:srgbClr>
                          </a:solidFill>
                          <a:latin typeface="Microsoft YaHei"/>
                          <a:ea typeface="Microsoft YaHei"/>
                          <a:cs typeface="Microsoft YaHei"/>
                        </a:rPr>
                        <a:t> </a:t>
                      </a:r>
                      <a:r>
                        <a:rPr sz="900" kern="0" spc="60" dirty="0">
                          <a:solidFill>
                            <a:srgbClr val="000000">
                              <a:alpha val="100000"/>
                            </a:srgbClr>
                          </a:solidFill>
                          <a:latin typeface="Microsoft YaHei"/>
                          <a:ea typeface="Microsoft YaHei"/>
                          <a:cs typeface="Microsoft YaHei"/>
                        </a:rPr>
                        <a:t>列</a:t>
                      </a:r>
                      <a:r>
                        <a:rPr sz="900" kern="0" spc="-130" dirty="0">
                          <a:solidFill>
                            <a:srgbClr val="000000">
                              <a:alpha val="100000"/>
                            </a:srgbClr>
                          </a:solidFill>
                          <a:latin typeface="Microsoft YaHei"/>
                          <a:ea typeface="Microsoft YaHei"/>
                          <a:cs typeface="Microsoft YaHei"/>
                        </a:rPr>
                        <a:t> </a:t>
                      </a:r>
                      <a:r>
                        <a:rPr sz="900" kern="0" spc="60" dirty="0">
                          <a:solidFill>
                            <a:srgbClr val="000000">
                              <a:alpha val="100000"/>
                            </a:srgbClr>
                          </a:solidFill>
                          <a:latin typeface="Microsoft YaHei"/>
                          <a:ea typeface="Microsoft YaHei"/>
                          <a:cs typeface="Microsoft YaHei"/>
                        </a:rPr>
                        <a:t>要</a:t>
                      </a:r>
                      <a:r>
                        <a:rPr sz="900" kern="0" spc="-120" dirty="0">
                          <a:solidFill>
                            <a:srgbClr val="000000">
                              <a:alpha val="100000"/>
                            </a:srgbClr>
                          </a:solidFill>
                          <a:latin typeface="Microsoft YaHei"/>
                          <a:ea typeface="Microsoft YaHei"/>
                          <a:cs typeface="Microsoft YaHei"/>
                        </a:rPr>
                        <a:t> </a:t>
                      </a:r>
                      <a:r>
                        <a:rPr sz="900" kern="0" spc="60" dirty="0">
                          <a:solidFill>
                            <a:srgbClr val="000000">
                              <a:alpha val="100000"/>
                            </a:srgbClr>
                          </a:solidFill>
                          <a:latin typeface="Microsoft YaHei"/>
                          <a:ea typeface="Microsoft YaHei"/>
                          <a:cs typeface="Microsoft YaHei"/>
                        </a:rPr>
                        <a:t>求</a:t>
                      </a:r>
                      <a:r>
                        <a:rPr sz="900" kern="0" spc="-80" dirty="0">
                          <a:solidFill>
                            <a:srgbClr val="000000">
                              <a:alpha val="100000"/>
                            </a:srgbClr>
                          </a:solidFill>
                          <a:latin typeface="Microsoft YaHei"/>
                          <a:ea typeface="Microsoft YaHei"/>
                          <a:cs typeface="Microsoft YaHei"/>
                        </a:rPr>
                        <a:t> </a:t>
                      </a:r>
                      <a:r>
                        <a:rPr sz="900" kern="0" spc="60" dirty="0">
                          <a:solidFill>
                            <a:srgbClr val="000000">
                              <a:alpha val="100000"/>
                            </a:srgbClr>
                          </a:solidFill>
                          <a:latin typeface="Microsoft YaHei"/>
                          <a:ea typeface="Microsoft YaHei"/>
                          <a:cs typeface="Microsoft YaHei"/>
                        </a:rPr>
                        <a:t>:</a:t>
                      </a:r>
                      <a:endParaRPr sz="900" dirty="0">
                        <a:latin typeface="Microsoft YaHei"/>
                        <a:ea typeface="Microsoft YaHei"/>
                        <a:cs typeface="Microsoft YaHei"/>
                      </a:endParaRPr>
                    </a:p>
                    <a:p>
                      <a:pPr marL="231775" indent="8889" algn="l" rtl="0" eaLnBrk="0">
                        <a:lnSpc>
                          <a:spcPct val="130000"/>
                        </a:lnSpc>
                        <a:spcBef>
                          <a:spcPts val="108"/>
                        </a:spcBef>
                        <a:tabLst/>
                      </a:pPr>
                      <a:r>
                        <a:rPr sz="900" kern="0" spc="40" dirty="0">
                          <a:solidFill>
                            <a:srgbClr val="000000">
                              <a:alpha val="100000"/>
                            </a:srgbClr>
                          </a:solidFill>
                          <a:latin typeface="Microsoft YaHei"/>
                          <a:ea typeface="Microsoft YaHei"/>
                          <a:cs typeface="Microsoft YaHei"/>
                        </a:rPr>
                        <a:t>5</a:t>
                      </a:r>
                      <a:r>
                        <a:rPr sz="900" kern="0" spc="10" dirty="0">
                          <a:solidFill>
                            <a:srgbClr val="000000">
                              <a:alpha val="100000"/>
                            </a:srgbClr>
                          </a:solidFill>
                          <a:latin typeface="Microsoft YaHei"/>
                          <a:ea typeface="Microsoft YaHei"/>
                          <a:cs typeface="Microsoft YaHei"/>
                        </a:rPr>
                        <a:t>  </a:t>
                      </a:r>
                      <a:r>
                        <a:rPr sz="900" kern="0" spc="40" dirty="0">
                          <a:solidFill>
                            <a:srgbClr val="000000">
                              <a:alpha val="100000"/>
                            </a:srgbClr>
                          </a:solidFill>
                          <a:latin typeface="Microsoft YaHei"/>
                          <a:ea typeface="Microsoft YaHei"/>
                          <a:cs typeface="Microsoft YaHei"/>
                        </a:rPr>
                        <a:t>在</a:t>
                      </a:r>
                      <a:r>
                        <a:rPr sz="900" kern="0" spc="-130" dirty="0">
                          <a:solidFill>
                            <a:srgbClr val="000000">
                              <a:alpha val="100000"/>
                            </a:srgbClr>
                          </a:solidFill>
                          <a:latin typeface="Microsoft YaHei"/>
                          <a:ea typeface="Microsoft YaHei"/>
                          <a:cs typeface="Microsoft YaHei"/>
                        </a:rPr>
                        <a:t> </a:t>
                      </a:r>
                      <a:r>
                        <a:rPr sz="900" kern="0" spc="40" dirty="0">
                          <a:solidFill>
                            <a:srgbClr val="000000">
                              <a:alpha val="100000"/>
                            </a:srgbClr>
                          </a:solidFill>
                          <a:latin typeface="Microsoft YaHei"/>
                          <a:ea typeface="Microsoft YaHei"/>
                          <a:cs typeface="Microsoft YaHei"/>
                        </a:rPr>
                        <a:t>调</a:t>
                      </a:r>
                      <a:r>
                        <a:rPr sz="900" kern="0" spc="-120" dirty="0">
                          <a:solidFill>
                            <a:srgbClr val="000000">
                              <a:alpha val="100000"/>
                            </a:srgbClr>
                          </a:solidFill>
                          <a:latin typeface="Microsoft YaHei"/>
                          <a:ea typeface="Microsoft YaHei"/>
                          <a:cs typeface="Microsoft YaHei"/>
                        </a:rPr>
                        <a:t> </a:t>
                      </a:r>
                      <a:r>
                        <a:rPr sz="900" kern="0" spc="40" dirty="0">
                          <a:solidFill>
                            <a:srgbClr val="000000">
                              <a:alpha val="100000"/>
                            </a:srgbClr>
                          </a:solidFill>
                          <a:latin typeface="Microsoft YaHei"/>
                          <a:ea typeface="Microsoft YaHei"/>
                          <a:cs typeface="Microsoft YaHei"/>
                        </a:rPr>
                        <a:t>压</a:t>
                      </a:r>
                      <a:r>
                        <a:rPr sz="900" kern="0" spc="-130" dirty="0">
                          <a:solidFill>
                            <a:srgbClr val="000000">
                              <a:alpha val="100000"/>
                            </a:srgbClr>
                          </a:solidFill>
                          <a:latin typeface="Microsoft YaHei"/>
                          <a:ea typeface="Microsoft YaHei"/>
                          <a:cs typeface="Microsoft YaHei"/>
                        </a:rPr>
                        <a:t> </a:t>
                      </a:r>
                      <a:r>
                        <a:rPr sz="900" kern="0" spc="40" dirty="0">
                          <a:solidFill>
                            <a:srgbClr val="000000">
                              <a:alpha val="100000"/>
                            </a:srgbClr>
                          </a:solidFill>
                          <a:latin typeface="Microsoft YaHei"/>
                          <a:ea typeface="Microsoft YaHei"/>
                          <a:cs typeface="Microsoft YaHei"/>
                        </a:rPr>
                        <a:t>器</a:t>
                      </a:r>
                      <a:r>
                        <a:rPr sz="900" kern="0" spc="-130" dirty="0">
                          <a:solidFill>
                            <a:srgbClr val="000000">
                              <a:alpha val="100000"/>
                            </a:srgbClr>
                          </a:solidFill>
                          <a:latin typeface="Microsoft YaHei"/>
                          <a:ea typeface="Microsoft YaHei"/>
                          <a:cs typeface="Microsoft YaHei"/>
                        </a:rPr>
                        <a:t> </a:t>
                      </a:r>
                      <a:r>
                        <a:rPr sz="900" kern="0" spc="40" dirty="0">
                          <a:solidFill>
                            <a:srgbClr val="000000">
                              <a:alpha val="100000"/>
                            </a:srgbClr>
                          </a:solidFill>
                          <a:latin typeface="Microsoft YaHei"/>
                          <a:ea typeface="Microsoft YaHei"/>
                          <a:cs typeface="Microsoft YaHei"/>
                        </a:rPr>
                        <a:t>燃</a:t>
                      </a:r>
                      <a:r>
                        <a:rPr sz="900" kern="0" spc="-120" dirty="0">
                          <a:solidFill>
                            <a:srgbClr val="000000">
                              <a:alpha val="100000"/>
                            </a:srgbClr>
                          </a:solidFill>
                          <a:latin typeface="Microsoft YaHei"/>
                          <a:ea typeface="Microsoft YaHei"/>
                          <a:cs typeface="Microsoft YaHei"/>
                        </a:rPr>
                        <a:t> </a:t>
                      </a:r>
                      <a:r>
                        <a:rPr sz="900" kern="0" spc="40" dirty="0">
                          <a:solidFill>
                            <a:srgbClr val="000000">
                              <a:alpha val="100000"/>
                            </a:srgbClr>
                          </a:solidFill>
                          <a:latin typeface="Microsoft YaHei"/>
                          <a:ea typeface="Microsoft YaHei"/>
                          <a:cs typeface="Microsoft YaHei"/>
                        </a:rPr>
                        <a:t>气</a:t>
                      </a:r>
                      <a:r>
                        <a:rPr sz="900" kern="0" spc="-130" dirty="0">
                          <a:solidFill>
                            <a:srgbClr val="000000">
                              <a:alpha val="100000"/>
                            </a:srgbClr>
                          </a:solidFill>
                          <a:latin typeface="Microsoft YaHei"/>
                          <a:ea typeface="Microsoft YaHei"/>
                          <a:cs typeface="Microsoft YaHei"/>
                        </a:rPr>
                        <a:t> </a:t>
                      </a:r>
                      <a:r>
                        <a:rPr sz="900" kern="0" spc="40" dirty="0">
                          <a:solidFill>
                            <a:srgbClr val="000000">
                              <a:alpha val="100000"/>
                            </a:srgbClr>
                          </a:solidFill>
                          <a:latin typeface="Microsoft YaHei"/>
                          <a:ea typeface="Microsoft YaHei"/>
                          <a:cs typeface="Microsoft YaHei"/>
                        </a:rPr>
                        <a:t>入 口</a:t>
                      </a:r>
                      <a:r>
                        <a:rPr sz="900" kern="0" spc="-70" dirty="0">
                          <a:solidFill>
                            <a:srgbClr val="000000">
                              <a:alpha val="100000"/>
                            </a:srgbClr>
                          </a:solidFill>
                          <a:latin typeface="Microsoft YaHei"/>
                          <a:ea typeface="Microsoft YaHei"/>
                          <a:cs typeface="Microsoft YaHei"/>
                        </a:rPr>
                        <a:t> </a:t>
                      </a:r>
                      <a:r>
                        <a:rPr sz="900" kern="0" spc="40" dirty="0">
                          <a:solidFill>
                            <a:srgbClr val="000000">
                              <a:alpha val="100000"/>
                            </a:srgbClr>
                          </a:solidFill>
                          <a:latin typeface="Microsoft YaHei"/>
                          <a:ea typeface="Microsoft YaHei"/>
                          <a:cs typeface="Microsoft YaHei"/>
                        </a:rPr>
                        <a:t>(</a:t>
                      </a:r>
                      <a:r>
                        <a:rPr sz="900" kern="0" spc="-120" dirty="0">
                          <a:solidFill>
                            <a:srgbClr val="000000">
                              <a:alpha val="100000"/>
                            </a:srgbClr>
                          </a:solidFill>
                          <a:latin typeface="Microsoft YaHei"/>
                          <a:ea typeface="Microsoft YaHei"/>
                          <a:cs typeface="Microsoft YaHei"/>
                        </a:rPr>
                        <a:t> </a:t>
                      </a:r>
                      <a:r>
                        <a:rPr sz="900" kern="0" spc="40" dirty="0">
                          <a:solidFill>
                            <a:srgbClr val="000000">
                              <a:alpha val="100000"/>
                            </a:srgbClr>
                          </a:solidFill>
                          <a:latin typeface="Microsoft YaHei"/>
                          <a:ea typeface="Microsoft YaHei"/>
                          <a:cs typeface="Microsoft YaHei"/>
                        </a:rPr>
                        <a:t>或</a:t>
                      </a:r>
                      <a:r>
                        <a:rPr sz="900" kern="0" spc="-50" dirty="0">
                          <a:solidFill>
                            <a:srgbClr val="000000">
                              <a:alpha val="100000"/>
                            </a:srgbClr>
                          </a:solidFill>
                          <a:latin typeface="Microsoft YaHei"/>
                          <a:ea typeface="Microsoft YaHei"/>
                          <a:cs typeface="Microsoft YaHei"/>
                        </a:rPr>
                        <a:t> </a:t>
                      </a:r>
                      <a:r>
                        <a:rPr sz="900" kern="0" spc="40" dirty="0">
                          <a:solidFill>
                            <a:srgbClr val="000000">
                              <a:alpha val="100000"/>
                            </a:srgbClr>
                          </a:solidFill>
                          <a:latin typeface="Microsoft YaHei"/>
                          <a:ea typeface="Microsoft YaHei"/>
                          <a:cs typeface="Microsoft YaHei"/>
                        </a:rPr>
                        <a:t>出 口</a:t>
                      </a:r>
                      <a:r>
                        <a:rPr sz="900" kern="0" spc="-130" dirty="0">
                          <a:solidFill>
                            <a:srgbClr val="000000">
                              <a:alpha val="100000"/>
                            </a:srgbClr>
                          </a:solidFill>
                          <a:latin typeface="Microsoft YaHei"/>
                          <a:ea typeface="Microsoft YaHei"/>
                          <a:cs typeface="Microsoft YaHei"/>
                        </a:rPr>
                        <a:t> </a:t>
                      </a:r>
                      <a:r>
                        <a:rPr sz="900" kern="0" spc="40" dirty="0">
                          <a:solidFill>
                            <a:srgbClr val="000000">
                              <a:alpha val="100000"/>
                            </a:srgbClr>
                          </a:solidFill>
                          <a:latin typeface="Microsoft YaHei"/>
                          <a:ea typeface="Microsoft YaHei"/>
                          <a:cs typeface="Microsoft YaHei"/>
                        </a:rPr>
                        <a:t>)</a:t>
                      </a:r>
                      <a:r>
                        <a:rPr sz="900" kern="0" spc="-130" dirty="0">
                          <a:solidFill>
                            <a:srgbClr val="000000">
                              <a:alpha val="100000"/>
                            </a:srgbClr>
                          </a:solidFill>
                          <a:latin typeface="Microsoft YaHei"/>
                          <a:ea typeface="Microsoft YaHei"/>
                          <a:cs typeface="Microsoft YaHei"/>
                        </a:rPr>
                        <a:t> </a:t>
                      </a:r>
                      <a:r>
                        <a:rPr sz="900" kern="0" spc="40" dirty="0">
                          <a:solidFill>
                            <a:srgbClr val="000000">
                              <a:alpha val="100000"/>
                            </a:srgbClr>
                          </a:solidFill>
                          <a:latin typeface="Microsoft YaHei"/>
                          <a:ea typeface="Microsoft YaHei"/>
                          <a:cs typeface="Microsoft YaHei"/>
                        </a:rPr>
                        <a:t>处</a:t>
                      </a:r>
                      <a:r>
                        <a:rPr sz="900" kern="0" spc="120" dirty="0">
                          <a:solidFill>
                            <a:srgbClr val="000000">
                              <a:alpha val="100000"/>
                            </a:srgbClr>
                          </a:solidFill>
                          <a:latin typeface="Microsoft YaHei"/>
                          <a:ea typeface="Microsoft YaHei"/>
                          <a:cs typeface="Microsoft YaHei"/>
                        </a:rPr>
                        <a:t> </a:t>
                      </a:r>
                      <a:r>
                        <a:rPr sz="900" kern="0" spc="40" dirty="0">
                          <a:solidFill>
                            <a:srgbClr val="000000">
                              <a:alpha val="100000"/>
                            </a:srgbClr>
                          </a:solidFill>
                          <a:latin typeface="Microsoft YaHei"/>
                          <a:ea typeface="Microsoft YaHei"/>
                          <a:cs typeface="Microsoft YaHei"/>
                        </a:rPr>
                        <a:t>，应</a:t>
                      </a:r>
                      <a:r>
                        <a:rPr sz="900" kern="0" spc="-120" dirty="0">
                          <a:solidFill>
                            <a:srgbClr val="000000">
                              <a:alpha val="100000"/>
                            </a:srgbClr>
                          </a:solidFill>
                          <a:latin typeface="Microsoft YaHei"/>
                          <a:ea typeface="Microsoft YaHei"/>
                          <a:cs typeface="Microsoft YaHei"/>
                        </a:rPr>
                        <a:t> </a:t>
                      </a:r>
                      <a:r>
                        <a:rPr sz="900" kern="0" spc="40" dirty="0">
                          <a:solidFill>
                            <a:srgbClr val="000000">
                              <a:alpha val="100000"/>
                            </a:srgbClr>
                          </a:solidFill>
                          <a:latin typeface="Microsoft YaHei"/>
                          <a:ea typeface="Microsoft YaHei"/>
                          <a:cs typeface="Microsoft YaHei"/>
                        </a:rPr>
                        <a:t>设</a:t>
                      </a:r>
                      <a:r>
                        <a:rPr sz="900" kern="0" spc="-70" dirty="0">
                          <a:solidFill>
                            <a:srgbClr val="000000">
                              <a:alpha val="100000"/>
                            </a:srgbClr>
                          </a:solidFill>
                          <a:latin typeface="Microsoft YaHei"/>
                          <a:ea typeface="Microsoft YaHei"/>
                          <a:cs typeface="Microsoft YaHei"/>
                        </a:rPr>
                        <a:t> </a:t>
                      </a:r>
                      <a:r>
                        <a:rPr sz="900" kern="0" spc="40" dirty="0">
                          <a:solidFill>
                            <a:srgbClr val="000000">
                              <a:alpha val="100000"/>
                            </a:srgbClr>
                          </a:solidFill>
                          <a:latin typeface="Microsoft YaHei"/>
                          <a:ea typeface="Microsoft YaHei"/>
                          <a:cs typeface="Microsoft YaHei"/>
                        </a:rPr>
                        <a:t>防</a:t>
                      </a:r>
                      <a:r>
                        <a:rPr sz="900" kern="0" spc="-120" dirty="0">
                          <a:solidFill>
                            <a:srgbClr val="000000">
                              <a:alpha val="100000"/>
                            </a:srgbClr>
                          </a:solidFill>
                          <a:latin typeface="Microsoft YaHei"/>
                          <a:ea typeface="Microsoft YaHei"/>
                          <a:cs typeface="Microsoft YaHei"/>
                        </a:rPr>
                        <a:t> </a:t>
                      </a:r>
                      <a:r>
                        <a:rPr sz="900" kern="0" spc="40" dirty="0">
                          <a:solidFill>
                            <a:srgbClr val="000000">
                              <a:alpha val="100000"/>
                            </a:srgbClr>
                          </a:solidFill>
                          <a:latin typeface="Microsoft YaHei"/>
                          <a:ea typeface="Microsoft YaHei"/>
                          <a:cs typeface="Microsoft YaHei"/>
                        </a:rPr>
                        <a:t>止</a:t>
                      </a:r>
                      <a:r>
                        <a:rPr sz="900" kern="0" spc="-130" dirty="0">
                          <a:solidFill>
                            <a:srgbClr val="000000">
                              <a:alpha val="100000"/>
                            </a:srgbClr>
                          </a:solidFill>
                          <a:latin typeface="Microsoft YaHei"/>
                          <a:ea typeface="Microsoft YaHei"/>
                          <a:cs typeface="Microsoft YaHei"/>
                        </a:rPr>
                        <a:t> </a:t>
                      </a:r>
                      <a:r>
                        <a:rPr sz="900" kern="0" spc="30" dirty="0">
                          <a:solidFill>
                            <a:srgbClr val="000000">
                              <a:alpha val="100000"/>
                            </a:srgbClr>
                          </a:solidFill>
                          <a:latin typeface="Microsoft YaHei"/>
                          <a:ea typeface="Microsoft YaHei"/>
                          <a:cs typeface="Microsoft YaHei"/>
                        </a:rPr>
                        <a:t>燃</a:t>
                      </a:r>
                      <a:r>
                        <a:rPr sz="900" kern="0" spc="-120" dirty="0">
                          <a:solidFill>
                            <a:srgbClr val="000000">
                              <a:alpha val="100000"/>
                            </a:srgbClr>
                          </a:solidFill>
                          <a:latin typeface="Microsoft YaHei"/>
                          <a:ea typeface="Microsoft YaHei"/>
                          <a:cs typeface="Microsoft YaHei"/>
                        </a:rPr>
                        <a:t> </a:t>
                      </a:r>
                      <a:r>
                        <a:rPr sz="900" kern="0" spc="30" dirty="0">
                          <a:solidFill>
                            <a:srgbClr val="000000">
                              <a:alpha val="100000"/>
                            </a:srgbClr>
                          </a:solidFill>
                          <a:latin typeface="Microsoft YaHei"/>
                          <a:ea typeface="Microsoft YaHei"/>
                          <a:cs typeface="Microsoft YaHei"/>
                        </a:rPr>
                        <a:t>气</a:t>
                      </a:r>
                      <a:r>
                        <a:rPr sz="900" kern="0" spc="-50" dirty="0">
                          <a:solidFill>
                            <a:srgbClr val="000000">
                              <a:alpha val="100000"/>
                            </a:srgbClr>
                          </a:solidFill>
                          <a:latin typeface="Microsoft YaHei"/>
                          <a:ea typeface="Microsoft YaHei"/>
                          <a:cs typeface="Microsoft YaHei"/>
                        </a:rPr>
                        <a:t> </a:t>
                      </a:r>
                      <a:r>
                        <a:rPr sz="900" kern="0" spc="30" dirty="0">
                          <a:solidFill>
                            <a:srgbClr val="000000">
                              <a:alpha val="100000"/>
                            </a:srgbClr>
                          </a:solidFill>
                          <a:latin typeface="Microsoft YaHei"/>
                          <a:ea typeface="Microsoft YaHei"/>
                          <a:cs typeface="Microsoft YaHei"/>
                        </a:rPr>
                        <a:t>出</a:t>
                      </a:r>
                      <a:r>
                        <a:rPr sz="900" kern="0" spc="0" dirty="0">
                          <a:solidFill>
                            <a:srgbClr val="000000">
                              <a:alpha val="100000"/>
                            </a:srgbClr>
                          </a:solidFill>
                          <a:latin typeface="Microsoft YaHei"/>
                          <a:ea typeface="Microsoft YaHei"/>
                          <a:cs typeface="Microsoft YaHei"/>
                        </a:rPr>
                        <a:t>            </a:t>
                      </a:r>
                      <a:r>
                        <a:rPr sz="900" kern="0" spc="70" dirty="0">
                          <a:solidFill>
                            <a:srgbClr val="000000">
                              <a:alpha val="100000"/>
                            </a:srgbClr>
                          </a:solidFill>
                          <a:latin typeface="Microsoft YaHei"/>
                          <a:ea typeface="Microsoft YaHei"/>
                          <a:cs typeface="Microsoft YaHei"/>
                        </a:rPr>
                        <a:t>口</a:t>
                      </a:r>
                      <a:r>
                        <a:rPr sz="900" kern="0" spc="-120" dirty="0">
                          <a:solidFill>
                            <a:srgbClr val="000000">
                              <a:alpha val="100000"/>
                            </a:srgbClr>
                          </a:solidFill>
                          <a:latin typeface="Microsoft YaHei"/>
                          <a:ea typeface="Microsoft YaHei"/>
                          <a:cs typeface="Microsoft YaHei"/>
                        </a:rPr>
                        <a:t> </a:t>
                      </a:r>
                      <a:r>
                        <a:rPr sz="900" kern="0" spc="70" dirty="0">
                          <a:solidFill>
                            <a:srgbClr val="000000">
                              <a:alpha val="100000"/>
                            </a:srgbClr>
                          </a:solidFill>
                          <a:latin typeface="Microsoft YaHei"/>
                          <a:ea typeface="Microsoft YaHei"/>
                          <a:cs typeface="Microsoft YaHei"/>
                        </a:rPr>
                        <a:t>压</a:t>
                      </a:r>
                      <a:r>
                        <a:rPr sz="900" kern="0" spc="-120" dirty="0">
                          <a:solidFill>
                            <a:srgbClr val="000000">
                              <a:alpha val="100000"/>
                            </a:srgbClr>
                          </a:solidFill>
                          <a:latin typeface="Microsoft YaHei"/>
                          <a:ea typeface="Microsoft YaHei"/>
                          <a:cs typeface="Microsoft YaHei"/>
                        </a:rPr>
                        <a:t> </a:t>
                      </a:r>
                      <a:r>
                        <a:rPr sz="900" kern="0" spc="70" dirty="0">
                          <a:solidFill>
                            <a:srgbClr val="000000">
                              <a:alpha val="100000"/>
                            </a:srgbClr>
                          </a:solidFill>
                          <a:latin typeface="Microsoft YaHei"/>
                          <a:ea typeface="Microsoft YaHei"/>
                          <a:cs typeface="Microsoft YaHei"/>
                        </a:rPr>
                        <a:t>力</a:t>
                      </a:r>
                      <a:r>
                        <a:rPr sz="900" kern="0" spc="-120" dirty="0">
                          <a:solidFill>
                            <a:srgbClr val="000000">
                              <a:alpha val="100000"/>
                            </a:srgbClr>
                          </a:solidFill>
                          <a:latin typeface="Microsoft YaHei"/>
                          <a:ea typeface="Microsoft YaHei"/>
                          <a:cs typeface="Microsoft YaHei"/>
                        </a:rPr>
                        <a:t> </a:t>
                      </a:r>
                      <a:r>
                        <a:rPr sz="900" kern="0" spc="70" dirty="0">
                          <a:solidFill>
                            <a:srgbClr val="000000">
                              <a:alpha val="100000"/>
                            </a:srgbClr>
                          </a:solidFill>
                          <a:latin typeface="Microsoft YaHei"/>
                          <a:ea typeface="Microsoft YaHei"/>
                          <a:cs typeface="Microsoft YaHei"/>
                        </a:rPr>
                        <a:t>过</a:t>
                      </a:r>
                      <a:r>
                        <a:rPr sz="900" kern="0" spc="-120" dirty="0">
                          <a:solidFill>
                            <a:srgbClr val="000000">
                              <a:alpha val="100000"/>
                            </a:srgbClr>
                          </a:solidFill>
                          <a:latin typeface="Microsoft YaHei"/>
                          <a:ea typeface="Microsoft YaHei"/>
                          <a:cs typeface="Microsoft YaHei"/>
                        </a:rPr>
                        <a:t> </a:t>
                      </a:r>
                      <a:r>
                        <a:rPr sz="900" kern="0" spc="70" dirty="0">
                          <a:solidFill>
                            <a:srgbClr val="000000">
                              <a:alpha val="100000"/>
                            </a:srgbClr>
                          </a:solidFill>
                          <a:latin typeface="Microsoft YaHei"/>
                          <a:ea typeface="Microsoft YaHei"/>
                          <a:cs typeface="Microsoft YaHei"/>
                        </a:rPr>
                        <a:t>高</a:t>
                      </a:r>
                      <a:r>
                        <a:rPr sz="900" kern="0" spc="-90" dirty="0">
                          <a:solidFill>
                            <a:srgbClr val="000000">
                              <a:alpha val="100000"/>
                            </a:srgbClr>
                          </a:solidFill>
                          <a:latin typeface="Microsoft YaHei"/>
                          <a:ea typeface="Microsoft YaHei"/>
                          <a:cs typeface="Microsoft YaHei"/>
                        </a:rPr>
                        <a:t> </a:t>
                      </a:r>
                      <a:r>
                        <a:rPr sz="900" kern="0" spc="70" dirty="0">
                          <a:solidFill>
                            <a:srgbClr val="000000">
                              <a:alpha val="100000"/>
                            </a:srgbClr>
                          </a:solidFill>
                          <a:latin typeface="Microsoft YaHei"/>
                          <a:ea typeface="Microsoft YaHei"/>
                          <a:cs typeface="Microsoft YaHei"/>
                        </a:rPr>
                        <a:t>的</a:t>
                      </a:r>
                      <a:r>
                        <a:rPr sz="900" kern="0" spc="-120" dirty="0">
                          <a:solidFill>
                            <a:srgbClr val="000000">
                              <a:alpha val="100000"/>
                            </a:srgbClr>
                          </a:solidFill>
                          <a:latin typeface="Microsoft YaHei"/>
                          <a:ea typeface="Microsoft YaHei"/>
                          <a:cs typeface="Microsoft YaHei"/>
                        </a:rPr>
                        <a:t> </a:t>
                      </a:r>
                      <a:r>
                        <a:rPr sz="900" kern="0" spc="70" dirty="0">
                          <a:solidFill>
                            <a:srgbClr val="000000">
                              <a:alpha val="100000"/>
                            </a:srgbClr>
                          </a:solidFill>
                          <a:latin typeface="Microsoft YaHei"/>
                          <a:ea typeface="Microsoft YaHei"/>
                          <a:cs typeface="Microsoft YaHei"/>
                        </a:rPr>
                        <a:t>安</a:t>
                      </a:r>
                      <a:r>
                        <a:rPr sz="900" kern="0" spc="-130" dirty="0">
                          <a:solidFill>
                            <a:srgbClr val="000000">
                              <a:alpha val="100000"/>
                            </a:srgbClr>
                          </a:solidFill>
                          <a:latin typeface="Microsoft YaHei"/>
                          <a:ea typeface="Microsoft YaHei"/>
                          <a:cs typeface="Microsoft YaHei"/>
                        </a:rPr>
                        <a:t> </a:t>
                      </a:r>
                      <a:r>
                        <a:rPr sz="900" kern="0" spc="70" dirty="0">
                          <a:solidFill>
                            <a:srgbClr val="000000">
                              <a:alpha val="100000"/>
                            </a:srgbClr>
                          </a:solidFill>
                          <a:latin typeface="Microsoft YaHei"/>
                          <a:ea typeface="Microsoft YaHei"/>
                          <a:cs typeface="Microsoft YaHei"/>
                        </a:rPr>
                        <a:t>全</a:t>
                      </a:r>
                      <a:r>
                        <a:rPr sz="900" kern="0" spc="-130" dirty="0">
                          <a:solidFill>
                            <a:srgbClr val="000000">
                              <a:alpha val="100000"/>
                            </a:srgbClr>
                          </a:solidFill>
                          <a:latin typeface="Microsoft YaHei"/>
                          <a:ea typeface="Microsoft YaHei"/>
                          <a:cs typeface="Microsoft YaHei"/>
                        </a:rPr>
                        <a:t> </a:t>
                      </a:r>
                      <a:r>
                        <a:rPr sz="900" kern="0" spc="70" dirty="0">
                          <a:solidFill>
                            <a:srgbClr val="000000">
                              <a:alpha val="100000"/>
                            </a:srgbClr>
                          </a:solidFill>
                          <a:latin typeface="Microsoft YaHei"/>
                          <a:ea typeface="Microsoft YaHei"/>
                          <a:cs typeface="Microsoft YaHei"/>
                        </a:rPr>
                        <a:t>保</a:t>
                      </a:r>
                      <a:r>
                        <a:rPr sz="900" kern="0" spc="-120" dirty="0">
                          <a:solidFill>
                            <a:srgbClr val="000000">
                              <a:alpha val="100000"/>
                            </a:srgbClr>
                          </a:solidFill>
                          <a:latin typeface="Microsoft YaHei"/>
                          <a:ea typeface="Microsoft YaHei"/>
                          <a:cs typeface="Microsoft YaHei"/>
                        </a:rPr>
                        <a:t> </a:t>
                      </a:r>
                      <a:r>
                        <a:rPr sz="900" kern="0" spc="70" dirty="0">
                          <a:solidFill>
                            <a:srgbClr val="000000">
                              <a:alpha val="100000"/>
                            </a:srgbClr>
                          </a:solidFill>
                          <a:latin typeface="Microsoft YaHei"/>
                          <a:ea typeface="Microsoft YaHei"/>
                          <a:cs typeface="Microsoft YaHei"/>
                        </a:rPr>
                        <a:t>护</a:t>
                      </a:r>
                      <a:r>
                        <a:rPr sz="900" kern="0" spc="-130" dirty="0">
                          <a:solidFill>
                            <a:srgbClr val="000000">
                              <a:alpha val="100000"/>
                            </a:srgbClr>
                          </a:solidFill>
                          <a:latin typeface="Microsoft YaHei"/>
                          <a:ea typeface="Microsoft YaHei"/>
                          <a:cs typeface="Microsoft YaHei"/>
                        </a:rPr>
                        <a:t> </a:t>
                      </a:r>
                      <a:r>
                        <a:rPr sz="900" kern="0" spc="70" dirty="0">
                          <a:solidFill>
                            <a:srgbClr val="000000">
                              <a:alpha val="100000"/>
                            </a:srgbClr>
                          </a:solidFill>
                          <a:latin typeface="Microsoft YaHei"/>
                          <a:ea typeface="Microsoft YaHei"/>
                          <a:cs typeface="Microsoft YaHei"/>
                        </a:rPr>
                        <a:t>装</a:t>
                      </a:r>
                      <a:r>
                        <a:rPr sz="900" kern="0" spc="-130" dirty="0">
                          <a:solidFill>
                            <a:srgbClr val="000000">
                              <a:alpha val="100000"/>
                            </a:srgbClr>
                          </a:solidFill>
                          <a:latin typeface="Microsoft YaHei"/>
                          <a:ea typeface="Microsoft YaHei"/>
                          <a:cs typeface="Microsoft YaHei"/>
                        </a:rPr>
                        <a:t> </a:t>
                      </a:r>
                      <a:r>
                        <a:rPr sz="900" kern="0" spc="70" dirty="0">
                          <a:solidFill>
                            <a:srgbClr val="000000">
                              <a:alpha val="100000"/>
                            </a:srgbClr>
                          </a:solidFill>
                          <a:latin typeface="Microsoft YaHei"/>
                          <a:ea typeface="Microsoft YaHei"/>
                          <a:cs typeface="Microsoft YaHei"/>
                        </a:rPr>
                        <a:t>置</a:t>
                      </a:r>
                      <a:r>
                        <a:rPr sz="900" kern="0" spc="-60" dirty="0">
                          <a:solidFill>
                            <a:srgbClr val="000000">
                              <a:alpha val="100000"/>
                            </a:srgbClr>
                          </a:solidFill>
                          <a:latin typeface="Microsoft YaHei"/>
                          <a:ea typeface="Microsoft YaHei"/>
                          <a:cs typeface="Microsoft YaHei"/>
                        </a:rPr>
                        <a:t> </a:t>
                      </a:r>
                      <a:r>
                        <a:rPr sz="900" kern="0" spc="70" dirty="0">
                          <a:solidFill>
                            <a:srgbClr val="000000">
                              <a:alpha val="100000"/>
                            </a:srgbClr>
                          </a:solidFill>
                          <a:latin typeface="Microsoft YaHei"/>
                          <a:ea typeface="Microsoft YaHei"/>
                          <a:cs typeface="Microsoft YaHei"/>
                        </a:rPr>
                        <a:t>(</a:t>
                      </a:r>
                      <a:r>
                        <a:rPr sz="900" kern="0" spc="-90" dirty="0">
                          <a:solidFill>
                            <a:srgbClr val="000000">
                              <a:alpha val="100000"/>
                            </a:srgbClr>
                          </a:solidFill>
                          <a:latin typeface="Microsoft YaHei"/>
                          <a:ea typeface="Microsoft YaHei"/>
                          <a:cs typeface="Microsoft YaHei"/>
                        </a:rPr>
                        <a:t> </a:t>
                      </a:r>
                      <a:r>
                        <a:rPr sz="900" kern="0" spc="70" dirty="0">
                          <a:solidFill>
                            <a:srgbClr val="000000">
                              <a:alpha val="100000"/>
                            </a:srgbClr>
                          </a:solidFill>
                          <a:latin typeface="Microsoft YaHei"/>
                          <a:ea typeface="Microsoft YaHei"/>
                          <a:cs typeface="Microsoft YaHei"/>
                        </a:rPr>
                        <a:t>当</a:t>
                      </a:r>
                      <a:r>
                        <a:rPr sz="900" kern="0" spc="-120" dirty="0">
                          <a:solidFill>
                            <a:srgbClr val="000000">
                              <a:alpha val="100000"/>
                            </a:srgbClr>
                          </a:solidFill>
                          <a:latin typeface="Microsoft YaHei"/>
                          <a:ea typeface="Microsoft YaHei"/>
                          <a:cs typeface="Microsoft YaHei"/>
                        </a:rPr>
                        <a:t> </a:t>
                      </a:r>
                      <a:r>
                        <a:rPr sz="900" kern="0" spc="70" dirty="0">
                          <a:solidFill>
                            <a:srgbClr val="000000">
                              <a:alpha val="100000"/>
                            </a:srgbClr>
                          </a:solidFill>
                          <a:latin typeface="Microsoft YaHei"/>
                          <a:ea typeface="Microsoft YaHei"/>
                          <a:cs typeface="Microsoft YaHei"/>
                        </a:rPr>
                        <a:t>调</a:t>
                      </a:r>
                      <a:r>
                        <a:rPr sz="900" kern="0" spc="-130" dirty="0">
                          <a:solidFill>
                            <a:srgbClr val="000000">
                              <a:alpha val="100000"/>
                            </a:srgbClr>
                          </a:solidFill>
                          <a:latin typeface="Microsoft YaHei"/>
                          <a:ea typeface="Microsoft YaHei"/>
                          <a:cs typeface="Microsoft YaHei"/>
                        </a:rPr>
                        <a:t> </a:t>
                      </a:r>
                      <a:r>
                        <a:rPr sz="900" kern="0" spc="70" dirty="0">
                          <a:solidFill>
                            <a:srgbClr val="000000">
                              <a:alpha val="100000"/>
                            </a:srgbClr>
                          </a:solidFill>
                          <a:latin typeface="Microsoft YaHei"/>
                          <a:ea typeface="Microsoft YaHei"/>
                          <a:cs typeface="Microsoft YaHei"/>
                        </a:rPr>
                        <a:t>压</a:t>
                      </a:r>
                      <a:r>
                        <a:rPr sz="900" kern="0" spc="-130" dirty="0">
                          <a:solidFill>
                            <a:srgbClr val="000000">
                              <a:alpha val="100000"/>
                            </a:srgbClr>
                          </a:solidFill>
                          <a:latin typeface="Microsoft YaHei"/>
                          <a:ea typeface="Microsoft YaHei"/>
                          <a:cs typeface="Microsoft YaHei"/>
                        </a:rPr>
                        <a:t> </a:t>
                      </a:r>
                      <a:r>
                        <a:rPr sz="900" kern="0" spc="70" dirty="0">
                          <a:solidFill>
                            <a:srgbClr val="000000">
                              <a:alpha val="100000"/>
                            </a:srgbClr>
                          </a:solidFill>
                          <a:latin typeface="Microsoft YaHei"/>
                          <a:ea typeface="Microsoft YaHei"/>
                          <a:cs typeface="Microsoft YaHei"/>
                        </a:rPr>
                        <a:t>器</a:t>
                      </a:r>
                      <a:r>
                        <a:rPr sz="900" kern="0" spc="-120" dirty="0">
                          <a:solidFill>
                            <a:srgbClr val="000000">
                              <a:alpha val="100000"/>
                            </a:srgbClr>
                          </a:solidFill>
                          <a:latin typeface="Microsoft YaHei"/>
                          <a:ea typeface="Microsoft YaHei"/>
                          <a:cs typeface="Microsoft YaHei"/>
                        </a:rPr>
                        <a:t> </a:t>
                      </a:r>
                      <a:r>
                        <a:rPr sz="900" kern="0" spc="70" dirty="0">
                          <a:solidFill>
                            <a:srgbClr val="000000">
                              <a:alpha val="100000"/>
                            </a:srgbClr>
                          </a:solidFill>
                          <a:latin typeface="Microsoft YaHei"/>
                          <a:ea typeface="Microsoft YaHei"/>
                          <a:cs typeface="Microsoft YaHei"/>
                        </a:rPr>
                        <a:t>本</a:t>
                      </a:r>
                      <a:r>
                        <a:rPr sz="900" kern="0" spc="-120" dirty="0">
                          <a:solidFill>
                            <a:srgbClr val="000000">
                              <a:alpha val="100000"/>
                            </a:srgbClr>
                          </a:solidFill>
                          <a:latin typeface="Microsoft YaHei"/>
                          <a:ea typeface="Microsoft YaHei"/>
                          <a:cs typeface="Microsoft YaHei"/>
                        </a:rPr>
                        <a:t> </a:t>
                      </a:r>
                      <a:r>
                        <a:rPr sz="900" kern="0" spc="70" dirty="0">
                          <a:solidFill>
                            <a:srgbClr val="000000">
                              <a:alpha val="100000"/>
                            </a:srgbClr>
                          </a:solidFill>
                          <a:latin typeface="Microsoft YaHei"/>
                          <a:ea typeface="Microsoft YaHei"/>
                          <a:cs typeface="Microsoft YaHei"/>
                        </a:rPr>
                        <a:t>身</a:t>
                      </a:r>
                      <a:r>
                        <a:rPr sz="900" kern="0" spc="-120" dirty="0">
                          <a:solidFill>
                            <a:srgbClr val="000000">
                              <a:alpha val="100000"/>
                            </a:srgbClr>
                          </a:solidFill>
                          <a:latin typeface="Microsoft YaHei"/>
                          <a:ea typeface="Microsoft YaHei"/>
                          <a:cs typeface="Microsoft YaHei"/>
                        </a:rPr>
                        <a:t> </a:t>
                      </a:r>
                      <a:r>
                        <a:rPr sz="900" kern="0" spc="70" dirty="0">
                          <a:solidFill>
                            <a:srgbClr val="000000">
                              <a:alpha val="100000"/>
                            </a:srgbClr>
                          </a:solidFill>
                          <a:latin typeface="Microsoft YaHei"/>
                          <a:ea typeface="Microsoft YaHei"/>
                          <a:cs typeface="Microsoft YaHei"/>
                        </a:rPr>
                        <a:t>带</a:t>
                      </a:r>
                      <a:r>
                        <a:rPr sz="900" kern="0" spc="-130" dirty="0">
                          <a:solidFill>
                            <a:srgbClr val="000000">
                              <a:alpha val="100000"/>
                            </a:srgbClr>
                          </a:solidFill>
                          <a:latin typeface="Microsoft YaHei"/>
                          <a:ea typeface="Microsoft YaHei"/>
                          <a:cs typeface="Microsoft YaHei"/>
                        </a:rPr>
                        <a:t> </a:t>
                      </a:r>
                      <a:r>
                        <a:rPr sz="900" kern="0" spc="70" dirty="0">
                          <a:solidFill>
                            <a:srgbClr val="000000">
                              <a:alpha val="100000"/>
                            </a:srgbClr>
                          </a:solidFill>
                          <a:latin typeface="Microsoft YaHei"/>
                          <a:ea typeface="Microsoft YaHei"/>
                          <a:cs typeface="Microsoft YaHei"/>
                        </a:rPr>
                        <a:t>有</a:t>
                      </a:r>
                      <a:r>
                        <a:rPr sz="900" kern="0" spc="-120" dirty="0">
                          <a:solidFill>
                            <a:srgbClr val="000000">
                              <a:alpha val="100000"/>
                            </a:srgbClr>
                          </a:solidFill>
                          <a:latin typeface="Microsoft YaHei"/>
                          <a:ea typeface="Microsoft YaHei"/>
                          <a:cs typeface="Microsoft YaHei"/>
                        </a:rPr>
                        <a:t> </a:t>
                      </a:r>
                      <a:r>
                        <a:rPr sz="900" kern="0" spc="70" dirty="0">
                          <a:solidFill>
                            <a:srgbClr val="000000">
                              <a:alpha val="100000"/>
                            </a:srgbClr>
                          </a:solidFill>
                          <a:latin typeface="Microsoft YaHei"/>
                          <a:ea typeface="Microsoft YaHei"/>
                          <a:cs typeface="Microsoft YaHei"/>
                        </a:rPr>
                        <a:t>安</a:t>
                      </a:r>
                      <a:r>
                        <a:rPr sz="900" kern="0" spc="-130" dirty="0">
                          <a:solidFill>
                            <a:srgbClr val="000000">
                              <a:alpha val="100000"/>
                            </a:srgbClr>
                          </a:solidFill>
                          <a:latin typeface="Microsoft YaHei"/>
                          <a:ea typeface="Microsoft YaHei"/>
                          <a:cs typeface="Microsoft YaHei"/>
                        </a:rPr>
                        <a:t> </a:t>
                      </a:r>
                      <a:r>
                        <a:rPr sz="900" kern="0" spc="70" dirty="0">
                          <a:solidFill>
                            <a:srgbClr val="000000">
                              <a:alpha val="100000"/>
                            </a:srgbClr>
                          </a:solidFill>
                          <a:latin typeface="Microsoft YaHei"/>
                          <a:ea typeface="Microsoft YaHei"/>
                          <a:cs typeface="Microsoft YaHei"/>
                        </a:rPr>
                        <a:t>全</a:t>
                      </a:r>
                      <a:r>
                        <a:rPr sz="900" kern="0" spc="0" dirty="0">
                          <a:solidFill>
                            <a:srgbClr val="000000">
                              <a:alpha val="100000"/>
                            </a:srgbClr>
                          </a:solidFill>
                          <a:latin typeface="Microsoft YaHei"/>
                          <a:ea typeface="Microsoft YaHei"/>
                          <a:cs typeface="Microsoft YaHei"/>
                        </a:rPr>
                        <a:t>         </a:t>
                      </a:r>
                      <a:r>
                        <a:rPr sz="900" kern="0" spc="60" dirty="0">
                          <a:solidFill>
                            <a:srgbClr val="000000">
                              <a:alpha val="100000"/>
                            </a:srgbClr>
                          </a:solidFill>
                          <a:latin typeface="Microsoft YaHei"/>
                          <a:ea typeface="Microsoft YaHei"/>
                          <a:cs typeface="Microsoft YaHei"/>
                        </a:rPr>
                        <a:t>保</a:t>
                      </a:r>
                      <a:r>
                        <a:rPr sz="900" kern="0" spc="-120" dirty="0">
                          <a:solidFill>
                            <a:srgbClr val="000000">
                              <a:alpha val="100000"/>
                            </a:srgbClr>
                          </a:solidFill>
                          <a:latin typeface="Microsoft YaHei"/>
                          <a:ea typeface="Microsoft YaHei"/>
                          <a:cs typeface="Microsoft YaHei"/>
                        </a:rPr>
                        <a:t> </a:t>
                      </a:r>
                      <a:r>
                        <a:rPr sz="900" kern="0" spc="60" dirty="0">
                          <a:solidFill>
                            <a:srgbClr val="000000">
                              <a:alpha val="100000"/>
                            </a:srgbClr>
                          </a:solidFill>
                          <a:latin typeface="Microsoft YaHei"/>
                          <a:ea typeface="Microsoft YaHei"/>
                          <a:cs typeface="Microsoft YaHei"/>
                        </a:rPr>
                        <a:t>护</a:t>
                      </a:r>
                      <a:r>
                        <a:rPr sz="900" kern="0" spc="-120" dirty="0">
                          <a:solidFill>
                            <a:srgbClr val="000000">
                              <a:alpha val="100000"/>
                            </a:srgbClr>
                          </a:solidFill>
                          <a:latin typeface="Microsoft YaHei"/>
                          <a:ea typeface="Microsoft YaHei"/>
                          <a:cs typeface="Microsoft YaHei"/>
                        </a:rPr>
                        <a:t> </a:t>
                      </a:r>
                      <a:r>
                        <a:rPr sz="900" kern="0" spc="60" dirty="0">
                          <a:solidFill>
                            <a:srgbClr val="000000">
                              <a:alpha val="100000"/>
                            </a:srgbClr>
                          </a:solidFill>
                          <a:latin typeface="Microsoft YaHei"/>
                          <a:ea typeface="Microsoft YaHei"/>
                          <a:cs typeface="Microsoft YaHei"/>
                        </a:rPr>
                        <a:t>装</a:t>
                      </a:r>
                      <a:r>
                        <a:rPr sz="900" kern="0" spc="-130" dirty="0">
                          <a:solidFill>
                            <a:srgbClr val="000000">
                              <a:alpha val="100000"/>
                            </a:srgbClr>
                          </a:solidFill>
                          <a:latin typeface="Microsoft YaHei"/>
                          <a:ea typeface="Microsoft YaHei"/>
                          <a:cs typeface="Microsoft YaHei"/>
                        </a:rPr>
                        <a:t> </a:t>
                      </a:r>
                      <a:r>
                        <a:rPr sz="900" kern="0" spc="60" dirty="0">
                          <a:solidFill>
                            <a:srgbClr val="000000">
                              <a:alpha val="100000"/>
                            </a:srgbClr>
                          </a:solidFill>
                          <a:latin typeface="Microsoft YaHei"/>
                          <a:ea typeface="Microsoft YaHei"/>
                          <a:cs typeface="Microsoft YaHei"/>
                        </a:rPr>
                        <a:t>置</a:t>
                      </a:r>
                      <a:r>
                        <a:rPr sz="900" kern="0" spc="-90" dirty="0">
                          <a:solidFill>
                            <a:srgbClr val="000000">
                              <a:alpha val="100000"/>
                            </a:srgbClr>
                          </a:solidFill>
                          <a:latin typeface="Microsoft YaHei"/>
                          <a:ea typeface="Microsoft YaHei"/>
                          <a:cs typeface="Microsoft YaHei"/>
                        </a:rPr>
                        <a:t> </a:t>
                      </a:r>
                      <a:r>
                        <a:rPr sz="900" kern="0" spc="60" dirty="0">
                          <a:solidFill>
                            <a:srgbClr val="000000">
                              <a:alpha val="100000"/>
                            </a:srgbClr>
                          </a:solidFill>
                          <a:latin typeface="Microsoft YaHei"/>
                          <a:ea typeface="Microsoft YaHei"/>
                          <a:cs typeface="Microsoft YaHei"/>
                        </a:rPr>
                        <a:t>时</a:t>
                      </a:r>
                      <a:r>
                        <a:rPr sz="900" kern="0" spc="-120" dirty="0">
                          <a:solidFill>
                            <a:srgbClr val="000000">
                              <a:alpha val="100000"/>
                            </a:srgbClr>
                          </a:solidFill>
                          <a:latin typeface="Microsoft YaHei"/>
                          <a:ea typeface="Microsoft YaHei"/>
                          <a:cs typeface="Microsoft YaHei"/>
                        </a:rPr>
                        <a:t> </a:t>
                      </a:r>
                      <a:r>
                        <a:rPr sz="900" kern="0" spc="60" dirty="0">
                          <a:solidFill>
                            <a:srgbClr val="000000">
                              <a:alpha val="100000"/>
                            </a:srgbClr>
                          </a:solidFill>
                          <a:latin typeface="Microsoft YaHei"/>
                          <a:ea typeface="Microsoft YaHei"/>
                          <a:cs typeface="Microsoft YaHei"/>
                        </a:rPr>
                        <a:t>可</a:t>
                      </a:r>
                      <a:r>
                        <a:rPr sz="900" kern="0" spc="-130" dirty="0">
                          <a:solidFill>
                            <a:srgbClr val="000000">
                              <a:alpha val="100000"/>
                            </a:srgbClr>
                          </a:solidFill>
                          <a:latin typeface="Microsoft YaHei"/>
                          <a:ea typeface="Microsoft YaHei"/>
                          <a:cs typeface="Microsoft YaHei"/>
                        </a:rPr>
                        <a:t> </a:t>
                      </a:r>
                      <a:r>
                        <a:rPr sz="900" kern="0" spc="60" dirty="0">
                          <a:solidFill>
                            <a:srgbClr val="000000">
                              <a:alpha val="100000"/>
                            </a:srgbClr>
                          </a:solidFill>
                          <a:latin typeface="Microsoft YaHei"/>
                          <a:ea typeface="Microsoft YaHei"/>
                          <a:cs typeface="Microsoft YaHei"/>
                        </a:rPr>
                        <a:t>不</a:t>
                      </a:r>
                      <a:r>
                        <a:rPr sz="900" kern="0" spc="-120" dirty="0">
                          <a:solidFill>
                            <a:srgbClr val="000000">
                              <a:alpha val="100000"/>
                            </a:srgbClr>
                          </a:solidFill>
                          <a:latin typeface="Microsoft YaHei"/>
                          <a:ea typeface="Microsoft YaHei"/>
                          <a:cs typeface="Microsoft YaHei"/>
                        </a:rPr>
                        <a:t> </a:t>
                      </a:r>
                      <a:r>
                        <a:rPr sz="900" kern="0" spc="60" dirty="0">
                          <a:solidFill>
                            <a:srgbClr val="000000">
                              <a:alpha val="100000"/>
                            </a:srgbClr>
                          </a:solidFill>
                          <a:latin typeface="Microsoft YaHei"/>
                          <a:ea typeface="Microsoft YaHei"/>
                          <a:cs typeface="Microsoft YaHei"/>
                        </a:rPr>
                        <a:t>设</a:t>
                      </a:r>
                      <a:r>
                        <a:rPr sz="900" kern="0" spc="-130" dirty="0">
                          <a:solidFill>
                            <a:srgbClr val="000000">
                              <a:alpha val="100000"/>
                            </a:srgbClr>
                          </a:solidFill>
                          <a:latin typeface="Microsoft YaHei"/>
                          <a:ea typeface="Microsoft YaHei"/>
                          <a:cs typeface="Microsoft YaHei"/>
                        </a:rPr>
                        <a:t> </a:t>
                      </a:r>
                      <a:r>
                        <a:rPr sz="900" kern="0" spc="60" dirty="0">
                          <a:solidFill>
                            <a:srgbClr val="000000">
                              <a:alpha val="100000"/>
                            </a:srgbClr>
                          </a:solidFill>
                          <a:latin typeface="Microsoft YaHei"/>
                          <a:ea typeface="Microsoft YaHei"/>
                          <a:cs typeface="Microsoft YaHei"/>
                        </a:rPr>
                        <a:t>)</a:t>
                      </a:r>
                      <a:r>
                        <a:rPr sz="900" kern="0" spc="-130" dirty="0">
                          <a:solidFill>
                            <a:srgbClr val="000000">
                              <a:alpha val="100000"/>
                            </a:srgbClr>
                          </a:solidFill>
                          <a:latin typeface="Microsoft YaHei"/>
                          <a:ea typeface="Microsoft YaHei"/>
                          <a:cs typeface="Microsoft YaHei"/>
                        </a:rPr>
                        <a:t> </a:t>
                      </a:r>
                      <a:r>
                        <a:rPr sz="900" kern="0" spc="60" dirty="0">
                          <a:solidFill>
                            <a:srgbClr val="000000">
                              <a:alpha val="100000"/>
                            </a:srgbClr>
                          </a:solidFill>
                          <a:latin typeface="Microsoft YaHei"/>
                          <a:ea typeface="Microsoft YaHei"/>
                          <a:cs typeface="Microsoft YaHei"/>
                        </a:rPr>
                        <a:t>。</a:t>
                      </a:r>
                      <a:endParaRPr sz="900" dirty="0">
                        <a:latin typeface="Microsoft YaHei"/>
                        <a:ea typeface="Microsoft YaHei"/>
                        <a:cs typeface="Microsoft YaHei"/>
                      </a:endParaRPr>
                    </a:p>
                    <a:p>
                      <a:pPr marL="230504" indent="6350" algn="l" rtl="0" eaLnBrk="0">
                        <a:lnSpc>
                          <a:spcPct val="128000"/>
                        </a:lnSpc>
                        <a:spcBef>
                          <a:spcPts val="87"/>
                        </a:spcBef>
                        <a:tabLst/>
                      </a:pPr>
                      <a:r>
                        <a:rPr sz="900" kern="0" spc="190" dirty="0">
                          <a:solidFill>
                            <a:srgbClr val="000000">
                              <a:alpha val="100000"/>
                            </a:srgbClr>
                          </a:solidFill>
                          <a:latin typeface="Microsoft YaHei"/>
                          <a:ea typeface="Microsoft YaHei"/>
                          <a:cs typeface="Microsoft YaHei"/>
                        </a:rPr>
                        <a:t>6调压器的安全保护装置宜选用人工复位型</a:t>
                      </a:r>
                      <a:r>
                        <a:rPr sz="900" kern="0" spc="-60" dirty="0">
                          <a:solidFill>
                            <a:srgbClr val="000000">
                              <a:alpha val="100000"/>
                            </a:srgbClr>
                          </a:solidFill>
                          <a:latin typeface="Microsoft YaHei"/>
                          <a:ea typeface="Microsoft YaHei"/>
                          <a:cs typeface="Microsoft YaHei"/>
                        </a:rPr>
                        <a:t> </a:t>
                      </a:r>
                      <a:r>
                        <a:rPr sz="900" kern="0" spc="190" dirty="0">
                          <a:solidFill>
                            <a:srgbClr val="000000">
                              <a:alpha val="100000"/>
                            </a:srgbClr>
                          </a:solidFill>
                          <a:latin typeface="Microsoft YaHei"/>
                          <a:ea typeface="Microsoft YaHei"/>
                          <a:cs typeface="Microsoft YaHei"/>
                        </a:rPr>
                        <a:t>。</a:t>
                      </a:r>
                      <a:r>
                        <a:rPr sz="900" kern="0" spc="-60" dirty="0">
                          <a:solidFill>
                            <a:srgbClr val="000000">
                              <a:alpha val="100000"/>
                            </a:srgbClr>
                          </a:solidFill>
                          <a:latin typeface="Microsoft YaHei"/>
                          <a:ea typeface="Microsoft YaHei"/>
                          <a:cs typeface="Microsoft YaHei"/>
                        </a:rPr>
                        <a:t> </a:t>
                      </a:r>
                      <a:r>
                        <a:rPr sz="900" kern="0" spc="190" dirty="0">
                          <a:solidFill>
                            <a:srgbClr val="000000">
                              <a:alpha val="100000"/>
                            </a:srgbClr>
                          </a:solidFill>
                          <a:latin typeface="Microsoft YaHei"/>
                          <a:ea typeface="Microsoft YaHei"/>
                          <a:cs typeface="Microsoft YaHei"/>
                        </a:rPr>
                        <a:t>安全</a:t>
                      </a:r>
                      <a:r>
                        <a:rPr sz="900" kern="0" spc="0" dirty="0">
                          <a:solidFill>
                            <a:srgbClr val="000000">
                              <a:alpha val="100000"/>
                            </a:srgbClr>
                          </a:solidFill>
                          <a:latin typeface="Microsoft YaHei"/>
                          <a:ea typeface="Microsoft YaHei"/>
                          <a:cs typeface="Microsoft YaHei"/>
                        </a:rPr>
                        <a:t>             </a:t>
                      </a:r>
                      <a:r>
                        <a:rPr sz="900" kern="0" spc="70" dirty="0">
                          <a:solidFill>
                            <a:srgbClr val="000000">
                              <a:alpha val="100000"/>
                            </a:srgbClr>
                          </a:solidFill>
                          <a:latin typeface="Microsoft YaHei"/>
                          <a:ea typeface="Microsoft YaHei"/>
                          <a:cs typeface="Microsoft YaHei"/>
                        </a:rPr>
                        <a:t>保</a:t>
                      </a:r>
                      <a:r>
                        <a:rPr sz="900" kern="0" spc="-130" dirty="0">
                          <a:solidFill>
                            <a:srgbClr val="000000">
                              <a:alpha val="100000"/>
                            </a:srgbClr>
                          </a:solidFill>
                          <a:latin typeface="Microsoft YaHei"/>
                          <a:ea typeface="Microsoft YaHei"/>
                          <a:cs typeface="Microsoft YaHei"/>
                        </a:rPr>
                        <a:t> </a:t>
                      </a:r>
                      <a:r>
                        <a:rPr sz="900" kern="0" spc="70" dirty="0">
                          <a:solidFill>
                            <a:srgbClr val="000000">
                              <a:alpha val="100000"/>
                            </a:srgbClr>
                          </a:solidFill>
                          <a:latin typeface="Microsoft YaHei"/>
                          <a:ea typeface="Microsoft YaHei"/>
                          <a:cs typeface="Microsoft YaHei"/>
                        </a:rPr>
                        <a:t>护</a:t>
                      </a:r>
                      <a:r>
                        <a:rPr sz="900" kern="0" spc="-60" dirty="0">
                          <a:solidFill>
                            <a:srgbClr val="000000">
                              <a:alpha val="100000"/>
                            </a:srgbClr>
                          </a:solidFill>
                          <a:latin typeface="Microsoft YaHei"/>
                          <a:ea typeface="Microsoft YaHei"/>
                          <a:cs typeface="Microsoft YaHei"/>
                        </a:rPr>
                        <a:t> </a:t>
                      </a:r>
                      <a:r>
                        <a:rPr sz="900" kern="0" spc="70" dirty="0">
                          <a:solidFill>
                            <a:srgbClr val="000000">
                              <a:alpha val="100000"/>
                            </a:srgbClr>
                          </a:solidFill>
                          <a:latin typeface="Microsoft YaHei"/>
                          <a:ea typeface="Microsoft YaHei"/>
                          <a:cs typeface="Microsoft YaHei"/>
                        </a:rPr>
                        <a:t>(</a:t>
                      </a:r>
                      <a:r>
                        <a:rPr sz="900" kern="0" spc="-140" dirty="0">
                          <a:solidFill>
                            <a:srgbClr val="000000">
                              <a:alpha val="100000"/>
                            </a:srgbClr>
                          </a:solidFill>
                          <a:latin typeface="Microsoft YaHei"/>
                          <a:ea typeface="Microsoft YaHei"/>
                          <a:cs typeface="Microsoft YaHei"/>
                        </a:rPr>
                        <a:t> </a:t>
                      </a:r>
                      <a:r>
                        <a:rPr sz="900" kern="0" spc="70" dirty="0">
                          <a:solidFill>
                            <a:srgbClr val="000000">
                              <a:alpha val="100000"/>
                            </a:srgbClr>
                          </a:solidFill>
                          <a:latin typeface="Microsoft YaHei"/>
                          <a:ea typeface="Microsoft YaHei"/>
                          <a:cs typeface="Microsoft YaHei"/>
                        </a:rPr>
                        <a:t>放</a:t>
                      </a:r>
                      <a:r>
                        <a:rPr sz="900" kern="0" spc="-120" dirty="0">
                          <a:solidFill>
                            <a:srgbClr val="000000">
                              <a:alpha val="100000"/>
                            </a:srgbClr>
                          </a:solidFill>
                          <a:latin typeface="Microsoft YaHei"/>
                          <a:ea typeface="Microsoft YaHei"/>
                          <a:cs typeface="Microsoft YaHei"/>
                        </a:rPr>
                        <a:t> </a:t>
                      </a:r>
                      <a:r>
                        <a:rPr sz="900" kern="0" spc="70" dirty="0">
                          <a:solidFill>
                            <a:srgbClr val="000000">
                              <a:alpha val="100000"/>
                            </a:srgbClr>
                          </a:solidFill>
                          <a:latin typeface="Microsoft YaHei"/>
                          <a:ea typeface="Microsoft YaHei"/>
                          <a:cs typeface="Microsoft YaHei"/>
                        </a:rPr>
                        <a:t>散</a:t>
                      </a:r>
                      <a:r>
                        <a:rPr sz="900" kern="0" spc="-120" dirty="0">
                          <a:solidFill>
                            <a:srgbClr val="000000">
                              <a:alpha val="100000"/>
                            </a:srgbClr>
                          </a:solidFill>
                          <a:latin typeface="Microsoft YaHei"/>
                          <a:ea typeface="Microsoft YaHei"/>
                          <a:cs typeface="Microsoft YaHei"/>
                        </a:rPr>
                        <a:t> </a:t>
                      </a:r>
                      <a:r>
                        <a:rPr sz="900" kern="0" spc="70" dirty="0">
                          <a:solidFill>
                            <a:srgbClr val="000000">
                              <a:alpha val="100000"/>
                            </a:srgbClr>
                          </a:solidFill>
                          <a:latin typeface="Microsoft YaHei"/>
                          <a:ea typeface="Microsoft YaHei"/>
                          <a:cs typeface="Microsoft YaHei"/>
                        </a:rPr>
                        <a:t>或</a:t>
                      </a:r>
                      <a:r>
                        <a:rPr sz="900" kern="0" spc="-120" dirty="0">
                          <a:solidFill>
                            <a:srgbClr val="000000">
                              <a:alpha val="100000"/>
                            </a:srgbClr>
                          </a:solidFill>
                          <a:latin typeface="Microsoft YaHei"/>
                          <a:ea typeface="Microsoft YaHei"/>
                          <a:cs typeface="Microsoft YaHei"/>
                        </a:rPr>
                        <a:t> </a:t>
                      </a:r>
                      <a:r>
                        <a:rPr sz="900" kern="0" spc="70" dirty="0">
                          <a:solidFill>
                            <a:srgbClr val="000000">
                              <a:alpha val="100000"/>
                            </a:srgbClr>
                          </a:solidFill>
                          <a:latin typeface="Microsoft YaHei"/>
                          <a:ea typeface="Microsoft YaHei"/>
                          <a:cs typeface="Microsoft YaHei"/>
                        </a:rPr>
                        <a:t>切</a:t>
                      </a:r>
                      <a:r>
                        <a:rPr sz="900" kern="0" spc="-90" dirty="0">
                          <a:solidFill>
                            <a:srgbClr val="000000">
                              <a:alpha val="100000"/>
                            </a:srgbClr>
                          </a:solidFill>
                          <a:latin typeface="Microsoft YaHei"/>
                          <a:ea typeface="Microsoft YaHei"/>
                          <a:cs typeface="Microsoft YaHei"/>
                        </a:rPr>
                        <a:t> </a:t>
                      </a:r>
                      <a:r>
                        <a:rPr sz="900" kern="0" spc="70" dirty="0">
                          <a:solidFill>
                            <a:srgbClr val="000000">
                              <a:alpha val="100000"/>
                            </a:srgbClr>
                          </a:solidFill>
                          <a:latin typeface="Microsoft YaHei"/>
                          <a:ea typeface="Microsoft YaHei"/>
                          <a:cs typeface="Microsoft YaHei"/>
                        </a:rPr>
                        <a:t>断</a:t>
                      </a:r>
                      <a:r>
                        <a:rPr sz="900" kern="0" spc="-120" dirty="0">
                          <a:solidFill>
                            <a:srgbClr val="000000">
                              <a:alpha val="100000"/>
                            </a:srgbClr>
                          </a:solidFill>
                          <a:latin typeface="Microsoft YaHei"/>
                          <a:ea typeface="Microsoft YaHei"/>
                          <a:cs typeface="Microsoft YaHei"/>
                        </a:rPr>
                        <a:t> </a:t>
                      </a:r>
                      <a:r>
                        <a:rPr sz="900" kern="0" spc="70" dirty="0">
                          <a:solidFill>
                            <a:srgbClr val="000000">
                              <a:alpha val="100000"/>
                            </a:srgbClr>
                          </a:solidFill>
                          <a:latin typeface="Microsoft YaHei"/>
                          <a:ea typeface="Microsoft YaHei"/>
                          <a:cs typeface="Microsoft YaHei"/>
                        </a:rPr>
                        <a:t>)</a:t>
                      </a:r>
                      <a:r>
                        <a:rPr sz="900" kern="0" spc="-130" dirty="0">
                          <a:solidFill>
                            <a:srgbClr val="000000">
                              <a:alpha val="100000"/>
                            </a:srgbClr>
                          </a:solidFill>
                          <a:latin typeface="Microsoft YaHei"/>
                          <a:ea typeface="Microsoft YaHei"/>
                          <a:cs typeface="Microsoft YaHei"/>
                        </a:rPr>
                        <a:t> </a:t>
                      </a:r>
                      <a:r>
                        <a:rPr sz="900" kern="0" spc="70" dirty="0">
                          <a:solidFill>
                            <a:srgbClr val="000000">
                              <a:alpha val="100000"/>
                            </a:srgbClr>
                          </a:solidFill>
                          <a:latin typeface="Microsoft YaHei"/>
                          <a:ea typeface="Microsoft YaHei"/>
                          <a:cs typeface="Microsoft YaHei"/>
                        </a:rPr>
                        <a:t>装</a:t>
                      </a:r>
                      <a:r>
                        <a:rPr sz="900" kern="0" spc="-130" dirty="0">
                          <a:solidFill>
                            <a:srgbClr val="000000">
                              <a:alpha val="100000"/>
                            </a:srgbClr>
                          </a:solidFill>
                          <a:latin typeface="Microsoft YaHei"/>
                          <a:ea typeface="Microsoft YaHei"/>
                          <a:cs typeface="Microsoft YaHei"/>
                        </a:rPr>
                        <a:t> </a:t>
                      </a:r>
                      <a:r>
                        <a:rPr sz="900" kern="0" spc="70" dirty="0">
                          <a:solidFill>
                            <a:srgbClr val="000000">
                              <a:alpha val="100000"/>
                            </a:srgbClr>
                          </a:solidFill>
                          <a:latin typeface="Microsoft YaHei"/>
                          <a:ea typeface="Microsoft YaHei"/>
                          <a:cs typeface="Microsoft YaHei"/>
                        </a:rPr>
                        <a:t>置</a:t>
                      </a:r>
                      <a:r>
                        <a:rPr sz="900" kern="0" spc="-120" dirty="0">
                          <a:solidFill>
                            <a:srgbClr val="000000">
                              <a:alpha val="100000"/>
                            </a:srgbClr>
                          </a:solidFill>
                          <a:latin typeface="Microsoft YaHei"/>
                          <a:ea typeface="Microsoft YaHei"/>
                          <a:cs typeface="Microsoft YaHei"/>
                        </a:rPr>
                        <a:t> </a:t>
                      </a:r>
                      <a:r>
                        <a:rPr sz="900" kern="0" spc="70" dirty="0">
                          <a:solidFill>
                            <a:srgbClr val="000000">
                              <a:alpha val="100000"/>
                            </a:srgbClr>
                          </a:solidFill>
                          <a:latin typeface="Microsoft YaHei"/>
                          <a:ea typeface="Microsoft YaHei"/>
                          <a:cs typeface="Microsoft YaHei"/>
                        </a:rPr>
                        <a:t>必</a:t>
                      </a:r>
                      <a:r>
                        <a:rPr sz="900" kern="0" spc="-120" dirty="0">
                          <a:solidFill>
                            <a:srgbClr val="000000">
                              <a:alpha val="100000"/>
                            </a:srgbClr>
                          </a:solidFill>
                          <a:latin typeface="Microsoft YaHei"/>
                          <a:ea typeface="Microsoft YaHei"/>
                          <a:cs typeface="Microsoft YaHei"/>
                        </a:rPr>
                        <a:t> </a:t>
                      </a:r>
                      <a:r>
                        <a:rPr sz="900" kern="0" spc="70" dirty="0">
                          <a:solidFill>
                            <a:srgbClr val="000000">
                              <a:alpha val="100000"/>
                            </a:srgbClr>
                          </a:solidFill>
                          <a:latin typeface="Microsoft YaHei"/>
                          <a:ea typeface="Microsoft YaHei"/>
                          <a:cs typeface="Microsoft YaHei"/>
                        </a:rPr>
                        <a:t>须</a:t>
                      </a:r>
                      <a:r>
                        <a:rPr sz="900" kern="0" spc="-120" dirty="0">
                          <a:solidFill>
                            <a:srgbClr val="000000">
                              <a:alpha val="100000"/>
                            </a:srgbClr>
                          </a:solidFill>
                          <a:latin typeface="Microsoft YaHei"/>
                          <a:ea typeface="Microsoft YaHei"/>
                          <a:cs typeface="Microsoft YaHei"/>
                        </a:rPr>
                        <a:t> </a:t>
                      </a:r>
                      <a:r>
                        <a:rPr sz="900" kern="0" spc="70" dirty="0">
                          <a:solidFill>
                            <a:srgbClr val="000000">
                              <a:alpha val="100000"/>
                            </a:srgbClr>
                          </a:solidFill>
                          <a:latin typeface="Microsoft YaHei"/>
                          <a:ea typeface="Microsoft YaHei"/>
                          <a:cs typeface="Microsoft YaHei"/>
                        </a:rPr>
                        <a:t>设</a:t>
                      </a:r>
                      <a:r>
                        <a:rPr sz="900" kern="0" spc="-130" dirty="0">
                          <a:solidFill>
                            <a:srgbClr val="000000">
                              <a:alpha val="100000"/>
                            </a:srgbClr>
                          </a:solidFill>
                          <a:latin typeface="Microsoft YaHei"/>
                          <a:ea typeface="Microsoft YaHei"/>
                          <a:cs typeface="Microsoft YaHei"/>
                        </a:rPr>
                        <a:t> </a:t>
                      </a:r>
                      <a:r>
                        <a:rPr sz="900" kern="0" spc="70" dirty="0">
                          <a:solidFill>
                            <a:srgbClr val="000000">
                              <a:alpha val="100000"/>
                            </a:srgbClr>
                          </a:solidFill>
                          <a:latin typeface="Microsoft YaHei"/>
                          <a:ea typeface="Microsoft YaHei"/>
                          <a:cs typeface="Microsoft YaHei"/>
                        </a:rPr>
                        <a:t>定</a:t>
                      </a:r>
                      <a:r>
                        <a:rPr sz="900" kern="0" spc="-130" dirty="0">
                          <a:solidFill>
                            <a:srgbClr val="000000">
                              <a:alpha val="100000"/>
                            </a:srgbClr>
                          </a:solidFill>
                          <a:latin typeface="Microsoft YaHei"/>
                          <a:ea typeface="Microsoft YaHei"/>
                          <a:cs typeface="Microsoft YaHei"/>
                        </a:rPr>
                        <a:t> </a:t>
                      </a:r>
                      <a:r>
                        <a:rPr sz="900" kern="0" spc="70" dirty="0">
                          <a:solidFill>
                            <a:srgbClr val="000000">
                              <a:alpha val="100000"/>
                            </a:srgbClr>
                          </a:solidFill>
                          <a:latin typeface="Microsoft YaHei"/>
                          <a:ea typeface="Microsoft YaHei"/>
                          <a:cs typeface="Microsoft YaHei"/>
                        </a:rPr>
                        <a:t>启</a:t>
                      </a:r>
                      <a:r>
                        <a:rPr sz="900" kern="0" spc="-120" dirty="0">
                          <a:solidFill>
                            <a:srgbClr val="000000">
                              <a:alpha val="100000"/>
                            </a:srgbClr>
                          </a:solidFill>
                          <a:latin typeface="Microsoft YaHei"/>
                          <a:ea typeface="Microsoft YaHei"/>
                          <a:cs typeface="Microsoft YaHei"/>
                        </a:rPr>
                        <a:t> </a:t>
                      </a:r>
                      <a:r>
                        <a:rPr sz="900" kern="0" spc="70" dirty="0">
                          <a:solidFill>
                            <a:srgbClr val="000000">
                              <a:alpha val="100000"/>
                            </a:srgbClr>
                          </a:solidFill>
                          <a:latin typeface="Microsoft YaHei"/>
                          <a:ea typeface="Microsoft YaHei"/>
                          <a:cs typeface="Microsoft YaHei"/>
                        </a:rPr>
                        <a:t>动</a:t>
                      </a:r>
                      <a:r>
                        <a:rPr sz="900" kern="0" spc="-130" dirty="0">
                          <a:solidFill>
                            <a:srgbClr val="000000">
                              <a:alpha val="100000"/>
                            </a:srgbClr>
                          </a:solidFill>
                          <a:latin typeface="Microsoft YaHei"/>
                          <a:ea typeface="Microsoft YaHei"/>
                          <a:cs typeface="Microsoft YaHei"/>
                        </a:rPr>
                        <a:t> </a:t>
                      </a:r>
                      <a:r>
                        <a:rPr sz="900" kern="0" spc="70" dirty="0">
                          <a:solidFill>
                            <a:srgbClr val="000000">
                              <a:alpha val="100000"/>
                            </a:srgbClr>
                          </a:solidFill>
                          <a:latin typeface="Microsoft YaHei"/>
                          <a:ea typeface="Microsoft YaHei"/>
                          <a:cs typeface="Microsoft YaHei"/>
                        </a:rPr>
                        <a:t>压</a:t>
                      </a:r>
                      <a:r>
                        <a:rPr sz="900" kern="0" spc="-120" dirty="0">
                          <a:solidFill>
                            <a:srgbClr val="000000">
                              <a:alpha val="100000"/>
                            </a:srgbClr>
                          </a:solidFill>
                          <a:latin typeface="Microsoft YaHei"/>
                          <a:ea typeface="Microsoft YaHei"/>
                          <a:cs typeface="Microsoft YaHei"/>
                        </a:rPr>
                        <a:t> </a:t>
                      </a:r>
                      <a:r>
                        <a:rPr sz="900" kern="0" spc="70" dirty="0">
                          <a:solidFill>
                            <a:srgbClr val="000000">
                              <a:alpha val="100000"/>
                            </a:srgbClr>
                          </a:solidFill>
                          <a:latin typeface="Microsoft YaHei"/>
                          <a:ea typeface="Microsoft YaHei"/>
                          <a:cs typeface="Microsoft YaHei"/>
                        </a:rPr>
                        <a:t>力</a:t>
                      </a:r>
                      <a:r>
                        <a:rPr sz="900" kern="0" spc="-120" dirty="0">
                          <a:solidFill>
                            <a:srgbClr val="000000">
                              <a:alpha val="100000"/>
                            </a:srgbClr>
                          </a:solidFill>
                          <a:latin typeface="Microsoft YaHei"/>
                          <a:ea typeface="Microsoft YaHei"/>
                          <a:cs typeface="Microsoft YaHei"/>
                        </a:rPr>
                        <a:t> </a:t>
                      </a:r>
                      <a:r>
                        <a:rPr sz="900" kern="0" spc="70" dirty="0">
                          <a:solidFill>
                            <a:srgbClr val="000000">
                              <a:alpha val="100000"/>
                            </a:srgbClr>
                          </a:solidFill>
                          <a:latin typeface="Microsoft YaHei"/>
                          <a:ea typeface="Microsoft YaHei"/>
                          <a:cs typeface="Microsoft YaHei"/>
                        </a:rPr>
                        <a:t>值</a:t>
                      </a:r>
                      <a:r>
                        <a:rPr sz="900" kern="0" spc="-120" dirty="0">
                          <a:solidFill>
                            <a:srgbClr val="000000">
                              <a:alpha val="100000"/>
                            </a:srgbClr>
                          </a:solidFill>
                          <a:latin typeface="Microsoft YaHei"/>
                          <a:ea typeface="Microsoft YaHei"/>
                          <a:cs typeface="Microsoft YaHei"/>
                        </a:rPr>
                        <a:t> </a:t>
                      </a:r>
                      <a:r>
                        <a:rPr sz="900" kern="0" spc="70" dirty="0">
                          <a:solidFill>
                            <a:srgbClr val="000000">
                              <a:alpha val="100000"/>
                            </a:srgbClr>
                          </a:solidFill>
                          <a:latin typeface="Microsoft YaHei"/>
                          <a:ea typeface="Microsoft YaHei"/>
                          <a:cs typeface="Microsoft YaHei"/>
                        </a:rPr>
                        <a:t>并</a:t>
                      </a:r>
                      <a:r>
                        <a:rPr sz="900" kern="0" spc="-130" dirty="0">
                          <a:solidFill>
                            <a:srgbClr val="000000">
                              <a:alpha val="100000"/>
                            </a:srgbClr>
                          </a:solidFill>
                          <a:latin typeface="Microsoft YaHei"/>
                          <a:ea typeface="Microsoft YaHei"/>
                          <a:cs typeface="Microsoft YaHei"/>
                        </a:rPr>
                        <a:t> </a:t>
                      </a:r>
                      <a:r>
                        <a:rPr sz="900" kern="0" spc="70" dirty="0">
                          <a:solidFill>
                            <a:srgbClr val="000000">
                              <a:alpha val="100000"/>
                            </a:srgbClr>
                          </a:solidFill>
                          <a:latin typeface="Microsoft YaHei"/>
                          <a:ea typeface="Microsoft YaHei"/>
                          <a:cs typeface="Microsoft YaHei"/>
                        </a:rPr>
                        <a:t>具</a:t>
                      </a:r>
                      <a:r>
                        <a:rPr sz="900" kern="0" spc="-130" dirty="0">
                          <a:solidFill>
                            <a:srgbClr val="000000">
                              <a:alpha val="100000"/>
                            </a:srgbClr>
                          </a:solidFill>
                          <a:latin typeface="Microsoft YaHei"/>
                          <a:ea typeface="Microsoft YaHei"/>
                          <a:cs typeface="Microsoft YaHei"/>
                        </a:rPr>
                        <a:t> </a:t>
                      </a:r>
                      <a:r>
                        <a:rPr sz="900" kern="0" spc="60" dirty="0">
                          <a:solidFill>
                            <a:srgbClr val="000000">
                              <a:alpha val="100000"/>
                            </a:srgbClr>
                          </a:solidFill>
                          <a:latin typeface="Microsoft YaHei"/>
                          <a:ea typeface="Microsoft YaHei"/>
                          <a:cs typeface="Microsoft YaHei"/>
                        </a:rPr>
                        <a:t>有</a:t>
                      </a:r>
                      <a:r>
                        <a:rPr sz="900" kern="0" spc="0" dirty="0">
                          <a:solidFill>
                            <a:srgbClr val="000000">
                              <a:alpha val="100000"/>
                            </a:srgbClr>
                          </a:solidFill>
                          <a:latin typeface="Microsoft YaHei"/>
                          <a:ea typeface="Microsoft YaHei"/>
                          <a:cs typeface="Microsoft YaHei"/>
                        </a:rPr>
                        <a:t>            </a:t>
                      </a:r>
                      <a:r>
                        <a:rPr sz="900" kern="0" spc="160" dirty="0">
                          <a:solidFill>
                            <a:srgbClr val="000000">
                              <a:alpha val="100000"/>
                            </a:srgbClr>
                          </a:solidFill>
                          <a:latin typeface="Microsoft YaHei"/>
                          <a:ea typeface="Microsoft YaHei"/>
                          <a:cs typeface="Microsoft YaHei"/>
                        </a:rPr>
                        <a:t>足够的能力</a:t>
                      </a:r>
                      <a:r>
                        <a:rPr sz="900" kern="0" spc="-140" dirty="0">
                          <a:solidFill>
                            <a:srgbClr val="000000">
                              <a:alpha val="100000"/>
                            </a:srgbClr>
                          </a:solidFill>
                          <a:latin typeface="Microsoft YaHei"/>
                          <a:ea typeface="Microsoft YaHei"/>
                          <a:cs typeface="Microsoft YaHei"/>
                        </a:rPr>
                        <a:t> </a:t>
                      </a:r>
                      <a:r>
                        <a:rPr sz="900" kern="0" spc="160" dirty="0">
                          <a:solidFill>
                            <a:srgbClr val="000000">
                              <a:alpha val="100000"/>
                            </a:srgbClr>
                          </a:solidFill>
                          <a:latin typeface="Microsoft YaHei"/>
                          <a:ea typeface="Microsoft YaHei"/>
                          <a:cs typeface="Microsoft YaHei"/>
                        </a:rPr>
                        <a:t>。</a:t>
                      </a:r>
                      <a:endParaRPr sz="900" dirty="0">
                        <a:latin typeface="Microsoft YaHei"/>
                        <a:ea typeface="Microsoft YaHei"/>
                        <a:cs typeface="Microsoft YaHei"/>
                      </a:endParaRPr>
                    </a:p>
                  </a:txBody>
                  <a:tcPr marL="0" marR="0" marT="0" marB="0">
                    <a:lnL w="12700" cap="flat" cmpd="sng" algn="ctr">
                      <a:solidFill>
                        <a:srgbClr val="8EBFD6"/>
                      </a:solidFill>
                      <a:prstDash val="solid"/>
                      <a:round/>
                      <a:headEnd type="none" w="med" len="med"/>
                      <a:tailEnd type="none" w="med" len="med"/>
                    </a:lnL>
                    <a:lnR>
                      <a:noFill/>
                    </a:lnR>
                    <a:lnT>
                      <a:noFill/>
                    </a:lnT>
                    <a:lnB w="12700" cap="flat" cmpd="sng" algn="ctr">
                      <a:solidFill>
                        <a:srgbClr val="8EBFD6"/>
                      </a:solidFill>
                      <a:prstDash val="solid"/>
                      <a:round/>
                      <a:headEnd type="none" w="med" len="med"/>
                      <a:tailEnd type="none" w="med" len="med"/>
                    </a:lnB>
                  </a:tcPr>
                </a:tc>
                <a:extLst>
                  <a:ext uri="{0D108BD9-81ED-4DB2-BD59-A6C34878D82A}">
                    <a16:rowId xmlns:a16="http://schemas.microsoft.com/office/drawing/2014/main" val="10000"/>
                  </a:ext>
                </a:extLst>
              </a:tr>
            </a:tbl>
          </a:graphicData>
        </a:graphic>
      </p:graphicFrame>
      <p:sp>
        <p:nvSpPr>
          <p:cNvPr id="790" name="textbox 790"/>
          <p:cNvSpPr/>
          <p:nvPr/>
        </p:nvSpPr>
        <p:spPr>
          <a:xfrm>
            <a:off x="702236" y="510426"/>
            <a:ext cx="8719819" cy="1052194"/>
          </a:xfrm>
          <a:prstGeom prst="rect">
            <a:avLst/>
          </a:prstGeom>
          <a:noFill/>
          <a:ln w="0" cap="flat">
            <a:noFill/>
            <a:prstDash val="solid"/>
            <a:miter lim="0"/>
          </a:ln>
        </p:spPr>
        <p:txBody>
          <a:bodyPr vert="horz" wrap="square" lIns="0" tIns="0" rIns="0" bIns="0"/>
          <a:lstStyle/>
          <a:p>
            <a:pPr algn="l" rtl="0" eaLnBrk="0">
              <a:lnSpc>
                <a:spcPct val="83341"/>
              </a:lnSpc>
              <a:tabLst/>
            </a:pPr>
            <a:endParaRPr sz="100" dirty="0">
              <a:latin typeface="Arial"/>
              <a:ea typeface="Arial"/>
              <a:cs typeface="Arial"/>
            </a:endParaRPr>
          </a:p>
          <a:p>
            <a:pPr marL="215900" algn="l" rtl="0" eaLnBrk="0">
              <a:lnSpc>
                <a:spcPts val="4227"/>
              </a:lnSpc>
              <a:tabLst/>
            </a:pPr>
            <a:r>
              <a:rPr sz="3200" b="1" kern="0" spc="-80" dirty="0">
                <a:solidFill>
                  <a:srgbClr val="000000">
                    <a:alpha val="100000"/>
                  </a:srgbClr>
                </a:solidFill>
                <a:latin typeface="Microsoft YaHei"/>
                <a:ea typeface="Microsoft YaHei"/>
                <a:cs typeface="Microsoft YaHei"/>
              </a:rPr>
              <a:t>《城镇燃气经营安全重大隐患判定标准》解析</a:t>
            </a:r>
            <a:endParaRPr sz="3200" dirty="0">
              <a:latin typeface="Microsoft YaHei"/>
              <a:ea typeface="Microsoft YaHei"/>
              <a:cs typeface="Microsoft YaHei"/>
            </a:endParaRPr>
          </a:p>
          <a:p>
            <a:pPr algn="l" rtl="0" eaLnBrk="0">
              <a:lnSpc>
                <a:spcPct val="104000"/>
              </a:lnSpc>
              <a:tabLst/>
            </a:pPr>
            <a:endParaRPr sz="1000" dirty="0">
              <a:latin typeface="Arial"/>
              <a:ea typeface="Arial"/>
              <a:cs typeface="Arial"/>
            </a:endParaRPr>
          </a:p>
          <a:p>
            <a:pPr algn="l" rtl="0" eaLnBrk="0">
              <a:lnSpc>
                <a:spcPct val="100000"/>
              </a:lnSpc>
              <a:tabLst/>
            </a:pPr>
            <a:endParaRPr sz="400" dirty="0">
              <a:latin typeface="Arial"/>
              <a:ea typeface="Arial"/>
              <a:cs typeface="Arial"/>
            </a:endParaRPr>
          </a:p>
          <a:p>
            <a:pPr marL="52069" algn="l" rtl="0" eaLnBrk="0">
              <a:lnSpc>
                <a:spcPts val="2123"/>
              </a:lnSpc>
              <a:spcBef>
                <a:spcPts val="1"/>
              </a:spcBef>
              <a:tabLst/>
            </a:pPr>
            <a:r>
              <a:rPr sz="1600" kern="0" spc="10" dirty="0">
                <a:solidFill>
                  <a:srgbClr val="FF0000">
                    <a:alpha val="100000"/>
                  </a:srgbClr>
                </a:solidFill>
                <a:latin typeface="Wingdings"/>
                <a:ea typeface="Wingdings"/>
                <a:cs typeface="Wingdings"/>
              </a:rPr>
              <a:t>n</a:t>
            </a:r>
            <a:r>
              <a:rPr sz="1600" kern="0" spc="-570" dirty="0">
                <a:solidFill>
                  <a:srgbClr val="FF0000">
                    <a:alpha val="100000"/>
                  </a:srgbClr>
                </a:solidFill>
                <a:latin typeface="Wingdings"/>
                <a:ea typeface="Wingdings"/>
                <a:cs typeface="Wingdings"/>
              </a:rPr>
              <a:t> </a:t>
            </a:r>
            <a:r>
              <a:rPr sz="1600" kern="0" spc="10" dirty="0">
                <a:solidFill>
                  <a:srgbClr val="000000">
                    <a:alpha val="100000"/>
                  </a:srgbClr>
                </a:solidFill>
                <a:latin typeface="Microsoft YaHei"/>
                <a:ea typeface="Microsoft YaHei"/>
                <a:cs typeface="Microsoft YaHei"/>
              </a:rPr>
              <a:t>第五条  燃气经营者在燃气厂站安全管理中</a:t>
            </a:r>
            <a:r>
              <a:rPr sz="1600" kern="0" spc="0" dirty="0">
                <a:solidFill>
                  <a:srgbClr val="000000">
                    <a:alpha val="100000"/>
                  </a:srgbClr>
                </a:solidFill>
                <a:latin typeface="Microsoft YaHei"/>
                <a:ea typeface="Microsoft YaHei"/>
                <a:cs typeface="Microsoft YaHei"/>
              </a:rPr>
              <a:t> ，有下列情形之一的 ，判定为重大隐患 </a:t>
            </a:r>
            <a:r>
              <a:rPr sz="1600" kern="0" spc="-380" dirty="0">
                <a:solidFill>
                  <a:srgbClr val="000000">
                    <a:alpha val="100000"/>
                  </a:srgbClr>
                </a:solidFill>
                <a:latin typeface="Microsoft YaHei"/>
                <a:ea typeface="Microsoft YaHei"/>
                <a:cs typeface="Microsoft YaHei"/>
              </a:rPr>
              <a:t>：（</a:t>
            </a:r>
            <a:r>
              <a:rPr sz="1600" kern="0" spc="80" dirty="0">
                <a:solidFill>
                  <a:srgbClr val="000000">
                    <a:alpha val="100000"/>
                  </a:srgbClr>
                </a:solidFill>
                <a:latin typeface="Microsoft YaHei"/>
                <a:ea typeface="Microsoft YaHei"/>
                <a:cs typeface="Microsoft YaHei"/>
              </a:rPr>
              <a:t> </a:t>
            </a:r>
            <a:r>
              <a:rPr sz="1600" kern="0" spc="0" dirty="0">
                <a:solidFill>
                  <a:srgbClr val="000000">
                    <a:alpha val="100000"/>
                  </a:srgbClr>
                </a:solidFill>
                <a:latin typeface="Microsoft YaHei"/>
                <a:ea typeface="Microsoft YaHei"/>
                <a:cs typeface="Microsoft YaHei"/>
              </a:rPr>
              <a:t>5种）</a:t>
            </a:r>
            <a:endParaRPr sz="1600" dirty="0">
              <a:latin typeface="Microsoft YaHei"/>
              <a:ea typeface="Microsoft YaHei"/>
              <a:cs typeface="Microsoft YaHei"/>
            </a:endParaRPr>
          </a:p>
        </p:txBody>
      </p:sp>
      <p:pic>
        <p:nvPicPr>
          <p:cNvPr id="792" name="picture 792"/>
          <p:cNvPicPr>
            <a:picLocks noChangeAspect="1"/>
          </p:cNvPicPr>
          <p:nvPr/>
        </p:nvPicPr>
        <p:blipFill>
          <a:blip r:embed="rId2"/>
          <a:stretch>
            <a:fillRect/>
          </a:stretch>
        </p:blipFill>
        <p:spPr>
          <a:xfrm rot="21600000">
            <a:off x="4597908" y="4497323"/>
            <a:ext cx="1862327" cy="1728216"/>
          </a:xfrm>
          <a:prstGeom prst="rect">
            <a:avLst/>
          </a:prstGeom>
        </p:spPr>
      </p:pic>
      <p:sp>
        <p:nvSpPr>
          <p:cNvPr id="794" name="textbox 794"/>
          <p:cNvSpPr/>
          <p:nvPr/>
        </p:nvSpPr>
        <p:spPr>
          <a:xfrm>
            <a:off x="1705773" y="1802229"/>
            <a:ext cx="8756650" cy="295275"/>
          </a:xfrm>
          <a:prstGeom prst="rect">
            <a:avLst/>
          </a:prstGeom>
          <a:noFill/>
          <a:ln w="0" cap="flat">
            <a:noFill/>
            <a:prstDash val="solid"/>
            <a:miter lim="0"/>
          </a:ln>
        </p:spPr>
        <p:txBody>
          <a:bodyPr vert="horz" wrap="square" lIns="0" tIns="0" rIns="0" bIns="0"/>
          <a:lstStyle/>
          <a:p>
            <a:pPr algn="l" rtl="0" eaLnBrk="0">
              <a:lnSpc>
                <a:spcPct val="83341"/>
              </a:lnSpc>
              <a:tabLst/>
            </a:pPr>
            <a:endParaRPr sz="100" dirty="0">
              <a:latin typeface="Arial"/>
              <a:ea typeface="Arial"/>
              <a:cs typeface="Arial"/>
            </a:endParaRPr>
          </a:p>
          <a:p>
            <a:pPr algn="r" rtl="0" eaLnBrk="0">
              <a:lnSpc>
                <a:spcPts val="2123"/>
              </a:lnSpc>
              <a:tabLst/>
            </a:pPr>
            <a:r>
              <a:rPr sz="1600" kern="0" spc="80" dirty="0">
                <a:solidFill>
                  <a:srgbClr val="000000">
                    <a:alpha val="100000"/>
                  </a:srgbClr>
                </a:solidFill>
                <a:latin typeface="Microsoft YaHei"/>
                <a:ea typeface="Microsoft YaHei"/>
                <a:cs typeface="Microsoft YaHei"/>
              </a:rPr>
              <a:t>（ 二 ）燃气厂站内设备和管道未设置防止系统压力参数超过限值的自动切断和放</a:t>
            </a:r>
            <a:r>
              <a:rPr sz="1600" kern="0" spc="70" dirty="0">
                <a:solidFill>
                  <a:srgbClr val="000000">
                    <a:alpha val="100000"/>
                  </a:srgbClr>
                </a:solidFill>
                <a:latin typeface="Microsoft YaHei"/>
                <a:ea typeface="Microsoft YaHei"/>
                <a:cs typeface="Microsoft YaHei"/>
              </a:rPr>
              <a:t>散装置 ；</a:t>
            </a:r>
            <a:endParaRPr sz="1600" dirty="0">
              <a:latin typeface="Microsoft YaHei"/>
              <a:ea typeface="Microsoft YaHei"/>
              <a:cs typeface="Microsoft YaHei"/>
            </a:endParaRPr>
          </a:p>
        </p:txBody>
      </p:sp>
      <p:sp>
        <p:nvSpPr>
          <p:cNvPr id="796" name="textbox 796"/>
          <p:cNvSpPr/>
          <p:nvPr/>
        </p:nvSpPr>
        <p:spPr>
          <a:xfrm>
            <a:off x="4641918" y="2424529"/>
            <a:ext cx="2901314" cy="295275"/>
          </a:xfrm>
          <a:prstGeom prst="rect">
            <a:avLst/>
          </a:prstGeom>
          <a:noFill/>
          <a:ln w="0" cap="flat">
            <a:noFill/>
            <a:prstDash val="solid"/>
            <a:miter lim="0"/>
          </a:ln>
        </p:spPr>
        <p:txBody>
          <a:bodyPr vert="horz" wrap="square" lIns="0" tIns="0" rIns="0" bIns="0"/>
          <a:lstStyle/>
          <a:p>
            <a:pPr algn="l" rtl="0" eaLnBrk="0">
              <a:lnSpc>
                <a:spcPct val="83341"/>
              </a:lnSpc>
              <a:tabLst/>
            </a:pPr>
            <a:endParaRPr sz="100" dirty="0">
              <a:latin typeface="Arial"/>
              <a:ea typeface="Arial"/>
              <a:cs typeface="Arial"/>
            </a:endParaRPr>
          </a:p>
          <a:p>
            <a:pPr marL="12700" algn="l" rtl="0" eaLnBrk="0">
              <a:lnSpc>
                <a:spcPts val="2123"/>
              </a:lnSpc>
              <a:tabLst/>
            </a:pPr>
            <a:r>
              <a:rPr sz="1600" kern="0" spc="130" dirty="0">
                <a:solidFill>
                  <a:srgbClr val="000000">
                    <a:alpha val="100000"/>
                  </a:srgbClr>
                </a:solidFill>
                <a:latin typeface="Microsoft YaHei"/>
                <a:ea typeface="Microsoft YaHei"/>
                <a:cs typeface="Microsoft YaHei"/>
              </a:rPr>
              <a:t>2</a:t>
            </a:r>
            <a:r>
              <a:rPr sz="1600" kern="0" spc="-200" dirty="0">
                <a:solidFill>
                  <a:srgbClr val="000000">
                    <a:alpha val="100000"/>
                  </a:srgbClr>
                </a:solidFill>
                <a:latin typeface="Microsoft YaHei"/>
                <a:ea typeface="Microsoft YaHei"/>
                <a:cs typeface="Microsoft YaHei"/>
              </a:rPr>
              <a:t> </a:t>
            </a:r>
            <a:r>
              <a:rPr sz="1600" kern="0" spc="130" dirty="0">
                <a:solidFill>
                  <a:srgbClr val="000000">
                    <a:alpha val="100000"/>
                  </a:srgbClr>
                </a:solidFill>
                <a:latin typeface="Microsoft YaHei"/>
                <a:ea typeface="Microsoft YaHei"/>
                <a:cs typeface="Microsoft YaHei"/>
              </a:rPr>
              <a:t>.液化天然气储配站或气化站</a:t>
            </a:r>
            <a:endParaRPr sz="1600" dirty="0">
              <a:latin typeface="Microsoft YaHei"/>
              <a:ea typeface="Microsoft YaHei"/>
              <a:cs typeface="Microsoft YaHei"/>
            </a:endParaRPr>
          </a:p>
        </p:txBody>
      </p:sp>
      <p:pic>
        <p:nvPicPr>
          <p:cNvPr id="798" name="picture 798"/>
          <p:cNvPicPr>
            <a:picLocks noChangeAspect="1"/>
          </p:cNvPicPr>
          <p:nvPr/>
        </p:nvPicPr>
        <p:blipFill>
          <a:blip r:embed="rId3"/>
          <a:stretch>
            <a:fillRect/>
          </a:stretch>
        </p:blipFill>
        <p:spPr>
          <a:xfrm rot="21600000">
            <a:off x="11472671" y="0"/>
            <a:ext cx="719328" cy="720852"/>
          </a:xfrm>
          <a:prstGeom prst="rect">
            <a:avLst/>
          </a:prstGeom>
        </p:spPr>
      </p:pic>
      <p:pic>
        <p:nvPicPr>
          <p:cNvPr id="800" name="picture 800"/>
          <p:cNvPicPr>
            <a:picLocks noChangeAspect="1"/>
          </p:cNvPicPr>
          <p:nvPr/>
        </p:nvPicPr>
        <p:blipFill>
          <a:blip r:embed="rId4"/>
          <a:stretch>
            <a:fillRect/>
          </a:stretch>
        </p:blipFill>
        <p:spPr>
          <a:xfrm rot="21600000">
            <a:off x="0" y="6138671"/>
            <a:ext cx="720852" cy="719328"/>
          </a:xfrm>
          <a:prstGeom prst="rect">
            <a:avLst/>
          </a:prstGeom>
        </p:spPr>
      </p:pic>
      <p:pic>
        <p:nvPicPr>
          <p:cNvPr id="802" name="picture 802"/>
          <p:cNvPicPr>
            <a:picLocks noChangeAspect="1"/>
          </p:cNvPicPr>
          <p:nvPr/>
        </p:nvPicPr>
        <p:blipFill>
          <a:blip r:embed="rId5"/>
          <a:stretch>
            <a:fillRect/>
          </a:stretch>
        </p:blipFill>
        <p:spPr>
          <a:xfrm rot="21600000">
            <a:off x="720090" y="1619250"/>
            <a:ext cx="10751184" cy="12700"/>
          </a:xfrm>
          <a:prstGeom prst="rect">
            <a:avLst/>
          </a:prstGeom>
        </p:spPr>
      </p:pic>
      <p:pic>
        <p:nvPicPr>
          <p:cNvPr id="804" name="picture 804"/>
          <p:cNvPicPr>
            <a:picLocks noChangeAspect="1"/>
          </p:cNvPicPr>
          <p:nvPr/>
        </p:nvPicPr>
        <p:blipFill>
          <a:blip r:embed="rId5"/>
          <a:stretch>
            <a:fillRect/>
          </a:stretch>
        </p:blipFill>
        <p:spPr>
          <a:xfrm rot="21600000">
            <a:off x="720090" y="2241550"/>
            <a:ext cx="10751184" cy="12700"/>
          </a:xfrm>
          <a:prstGeom prst="rect">
            <a:avLst/>
          </a:prstGeom>
        </p:spPr>
      </p:pic>
    </p:spTree>
  </p:cSld>
  <p:clrMapOvr>
    <a:masterClrMapping/>
  </p:clrMapOvr>
</p:sld>
</file>

<file path=ppt/slides/slide39.xml><?xml version="1.0" encoding="utf-8"?>
<p:sld xmlns:a16="http://schemas.microsoft.com/office/drawing/2014/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6" name="rect 806"/>
          <p:cNvSpPr/>
          <p:nvPr/>
        </p:nvSpPr>
        <p:spPr>
          <a:xfrm>
            <a:off x="0" y="0"/>
            <a:ext cx="12192000" cy="6858000"/>
          </a:xfrm>
          <a:prstGeom prst="rect">
            <a:avLst/>
          </a:prstGeom>
          <a:solidFill>
            <a:srgbClr val="E4F4FB">
              <a:alpha val="100000"/>
            </a:srgbClr>
          </a:solidFill>
          <a:ln w="0" cap="flat">
            <a:noFill/>
            <a:prstDash val="solid"/>
            <a:miter lim="0"/>
          </a:ln>
        </p:spPr>
        <p:txBody>
          <a:bodyPr rtlCol="0"/>
          <a:lstStyle/>
          <a:p>
            <a:pPr algn="ctr"/>
            <a:endParaRPr lang="zh-CN" altLang="en-US"/>
          </a:p>
        </p:txBody>
      </p:sp>
      <p:grpSp>
        <p:nvGrpSpPr>
          <p:cNvPr id="64" name="group 64"/>
          <p:cNvGrpSpPr/>
          <p:nvPr/>
        </p:nvGrpSpPr>
        <p:grpSpPr>
          <a:xfrm rot="21600000">
            <a:off x="720852" y="1626107"/>
            <a:ext cx="10750296" cy="4573524"/>
            <a:chOff x="0" y="0"/>
            <a:chExt cx="10750296" cy="4573524"/>
          </a:xfrm>
        </p:grpSpPr>
        <p:sp>
          <p:nvSpPr>
            <p:cNvPr id="808" name="path 808"/>
            <p:cNvSpPr/>
            <p:nvPr/>
          </p:nvSpPr>
          <p:spPr>
            <a:xfrm>
              <a:off x="0" y="0"/>
              <a:ext cx="10750296" cy="4573524"/>
            </a:xfrm>
            <a:custGeom>
              <a:avLst/>
              <a:gdLst/>
              <a:ahLst/>
              <a:cxnLst/>
              <a:rect l="0" t="0" r="0" b="0"/>
              <a:pathLst>
                <a:path w="16929" h="7202">
                  <a:moveTo>
                    <a:pt x="0" y="0"/>
                  </a:moveTo>
                  <a:lnTo>
                    <a:pt x="16929" y="0"/>
                  </a:lnTo>
                  <a:lnTo>
                    <a:pt x="16929" y="979"/>
                  </a:lnTo>
                  <a:lnTo>
                    <a:pt x="0" y="979"/>
                  </a:lnTo>
                  <a:lnTo>
                    <a:pt x="0" y="0"/>
                  </a:lnTo>
                  <a:close/>
                </a:path>
                <a:path w="16929" h="7202">
                  <a:moveTo>
                    <a:pt x="0" y="1958"/>
                  </a:moveTo>
                  <a:lnTo>
                    <a:pt x="4171" y="1958"/>
                  </a:lnTo>
                  <a:lnTo>
                    <a:pt x="4171" y="2940"/>
                  </a:lnTo>
                  <a:lnTo>
                    <a:pt x="0" y="2940"/>
                  </a:lnTo>
                  <a:lnTo>
                    <a:pt x="0" y="1958"/>
                  </a:lnTo>
                  <a:close/>
                </a:path>
                <a:path w="16929" h="7202">
                  <a:moveTo>
                    <a:pt x="4171" y="1958"/>
                  </a:moveTo>
                  <a:lnTo>
                    <a:pt x="11138" y="1958"/>
                  </a:lnTo>
                  <a:lnTo>
                    <a:pt x="11138" y="2940"/>
                  </a:lnTo>
                  <a:lnTo>
                    <a:pt x="4171" y="2940"/>
                  </a:lnTo>
                  <a:lnTo>
                    <a:pt x="4171" y="1958"/>
                  </a:lnTo>
                  <a:close/>
                </a:path>
                <a:path w="16929" h="7202">
                  <a:moveTo>
                    <a:pt x="11138" y="1958"/>
                  </a:moveTo>
                  <a:lnTo>
                    <a:pt x="16929" y="1958"/>
                  </a:lnTo>
                  <a:lnTo>
                    <a:pt x="16929" y="2940"/>
                  </a:lnTo>
                  <a:lnTo>
                    <a:pt x="11138" y="2940"/>
                  </a:lnTo>
                  <a:lnTo>
                    <a:pt x="11138" y="1958"/>
                  </a:lnTo>
                  <a:close/>
                </a:path>
                <a:path w="16929" h="7202">
                  <a:moveTo>
                    <a:pt x="4171" y="4368"/>
                  </a:moveTo>
                  <a:lnTo>
                    <a:pt x="7507" y="4368"/>
                  </a:lnTo>
                  <a:lnTo>
                    <a:pt x="7507" y="7202"/>
                  </a:lnTo>
                  <a:lnTo>
                    <a:pt x="4171" y="7202"/>
                  </a:lnTo>
                  <a:lnTo>
                    <a:pt x="4171" y="4368"/>
                  </a:lnTo>
                  <a:close/>
                </a:path>
                <a:path w="16929" h="7202">
                  <a:moveTo>
                    <a:pt x="7507" y="4368"/>
                  </a:moveTo>
                  <a:lnTo>
                    <a:pt x="11138" y="4368"/>
                  </a:lnTo>
                  <a:lnTo>
                    <a:pt x="11138" y="7202"/>
                  </a:lnTo>
                  <a:lnTo>
                    <a:pt x="7507" y="7202"/>
                  </a:lnTo>
                  <a:lnTo>
                    <a:pt x="7507" y="4368"/>
                  </a:lnTo>
                  <a:close/>
                </a:path>
              </a:pathLst>
            </a:custGeom>
            <a:solidFill>
              <a:srgbClr val="B9D6E6">
                <a:alpha val="100000"/>
              </a:srgbClr>
            </a:solidFill>
            <a:ln w="0" cap="flat">
              <a:noFill/>
              <a:prstDash val="solid"/>
              <a:miter lim="0"/>
            </a:ln>
          </p:spPr>
          <p:txBody>
            <a:bodyPr rtlCol="0"/>
            <a:lstStyle/>
            <a:p>
              <a:pPr algn="ctr"/>
              <a:endParaRPr lang="zh-CN" altLang="en-US"/>
            </a:p>
          </p:txBody>
        </p:sp>
        <p:sp>
          <p:nvSpPr>
            <p:cNvPr id="810" name="path 810"/>
            <p:cNvSpPr/>
            <p:nvPr/>
          </p:nvSpPr>
          <p:spPr>
            <a:xfrm>
              <a:off x="0" y="621792"/>
              <a:ext cx="10750296" cy="3951732"/>
            </a:xfrm>
            <a:custGeom>
              <a:avLst/>
              <a:gdLst/>
              <a:ahLst/>
              <a:cxnLst/>
              <a:rect l="0" t="0" r="0" b="0"/>
              <a:pathLst>
                <a:path w="16929" h="6223">
                  <a:moveTo>
                    <a:pt x="0" y="0"/>
                  </a:moveTo>
                  <a:lnTo>
                    <a:pt x="16929" y="0"/>
                  </a:lnTo>
                  <a:lnTo>
                    <a:pt x="16929" y="979"/>
                  </a:lnTo>
                  <a:lnTo>
                    <a:pt x="0" y="979"/>
                  </a:lnTo>
                  <a:lnTo>
                    <a:pt x="0" y="0"/>
                  </a:lnTo>
                  <a:close/>
                </a:path>
                <a:path w="16929" h="6223">
                  <a:moveTo>
                    <a:pt x="0" y="1960"/>
                  </a:moveTo>
                  <a:lnTo>
                    <a:pt x="4171" y="1960"/>
                  </a:lnTo>
                  <a:lnTo>
                    <a:pt x="4171" y="6223"/>
                  </a:lnTo>
                  <a:lnTo>
                    <a:pt x="0" y="6223"/>
                  </a:lnTo>
                  <a:lnTo>
                    <a:pt x="0" y="1960"/>
                  </a:lnTo>
                  <a:close/>
                </a:path>
                <a:path w="16929" h="6223">
                  <a:moveTo>
                    <a:pt x="4171" y="1960"/>
                  </a:moveTo>
                  <a:lnTo>
                    <a:pt x="11138" y="1960"/>
                  </a:lnTo>
                  <a:lnTo>
                    <a:pt x="11138" y="3388"/>
                  </a:lnTo>
                  <a:lnTo>
                    <a:pt x="4171" y="3388"/>
                  </a:lnTo>
                  <a:lnTo>
                    <a:pt x="4171" y="1960"/>
                  </a:lnTo>
                  <a:close/>
                </a:path>
                <a:path w="16929" h="6223">
                  <a:moveTo>
                    <a:pt x="11138" y="1960"/>
                  </a:moveTo>
                  <a:lnTo>
                    <a:pt x="16929" y="1960"/>
                  </a:lnTo>
                  <a:lnTo>
                    <a:pt x="16929" y="6223"/>
                  </a:lnTo>
                  <a:lnTo>
                    <a:pt x="11138" y="6223"/>
                  </a:lnTo>
                  <a:lnTo>
                    <a:pt x="11138" y="1960"/>
                  </a:lnTo>
                  <a:close/>
                </a:path>
              </a:pathLst>
            </a:custGeom>
            <a:solidFill>
              <a:srgbClr val="FFFFFF">
                <a:alpha val="100000"/>
              </a:srgbClr>
            </a:solidFill>
            <a:ln w="0" cap="flat">
              <a:noFill/>
              <a:prstDash val="solid"/>
              <a:miter lim="0"/>
            </a:ln>
          </p:spPr>
          <p:txBody>
            <a:bodyPr rtlCol="0"/>
            <a:lstStyle/>
            <a:p>
              <a:pPr algn="ctr"/>
              <a:endParaRPr lang="zh-CN" altLang="en-US"/>
            </a:p>
          </p:txBody>
        </p:sp>
      </p:grpSp>
      <p:graphicFrame>
        <p:nvGraphicFramePr>
          <p:cNvPr id="812" name="table 812"/>
          <p:cNvGraphicFramePr>
            <a:graphicFrameLocks noGrp="1"/>
          </p:cNvGraphicFramePr>
          <p:nvPr/>
        </p:nvGraphicFramePr>
        <p:xfrm>
          <a:off x="720090" y="2870200"/>
          <a:ext cx="10750547" cy="3353435"/>
        </p:xfrm>
        <a:graphic>
          <a:graphicData uri="http://schemas.openxmlformats.org/drawingml/2006/table">
            <a:tbl>
              <a:tblPr/>
              <a:tblGrid>
                <a:gridCol w="2649855">
                  <a:extLst>
                    <a:ext uri="{9D8B030D-6E8A-4147-A177-3AD203B41FA5}">
                      <a16:colId xmlns:a16="http://schemas.microsoft.com/office/drawing/2014/main" val="20000"/>
                    </a:ext>
                  </a:extLst>
                </a:gridCol>
                <a:gridCol w="2043429">
                  <a:extLst>
                    <a:ext uri="{9D8B030D-6E8A-4147-A177-3AD203B41FA5}">
                      <a16:colId xmlns:a16="http://schemas.microsoft.com/office/drawing/2014/main" val="20001"/>
                    </a:ext>
                  </a:extLst>
                </a:gridCol>
                <a:gridCol w="2379979">
                  <a:extLst>
                    <a:ext uri="{9D8B030D-6E8A-4147-A177-3AD203B41FA5}">
                      <a16:colId xmlns:a16="http://schemas.microsoft.com/office/drawing/2014/main" val="20002"/>
                    </a:ext>
                  </a:extLst>
                </a:gridCol>
                <a:gridCol w="3677284">
                  <a:extLst>
                    <a:ext uri="{9D8B030D-6E8A-4147-A177-3AD203B41FA5}">
                      <a16:colId xmlns:a16="http://schemas.microsoft.com/office/drawing/2014/main" val="20003"/>
                    </a:ext>
                  </a:extLst>
                </a:gridCol>
              </a:tblGrid>
              <a:tr h="1435735">
                <a:tc rowSpan="2">
                  <a:txBody>
                    <a:bodyPr/>
                    <a:lstStyle/>
                    <a:p>
                      <a:pPr algn="l" rtl="0" eaLnBrk="0">
                        <a:lnSpc>
                          <a:spcPct val="152000"/>
                        </a:lnSpc>
                        <a:tabLst/>
                      </a:pPr>
                      <a:endParaRPr sz="1000" dirty="0">
                        <a:latin typeface="Arial"/>
                        <a:ea typeface="Arial"/>
                        <a:cs typeface="Arial"/>
                      </a:endParaRPr>
                    </a:p>
                    <a:p>
                      <a:pPr algn="l" rtl="0" eaLnBrk="0">
                        <a:lnSpc>
                          <a:spcPct val="8355"/>
                        </a:lnSpc>
                        <a:tabLst/>
                      </a:pPr>
                      <a:endParaRPr sz="100" dirty="0">
                        <a:latin typeface="Arial"/>
                        <a:ea typeface="Arial"/>
                        <a:cs typeface="Arial"/>
                      </a:endParaRPr>
                    </a:p>
                    <a:p>
                      <a:pPr marL="872489" algn="l" rtl="0" eaLnBrk="0">
                        <a:lnSpc>
                          <a:spcPct val="84000"/>
                        </a:lnSpc>
                        <a:tabLst/>
                      </a:pPr>
                      <a:r>
                        <a:rPr sz="1600" kern="0" spc="120" dirty="0">
                          <a:solidFill>
                            <a:srgbClr val="000000">
                              <a:alpha val="100000"/>
                            </a:srgbClr>
                          </a:solidFill>
                          <a:latin typeface="Microsoft YaHei"/>
                          <a:ea typeface="Microsoft YaHei"/>
                          <a:cs typeface="Microsoft YaHei"/>
                        </a:rPr>
                        <a:t>检查要点</a:t>
                      </a:r>
                      <a:endParaRPr sz="1600" dirty="0">
                        <a:latin typeface="Microsoft YaHei"/>
                        <a:ea typeface="Microsoft YaHei"/>
                        <a:cs typeface="Microsoft YaHei"/>
                      </a:endParaRPr>
                    </a:p>
                    <a:p>
                      <a:pPr algn="l" rtl="0" eaLnBrk="0">
                        <a:lnSpc>
                          <a:spcPct val="111000"/>
                        </a:lnSpc>
                        <a:tabLst/>
                      </a:pPr>
                      <a:endParaRPr sz="1000" dirty="0">
                        <a:latin typeface="Arial"/>
                        <a:ea typeface="Arial"/>
                        <a:cs typeface="Arial"/>
                      </a:endParaRPr>
                    </a:p>
                    <a:p>
                      <a:pPr algn="l" rtl="0" eaLnBrk="0">
                        <a:lnSpc>
                          <a:spcPct val="111000"/>
                        </a:lnSpc>
                        <a:tabLst/>
                      </a:pPr>
                      <a:endParaRPr sz="1000" dirty="0">
                        <a:latin typeface="Arial"/>
                        <a:ea typeface="Arial"/>
                        <a:cs typeface="Arial"/>
                      </a:endParaRPr>
                    </a:p>
                    <a:p>
                      <a:pPr algn="l" rtl="0" eaLnBrk="0">
                        <a:lnSpc>
                          <a:spcPct val="112000"/>
                        </a:lnSpc>
                        <a:tabLst/>
                      </a:pPr>
                      <a:endParaRPr sz="1000" dirty="0">
                        <a:latin typeface="Arial"/>
                        <a:ea typeface="Arial"/>
                        <a:cs typeface="Arial"/>
                      </a:endParaRPr>
                    </a:p>
                    <a:p>
                      <a:pPr algn="l" rtl="0" eaLnBrk="0">
                        <a:lnSpc>
                          <a:spcPct val="112000"/>
                        </a:lnSpc>
                        <a:tabLst/>
                      </a:pPr>
                      <a:endParaRPr sz="1000" dirty="0">
                        <a:latin typeface="Arial"/>
                        <a:ea typeface="Arial"/>
                        <a:cs typeface="Arial"/>
                      </a:endParaRPr>
                    </a:p>
                    <a:p>
                      <a:pPr algn="l" rtl="0" eaLnBrk="0">
                        <a:lnSpc>
                          <a:spcPct val="112000"/>
                        </a:lnSpc>
                        <a:tabLst/>
                      </a:pPr>
                      <a:endParaRPr sz="1000" dirty="0">
                        <a:latin typeface="Arial"/>
                        <a:ea typeface="Arial"/>
                        <a:cs typeface="Arial"/>
                      </a:endParaRPr>
                    </a:p>
                    <a:p>
                      <a:pPr algn="l" rtl="0" eaLnBrk="0">
                        <a:lnSpc>
                          <a:spcPct val="112000"/>
                        </a:lnSpc>
                        <a:tabLst/>
                      </a:pPr>
                      <a:endParaRPr sz="1000" dirty="0">
                        <a:latin typeface="Arial"/>
                        <a:ea typeface="Arial"/>
                        <a:cs typeface="Arial"/>
                      </a:endParaRPr>
                    </a:p>
                    <a:p>
                      <a:pPr algn="l" rtl="0" eaLnBrk="0">
                        <a:lnSpc>
                          <a:spcPct val="126000"/>
                        </a:lnSpc>
                        <a:tabLst/>
                      </a:pPr>
                      <a:endParaRPr sz="300" dirty="0">
                        <a:latin typeface="Arial"/>
                        <a:ea typeface="Arial"/>
                        <a:cs typeface="Arial"/>
                      </a:endParaRPr>
                    </a:p>
                    <a:p>
                      <a:pPr marL="232409" indent="78105" algn="l" rtl="0" eaLnBrk="0">
                        <a:lnSpc>
                          <a:spcPct val="130000"/>
                        </a:lnSpc>
                        <a:spcBef>
                          <a:spcPts val="2"/>
                        </a:spcBef>
                        <a:tabLst/>
                      </a:pPr>
                      <a:r>
                        <a:rPr sz="1500" kern="0" spc="-60" dirty="0">
                          <a:solidFill>
                            <a:srgbClr val="000000">
                              <a:alpha val="100000"/>
                            </a:srgbClr>
                          </a:solidFill>
                          <a:latin typeface="Microsoft YaHei"/>
                          <a:ea typeface="Microsoft YaHei"/>
                          <a:cs typeface="Microsoft YaHei"/>
                        </a:rPr>
                        <a:t>（</a:t>
                      </a:r>
                      <a:r>
                        <a:rPr sz="1500" kern="0" spc="180" dirty="0">
                          <a:solidFill>
                            <a:srgbClr val="000000">
                              <a:alpha val="100000"/>
                            </a:srgbClr>
                          </a:solidFill>
                          <a:latin typeface="Microsoft YaHei"/>
                          <a:ea typeface="Microsoft YaHei"/>
                          <a:cs typeface="Microsoft YaHei"/>
                        </a:rPr>
                        <a:t> </a:t>
                      </a:r>
                      <a:r>
                        <a:rPr sz="1500" kern="0" spc="-60" dirty="0">
                          <a:solidFill>
                            <a:srgbClr val="000000">
                              <a:alpha val="100000"/>
                            </a:srgbClr>
                          </a:solidFill>
                          <a:latin typeface="FangSong"/>
                          <a:ea typeface="FangSong"/>
                          <a:cs typeface="FangSong"/>
                        </a:rPr>
                        <a:t>5</a:t>
                      </a:r>
                      <a:r>
                        <a:rPr sz="1500" kern="0" spc="-340" dirty="0">
                          <a:solidFill>
                            <a:srgbClr val="000000">
                              <a:alpha val="100000"/>
                            </a:srgbClr>
                          </a:solidFill>
                          <a:latin typeface="FangSong"/>
                          <a:ea typeface="FangSong"/>
                          <a:cs typeface="FangSong"/>
                        </a:rPr>
                        <a:t> </a:t>
                      </a:r>
                      <a:r>
                        <a:rPr sz="1500" kern="0" spc="-60" dirty="0">
                          <a:solidFill>
                            <a:srgbClr val="000000">
                              <a:alpha val="100000"/>
                            </a:srgbClr>
                          </a:solidFill>
                          <a:latin typeface="Microsoft YaHei"/>
                          <a:ea typeface="Microsoft YaHei"/>
                          <a:cs typeface="Microsoft YaHei"/>
                        </a:rPr>
                        <a:t>）查液相管道两个截</a:t>
                      </a:r>
                      <a:r>
                        <a:rPr sz="1500" kern="0" spc="0" dirty="0">
                          <a:solidFill>
                            <a:srgbClr val="000000">
                              <a:alpha val="100000"/>
                            </a:srgbClr>
                          </a:solidFill>
                          <a:latin typeface="Microsoft YaHei"/>
                          <a:ea typeface="Microsoft YaHei"/>
                          <a:cs typeface="Microsoft YaHei"/>
                        </a:rPr>
                        <a:t>      </a:t>
                      </a:r>
                      <a:r>
                        <a:rPr sz="1500" kern="0" spc="90" dirty="0">
                          <a:solidFill>
                            <a:srgbClr val="000000">
                              <a:alpha val="100000"/>
                            </a:srgbClr>
                          </a:solidFill>
                          <a:latin typeface="Microsoft YaHei"/>
                          <a:ea typeface="Microsoft YaHei"/>
                          <a:cs typeface="Microsoft YaHei"/>
                        </a:rPr>
                        <a:t>断阀之间的安全放散装</a:t>
                      </a:r>
                      <a:r>
                        <a:rPr sz="1500" kern="0" spc="0" dirty="0">
                          <a:solidFill>
                            <a:srgbClr val="000000">
                              <a:alpha val="100000"/>
                            </a:srgbClr>
                          </a:solidFill>
                          <a:latin typeface="Microsoft YaHei"/>
                          <a:ea typeface="Microsoft YaHei"/>
                          <a:cs typeface="Microsoft YaHei"/>
                        </a:rPr>
                        <a:t>        </a:t>
                      </a:r>
                      <a:r>
                        <a:rPr sz="1500" kern="0" spc="70" dirty="0">
                          <a:solidFill>
                            <a:srgbClr val="000000">
                              <a:alpha val="100000"/>
                            </a:srgbClr>
                          </a:solidFill>
                          <a:latin typeface="Microsoft YaHei"/>
                          <a:ea typeface="Microsoft YaHei"/>
                          <a:cs typeface="Microsoft YaHei"/>
                        </a:rPr>
                        <a:t>置设置情况。</a:t>
                      </a:r>
                      <a:endParaRPr sz="1500" dirty="0">
                        <a:latin typeface="Microsoft YaHei"/>
                        <a:ea typeface="Microsoft YaHei"/>
                        <a:cs typeface="Microsoft YaHei"/>
                      </a:endParaRPr>
                    </a:p>
                  </a:txBody>
                  <a:tcPr marL="0" marR="0" marT="0" marB="0">
                    <a:lnL>
                      <a:noFill/>
                    </a:lnL>
                    <a:lnR w="12700" cap="flat" cmpd="sng" algn="ctr">
                      <a:solidFill>
                        <a:srgbClr val="8EBFD6"/>
                      </a:solidFill>
                      <a:prstDash val="solid"/>
                      <a:round/>
                      <a:headEnd type="none" w="med" len="med"/>
                      <a:tailEnd type="none" w="med" len="med"/>
                    </a:lnR>
                    <a:lnT>
                      <a:noFill/>
                    </a:lnT>
                    <a:lnB w="12700" cap="flat" cmpd="sng" algn="ctr">
                      <a:solidFill>
                        <a:srgbClr val="8EBFD6"/>
                      </a:solidFill>
                      <a:prstDash val="solid"/>
                      <a:round/>
                      <a:headEnd type="none" w="med" len="med"/>
                      <a:tailEnd type="none" w="med" len="med"/>
                    </a:lnB>
                  </a:tcPr>
                </a:tc>
                <a:tc gridSpan="2">
                  <a:txBody>
                    <a:bodyPr/>
                    <a:lstStyle/>
                    <a:p>
                      <a:pPr algn="l" rtl="0" eaLnBrk="0">
                        <a:lnSpc>
                          <a:spcPct val="152000"/>
                        </a:lnSpc>
                        <a:tabLst/>
                      </a:pPr>
                      <a:endParaRPr sz="1000" dirty="0">
                        <a:latin typeface="Arial"/>
                        <a:ea typeface="Arial"/>
                        <a:cs typeface="Arial"/>
                      </a:endParaRPr>
                    </a:p>
                    <a:p>
                      <a:pPr marL="1761489" algn="l" rtl="0" eaLnBrk="0">
                        <a:lnSpc>
                          <a:spcPct val="84000"/>
                        </a:lnSpc>
                        <a:spcBef>
                          <a:spcPts val="4"/>
                        </a:spcBef>
                        <a:tabLst/>
                      </a:pPr>
                      <a:r>
                        <a:rPr sz="1600" kern="0" spc="120" dirty="0">
                          <a:solidFill>
                            <a:srgbClr val="000000">
                              <a:alpha val="100000"/>
                            </a:srgbClr>
                          </a:solidFill>
                          <a:latin typeface="Microsoft YaHei"/>
                          <a:ea typeface="Microsoft YaHei"/>
                          <a:cs typeface="Microsoft YaHei"/>
                        </a:rPr>
                        <a:t>判定标准</a:t>
                      </a:r>
                      <a:endParaRPr sz="1600" dirty="0">
                        <a:latin typeface="Microsoft YaHei"/>
                        <a:ea typeface="Microsoft YaHei"/>
                        <a:cs typeface="Microsoft YaHei"/>
                      </a:endParaRPr>
                    </a:p>
                    <a:p>
                      <a:pPr algn="l" rtl="0" eaLnBrk="0">
                        <a:lnSpc>
                          <a:spcPct val="194000"/>
                        </a:lnSpc>
                        <a:tabLst/>
                      </a:pPr>
                      <a:endParaRPr sz="1000" dirty="0">
                        <a:latin typeface="Arial"/>
                        <a:ea typeface="Arial"/>
                        <a:cs typeface="Arial"/>
                      </a:endParaRPr>
                    </a:p>
                    <a:p>
                      <a:pPr algn="l" rtl="0" eaLnBrk="0">
                        <a:lnSpc>
                          <a:spcPct val="127000"/>
                        </a:lnSpc>
                        <a:tabLst/>
                      </a:pPr>
                      <a:endParaRPr sz="300" dirty="0">
                        <a:latin typeface="Arial"/>
                        <a:ea typeface="Arial"/>
                        <a:cs typeface="Arial"/>
                      </a:endParaRPr>
                    </a:p>
                    <a:p>
                      <a:pPr marL="232409" algn="l" rtl="0" eaLnBrk="0">
                        <a:lnSpc>
                          <a:spcPct val="125000"/>
                        </a:lnSpc>
                        <a:spcBef>
                          <a:spcPts val="2"/>
                        </a:spcBef>
                        <a:tabLst/>
                      </a:pPr>
                      <a:r>
                        <a:rPr sz="1500" kern="0" spc="100" dirty="0">
                          <a:solidFill>
                            <a:srgbClr val="000000">
                              <a:alpha val="100000"/>
                            </a:srgbClr>
                          </a:solidFill>
                          <a:latin typeface="Microsoft YaHei"/>
                          <a:ea typeface="Microsoft YaHei"/>
                          <a:cs typeface="Microsoft YaHei"/>
                        </a:rPr>
                        <a:t>液相管道两个截断阀之间未设置安</a:t>
                      </a:r>
                      <a:r>
                        <a:rPr sz="1500" kern="0" spc="90" dirty="0">
                          <a:solidFill>
                            <a:srgbClr val="000000">
                              <a:alpha val="100000"/>
                            </a:srgbClr>
                          </a:solidFill>
                          <a:latin typeface="Microsoft YaHei"/>
                          <a:ea typeface="Microsoft YaHei"/>
                          <a:cs typeface="Microsoft YaHei"/>
                        </a:rPr>
                        <a:t>全放散装</a:t>
                      </a:r>
                      <a:r>
                        <a:rPr sz="1500" kern="0" spc="-10" dirty="0">
                          <a:solidFill>
                            <a:srgbClr val="000000">
                              <a:alpha val="100000"/>
                            </a:srgbClr>
                          </a:solidFill>
                          <a:latin typeface="Microsoft YaHei"/>
                          <a:ea typeface="Microsoft YaHei"/>
                          <a:cs typeface="Microsoft YaHei"/>
                        </a:rPr>
                        <a:t>       </a:t>
                      </a:r>
                      <a:r>
                        <a:rPr sz="1500" kern="0" spc="30" dirty="0">
                          <a:solidFill>
                            <a:srgbClr val="000000">
                              <a:alpha val="100000"/>
                            </a:srgbClr>
                          </a:solidFill>
                          <a:latin typeface="Microsoft YaHei"/>
                          <a:ea typeface="Microsoft YaHei"/>
                          <a:cs typeface="Microsoft YaHei"/>
                        </a:rPr>
                        <a:t>置 ，构成重大隐患</a:t>
                      </a:r>
                      <a:endParaRPr sz="1500" dirty="0">
                        <a:latin typeface="Microsoft YaHei"/>
                        <a:ea typeface="Microsoft YaHei"/>
                        <a:cs typeface="Microsoft YaHei"/>
                      </a:endParaRPr>
                    </a:p>
                  </a:txBody>
                  <a:tcPr marL="0" marR="0" marT="0" marB="0">
                    <a:lnL w="12700" cap="flat" cmpd="sng" algn="ctr">
                      <a:solidFill>
                        <a:srgbClr val="8EBFD6"/>
                      </a:solidFill>
                      <a:prstDash val="solid"/>
                      <a:round/>
                      <a:headEnd type="none" w="med" len="med"/>
                      <a:tailEnd type="none" w="med" len="med"/>
                    </a:lnL>
                    <a:lnR w="12700" cap="flat" cmpd="sng" algn="ctr">
                      <a:solidFill>
                        <a:srgbClr val="8EBFD6"/>
                      </a:solidFill>
                      <a:prstDash val="solid"/>
                      <a:round/>
                      <a:headEnd type="none" w="med" len="med"/>
                      <a:tailEnd type="none" w="med" len="med"/>
                    </a:lnR>
                    <a:lnT>
                      <a:noFill/>
                    </a:lnT>
                    <a:lnB>
                      <a:noFill/>
                    </a:lnB>
                  </a:tcPr>
                </a:tc>
                <a:tc hMerge="1">
                  <a:txBody>
                    <a:bodyPr/>
                    <a:lstStyle/>
                    <a:p>
                      <a:endParaRPr/>
                    </a:p>
                  </a:txBody>
                  <a:tcPr marL="0" marR="0" marT="0" marB="0">
                    <a:lnL w="12700" cap="flat" cmpd="sng" algn="ctr">
                      <a:solidFill>
                        <a:srgbClr val="8EBFD6"/>
                      </a:solidFill>
                      <a:prstDash val="solid"/>
                      <a:round/>
                      <a:headEnd type="none" w="med" len="med"/>
                      <a:tailEnd type="none" w="med" len="med"/>
                    </a:lnL>
                    <a:lnR w="12700" cap="flat" cmpd="sng" algn="ctr">
                      <a:solidFill>
                        <a:srgbClr val="8EBFD6"/>
                      </a:solidFill>
                      <a:prstDash val="solid"/>
                      <a:round/>
                      <a:headEnd type="none" w="med" len="med"/>
                      <a:tailEnd type="none" w="med" len="med"/>
                    </a:lnR>
                    <a:lnT>
                      <a:noFill/>
                    </a:lnT>
                    <a:lnB>
                      <a:noFill/>
                    </a:lnB>
                  </a:tcPr>
                </a:tc>
                <a:tc rowSpan="2">
                  <a:txBody>
                    <a:bodyPr/>
                    <a:lstStyle/>
                    <a:p>
                      <a:pPr algn="l" rtl="0" eaLnBrk="0">
                        <a:lnSpc>
                          <a:spcPct val="151000"/>
                        </a:lnSpc>
                        <a:tabLst/>
                      </a:pPr>
                      <a:endParaRPr sz="1000" dirty="0">
                        <a:latin typeface="Arial"/>
                        <a:ea typeface="Arial"/>
                        <a:cs typeface="Arial"/>
                      </a:endParaRPr>
                    </a:p>
                    <a:p>
                      <a:pPr marL="1162050" algn="l" rtl="0" eaLnBrk="0">
                        <a:lnSpc>
                          <a:spcPct val="85000"/>
                        </a:lnSpc>
                        <a:spcBef>
                          <a:spcPts val="1"/>
                        </a:spcBef>
                        <a:tabLst/>
                      </a:pPr>
                      <a:r>
                        <a:rPr sz="1600" kern="0" spc="140" dirty="0">
                          <a:solidFill>
                            <a:srgbClr val="000000">
                              <a:alpha val="100000"/>
                            </a:srgbClr>
                          </a:solidFill>
                          <a:latin typeface="Microsoft YaHei"/>
                          <a:ea typeface="Microsoft YaHei"/>
                          <a:cs typeface="Microsoft YaHei"/>
                        </a:rPr>
                        <a:t>相关参考依据</a:t>
                      </a:r>
                      <a:endParaRPr sz="1600" dirty="0">
                        <a:latin typeface="Microsoft YaHei"/>
                        <a:ea typeface="Microsoft YaHei"/>
                        <a:cs typeface="Microsoft YaHei"/>
                      </a:endParaRPr>
                    </a:p>
                    <a:p>
                      <a:pPr algn="l" rtl="0" eaLnBrk="0">
                        <a:lnSpc>
                          <a:spcPct val="116000"/>
                        </a:lnSpc>
                        <a:tabLst/>
                      </a:pPr>
                      <a:endParaRPr sz="1000" dirty="0">
                        <a:latin typeface="Arial"/>
                        <a:ea typeface="Arial"/>
                        <a:cs typeface="Arial"/>
                      </a:endParaRPr>
                    </a:p>
                    <a:p>
                      <a:pPr algn="l" rtl="0" eaLnBrk="0">
                        <a:lnSpc>
                          <a:spcPct val="116000"/>
                        </a:lnSpc>
                        <a:tabLst/>
                      </a:pPr>
                      <a:endParaRPr sz="1000" dirty="0">
                        <a:latin typeface="Arial"/>
                        <a:ea typeface="Arial"/>
                        <a:cs typeface="Arial"/>
                      </a:endParaRPr>
                    </a:p>
                    <a:p>
                      <a:pPr algn="l" rtl="0" eaLnBrk="0">
                        <a:lnSpc>
                          <a:spcPct val="117000"/>
                        </a:lnSpc>
                        <a:tabLst/>
                      </a:pPr>
                      <a:endParaRPr sz="1000" dirty="0">
                        <a:latin typeface="Arial"/>
                        <a:ea typeface="Arial"/>
                        <a:cs typeface="Arial"/>
                      </a:endParaRPr>
                    </a:p>
                    <a:p>
                      <a:pPr algn="l" rtl="0" eaLnBrk="0">
                        <a:lnSpc>
                          <a:spcPct val="117000"/>
                        </a:lnSpc>
                        <a:tabLst/>
                      </a:pPr>
                      <a:endParaRPr sz="1000" dirty="0">
                        <a:latin typeface="Arial"/>
                        <a:ea typeface="Arial"/>
                        <a:cs typeface="Arial"/>
                      </a:endParaRPr>
                    </a:p>
                    <a:p>
                      <a:pPr marL="232409" indent="83819" algn="l" rtl="0" eaLnBrk="0">
                        <a:lnSpc>
                          <a:spcPct val="122000"/>
                        </a:lnSpc>
                        <a:spcBef>
                          <a:spcPts val="365"/>
                        </a:spcBef>
                        <a:tabLst/>
                      </a:pPr>
                      <a:r>
                        <a:rPr sz="1200" kern="0" spc="30" dirty="0">
                          <a:solidFill>
                            <a:srgbClr val="FF0000">
                              <a:alpha val="100000"/>
                            </a:srgbClr>
                          </a:solidFill>
                          <a:latin typeface="Microsoft YaHei"/>
                          <a:ea typeface="Microsoft YaHei"/>
                          <a:cs typeface="Microsoft YaHei"/>
                        </a:rPr>
                        <a:t>【依据】</a:t>
                      </a:r>
                      <a:r>
                        <a:rPr sz="1200" kern="0" spc="30" dirty="0">
                          <a:solidFill>
                            <a:srgbClr val="000000">
                              <a:alpha val="100000"/>
                            </a:srgbClr>
                          </a:solidFill>
                          <a:latin typeface="Microsoft YaHei"/>
                          <a:ea typeface="Microsoft YaHei"/>
                          <a:cs typeface="Microsoft YaHei"/>
                        </a:rPr>
                        <a:t>《燃气工程项目规范》</a:t>
                      </a:r>
                      <a:r>
                        <a:rPr sz="1200" kern="0" spc="-110" dirty="0">
                          <a:solidFill>
                            <a:srgbClr val="000000">
                              <a:alpha val="100000"/>
                            </a:srgbClr>
                          </a:solidFill>
                          <a:latin typeface="Microsoft YaHei"/>
                          <a:ea typeface="Microsoft YaHei"/>
                          <a:cs typeface="Microsoft YaHei"/>
                        </a:rPr>
                        <a:t> </a:t>
                      </a:r>
                      <a:r>
                        <a:rPr sz="1200" kern="0" spc="30" dirty="0">
                          <a:solidFill>
                            <a:srgbClr val="000000">
                              <a:alpha val="100000"/>
                            </a:srgbClr>
                          </a:solidFill>
                          <a:latin typeface="Microsoft YaHei"/>
                          <a:ea typeface="Microsoft YaHei"/>
                          <a:cs typeface="Microsoft YaHei"/>
                        </a:rPr>
                        <a:t>第4</a:t>
                      </a:r>
                      <a:r>
                        <a:rPr sz="1200" kern="0" spc="-160" dirty="0">
                          <a:solidFill>
                            <a:srgbClr val="000000">
                              <a:alpha val="100000"/>
                            </a:srgbClr>
                          </a:solidFill>
                          <a:latin typeface="Microsoft YaHei"/>
                          <a:ea typeface="Microsoft YaHei"/>
                          <a:cs typeface="Microsoft YaHei"/>
                        </a:rPr>
                        <a:t> </a:t>
                      </a:r>
                      <a:r>
                        <a:rPr sz="1200" kern="0" spc="30" dirty="0">
                          <a:solidFill>
                            <a:srgbClr val="000000">
                              <a:alpha val="100000"/>
                            </a:srgbClr>
                          </a:solidFill>
                          <a:latin typeface="Microsoft YaHei"/>
                          <a:ea typeface="Microsoft YaHei"/>
                          <a:cs typeface="Microsoft YaHei"/>
                        </a:rPr>
                        <a:t>.</a:t>
                      </a:r>
                      <a:r>
                        <a:rPr sz="1200" kern="0" spc="20" dirty="0">
                          <a:solidFill>
                            <a:srgbClr val="000000">
                              <a:alpha val="100000"/>
                            </a:srgbClr>
                          </a:solidFill>
                          <a:latin typeface="Microsoft YaHei"/>
                          <a:ea typeface="Microsoft YaHei"/>
                          <a:cs typeface="Microsoft YaHei"/>
                        </a:rPr>
                        <a:t>2.</a:t>
                      </a:r>
                      <a:r>
                        <a:rPr sz="1200" kern="0" spc="-180" dirty="0">
                          <a:solidFill>
                            <a:srgbClr val="000000">
                              <a:alpha val="100000"/>
                            </a:srgbClr>
                          </a:solidFill>
                          <a:latin typeface="Microsoft YaHei"/>
                          <a:ea typeface="Microsoft YaHei"/>
                          <a:cs typeface="Microsoft YaHei"/>
                        </a:rPr>
                        <a:t> </a:t>
                      </a:r>
                      <a:r>
                        <a:rPr sz="1200" kern="0" spc="20" dirty="0">
                          <a:solidFill>
                            <a:srgbClr val="000000">
                              <a:alpha val="100000"/>
                            </a:srgbClr>
                          </a:solidFill>
                          <a:latin typeface="Microsoft YaHei"/>
                          <a:ea typeface="Microsoft YaHei"/>
                          <a:cs typeface="Microsoft YaHei"/>
                        </a:rPr>
                        <a:t>7条</a:t>
                      </a:r>
                      <a:r>
                        <a:rPr sz="1200" kern="0" spc="290" dirty="0">
                          <a:solidFill>
                            <a:srgbClr val="000000">
                              <a:alpha val="100000"/>
                            </a:srgbClr>
                          </a:solidFill>
                          <a:latin typeface="Microsoft YaHei"/>
                          <a:ea typeface="Microsoft YaHei"/>
                          <a:cs typeface="Microsoft YaHei"/>
                        </a:rPr>
                        <a:t> </a:t>
                      </a:r>
                      <a:r>
                        <a:rPr sz="1200" kern="0" spc="20" dirty="0">
                          <a:solidFill>
                            <a:srgbClr val="000000">
                              <a:alpha val="100000"/>
                            </a:srgbClr>
                          </a:solidFill>
                          <a:latin typeface="Microsoft YaHei"/>
                          <a:ea typeface="Microsoft YaHei"/>
                          <a:cs typeface="Microsoft YaHei"/>
                        </a:rPr>
                        <a:t>：</a:t>
                      </a:r>
                      <a:r>
                        <a:rPr sz="1200" kern="0" spc="0" dirty="0">
                          <a:solidFill>
                            <a:srgbClr val="000000">
                              <a:alpha val="100000"/>
                            </a:srgbClr>
                          </a:solidFill>
                          <a:latin typeface="Microsoft YaHei"/>
                          <a:ea typeface="Microsoft YaHei"/>
                          <a:cs typeface="Microsoft YaHei"/>
                        </a:rPr>
                        <a:t>     </a:t>
                      </a:r>
                      <a:r>
                        <a:rPr sz="1200" kern="0" spc="100" dirty="0">
                          <a:solidFill>
                            <a:srgbClr val="000000">
                              <a:alpha val="100000"/>
                            </a:srgbClr>
                          </a:solidFill>
                          <a:latin typeface="Microsoft YaHei"/>
                          <a:ea typeface="Microsoft YaHei"/>
                          <a:cs typeface="Microsoft YaHei"/>
                        </a:rPr>
                        <a:t>液化天然气</a:t>
                      </a:r>
                      <a:r>
                        <a:rPr sz="1200" kern="0" spc="-170" dirty="0">
                          <a:solidFill>
                            <a:srgbClr val="000000">
                              <a:alpha val="100000"/>
                            </a:srgbClr>
                          </a:solidFill>
                          <a:latin typeface="Microsoft YaHei"/>
                          <a:ea typeface="Microsoft YaHei"/>
                          <a:cs typeface="Microsoft YaHei"/>
                        </a:rPr>
                        <a:t> </a:t>
                      </a:r>
                      <a:r>
                        <a:rPr sz="1200" kern="0" spc="100" dirty="0">
                          <a:solidFill>
                            <a:srgbClr val="000000">
                              <a:alpha val="100000"/>
                            </a:srgbClr>
                          </a:solidFill>
                          <a:latin typeface="Microsoft YaHei"/>
                          <a:ea typeface="Microsoft YaHei"/>
                          <a:cs typeface="Microsoft YaHei"/>
                        </a:rPr>
                        <a:t>、</a:t>
                      </a:r>
                      <a:r>
                        <a:rPr sz="1200" kern="0" spc="-220" dirty="0">
                          <a:solidFill>
                            <a:srgbClr val="000000">
                              <a:alpha val="100000"/>
                            </a:srgbClr>
                          </a:solidFill>
                          <a:latin typeface="Microsoft YaHei"/>
                          <a:ea typeface="Microsoft YaHei"/>
                          <a:cs typeface="Microsoft YaHei"/>
                        </a:rPr>
                        <a:t> </a:t>
                      </a:r>
                      <a:r>
                        <a:rPr sz="1200" kern="0" spc="100" dirty="0">
                          <a:solidFill>
                            <a:srgbClr val="000000">
                              <a:alpha val="100000"/>
                            </a:srgbClr>
                          </a:solidFill>
                          <a:latin typeface="Microsoft YaHei"/>
                          <a:ea typeface="Microsoft YaHei"/>
                          <a:cs typeface="Microsoft YaHei"/>
                        </a:rPr>
                        <a:t>液化石</a:t>
                      </a:r>
                      <a:r>
                        <a:rPr sz="1200" kern="0" spc="90" dirty="0">
                          <a:solidFill>
                            <a:srgbClr val="000000">
                              <a:alpha val="100000"/>
                            </a:srgbClr>
                          </a:solidFill>
                          <a:latin typeface="Microsoft YaHei"/>
                          <a:ea typeface="Microsoft YaHei"/>
                          <a:cs typeface="Microsoft YaHei"/>
                        </a:rPr>
                        <a:t>油气液相管道上相邻两</a:t>
                      </a:r>
                      <a:r>
                        <a:rPr sz="1200" kern="0" spc="0" dirty="0">
                          <a:solidFill>
                            <a:srgbClr val="000000">
                              <a:alpha val="100000"/>
                            </a:srgbClr>
                          </a:solidFill>
                          <a:latin typeface="Microsoft YaHei"/>
                          <a:ea typeface="Microsoft YaHei"/>
                          <a:cs typeface="Microsoft YaHei"/>
                        </a:rPr>
                        <a:t>       </a:t>
                      </a:r>
                      <a:r>
                        <a:rPr sz="1200" kern="0" spc="100" dirty="0">
                          <a:solidFill>
                            <a:srgbClr val="000000">
                              <a:alpha val="100000"/>
                            </a:srgbClr>
                          </a:solidFill>
                          <a:latin typeface="Microsoft YaHei"/>
                          <a:ea typeface="Microsoft YaHei"/>
                          <a:cs typeface="Microsoft YaHei"/>
                        </a:rPr>
                        <a:t>个切断阀之</a:t>
                      </a:r>
                      <a:r>
                        <a:rPr sz="1200" kern="0" spc="310" dirty="0">
                          <a:solidFill>
                            <a:srgbClr val="000000">
                              <a:alpha val="100000"/>
                            </a:srgbClr>
                          </a:solidFill>
                          <a:latin typeface="Microsoft YaHei"/>
                          <a:ea typeface="Microsoft YaHei"/>
                          <a:cs typeface="Microsoft YaHei"/>
                        </a:rPr>
                        <a:t> </a:t>
                      </a:r>
                      <a:r>
                        <a:rPr sz="1200" kern="0" spc="100" dirty="0">
                          <a:solidFill>
                            <a:srgbClr val="000000">
                              <a:alpha val="100000"/>
                            </a:srgbClr>
                          </a:solidFill>
                          <a:latin typeface="Microsoft YaHei"/>
                          <a:ea typeface="Microsoft YaHei"/>
                          <a:cs typeface="Microsoft YaHei"/>
                        </a:rPr>
                        <a:t>间的封闭管道应设安全阀</a:t>
                      </a:r>
                      <a:r>
                        <a:rPr sz="1200" kern="0" spc="90" dirty="0">
                          <a:solidFill>
                            <a:srgbClr val="000000">
                              <a:alpha val="100000"/>
                            </a:srgbClr>
                          </a:solidFill>
                          <a:latin typeface="Microsoft YaHei"/>
                          <a:ea typeface="Microsoft YaHei"/>
                          <a:cs typeface="Microsoft YaHei"/>
                        </a:rPr>
                        <a:t>。</a:t>
                      </a:r>
                      <a:endParaRPr sz="1200" dirty="0">
                        <a:latin typeface="Microsoft YaHei"/>
                        <a:ea typeface="Microsoft YaHei"/>
                        <a:cs typeface="Microsoft YaHei"/>
                      </a:endParaRPr>
                    </a:p>
                    <a:p>
                      <a:pPr marL="238125" indent="76200" algn="l" rtl="0" eaLnBrk="0">
                        <a:lnSpc>
                          <a:spcPct val="117000"/>
                        </a:lnSpc>
                        <a:spcBef>
                          <a:spcPts val="182"/>
                        </a:spcBef>
                        <a:tabLst/>
                      </a:pPr>
                      <a:r>
                        <a:rPr sz="1200" kern="0" spc="70" dirty="0">
                          <a:solidFill>
                            <a:srgbClr val="FF0000">
                              <a:alpha val="100000"/>
                            </a:srgbClr>
                          </a:solidFill>
                          <a:latin typeface="Microsoft YaHei"/>
                          <a:ea typeface="Microsoft YaHei"/>
                          <a:cs typeface="Microsoft YaHei"/>
                        </a:rPr>
                        <a:t>〖解读〗</a:t>
                      </a:r>
                      <a:r>
                        <a:rPr sz="1200" kern="0" spc="-120" dirty="0">
                          <a:solidFill>
                            <a:srgbClr val="FF0000">
                              <a:alpha val="100000"/>
                            </a:srgbClr>
                          </a:solidFill>
                          <a:latin typeface="Microsoft YaHei"/>
                          <a:ea typeface="Microsoft YaHei"/>
                          <a:cs typeface="Microsoft YaHei"/>
                        </a:rPr>
                        <a:t> </a:t>
                      </a:r>
                      <a:r>
                        <a:rPr sz="1200" kern="0" spc="70" dirty="0">
                          <a:solidFill>
                            <a:srgbClr val="000000">
                              <a:alpha val="100000"/>
                            </a:srgbClr>
                          </a:solidFill>
                          <a:latin typeface="Microsoft YaHei"/>
                          <a:ea typeface="Microsoft YaHei"/>
                          <a:cs typeface="Microsoft YaHei"/>
                        </a:rPr>
                        <a:t>《城镇燃气设</a:t>
                      </a:r>
                      <a:r>
                        <a:rPr sz="1200" kern="0" spc="60" dirty="0">
                          <a:solidFill>
                            <a:srgbClr val="000000">
                              <a:alpha val="100000"/>
                            </a:srgbClr>
                          </a:solidFill>
                          <a:latin typeface="Microsoft YaHei"/>
                          <a:ea typeface="Microsoft YaHei"/>
                          <a:cs typeface="Microsoft YaHei"/>
                        </a:rPr>
                        <a:t>计规范》</a:t>
                      </a:r>
                      <a:r>
                        <a:rPr sz="1200" kern="0" spc="-60" dirty="0">
                          <a:solidFill>
                            <a:srgbClr val="000000">
                              <a:alpha val="100000"/>
                            </a:srgbClr>
                          </a:solidFill>
                          <a:latin typeface="Microsoft YaHei"/>
                          <a:ea typeface="Microsoft YaHei"/>
                          <a:cs typeface="Microsoft YaHei"/>
                        </a:rPr>
                        <a:t> </a:t>
                      </a:r>
                      <a:r>
                        <a:rPr sz="1200" kern="0" spc="0" dirty="0">
                          <a:solidFill>
                            <a:srgbClr val="000000">
                              <a:alpha val="100000"/>
                            </a:srgbClr>
                          </a:solidFill>
                          <a:latin typeface="Microsoft YaHei"/>
                          <a:ea typeface="Microsoft YaHei"/>
                          <a:cs typeface="Microsoft YaHei"/>
                        </a:rPr>
                        <a:t>GB</a:t>
                      </a:r>
                      <a:r>
                        <a:rPr sz="1200" kern="0" spc="60" dirty="0">
                          <a:solidFill>
                            <a:srgbClr val="000000">
                              <a:alpha val="100000"/>
                            </a:srgbClr>
                          </a:solidFill>
                          <a:latin typeface="Microsoft YaHei"/>
                          <a:ea typeface="Microsoft YaHei"/>
                          <a:cs typeface="Microsoft YaHei"/>
                        </a:rPr>
                        <a:t>50028-</a:t>
                      </a:r>
                      <a:r>
                        <a:rPr sz="1200" kern="0" spc="0" dirty="0">
                          <a:solidFill>
                            <a:srgbClr val="000000">
                              <a:alpha val="100000"/>
                            </a:srgbClr>
                          </a:solidFill>
                          <a:latin typeface="Microsoft YaHei"/>
                          <a:ea typeface="Microsoft YaHei"/>
                          <a:cs typeface="Microsoft YaHei"/>
                        </a:rPr>
                        <a:t>       </a:t>
                      </a:r>
                      <a:r>
                        <a:rPr sz="1200" kern="0" spc="80" dirty="0">
                          <a:solidFill>
                            <a:srgbClr val="000000">
                              <a:alpha val="100000"/>
                            </a:srgbClr>
                          </a:solidFill>
                          <a:latin typeface="Microsoft YaHei"/>
                          <a:ea typeface="Microsoft YaHei"/>
                          <a:cs typeface="Microsoft YaHei"/>
                        </a:rPr>
                        <a:t>2006(2020</a:t>
                      </a:r>
                      <a:r>
                        <a:rPr sz="1200" kern="0" spc="260" dirty="0">
                          <a:solidFill>
                            <a:srgbClr val="000000">
                              <a:alpha val="100000"/>
                            </a:srgbClr>
                          </a:solidFill>
                          <a:latin typeface="Microsoft YaHei"/>
                          <a:ea typeface="Microsoft YaHei"/>
                          <a:cs typeface="Microsoft YaHei"/>
                        </a:rPr>
                        <a:t> </a:t>
                      </a:r>
                      <a:r>
                        <a:rPr sz="1200" kern="0" spc="80" dirty="0">
                          <a:solidFill>
                            <a:srgbClr val="000000">
                              <a:alpha val="100000"/>
                            </a:srgbClr>
                          </a:solidFill>
                          <a:latin typeface="Microsoft YaHei"/>
                          <a:ea typeface="Microsoft YaHei"/>
                          <a:cs typeface="Microsoft YaHei"/>
                        </a:rPr>
                        <a:t>年版)</a:t>
                      </a:r>
                      <a:r>
                        <a:rPr sz="1200" kern="0" spc="70" dirty="0">
                          <a:solidFill>
                            <a:srgbClr val="000000">
                              <a:alpha val="100000"/>
                            </a:srgbClr>
                          </a:solidFill>
                          <a:latin typeface="Microsoft YaHei"/>
                          <a:ea typeface="Microsoft YaHei"/>
                          <a:cs typeface="Microsoft YaHei"/>
                        </a:rPr>
                        <a:t>第</a:t>
                      </a:r>
                      <a:r>
                        <a:rPr sz="1200" kern="0" spc="300" dirty="0">
                          <a:solidFill>
                            <a:srgbClr val="000000">
                              <a:alpha val="100000"/>
                            </a:srgbClr>
                          </a:solidFill>
                          <a:latin typeface="Microsoft YaHei"/>
                          <a:ea typeface="Microsoft YaHei"/>
                          <a:cs typeface="Microsoft YaHei"/>
                        </a:rPr>
                        <a:t> </a:t>
                      </a:r>
                      <a:r>
                        <a:rPr sz="1200" kern="0" spc="70" dirty="0">
                          <a:solidFill>
                            <a:srgbClr val="000000">
                              <a:alpha val="100000"/>
                            </a:srgbClr>
                          </a:solidFill>
                          <a:latin typeface="Microsoft YaHei"/>
                          <a:ea typeface="Microsoft YaHei"/>
                          <a:cs typeface="Microsoft YaHei"/>
                        </a:rPr>
                        <a:t>9.4.7</a:t>
                      </a:r>
                      <a:r>
                        <a:rPr sz="1200" kern="0" spc="250" dirty="0">
                          <a:solidFill>
                            <a:srgbClr val="000000">
                              <a:alpha val="100000"/>
                            </a:srgbClr>
                          </a:solidFill>
                          <a:latin typeface="Microsoft YaHei"/>
                          <a:ea typeface="Microsoft YaHei"/>
                          <a:cs typeface="Microsoft YaHei"/>
                        </a:rPr>
                        <a:t> </a:t>
                      </a:r>
                      <a:r>
                        <a:rPr sz="1200" kern="0" spc="70" dirty="0">
                          <a:solidFill>
                            <a:srgbClr val="000000">
                              <a:alpha val="100000"/>
                            </a:srgbClr>
                          </a:solidFill>
                          <a:latin typeface="Microsoft YaHei"/>
                          <a:ea typeface="Microsoft YaHei"/>
                          <a:cs typeface="Microsoft YaHei"/>
                        </a:rPr>
                        <a:t>条 ：液态天然</a:t>
                      </a:r>
                      <a:endParaRPr sz="1200" dirty="0">
                        <a:latin typeface="Microsoft YaHei"/>
                        <a:ea typeface="Microsoft YaHei"/>
                        <a:cs typeface="Microsoft YaHei"/>
                      </a:endParaRPr>
                    </a:p>
                    <a:p>
                      <a:pPr marL="231140" indent="635" algn="l" rtl="0" eaLnBrk="0">
                        <a:lnSpc>
                          <a:spcPct val="116000"/>
                        </a:lnSpc>
                        <a:spcBef>
                          <a:spcPts val="8"/>
                        </a:spcBef>
                        <a:tabLst/>
                      </a:pPr>
                      <a:r>
                        <a:rPr sz="1200" kern="0" spc="110" dirty="0">
                          <a:solidFill>
                            <a:srgbClr val="000000">
                              <a:alpha val="100000"/>
                            </a:srgbClr>
                          </a:solidFill>
                          <a:latin typeface="Microsoft YaHei"/>
                          <a:ea typeface="Microsoft YaHei"/>
                          <a:cs typeface="Microsoft YaHei"/>
                        </a:rPr>
                        <a:t>气管道上的两个切断</a:t>
                      </a:r>
                      <a:r>
                        <a:rPr sz="1200" kern="0" spc="100" dirty="0">
                          <a:solidFill>
                            <a:srgbClr val="000000">
                              <a:alpha val="100000"/>
                            </a:srgbClr>
                          </a:solidFill>
                          <a:latin typeface="Microsoft YaHei"/>
                          <a:ea typeface="Microsoft YaHei"/>
                          <a:cs typeface="Microsoft YaHei"/>
                        </a:rPr>
                        <a:t>阀之间必须设置安全阀 ，</a:t>
                      </a:r>
                      <a:r>
                        <a:rPr sz="1200" kern="0" spc="0" dirty="0">
                          <a:solidFill>
                            <a:srgbClr val="000000">
                              <a:alpha val="100000"/>
                            </a:srgbClr>
                          </a:solidFill>
                          <a:latin typeface="Microsoft YaHei"/>
                          <a:ea typeface="Microsoft YaHei"/>
                          <a:cs typeface="Microsoft YaHei"/>
                        </a:rPr>
                        <a:t>  </a:t>
                      </a:r>
                      <a:r>
                        <a:rPr sz="1200" kern="0" spc="100" dirty="0">
                          <a:solidFill>
                            <a:srgbClr val="000000">
                              <a:alpha val="100000"/>
                            </a:srgbClr>
                          </a:solidFill>
                          <a:latin typeface="Microsoft YaHei"/>
                          <a:ea typeface="Microsoft YaHei"/>
                          <a:cs typeface="Microsoft YaHei"/>
                        </a:rPr>
                        <a:t>放散气体宜集中放散。</a:t>
                      </a:r>
                      <a:endParaRPr sz="1200" dirty="0">
                        <a:latin typeface="Microsoft YaHei"/>
                        <a:ea typeface="Microsoft YaHei"/>
                        <a:cs typeface="Microsoft YaHei"/>
                      </a:endParaRPr>
                    </a:p>
                  </a:txBody>
                  <a:tcPr marL="0" marR="0" marT="0" marB="0">
                    <a:lnL w="12700" cap="flat" cmpd="sng" algn="ctr">
                      <a:solidFill>
                        <a:srgbClr val="8EBFD6"/>
                      </a:solidFill>
                      <a:prstDash val="solid"/>
                      <a:round/>
                      <a:headEnd type="none" w="med" len="med"/>
                      <a:tailEnd type="none" w="med" len="med"/>
                    </a:lnL>
                    <a:lnR>
                      <a:noFill/>
                    </a:lnR>
                    <a:lnT>
                      <a:noFill/>
                    </a:lnT>
                    <a:lnB w="12700" cap="flat" cmpd="sng" algn="ctr">
                      <a:solidFill>
                        <a:srgbClr val="8EBFD6"/>
                      </a:solidFill>
                      <a:prstDash val="solid"/>
                      <a:round/>
                      <a:headEnd type="none" w="med" len="med"/>
                      <a:tailEnd type="none" w="med" len="med"/>
                    </a:lnB>
                  </a:tcPr>
                </a:tc>
                <a:extLst>
                  <a:ext uri="{0D108BD9-81ED-4DB2-BD59-A6C34878D82A}">
                    <a16:rowId xmlns:a16="http://schemas.microsoft.com/office/drawing/2014/main" val="10000"/>
                  </a:ext>
                </a:extLst>
              </a:tr>
              <a:tr h="1917700">
                <a:tc vMerge="1">
                  <a:txBody>
                    <a:bodyPr/>
                    <a:lstStyle/>
                    <a:p>
                      <a:pPr algn="l" rtl="0" eaLnBrk="0">
                        <a:lnSpc>
                          <a:spcPct val="100000"/>
                        </a:lnSpc>
                        <a:tabLst/>
                      </a:pPr>
                      <a:endParaRPr sz="1000" dirty="0">
                        <a:latin typeface="Arial"/>
                        <a:ea typeface="Arial"/>
                        <a:cs typeface="Arial"/>
                      </a:endParaRPr>
                    </a:p>
                  </a:txBody>
                  <a:tcPr marL="0" marR="0" marT="0" marB="0">
                    <a:lnL>
                      <a:noFill/>
                    </a:lnL>
                    <a:lnR w="12700" cap="flat" cmpd="sng" algn="ctr">
                      <a:solidFill>
                        <a:srgbClr val="8EBFD6"/>
                      </a:solidFill>
                      <a:prstDash val="solid"/>
                      <a:round/>
                      <a:headEnd type="none" w="med" len="med"/>
                      <a:tailEnd type="none" w="med" len="med"/>
                    </a:lnR>
                    <a:lnT>
                      <a:noFill/>
                    </a:lnT>
                    <a:lnB w="12700" cap="flat" cmpd="sng" algn="ctr">
                      <a:solidFill>
                        <a:srgbClr val="8EBFD6"/>
                      </a:solidFill>
                      <a:prstDash val="solid"/>
                      <a:round/>
                      <a:headEnd type="none" w="med" len="med"/>
                      <a:tailEnd type="none" w="med" len="med"/>
                    </a:lnB>
                  </a:tcPr>
                </a:tc>
                <a:tc>
                  <a:txBody>
                    <a:bodyPr/>
                    <a:lstStyle/>
                    <a:p>
                      <a:pPr algn="l" rtl="0" eaLnBrk="0">
                        <a:lnSpc>
                          <a:spcPct val="100000"/>
                        </a:lnSpc>
                        <a:tabLst/>
                      </a:pPr>
                      <a:endParaRPr sz="1000" dirty="0">
                        <a:latin typeface="Arial"/>
                        <a:ea typeface="Arial"/>
                        <a:cs typeface="Arial"/>
                      </a:endParaRPr>
                    </a:p>
                  </a:txBody>
                  <a:tcPr marL="0" marR="0" marT="0" marB="0">
                    <a:lnL w="12700" cap="flat" cmpd="sng" algn="ctr">
                      <a:solidFill>
                        <a:srgbClr val="8EBFD6"/>
                      </a:solidFill>
                      <a:prstDash val="solid"/>
                      <a:round/>
                      <a:headEnd type="none" w="med" len="med"/>
                      <a:tailEnd type="none" w="med" len="med"/>
                    </a:lnL>
                    <a:lnR>
                      <a:noFill/>
                    </a:lnR>
                    <a:lnT>
                      <a:noFill/>
                    </a:lnT>
                    <a:lnB w="12700" cap="flat" cmpd="sng" algn="ctr">
                      <a:solidFill>
                        <a:srgbClr val="8EBFD6"/>
                      </a:solidFill>
                      <a:prstDash val="solid"/>
                      <a:round/>
                      <a:headEnd type="none" w="med" len="med"/>
                      <a:tailEnd type="none" w="med" len="med"/>
                    </a:lnB>
                  </a:tcPr>
                </a:tc>
                <a:tc>
                  <a:txBody>
                    <a:bodyPr/>
                    <a:lstStyle/>
                    <a:p>
                      <a:pPr algn="l" rtl="0" eaLnBrk="0">
                        <a:lnSpc>
                          <a:spcPct val="100000"/>
                        </a:lnSpc>
                        <a:tabLst/>
                      </a:pPr>
                      <a:endParaRPr sz="1000" dirty="0">
                        <a:latin typeface="Arial"/>
                        <a:ea typeface="Arial"/>
                        <a:cs typeface="Arial"/>
                      </a:endParaRPr>
                    </a:p>
                  </a:txBody>
                  <a:tcPr marL="0" marR="0" marT="0" marB="0">
                    <a:lnL>
                      <a:noFill/>
                    </a:lnL>
                    <a:lnR w="12700" cap="flat" cmpd="sng" algn="ctr">
                      <a:solidFill>
                        <a:srgbClr val="8EBFD6"/>
                      </a:solidFill>
                      <a:prstDash val="solid"/>
                      <a:round/>
                      <a:headEnd type="none" w="med" len="med"/>
                      <a:tailEnd type="none" w="med" len="med"/>
                    </a:lnR>
                    <a:lnT>
                      <a:noFill/>
                    </a:lnT>
                    <a:lnB w="12700" cap="flat" cmpd="sng" algn="ctr">
                      <a:solidFill>
                        <a:srgbClr val="8EBFD6"/>
                      </a:solidFill>
                      <a:prstDash val="solid"/>
                      <a:round/>
                      <a:headEnd type="none" w="med" len="med"/>
                      <a:tailEnd type="none" w="med" len="med"/>
                    </a:lnB>
                  </a:tcPr>
                </a:tc>
                <a:tc vMerge="1">
                  <a:txBody>
                    <a:bodyPr/>
                    <a:lstStyle/>
                    <a:p>
                      <a:pPr algn="l" rtl="0" eaLnBrk="0">
                        <a:lnSpc>
                          <a:spcPct val="100000"/>
                        </a:lnSpc>
                        <a:tabLst/>
                      </a:pPr>
                      <a:endParaRPr sz="1000" dirty="0">
                        <a:latin typeface="Arial"/>
                        <a:ea typeface="Arial"/>
                        <a:cs typeface="Arial"/>
                      </a:endParaRPr>
                    </a:p>
                  </a:txBody>
                  <a:tcPr marL="0" marR="0" marT="0" marB="0">
                    <a:lnL w="12700" cap="flat" cmpd="sng" algn="ctr">
                      <a:solidFill>
                        <a:srgbClr val="8EBFD6"/>
                      </a:solidFill>
                      <a:prstDash val="solid"/>
                      <a:round/>
                      <a:headEnd type="none" w="med" len="med"/>
                      <a:tailEnd type="none" w="med" len="med"/>
                    </a:lnL>
                    <a:lnR>
                      <a:noFill/>
                    </a:lnR>
                    <a:lnT>
                      <a:noFill/>
                    </a:lnT>
                    <a:lnB w="12700" cap="flat" cmpd="sng" algn="ctr">
                      <a:solidFill>
                        <a:srgbClr val="8EBFD6"/>
                      </a:solidFill>
                      <a:prstDash val="solid"/>
                      <a:round/>
                      <a:headEnd type="none" w="med" len="med"/>
                      <a:tailEnd type="none" w="med" len="med"/>
                    </a:lnB>
                  </a:tcPr>
                </a:tc>
                <a:extLst>
                  <a:ext uri="{0D108BD9-81ED-4DB2-BD59-A6C34878D82A}">
                    <a16:rowId xmlns:a16="http://schemas.microsoft.com/office/drawing/2014/main" val="10001"/>
                  </a:ext>
                </a:extLst>
              </a:tr>
            </a:tbl>
          </a:graphicData>
        </a:graphic>
      </p:graphicFrame>
      <p:sp>
        <p:nvSpPr>
          <p:cNvPr id="814" name="textbox 814"/>
          <p:cNvSpPr/>
          <p:nvPr/>
        </p:nvSpPr>
        <p:spPr>
          <a:xfrm>
            <a:off x="702236" y="510426"/>
            <a:ext cx="8719819" cy="1052194"/>
          </a:xfrm>
          <a:prstGeom prst="rect">
            <a:avLst/>
          </a:prstGeom>
          <a:noFill/>
          <a:ln w="0" cap="flat">
            <a:noFill/>
            <a:prstDash val="solid"/>
            <a:miter lim="0"/>
          </a:ln>
        </p:spPr>
        <p:txBody>
          <a:bodyPr vert="horz" wrap="square" lIns="0" tIns="0" rIns="0" bIns="0"/>
          <a:lstStyle/>
          <a:p>
            <a:pPr algn="l" rtl="0" eaLnBrk="0">
              <a:lnSpc>
                <a:spcPct val="83341"/>
              </a:lnSpc>
              <a:tabLst/>
            </a:pPr>
            <a:endParaRPr sz="100" dirty="0">
              <a:latin typeface="Arial"/>
              <a:ea typeface="Arial"/>
              <a:cs typeface="Arial"/>
            </a:endParaRPr>
          </a:p>
          <a:p>
            <a:pPr marL="215900" algn="l" rtl="0" eaLnBrk="0">
              <a:lnSpc>
                <a:spcPts val="4227"/>
              </a:lnSpc>
              <a:tabLst/>
            </a:pPr>
            <a:r>
              <a:rPr sz="3200" b="1" kern="0" spc="-80" dirty="0">
                <a:solidFill>
                  <a:srgbClr val="000000">
                    <a:alpha val="100000"/>
                  </a:srgbClr>
                </a:solidFill>
                <a:latin typeface="Microsoft YaHei"/>
                <a:ea typeface="Microsoft YaHei"/>
                <a:cs typeface="Microsoft YaHei"/>
              </a:rPr>
              <a:t>《城镇燃气经营安全重大隐患判定标准》解析</a:t>
            </a:r>
            <a:endParaRPr sz="3200" dirty="0">
              <a:latin typeface="Microsoft YaHei"/>
              <a:ea typeface="Microsoft YaHei"/>
              <a:cs typeface="Microsoft YaHei"/>
            </a:endParaRPr>
          </a:p>
          <a:p>
            <a:pPr algn="l" rtl="0" eaLnBrk="0">
              <a:lnSpc>
                <a:spcPct val="104000"/>
              </a:lnSpc>
              <a:tabLst/>
            </a:pPr>
            <a:endParaRPr sz="1000" dirty="0">
              <a:latin typeface="Arial"/>
              <a:ea typeface="Arial"/>
              <a:cs typeface="Arial"/>
            </a:endParaRPr>
          </a:p>
          <a:p>
            <a:pPr algn="l" rtl="0" eaLnBrk="0">
              <a:lnSpc>
                <a:spcPct val="100000"/>
              </a:lnSpc>
              <a:tabLst/>
            </a:pPr>
            <a:endParaRPr sz="400" dirty="0">
              <a:latin typeface="Arial"/>
              <a:ea typeface="Arial"/>
              <a:cs typeface="Arial"/>
            </a:endParaRPr>
          </a:p>
          <a:p>
            <a:pPr marL="52069" algn="l" rtl="0" eaLnBrk="0">
              <a:lnSpc>
                <a:spcPts val="2123"/>
              </a:lnSpc>
              <a:spcBef>
                <a:spcPts val="1"/>
              </a:spcBef>
              <a:tabLst/>
            </a:pPr>
            <a:r>
              <a:rPr sz="1600" kern="0" spc="10" dirty="0">
                <a:solidFill>
                  <a:srgbClr val="FF0000">
                    <a:alpha val="100000"/>
                  </a:srgbClr>
                </a:solidFill>
                <a:latin typeface="Wingdings"/>
                <a:ea typeface="Wingdings"/>
                <a:cs typeface="Wingdings"/>
              </a:rPr>
              <a:t>n</a:t>
            </a:r>
            <a:r>
              <a:rPr sz="1600" kern="0" spc="-570" dirty="0">
                <a:solidFill>
                  <a:srgbClr val="FF0000">
                    <a:alpha val="100000"/>
                  </a:srgbClr>
                </a:solidFill>
                <a:latin typeface="Wingdings"/>
                <a:ea typeface="Wingdings"/>
                <a:cs typeface="Wingdings"/>
              </a:rPr>
              <a:t> </a:t>
            </a:r>
            <a:r>
              <a:rPr sz="1600" kern="0" spc="10" dirty="0">
                <a:solidFill>
                  <a:srgbClr val="000000">
                    <a:alpha val="100000"/>
                  </a:srgbClr>
                </a:solidFill>
                <a:latin typeface="Microsoft YaHei"/>
                <a:ea typeface="Microsoft YaHei"/>
                <a:cs typeface="Microsoft YaHei"/>
              </a:rPr>
              <a:t>第五条  燃气经营者在燃气厂站安全管理中</a:t>
            </a:r>
            <a:r>
              <a:rPr sz="1600" kern="0" spc="0" dirty="0">
                <a:solidFill>
                  <a:srgbClr val="000000">
                    <a:alpha val="100000"/>
                  </a:srgbClr>
                </a:solidFill>
                <a:latin typeface="Microsoft YaHei"/>
                <a:ea typeface="Microsoft YaHei"/>
                <a:cs typeface="Microsoft YaHei"/>
              </a:rPr>
              <a:t> ，有下列情形之一的 ，判定为重大隐患 </a:t>
            </a:r>
            <a:r>
              <a:rPr sz="1600" kern="0" spc="-380" dirty="0">
                <a:solidFill>
                  <a:srgbClr val="000000">
                    <a:alpha val="100000"/>
                  </a:srgbClr>
                </a:solidFill>
                <a:latin typeface="Microsoft YaHei"/>
                <a:ea typeface="Microsoft YaHei"/>
                <a:cs typeface="Microsoft YaHei"/>
              </a:rPr>
              <a:t>：（</a:t>
            </a:r>
            <a:r>
              <a:rPr sz="1600" kern="0" spc="80" dirty="0">
                <a:solidFill>
                  <a:srgbClr val="000000">
                    <a:alpha val="100000"/>
                  </a:srgbClr>
                </a:solidFill>
                <a:latin typeface="Microsoft YaHei"/>
                <a:ea typeface="Microsoft YaHei"/>
                <a:cs typeface="Microsoft YaHei"/>
              </a:rPr>
              <a:t> </a:t>
            </a:r>
            <a:r>
              <a:rPr sz="1600" kern="0" spc="0" dirty="0">
                <a:solidFill>
                  <a:srgbClr val="000000">
                    <a:alpha val="100000"/>
                  </a:srgbClr>
                </a:solidFill>
                <a:latin typeface="Microsoft YaHei"/>
                <a:ea typeface="Microsoft YaHei"/>
                <a:cs typeface="Microsoft YaHei"/>
              </a:rPr>
              <a:t>5种）</a:t>
            </a:r>
            <a:endParaRPr sz="1600" dirty="0">
              <a:latin typeface="Microsoft YaHei"/>
              <a:ea typeface="Microsoft YaHei"/>
              <a:cs typeface="Microsoft YaHei"/>
            </a:endParaRPr>
          </a:p>
        </p:txBody>
      </p:sp>
      <p:pic>
        <p:nvPicPr>
          <p:cNvPr id="816" name="picture 816"/>
          <p:cNvPicPr>
            <a:picLocks noChangeAspect="1"/>
          </p:cNvPicPr>
          <p:nvPr/>
        </p:nvPicPr>
        <p:blipFill>
          <a:blip r:embed="rId2"/>
          <a:stretch>
            <a:fillRect/>
          </a:stretch>
        </p:blipFill>
        <p:spPr>
          <a:xfrm rot="21600000">
            <a:off x="3546348" y="4474464"/>
            <a:ext cx="1799844" cy="1749551"/>
          </a:xfrm>
          <a:prstGeom prst="rect">
            <a:avLst/>
          </a:prstGeom>
        </p:spPr>
      </p:pic>
      <p:pic>
        <p:nvPicPr>
          <p:cNvPr id="818" name="picture 818"/>
          <p:cNvPicPr>
            <a:picLocks noChangeAspect="1"/>
          </p:cNvPicPr>
          <p:nvPr/>
        </p:nvPicPr>
        <p:blipFill>
          <a:blip r:embed="rId3"/>
          <a:stretch>
            <a:fillRect/>
          </a:stretch>
        </p:blipFill>
        <p:spPr>
          <a:xfrm rot="21600000">
            <a:off x="5750052" y="4474464"/>
            <a:ext cx="1799843" cy="1716024"/>
          </a:xfrm>
          <a:prstGeom prst="rect">
            <a:avLst/>
          </a:prstGeom>
        </p:spPr>
      </p:pic>
      <p:sp>
        <p:nvSpPr>
          <p:cNvPr id="820" name="textbox 820"/>
          <p:cNvSpPr/>
          <p:nvPr/>
        </p:nvSpPr>
        <p:spPr>
          <a:xfrm>
            <a:off x="1705773" y="1802229"/>
            <a:ext cx="8756650" cy="295275"/>
          </a:xfrm>
          <a:prstGeom prst="rect">
            <a:avLst/>
          </a:prstGeom>
          <a:noFill/>
          <a:ln w="0" cap="flat">
            <a:noFill/>
            <a:prstDash val="solid"/>
            <a:miter lim="0"/>
          </a:ln>
        </p:spPr>
        <p:txBody>
          <a:bodyPr vert="horz" wrap="square" lIns="0" tIns="0" rIns="0" bIns="0"/>
          <a:lstStyle/>
          <a:p>
            <a:pPr algn="l" rtl="0" eaLnBrk="0">
              <a:lnSpc>
                <a:spcPct val="83341"/>
              </a:lnSpc>
              <a:tabLst/>
            </a:pPr>
            <a:endParaRPr sz="100" dirty="0">
              <a:latin typeface="Arial"/>
              <a:ea typeface="Arial"/>
              <a:cs typeface="Arial"/>
            </a:endParaRPr>
          </a:p>
          <a:p>
            <a:pPr algn="r" rtl="0" eaLnBrk="0">
              <a:lnSpc>
                <a:spcPts val="2123"/>
              </a:lnSpc>
              <a:tabLst/>
            </a:pPr>
            <a:r>
              <a:rPr sz="1600" kern="0" spc="80" dirty="0">
                <a:solidFill>
                  <a:srgbClr val="000000">
                    <a:alpha val="100000"/>
                  </a:srgbClr>
                </a:solidFill>
                <a:latin typeface="Microsoft YaHei"/>
                <a:ea typeface="Microsoft YaHei"/>
                <a:cs typeface="Microsoft YaHei"/>
              </a:rPr>
              <a:t>（ 二 ）燃气厂站内设备和管道未设置防止系统压力参数超过限值的自动切断和放</a:t>
            </a:r>
            <a:r>
              <a:rPr sz="1600" kern="0" spc="70" dirty="0">
                <a:solidFill>
                  <a:srgbClr val="000000">
                    <a:alpha val="100000"/>
                  </a:srgbClr>
                </a:solidFill>
                <a:latin typeface="Microsoft YaHei"/>
                <a:ea typeface="Microsoft YaHei"/>
                <a:cs typeface="Microsoft YaHei"/>
              </a:rPr>
              <a:t>散装置 ；</a:t>
            </a:r>
            <a:endParaRPr sz="1600" dirty="0">
              <a:latin typeface="Microsoft YaHei"/>
              <a:ea typeface="Microsoft YaHei"/>
              <a:cs typeface="Microsoft YaHei"/>
            </a:endParaRPr>
          </a:p>
        </p:txBody>
      </p:sp>
      <p:sp>
        <p:nvSpPr>
          <p:cNvPr id="822" name="textbox 822"/>
          <p:cNvSpPr/>
          <p:nvPr/>
        </p:nvSpPr>
        <p:spPr>
          <a:xfrm>
            <a:off x="4641918" y="2424529"/>
            <a:ext cx="2901314" cy="295275"/>
          </a:xfrm>
          <a:prstGeom prst="rect">
            <a:avLst/>
          </a:prstGeom>
          <a:noFill/>
          <a:ln w="0" cap="flat">
            <a:noFill/>
            <a:prstDash val="solid"/>
            <a:miter lim="0"/>
          </a:ln>
        </p:spPr>
        <p:txBody>
          <a:bodyPr vert="horz" wrap="square" lIns="0" tIns="0" rIns="0" bIns="0"/>
          <a:lstStyle/>
          <a:p>
            <a:pPr algn="l" rtl="0" eaLnBrk="0">
              <a:lnSpc>
                <a:spcPct val="83341"/>
              </a:lnSpc>
              <a:tabLst/>
            </a:pPr>
            <a:endParaRPr sz="100" dirty="0">
              <a:latin typeface="Arial"/>
              <a:ea typeface="Arial"/>
              <a:cs typeface="Arial"/>
            </a:endParaRPr>
          </a:p>
          <a:p>
            <a:pPr marL="12700" algn="l" rtl="0" eaLnBrk="0">
              <a:lnSpc>
                <a:spcPts val="2123"/>
              </a:lnSpc>
              <a:tabLst/>
            </a:pPr>
            <a:r>
              <a:rPr sz="1600" kern="0" spc="130" dirty="0">
                <a:solidFill>
                  <a:srgbClr val="000000">
                    <a:alpha val="100000"/>
                  </a:srgbClr>
                </a:solidFill>
                <a:latin typeface="Microsoft YaHei"/>
                <a:ea typeface="Microsoft YaHei"/>
                <a:cs typeface="Microsoft YaHei"/>
              </a:rPr>
              <a:t>2</a:t>
            </a:r>
            <a:r>
              <a:rPr sz="1600" kern="0" spc="-200" dirty="0">
                <a:solidFill>
                  <a:srgbClr val="000000">
                    <a:alpha val="100000"/>
                  </a:srgbClr>
                </a:solidFill>
                <a:latin typeface="Microsoft YaHei"/>
                <a:ea typeface="Microsoft YaHei"/>
                <a:cs typeface="Microsoft YaHei"/>
              </a:rPr>
              <a:t> </a:t>
            </a:r>
            <a:r>
              <a:rPr sz="1600" kern="0" spc="130" dirty="0">
                <a:solidFill>
                  <a:srgbClr val="000000">
                    <a:alpha val="100000"/>
                  </a:srgbClr>
                </a:solidFill>
                <a:latin typeface="Microsoft YaHei"/>
                <a:ea typeface="Microsoft YaHei"/>
                <a:cs typeface="Microsoft YaHei"/>
              </a:rPr>
              <a:t>.液化天然气储配站或气化站</a:t>
            </a:r>
            <a:endParaRPr sz="1600" dirty="0">
              <a:latin typeface="Microsoft YaHei"/>
              <a:ea typeface="Microsoft YaHei"/>
              <a:cs typeface="Microsoft YaHei"/>
            </a:endParaRPr>
          </a:p>
        </p:txBody>
      </p:sp>
      <p:pic>
        <p:nvPicPr>
          <p:cNvPr id="824" name="picture 824"/>
          <p:cNvPicPr>
            <a:picLocks noChangeAspect="1"/>
          </p:cNvPicPr>
          <p:nvPr/>
        </p:nvPicPr>
        <p:blipFill>
          <a:blip r:embed="rId4"/>
          <a:stretch>
            <a:fillRect/>
          </a:stretch>
        </p:blipFill>
        <p:spPr>
          <a:xfrm rot="21600000">
            <a:off x="11472671" y="0"/>
            <a:ext cx="719328" cy="720852"/>
          </a:xfrm>
          <a:prstGeom prst="rect">
            <a:avLst/>
          </a:prstGeom>
        </p:spPr>
      </p:pic>
      <p:pic>
        <p:nvPicPr>
          <p:cNvPr id="826" name="picture 826"/>
          <p:cNvPicPr>
            <a:picLocks noChangeAspect="1"/>
          </p:cNvPicPr>
          <p:nvPr/>
        </p:nvPicPr>
        <p:blipFill>
          <a:blip r:embed="rId5"/>
          <a:stretch>
            <a:fillRect/>
          </a:stretch>
        </p:blipFill>
        <p:spPr>
          <a:xfrm rot="21600000">
            <a:off x="0" y="6138671"/>
            <a:ext cx="720852" cy="719328"/>
          </a:xfrm>
          <a:prstGeom prst="rect">
            <a:avLst/>
          </a:prstGeom>
        </p:spPr>
      </p:pic>
      <p:pic>
        <p:nvPicPr>
          <p:cNvPr id="828" name="picture 828"/>
          <p:cNvPicPr>
            <a:picLocks noChangeAspect="1"/>
          </p:cNvPicPr>
          <p:nvPr/>
        </p:nvPicPr>
        <p:blipFill>
          <a:blip r:embed="rId6"/>
          <a:stretch>
            <a:fillRect/>
          </a:stretch>
        </p:blipFill>
        <p:spPr>
          <a:xfrm rot="21600000">
            <a:off x="720090" y="1619250"/>
            <a:ext cx="10751184" cy="12700"/>
          </a:xfrm>
          <a:prstGeom prst="rect">
            <a:avLst/>
          </a:prstGeom>
        </p:spPr>
      </p:pic>
      <p:pic>
        <p:nvPicPr>
          <p:cNvPr id="830" name="picture 830"/>
          <p:cNvPicPr>
            <a:picLocks noChangeAspect="1"/>
          </p:cNvPicPr>
          <p:nvPr/>
        </p:nvPicPr>
        <p:blipFill>
          <a:blip r:embed="rId6"/>
          <a:stretch>
            <a:fillRect/>
          </a:stretch>
        </p:blipFill>
        <p:spPr>
          <a:xfrm rot="21600000">
            <a:off x="720090" y="2241550"/>
            <a:ext cx="10751184" cy="12700"/>
          </a:xfrm>
          <a:prstGeom prst="rect">
            <a:avLst/>
          </a:prstGeom>
        </p:spPr>
      </p:pic>
      <p:pic>
        <p:nvPicPr>
          <p:cNvPr id="832" name="picture 832"/>
          <p:cNvPicPr>
            <a:picLocks noChangeAspect="1"/>
          </p:cNvPicPr>
          <p:nvPr/>
        </p:nvPicPr>
        <p:blipFill>
          <a:blip r:embed="rId7"/>
          <a:stretch>
            <a:fillRect/>
          </a:stretch>
        </p:blipFill>
        <p:spPr>
          <a:xfrm rot="21600000">
            <a:off x="5481320" y="4399279"/>
            <a:ext cx="12700" cy="1800225"/>
          </a:xfrm>
          <a:prstGeom prst="rect">
            <a:avLst/>
          </a:prstGeom>
        </p:spPr>
      </p:pic>
    </p:spTree>
  </p:cSld>
  <p:clrMapOvr>
    <a:masterClrMapping/>
  </p:clrMapOvr>
</p:sld>
</file>

<file path=ppt/slides/slide4.xml><?xml version="1.0" encoding="utf-8"?>
<p:sld xmlns:a16="http://schemas.microsoft.com/office/drawing/2014/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rect 26"/>
          <p:cNvSpPr/>
          <p:nvPr/>
        </p:nvSpPr>
        <p:spPr>
          <a:xfrm>
            <a:off x="0" y="0"/>
            <a:ext cx="12192000" cy="6858000"/>
          </a:xfrm>
          <a:prstGeom prst="rect">
            <a:avLst/>
          </a:prstGeom>
          <a:solidFill>
            <a:srgbClr val="E4F4FB">
              <a:alpha val="100000"/>
            </a:srgbClr>
          </a:solidFill>
          <a:ln w="0" cap="flat">
            <a:noFill/>
            <a:prstDash val="solid"/>
            <a:miter lim="0"/>
          </a:ln>
        </p:spPr>
        <p:txBody>
          <a:bodyPr rtlCol="0"/>
          <a:lstStyle/>
          <a:p>
            <a:pPr algn="ctr"/>
            <a:endParaRPr lang="zh-CN" altLang="en-US"/>
          </a:p>
        </p:txBody>
      </p:sp>
      <p:pic>
        <p:nvPicPr>
          <p:cNvPr id="28" name="picture 28"/>
          <p:cNvPicPr>
            <a:picLocks noChangeAspect="1"/>
          </p:cNvPicPr>
          <p:nvPr/>
        </p:nvPicPr>
        <p:blipFill>
          <a:blip r:embed="rId2"/>
          <a:stretch>
            <a:fillRect/>
          </a:stretch>
        </p:blipFill>
        <p:spPr>
          <a:xfrm rot="21600000">
            <a:off x="4380038" y="1398919"/>
            <a:ext cx="7507161" cy="4853250"/>
          </a:xfrm>
          <a:prstGeom prst="rect">
            <a:avLst/>
          </a:prstGeom>
        </p:spPr>
      </p:pic>
      <p:pic>
        <p:nvPicPr>
          <p:cNvPr id="30" name="picture 30"/>
          <p:cNvPicPr>
            <a:picLocks noChangeAspect="1"/>
          </p:cNvPicPr>
          <p:nvPr/>
        </p:nvPicPr>
        <p:blipFill>
          <a:blip r:embed="rId3"/>
          <a:stretch>
            <a:fillRect/>
          </a:stretch>
        </p:blipFill>
        <p:spPr>
          <a:xfrm rot="21600000">
            <a:off x="8070519" y="1398919"/>
            <a:ext cx="3561830" cy="4853250"/>
          </a:xfrm>
          <a:prstGeom prst="rect">
            <a:avLst/>
          </a:prstGeom>
        </p:spPr>
      </p:pic>
      <p:graphicFrame>
        <p:nvGraphicFramePr>
          <p:cNvPr id="32" name="table 32"/>
          <p:cNvGraphicFramePr>
            <a:graphicFrameLocks noGrp="1"/>
          </p:cNvGraphicFramePr>
          <p:nvPr/>
        </p:nvGraphicFramePr>
        <p:xfrm>
          <a:off x="4721730" y="1398919"/>
          <a:ext cx="6910070" cy="4852670"/>
        </p:xfrm>
        <a:graphic>
          <a:graphicData uri="http://schemas.openxmlformats.org/drawingml/2006/table">
            <a:tbl>
              <a:tblPr/>
              <a:tblGrid>
                <a:gridCol w="3027680">
                  <a:extLst>
                    <a:ext uri="{9D8B030D-6E8A-4147-A177-3AD203B41FA5}">
                      <a16:colId xmlns:a16="http://schemas.microsoft.com/office/drawing/2014/main" val="20000"/>
                    </a:ext>
                  </a:extLst>
                </a:gridCol>
                <a:gridCol w="3882390">
                  <a:extLst>
                    <a:ext uri="{9D8B030D-6E8A-4147-A177-3AD203B41FA5}">
                      <a16:colId xmlns:a16="http://schemas.microsoft.com/office/drawing/2014/main" val="20001"/>
                    </a:ext>
                  </a:extLst>
                </a:gridCol>
              </a:tblGrid>
              <a:tr h="4852670">
                <a:tc>
                  <a:txBody>
                    <a:bodyPr/>
                    <a:lstStyle/>
                    <a:p>
                      <a:pPr algn="l" rtl="0" eaLnBrk="0">
                        <a:lnSpc>
                          <a:spcPct val="116000"/>
                        </a:lnSpc>
                        <a:tabLst/>
                      </a:pPr>
                      <a:endParaRPr sz="1000" dirty="0">
                        <a:latin typeface="Arial"/>
                        <a:ea typeface="Arial"/>
                        <a:cs typeface="Arial"/>
                      </a:endParaRPr>
                    </a:p>
                    <a:p>
                      <a:pPr algn="l" rtl="0" eaLnBrk="0">
                        <a:lnSpc>
                          <a:spcPct val="116000"/>
                        </a:lnSpc>
                        <a:tabLst/>
                      </a:pPr>
                      <a:endParaRPr sz="1000" dirty="0">
                        <a:latin typeface="Arial"/>
                        <a:ea typeface="Arial"/>
                        <a:cs typeface="Arial"/>
                      </a:endParaRPr>
                    </a:p>
                    <a:p>
                      <a:pPr algn="l" rtl="0" eaLnBrk="0">
                        <a:lnSpc>
                          <a:spcPct val="116000"/>
                        </a:lnSpc>
                        <a:tabLst/>
                      </a:pPr>
                      <a:endParaRPr sz="1000" dirty="0">
                        <a:latin typeface="Arial"/>
                        <a:ea typeface="Arial"/>
                        <a:cs typeface="Arial"/>
                      </a:endParaRPr>
                    </a:p>
                    <a:p>
                      <a:pPr algn="l" rtl="0" eaLnBrk="0">
                        <a:lnSpc>
                          <a:spcPct val="116000"/>
                        </a:lnSpc>
                        <a:tabLst/>
                      </a:pPr>
                      <a:endParaRPr sz="1000" dirty="0">
                        <a:latin typeface="Arial"/>
                        <a:ea typeface="Arial"/>
                        <a:cs typeface="Arial"/>
                      </a:endParaRPr>
                    </a:p>
                    <a:p>
                      <a:pPr algn="l" rtl="0" eaLnBrk="0">
                        <a:lnSpc>
                          <a:spcPct val="116000"/>
                        </a:lnSpc>
                        <a:tabLst/>
                      </a:pPr>
                      <a:endParaRPr sz="1000" dirty="0">
                        <a:latin typeface="Arial"/>
                        <a:ea typeface="Arial"/>
                        <a:cs typeface="Arial"/>
                      </a:endParaRPr>
                    </a:p>
                    <a:p>
                      <a:pPr algn="l" rtl="0" eaLnBrk="0">
                        <a:lnSpc>
                          <a:spcPct val="117000"/>
                        </a:lnSpc>
                        <a:tabLst/>
                      </a:pPr>
                      <a:endParaRPr sz="1000" dirty="0">
                        <a:latin typeface="Arial"/>
                        <a:ea typeface="Arial"/>
                        <a:cs typeface="Arial"/>
                      </a:endParaRPr>
                    </a:p>
                    <a:p>
                      <a:pPr algn="l" rtl="0" eaLnBrk="0">
                        <a:lnSpc>
                          <a:spcPct val="98000"/>
                        </a:lnSpc>
                        <a:spcBef>
                          <a:spcPts val="2"/>
                        </a:spcBef>
                        <a:tabLst/>
                      </a:pPr>
                      <a:r>
                        <a:rPr sz="1500" kern="0" spc="10" dirty="0">
                          <a:solidFill>
                            <a:srgbClr val="FF0000">
                              <a:alpha val="100000"/>
                            </a:srgbClr>
                          </a:solidFill>
                          <a:latin typeface="Wingdings"/>
                          <a:ea typeface="Wingdings"/>
                          <a:cs typeface="Wingdings"/>
                        </a:rPr>
                        <a:t>n</a:t>
                      </a:r>
                      <a:r>
                        <a:rPr sz="1500" kern="0" spc="-380" dirty="0">
                          <a:solidFill>
                            <a:srgbClr val="FF0000">
                              <a:alpha val="100000"/>
                            </a:srgbClr>
                          </a:solidFill>
                          <a:latin typeface="Wingdings"/>
                          <a:ea typeface="Wingdings"/>
                          <a:cs typeface="Wingdings"/>
                        </a:rPr>
                        <a:t> </a:t>
                      </a:r>
                      <a:r>
                        <a:rPr sz="1500" kern="0" spc="10" dirty="0">
                          <a:solidFill>
                            <a:srgbClr val="000000">
                              <a:alpha val="100000"/>
                            </a:srgbClr>
                          </a:solidFill>
                          <a:latin typeface="Microsoft YaHei"/>
                          <a:ea typeface="Microsoft YaHei"/>
                          <a:cs typeface="Microsoft YaHei"/>
                        </a:rPr>
                        <a:t>燃气安全 ，系民生之基 ，党</a:t>
                      </a:r>
                      <a:endParaRPr sz="1500" dirty="0">
                        <a:latin typeface="Microsoft YaHei"/>
                        <a:ea typeface="Microsoft YaHei"/>
                        <a:cs typeface="Microsoft YaHei"/>
                      </a:endParaRPr>
                    </a:p>
                    <a:p>
                      <a:pPr marL="271145" algn="l" rtl="0" eaLnBrk="0">
                        <a:lnSpc>
                          <a:spcPct val="160000"/>
                        </a:lnSpc>
                        <a:spcBef>
                          <a:spcPts val="38"/>
                        </a:spcBef>
                        <a:tabLst/>
                      </a:pPr>
                      <a:r>
                        <a:rPr sz="1500" kern="0" spc="80" dirty="0">
                          <a:solidFill>
                            <a:srgbClr val="000000">
                              <a:alpha val="100000"/>
                            </a:srgbClr>
                          </a:solidFill>
                          <a:latin typeface="Microsoft YaHei"/>
                          <a:ea typeface="Microsoft YaHei"/>
                          <a:cs typeface="Microsoft YaHei"/>
                        </a:rPr>
                        <a:t>和国家高度重视。</a:t>
                      </a:r>
                      <a:r>
                        <a:rPr sz="1500" kern="0" spc="-250" dirty="0">
                          <a:solidFill>
                            <a:srgbClr val="000000">
                              <a:alpha val="100000"/>
                            </a:srgbClr>
                          </a:solidFill>
                          <a:latin typeface="Microsoft YaHei"/>
                          <a:ea typeface="Microsoft YaHei"/>
                          <a:cs typeface="Microsoft YaHei"/>
                        </a:rPr>
                        <a:t> </a:t>
                      </a:r>
                      <a:r>
                        <a:rPr sz="1500" kern="0" spc="80" dirty="0">
                          <a:solidFill>
                            <a:srgbClr val="000000">
                              <a:alpha val="100000"/>
                            </a:srgbClr>
                          </a:solidFill>
                          <a:latin typeface="Microsoft YaHei"/>
                          <a:ea typeface="Microsoft YaHei"/>
                          <a:cs typeface="Microsoft YaHei"/>
                        </a:rPr>
                        <a:t>习近平总</a:t>
                      </a:r>
                      <a:r>
                        <a:rPr sz="1500" kern="0" spc="0" dirty="0">
                          <a:solidFill>
                            <a:srgbClr val="000000">
                              <a:alpha val="100000"/>
                            </a:srgbClr>
                          </a:solidFill>
                          <a:latin typeface="Microsoft YaHei"/>
                          <a:ea typeface="Microsoft YaHei"/>
                          <a:cs typeface="Microsoft YaHei"/>
                        </a:rPr>
                        <a:t>      </a:t>
                      </a:r>
                      <a:r>
                        <a:rPr sz="1500" kern="0" spc="90" dirty="0">
                          <a:solidFill>
                            <a:srgbClr val="000000">
                              <a:alpha val="100000"/>
                            </a:srgbClr>
                          </a:solidFill>
                          <a:latin typeface="Microsoft YaHei"/>
                          <a:ea typeface="Microsoft YaHei"/>
                          <a:cs typeface="Microsoft YaHei"/>
                        </a:rPr>
                        <a:t>书记多次就燃气安全作出重</a:t>
                      </a:r>
                      <a:r>
                        <a:rPr sz="1500" kern="0" spc="10" dirty="0">
                          <a:solidFill>
                            <a:srgbClr val="000000">
                              <a:alpha val="100000"/>
                            </a:srgbClr>
                          </a:solidFill>
                          <a:latin typeface="Microsoft YaHei"/>
                          <a:ea typeface="Microsoft YaHei"/>
                          <a:cs typeface="Microsoft YaHei"/>
                        </a:rPr>
                        <a:t>      </a:t>
                      </a:r>
                      <a:r>
                        <a:rPr sz="1500" kern="0" spc="20" dirty="0">
                          <a:solidFill>
                            <a:srgbClr val="000000">
                              <a:alpha val="100000"/>
                            </a:srgbClr>
                          </a:solidFill>
                          <a:latin typeface="Microsoft YaHei"/>
                          <a:ea typeface="Microsoft YaHei"/>
                          <a:cs typeface="Microsoft YaHei"/>
                        </a:rPr>
                        <a:t>要指示 ，强调汲取教训 </a:t>
                      </a:r>
                      <a:r>
                        <a:rPr sz="1500" kern="0" spc="10" dirty="0">
                          <a:solidFill>
                            <a:srgbClr val="000000">
                              <a:alpha val="100000"/>
                            </a:srgbClr>
                          </a:solidFill>
                          <a:latin typeface="Microsoft YaHei"/>
                          <a:ea typeface="Microsoft YaHei"/>
                          <a:cs typeface="Microsoft YaHei"/>
                        </a:rPr>
                        <a:t>，全</a:t>
                      </a:r>
                      <a:r>
                        <a:rPr sz="1500" kern="0" spc="-10" dirty="0">
                          <a:solidFill>
                            <a:srgbClr val="000000">
                              <a:alpha val="100000"/>
                            </a:srgbClr>
                          </a:solidFill>
                          <a:latin typeface="Microsoft YaHei"/>
                          <a:ea typeface="Microsoft YaHei"/>
                          <a:cs typeface="Microsoft YaHei"/>
                        </a:rPr>
                        <a:t>      </a:t>
                      </a:r>
                      <a:r>
                        <a:rPr sz="1500" kern="0" spc="20" dirty="0">
                          <a:solidFill>
                            <a:srgbClr val="000000">
                              <a:alpha val="100000"/>
                            </a:srgbClr>
                          </a:solidFill>
                          <a:latin typeface="Microsoft YaHei"/>
                          <a:ea typeface="Microsoft YaHei"/>
                          <a:cs typeface="Microsoft YaHei"/>
                        </a:rPr>
                        <a:t>面排查 ，力防突发 ，确</a:t>
                      </a:r>
                      <a:r>
                        <a:rPr sz="1500" kern="0" spc="10" dirty="0">
                          <a:solidFill>
                            <a:srgbClr val="000000">
                              <a:alpha val="100000"/>
                            </a:srgbClr>
                          </a:solidFill>
                          <a:latin typeface="Microsoft YaHei"/>
                          <a:ea typeface="Microsoft YaHei"/>
                          <a:cs typeface="Microsoft YaHei"/>
                        </a:rPr>
                        <a:t>保人</a:t>
                      </a:r>
                      <a:r>
                        <a:rPr sz="1500" kern="0" spc="-10" dirty="0">
                          <a:solidFill>
                            <a:srgbClr val="000000">
                              <a:alpha val="100000"/>
                            </a:srgbClr>
                          </a:solidFill>
                          <a:latin typeface="Microsoft YaHei"/>
                          <a:ea typeface="Microsoft YaHei"/>
                          <a:cs typeface="Microsoft YaHei"/>
                        </a:rPr>
                        <a:t>      </a:t>
                      </a:r>
                      <a:r>
                        <a:rPr sz="1500" kern="0" spc="80" dirty="0">
                          <a:solidFill>
                            <a:srgbClr val="000000">
                              <a:alpha val="100000"/>
                            </a:srgbClr>
                          </a:solidFill>
                          <a:latin typeface="Microsoft YaHei"/>
                          <a:ea typeface="Microsoft YaHei"/>
                          <a:cs typeface="Microsoft YaHei"/>
                        </a:rPr>
                        <a:t>民生命财产安全。</a:t>
                      </a:r>
                      <a:endParaRPr sz="1500" dirty="0">
                        <a:latin typeface="Microsoft YaHei"/>
                        <a:ea typeface="Microsoft YaHei"/>
                        <a:cs typeface="Microsoft YaHei"/>
                      </a:endParaRPr>
                    </a:p>
                  </a:txBody>
                  <a:tcPr marL="0" marR="0" marT="0" marB="0">
                    <a:lnL>
                      <a:noFill/>
                    </a:lnL>
                    <a:lnR>
                      <a:noFill/>
                    </a:lnR>
                    <a:lnT>
                      <a:noFill/>
                    </a:lnT>
                    <a:lnB>
                      <a:noFill/>
                    </a:lnB>
                  </a:tcPr>
                </a:tc>
                <a:tc>
                  <a:txBody>
                    <a:bodyPr/>
                    <a:lstStyle/>
                    <a:p>
                      <a:pPr algn="l" rtl="0" eaLnBrk="0">
                        <a:lnSpc>
                          <a:spcPct val="108000"/>
                        </a:lnSpc>
                        <a:tabLst/>
                      </a:pPr>
                      <a:endParaRPr sz="1000" dirty="0">
                        <a:latin typeface="Arial"/>
                        <a:ea typeface="Arial"/>
                        <a:cs typeface="Arial"/>
                      </a:endParaRPr>
                    </a:p>
                    <a:p>
                      <a:pPr algn="l" rtl="0" eaLnBrk="0">
                        <a:lnSpc>
                          <a:spcPct val="108000"/>
                        </a:lnSpc>
                        <a:tabLst/>
                      </a:pPr>
                      <a:endParaRPr sz="1000" dirty="0">
                        <a:latin typeface="Arial"/>
                        <a:ea typeface="Arial"/>
                        <a:cs typeface="Arial"/>
                      </a:endParaRPr>
                    </a:p>
                    <a:p>
                      <a:pPr algn="l" rtl="0" eaLnBrk="0">
                        <a:lnSpc>
                          <a:spcPct val="108000"/>
                        </a:lnSpc>
                        <a:tabLst/>
                      </a:pPr>
                      <a:endParaRPr sz="1000" dirty="0">
                        <a:latin typeface="Arial"/>
                        <a:ea typeface="Arial"/>
                        <a:cs typeface="Arial"/>
                      </a:endParaRPr>
                    </a:p>
                    <a:p>
                      <a:pPr algn="l" rtl="0" eaLnBrk="0">
                        <a:lnSpc>
                          <a:spcPct val="108000"/>
                        </a:lnSpc>
                        <a:tabLst/>
                      </a:pPr>
                      <a:endParaRPr sz="1000" dirty="0">
                        <a:latin typeface="Arial"/>
                        <a:ea typeface="Arial"/>
                        <a:cs typeface="Arial"/>
                      </a:endParaRPr>
                    </a:p>
                    <a:p>
                      <a:pPr algn="l" rtl="0" eaLnBrk="0">
                        <a:lnSpc>
                          <a:spcPct val="108000"/>
                        </a:lnSpc>
                        <a:tabLst/>
                      </a:pPr>
                      <a:endParaRPr sz="1000" dirty="0">
                        <a:latin typeface="Arial"/>
                        <a:ea typeface="Arial"/>
                        <a:cs typeface="Arial"/>
                      </a:endParaRPr>
                    </a:p>
                    <a:p>
                      <a:pPr algn="l" rtl="0" eaLnBrk="0">
                        <a:lnSpc>
                          <a:spcPct val="108000"/>
                        </a:lnSpc>
                        <a:tabLst/>
                      </a:pPr>
                      <a:endParaRPr sz="1000" dirty="0">
                        <a:latin typeface="Arial"/>
                        <a:ea typeface="Arial"/>
                        <a:cs typeface="Arial"/>
                      </a:endParaRPr>
                    </a:p>
                    <a:p>
                      <a:pPr algn="l" rtl="0" eaLnBrk="0">
                        <a:lnSpc>
                          <a:spcPct val="9275"/>
                        </a:lnSpc>
                        <a:tabLst/>
                      </a:pPr>
                      <a:endParaRPr sz="100" dirty="0">
                        <a:latin typeface="Arial"/>
                        <a:ea typeface="Arial"/>
                        <a:cs typeface="Arial"/>
                      </a:endParaRPr>
                    </a:p>
                    <a:p>
                      <a:pPr marL="932814" indent="-273050" algn="l" rtl="0" eaLnBrk="0">
                        <a:lnSpc>
                          <a:spcPct val="143000"/>
                        </a:lnSpc>
                        <a:tabLst/>
                      </a:pPr>
                      <a:r>
                        <a:rPr sz="1400" kern="0" spc="-50" dirty="0">
                          <a:solidFill>
                            <a:srgbClr val="FF0000">
                              <a:alpha val="100000"/>
                            </a:srgbClr>
                          </a:solidFill>
                          <a:latin typeface="Wingdings"/>
                          <a:ea typeface="Wingdings"/>
                          <a:cs typeface="Wingdings"/>
                        </a:rPr>
                        <a:t>n </a:t>
                      </a:r>
                      <a:r>
                        <a:rPr sz="1400" kern="0" spc="-50" dirty="0">
                          <a:solidFill>
                            <a:srgbClr val="000000">
                              <a:alpha val="100000"/>
                            </a:srgbClr>
                          </a:solidFill>
                          <a:latin typeface="Microsoft YaHei"/>
                          <a:ea typeface="Microsoft YaHei"/>
                          <a:cs typeface="Microsoft YaHei"/>
                        </a:rPr>
                        <a:t>响应党中央、</a:t>
                      </a:r>
                      <a:r>
                        <a:rPr sz="1400" kern="0" spc="-310" dirty="0">
                          <a:solidFill>
                            <a:srgbClr val="000000">
                              <a:alpha val="100000"/>
                            </a:srgbClr>
                          </a:solidFill>
                          <a:latin typeface="Microsoft YaHei"/>
                          <a:ea typeface="Microsoft YaHei"/>
                          <a:cs typeface="Microsoft YaHei"/>
                        </a:rPr>
                        <a:t> </a:t>
                      </a:r>
                      <a:r>
                        <a:rPr sz="1400" kern="0" spc="-50" dirty="0">
                          <a:solidFill>
                            <a:srgbClr val="000000">
                              <a:alpha val="100000"/>
                            </a:srgbClr>
                          </a:solidFill>
                          <a:latin typeface="Microsoft YaHei"/>
                          <a:ea typeface="Microsoft YaHei"/>
                          <a:cs typeface="Microsoft YaHei"/>
                        </a:rPr>
                        <a:t>国务院号召 ，国务</a:t>
                      </a:r>
                      <a:r>
                        <a:rPr sz="1400" kern="0" spc="0" dirty="0">
                          <a:solidFill>
                            <a:srgbClr val="000000">
                              <a:alpha val="100000"/>
                            </a:srgbClr>
                          </a:solidFill>
                          <a:latin typeface="Microsoft YaHei"/>
                          <a:ea typeface="Microsoft YaHei"/>
                          <a:cs typeface="Microsoft YaHei"/>
                        </a:rPr>
                        <a:t>          院安委会发布《全国城镇</a:t>
                      </a:r>
                      <a:r>
                        <a:rPr sz="1400" kern="0" spc="-10" dirty="0">
                          <a:solidFill>
                            <a:srgbClr val="000000">
                              <a:alpha val="100000"/>
                            </a:srgbClr>
                          </a:solidFill>
                          <a:latin typeface="Microsoft YaHei"/>
                          <a:ea typeface="Microsoft YaHei"/>
                          <a:cs typeface="Microsoft YaHei"/>
                        </a:rPr>
                        <a:t>燃气安</a:t>
                      </a:r>
                      <a:r>
                        <a:rPr sz="1400" kern="0" spc="0" dirty="0">
                          <a:solidFill>
                            <a:srgbClr val="000000">
                              <a:alpha val="100000"/>
                            </a:srgbClr>
                          </a:solidFill>
                          <a:latin typeface="Microsoft YaHei"/>
                          <a:ea typeface="Microsoft YaHei"/>
                          <a:cs typeface="Microsoft YaHei"/>
                        </a:rPr>
                        <a:t>          </a:t>
                      </a:r>
                      <a:r>
                        <a:rPr sz="1400" kern="0" spc="-30" dirty="0">
                          <a:solidFill>
                            <a:srgbClr val="000000">
                              <a:alpha val="100000"/>
                            </a:srgbClr>
                          </a:solidFill>
                          <a:latin typeface="Microsoft YaHei"/>
                          <a:ea typeface="Microsoft YaHei"/>
                          <a:cs typeface="Microsoft YaHei"/>
                        </a:rPr>
                        <a:t>全专项整治工作方案》（ </a:t>
                      </a:r>
                      <a:r>
                        <a:rPr sz="1400" kern="0" spc="-40" dirty="0">
                          <a:solidFill>
                            <a:srgbClr val="000000">
                              <a:alpha val="100000"/>
                            </a:srgbClr>
                          </a:solidFill>
                          <a:latin typeface="Microsoft YaHei"/>
                          <a:ea typeface="Microsoft YaHei"/>
                          <a:cs typeface="Microsoft YaHei"/>
                        </a:rPr>
                        <a:t>《方</a:t>
                      </a:r>
                      <a:endParaRPr sz="1400" dirty="0">
                        <a:latin typeface="Microsoft YaHei"/>
                        <a:ea typeface="Microsoft YaHei"/>
                        <a:cs typeface="Microsoft YaHei"/>
                      </a:endParaRPr>
                    </a:p>
                    <a:p>
                      <a:pPr marL="933450" algn="l" rtl="0" eaLnBrk="0">
                        <a:lnSpc>
                          <a:spcPts val="1813"/>
                        </a:lnSpc>
                        <a:spcBef>
                          <a:spcPts val="611"/>
                        </a:spcBef>
                        <a:tabLst/>
                      </a:pPr>
                      <a:r>
                        <a:rPr sz="1400" kern="0" spc="0" dirty="0">
                          <a:solidFill>
                            <a:srgbClr val="000000">
                              <a:alpha val="100000"/>
                            </a:srgbClr>
                          </a:solidFill>
                          <a:latin typeface="Microsoft YaHei"/>
                          <a:ea typeface="Microsoft YaHei"/>
                          <a:cs typeface="Microsoft YaHei"/>
                        </a:rPr>
                        <a:t>案》 </a:t>
                      </a:r>
                      <a:r>
                        <a:rPr sz="1400" kern="0" spc="-230" dirty="0">
                          <a:solidFill>
                            <a:srgbClr val="000000">
                              <a:alpha val="100000"/>
                            </a:srgbClr>
                          </a:solidFill>
                          <a:latin typeface="Microsoft YaHei"/>
                          <a:ea typeface="Microsoft YaHei"/>
                          <a:cs typeface="Microsoft YaHei"/>
                        </a:rPr>
                        <a:t>），</a:t>
                      </a:r>
                      <a:r>
                        <a:rPr sz="1400" kern="0" spc="0" dirty="0">
                          <a:solidFill>
                            <a:srgbClr val="000000">
                              <a:alpha val="100000"/>
                            </a:srgbClr>
                          </a:solidFill>
                          <a:latin typeface="Microsoft YaHei"/>
                          <a:ea typeface="Microsoft YaHei"/>
                          <a:cs typeface="Microsoft YaHei"/>
                        </a:rPr>
                        <a:t>掀起“大排查、大整治”</a:t>
                      </a:r>
                      <a:endParaRPr sz="1400" dirty="0">
                        <a:latin typeface="Microsoft YaHei"/>
                        <a:ea typeface="Microsoft YaHei"/>
                        <a:cs typeface="Microsoft YaHei"/>
                      </a:endParaRPr>
                    </a:p>
                    <a:p>
                      <a:pPr marL="935355" algn="l" rtl="0" eaLnBrk="0">
                        <a:lnSpc>
                          <a:spcPts val="2358"/>
                        </a:lnSpc>
                        <a:tabLst/>
                      </a:pPr>
                      <a:r>
                        <a:rPr sz="1400" kern="0" spc="-30" dirty="0">
                          <a:solidFill>
                            <a:srgbClr val="000000">
                              <a:alpha val="100000"/>
                            </a:srgbClr>
                          </a:solidFill>
                          <a:latin typeface="Microsoft YaHei"/>
                          <a:ea typeface="Microsoft YaHei"/>
                          <a:cs typeface="Microsoft YaHei"/>
                        </a:rPr>
                        <a:t>热潮。为落实精神 ，减少重特</a:t>
                      </a:r>
                      <a:r>
                        <a:rPr sz="1400" kern="0" spc="-40" dirty="0">
                          <a:solidFill>
                            <a:srgbClr val="000000">
                              <a:alpha val="100000"/>
                            </a:srgbClr>
                          </a:solidFill>
                          <a:latin typeface="Microsoft YaHei"/>
                          <a:ea typeface="Microsoft YaHei"/>
                          <a:cs typeface="Microsoft YaHei"/>
                        </a:rPr>
                        <a:t>大</a:t>
                      </a:r>
                      <a:endParaRPr sz="1400" dirty="0">
                        <a:latin typeface="Microsoft YaHei"/>
                        <a:ea typeface="Microsoft YaHei"/>
                        <a:cs typeface="Microsoft YaHei"/>
                      </a:endParaRPr>
                    </a:p>
                    <a:p>
                      <a:pPr marL="933450" indent="635" algn="l" rtl="0" eaLnBrk="0">
                        <a:lnSpc>
                          <a:spcPct val="145000"/>
                        </a:lnSpc>
                        <a:spcBef>
                          <a:spcPts val="471"/>
                        </a:spcBef>
                        <a:tabLst/>
                      </a:pPr>
                      <a:r>
                        <a:rPr sz="1400" kern="0" spc="-30" dirty="0">
                          <a:solidFill>
                            <a:srgbClr val="000000">
                              <a:alpha val="100000"/>
                            </a:srgbClr>
                          </a:solidFill>
                          <a:latin typeface="Microsoft YaHei"/>
                          <a:ea typeface="Microsoft YaHei"/>
                          <a:cs typeface="Microsoft YaHei"/>
                        </a:rPr>
                        <a:t>事故 ，住建部依据《方案》分工 </a:t>
                      </a:r>
                      <a:r>
                        <a:rPr sz="1400" kern="0" spc="-40" dirty="0">
                          <a:solidFill>
                            <a:srgbClr val="000000">
                              <a:alpha val="100000"/>
                            </a:srgbClr>
                          </a:solidFill>
                          <a:latin typeface="Microsoft YaHei"/>
                          <a:ea typeface="Microsoft YaHei"/>
                          <a:cs typeface="Microsoft YaHei"/>
                        </a:rPr>
                        <a:t>，</a:t>
                      </a:r>
                      <a:r>
                        <a:rPr sz="1400" kern="0" spc="-10" dirty="0">
                          <a:solidFill>
                            <a:srgbClr val="000000">
                              <a:alpha val="100000"/>
                            </a:srgbClr>
                          </a:solidFill>
                          <a:latin typeface="Microsoft YaHei"/>
                          <a:ea typeface="Microsoft YaHei"/>
                          <a:cs typeface="Microsoft YaHei"/>
                        </a:rPr>
                        <a:t>     </a:t>
                      </a:r>
                      <a:r>
                        <a:rPr sz="1400" kern="0" spc="-30" dirty="0">
                          <a:solidFill>
                            <a:srgbClr val="000000">
                              <a:alpha val="100000"/>
                            </a:srgbClr>
                          </a:solidFill>
                          <a:latin typeface="Microsoft YaHei"/>
                          <a:ea typeface="Microsoft YaHei"/>
                          <a:cs typeface="Microsoft YaHei"/>
                        </a:rPr>
                        <a:t>借鉴多方经验 ，精心制</a:t>
                      </a:r>
                      <a:r>
                        <a:rPr sz="1400" kern="0" spc="-40" dirty="0">
                          <a:solidFill>
                            <a:srgbClr val="000000">
                              <a:alpha val="100000"/>
                            </a:srgbClr>
                          </a:solidFill>
                          <a:latin typeface="Microsoft YaHei"/>
                          <a:ea typeface="Microsoft YaHei"/>
                          <a:cs typeface="Microsoft YaHei"/>
                        </a:rPr>
                        <a:t>定《标</a:t>
                      </a:r>
                      <a:endParaRPr sz="1400" dirty="0">
                        <a:latin typeface="Microsoft YaHei"/>
                        <a:ea typeface="Microsoft YaHei"/>
                        <a:cs typeface="Microsoft YaHei"/>
                      </a:endParaRPr>
                    </a:p>
                    <a:p>
                      <a:pPr marL="934719" algn="l" rtl="0" eaLnBrk="0">
                        <a:lnSpc>
                          <a:spcPts val="1813"/>
                        </a:lnSpc>
                        <a:spcBef>
                          <a:spcPts val="565"/>
                        </a:spcBef>
                        <a:tabLst/>
                      </a:pPr>
                      <a:r>
                        <a:rPr sz="1400" kern="0" spc="-40" dirty="0">
                          <a:solidFill>
                            <a:srgbClr val="000000">
                              <a:alpha val="100000"/>
                            </a:srgbClr>
                          </a:solidFill>
                          <a:latin typeface="Microsoft YaHei"/>
                          <a:ea typeface="Microsoft YaHei"/>
                          <a:cs typeface="Microsoft YaHei"/>
                        </a:rPr>
                        <a:t>准》 ，以行政规范</a:t>
                      </a:r>
                      <a:r>
                        <a:rPr sz="1400" kern="0" spc="-50" dirty="0">
                          <a:solidFill>
                            <a:srgbClr val="000000">
                              <a:alpha val="100000"/>
                            </a:srgbClr>
                          </a:solidFill>
                          <a:latin typeface="Microsoft YaHei"/>
                          <a:ea typeface="Microsoft YaHei"/>
                          <a:cs typeface="Microsoft YaHei"/>
                        </a:rPr>
                        <a:t>形式发布 ，旨</a:t>
                      </a:r>
                      <a:endParaRPr sz="1400" dirty="0">
                        <a:latin typeface="Microsoft YaHei"/>
                        <a:ea typeface="Microsoft YaHei"/>
                        <a:cs typeface="Microsoft YaHei"/>
                      </a:endParaRPr>
                    </a:p>
                    <a:p>
                      <a:pPr marL="934085" indent="-1270" algn="l" rtl="0" eaLnBrk="0">
                        <a:lnSpc>
                          <a:spcPct val="149000"/>
                        </a:lnSpc>
                        <a:spcBef>
                          <a:spcPts val="11"/>
                        </a:spcBef>
                        <a:tabLst/>
                      </a:pPr>
                      <a:r>
                        <a:rPr sz="1400" kern="0" spc="0" dirty="0">
                          <a:solidFill>
                            <a:srgbClr val="000000">
                              <a:alpha val="100000"/>
                            </a:srgbClr>
                          </a:solidFill>
                          <a:latin typeface="Microsoft YaHei"/>
                          <a:ea typeface="Microsoft YaHei"/>
                          <a:cs typeface="Microsoft YaHei"/>
                        </a:rPr>
                        <a:t>在引导精准辨识燃气经营</a:t>
                      </a:r>
                      <a:r>
                        <a:rPr sz="1400" kern="0" spc="-10" dirty="0">
                          <a:solidFill>
                            <a:srgbClr val="000000">
                              <a:alpha val="100000"/>
                            </a:srgbClr>
                          </a:solidFill>
                          <a:latin typeface="Microsoft YaHei"/>
                          <a:ea typeface="Microsoft YaHei"/>
                          <a:cs typeface="Microsoft YaHei"/>
                        </a:rPr>
                        <a:t>隐患</a:t>
                      </a:r>
                      <a:r>
                        <a:rPr sz="1400" kern="0" spc="140" dirty="0">
                          <a:solidFill>
                            <a:srgbClr val="000000">
                              <a:alpha val="100000"/>
                            </a:srgbClr>
                          </a:solidFill>
                          <a:latin typeface="Microsoft YaHei"/>
                          <a:ea typeface="Microsoft YaHei"/>
                          <a:cs typeface="Microsoft YaHei"/>
                        </a:rPr>
                        <a:t> </a:t>
                      </a:r>
                      <a:r>
                        <a:rPr sz="1400" kern="0" spc="-10" dirty="0">
                          <a:solidFill>
                            <a:srgbClr val="000000">
                              <a:alpha val="100000"/>
                            </a:srgbClr>
                          </a:solidFill>
                          <a:latin typeface="Microsoft YaHei"/>
                          <a:ea typeface="Microsoft YaHei"/>
                          <a:cs typeface="Microsoft YaHei"/>
                        </a:rPr>
                        <a:t>，</a:t>
                      </a:r>
                      <a:r>
                        <a:rPr sz="1400" kern="0" spc="0" dirty="0">
                          <a:solidFill>
                            <a:srgbClr val="000000">
                              <a:alpha val="100000"/>
                            </a:srgbClr>
                          </a:solidFill>
                          <a:latin typeface="Microsoft YaHei"/>
                          <a:ea typeface="Microsoft YaHei"/>
                          <a:cs typeface="Microsoft YaHei"/>
                        </a:rPr>
                        <a:t>        </a:t>
                      </a:r>
                      <a:r>
                        <a:rPr sz="1400" kern="0" spc="-90" dirty="0">
                          <a:solidFill>
                            <a:srgbClr val="000000">
                              <a:alpha val="100000"/>
                            </a:srgbClr>
                          </a:solidFill>
                          <a:latin typeface="Microsoft YaHei"/>
                          <a:ea typeface="Microsoft YaHei"/>
                          <a:cs typeface="Microsoft YaHei"/>
                        </a:rPr>
                        <a:t>并依法督促整改 ，守护民众安全。</a:t>
                      </a:r>
                      <a:endParaRPr sz="1400" dirty="0">
                        <a:latin typeface="Microsoft YaHei"/>
                        <a:ea typeface="Microsoft YaHei"/>
                        <a:cs typeface="Microsoft YaHei"/>
                      </a:endParaRPr>
                    </a:p>
                  </a:txBody>
                  <a:tcPr marL="0" marR="0" marT="0" marB="0">
                    <a:lnL>
                      <a:noFill/>
                    </a:lnL>
                    <a:lnR>
                      <a:noFill/>
                    </a:lnR>
                    <a:lnT>
                      <a:noFill/>
                    </a:lnT>
                    <a:lnB>
                      <a:noFill/>
                    </a:lnB>
                  </a:tcPr>
                </a:tc>
                <a:extLst>
                  <a:ext uri="{0D108BD9-81ED-4DB2-BD59-A6C34878D82A}">
                    <a16:rowId xmlns:a16="http://schemas.microsoft.com/office/drawing/2014/main" val="10000"/>
                  </a:ext>
                </a:extLst>
              </a:tr>
            </a:tbl>
          </a:graphicData>
        </a:graphic>
      </p:graphicFrame>
      <p:grpSp>
        <p:nvGrpSpPr>
          <p:cNvPr id="2" name="group 2"/>
          <p:cNvGrpSpPr/>
          <p:nvPr/>
        </p:nvGrpSpPr>
        <p:grpSpPr>
          <a:xfrm rot="21600000">
            <a:off x="690548" y="1398919"/>
            <a:ext cx="3561831" cy="4853250"/>
            <a:chOff x="0" y="0"/>
            <a:chExt cx="3561831" cy="4853250"/>
          </a:xfrm>
        </p:grpSpPr>
        <p:pic>
          <p:nvPicPr>
            <p:cNvPr id="34" name="picture 34"/>
            <p:cNvPicPr>
              <a:picLocks noChangeAspect="1"/>
            </p:cNvPicPr>
            <p:nvPr/>
          </p:nvPicPr>
          <p:blipFill>
            <a:blip r:embed="rId4"/>
            <a:stretch>
              <a:fillRect/>
            </a:stretch>
          </p:blipFill>
          <p:spPr>
            <a:xfrm rot="21600000">
              <a:off x="0" y="0"/>
              <a:ext cx="3561831" cy="4853250"/>
            </a:xfrm>
            <a:prstGeom prst="rect">
              <a:avLst/>
            </a:prstGeom>
          </p:spPr>
        </p:pic>
        <p:sp>
          <p:nvSpPr>
            <p:cNvPr id="36" name="textbox 36"/>
            <p:cNvSpPr/>
            <p:nvPr/>
          </p:nvSpPr>
          <p:spPr>
            <a:xfrm>
              <a:off x="-12700" y="-12700"/>
              <a:ext cx="3587750" cy="4897754"/>
            </a:xfrm>
            <a:prstGeom prst="rect">
              <a:avLst/>
            </a:prstGeom>
            <a:noFill/>
            <a:ln w="0" cap="flat">
              <a:noFill/>
              <a:prstDash val="solid"/>
              <a:miter lim="0"/>
            </a:ln>
          </p:spPr>
          <p:txBody>
            <a:bodyPr vert="horz" wrap="square" lIns="0" tIns="0" rIns="0" bIns="0"/>
            <a:lstStyle/>
            <a:p>
              <a:pPr algn="l" rtl="0" eaLnBrk="0">
                <a:lnSpc>
                  <a:spcPct val="100000"/>
                </a:lnSpc>
                <a:tabLst/>
              </a:pPr>
              <a:endParaRPr sz="1000" dirty="0">
                <a:latin typeface="Arial"/>
                <a:ea typeface="Arial"/>
                <a:cs typeface="Arial"/>
              </a:endParaRPr>
            </a:p>
            <a:p>
              <a:pPr algn="l" rtl="0" eaLnBrk="0">
                <a:lnSpc>
                  <a:spcPct val="100000"/>
                </a:lnSpc>
                <a:tabLst/>
              </a:pPr>
              <a:endParaRPr sz="1000" dirty="0">
                <a:latin typeface="Arial"/>
                <a:ea typeface="Arial"/>
                <a:cs typeface="Arial"/>
              </a:endParaRPr>
            </a:p>
            <a:p>
              <a:pPr algn="l" rtl="0" eaLnBrk="0">
                <a:lnSpc>
                  <a:spcPct val="101000"/>
                </a:lnSpc>
                <a:tabLst/>
              </a:pPr>
              <a:endParaRPr sz="1000" dirty="0">
                <a:latin typeface="Arial"/>
                <a:ea typeface="Arial"/>
                <a:cs typeface="Arial"/>
              </a:endParaRPr>
            </a:p>
            <a:p>
              <a:pPr algn="l" rtl="0" eaLnBrk="0">
                <a:lnSpc>
                  <a:spcPct val="101000"/>
                </a:lnSpc>
                <a:tabLst/>
              </a:pPr>
              <a:endParaRPr sz="1000" dirty="0">
                <a:latin typeface="Arial"/>
                <a:ea typeface="Arial"/>
                <a:cs typeface="Arial"/>
              </a:endParaRPr>
            </a:p>
            <a:p>
              <a:pPr algn="l" rtl="0" eaLnBrk="0">
                <a:lnSpc>
                  <a:spcPct val="101000"/>
                </a:lnSpc>
                <a:tabLst/>
              </a:pPr>
              <a:endParaRPr sz="1000" dirty="0">
                <a:latin typeface="Arial"/>
                <a:ea typeface="Arial"/>
                <a:cs typeface="Arial"/>
              </a:endParaRPr>
            </a:p>
            <a:p>
              <a:pPr algn="l" rtl="0" eaLnBrk="0">
                <a:lnSpc>
                  <a:spcPct val="101000"/>
                </a:lnSpc>
                <a:tabLst/>
              </a:pPr>
              <a:endParaRPr sz="1000" dirty="0">
                <a:latin typeface="Arial"/>
                <a:ea typeface="Arial"/>
                <a:cs typeface="Arial"/>
              </a:endParaRPr>
            </a:p>
            <a:p>
              <a:pPr algn="l" rtl="0" eaLnBrk="0">
                <a:lnSpc>
                  <a:spcPct val="101000"/>
                </a:lnSpc>
                <a:tabLst/>
              </a:pPr>
              <a:endParaRPr sz="1000" dirty="0">
                <a:latin typeface="Arial"/>
                <a:ea typeface="Arial"/>
                <a:cs typeface="Arial"/>
              </a:endParaRPr>
            </a:p>
            <a:p>
              <a:pPr marL="353695" algn="l" rtl="0" eaLnBrk="0">
                <a:lnSpc>
                  <a:spcPct val="98000"/>
                </a:lnSpc>
                <a:spcBef>
                  <a:spcPts val="6"/>
                </a:spcBef>
                <a:tabLst/>
              </a:pPr>
              <a:r>
                <a:rPr sz="1500" kern="0" spc="80" dirty="0">
                  <a:solidFill>
                    <a:srgbClr val="FF0000">
                      <a:alpha val="100000"/>
                    </a:srgbClr>
                  </a:solidFill>
                  <a:latin typeface="Wingdings"/>
                  <a:ea typeface="Wingdings"/>
                  <a:cs typeface="Wingdings"/>
                </a:rPr>
                <a:t>n</a:t>
              </a:r>
              <a:r>
                <a:rPr sz="1500" kern="0" spc="-370" dirty="0">
                  <a:solidFill>
                    <a:srgbClr val="FF0000">
                      <a:alpha val="100000"/>
                    </a:srgbClr>
                  </a:solidFill>
                  <a:latin typeface="Wingdings"/>
                  <a:ea typeface="Wingdings"/>
                  <a:cs typeface="Wingdings"/>
                </a:rPr>
                <a:t> </a:t>
              </a:r>
              <a:r>
                <a:rPr sz="1500" kern="0" spc="80" dirty="0">
                  <a:solidFill>
                    <a:srgbClr val="000000">
                      <a:alpha val="100000"/>
                    </a:srgbClr>
                  </a:solidFill>
                  <a:latin typeface="Microsoft YaHei"/>
                  <a:ea typeface="Microsoft YaHei"/>
                  <a:cs typeface="Microsoft YaHei"/>
                </a:rPr>
                <a:t>为深化城镇燃气管理部门与</a:t>
              </a:r>
              <a:endParaRPr sz="1500" dirty="0">
                <a:latin typeface="Microsoft YaHei"/>
                <a:ea typeface="Microsoft YaHei"/>
                <a:cs typeface="Microsoft YaHei"/>
              </a:endParaRPr>
            </a:p>
            <a:p>
              <a:pPr marL="624840" indent="1270" algn="l" rtl="0" eaLnBrk="0">
                <a:lnSpc>
                  <a:spcPct val="162000"/>
                </a:lnSpc>
                <a:spcBef>
                  <a:spcPts val="31"/>
                </a:spcBef>
                <a:tabLst/>
              </a:pPr>
              <a:r>
                <a:rPr sz="1500" kern="0" spc="50" dirty="0">
                  <a:solidFill>
                    <a:srgbClr val="000000">
                      <a:alpha val="100000"/>
                    </a:srgbClr>
                  </a:solidFill>
                  <a:latin typeface="Microsoft YaHei"/>
                  <a:ea typeface="Microsoft YaHei"/>
                  <a:cs typeface="Microsoft YaHei"/>
                </a:rPr>
                <a:t>经营者的学习领悟 ，精准执</a:t>
              </a:r>
              <a:r>
                <a:rPr sz="1500" kern="0" spc="0" dirty="0">
                  <a:solidFill>
                    <a:srgbClr val="000000">
                      <a:alpha val="100000"/>
                    </a:srgbClr>
                  </a:solidFill>
                  <a:latin typeface="Microsoft YaHei"/>
                  <a:ea typeface="Microsoft YaHei"/>
                  <a:cs typeface="Microsoft YaHei"/>
                </a:rPr>
                <a:t>          </a:t>
              </a:r>
              <a:r>
                <a:rPr sz="1500" kern="0" spc="90" dirty="0">
                  <a:solidFill>
                    <a:srgbClr val="000000">
                      <a:alpha val="100000"/>
                    </a:srgbClr>
                  </a:solidFill>
                  <a:latin typeface="Microsoft YaHei"/>
                  <a:ea typeface="Microsoft YaHei"/>
                  <a:cs typeface="Microsoft YaHei"/>
                </a:rPr>
                <a:t>行住建部《城镇燃气经营安</a:t>
              </a:r>
              <a:r>
                <a:rPr sz="1500" kern="0" spc="0" dirty="0">
                  <a:solidFill>
                    <a:srgbClr val="000000">
                      <a:alpha val="100000"/>
                    </a:srgbClr>
                  </a:solidFill>
                  <a:latin typeface="Microsoft YaHei"/>
                  <a:ea typeface="Microsoft YaHei"/>
                  <a:cs typeface="Microsoft YaHei"/>
                </a:rPr>
                <a:t>          </a:t>
              </a:r>
              <a:r>
                <a:rPr sz="1500" kern="0" spc="90" dirty="0">
                  <a:solidFill>
                    <a:srgbClr val="000000">
                      <a:alpha val="100000"/>
                    </a:srgbClr>
                  </a:solidFill>
                  <a:latin typeface="Microsoft YaHei"/>
                  <a:ea typeface="Microsoft YaHei"/>
                  <a:cs typeface="Microsoft YaHei"/>
                </a:rPr>
                <a:t>全重大隐患判定标准》建城</a:t>
              </a:r>
              <a:r>
                <a:rPr sz="1500" kern="0" spc="0" dirty="0">
                  <a:solidFill>
                    <a:srgbClr val="000000">
                      <a:alpha val="100000"/>
                    </a:srgbClr>
                  </a:solidFill>
                  <a:latin typeface="Microsoft YaHei"/>
                  <a:ea typeface="Microsoft YaHei"/>
                  <a:cs typeface="Microsoft YaHei"/>
                </a:rPr>
                <a:t>          </a:t>
              </a:r>
              <a:r>
                <a:rPr sz="1500" kern="0" spc="30" dirty="0">
                  <a:solidFill>
                    <a:srgbClr val="000000">
                      <a:alpha val="100000"/>
                    </a:srgbClr>
                  </a:solidFill>
                  <a:latin typeface="Microsoft YaHei"/>
                  <a:ea typeface="Microsoft YaHei"/>
                  <a:cs typeface="Microsoft YaHei"/>
                </a:rPr>
                <a:t>规〔2023〕</a:t>
              </a:r>
              <a:r>
                <a:rPr sz="1500" kern="0" spc="-340" dirty="0">
                  <a:solidFill>
                    <a:srgbClr val="000000">
                      <a:alpha val="100000"/>
                    </a:srgbClr>
                  </a:solidFill>
                  <a:latin typeface="Microsoft YaHei"/>
                  <a:ea typeface="Microsoft YaHei"/>
                  <a:cs typeface="Microsoft YaHei"/>
                </a:rPr>
                <a:t> </a:t>
              </a:r>
              <a:r>
                <a:rPr sz="1500" kern="0" spc="30" dirty="0">
                  <a:solidFill>
                    <a:srgbClr val="000000">
                      <a:alpha val="100000"/>
                    </a:srgbClr>
                  </a:solidFill>
                  <a:latin typeface="Microsoft YaHei"/>
                  <a:ea typeface="Microsoft YaHei"/>
                  <a:cs typeface="Microsoft YaHei"/>
                </a:rPr>
                <a:t>4号（ 《标</a:t>
              </a:r>
              <a:endParaRPr sz="1500" dirty="0">
                <a:latin typeface="Microsoft YaHei"/>
                <a:ea typeface="Microsoft YaHei"/>
                <a:cs typeface="Microsoft YaHei"/>
              </a:endParaRPr>
            </a:p>
            <a:p>
              <a:pPr marL="626744" algn="l" rtl="0" eaLnBrk="0">
                <a:lnSpc>
                  <a:spcPts val="2059"/>
                </a:lnSpc>
                <a:spcBef>
                  <a:spcPts val="719"/>
                </a:spcBef>
                <a:tabLst/>
              </a:pPr>
              <a:r>
                <a:rPr sz="1500" kern="0" spc="40" dirty="0">
                  <a:solidFill>
                    <a:srgbClr val="000000">
                      <a:alpha val="100000"/>
                    </a:srgbClr>
                  </a:solidFill>
                  <a:latin typeface="Microsoft YaHei"/>
                  <a:ea typeface="Microsoft YaHei"/>
                  <a:cs typeface="Microsoft YaHei"/>
                </a:rPr>
                <a:t>准》</a:t>
              </a:r>
              <a:r>
                <a:rPr sz="1500" kern="0" spc="200" dirty="0">
                  <a:solidFill>
                    <a:srgbClr val="000000">
                      <a:alpha val="100000"/>
                    </a:srgbClr>
                  </a:solidFill>
                  <a:latin typeface="Microsoft YaHei"/>
                  <a:ea typeface="Microsoft YaHei"/>
                  <a:cs typeface="Microsoft YaHei"/>
                </a:rPr>
                <a:t> </a:t>
              </a:r>
              <a:r>
                <a:rPr sz="1500" kern="0" spc="-150" dirty="0">
                  <a:solidFill>
                    <a:srgbClr val="000000">
                      <a:alpha val="100000"/>
                    </a:srgbClr>
                  </a:solidFill>
                  <a:latin typeface="Microsoft YaHei"/>
                  <a:ea typeface="Microsoft YaHei"/>
                  <a:cs typeface="Microsoft YaHei"/>
                </a:rPr>
                <a:t>），</a:t>
              </a:r>
              <a:r>
                <a:rPr sz="1500" kern="0" spc="40" dirty="0">
                  <a:solidFill>
                    <a:srgbClr val="000000">
                      <a:alpha val="100000"/>
                    </a:srgbClr>
                  </a:solidFill>
                  <a:latin typeface="Microsoft YaHei"/>
                  <a:ea typeface="Microsoft YaHei"/>
                  <a:cs typeface="Microsoft YaHei"/>
                </a:rPr>
                <a:t>特此深度剖析 ，旨</a:t>
              </a:r>
              <a:endParaRPr sz="1500" dirty="0">
                <a:latin typeface="Microsoft YaHei"/>
                <a:ea typeface="Microsoft YaHei"/>
                <a:cs typeface="Microsoft YaHei"/>
              </a:endParaRPr>
            </a:p>
            <a:p>
              <a:pPr marL="625475" indent="-635" algn="l" rtl="0" eaLnBrk="0">
                <a:lnSpc>
                  <a:spcPct val="159000"/>
                </a:lnSpc>
                <a:spcBef>
                  <a:spcPts val="1"/>
                </a:spcBef>
                <a:tabLst/>
              </a:pPr>
              <a:r>
                <a:rPr sz="1500" kern="0" spc="50" dirty="0">
                  <a:solidFill>
                    <a:srgbClr val="000000">
                      <a:alpha val="100000"/>
                    </a:srgbClr>
                  </a:solidFill>
                  <a:latin typeface="Microsoft YaHei"/>
                  <a:ea typeface="Microsoft YaHei"/>
                  <a:cs typeface="Microsoft YaHei"/>
                </a:rPr>
                <a:t>在强化隐患排查整治 ，筑牢</a:t>
              </a:r>
              <a:r>
                <a:rPr sz="1500" kern="0" spc="0" dirty="0">
                  <a:solidFill>
                    <a:srgbClr val="000000">
                      <a:alpha val="100000"/>
                    </a:srgbClr>
                  </a:solidFill>
                  <a:latin typeface="Microsoft YaHei"/>
                  <a:ea typeface="Microsoft YaHei"/>
                  <a:cs typeface="Microsoft YaHei"/>
                </a:rPr>
                <a:t>          </a:t>
              </a:r>
              <a:r>
                <a:rPr sz="1500" kern="0" spc="30" dirty="0">
                  <a:solidFill>
                    <a:srgbClr val="000000">
                      <a:alpha val="100000"/>
                    </a:srgbClr>
                  </a:solidFill>
                  <a:latin typeface="Microsoft YaHei"/>
                  <a:ea typeface="Microsoft YaHei"/>
                  <a:cs typeface="Microsoft YaHei"/>
                </a:rPr>
                <a:t>安全防线 ，严防事故。</a:t>
              </a:r>
              <a:endParaRPr sz="1500" dirty="0">
                <a:latin typeface="Microsoft YaHei"/>
                <a:ea typeface="Microsoft YaHei"/>
                <a:cs typeface="Microsoft YaHei"/>
              </a:endParaRPr>
            </a:p>
          </p:txBody>
        </p:sp>
      </p:grpSp>
      <p:sp>
        <p:nvSpPr>
          <p:cNvPr id="38" name="textbox 38"/>
          <p:cNvSpPr/>
          <p:nvPr/>
        </p:nvSpPr>
        <p:spPr>
          <a:xfrm>
            <a:off x="772071" y="556437"/>
            <a:ext cx="2973704" cy="427990"/>
          </a:xfrm>
          <a:prstGeom prst="rect">
            <a:avLst/>
          </a:prstGeom>
          <a:noFill/>
          <a:ln w="0" cap="flat">
            <a:noFill/>
            <a:prstDash val="solid"/>
            <a:miter lim="0"/>
          </a:ln>
        </p:spPr>
        <p:txBody>
          <a:bodyPr vert="horz" wrap="square" lIns="0" tIns="0" rIns="0" bIns="0"/>
          <a:lstStyle/>
          <a:p>
            <a:pPr algn="l" rtl="0" eaLnBrk="0">
              <a:lnSpc>
                <a:spcPct val="83341"/>
              </a:lnSpc>
              <a:tabLst/>
            </a:pPr>
            <a:endParaRPr sz="100" dirty="0">
              <a:latin typeface="Arial"/>
              <a:ea typeface="Arial"/>
              <a:cs typeface="Arial"/>
            </a:endParaRPr>
          </a:p>
          <a:p>
            <a:pPr algn="r" rtl="0" eaLnBrk="0">
              <a:lnSpc>
                <a:spcPts val="3165"/>
              </a:lnSpc>
              <a:tabLst/>
            </a:pPr>
            <a:r>
              <a:rPr sz="2300" b="1" kern="0" spc="60" dirty="0">
                <a:solidFill>
                  <a:srgbClr val="000000">
                    <a:alpha val="100000"/>
                  </a:srgbClr>
                </a:solidFill>
                <a:latin typeface="Microsoft YaHei"/>
                <a:ea typeface="Microsoft YaHei"/>
                <a:cs typeface="Microsoft YaHei"/>
              </a:rPr>
              <a:t>《标准》 出台的背景</a:t>
            </a:r>
            <a:endParaRPr sz="2300" dirty="0">
              <a:latin typeface="Microsoft YaHei"/>
              <a:ea typeface="Microsoft YaHei"/>
              <a:cs typeface="Microsoft YaHei"/>
            </a:endParaRPr>
          </a:p>
        </p:txBody>
      </p:sp>
      <p:pic>
        <p:nvPicPr>
          <p:cNvPr id="40" name="picture 40"/>
          <p:cNvPicPr>
            <a:picLocks noChangeAspect="1"/>
          </p:cNvPicPr>
          <p:nvPr/>
        </p:nvPicPr>
        <p:blipFill>
          <a:blip r:embed="rId5"/>
          <a:stretch>
            <a:fillRect/>
          </a:stretch>
        </p:blipFill>
        <p:spPr>
          <a:xfrm rot="21600000">
            <a:off x="0" y="0"/>
            <a:ext cx="720852" cy="720852"/>
          </a:xfrm>
          <a:prstGeom prst="rect">
            <a:avLst/>
          </a:prstGeom>
        </p:spPr>
      </p:pic>
    </p:spTree>
  </p:cSld>
  <p:clrMapOvr>
    <a:masterClrMapping/>
  </p:clrMapOvr>
</p:sld>
</file>

<file path=ppt/slides/slide40.xml><?xml version="1.0" encoding="utf-8"?>
<p:sld xmlns:a16="http://schemas.microsoft.com/office/drawing/2014/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4" name="rect 834"/>
          <p:cNvSpPr/>
          <p:nvPr/>
        </p:nvSpPr>
        <p:spPr>
          <a:xfrm>
            <a:off x="0" y="0"/>
            <a:ext cx="12192000" cy="6858000"/>
          </a:xfrm>
          <a:prstGeom prst="rect">
            <a:avLst/>
          </a:prstGeom>
          <a:solidFill>
            <a:srgbClr val="E4F4FB">
              <a:alpha val="100000"/>
            </a:srgbClr>
          </a:solidFill>
          <a:ln w="0" cap="flat">
            <a:noFill/>
            <a:prstDash val="solid"/>
            <a:miter lim="0"/>
          </a:ln>
        </p:spPr>
        <p:txBody>
          <a:bodyPr rtlCol="0"/>
          <a:lstStyle/>
          <a:p>
            <a:pPr algn="ctr"/>
            <a:endParaRPr lang="zh-CN" altLang="en-US"/>
          </a:p>
        </p:txBody>
      </p:sp>
      <p:grpSp>
        <p:nvGrpSpPr>
          <p:cNvPr id="66" name="group 66"/>
          <p:cNvGrpSpPr/>
          <p:nvPr/>
        </p:nvGrpSpPr>
        <p:grpSpPr>
          <a:xfrm rot="21600000">
            <a:off x="720852" y="1626107"/>
            <a:ext cx="10750296" cy="4573524"/>
            <a:chOff x="0" y="0"/>
            <a:chExt cx="10750296" cy="4573524"/>
          </a:xfrm>
        </p:grpSpPr>
        <p:sp>
          <p:nvSpPr>
            <p:cNvPr id="836" name="path 836"/>
            <p:cNvSpPr/>
            <p:nvPr/>
          </p:nvSpPr>
          <p:spPr>
            <a:xfrm>
              <a:off x="0" y="0"/>
              <a:ext cx="10750296" cy="4573524"/>
            </a:xfrm>
            <a:custGeom>
              <a:avLst/>
              <a:gdLst/>
              <a:ahLst/>
              <a:cxnLst/>
              <a:rect l="0" t="0" r="0" b="0"/>
              <a:pathLst>
                <a:path w="16929" h="7202">
                  <a:moveTo>
                    <a:pt x="0" y="0"/>
                  </a:moveTo>
                  <a:lnTo>
                    <a:pt x="16929" y="0"/>
                  </a:lnTo>
                  <a:lnTo>
                    <a:pt x="16929" y="979"/>
                  </a:lnTo>
                  <a:lnTo>
                    <a:pt x="0" y="979"/>
                  </a:lnTo>
                  <a:lnTo>
                    <a:pt x="0" y="0"/>
                  </a:lnTo>
                  <a:close/>
                </a:path>
                <a:path w="16929" h="7202">
                  <a:moveTo>
                    <a:pt x="0" y="1958"/>
                  </a:moveTo>
                  <a:lnTo>
                    <a:pt x="4171" y="1958"/>
                  </a:lnTo>
                  <a:lnTo>
                    <a:pt x="4171" y="2940"/>
                  </a:lnTo>
                  <a:lnTo>
                    <a:pt x="0" y="2940"/>
                  </a:lnTo>
                  <a:lnTo>
                    <a:pt x="0" y="1958"/>
                  </a:lnTo>
                  <a:close/>
                </a:path>
                <a:path w="16929" h="7202">
                  <a:moveTo>
                    <a:pt x="4171" y="1958"/>
                  </a:moveTo>
                  <a:lnTo>
                    <a:pt x="11138" y="1958"/>
                  </a:lnTo>
                  <a:lnTo>
                    <a:pt x="11138" y="2940"/>
                  </a:lnTo>
                  <a:lnTo>
                    <a:pt x="4171" y="2940"/>
                  </a:lnTo>
                  <a:lnTo>
                    <a:pt x="4171" y="1958"/>
                  </a:lnTo>
                  <a:close/>
                </a:path>
                <a:path w="16929" h="7202">
                  <a:moveTo>
                    <a:pt x="11138" y="1958"/>
                  </a:moveTo>
                  <a:lnTo>
                    <a:pt x="16929" y="1958"/>
                  </a:lnTo>
                  <a:lnTo>
                    <a:pt x="16929" y="2940"/>
                  </a:lnTo>
                  <a:lnTo>
                    <a:pt x="11138" y="2940"/>
                  </a:lnTo>
                  <a:lnTo>
                    <a:pt x="11138" y="1958"/>
                  </a:lnTo>
                  <a:close/>
                </a:path>
                <a:path w="16929" h="7202">
                  <a:moveTo>
                    <a:pt x="4171" y="4368"/>
                  </a:moveTo>
                  <a:lnTo>
                    <a:pt x="11138" y="4368"/>
                  </a:lnTo>
                  <a:lnTo>
                    <a:pt x="11138" y="7202"/>
                  </a:lnTo>
                  <a:lnTo>
                    <a:pt x="4171" y="7202"/>
                  </a:lnTo>
                  <a:lnTo>
                    <a:pt x="4171" y="4368"/>
                  </a:lnTo>
                  <a:close/>
                </a:path>
              </a:pathLst>
            </a:custGeom>
            <a:solidFill>
              <a:srgbClr val="B9D6E6">
                <a:alpha val="100000"/>
              </a:srgbClr>
            </a:solidFill>
            <a:ln w="0" cap="flat">
              <a:noFill/>
              <a:prstDash val="solid"/>
              <a:miter lim="0"/>
            </a:ln>
          </p:spPr>
          <p:txBody>
            <a:bodyPr rtlCol="0"/>
            <a:lstStyle/>
            <a:p>
              <a:pPr algn="ctr"/>
              <a:endParaRPr lang="zh-CN" altLang="en-US"/>
            </a:p>
          </p:txBody>
        </p:sp>
        <p:sp>
          <p:nvSpPr>
            <p:cNvPr id="838" name="path 838"/>
            <p:cNvSpPr/>
            <p:nvPr/>
          </p:nvSpPr>
          <p:spPr>
            <a:xfrm>
              <a:off x="0" y="621792"/>
              <a:ext cx="10750296" cy="3951732"/>
            </a:xfrm>
            <a:custGeom>
              <a:avLst/>
              <a:gdLst/>
              <a:ahLst/>
              <a:cxnLst/>
              <a:rect l="0" t="0" r="0" b="0"/>
              <a:pathLst>
                <a:path w="16929" h="6223">
                  <a:moveTo>
                    <a:pt x="0" y="0"/>
                  </a:moveTo>
                  <a:lnTo>
                    <a:pt x="16929" y="0"/>
                  </a:lnTo>
                  <a:lnTo>
                    <a:pt x="16929" y="979"/>
                  </a:lnTo>
                  <a:lnTo>
                    <a:pt x="0" y="979"/>
                  </a:lnTo>
                  <a:lnTo>
                    <a:pt x="0" y="0"/>
                  </a:lnTo>
                  <a:close/>
                </a:path>
                <a:path w="16929" h="6223">
                  <a:moveTo>
                    <a:pt x="0" y="1960"/>
                  </a:moveTo>
                  <a:lnTo>
                    <a:pt x="4171" y="1960"/>
                  </a:lnTo>
                  <a:lnTo>
                    <a:pt x="4171" y="6223"/>
                  </a:lnTo>
                  <a:lnTo>
                    <a:pt x="0" y="6223"/>
                  </a:lnTo>
                  <a:lnTo>
                    <a:pt x="0" y="1960"/>
                  </a:lnTo>
                  <a:close/>
                </a:path>
                <a:path w="16929" h="6223">
                  <a:moveTo>
                    <a:pt x="4171" y="1960"/>
                  </a:moveTo>
                  <a:lnTo>
                    <a:pt x="11138" y="1960"/>
                  </a:lnTo>
                  <a:lnTo>
                    <a:pt x="11138" y="3388"/>
                  </a:lnTo>
                  <a:lnTo>
                    <a:pt x="4171" y="3388"/>
                  </a:lnTo>
                  <a:lnTo>
                    <a:pt x="4171" y="1960"/>
                  </a:lnTo>
                  <a:close/>
                </a:path>
                <a:path w="16929" h="6223">
                  <a:moveTo>
                    <a:pt x="11138" y="1960"/>
                  </a:moveTo>
                  <a:lnTo>
                    <a:pt x="16929" y="1960"/>
                  </a:lnTo>
                  <a:lnTo>
                    <a:pt x="16929" y="6223"/>
                  </a:lnTo>
                  <a:lnTo>
                    <a:pt x="11138" y="6223"/>
                  </a:lnTo>
                  <a:lnTo>
                    <a:pt x="11138" y="1960"/>
                  </a:lnTo>
                  <a:close/>
                </a:path>
              </a:pathLst>
            </a:custGeom>
            <a:solidFill>
              <a:srgbClr val="FFFFFF">
                <a:alpha val="100000"/>
              </a:srgbClr>
            </a:solidFill>
            <a:ln w="0" cap="flat">
              <a:noFill/>
              <a:prstDash val="solid"/>
              <a:miter lim="0"/>
            </a:ln>
          </p:spPr>
          <p:txBody>
            <a:bodyPr rtlCol="0"/>
            <a:lstStyle/>
            <a:p>
              <a:pPr algn="ctr"/>
              <a:endParaRPr lang="zh-CN" altLang="en-US"/>
            </a:p>
          </p:txBody>
        </p:sp>
      </p:grpSp>
      <p:graphicFrame>
        <p:nvGraphicFramePr>
          <p:cNvPr id="840" name="table 840"/>
          <p:cNvGraphicFramePr>
            <a:graphicFrameLocks noGrp="1"/>
          </p:cNvGraphicFramePr>
          <p:nvPr/>
        </p:nvGraphicFramePr>
        <p:xfrm>
          <a:off x="720090" y="2870200"/>
          <a:ext cx="10750549" cy="3355340"/>
        </p:xfrm>
        <a:graphic>
          <a:graphicData uri="http://schemas.openxmlformats.org/drawingml/2006/table">
            <a:tbl>
              <a:tblPr/>
              <a:tblGrid>
                <a:gridCol w="2649220">
                  <a:extLst>
                    <a:ext uri="{9D8B030D-6E8A-4147-A177-3AD203B41FA5}">
                      <a16:colId xmlns:a16="http://schemas.microsoft.com/office/drawing/2014/main" val="20000"/>
                    </a:ext>
                  </a:extLst>
                </a:gridCol>
                <a:gridCol w="4424045">
                  <a:extLst>
                    <a:ext uri="{9D8B030D-6E8A-4147-A177-3AD203B41FA5}">
                      <a16:colId xmlns:a16="http://schemas.microsoft.com/office/drawing/2014/main" val="20001"/>
                    </a:ext>
                  </a:extLst>
                </a:gridCol>
                <a:gridCol w="3677284">
                  <a:extLst>
                    <a:ext uri="{9D8B030D-6E8A-4147-A177-3AD203B41FA5}">
                      <a16:colId xmlns:a16="http://schemas.microsoft.com/office/drawing/2014/main" val="20002"/>
                    </a:ext>
                  </a:extLst>
                </a:gridCol>
              </a:tblGrid>
              <a:tr h="3355340">
                <a:tc>
                  <a:txBody>
                    <a:bodyPr/>
                    <a:lstStyle/>
                    <a:p>
                      <a:pPr algn="l" rtl="0" eaLnBrk="0">
                        <a:lnSpc>
                          <a:spcPct val="152000"/>
                        </a:lnSpc>
                        <a:tabLst/>
                      </a:pPr>
                      <a:endParaRPr sz="1000" dirty="0">
                        <a:latin typeface="Arial"/>
                        <a:ea typeface="Arial"/>
                        <a:cs typeface="Arial"/>
                      </a:endParaRPr>
                    </a:p>
                    <a:p>
                      <a:pPr algn="l" rtl="0" eaLnBrk="0">
                        <a:lnSpc>
                          <a:spcPct val="8355"/>
                        </a:lnSpc>
                        <a:tabLst/>
                      </a:pPr>
                      <a:endParaRPr sz="100" dirty="0">
                        <a:latin typeface="Arial"/>
                        <a:ea typeface="Arial"/>
                        <a:cs typeface="Arial"/>
                      </a:endParaRPr>
                    </a:p>
                    <a:p>
                      <a:pPr marL="872489" algn="l" rtl="0" eaLnBrk="0">
                        <a:lnSpc>
                          <a:spcPct val="84000"/>
                        </a:lnSpc>
                        <a:tabLst/>
                      </a:pPr>
                      <a:r>
                        <a:rPr sz="1600" kern="0" spc="120" dirty="0">
                          <a:solidFill>
                            <a:srgbClr val="000000">
                              <a:alpha val="100000"/>
                            </a:srgbClr>
                          </a:solidFill>
                          <a:latin typeface="Microsoft YaHei"/>
                          <a:ea typeface="Microsoft YaHei"/>
                          <a:cs typeface="Microsoft YaHei"/>
                        </a:rPr>
                        <a:t>检查要点</a:t>
                      </a:r>
                      <a:endParaRPr sz="1600" dirty="0">
                        <a:latin typeface="Microsoft YaHei"/>
                        <a:ea typeface="Microsoft YaHei"/>
                        <a:cs typeface="Microsoft YaHei"/>
                      </a:endParaRPr>
                    </a:p>
                    <a:p>
                      <a:pPr algn="l" rtl="0" eaLnBrk="0">
                        <a:lnSpc>
                          <a:spcPct val="111000"/>
                        </a:lnSpc>
                        <a:tabLst/>
                      </a:pPr>
                      <a:endParaRPr sz="1000" dirty="0">
                        <a:latin typeface="Arial"/>
                        <a:ea typeface="Arial"/>
                        <a:cs typeface="Arial"/>
                      </a:endParaRPr>
                    </a:p>
                    <a:p>
                      <a:pPr algn="l" rtl="0" eaLnBrk="0">
                        <a:lnSpc>
                          <a:spcPct val="111000"/>
                        </a:lnSpc>
                        <a:tabLst/>
                      </a:pPr>
                      <a:endParaRPr sz="1000" dirty="0">
                        <a:latin typeface="Arial"/>
                        <a:ea typeface="Arial"/>
                        <a:cs typeface="Arial"/>
                      </a:endParaRPr>
                    </a:p>
                    <a:p>
                      <a:pPr algn="l" rtl="0" eaLnBrk="0">
                        <a:lnSpc>
                          <a:spcPct val="112000"/>
                        </a:lnSpc>
                        <a:tabLst/>
                      </a:pPr>
                      <a:endParaRPr sz="1000" dirty="0">
                        <a:latin typeface="Arial"/>
                        <a:ea typeface="Arial"/>
                        <a:cs typeface="Arial"/>
                      </a:endParaRPr>
                    </a:p>
                    <a:p>
                      <a:pPr algn="l" rtl="0" eaLnBrk="0">
                        <a:lnSpc>
                          <a:spcPct val="112000"/>
                        </a:lnSpc>
                        <a:tabLst/>
                      </a:pPr>
                      <a:endParaRPr sz="1000" dirty="0">
                        <a:latin typeface="Arial"/>
                        <a:ea typeface="Arial"/>
                        <a:cs typeface="Arial"/>
                      </a:endParaRPr>
                    </a:p>
                    <a:p>
                      <a:pPr algn="l" rtl="0" eaLnBrk="0">
                        <a:lnSpc>
                          <a:spcPct val="112000"/>
                        </a:lnSpc>
                        <a:tabLst/>
                      </a:pPr>
                      <a:endParaRPr sz="1000" dirty="0">
                        <a:latin typeface="Arial"/>
                        <a:ea typeface="Arial"/>
                        <a:cs typeface="Arial"/>
                      </a:endParaRPr>
                    </a:p>
                    <a:p>
                      <a:pPr algn="l" rtl="0" eaLnBrk="0">
                        <a:lnSpc>
                          <a:spcPct val="112000"/>
                        </a:lnSpc>
                        <a:tabLst/>
                      </a:pPr>
                      <a:endParaRPr sz="1000" dirty="0">
                        <a:latin typeface="Arial"/>
                        <a:ea typeface="Arial"/>
                        <a:cs typeface="Arial"/>
                      </a:endParaRPr>
                    </a:p>
                    <a:p>
                      <a:pPr algn="l" rtl="0" eaLnBrk="0">
                        <a:lnSpc>
                          <a:spcPct val="126000"/>
                        </a:lnSpc>
                        <a:tabLst/>
                      </a:pPr>
                      <a:endParaRPr sz="300" dirty="0">
                        <a:latin typeface="Arial"/>
                        <a:ea typeface="Arial"/>
                        <a:cs typeface="Arial"/>
                      </a:endParaRPr>
                    </a:p>
                    <a:p>
                      <a:pPr marL="232409" indent="78105" algn="l" rtl="0" eaLnBrk="0">
                        <a:lnSpc>
                          <a:spcPct val="130000"/>
                        </a:lnSpc>
                        <a:spcBef>
                          <a:spcPts val="3"/>
                        </a:spcBef>
                        <a:tabLst/>
                      </a:pPr>
                      <a:r>
                        <a:rPr sz="1500" kern="0" spc="-60" dirty="0">
                          <a:solidFill>
                            <a:srgbClr val="000000">
                              <a:alpha val="100000"/>
                            </a:srgbClr>
                          </a:solidFill>
                          <a:latin typeface="Microsoft YaHei"/>
                          <a:ea typeface="Microsoft YaHei"/>
                          <a:cs typeface="Microsoft YaHei"/>
                        </a:rPr>
                        <a:t>（</a:t>
                      </a:r>
                      <a:r>
                        <a:rPr sz="1500" kern="0" spc="180" dirty="0">
                          <a:solidFill>
                            <a:srgbClr val="000000">
                              <a:alpha val="100000"/>
                            </a:srgbClr>
                          </a:solidFill>
                          <a:latin typeface="Microsoft YaHei"/>
                          <a:ea typeface="Microsoft YaHei"/>
                          <a:cs typeface="Microsoft YaHei"/>
                        </a:rPr>
                        <a:t> </a:t>
                      </a:r>
                      <a:r>
                        <a:rPr sz="1500" kern="0" spc="-60" dirty="0">
                          <a:solidFill>
                            <a:srgbClr val="000000">
                              <a:alpha val="100000"/>
                            </a:srgbClr>
                          </a:solidFill>
                          <a:latin typeface="FangSong"/>
                          <a:ea typeface="FangSong"/>
                          <a:cs typeface="FangSong"/>
                        </a:rPr>
                        <a:t>1</a:t>
                      </a:r>
                      <a:r>
                        <a:rPr sz="1500" kern="0" spc="-340" dirty="0">
                          <a:solidFill>
                            <a:srgbClr val="000000">
                              <a:alpha val="100000"/>
                            </a:srgbClr>
                          </a:solidFill>
                          <a:latin typeface="FangSong"/>
                          <a:ea typeface="FangSong"/>
                          <a:cs typeface="FangSong"/>
                        </a:rPr>
                        <a:t> </a:t>
                      </a:r>
                      <a:r>
                        <a:rPr sz="1500" kern="0" spc="-60" dirty="0">
                          <a:solidFill>
                            <a:srgbClr val="000000">
                              <a:alpha val="100000"/>
                            </a:srgbClr>
                          </a:solidFill>
                          <a:latin typeface="Microsoft YaHei"/>
                          <a:ea typeface="Microsoft YaHei"/>
                          <a:cs typeface="Microsoft YaHei"/>
                        </a:rPr>
                        <a:t>）查液化石油气储罐</a:t>
                      </a:r>
                      <a:r>
                        <a:rPr sz="1500" kern="0" spc="0" dirty="0">
                          <a:solidFill>
                            <a:srgbClr val="000000">
                              <a:alpha val="100000"/>
                            </a:srgbClr>
                          </a:solidFill>
                          <a:latin typeface="Microsoft YaHei"/>
                          <a:ea typeface="Microsoft YaHei"/>
                          <a:cs typeface="Microsoft YaHei"/>
                        </a:rPr>
                        <a:t>      </a:t>
                      </a:r>
                      <a:r>
                        <a:rPr sz="1500" kern="0" spc="90" dirty="0">
                          <a:solidFill>
                            <a:srgbClr val="000000">
                              <a:alpha val="100000"/>
                            </a:srgbClr>
                          </a:solidFill>
                          <a:latin typeface="Microsoft YaHei"/>
                          <a:ea typeface="Microsoft YaHei"/>
                          <a:cs typeface="Microsoft YaHei"/>
                        </a:rPr>
                        <a:t>超压安全放散装置设置</a:t>
                      </a:r>
                      <a:r>
                        <a:rPr sz="1500" kern="0" spc="0" dirty="0">
                          <a:solidFill>
                            <a:srgbClr val="000000">
                              <a:alpha val="100000"/>
                            </a:srgbClr>
                          </a:solidFill>
                          <a:latin typeface="Microsoft YaHei"/>
                          <a:ea typeface="Microsoft YaHei"/>
                          <a:cs typeface="Microsoft YaHei"/>
                        </a:rPr>
                        <a:t>        </a:t>
                      </a:r>
                      <a:r>
                        <a:rPr sz="1500" kern="0" spc="50" dirty="0">
                          <a:solidFill>
                            <a:srgbClr val="000000">
                              <a:alpha val="100000"/>
                            </a:srgbClr>
                          </a:solidFill>
                          <a:latin typeface="Microsoft YaHei"/>
                          <a:ea typeface="Microsoft YaHei"/>
                          <a:cs typeface="Microsoft YaHei"/>
                        </a:rPr>
                        <a:t>情况</a:t>
                      </a:r>
                      <a:r>
                        <a:rPr sz="1500" kern="0" spc="-30" dirty="0">
                          <a:solidFill>
                            <a:srgbClr val="000000">
                              <a:alpha val="100000"/>
                            </a:srgbClr>
                          </a:solidFill>
                          <a:latin typeface="Microsoft YaHei"/>
                          <a:ea typeface="Microsoft YaHei"/>
                          <a:cs typeface="Microsoft YaHei"/>
                        </a:rPr>
                        <a:t> </a:t>
                      </a:r>
                      <a:r>
                        <a:rPr sz="1500" kern="0" spc="50" dirty="0">
                          <a:solidFill>
                            <a:srgbClr val="000000">
                              <a:alpha val="100000"/>
                            </a:srgbClr>
                          </a:solidFill>
                          <a:latin typeface="Microsoft YaHei"/>
                          <a:ea typeface="Microsoft YaHei"/>
                          <a:cs typeface="Microsoft YaHei"/>
                        </a:rPr>
                        <a:t>；</a:t>
                      </a:r>
                      <a:endParaRPr sz="1500" dirty="0">
                        <a:latin typeface="Microsoft YaHei"/>
                        <a:ea typeface="Microsoft YaHei"/>
                        <a:cs typeface="Microsoft YaHei"/>
                      </a:endParaRPr>
                    </a:p>
                  </a:txBody>
                  <a:tcPr marL="0" marR="0" marT="0" marB="0">
                    <a:lnL>
                      <a:noFill/>
                    </a:lnL>
                    <a:lnR w="12700" cap="flat" cmpd="sng" algn="ctr">
                      <a:solidFill>
                        <a:srgbClr val="8EBFD6"/>
                      </a:solidFill>
                      <a:prstDash val="solid"/>
                      <a:round/>
                      <a:headEnd type="none" w="med" len="med"/>
                      <a:tailEnd type="none" w="med" len="med"/>
                    </a:lnR>
                    <a:lnT>
                      <a:noFill/>
                    </a:lnT>
                    <a:lnB>
                      <a:noFill/>
                    </a:lnB>
                  </a:tcPr>
                </a:tc>
                <a:tc>
                  <a:txBody>
                    <a:bodyPr/>
                    <a:lstStyle/>
                    <a:p>
                      <a:pPr algn="l" rtl="0" eaLnBrk="0">
                        <a:lnSpc>
                          <a:spcPct val="152000"/>
                        </a:lnSpc>
                        <a:tabLst/>
                      </a:pPr>
                      <a:endParaRPr sz="1000" dirty="0">
                        <a:latin typeface="Arial"/>
                        <a:ea typeface="Arial"/>
                        <a:cs typeface="Arial"/>
                      </a:endParaRPr>
                    </a:p>
                    <a:p>
                      <a:pPr marL="1762125" algn="l" rtl="0" eaLnBrk="0">
                        <a:lnSpc>
                          <a:spcPct val="84000"/>
                        </a:lnSpc>
                        <a:spcBef>
                          <a:spcPts val="4"/>
                        </a:spcBef>
                        <a:tabLst/>
                      </a:pPr>
                      <a:r>
                        <a:rPr sz="1600" kern="0" spc="120" dirty="0">
                          <a:solidFill>
                            <a:srgbClr val="000000">
                              <a:alpha val="100000"/>
                            </a:srgbClr>
                          </a:solidFill>
                          <a:latin typeface="Microsoft YaHei"/>
                          <a:ea typeface="Microsoft YaHei"/>
                          <a:cs typeface="Microsoft YaHei"/>
                        </a:rPr>
                        <a:t>判定标准</a:t>
                      </a:r>
                      <a:endParaRPr sz="1600" dirty="0">
                        <a:latin typeface="Microsoft YaHei"/>
                        <a:ea typeface="Microsoft YaHei"/>
                        <a:cs typeface="Microsoft YaHei"/>
                      </a:endParaRPr>
                    </a:p>
                    <a:p>
                      <a:pPr algn="l" rtl="0" eaLnBrk="0">
                        <a:lnSpc>
                          <a:spcPct val="194000"/>
                        </a:lnSpc>
                        <a:tabLst/>
                      </a:pPr>
                      <a:endParaRPr sz="1000" dirty="0">
                        <a:latin typeface="Arial"/>
                        <a:ea typeface="Arial"/>
                        <a:cs typeface="Arial"/>
                      </a:endParaRPr>
                    </a:p>
                    <a:p>
                      <a:pPr algn="l" rtl="0" eaLnBrk="0">
                        <a:lnSpc>
                          <a:spcPct val="127000"/>
                        </a:lnSpc>
                        <a:tabLst/>
                      </a:pPr>
                      <a:endParaRPr sz="300" dirty="0">
                        <a:latin typeface="Arial"/>
                        <a:ea typeface="Arial"/>
                        <a:cs typeface="Arial"/>
                      </a:endParaRPr>
                    </a:p>
                    <a:p>
                      <a:pPr marL="233045" algn="l" rtl="0" eaLnBrk="0">
                        <a:lnSpc>
                          <a:spcPct val="125000"/>
                        </a:lnSpc>
                        <a:spcBef>
                          <a:spcPts val="1"/>
                        </a:spcBef>
                        <a:tabLst/>
                      </a:pPr>
                      <a:r>
                        <a:rPr sz="1500" kern="0" spc="80" dirty="0">
                          <a:solidFill>
                            <a:srgbClr val="000000">
                              <a:alpha val="100000"/>
                            </a:srgbClr>
                          </a:solidFill>
                          <a:latin typeface="Microsoft YaHei"/>
                          <a:ea typeface="Microsoft YaHei"/>
                          <a:cs typeface="Microsoft YaHei"/>
                        </a:rPr>
                        <a:t>液化石油气储罐未设置超压安全放散装置</a:t>
                      </a:r>
                      <a:r>
                        <a:rPr sz="1500" kern="0" spc="220" dirty="0">
                          <a:solidFill>
                            <a:srgbClr val="000000">
                              <a:alpha val="100000"/>
                            </a:srgbClr>
                          </a:solidFill>
                          <a:latin typeface="Microsoft YaHei"/>
                          <a:ea typeface="Microsoft YaHei"/>
                          <a:cs typeface="Microsoft YaHei"/>
                        </a:rPr>
                        <a:t> </a:t>
                      </a:r>
                      <a:r>
                        <a:rPr sz="1500" kern="0" spc="80" dirty="0">
                          <a:solidFill>
                            <a:srgbClr val="000000">
                              <a:alpha val="100000"/>
                            </a:srgbClr>
                          </a:solidFill>
                          <a:latin typeface="Microsoft YaHei"/>
                          <a:ea typeface="Microsoft YaHei"/>
                          <a:cs typeface="Microsoft YaHei"/>
                        </a:rPr>
                        <a:t>，</a:t>
                      </a:r>
                      <a:r>
                        <a:rPr sz="1500" kern="0" spc="0" dirty="0">
                          <a:solidFill>
                            <a:srgbClr val="000000">
                              <a:alpha val="100000"/>
                            </a:srgbClr>
                          </a:solidFill>
                          <a:latin typeface="Microsoft YaHei"/>
                          <a:ea typeface="Microsoft YaHei"/>
                          <a:cs typeface="Microsoft YaHei"/>
                        </a:rPr>
                        <a:t>      </a:t>
                      </a:r>
                      <a:r>
                        <a:rPr sz="1500" kern="0" spc="90" dirty="0">
                          <a:solidFill>
                            <a:srgbClr val="000000">
                              <a:alpha val="100000"/>
                            </a:srgbClr>
                          </a:solidFill>
                          <a:latin typeface="Microsoft YaHei"/>
                          <a:ea typeface="Microsoft YaHei"/>
                          <a:cs typeface="Microsoft YaHei"/>
                        </a:rPr>
                        <a:t>构成重大隐患</a:t>
                      </a:r>
                      <a:endParaRPr sz="1500" dirty="0">
                        <a:latin typeface="Microsoft YaHei"/>
                        <a:ea typeface="Microsoft YaHei"/>
                        <a:cs typeface="Microsoft YaHei"/>
                      </a:endParaRPr>
                    </a:p>
                  </a:txBody>
                  <a:tcPr marL="0" marR="0" marT="0" marB="0">
                    <a:lnL w="12700" cap="flat" cmpd="sng" algn="ctr">
                      <a:solidFill>
                        <a:srgbClr val="8EBFD6"/>
                      </a:solidFill>
                      <a:prstDash val="solid"/>
                      <a:round/>
                      <a:headEnd type="none" w="med" len="med"/>
                      <a:tailEnd type="none" w="med" len="med"/>
                    </a:lnL>
                    <a:lnR w="12700" cap="flat" cmpd="sng" algn="ctr">
                      <a:solidFill>
                        <a:srgbClr val="8EBFD6"/>
                      </a:solidFill>
                      <a:prstDash val="solid"/>
                      <a:round/>
                      <a:headEnd type="none" w="med" len="med"/>
                      <a:tailEnd type="none" w="med" len="med"/>
                    </a:lnR>
                    <a:lnT>
                      <a:noFill/>
                    </a:lnT>
                    <a:lnB>
                      <a:noFill/>
                    </a:lnB>
                  </a:tcPr>
                </a:tc>
                <a:tc>
                  <a:txBody>
                    <a:bodyPr/>
                    <a:lstStyle/>
                    <a:p>
                      <a:pPr algn="l" rtl="0" eaLnBrk="0">
                        <a:lnSpc>
                          <a:spcPct val="151000"/>
                        </a:lnSpc>
                        <a:tabLst/>
                      </a:pPr>
                      <a:endParaRPr sz="1000" dirty="0">
                        <a:latin typeface="Arial"/>
                        <a:ea typeface="Arial"/>
                        <a:cs typeface="Arial"/>
                      </a:endParaRPr>
                    </a:p>
                    <a:p>
                      <a:pPr marL="1162050" algn="l" rtl="0" eaLnBrk="0">
                        <a:lnSpc>
                          <a:spcPct val="85000"/>
                        </a:lnSpc>
                        <a:spcBef>
                          <a:spcPts val="1"/>
                        </a:spcBef>
                        <a:tabLst/>
                      </a:pPr>
                      <a:r>
                        <a:rPr sz="1600" kern="0" spc="140" dirty="0">
                          <a:solidFill>
                            <a:srgbClr val="000000">
                              <a:alpha val="100000"/>
                            </a:srgbClr>
                          </a:solidFill>
                          <a:latin typeface="Microsoft YaHei"/>
                          <a:ea typeface="Microsoft YaHei"/>
                          <a:cs typeface="Microsoft YaHei"/>
                        </a:rPr>
                        <a:t>相关参考依据</a:t>
                      </a:r>
                      <a:endParaRPr sz="1600" dirty="0">
                        <a:latin typeface="Microsoft YaHei"/>
                        <a:ea typeface="Microsoft YaHei"/>
                        <a:cs typeface="Microsoft YaHei"/>
                      </a:endParaRPr>
                    </a:p>
                    <a:p>
                      <a:pPr algn="l" rtl="0" eaLnBrk="0">
                        <a:lnSpc>
                          <a:spcPct val="122000"/>
                        </a:lnSpc>
                        <a:tabLst/>
                      </a:pPr>
                      <a:endParaRPr sz="1000" dirty="0">
                        <a:latin typeface="Arial"/>
                        <a:ea typeface="Arial"/>
                        <a:cs typeface="Arial"/>
                      </a:endParaRPr>
                    </a:p>
                    <a:p>
                      <a:pPr algn="l" rtl="0" eaLnBrk="0">
                        <a:lnSpc>
                          <a:spcPct val="123000"/>
                        </a:lnSpc>
                        <a:tabLst/>
                      </a:pPr>
                      <a:endParaRPr sz="1000" dirty="0">
                        <a:latin typeface="Arial"/>
                        <a:ea typeface="Arial"/>
                        <a:cs typeface="Arial"/>
                      </a:endParaRPr>
                    </a:p>
                    <a:p>
                      <a:pPr marL="231140" indent="84455" algn="l" rtl="0" eaLnBrk="0">
                        <a:lnSpc>
                          <a:spcPct val="122000"/>
                        </a:lnSpc>
                        <a:spcBef>
                          <a:spcPts val="364"/>
                        </a:spcBef>
                        <a:tabLst/>
                      </a:pPr>
                      <a:r>
                        <a:rPr sz="1200" kern="0" spc="30" dirty="0">
                          <a:solidFill>
                            <a:srgbClr val="FF0000">
                              <a:alpha val="100000"/>
                            </a:srgbClr>
                          </a:solidFill>
                          <a:latin typeface="Microsoft YaHei"/>
                          <a:ea typeface="Microsoft YaHei"/>
                          <a:cs typeface="Microsoft YaHei"/>
                        </a:rPr>
                        <a:t>【依据】</a:t>
                      </a:r>
                      <a:r>
                        <a:rPr sz="1200" kern="0" spc="30" dirty="0">
                          <a:solidFill>
                            <a:srgbClr val="000000">
                              <a:alpha val="100000"/>
                            </a:srgbClr>
                          </a:solidFill>
                          <a:latin typeface="Microsoft YaHei"/>
                          <a:ea typeface="Microsoft YaHei"/>
                          <a:cs typeface="Microsoft YaHei"/>
                        </a:rPr>
                        <a:t>《燃气工程项目规范》</a:t>
                      </a:r>
                      <a:r>
                        <a:rPr sz="1200" kern="0" spc="-100" dirty="0">
                          <a:solidFill>
                            <a:srgbClr val="000000">
                              <a:alpha val="100000"/>
                            </a:srgbClr>
                          </a:solidFill>
                          <a:latin typeface="Microsoft YaHei"/>
                          <a:ea typeface="Microsoft YaHei"/>
                          <a:cs typeface="Microsoft YaHei"/>
                        </a:rPr>
                        <a:t> </a:t>
                      </a:r>
                      <a:r>
                        <a:rPr sz="1200" kern="0" spc="30" dirty="0">
                          <a:solidFill>
                            <a:srgbClr val="000000">
                              <a:alpha val="100000"/>
                            </a:srgbClr>
                          </a:solidFill>
                          <a:latin typeface="Microsoft YaHei"/>
                          <a:ea typeface="Microsoft YaHei"/>
                          <a:cs typeface="Microsoft YaHei"/>
                        </a:rPr>
                        <a:t>第</a:t>
                      </a:r>
                      <a:r>
                        <a:rPr sz="1200" kern="0" spc="250" dirty="0">
                          <a:solidFill>
                            <a:srgbClr val="000000">
                              <a:alpha val="100000"/>
                            </a:srgbClr>
                          </a:solidFill>
                          <a:latin typeface="Microsoft YaHei"/>
                          <a:ea typeface="Microsoft YaHei"/>
                          <a:cs typeface="Microsoft YaHei"/>
                        </a:rPr>
                        <a:t> </a:t>
                      </a:r>
                      <a:r>
                        <a:rPr sz="1200" kern="0" spc="30" dirty="0">
                          <a:solidFill>
                            <a:srgbClr val="000000">
                              <a:alpha val="100000"/>
                            </a:srgbClr>
                          </a:solidFill>
                          <a:latin typeface="Microsoft YaHei"/>
                          <a:ea typeface="Microsoft YaHei"/>
                          <a:cs typeface="Microsoft YaHei"/>
                        </a:rPr>
                        <a:t>4.2.5</a:t>
                      </a:r>
                      <a:r>
                        <a:rPr sz="1200" kern="0" spc="250" dirty="0">
                          <a:solidFill>
                            <a:srgbClr val="000000">
                              <a:alpha val="100000"/>
                            </a:srgbClr>
                          </a:solidFill>
                          <a:latin typeface="Microsoft YaHei"/>
                          <a:ea typeface="Microsoft YaHei"/>
                          <a:cs typeface="Microsoft YaHei"/>
                        </a:rPr>
                        <a:t> </a:t>
                      </a:r>
                      <a:r>
                        <a:rPr sz="1200" kern="0" spc="30" dirty="0">
                          <a:solidFill>
                            <a:srgbClr val="000000">
                              <a:alpha val="100000"/>
                            </a:srgbClr>
                          </a:solidFill>
                          <a:latin typeface="Microsoft YaHei"/>
                          <a:ea typeface="Microsoft YaHei"/>
                          <a:cs typeface="Microsoft YaHei"/>
                        </a:rPr>
                        <a:t>条</a:t>
                      </a:r>
                      <a:r>
                        <a:rPr sz="1200" kern="0" spc="290" dirty="0">
                          <a:solidFill>
                            <a:srgbClr val="000000">
                              <a:alpha val="100000"/>
                            </a:srgbClr>
                          </a:solidFill>
                          <a:latin typeface="Microsoft YaHei"/>
                          <a:ea typeface="Microsoft YaHei"/>
                          <a:cs typeface="Microsoft YaHei"/>
                        </a:rPr>
                        <a:t> </a:t>
                      </a:r>
                      <a:r>
                        <a:rPr sz="1200" kern="0" spc="30" dirty="0">
                          <a:solidFill>
                            <a:srgbClr val="000000">
                              <a:alpha val="100000"/>
                            </a:srgbClr>
                          </a:solidFill>
                          <a:latin typeface="Microsoft YaHei"/>
                          <a:ea typeface="Microsoft YaHei"/>
                          <a:cs typeface="Microsoft YaHei"/>
                        </a:rPr>
                        <a:t>：</a:t>
                      </a:r>
                      <a:r>
                        <a:rPr sz="1200" kern="0" spc="0" dirty="0">
                          <a:solidFill>
                            <a:srgbClr val="000000">
                              <a:alpha val="100000"/>
                            </a:srgbClr>
                          </a:solidFill>
                          <a:latin typeface="Microsoft YaHei"/>
                          <a:ea typeface="Microsoft YaHei"/>
                          <a:cs typeface="Microsoft YaHei"/>
                        </a:rPr>
                        <a:t>   </a:t>
                      </a:r>
                      <a:r>
                        <a:rPr sz="1200" kern="0" spc="110" dirty="0">
                          <a:solidFill>
                            <a:srgbClr val="000000">
                              <a:alpha val="100000"/>
                            </a:srgbClr>
                          </a:solidFill>
                          <a:latin typeface="Microsoft YaHei"/>
                          <a:ea typeface="Microsoft YaHei"/>
                          <a:cs typeface="Microsoft YaHei"/>
                        </a:rPr>
                        <a:t>燃气厂站内设备和管道应按防止系统压力参</a:t>
                      </a:r>
                      <a:r>
                        <a:rPr sz="1200" kern="0" spc="0" dirty="0">
                          <a:solidFill>
                            <a:srgbClr val="000000">
                              <a:alpha val="100000"/>
                            </a:srgbClr>
                          </a:solidFill>
                          <a:latin typeface="Microsoft YaHei"/>
                          <a:ea typeface="Microsoft YaHei"/>
                          <a:cs typeface="Microsoft YaHei"/>
                        </a:rPr>
                        <a:t>       </a:t>
                      </a:r>
                      <a:r>
                        <a:rPr sz="1200" kern="0" spc="110" dirty="0">
                          <a:solidFill>
                            <a:srgbClr val="000000">
                              <a:alpha val="100000"/>
                            </a:srgbClr>
                          </a:solidFill>
                          <a:latin typeface="Microsoft YaHei"/>
                          <a:ea typeface="Microsoft YaHei"/>
                          <a:cs typeface="Microsoft YaHei"/>
                        </a:rPr>
                        <a:t>数超过限值的要求设置自动切断</a:t>
                      </a:r>
                      <a:r>
                        <a:rPr sz="1200" kern="0" spc="100" dirty="0">
                          <a:solidFill>
                            <a:srgbClr val="000000">
                              <a:alpha val="100000"/>
                            </a:srgbClr>
                          </a:solidFill>
                          <a:latin typeface="Microsoft YaHei"/>
                          <a:ea typeface="Microsoft YaHei"/>
                          <a:cs typeface="Microsoft YaHei"/>
                        </a:rPr>
                        <a:t>和放散装置</a:t>
                      </a:r>
                      <a:r>
                        <a:rPr sz="1200" kern="0" spc="-170" dirty="0">
                          <a:solidFill>
                            <a:srgbClr val="000000">
                              <a:alpha val="100000"/>
                            </a:srgbClr>
                          </a:solidFill>
                          <a:latin typeface="Microsoft YaHei"/>
                          <a:ea typeface="Microsoft YaHei"/>
                          <a:cs typeface="Microsoft YaHei"/>
                        </a:rPr>
                        <a:t> </a:t>
                      </a:r>
                      <a:r>
                        <a:rPr sz="1200" kern="0" spc="100" dirty="0">
                          <a:solidFill>
                            <a:srgbClr val="000000">
                              <a:alpha val="100000"/>
                            </a:srgbClr>
                          </a:solidFill>
                          <a:latin typeface="Microsoft YaHei"/>
                          <a:ea typeface="Microsoft YaHei"/>
                          <a:cs typeface="Microsoft YaHei"/>
                        </a:rPr>
                        <a:t>。</a:t>
                      </a:r>
                      <a:r>
                        <a:rPr sz="1200" kern="0" spc="0" dirty="0">
                          <a:solidFill>
                            <a:srgbClr val="000000">
                              <a:alpha val="100000"/>
                            </a:srgbClr>
                          </a:solidFill>
                          <a:latin typeface="Microsoft YaHei"/>
                          <a:ea typeface="Microsoft YaHei"/>
                          <a:cs typeface="Microsoft YaHei"/>
                        </a:rPr>
                        <a:t>   </a:t>
                      </a:r>
                      <a:r>
                        <a:rPr sz="1200" kern="0" spc="110" dirty="0">
                          <a:solidFill>
                            <a:srgbClr val="000000">
                              <a:alpha val="100000"/>
                            </a:srgbClr>
                          </a:solidFill>
                          <a:latin typeface="Microsoft YaHei"/>
                          <a:ea typeface="Microsoft YaHei"/>
                          <a:cs typeface="Microsoft YaHei"/>
                        </a:rPr>
                        <a:t>放散装置的设置应保证</a:t>
                      </a:r>
                      <a:r>
                        <a:rPr sz="1200" kern="0" spc="100" dirty="0">
                          <a:solidFill>
                            <a:srgbClr val="000000">
                              <a:alpha val="100000"/>
                            </a:srgbClr>
                          </a:solidFill>
                          <a:latin typeface="Microsoft YaHei"/>
                          <a:ea typeface="Microsoft YaHei"/>
                          <a:cs typeface="Microsoft YaHei"/>
                        </a:rPr>
                        <a:t>放散时的安全和卫生 ，</a:t>
                      </a:r>
                      <a:r>
                        <a:rPr sz="1200" kern="0" spc="0" dirty="0">
                          <a:solidFill>
                            <a:srgbClr val="000000">
                              <a:alpha val="100000"/>
                            </a:srgbClr>
                          </a:solidFill>
                          <a:latin typeface="Microsoft YaHei"/>
                          <a:ea typeface="Microsoft YaHei"/>
                          <a:cs typeface="Microsoft YaHei"/>
                        </a:rPr>
                        <a:t>  </a:t>
                      </a:r>
                      <a:r>
                        <a:rPr sz="1200" kern="0" spc="110" dirty="0">
                          <a:solidFill>
                            <a:srgbClr val="000000">
                              <a:alpha val="100000"/>
                            </a:srgbClr>
                          </a:solidFill>
                          <a:latin typeface="Microsoft YaHei"/>
                          <a:ea typeface="Microsoft YaHei"/>
                          <a:cs typeface="Microsoft YaHei"/>
                        </a:rPr>
                        <a:t>不得在建筑物内放散燃气和其他有害气体。</a:t>
                      </a:r>
                      <a:endParaRPr sz="1200" dirty="0">
                        <a:latin typeface="Microsoft YaHei"/>
                        <a:ea typeface="Microsoft YaHei"/>
                        <a:cs typeface="Microsoft YaHei"/>
                      </a:endParaRPr>
                    </a:p>
                    <a:p>
                      <a:pPr marL="233679" indent="80644" algn="l" rtl="0" eaLnBrk="0">
                        <a:lnSpc>
                          <a:spcPct val="118000"/>
                        </a:lnSpc>
                        <a:spcBef>
                          <a:spcPts val="196"/>
                        </a:spcBef>
                        <a:tabLst/>
                      </a:pPr>
                      <a:r>
                        <a:rPr sz="1200" kern="0" spc="-20" dirty="0">
                          <a:solidFill>
                            <a:srgbClr val="FF0000">
                              <a:alpha val="100000"/>
                            </a:srgbClr>
                          </a:solidFill>
                          <a:latin typeface="Microsoft YaHei"/>
                          <a:ea typeface="Microsoft YaHei"/>
                          <a:cs typeface="Microsoft YaHei"/>
                        </a:rPr>
                        <a:t>〖解读〗</a:t>
                      </a:r>
                      <a:r>
                        <a:rPr sz="1200" kern="0" spc="-120" dirty="0">
                          <a:solidFill>
                            <a:srgbClr val="FF0000">
                              <a:alpha val="100000"/>
                            </a:srgbClr>
                          </a:solidFill>
                          <a:latin typeface="Microsoft YaHei"/>
                          <a:ea typeface="Microsoft YaHei"/>
                          <a:cs typeface="Microsoft YaHei"/>
                        </a:rPr>
                        <a:t> </a:t>
                      </a:r>
                      <a:r>
                        <a:rPr sz="1200" kern="0" spc="-20" dirty="0">
                          <a:solidFill>
                            <a:srgbClr val="000000">
                              <a:alpha val="100000"/>
                            </a:srgbClr>
                          </a:solidFill>
                          <a:latin typeface="Microsoft YaHei"/>
                          <a:ea typeface="Microsoft YaHei"/>
                          <a:cs typeface="Microsoft YaHei"/>
                        </a:rPr>
                        <a:t>《固定式压力容器安全技术监察规</a:t>
                      </a:r>
                      <a:r>
                        <a:rPr sz="1200" kern="0" spc="-30" dirty="0">
                          <a:solidFill>
                            <a:srgbClr val="000000">
                              <a:alpha val="100000"/>
                            </a:srgbClr>
                          </a:solidFill>
                          <a:latin typeface="Microsoft YaHei"/>
                          <a:ea typeface="Microsoft YaHei"/>
                          <a:cs typeface="Microsoft YaHei"/>
                        </a:rPr>
                        <a:t>程》</a:t>
                      </a:r>
                      <a:r>
                        <a:rPr sz="1200" kern="0" spc="0" dirty="0">
                          <a:solidFill>
                            <a:srgbClr val="000000">
                              <a:alpha val="100000"/>
                            </a:srgbClr>
                          </a:solidFill>
                          <a:latin typeface="Microsoft YaHei"/>
                          <a:ea typeface="Microsoft YaHei"/>
                          <a:cs typeface="Microsoft YaHei"/>
                        </a:rPr>
                        <a:t>     TSG</a:t>
                      </a:r>
                      <a:r>
                        <a:rPr sz="1200" kern="0" spc="30" dirty="0">
                          <a:solidFill>
                            <a:srgbClr val="000000">
                              <a:alpha val="100000"/>
                            </a:srgbClr>
                          </a:solidFill>
                          <a:latin typeface="Microsoft YaHei"/>
                          <a:ea typeface="Microsoft YaHei"/>
                          <a:cs typeface="Microsoft YaHei"/>
                        </a:rPr>
                        <a:t> 21-2016第1</a:t>
                      </a:r>
                      <a:r>
                        <a:rPr sz="1200" kern="0" spc="-100" dirty="0">
                          <a:solidFill>
                            <a:srgbClr val="000000">
                              <a:alpha val="100000"/>
                            </a:srgbClr>
                          </a:solidFill>
                          <a:latin typeface="Microsoft YaHei"/>
                          <a:ea typeface="Microsoft YaHei"/>
                          <a:cs typeface="Microsoft YaHei"/>
                        </a:rPr>
                        <a:t> </a:t>
                      </a:r>
                      <a:r>
                        <a:rPr sz="1200" kern="0" spc="30" dirty="0">
                          <a:solidFill>
                            <a:srgbClr val="000000">
                              <a:alpha val="100000"/>
                            </a:srgbClr>
                          </a:solidFill>
                          <a:latin typeface="Microsoft YaHei"/>
                          <a:ea typeface="Microsoft YaHei"/>
                          <a:cs typeface="Microsoft YaHei"/>
                        </a:rPr>
                        <a:t>.6.</a:t>
                      </a:r>
                      <a:r>
                        <a:rPr sz="1200" kern="0" spc="-180" dirty="0">
                          <a:solidFill>
                            <a:srgbClr val="000000">
                              <a:alpha val="100000"/>
                            </a:srgbClr>
                          </a:solidFill>
                          <a:latin typeface="Microsoft YaHei"/>
                          <a:ea typeface="Microsoft YaHei"/>
                          <a:cs typeface="Microsoft YaHei"/>
                        </a:rPr>
                        <a:t> </a:t>
                      </a:r>
                      <a:r>
                        <a:rPr sz="1200" kern="0" spc="30" dirty="0">
                          <a:solidFill>
                            <a:srgbClr val="000000">
                              <a:alpha val="100000"/>
                            </a:srgbClr>
                          </a:solidFill>
                          <a:latin typeface="Microsoft YaHei"/>
                          <a:ea typeface="Microsoft YaHei"/>
                          <a:cs typeface="Microsoft YaHei"/>
                        </a:rPr>
                        <a:t>2条 ：安全附件及仪表</a:t>
                      </a:r>
                      <a:endParaRPr sz="1200" dirty="0">
                        <a:latin typeface="Microsoft YaHei"/>
                        <a:ea typeface="Microsoft YaHei"/>
                        <a:cs typeface="Microsoft YaHei"/>
                      </a:endParaRPr>
                    </a:p>
                    <a:p>
                      <a:pPr marL="231775" indent="635" algn="l" rtl="0" eaLnBrk="0">
                        <a:lnSpc>
                          <a:spcPct val="116000"/>
                        </a:lnSpc>
                        <a:spcBef>
                          <a:spcPts val="21"/>
                        </a:spcBef>
                        <a:tabLst/>
                      </a:pPr>
                      <a:r>
                        <a:rPr sz="1200" kern="0" spc="90" dirty="0">
                          <a:solidFill>
                            <a:srgbClr val="000000">
                              <a:alpha val="100000"/>
                            </a:srgbClr>
                          </a:solidFill>
                          <a:latin typeface="Microsoft YaHei"/>
                          <a:ea typeface="Microsoft YaHei"/>
                          <a:cs typeface="Microsoft YaHei"/>
                        </a:rPr>
                        <a:t>压力容器的安全附件 ，包括直接连接</a:t>
                      </a:r>
                      <a:r>
                        <a:rPr sz="1200" kern="0" spc="80" dirty="0">
                          <a:solidFill>
                            <a:srgbClr val="000000">
                              <a:alpha val="100000"/>
                            </a:srgbClr>
                          </a:solidFill>
                          <a:latin typeface="Microsoft YaHei"/>
                          <a:ea typeface="Microsoft YaHei"/>
                          <a:cs typeface="Microsoft YaHei"/>
                        </a:rPr>
                        <a:t>在压力</a:t>
                      </a:r>
                      <a:r>
                        <a:rPr sz="1200" kern="0" spc="0" dirty="0">
                          <a:solidFill>
                            <a:srgbClr val="000000">
                              <a:alpha val="100000"/>
                            </a:srgbClr>
                          </a:solidFill>
                          <a:latin typeface="Microsoft YaHei"/>
                          <a:ea typeface="Microsoft YaHei"/>
                          <a:cs typeface="Microsoft YaHei"/>
                        </a:rPr>
                        <a:t>       </a:t>
                      </a:r>
                      <a:r>
                        <a:rPr sz="1200" kern="0" spc="60" dirty="0">
                          <a:solidFill>
                            <a:srgbClr val="000000">
                              <a:alpha val="100000"/>
                            </a:srgbClr>
                          </a:solidFill>
                          <a:latin typeface="Microsoft YaHei"/>
                          <a:ea typeface="Microsoft YaHei"/>
                          <a:cs typeface="Microsoft YaHei"/>
                        </a:rPr>
                        <a:t>容器上的安全阀</a:t>
                      </a:r>
                      <a:r>
                        <a:rPr sz="1200" kern="0" spc="-160" dirty="0">
                          <a:solidFill>
                            <a:srgbClr val="000000">
                              <a:alpha val="100000"/>
                            </a:srgbClr>
                          </a:solidFill>
                          <a:latin typeface="Microsoft YaHei"/>
                          <a:ea typeface="Microsoft YaHei"/>
                          <a:cs typeface="Microsoft YaHei"/>
                        </a:rPr>
                        <a:t> </a:t>
                      </a:r>
                      <a:r>
                        <a:rPr sz="1200" kern="0" spc="60" dirty="0">
                          <a:solidFill>
                            <a:srgbClr val="000000">
                              <a:alpha val="100000"/>
                            </a:srgbClr>
                          </a:solidFill>
                          <a:latin typeface="Microsoft YaHei"/>
                          <a:ea typeface="Microsoft YaHei"/>
                          <a:cs typeface="Microsoft YaHei"/>
                        </a:rPr>
                        <a:t>、</a:t>
                      </a:r>
                      <a:r>
                        <a:rPr sz="1200" kern="0" spc="-210" dirty="0">
                          <a:solidFill>
                            <a:srgbClr val="000000">
                              <a:alpha val="100000"/>
                            </a:srgbClr>
                          </a:solidFill>
                          <a:latin typeface="Microsoft YaHei"/>
                          <a:ea typeface="Microsoft YaHei"/>
                          <a:cs typeface="Microsoft YaHei"/>
                        </a:rPr>
                        <a:t> </a:t>
                      </a:r>
                      <a:r>
                        <a:rPr sz="1200" kern="0" spc="60" dirty="0">
                          <a:solidFill>
                            <a:srgbClr val="000000">
                              <a:alpha val="100000"/>
                            </a:srgbClr>
                          </a:solidFill>
                          <a:latin typeface="Microsoft YaHei"/>
                          <a:ea typeface="Microsoft YaHei"/>
                          <a:cs typeface="Microsoft YaHei"/>
                        </a:rPr>
                        <a:t>爆破片装置</a:t>
                      </a:r>
                      <a:r>
                        <a:rPr sz="1200" kern="0" spc="-160" dirty="0">
                          <a:solidFill>
                            <a:srgbClr val="000000">
                              <a:alpha val="100000"/>
                            </a:srgbClr>
                          </a:solidFill>
                          <a:latin typeface="Microsoft YaHei"/>
                          <a:ea typeface="Microsoft YaHei"/>
                          <a:cs typeface="Microsoft YaHei"/>
                        </a:rPr>
                        <a:t> </a:t>
                      </a:r>
                      <a:r>
                        <a:rPr sz="1200" kern="0" spc="60" dirty="0">
                          <a:solidFill>
                            <a:srgbClr val="000000">
                              <a:alpha val="100000"/>
                            </a:srgbClr>
                          </a:solidFill>
                          <a:latin typeface="Microsoft YaHei"/>
                          <a:ea typeface="Microsoft YaHei"/>
                          <a:cs typeface="Microsoft YaHei"/>
                        </a:rPr>
                        <a:t>、</a:t>
                      </a:r>
                      <a:r>
                        <a:rPr sz="1200" kern="0" spc="-220" dirty="0">
                          <a:solidFill>
                            <a:srgbClr val="000000">
                              <a:alpha val="100000"/>
                            </a:srgbClr>
                          </a:solidFill>
                          <a:latin typeface="Microsoft YaHei"/>
                          <a:ea typeface="Microsoft YaHei"/>
                          <a:cs typeface="Microsoft YaHei"/>
                        </a:rPr>
                        <a:t> </a:t>
                      </a:r>
                      <a:r>
                        <a:rPr sz="1200" kern="0" spc="50" dirty="0">
                          <a:solidFill>
                            <a:srgbClr val="000000">
                              <a:alpha val="100000"/>
                            </a:srgbClr>
                          </a:solidFill>
                          <a:latin typeface="Microsoft YaHei"/>
                          <a:ea typeface="Microsoft YaHei"/>
                          <a:cs typeface="Microsoft YaHei"/>
                        </a:rPr>
                        <a:t>易熔塞</a:t>
                      </a:r>
                      <a:r>
                        <a:rPr sz="1200" kern="0" spc="-160" dirty="0">
                          <a:solidFill>
                            <a:srgbClr val="000000">
                              <a:alpha val="100000"/>
                            </a:srgbClr>
                          </a:solidFill>
                          <a:latin typeface="Microsoft YaHei"/>
                          <a:ea typeface="Microsoft YaHei"/>
                          <a:cs typeface="Microsoft YaHei"/>
                        </a:rPr>
                        <a:t> </a:t>
                      </a:r>
                      <a:r>
                        <a:rPr sz="1200" kern="0" spc="50" dirty="0">
                          <a:solidFill>
                            <a:srgbClr val="000000">
                              <a:alpha val="100000"/>
                            </a:srgbClr>
                          </a:solidFill>
                          <a:latin typeface="Microsoft YaHei"/>
                          <a:ea typeface="Microsoft YaHei"/>
                          <a:cs typeface="Microsoft YaHei"/>
                        </a:rPr>
                        <a:t>、</a:t>
                      </a:r>
                      <a:r>
                        <a:rPr sz="1200" kern="0" spc="-180" dirty="0">
                          <a:solidFill>
                            <a:srgbClr val="000000">
                              <a:alpha val="100000"/>
                            </a:srgbClr>
                          </a:solidFill>
                          <a:latin typeface="Microsoft YaHei"/>
                          <a:ea typeface="Microsoft YaHei"/>
                          <a:cs typeface="Microsoft YaHei"/>
                        </a:rPr>
                        <a:t> </a:t>
                      </a:r>
                      <a:r>
                        <a:rPr sz="1200" kern="0" spc="50" dirty="0">
                          <a:solidFill>
                            <a:srgbClr val="000000">
                              <a:alpha val="100000"/>
                            </a:srgbClr>
                          </a:solidFill>
                          <a:latin typeface="Microsoft YaHei"/>
                          <a:ea typeface="Microsoft YaHei"/>
                          <a:cs typeface="Microsoft YaHei"/>
                        </a:rPr>
                        <a:t>紧</a:t>
                      </a:r>
                      <a:r>
                        <a:rPr sz="1200" kern="0" spc="0" dirty="0">
                          <a:solidFill>
                            <a:srgbClr val="000000">
                              <a:alpha val="100000"/>
                            </a:srgbClr>
                          </a:solidFill>
                          <a:latin typeface="Microsoft YaHei"/>
                          <a:ea typeface="Microsoft YaHei"/>
                          <a:cs typeface="Microsoft YaHei"/>
                        </a:rPr>
                        <a:t>       </a:t>
                      </a:r>
                      <a:r>
                        <a:rPr sz="1200" kern="0" spc="80" dirty="0">
                          <a:solidFill>
                            <a:srgbClr val="000000">
                              <a:alpha val="100000"/>
                            </a:srgbClr>
                          </a:solidFill>
                          <a:latin typeface="Microsoft YaHei"/>
                          <a:ea typeface="Microsoft YaHei"/>
                          <a:cs typeface="Microsoft YaHei"/>
                        </a:rPr>
                        <a:t>急切断装置</a:t>
                      </a:r>
                      <a:r>
                        <a:rPr sz="1200" kern="0" spc="-130" dirty="0">
                          <a:solidFill>
                            <a:srgbClr val="000000">
                              <a:alpha val="100000"/>
                            </a:srgbClr>
                          </a:solidFill>
                          <a:latin typeface="Microsoft YaHei"/>
                          <a:ea typeface="Microsoft YaHei"/>
                          <a:cs typeface="Microsoft YaHei"/>
                        </a:rPr>
                        <a:t> </a:t>
                      </a:r>
                      <a:r>
                        <a:rPr sz="1200" kern="0" spc="80" dirty="0">
                          <a:solidFill>
                            <a:srgbClr val="000000">
                              <a:alpha val="100000"/>
                            </a:srgbClr>
                          </a:solidFill>
                          <a:latin typeface="Microsoft YaHei"/>
                          <a:ea typeface="Microsoft YaHei"/>
                          <a:cs typeface="Microsoft YaHei"/>
                        </a:rPr>
                        <a:t>、</a:t>
                      </a:r>
                      <a:r>
                        <a:rPr sz="1200" kern="0" spc="-210" dirty="0">
                          <a:solidFill>
                            <a:srgbClr val="000000">
                              <a:alpha val="100000"/>
                            </a:srgbClr>
                          </a:solidFill>
                          <a:latin typeface="Microsoft YaHei"/>
                          <a:ea typeface="Microsoft YaHei"/>
                          <a:cs typeface="Microsoft YaHei"/>
                        </a:rPr>
                        <a:t> </a:t>
                      </a:r>
                      <a:r>
                        <a:rPr sz="1200" kern="0" spc="80" dirty="0">
                          <a:solidFill>
                            <a:srgbClr val="000000">
                              <a:alpha val="100000"/>
                            </a:srgbClr>
                          </a:solidFill>
                          <a:latin typeface="Microsoft YaHei"/>
                          <a:ea typeface="Microsoft YaHei"/>
                          <a:cs typeface="Microsoft YaHei"/>
                        </a:rPr>
                        <a:t>安全联锁装置。</a:t>
                      </a:r>
                      <a:endParaRPr sz="1200" dirty="0">
                        <a:latin typeface="Microsoft YaHei"/>
                        <a:ea typeface="Microsoft YaHei"/>
                        <a:cs typeface="Microsoft YaHei"/>
                      </a:endParaRPr>
                    </a:p>
                  </a:txBody>
                  <a:tcPr marL="0" marR="0" marT="0" marB="0">
                    <a:lnL w="12700" cap="flat" cmpd="sng" algn="ctr">
                      <a:solidFill>
                        <a:srgbClr val="8EBFD6"/>
                      </a:solidFill>
                      <a:prstDash val="solid"/>
                      <a:round/>
                      <a:headEnd type="none" w="med" len="med"/>
                      <a:tailEnd type="none" w="med" len="med"/>
                    </a:lnL>
                    <a:lnR>
                      <a:noFill/>
                    </a:lnR>
                    <a:lnT>
                      <a:noFill/>
                    </a:lnT>
                    <a:lnB>
                      <a:noFill/>
                    </a:lnB>
                  </a:tcPr>
                </a:tc>
                <a:extLst>
                  <a:ext uri="{0D108BD9-81ED-4DB2-BD59-A6C34878D82A}">
                    <a16:rowId xmlns:a16="http://schemas.microsoft.com/office/drawing/2014/main" val="10000"/>
                  </a:ext>
                </a:extLst>
              </a:tr>
            </a:tbl>
          </a:graphicData>
        </a:graphic>
      </p:graphicFrame>
      <p:sp>
        <p:nvSpPr>
          <p:cNvPr id="842" name="textbox 842"/>
          <p:cNvSpPr/>
          <p:nvPr/>
        </p:nvSpPr>
        <p:spPr>
          <a:xfrm>
            <a:off x="702236" y="510426"/>
            <a:ext cx="8719819" cy="1052194"/>
          </a:xfrm>
          <a:prstGeom prst="rect">
            <a:avLst/>
          </a:prstGeom>
          <a:noFill/>
          <a:ln w="0" cap="flat">
            <a:noFill/>
            <a:prstDash val="solid"/>
            <a:miter lim="0"/>
          </a:ln>
        </p:spPr>
        <p:txBody>
          <a:bodyPr vert="horz" wrap="square" lIns="0" tIns="0" rIns="0" bIns="0"/>
          <a:lstStyle/>
          <a:p>
            <a:pPr algn="l" rtl="0" eaLnBrk="0">
              <a:lnSpc>
                <a:spcPct val="83341"/>
              </a:lnSpc>
              <a:tabLst/>
            </a:pPr>
            <a:endParaRPr sz="100" dirty="0">
              <a:latin typeface="Arial"/>
              <a:ea typeface="Arial"/>
              <a:cs typeface="Arial"/>
            </a:endParaRPr>
          </a:p>
          <a:p>
            <a:pPr marL="215900" algn="l" rtl="0" eaLnBrk="0">
              <a:lnSpc>
                <a:spcPts val="4227"/>
              </a:lnSpc>
              <a:tabLst/>
            </a:pPr>
            <a:r>
              <a:rPr sz="3200" b="1" kern="0" spc="-80" dirty="0">
                <a:solidFill>
                  <a:srgbClr val="000000">
                    <a:alpha val="100000"/>
                  </a:srgbClr>
                </a:solidFill>
                <a:latin typeface="Microsoft YaHei"/>
                <a:ea typeface="Microsoft YaHei"/>
                <a:cs typeface="Microsoft YaHei"/>
              </a:rPr>
              <a:t>《城镇燃气经营安全重大隐患判定标准》解析</a:t>
            </a:r>
            <a:endParaRPr sz="3200" dirty="0">
              <a:latin typeface="Microsoft YaHei"/>
              <a:ea typeface="Microsoft YaHei"/>
              <a:cs typeface="Microsoft YaHei"/>
            </a:endParaRPr>
          </a:p>
          <a:p>
            <a:pPr algn="l" rtl="0" eaLnBrk="0">
              <a:lnSpc>
                <a:spcPct val="104000"/>
              </a:lnSpc>
              <a:tabLst/>
            </a:pPr>
            <a:endParaRPr sz="1000" dirty="0">
              <a:latin typeface="Arial"/>
              <a:ea typeface="Arial"/>
              <a:cs typeface="Arial"/>
            </a:endParaRPr>
          </a:p>
          <a:p>
            <a:pPr algn="l" rtl="0" eaLnBrk="0">
              <a:lnSpc>
                <a:spcPct val="100000"/>
              </a:lnSpc>
              <a:tabLst/>
            </a:pPr>
            <a:endParaRPr sz="400" dirty="0">
              <a:latin typeface="Arial"/>
              <a:ea typeface="Arial"/>
              <a:cs typeface="Arial"/>
            </a:endParaRPr>
          </a:p>
          <a:p>
            <a:pPr marL="52069" algn="l" rtl="0" eaLnBrk="0">
              <a:lnSpc>
                <a:spcPts val="2123"/>
              </a:lnSpc>
              <a:spcBef>
                <a:spcPts val="1"/>
              </a:spcBef>
              <a:tabLst/>
            </a:pPr>
            <a:r>
              <a:rPr sz="1600" kern="0" spc="10" dirty="0">
                <a:solidFill>
                  <a:srgbClr val="FF0000">
                    <a:alpha val="100000"/>
                  </a:srgbClr>
                </a:solidFill>
                <a:latin typeface="Wingdings"/>
                <a:ea typeface="Wingdings"/>
                <a:cs typeface="Wingdings"/>
              </a:rPr>
              <a:t>n</a:t>
            </a:r>
            <a:r>
              <a:rPr sz="1600" kern="0" spc="-570" dirty="0">
                <a:solidFill>
                  <a:srgbClr val="FF0000">
                    <a:alpha val="100000"/>
                  </a:srgbClr>
                </a:solidFill>
                <a:latin typeface="Wingdings"/>
                <a:ea typeface="Wingdings"/>
                <a:cs typeface="Wingdings"/>
              </a:rPr>
              <a:t> </a:t>
            </a:r>
            <a:r>
              <a:rPr sz="1600" kern="0" spc="10" dirty="0">
                <a:solidFill>
                  <a:srgbClr val="000000">
                    <a:alpha val="100000"/>
                  </a:srgbClr>
                </a:solidFill>
                <a:latin typeface="Microsoft YaHei"/>
                <a:ea typeface="Microsoft YaHei"/>
                <a:cs typeface="Microsoft YaHei"/>
              </a:rPr>
              <a:t>第五条  燃气经营者在燃气厂站安全管理中</a:t>
            </a:r>
            <a:r>
              <a:rPr sz="1600" kern="0" spc="0" dirty="0">
                <a:solidFill>
                  <a:srgbClr val="000000">
                    <a:alpha val="100000"/>
                  </a:srgbClr>
                </a:solidFill>
                <a:latin typeface="Microsoft YaHei"/>
                <a:ea typeface="Microsoft YaHei"/>
                <a:cs typeface="Microsoft YaHei"/>
              </a:rPr>
              <a:t> ，有下列情形之一的 ，判定为重大隐患 </a:t>
            </a:r>
            <a:r>
              <a:rPr sz="1600" kern="0" spc="-380" dirty="0">
                <a:solidFill>
                  <a:srgbClr val="000000">
                    <a:alpha val="100000"/>
                  </a:srgbClr>
                </a:solidFill>
                <a:latin typeface="Microsoft YaHei"/>
                <a:ea typeface="Microsoft YaHei"/>
                <a:cs typeface="Microsoft YaHei"/>
              </a:rPr>
              <a:t>：（</a:t>
            </a:r>
            <a:r>
              <a:rPr sz="1600" kern="0" spc="80" dirty="0">
                <a:solidFill>
                  <a:srgbClr val="000000">
                    <a:alpha val="100000"/>
                  </a:srgbClr>
                </a:solidFill>
                <a:latin typeface="Microsoft YaHei"/>
                <a:ea typeface="Microsoft YaHei"/>
                <a:cs typeface="Microsoft YaHei"/>
              </a:rPr>
              <a:t> </a:t>
            </a:r>
            <a:r>
              <a:rPr sz="1600" kern="0" spc="0" dirty="0">
                <a:solidFill>
                  <a:srgbClr val="000000">
                    <a:alpha val="100000"/>
                  </a:srgbClr>
                </a:solidFill>
                <a:latin typeface="Microsoft YaHei"/>
                <a:ea typeface="Microsoft YaHei"/>
                <a:cs typeface="Microsoft YaHei"/>
              </a:rPr>
              <a:t>5种）</a:t>
            </a:r>
            <a:endParaRPr sz="1600" dirty="0">
              <a:latin typeface="Microsoft YaHei"/>
              <a:ea typeface="Microsoft YaHei"/>
              <a:cs typeface="Microsoft YaHei"/>
            </a:endParaRPr>
          </a:p>
        </p:txBody>
      </p:sp>
      <p:pic>
        <p:nvPicPr>
          <p:cNvPr id="844" name="picture 844"/>
          <p:cNvPicPr>
            <a:picLocks noChangeAspect="1"/>
          </p:cNvPicPr>
          <p:nvPr/>
        </p:nvPicPr>
        <p:blipFill>
          <a:blip r:embed="rId2"/>
          <a:stretch>
            <a:fillRect/>
          </a:stretch>
        </p:blipFill>
        <p:spPr>
          <a:xfrm rot="21600000">
            <a:off x="3369944" y="6193154"/>
            <a:ext cx="4424044" cy="12700"/>
          </a:xfrm>
          <a:prstGeom prst="rect">
            <a:avLst/>
          </a:prstGeom>
        </p:spPr>
      </p:pic>
      <p:pic>
        <p:nvPicPr>
          <p:cNvPr id="846" name="picture 846"/>
          <p:cNvPicPr>
            <a:picLocks noChangeAspect="1"/>
          </p:cNvPicPr>
          <p:nvPr/>
        </p:nvPicPr>
        <p:blipFill>
          <a:blip r:embed="rId3"/>
          <a:stretch>
            <a:fillRect/>
          </a:stretch>
        </p:blipFill>
        <p:spPr>
          <a:xfrm rot="21600000">
            <a:off x="4480559" y="4497323"/>
            <a:ext cx="1760220" cy="1728216"/>
          </a:xfrm>
          <a:prstGeom prst="rect">
            <a:avLst/>
          </a:prstGeom>
        </p:spPr>
      </p:pic>
      <p:sp>
        <p:nvSpPr>
          <p:cNvPr id="848" name="textbox 848"/>
          <p:cNvSpPr/>
          <p:nvPr/>
        </p:nvSpPr>
        <p:spPr>
          <a:xfrm>
            <a:off x="1705773" y="1802229"/>
            <a:ext cx="8756650" cy="295275"/>
          </a:xfrm>
          <a:prstGeom prst="rect">
            <a:avLst/>
          </a:prstGeom>
          <a:noFill/>
          <a:ln w="0" cap="flat">
            <a:noFill/>
            <a:prstDash val="solid"/>
            <a:miter lim="0"/>
          </a:ln>
        </p:spPr>
        <p:txBody>
          <a:bodyPr vert="horz" wrap="square" lIns="0" tIns="0" rIns="0" bIns="0"/>
          <a:lstStyle/>
          <a:p>
            <a:pPr algn="l" rtl="0" eaLnBrk="0">
              <a:lnSpc>
                <a:spcPct val="83341"/>
              </a:lnSpc>
              <a:tabLst/>
            </a:pPr>
            <a:endParaRPr sz="100" dirty="0">
              <a:latin typeface="Arial"/>
              <a:ea typeface="Arial"/>
              <a:cs typeface="Arial"/>
            </a:endParaRPr>
          </a:p>
          <a:p>
            <a:pPr algn="r" rtl="0" eaLnBrk="0">
              <a:lnSpc>
                <a:spcPts val="2123"/>
              </a:lnSpc>
              <a:tabLst/>
            </a:pPr>
            <a:r>
              <a:rPr sz="1600" kern="0" spc="80" dirty="0">
                <a:solidFill>
                  <a:srgbClr val="000000">
                    <a:alpha val="100000"/>
                  </a:srgbClr>
                </a:solidFill>
                <a:latin typeface="Microsoft YaHei"/>
                <a:ea typeface="Microsoft YaHei"/>
                <a:cs typeface="Microsoft YaHei"/>
              </a:rPr>
              <a:t>（ 二 ）燃气厂站内设备和管道未设置防止系统压力参数超过限值的自动切断和放</a:t>
            </a:r>
            <a:r>
              <a:rPr sz="1600" kern="0" spc="70" dirty="0">
                <a:solidFill>
                  <a:srgbClr val="000000">
                    <a:alpha val="100000"/>
                  </a:srgbClr>
                </a:solidFill>
                <a:latin typeface="Microsoft YaHei"/>
                <a:ea typeface="Microsoft YaHei"/>
                <a:cs typeface="Microsoft YaHei"/>
              </a:rPr>
              <a:t>散装置 ；</a:t>
            </a:r>
            <a:endParaRPr sz="1600" dirty="0">
              <a:latin typeface="Microsoft YaHei"/>
              <a:ea typeface="Microsoft YaHei"/>
              <a:cs typeface="Microsoft YaHei"/>
            </a:endParaRPr>
          </a:p>
        </p:txBody>
      </p:sp>
      <p:sp>
        <p:nvSpPr>
          <p:cNvPr id="850" name="textbox 850"/>
          <p:cNvSpPr/>
          <p:nvPr/>
        </p:nvSpPr>
        <p:spPr>
          <a:xfrm>
            <a:off x="5095258" y="2424529"/>
            <a:ext cx="1998345" cy="295275"/>
          </a:xfrm>
          <a:prstGeom prst="rect">
            <a:avLst/>
          </a:prstGeom>
          <a:noFill/>
          <a:ln w="0" cap="flat">
            <a:noFill/>
            <a:prstDash val="solid"/>
            <a:miter lim="0"/>
          </a:ln>
        </p:spPr>
        <p:txBody>
          <a:bodyPr vert="horz" wrap="square" lIns="0" tIns="0" rIns="0" bIns="0"/>
          <a:lstStyle/>
          <a:p>
            <a:pPr algn="l" rtl="0" eaLnBrk="0">
              <a:lnSpc>
                <a:spcPct val="83341"/>
              </a:lnSpc>
              <a:tabLst/>
            </a:pPr>
            <a:endParaRPr sz="100" dirty="0">
              <a:latin typeface="Arial"/>
              <a:ea typeface="Arial"/>
              <a:cs typeface="Arial"/>
            </a:endParaRPr>
          </a:p>
          <a:p>
            <a:pPr marL="12700" algn="l" rtl="0" eaLnBrk="0">
              <a:lnSpc>
                <a:spcPts val="2123"/>
              </a:lnSpc>
              <a:tabLst/>
            </a:pPr>
            <a:r>
              <a:rPr sz="1600" kern="0" spc="110" dirty="0">
                <a:solidFill>
                  <a:srgbClr val="000000">
                    <a:alpha val="100000"/>
                  </a:srgbClr>
                </a:solidFill>
                <a:latin typeface="Microsoft YaHei"/>
                <a:ea typeface="Microsoft YaHei"/>
                <a:cs typeface="Microsoft YaHei"/>
              </a:rPr>
              <a:t>3</a:t>
            </a:r>
            <a:r>
              <a:rPr sz="1600" kern="0" spc="-190" dirty="0">
                <a:solidFill>
                  <a:srgbClr val="000000">
                    <a:alpha val="100000"/>
                  </a:srgbClr>
                </a:solidFill>
                <a:latin typeface="Microsoft YaHei"/>
                <a:ea typeface="Microsoft YaHei"/>
                <a:cs typeface="Microsoft YaHei"/>
              </a:rPr>
              <a:t> </a:t>
            </a:r>
            <a:r>
              <a:rPr sz="1600" kern="0" spc="110" dirty="0">
                <a:solidFill>
                  <a:srgbClr val="000000">
                    <a:alpha val="100000"/>
                  </a:srgbClr>
                </a:solidFill>
                <a:latin typeface="Microsoft YaHei"/>
                <a:ea typeface="Microsoft YaHei"/>
                <a:cs typeface="Microsoft YaHei"/>
              </a:rPr>
              <a:t>.液化石油气供应站</a:t>
            </a:r>
            <a:endParaRPr sz="1600" dirty="0">
              <a:latin typeface="Microsoft YaHei"/>
              <a:ea typeface="Microsoft YaHei"/>
              <a:cs typeface="Microsoft YaHei"/>
            </a:endParaRPr>
          </a:p>
        </p:txBody>
      </p:sp>
      <p:pic>
        <p:nvPicPr>
          <p:cNvPr id="852" name="picture 852"/>
          <p:cNvPicPr>
            <a:picLocks noChangeAspect="1"/>
          </p:cNvPicPr>
          <p:nvPr/>
        </p:nvPicPr>
        <p:blipFill>
          <a:blip r:embed="rId4"/>
          <a:stretch>
            <a:fillRect/>
          </a:stretch>
        </p:blipFill>
        <p:spPr>
          <a:xfrm rot="21600000">
            <a:off x="11472671" y="0"/>
            <a:ext cx="719328" cy="720852"/>
          </a:xfrm>
          <a:prstGeom prst="rect">
            <a:avLst/>
          </a:prstGeom>
        </p:spPr>
      </p:pic>
      <p:pic>
        <p:nvPicPr>
          <p:cNvPr id="854" name="picture 854"/>
          <p:cNvPicPr>
            <a:picLocks noChangeAspect="1"/>
          </p:cNvPicPr>
          <p:nvPr/>
        </p:nvPicPr>
        <p:blipFill>
          <a:blip r:embed="rId5"/>
          <a:stretch>
            <a:fillRect/>
          </a:stretch>
        </p:blipFill>
        <p:spPr>
          <a:xfrm rot="21600000">
            <a:off x="0" y="6138671"/>
            <a:ext cx="720852" cy="719328"/>
          </a:xfrm>
          <a:prstGeom prst="rect">
            <a:avLst/>
          </a:prstGeom>
        </p:spPr>
      </p:pic>
      <p:pic>
        <p:nvPicPr>
          <p:cNvPr id="856" name="picture 856"/>
          <p:cNvPicPr>
            <a:picLocks noChangeAspect="1"/>
          </p:cNvPicPr>
          <p:nvPr/>
        </p:nvPicPr>
        <p:blipFill>
          <a:blip r:embed="rId6"/>
          <a:stretch>
            <a:fillRect/>
          </a:stretch>
        </p:blipFill>
        <p:spPr>
          <a:xfrm rot="21600000">
            <a:off x="720090" y="1619250"/>
            <a:ext cx="10751184" cy="12700"/>
          </a:xfrm>
          <a:prstGeom prst="rect">
            <a:avLst/>
          </a:prstGeom>
        </p:spPr>
      </p:pic>
      <p:pic>
        <p:nvPicPr>
          <p:cNvPr id="858" name="picture 858"/>
          <p:cNvPicPr>
            <a:picLocks noChangeAspect="1"/>
          </p:cNvPicPr>
          <p:nvPr/>
        </p:nvPicPr>
        <p:blipFill>
          <a:blip r:embed="rId6"/>
          <a:stretch>
            <a:fillRect/>
          </a:stretch>
        </p:blipFill>
        <p:spPr>
          <a:xfrm rot="21600000">
            <a:off x="720090" y="2241550"/>
            <a:ext cx="10751184" cy="12700"/>
          </a:xfrm>
          <a:prstGeom prst="rect">
            <a:avLst/>
          </a:prstGeom>
        </p:spPr>
      </p:pic>
      <p:pic>
        <p:nvPicPr>
          <p:cNvPr id="860" name="picture 860"/>
          <p:cNvPicPr>
            <a:picLocks noChangeAspect="1"/>
          </p:cNvPicPr>
          <p:nvPr/>
        </p:nvPicPr>
        <p:blipFill>
          <a:blip r:embed="rId7"/>
          <a:stretch>
            <a:fillRect/>
          </a:stretch>
        </p:blipFill>
        <p:spPr>
          <a:xfrm rot="21600000">
            <a:off x="7793990" y="6193154"/>
            <a:ext cx="3677284" cy="12700"/>
          </a:xfrm>
          <a:prstGeom prst="rect">
            <a:avLst/>
          </a:prstGeom>
        </p:spPr>
      </p:pic>
      <p:pic>
        <p:nvPicPr>
          <p:cNvPr id="862" name="picture 862"/>
          <p:cNvPicPr>
            <a:picLocks noChangeAspect="1"/>
          </p:cNvPicPr>
          <p:nvPr/>
        </p:nvPicPr>
        <p:blipFill>
          <a:blip r:embed="rId8"/>
          <a:stretch>
            <a:fillRect/>
          </a:stretch>
        </p:blipFill>
        <p:spPr>
          <a:xfrm rot="21600000">
            <a:off x="720090" y="6193154"/>
            <a:ext cx="2649855" cy="12700"/>
          </a:xfrm>
          <a:prstGeom prst="rect">
            <a:avLst/>
          </a:prstGeom>
        </p:spPr>
      </p:pic>
    </p:spTree>
  </p:cSld>
  <p:clrMapOvr>
    <a:masterClrMapping/>
  </p:clrMapOvr>
</p:sld>
</file>

<file path=ppt/slides/slide41.xml><?xml version="1.0" encoding="utf-8"?>
<p:sld xmlns:a16="http://schemas.microsoft.com/office/drawing/2014/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4" name="rect 864"/>
          <p:cNvSpPr/>
          <p:nvPr/>
        </p:nvSpPr>
        <p:spPr>
          <a:xfrm>
            <a:off x="0" y="0"/>
            <a:ext cx="12192000" cy="6858000"/>
          </a:xfrm>
          <a:prstGeom prst="rect">
            <a:avLst/>
          </a:prstGeom>
          <a:solidFill>
            <a:srgbClr val="E4F4FB">
              <a:alpha val="100000"/>
            </a:srgbClr>
          </a:solidFill>
          <a:ln w="0" cap="flat">
            <a:noFill/>
            <a:prstDash val="solid"/>
            <a:miter lim="0"/>
          </a:ln>
        </p:spPr>
        <p:txBody>
          <a:bodyPr rtlCol="0"/>
          <a:lstStyle/>
          <a:p>
            <a:pPr algn="ctr"/>
            <a:endParaRPr lang="zh-CN" altLang="en-US"/>
          </a:p>
        </p:txBody>
      </p:sp>
      <p:grpSp>
        <p:nvGrpSpPr>
          <p:cNvPr id="68" name="group 68"/>
          <p:cNvGrpSpPr/>
          <p:nvPr/>
        </p:nvGrpSpPr>
        <p:grpSpPr>
          <a:xfrm rot="21600000">
            <a:off x="720852" y="1626107"/>
            <a:ext cx="10750296" cy="4599432"/>
            <a:chOff x="0" y="0"/>
            <a:chExt cx="10750296" cy="4599432"/>
          </a:xfrm>
        </p:grpSpPr>
        <p:sp>
          <p:nvSpPr>
            <p:cNvPr id="866" name="path 866"/>
            <p:cNvSpPr/>
            <p:nvPr/>
          </p:nvSpPr>
          <p:spPr>
            <a:xfrm>
              <a:off x="0" y="0"/>
              <a:ext cx="10750296" cy="4599432"/>
            </a:xfrm>
            <a:custGeom>
              <a:avLst/>
              <a:gdLst/>
              <a:ahLst/>
              <a:cxnLst/>
              <a:rect l="0" t="0" r="0" b="0"/>
              <a:pathLst>
                <a:path w="16929" h="7243">
                  <a:moveTo>
                    <a:pt x="0" y="0"/>
                  </a:moveTo>
                  <a:lnTo>
                    <a:pt x="16929" y="0"/>
                  </a:lnTo>
                  <a:lnTo>
                    <a:pt x="16929" y="979"/>
                  </a:lnTo>
                  <a:lnTo>
                    <a:pt x="0" y="979"/>
                  </a:lnTo>
                  <a:lnTo>
                    <a:pt x="0" y="0"/>
                  </a:lnTo>
                  <a:close/>
                </a:path>
                <a:path w="16929" h="7243">
                  <a:moveTo>
                    <a:pt x="0" y="1958"/>
                  </a:moveTo>
                  <a:lnTo>
                    <a:pt x="4171" y="1958"/>
                  </a:lnTo>
                  <a:lnTo>
                    <a:pt x="4171" y="2940"/>
                  </a:lnTo>
                  <a:lnTo>
                    <a:pt x="0" y="2940"/>
                  </a:lnTo>
                  <a:lnTo>
                    <a:pt x="0" y="1958"/>
                  </a:lnTo>
                  <a:close/>
                </a:path>
                <a:path w="16929" h="7243">
                  <a:moveTo>
                    <a:pt x="4171" y="1958"/>
                  </a:moveTo>
                  <a:lnTo>
                    <a:pt x="11138" y="1958"/>
                  </a:lnTo>
                  <a:lnTo>
                    <a:pt x="11138" y="2940"/>
                  </a:lnTo>
                  <a:lnTo>
                    <a:pt x="4171" y="2940"/>
                  </a:lnTo>
                  <a:lnTo>
                    <a:pt x="4171" y="1958"/>
                  </a:lnTo>
                  <a:close/>
                </a:path>
                <a:path w="16929" h="7243">
                  <a:moveTo>
                    <a:pt x="11138" y="1958"/>
                  </a:moveTo>
                  <a:lnTo>
                    <a:pt x="16929" y="1958"/>
                  </a:lnTo>
                  <a:lnTo>
                    <a:pt x="16929" y="2940"/>
                  </a:lnTo>
                  <a:lnTo>
                    <a:pt x="11138" y="2940"/>
                  </a:lnTo>
                  <a:lnTo>
                    <a:pt x="11138" y="1958"/>
                  </a:lnTo>
                  <a:close/>
                </a:path>
                <a:path w="16929" h="7243">
                  <a:moveTo>
                    <a:pt x="4171" y="4368"/>
                  </a:moveTo>
                  <a:lnTo>
                    <a:pt x="11138" y="4368"/>
                  </a:lnTo>
                  <a:lnTo>
                    <a:pt x="11138" y="7243"/>
                  </a:lnTo>
                  <a:lnTo>
                    <a:pt x="4171" y="7243"/>
                  </a:lnTo>
                  <a:lnTo>
                    <a:pt x="4171" y="4368"/>
                  </a:lnTo>
                  <a:close/>
                </a:path>
              </a:pathLst>
            </a:custGeom>
            <a:solidFill>
              <a:srgbClr val="B9D6E6">
                <a:alpha val="100000"/>
              </a:srgbClr>
            </a:solidFill>
            <a:ln w="0" cap="flat">
              <a:noFill/>
              <a:prstDash val="solid"/>
              <a:miter lim="0"/>
            </a:ln>
          </p:spPr>
          <p:txBody>
            <a:bodyPr rtlCol="0"/>
            <a:lstStyle/>
            <a:p>
              <a:pPr algn="ctr"/>
              <a:endParaRPr lang="zh-CN" altLang="en-US"/>
            </a:p>
          </p:txBody>
        </p:sp>
        <p:sp>
          <p:nvSpPr>
            <p:cNvPr id="868" name="path 868"/>
            <p:cNvSpPr/>
            <p:nvPr/>
          </p:nvSpPr>
          <p:spPr>
            <a:xfrm>
              <a:off x="0" y="621792"/>
              <a:ext cx="10750296" cy="3977640"/>
            </a:xfrm>
            <a:custGeom>
              <a:avLst/>
              <a:gdLst/>
              <a:ahLst/>
              <a:cxnLst/>
              <a:rect l="0" t="0" r="0" b="0"/>
              <a:pathLst>
                <a:path w="16929" h="6264">
                  <a:moveTo>
                    <a:pt x="0" y="0"/>
                  </a:moveTo>
                  <a:lnTo>
                    <a:pt x="16929" y="0"/>
                  </a:lnTo>
                  <a:lnTo>
                    <a:pt x="16929" y="979"/>
                  </a:lnTo>
                  <a:lnTo>
                    <a:pt x="0" y="979"/>
                  </a:lnTo>
                  <a:lnTo>
                    <a:pt x="0" y="0"/>
                  </a:lnTo>
                  <a:close/>
                </a:path>
                <a:path w="16929" h="6264">
                  <a:moveTo>
                    <a:pt x="0" y="1960"/>
                  </a:moveTo>
                  <a:lnTo>
                    <a:pt x="4171" y="1960"/>
                  </a:lnTo>
                  <a:lnTo>
                    <a:pt x="4171" y="6264"/>
                  </a:lnTo>
                  <a:lnTo>
                    <a:pt x="0" y="6264"/>
                  </a:lnTo>
                  <a:lnTo>
                    <a:pt x="0" y="1960"/>
                  </a:lnTo>
                  <a:close/>
                </a:path>
                <a:path w="16929" h="6264">
                  <a:moveTo>
                    <a:pt x="4171" y="1960"/>
                  </a:moveTo>
                  <a:lnTo>
                    <a:pt x="11138" y="1960"/>
                  </a:lnTo>
                  <a:lnTo>
                    <a:pt x="11138" y="3388"/>
                  </a:lnTo>
                  <a:lnTo>
                    <a:pt x="4171" y="3388"/>
                  </a:lnTo>
                  <a:lnTo>
                    <a:pt x="4171" y="1960"/>
                  </a:lnTo>
                  <a:close/>
                </a:path>
                <a:path w="16929" h="6264">
                  <a:moveTo>
                    <a:pt x="11138" y="1960"/>
                  </a:moveTo>
                  <a:lnTo>
                    <a:pt x="16929" y="1960"/>
                  </a:lnTo>
                  <a:lnTo>
                    <a:pt x="16929" y="6264"/>
                  </a:lnTo>
                  <a:lnTo>
                    <a:pt x="11138" y="6264"/>
                  </a:lnTo>
                  <a:lnTo>
                    <a:pt x="11138" y="1960"/>
                  </a:lnTo>
                  <a:close/>
                </a:path>
              </a:pathLst>
            </a:custGeom>
            <a:solidFill>
              <a:srgbClr val="FFFFFF">
                <a:alpha val="100000"/>
              </a:srgbClr>
            </a:solidFill>
            <a:ln w="0" cap="flat">
              <a:noFill/>
              <a:prstDash val="solid"/>
              <a:miter lim="0"/>
            </a:ln>
          </p:spPr>
          <p:txBody>
            <a:bodyPr rtlCol="0"/>
            <a:lstStyle/>
            <a:p>
              <a:pPr algn="ctr"/>
              <a:endParaRPr lang="zh-CN" altLang="en-US"/>
            </a:p>
          </p:txBody>
        </p:sp>
      </p:grpSp>
      <p:graphicFrame>
        <p:nvGraphicFramePr>
          <p:cNvPr id="870" name="table 870"/>
          <p:cNvGraphicFramePr>
            <a:graphicFrameLocks noGrp="1"/>
          </p:cNvGraphicFramePr>
          <p:nvPr/>
        </p:nvGraphicFramePr>
        <p:xfrm>
          <a:off x="720090" y="2870200"/>
          <a:ext cx="10750549" cy="3360420"/>
        </p:xfrm>
        <a:graphic>
          <a:graphicData uri="http://schemas.openxmlformats.org/drawingml/2006/table">
            <a:tbl>
              <a:tblPr/>
              <a:tblGrid>
                <a:gridCol w="2649220">
                  <a:extLst>
                    <a:ext uri="{9D8B030D-6E8A-4147-A177-3AD203B41FA5}">
                      <a16:colId xmlns:a16="http://schemas.microsoft.com/office/drawing/2014/main" val="20000"/>
                    </a:ext>
                  </a:extLst>
                </a:gridCol>
                <a:gridCol w="4424045">
                  <a:extLst>
                    <a:ext uri="{9D8B030D-6E8A-4147-A177-3AD203B41FA5}">
                      <a16:colId xmlns:a16="http://schemas.microsoft.com/office/drawing/2014/main" val="20001"/>
                    </a:ext>
                  </a:extLst>
                </a:gridCol>
                <a:gridCol w="3677284">
                  <a:extLst>
                    <a:ext uri="{9D8B030D-6E8A-4147-A177-3AD203B41FA5}">
                      <a16:colId xmlns:a16="http://schemas.microsoft.com/office/drawing/2014/main" val="20002"/>
                    </a:ext>
                  </a:extLst>
                </a:gridCol>
              </a:tblGrid>
              <a:tr h="3360420">
                <a:tc>
                  <a:txBody>
                    <a:bodyPr/>
                    <a:lstStyle/>
                    <a:p>
                      <a:pPr algn="l" rtl="0" eaLnBrk="0">
                        <a:lnSpc>
                          <a:spcPct val="152000"/>
                        </a:lnSpc>
                        <a:tabLst/>
                      </a:pPr>
                      <a:endParaRPr sz="1000" dirty="0">
                        <a:latin typeface="Arial"/>
                        <a:ea typeface="Arial"/>
                        <a:cs typeface="Arial"/>
                      </a:endParaRPr>
                    </a:p>
                    <a:p>
                      <a:pPr algn="l" rtl="0" eaLnBrk="0">
                        <a:lnSpc>
                          <a:spcPct val="8355"/>
                        </a:lnSpc>
                        <a:tabLst/>
                      </a:pPr>
                      <a:endParaRPr sz="100" dirty="0">
                        <a:latin typeface="Arial"/>
                        <a:ea typeface="Arial"/>
                        <a:cs typeface="Arial"/>
                      </a:endParaRPr>
                    </a:p>
                    <a:p>
                      <a:pPr marL="872489" algn="l" rtl="0" eaLnBrk="0">
                        <a:lnSpc>
                          <a:spcPct val="84000"/>
                        </a:lnSpc>
                        <a:tabLst/>
                      </a:pPr>
                      <a:r>
                        <a:rPr sz="1600" kern="0" spc="120" dirty="0">
                          <a:solidFill>
                            <a:srgbClr val="000000">
                              <a:alpha val="100000"/>
                            </a:srgbClr>
                          </a:solidFill>
                          <a:latin typeface="Microsoft YaHei"/>
                          <a:ea typeface="Microsoft YaHei"/>
                          <a:cs typeface="Microsoft YaHei"/>
                        </a:rPr>
                        <a:t>检查要点</a:t>
                      </a:r>
                      <a:endParaRPr sz="1600" dirty="0">
                        <a:latin typeface="Microsoft YaHei"/>
                        <a:ea typeface="Microsoft YaHei"/>
                        <a:cs typeface="Microsoft YaHei"/>
                      </a:endParaRPr>
                    </a:p>
                    <a:p>
                      <a:pPr algn="l" rtl="0" eaLnBrk="0">
                        <a:lnSpc>
                          <a:spcPct val="113000"/>
                        </a:lnSpc>
                        <a:tabLst/>
                      </a:pPr>
                      <a:endParaRPr sz="1000" dirty="0">
                        <a:latin typeface="Arial"/>
                        <a:ea typeface="Arial"/>
                        <a:cs typeface="Arial"/>
                      </a:endParaRPr>
                    </a:p>
                    <a:p>
                      <a:pPr algn="l" rtl="0" eaLnBrk="0">
                        <a:lnSpc>
                          <a:spcPct val="113000"/>
                        </a:lnSpc>
                        <a:tabLst/>
                      </a:pPr>
                      <a:endParaRPr sz="1000" dirty="0">
                        <a:latin typeface="Arial"/>
                        <a:ea typeface="Arial"/>
                        <a:cs typeface="Arial"/>
                      </a:endParaRPr>
                    </a:p>
                    <a:p>
                      <a:pPr algn="l" rtl="0" eaLnBrk="0">
                        <a:lnSpc>
                          <a:spcPct val="113000"/>
                        </a:lnSpc>
                        <a:tabLst/>
                      </a:pPr>
                      <a:endParaRPr sz="1000" dirty="0">
                        <a:latin typeface="Arial"/>
                        <a:ea typeface="Arial"/>
                        <a:cs typeface="Arial"/>
                      </a:endParaRPr>
                    </a:p>
                    <a:p>
                      <a:pPr algn="l" rtl="0" eaLnBrk="0">
                        <a:lnSpc>
                          <a:spcPct val="113000"/>
                        </a:lnSpc>
                        <a:tabLst/>
                      </a:pPr>
                      <a:endParaRPr sz="1000" dirty="0">
                        <a:latin typeface="Arial"/>
                        <a:ea typeface="Arial"/>
                        <a:cs typeface="Arial"/>
                      </a:endParaRPr>
                    </a:p>
                    <a:p>
                      <a:pPr algn="l" rtl="0" eaLnBrk="0">
                        <a:lnSpc>
                          <a:spcPct val="113000"/>
                        </a:lnSpc>
                        <a:tabLst/>
                      </a:pPr>
                      <a:endParaRPr sz="1000" dirty="0">
                        <a:latin typeface="Arial"/>
                        <a:ea typeface="Arial"/>
                        <a:cs typeface="Arial"/>
                      </a:endParaRPr>
                    </a:p>
                    <a:p>
                      <a:pPr algn="l" rtl="0" eaLnBrk="0">
                        <a:lnSpc>
                          <a:spcPct val="113000"/>
                        </a:lnSpc>
                        <a:tabLst/>
                      </a:pPr>
                      <a:endParaRPr sz="1000" dirty="0">
                        <a:latin typeface="Arial"/>
                        <a:ea typeface="Arial"/>
                        <a:cs typeface="Arial"/>
                      </a:endParaRPr>
                    </a:p>
                    <a:p>
                      <a:pPr algn="l" rtl="0" eaLnBrk="0">
                        <a:lnSpc>
                          <a:spcPct val="127000"/>
                        </a:lnSpc>
                        <a:tabLst/>
                      </a:pPr>
                      <a:endParaRPr sz="300" dirty="0">
                        <a:latin typeface="Arial"/>
                        <a:ea typeface="Arial"/>
                        <a:cs typeface="Arial"/>
                      </a:endParaRPr>
                    </a:p>
                    <a:p>
                      <a:pPr marL="232409" indent="78739" algn="l" rtl="0" eaLnBrk="0">
                        <a:lnSpc>
                          <a:spcPct val="130000"/>
                        </a:lnSpc>
                        <a:spcBef>
                          <a:spcPts val="3"/>
                        </a:spcBef>
                        <a:tabLst/>
                      </a:pPr>
                      <a:r>
                        <a:rPr sz="1500" kern="0" spc="-50" dirty="0">
                          <a:solidFill>
                            <a:srgbClr val="000000">
                              <a:alpha val="100000"/>
                            </a:srgbClr>
                          </a:solidFill>
                          <a:latin typeface="Microsoft YaHei"/>
                          <a:ea typeface="Microsoft YaHei"/>
                          <a:cs typeface="Microsoft YaHei"/>
                        </a:rPr>
                        <a:t>（ </a:t>
                      </a:r>
                      <a:r>
                        <a:rPr sz="1500" kern="0" spc="-50" dirty="0">
                          <a:solidFill>
                            <a:srgbClr val="000000">
                              <a:alpha val="100000"/>
                            </a:srgbClr>
                          </a:solidFill>
                          <a:latin typeface="FangSong"/>
                          <a:ea typeface="FangSong"/>
                          <a:cs typeface="FangSong"/>
                        </a:rPr>
                        <a:t>2</a:t>
                      </a:r>
                      <a:r>
                        <a:rPr sz="1500" kern="0" spc="-340" dirty="0">
                          <a:solidFill>
                            <a:srgbClr val="000000">
                              <a:alpha val="100000"/>
                            </a:srgbClr>
                          </a:solidFill>
                          <a:latin typeface="FangSong"/>
                          <a:ea typeface="FangSong"/>
                          <a:cs typeface="FangSong"/>
                        </a:rPr>
                        <a:t> </a:t>
                      </a:r>
                      <a:r>
                        <a:rPr sz="1500" kern="0" spc="-50" dirty="0">
                          <a:solidFill>
                            <a:srgbClr val="000000">
                              <a:alpha val="100000"/>
                            </a:srgbClr>
                          </a:solidFill>
                          <a:latin typeface="Microsoft YaHei"/>
                          <a:ea typeface="Microsoft YaHei"/>
                          <a:cs typeface="Microsoft YaHei"/>
                        </a:rPr>
                        <a:t>）查压缩机、</a:t>
                      </a:r>
                      <a:r>
                        <a:rPr sz="1500" kern="0" spc="-330" dirty="0">
                          <a:solidFill>
                            <a:srgbClr val="000000">
                              <a:alpha val="100000"/>
                            </a:srgbClr>
                          </a:solidFill>
                          <a:latin typeface="Microsoft YaHei"/>
                          <a:ea typeface="Microsoft YaHei"/>
                          <a:cs typeface="Microsoft YaHei"/>
                        </a:rPr>
                        <a:t> </a:t>
                      </a:r>
                      <a:r>
                        <a:rPr sz="1500" kern="0" spc="-50" dirty="0">
                          <a:solidFill>
                            <a:srgbClr val="000000">
                              <a:alpha val="100000"/>
                            </a:srgbClr>
                          </a:solidFill>
                          <a:latin typeface="Microsoft YaHei"/>
                          <a:ea typeface="Microsoft YaHei"/>
                          <a:cs typeface="Microsoft YaHei"/>
                        </a:rPr>
                        <a:t>泵的超</a:t>
                      </a:r>
                      <a:r>
                        <a:rPr sz="1500" kern="0" spc="0" dirty="0">
                          <a:solidFill>
                            <a:srgbClr val="000000">
                              <a:alpha val="100000"/>
                            </a:srgbClr>
                          </a:solidFill>
                          <a:latin typeface="Microsoft YaHei"/>
                          <a:ea typeface="Microsoft YaHei"/>
                          <a:cs typeface="Microsoft YaHei"/>
                        </a:rPr>
                        <a:t>      </a:t>
                      </a:r>
                      <a:r>
                        <a:rPr sz="1500" kern="0" spc="90" dirty="0">
                          <a:solidFill>
                            <a:srgbClr val="000000">
                              <a:alpha val="100000"/>
                            </a:srgbClr>
                          </a:solidFill>
                          <a:latin typeface="Microsoft YaHei"/>
                          <a:ea typeface="Microsoft YaHei"/>
                          <a:cs typeface="Microsoft YaHei"/>
                        </a:rPr>
                        <a:t>压停机和自动安全放散</a:t>
                      </a:r>
                      <a:r>
                        <a:rPr sz="1500" kern="0" spc="0" dirty="0">
                          <a:solidFill>
                            <a:srgbClr val="000000">
                              <a:alpha val="100000"/>
                            </a:srgbClr>
                          </a:solidFill>
                          <a:latin typeface="Microsoft YaHei"/>
                          <a:ea typeface="Microsoft YaHei"/>
                          <a:cs typeface="Microsoft YaHei"/>
                        </a:rPr>
                        <a:t>        </a:t>
                      </a:r>
                      <a:r>
                        <a:rPr sz="1500" kern="0" spc="60" dirty="0">
                          <a:solidFill>
                            <a:srgbClr val="000000">
                              <a:alpha val="100000"/>
                            </a:srgbClr>
                          </a:solidFill>
                          <a:latin typeface="Microsoft YaHei"/>
                          <a:ea typeface="Microsoft YaHei"/>
                          <a:cs typeface="Microsoft YaHei"/>
                        </a:rPr>
                        <a:t>装置设置情况 ；</a:t>
                      </a:r>
                      <a:endParaRPr sz="1500" dirty="0">
                        <a:latin typeface="Microsoft YaHei"/>
                        <a:ea typeface="Microsoft YaHei"/>
                        <a:cs typeface="Microsoft YaHei"/>
                      </a:endParaRPr>
                    </a:p>
                  </a:txBody>
                  <a:tcPr marL="0" marR="0" marT="0" marB="0">
                    <a:lnL>
                      <a:noFill/>
                    </a:lnL>
                    <a:lnR w="12700" cap="flat" cmpd="sng" algn="ctr">
                      <a:solidFill>
                        <a:srgbClr val="8EBFD6"/>
                      </a:solidFill>
                      <a:prstDash val="solid"/>
                      <a:round/>
                      <a:headEnd type="none" w="med" len="med"/>
                      <a:tailEnd type="none" w="med" len="med"/>
                    </a:lnR>
                    <a:lnT>
                      <a:noFill/>
                    </a:lnT>
                    <a:lnB w="12700" cap="flat" cmpd="sng" algn="ctr">
                      <a:solidFill>
                        <a:srgbClr val="8EBFD6"/>
                      </a:solidFill>
                      <a:prstDash val="solid"/>
                      <a:round/>
                      <a:headEnd type="none" w="med" len="med"/>
                      <a:tailEnd type="none" w="med" len="med"/>
                    </a:lnB>
                  </a:tcPr>
                </a:tc>
                <a:tc>
                  <a:txBody>
                    <a:bodyPr/>
                    <a:lstStyle/>
                    <a:p>
                      <a:pPr algn="l" rtl="0" eaLnBrk="0">
                        <a:lnSpc>
                          <a:spcPct val="152000"/>
                        </a:lnSpc>
                        <a:tabLst/>
                      </a:pPr>
                      <a:endParaRPr sz="1000" dirty="0">
                        <a:latin typeface="Arial"/>
                        <a:ea typeface="Arial"/>
                        <a:cs typeface="Arial"/>
                      </a:endParaRPr>
                    </a:p>
                    <a:p>
                      <a:pPr marL="1762125" algn="l" rtl="0" eaLnBrk="0">
                        <a:lnSpc>
                          <a:spcPct val="84000"/>
                        </a:lnSpc>
                        <a:spcBef>
                          <a:spcPts val="4"/>
                        </a:spcBef>
                        <a:tabLst/>
                      </a:pPr>
                      <a:r>
                        <a:rPr sz="1600" kern="0" spc="120" dirty="0">
                          <a:solidFill>
                            <a:srgbClr val="000000">
                              <a:alpha val="100000"/>
                            </a:srgbClr>
                          </a:solidFill>
                          <a:latin typeface="Microsoft YaHei"/>
                          <a:ea typeface="Microsoft YaHei"/>
                          <a:cs typeface="Microsoft YaHei"/>
                        </a:rPr>
                        <a:t>判定标准</a:t>
                      </a:r>
                      <a:endParaRPr sz="1600" dirty="0">
                        <a:latin typeface="Microsoft YaHei"/>
                        <a:ea typeface="Microsoft YaHei"/>
                        <a:cs typeface="Microsoft YaHei"/>
                      </a:endParaRPr>
                    </a:p>
                    <a:p>
                      <a:pPr algn="l" rtl="0" eaLnBrk="0">
                        <a:lnSpc>
                          <a:spcPct val="194000"/>
                        </a:lnSpc>
                        <a:tabLst/>
                      </a:pPr>
                      <a:endParaRPr sz="1000" dirty="0">
                        <a:latin typeface="Arial"/>
                        <a:ea typeface="Arial"/>
                        <a:cs typeface="Arial"/>
                      </a:endParaRPr>
                    </a:p>
                    <a:p>
                      <a:pPr algn="l" rtl="0" eaLnBrk="0">
                        <a:lnSpc>
                          <a:spcPct val="127000"/>
                        </a:lnSpc>
                        <a:tabLst/>
                      </a:pPr>
                      <a:endParaRPr sz="300" dirty="0">
                        <a:latin typeface="Arial"/>
                        <a:ea typeface="Arial"/>
                        <a:cs typeface="Arial"/>
                      </a:endParaRPr>
                    </a:p>
                    <a:p>
                      <a:pPr marL="233045" algn="l" rtl="0" eaLnBrk="0">
                        <a:lnSpc>
                          <a:spcPct val="125000"/>
                        </a:lnSpc>
                        <a:spcBef>
                          <a:spcPts val="2"/>
                        </a:spcBef>
                        <a:tabLst/>
                      </a:pPr>
                      <a:r>
                        <a:rPr sz="1500" kern="0" spc="90" dirty="0">
                          <a:solidFill>
                            <a:srgbClr val="000000">
                              <a:alpha val="100000"/>
                            </a:srgbClr>
                          </a:solidFill>
                          <a:latin typeface="Microsoft YaHei"/>
                          <a:ea typeface="Microsoft YaHei"/>
                          <a:cs typeface="Microsoft YaHei"/>
                        </a:rPr>
                        <a:t>压缩机、</a:t>
                      </a:r>
                      <a:r>
                        <a:rPr sz="1500" kern="0" spc="-310" dirty="0">
                          <a:solidFill>
                            <a:srgbClr val="000000">
                              <a:alpha val="100000"/>
                            </a:srgbClr>
                          </a:solidFill>
                          <a:latin typeface="Microsoft YaHei"/>
                          <a:ea typeface="Microsoft YaHei"/>
                          <a:cs typeface="Microsoft YaHei"/>
                        </a:rPr>
                        <a:t> </a:t>
                      </a:r>
                      <a:r>
                        <a:rPr sz="1500" kern="0" spc="90" dirty="0">
                          <a:solidFill>
                            <a:srgbClr val="000000">
                              <a:alpha val="100000"/>
                            </a:srgbClr>
                          </a:solidFill>
                          <a:latin typeface="Microsoft YaHei"/>
                          <a:ea typeface="Microsoft YaHei"/>
                          <a:cs typeface="Microsoft YaHei"/>
                        </a:rPr>
                        <a:t>泵未设置超压停机或自动安全放散</a:t>
                      </a:r>
                      <a:r>
                        <a:rPr sz="1500" kern="0" spc="0" dirty="0">
                          <a:solidFill>
                            <a:srgbClr val="000000">
                              <a:alpha val="100000"/>
                            </a:srgbClr>
                          </a:solidFill>
                          <a:latin typeface="Microsoft YaHei"/>
                          <a:ea typeface="Microsoft YaHei"/>
                          <a:cs typeface="Microsoft YaHei"/>
                        </a:rPr>
                        <a:t>       </a:t>
                      </a:r>
                      <a:r>
                        <a:rPr sz="1500" kern="0" spc="40" dirty="0">
                          <a:solidFill>
                            <a:srgbClr val="000000">
                              <a:alpha val="100000"/>
                            </a:srgbClr>
                          </a:solidFill>
                          <a:latin typeface="Microsoft YaHei"/>
                          <a:ea typeface="Microsoft YaHei"/>
                          <a:cs typeface="Microsoft YaHei"/>
                        </a:rPr>
                        <a:t>装置 ，构成重大隐患</a:t>
                      </a:r>
                      <a:endParaRPr sz="1500" dirty="0">
                        <a:latin typeface="Microsoft YaHei"/>
                        <a:ea typeface="Microsoft YaHei"/>
                        <a:cs typeface="Microsoft YaHei"/>
                      </a:endParaRPr>
                    </a:p>
                  </a:txBody>
                  <a:tcPr marL="0" marR="0" marT="0" marB="0">
                    <a:lnL w="12700" cap="flat" cmpd="sng" algn="ctr">
                      <a:solidFill>
                        <a:srgbClr val="8EBFD6"/>
                      </a:solidFill>
                      <a:prstDash val="solid"/>
                      <a:round/>
                      <a:headEnd type="none" w="med" len="med"/>
                      <a:tailEnd type="none" w="med" len="med"/>
                    </a:lnL>
                    <a:lnR w="12700" cap="flat" cmpd="sng" algn="ctr">
                      <a:solidFill>
                        <a:srgbClr val="8EBFD6"/>
                      </a:solidFill>
                      <a:prstDash val="solid"/>
                      <a:round/>
                      <a:headEnd type="none" w="med" len="med"/>
                      <a:tailEnd type="none" w="med" len="med"/>
                    </a:lnR>
                    <a:lnT>
                      <a:noFill/>
                    </a:lnT>
                    <a:lnB w="12700" cap="flat" cmpd="sng" algn="ctr">
                      <a:solidFill>
                        <a:srgbClr val="8EBFD6"/>
                      </a:solidFill>
                      <a:prstDash val="solid"/>
                      <a:round/>
                      <a:headEnd type="none" w="med" len="med"/>
                      <a:tailEnd type="none" w="med" len="med"/>
                    </a:lnB>
                  </a:tcPr>
                </a:tc>
                <a:tc>
                  <a:txBody>
                    <a:bodyPr/>
                    <a:lstStyle/>
                    <a:p>
                      <a:pPr algn="l" rtl="0" eaLnBrk="0">
                        <a:lnSpc>
                          <a:spcPct val="151000"/>
                        </a:lnSpc>
                        <a:tabLst/>
                      </a:pPr>
                      <a:endParaRPr sz="1000" dirty="0">
                        <a:latin typeface="Arial"/>
                        <a:ea typeface="Arial"/>
                        <a:cs typeface="Arial"/>
                      </a:endParaRPr>
                    </a:p>
                    <a:p>
                      <a:pPr marL="1162050" algn="l" rtl="0" eaLnBrk="0">
                        <a:lnSpc>
                          <a:spcPct val="85000"/>
                        </a:lnSpc>
                        <a:spcBef>
                          <a:spcPts val="1"/>
                        </a:spcBef>
                        <a:tabLst/>
                      </a:pPr>
                      <a:r>
                        <a:rPr sz="1600" kern="0" spc="140" dirty="0">
                          <a:solidFill>
                            <a:srgbClr val="000000">
                              <a:alpha val="100000"/>
                            </a:srgbClr>
                          </a:solidFill>
                          <a:latin typeface="Microsoft YaHei"/>
                          <a:ea typeface="Microsoft YaHei"/>
                          <a:cs typeface="Microsoft YaHei"/>
                        </a:rPr>
                        <a:t>相关参考依据</a:t>
                      </a:r>
                      <a:endParaRPr sz="1600" dirty="0">
                        <a:latin typeface="Microsoft YaHei"/>
                        <a:ea typeface="Microsoft YaHei"/>
                        <a:cs typeface="Microsoft YaHei"/>
                      </a:endParaRPr>
                    </a:p>
                    <a:p>
                      <a:pPr algn="l" rtl="0" eaLnBrk="0">
                        <a:lnSpc>
                          <a:spcPct val="181000"/>
                        </a:lnSpc>
                        <a:tabLst/>
                      </a:pPr>
                      <a:endParaRPr sz="1000" dirty="0">
                        <a:latin typeface="Arial"/>
                        <a:ea typeface="Arial"/>
                        <a:cs typeface="Arial"/>
                      </a:endParaRPr>
                    </a:p>
                    <a:p>
                      <a:pPr marL="231140" indent="84455" algn="l" rtl="0" eaLnBrk="0">
                        <a:lnSpc>
                          <a:spcPct val="122000"/>
                        </a:lnSpc>
                        <a:spcBef>
                          <a:spcPts val="372"/>
                        </a:spcBef>
                        <a:tabLst/>
                      </a:pPr>
                      <a:r>
                        <a:rPr sz="1200" kern="0" spc="30" dirty="0">
                          <a:solidFill>
                            <a:srgbClr val="FF0000">
                              <a:alpha val="100000"/>
                            </a:srgbClr>
                          </a:solidFill>
                          <a:latin typeface="Microsoft YaHei"/>
                          <a:ea typeface="Microsoft YaHei"/>
                          <a:cs typeface="Microsoft YaHei"/>
                        </a:rPr>
                        <a:t>【依据】</a:t>
                      </a:r>
                      <a:r>
                        <a:rPr sz="1200" kern="0" spc="30" dirty="0">
                          <a:solidFill>
                            <a:srgbClr val="000000">
                              <a:alpha val="100000"/>
                            </a:srgbClr>
                          </a:solidFill>
                          <a:latin typeface="Microsoft YaHei"/>
                          <a:ea typeface="Microsoft YaHei"/>
                          <a:cs typeface="Microsoft YaHei"/>
                        </a:rPr>
                        <a:t>《燃气工程项目规范》</a:t>
                      </a:r>
                      <a:r>
                        <a:rPr sz="1200" kern="0" spc="-100" dirty="0">
                          <a:solidFill>
                            <a:srgbClr val="000000">
                              <a:alpha val="100000"/>
                            </a:srgbClr>
                          </a:solidFill>
                          <a:latin typeface="Microsoft YaHei"/>
                          <a:ea typeface="Microsoft YaHei"/>
                          <a:cs typeface="Microsoft YaHei"/>
                        </a:rPr>
                        <a:t> </a:t>
                      </a:r>
                      <a:r>
                        <a:rPr sz="1200" kern="0" spc="30" dirty="0">
                          <a:solidFill>
                            <a:srgbClr val="000000">
                              <a:alpha val="100000"/>
                            </a:srgbClr>
                          </a:solidFill>
                          <a:latin typeface="Microsoft YaHei"/>
                          <a:ea typeface="Microsoft YaHei"/>
                          <a:cs typeface="Microsoft YaHei"/>
                        </a:rPr>
                        <a:t>第</a:t>
                      </a:r>
                      <a:r>
                        <a:rPr sz="1200" kern="0" spc="250" dirty="0">
                          <a:solidFill>
                            <a:srgbClr val="000000">
                              <a:alpha val="100000"/>
                            </a:srgbClr>
                          </a:solidFill>
                          <a:latin typeface="Microsoft YaHei"/>
                          <a:ea typeface="Microsoft YaHei"/>
                          <a:cs typeface="Microsoft YaHei"/>
                        </a:rPr>
                        <a:t> </a:t>
                      </a:r>
                      <a:r>
                        <a:rPr sz="1200" kern="0" spc="30" dirty="0">
                          <a:solidFill>
                            <a:srgbClr val="000000">
                              <a:alpha val="100000"/>
                            </a:srgbClr>
                          </a:solidFill>
                          <a:latin typeface="Microsoft YaHei"/>
                          <a:ea typeface="Microsoft YaHei"/>
                          <a:cs typeface="Microsoft YaHei"/>
                        </a:rPr>
                        <a:t>4.2.5</a:t>
                      </a:r>
                      <a:r>
                        <a:rPr sz="1200" kern="0" spc="250" dirty="0">
                          <a:solidFill>
                            <a:srgbClr val="000000">
                              <a:alpha val="100000"/>
                            </a:srgbClr>
                          </a:solidFill>
                          <a:latin typeface="Microsoft YaHei"/>
                          <a:ea typeface="Microsoft YaHei"/>
                          <a:cs typeface="Microsoft YaHei"/>
                        </a:rPr>
                        <a:t> </a:t>
                      </a:r>
                      <a:r>
                        <a:rPr sz="1200" kern="0" spc="30" dirty="0">
                          <a:solidFill>
                            <a:srgbClr val="000000">
                              <a:alpha val="100000"/>
                            </a:srgbClr>
                          </a:solidFill>
                          <a:latin typeface="Microsoft YaHei"/>
                          <a:ea typeface="Microsoft YaHei"/>
                          <a:cs typeface="Microsoft YaHei"/>
                        </a:rPr>
                        <a:t>条</a:t>
                      </a:r>
                      <a:r>
                        <a:rPr sz="1200" kern="0" spc="290" dirty="0">
                          <a:solidFill>
                            <a:srgbClr val="000000">
                              <a:alpha val="100000"/>
                            </a:srgbClr>
                          </a:solidFill>
                          <a:latin typeface="Microsoft YaHei"/>
                          <a:ea typeface="Microsoft YaHei"/>
                          <a:cs typeface="Microsoft YaHei"/>
                        </a:rPr>
                        <a:t> </a:t>
                      </a:r>
                      <a:r>
                        <a:rPr sz="1200" kern="0" spc="30" dirty="0">
                          <a:solidFill>
                            <a:srgbClr val="000000">
                              <a:alpha val="100000"/>
                            </a:srgbClr>
                          </a:solidFill>
                          <a:latin typeface="Microsoft YaHei"/>
                          <a:ea typeface="Microsoft YaHei"/>
                          <a:cs typeface="Microsoft YaHei"/>
                        </a:rPr>
                        <a:t>：</a:t>
                      </a:r>
                      <a:r>
                        <a:rPr sz="1200" kern="0" spc="0" dirty="0">
                          <a:solidFill>
                            <a:srgbClr val="000000">
                              <a:alpha val="100000"/>
                            </a:srgbClr>
                          </a:solidFill>
                          <a:latin typeface="Microsoft YaHei"/>
                          <a:ea typeface="Microsoft YaHei"/>
                          <a:cs typeface="Microsoft YaHei"/>
                        </a:rPr>
                        <a:t>   </a:t>
                      </a:r>
                      <a:r>
                        <a:rPr sz="1200" kern="0" spc="110" dirty="0">
                          <a:solidFill>
                            <a:srgbClr val="000000">
                              <a:alpha val="100000"/>
                            </a:srgbClr>
                          </a:solidFill>
                          <a:latin typeface="Microsoft YaHei"/>
                          <a:ea typeface="Microsoft YaHei"/>
                          <a:cs typeface="Microsoft YaHei"/>
                        </a:rPr>
                        <a:t>燃气厂站内设备和管道应按防止系统压力参</a:t>
                      </a:r>
                      <a:r>
                        <a:rPr sz="1200" kern="0" spc="0" dirty="0">
                          <a:solidFill>
                            <a:srgbClr val="000000">
                              <a:alpha val="100000"/>
                            </a:srgbClr>
                          </a:solidFill>
                          <a:latin typeface="Microsoft YaHei"/>
                          <a:ea typeface="Microsoft YaHei"/>
                          <a:cs typeface="Microsoft YaHei"/>
                        </a:rPr>
                        <a:t>       </a:t>
                      </a:r>
                      <a:r>
                        <a:rPr sz="1200" kern="0" spc="110" dirty="0">
                          <a:solidFill>
                            <a:srgbClr val="000000">
                              <a:alpha val="100000"/>
                            </a:srgbClr>
                          </a:solidFill>
                          <a:latin typeface="Microsoft YaHei"/>
                          <a:ea typeface="Microsoft YaHei"/>
                          <a:cs typeface="Microsoft YaHei"/>
                        </a:rPr>
                        <a:t>数超过限值的要求设置自动切断</a:t>
                      </a:r>
                      <a:r>
                        <a:rPr sz="1200" kern="0" spc="100" dirty="0">
                          <a:solidFill>
                            <a:srgbClr val="000000">
                              <a:alpha val="100000"/>
                            </a:srgbClr>
                          </a:solidFill>
                          <a:latin typeface="Microsoft YaHei"/>
                          <a:ea typeface="Microsoft YaHei"/>
                          <a:cs typeface="Microsoft YaHei"/>
                        </a:rPr>
                        <a:t>和放散装置</a:t>
                      </a:r>
                      <a:r>
                        <a:rPr sz="1200" kern="0" spc="-170" dirty="0">
                          <a:solidFill>
                            <a:srgbClr val="000000">
                              <a:alpha val="100000"/>
                            </a:srgbClr>
                          </a:solidFill>
                          <a:latin typeface="Microsoft YaHei"/>
                          <a:ea typeface="Microsoft YaHei"/>
                          <a:cs typeface="Microsoft YaHei"/>
                        </a:rPr>
                        <a:t> </a:t>
                      </a:r>
                      <a:r>
                        <a:rPr sz="1200" kern="0" spc="100" dirty="0">
                          <a:solidFill>
                            <a:srgbClr val="000000">
                              <a:alpha val="100000"/>
                            </a:srgbClr>
                          </a:solidFill>
                          <a:latin typeface="Microsoft YaHei"/>
                          <a:ea typeface="Microsoft YaHei"/>
                          <a:cs typeface="Microsoft YaHei"/>
                        </a:rPr>
                        <a:t>。</a:t>
                      </a:r>
                      <a:r>
                        <a:rPr sz="1200" kern="0" spc="0" dirty="0">
                          <a:solidFill>
                            <a:srgbClr val="000000">
                              <a:alpha val="100000"/>
                            </a:srgbClr>
                          </a:solidFill>
                          <a:latin typeface="Microsoft YaHei"/>
                          <a:ea typeface="Microsoft YaHei"/>
                          <a:cs typeface="Microsoft YaHei"/>
                        </a:rPr>
                        <a:t>   </a:t>
                      </a:r>
                      <a:r>
                        <a:rPr sz="1200" kern="0" spc="110" dirty="0">
                          <a:solidFill>
                            <a:srgbClr val="000000">
                              <a:alpha val="100000"/>
                            </a:srgbClr>
                          </a:solidFill>
                          <a:latin typeface="Microsoft YaHei"/>
                          <a:ea typeface="Microsoft YaHei"/>
                          <a:cs typeface="Microsoft YaHei"/>
                        </a:rPr>
                        <a:t>放散装置的设置应保证</a:t>
                      </a:r>
                      <a:r>
                        <a:rPr sz="1200" kern="0" spc="100" dirty="0">
                          <a:solidFill>
                            <a:srgbClr val="000000">
                              <a:alpha val="100000"/>
                            </a:srgbClr>
                          </a:solidFill>
                          <a:latin typeface="Microsoft YaHei"/>
                          <a:ea typeface="Microsoft YaHei"/>
                          <a:cs typeface="Microsoft YaHei"/>
                        </a:rPr>
                        <a:t>放散时的安全和卫生 ，</a:t>
                      </a:r>
                      <a:r>
                        <a:rPr sz="1200" kern="0" spc="0" dirty="0">
                          <a:solidFill>
                            <a:srgbClr val="000000">
                              <a:alpha val="100000"/>
                            </a:srgbClr>
                          </a:solidFill>
                          <a:latin typeface="Microsoft YaHei"/>
                          <a:ea typeface="Microsoft YaHei"/>
                          <a:cs typeface="Microsoft YaHei"/>
                        </a:rPr>
                        <a:t>  </a:t>
                      </a:r>
                      <a:r>
                        <a:rPr sz="1200" kern="0" spc="110" dirty="0">
                          <a:solidFill>
                            <a:srgbClr val="000000">
                              <a:alpha val="100000"/>
                            </a:srgbClr>
                          </a:solidFill>
                          <a:latin typeface="Microsoft YaHei"/>
                          <a:ea typeface="Microsoft YaHei"/>
                          <a:cs typeface="Microsoft YaHei"/>
                        </a:rPr>
                        <a:t>不得在建筑物内放散燃气和其他有害气体。</a:t>
                      </a:r>
                      <a:endParaRPr sz="1200" dirty="0">
                        <a:latin typeface="Microsoft YaHei"/>
                        <a:ea typeface="Microsoft YaHei"/>
                        <a:cs typeface="Microsoft YaHei"/>
                      </a:endParaRPr>
                    </a:p>
                    <a:p>
                      <a:pPr marL="231775" indent="81914" algn="l" rtl="0" eaLnBrk="0">
                        <a:lnSpc>
                          <a:spcPct val="119000"/>
                        </a:lnSpc>
                        <a:spcBef>
                          <a:spcPts val="69"/>
                        </a:spcBef>
                        <a:tabLst/>
                      </a:pPr>
                      <a:r>
                        <a:rPr sz="1200" kern="0" spc="60" dirty="0">
                          <a:solidFill>
                            <a:srgbClr val="FF0000">
                              <a:alpha val="100000"/>
                            </a:srgbClr>
                          </a:solidFill>
                          <a:latin typeface="Microsoft YaHei"/>
                          <a:ea typeface="Microsoft YaHei"/>
                          <a:cs typeface="Microsoft YaHei"/>
                        </a:rPr>
                        <a:t>〖解读〗</a:t>
                      </a:r>
                      <a:r>
                        <a:rPr sz="1200" kern="0" spc="-20" dirty="0">
                          <a:solidFill>
                            <a:srgbClr val="FF0000">
                              <a:alpha val="100000"/>
                            </a:srgbClr>
                          </a:solidFill>
                          <a:latin typeface="Microsoft YaHei"/>
                          <a:ea typeface="Microsoft YaHei"/>
                          <a:cs typeface="Microsoft YaHei"/>
                        </a:rPr>
                        <a:t> </a:t>
                      </a:r>
                      <a:r>
                        <a:rPr sz="1200" kern="0" spc="60" dirty="0">
                          <a:solidFill>
                            <a:srgbClr val="FF0000">
                              <a:alpha val="100000"/>
                            </a:srgbClr>
                          </a:solidFill>
                          <a:latin typeface="Microsoft YaHei"/>
                          <a:ea typeface="Microsoft YaHei"/>
                          <a:cs typeface="Microsoft YaHei"/>
                        </a:rPr>
                        <a:t>当某种原因使控制点的压力超过设</a:t>
                      </a:r>
                      <a:r>
                        <a:rPr sz="1200" kern="0" spc="0" dirty="0">
                          <a:solidFill>
                            <a:srgbClr val="FF0000">
                              <a:alpha val="100000"/>
                            </a:srgbClr>
                          </a:solidFill>
                          <a:latin typeface="Microsoft YaHei"/>
                          <a:ea typeface="Microsoft YaHei"/>
                          <a:cs typeface="Microsoft YaHei"/>
                        </a:rPr>
                        <a:t>       </a:t>
                      </a:r>
                      <a:r>
                        <a:rPr sz="1200" kern="0" spc="90" dirty="0">
                          <a:solidFill>
                            <a:srgbClr val="FF0000">
                              <a:alpha val="100000"/>
                            </a:srgbClr>
                          </a:solidFill>
                          <a:latin typeface="Microsoft YaHei"/>
                          <a:ea typeface="Microsoft YaHei"/>
                          <a:cs typeface="Microsoft YaHei"/>
                        </a:rPr>
                        <a:t>定值时 ，自动将燃气气源切断或将超压</a:t>
                      </a:r>
                      <a:r>
                        <a:rPr sz="1200" kern="0" spc="80" dirty="0">
                          <a:solidFill>
                            <a:srgbClr val="FF0000">
                              <a:alpha val="100000"/>
                            </a:srgbClr>
                          </a:solidFill>
                          <a:latin typeface="Microsoft YaHei"/>
                          <a:ea typeface="Microsoft YaHei"/>
                          <a:cs typeface="Microsoft YaHei"/>
                        </a:rPr>
                        <a:t>燃气</a:t>
                      </a:r>
                      <a:r>
                        <a:rPr sz="1200" kern="0" spc="-10" dirty="0">
                          <a:solidFill>
                            <a:srgbClr val="FF0000">
                              <a:alpha val="100000"/>
                            </a:srgbClr>
                          </a:solidFill>
                          <a:latin typeface="Microsoft YaHei"/>
                          <a:ea typeface="Microsoft YaHei"/>
                          <a:cs typeface="Microsoft YaHei"/>
                        </a:rPr>
                        <a:t>       </a:t>
                      </a:r>
                      <a:r>
                        <a:rPr sz="1200" kern="0" spc="70" dirty="0">
                          <a:solidFill>
                            <a:srgbClr val="FF0000">
                              <a:alpha val="100000"/>
                            </a:srgbClr>
                          </a:solidFill>
                          <a:latin typeface="Microsoft YaHei"/>
                          <a:ea typeface="Microsoft YaHei"/>
                          <a:cs typeface="Microsoft YaHei"/>
                        </a:rPr>
                        <a:t>排放至大气 ，以保护设备</a:t>
                      </a:r>
                      <a:r>
                        <a:rPr sz="1200" kern="0" spc="-120" dirty="0">
                          <a:solidFill>
                            <a:srgbClr val="FF0000">
                              <a:alpha val="100000"/>
                            </a:srgbClr>
                          </a:solidFill>
                          <a:latin typeface="Microsoft YaHei"/>
                          <a:ea typeface="Microsoft YaHei"/>
                          <a:cs typeface="Microsoft YaHei"/>
                        </a:rPr>
                        <a:t> </a:t>
                      </a:r>
                      <a:r>
                        <a:rPr sz="1200" kern="0" spc="70" dirty="0">
                          <a:solidFill>
                            <a:srgbClr val="FF0000">
                              <a:alpha val="100000"/>
                            </a:srgbClr>
                          </a:solidFill>
                          <a:latin typeface="Microsoft YaHei"/>
                          <a:ea typeface="Microsoft YaHei"/>
                          <a:cs typeface="Microsoft YaHei"/>
                        </a:rPr>
                        <a:t>、</a:t>
                      </a:r>
                      <a:r>
                        <a:rPr sz="1200" kern="0" spc="-220" dirty="0">
                          <a:solidFill>
                            <a:srgbClr val="FF0000">
                              <a:alpha val="100000"/>
                            </a:srgbClr>
                          </a:solidFill>
                          <a:latin typeface="Microsoft YaHei"/>
                          <a:ea typeface="Microsoft YaHei"/>
                          <a:cs typeface="Microsoft YaHei"/>
                        </a:rPr>
                        <a:t> </a:t>
                      </a:r>
                      <a:r>
                        <a:rPr sz="1200" kern="0" spc="70" dirty="0">
                          <a:solidFill>
                            <a:srgbClr val="FF0000">
                              <a:alpha val="100000"/>
                            </a:srgbClr>
                          </a:solidFill>
                          <a:latin typeface="Microsoft YaHei"/>
                          <a:ea typeface="Microsoft YaHei"/>
                          <a:cs typeface="Microsoft YaHei"/>
                        </a:rPr>
                        <a:t>管线和用户的安</a:t>
                      </a:r>
                      <a:r>
                        <a:rPr sz="1200" kern="0" spc="0" dirty="0">
                          <a:solidFill>
                            <a:srgbClr val="FF0000">
                              <a:alpha val="100000"/>
                            </a:srgbClr>
                          </a:solidFill>
                          <a:latin typeface="Microsoft YaHei"/>
                          <a:ea typeface="Microsoft YaHei"/>
                          <a:cs typeface="Microsoft YaHei"/>
                        </a:rPr>
                        <a:t>       </a:t>
                      </a:r>
                      <a:r>
                        <a:rPr sz="1200" kern="0" spc="70" dirty="0">
                          <a:solidFill>
                            <a:srgbClr val="FF0000">
                              <a:alpha val="100000"/>
                            </a:srgbClr>
                          </a:solidFill>
                          <a:latin typeface="Microsoft YaHei"/>
                          <a:ea typeface="Microsoft YaHei"/>
                          <a:cs typeface="Microsoft YaHei"/>
                        </a:rPr>
                        <a:t>全</a:t>
                      </a:r>
                      <a:r>
                        <a:rPr sz="1200" kern="0" spc="-150" dirty="0">
                          <a:solidFill>
                            <a:srgbClr val="FF0000">
                              <a:alpha val="100000"/>
                            </a:srgbClr>
                          </a:solidFill>
                          <a:latin typeface="Microsoft YaHei"/>
                          <a:ea typeface="Microsoft YaHei"/>
                          <a:cs typeface="Microsoft YaHei"/>
                        </a:rPr>
                        <a:t> </a:t>
                      </a:r>
                      <a:r>
                        <a:rPr sz="1200" kern="0" spc="70" dirty="0">
                          <a:solidFill>
                            <a:srgbClr val="FF0000">
                              <a:alpha val="100000"/>
                            </a:srgbClr>
                          </a:solidFill>
                          <a:latin typeface="Microsoft YaHei"/>
                          <a:ea typeface="Microsoft YaHei"/>
                          <a:cs typeface="Microsoft YaHei"/>
                        </a:rPr>
                        <a:t>。</a:t>
                      </a:r>
                      <a:r>
                        <a:rPr sz="1200" kern="0" spc="-190" dirty="0">
                          <a:solidFill>
                            <a:srgbClr val="FF0000">
                              <a:alpha val="100000"/>
                            </a:srgbClr>
                          </a:solidFill>
                          <a:latin typeface="Microsoft YaHei"/>
                          <a:ea typeface="Microsoft YaHei"/>
                          <a:cs typeface="Microsoft YaHei"/>
                        </a:rPr>
                        <a:t> </a:t>
                      </a:r>
                      <a:r>
                        <a:rPr sz="1200" kern="0" spc="70" dirty="0">
                          <a:solidFill>
                            <a:srgbClr val="FF0000">
                              <a:alpha val="100000"/>
                            </a:srgbClr>
                          </a:solidFill>
                          <a:latin typeface="Microsoft YaHei"/>
                          <a:ea typeface="Microsoft YaHei"/>
                          <a:cs typeface="Microsoft YaHei"/>
                        </a:rPr>
                        <a:t>为保障放散时的安全和卫生 ，需要在设</a:t>
                      </a:r>
                      <a:r>
                        <a:rPr sz="1200" kern="0" spc="0" dirty="0">
                          <a:solidFill>
                            <a:srgbClr val="FF0000">
                              <a:alpha val="100000"/>
                            </a:srgbClr>
                          </a:solidFill>
                          <a:latin typeface="Microsoft YaHei"/>
                          <a:ea typeface="Microsoft YaHei"/>
                          <a:cs typeface="Microsoft YaHei"/>
                        </a:rPr>
                        <a:t>       </a:t>
                      </a:r>
                      <a:r>
                        <a:rPr sz="1200" kern="0" spc="110" dirty="0">
                          <a:solidFill>
                            <a:srgbClr val="FF0000">
                              <a:alpha val="100000"/>
                            </a:srgbClr>
                          </a:solidFill>
                          <a:latin typeface="Microsoft YaHei"/>
                          <a:ea typeface="Microsoft YaHei"/>
                          <a:cs typeface="Microsoft YaHei"/>
                        </a:rPr>
                        <a:t>计时合理确定放散管的高度及其与建筑物之</a:t>
                      </a:r>
                      <a:r>
                        <a:rPr sz="1200" kern="0" spc="0" dirty="0">
                          <a:solidFill>
                            <a:srgbClr val="FF0000">
                              <a:alpha val="100000"/>
                            </a:srgbClr>
                          </a:solidFill>
                          <a:latin typeface="Microsoft YaHei"/>
                          <a:ea typeface="Microsoft YaHei"/>
                          <a:cs typeface="Microsoft YaHei"/>
                        </a:rPr>
                        <a:t>       </a:t>
                      </a:r>
                      <a:r>
                        <a:rPr sz="1200" kern="0" spc="90" dirty="0">
                          <a:solidFill>
                            <a:srgbClr val="FF0000">
                              <a:alpha val="100000"/>
                            </a:srgbClr>
                          </a:solidFill>
                          <a:latin typeface="Microsoft YaHei"/>
                          <a:ea typeface="Microsoft YaHei"/>
                          <a:cs typeface="Microsoft YaHei"/>
                        </a:rPr>
                        <a:t>间的距离。</a:t>
                      </a:r>
                      <a:endParaRPr sz="1200" dirty="0">
                        <a:latin typeface="Microsoft YaHei"/>
                        <a:ea typeface="Microsoft YaHei"/>
                        <a:cs typeface="Microsoft YaHei"/>
                      </a:endParaRPr>
                    </a:p>
                  </a:txBody>
                  <a:tcPr marL="0" marR="0" marT="0" marB="0">
                    <a:lnL w="12700" cap="flat" cmpd="sng" algn="ctr">
                      <a:solidFill>
                        <a:srgbClr val="8EBFD6"/>
                      </a:solidFill>
                      <a:prstDash val="solid"/>
                      <a:round/>
                      <a:headEnd type="none" w="med" len="med"/>
                      <a:tailEnd type="none" w="med" len="med"/>
                    </a:lnL>
                    <a:lnR>
                      <a:noFill/>
                    </a:lnR>
                    <a:lnT>
                      <a:noFill/>
                    </a:lnT>
                    <a:lnB w="12700" cap="flat" cmpd="sng" algn="ctr">
                      <a:solidFill>
                        <a:srgbClr val="8EBFD6"/>
                      </a:solidFill>
                      <a:prstDash val="solid"/>
                      <a:round/>
                      <a:headEnd type="none" w="med" len="med"/>
                      <a:tailEnd type="none" w="med" len="med"/>
                    </a:lnB>
                  </a:tcPr>
                </a:tc>
                <a:extLst>
                  <a:ext uri="{0D108BD9-81ED-4DB2-BD59-A6C34878D82A}">
                    <a16:rowId xmlns:a16="http://schemas.microsoft.com/office/drawing/2014/main" val="10000"/>
                  </a:ext>
                </a:extLst>
              </a:tr>
            </a:tbl>
          </a:graphicData>
        </a:graphic>
      </p:graphicFrame>
      <p:sp>
        <p:nvSpPr>
          <p:cNvPr id="872" name="textbox 872"/>
          <p:cNvSpPr/>
          <p:nvPr/>
        </p:nvSpPr>
        <p:spPr>
          <a:xfrm>
            <a:off x="702236" y="510426"/>
            <a:ext cx="8719819" cy="1052194"/>
          </a:xfrm>
          <a:prstGeom prst="rect">
            <a:avLst/>
          </a:prstGeom>
          <a:noFill/>
          <a:ln w="0" cap="flat">
            <a:noFill/>
            <a:prstDash val="solid"/>
            <a:miter lim="0"/>
          </a:ln>
        </p:spPr>
        <p:txBody>
          <a:bodyPr vert="horz" wrap="square" lIns="0" tIns="0" rIns="0" bIns="0"/>
          <a:lstStyle/>
          <a:p>
            <a:pPr algn="l" rtl="0" eaLnBrk="0">
              <a:lnSpc>
                <a:spcPct val="83341"/>
              </a:lnSpc>
              <a:tabLst/>
            </a:pPr>
            <a:endParaRPr sz="100" dirty="0">
              <a:latin typeface="Arial"/>
              <a:ea typeface="Arial"/>
              <a:cs typeface="Arial"/>
            </a:endParaRPr>
          </a:p>
          <a:p>
            <a:pPr marL="215900" algn="l" rtl="0" eaLnBrk="0">
              <a:lnSpc>
                <a:spcPts val="4227"/>
              </a:lnSpc>
              <a:tabLst/>
            </a:pPr>
            <a:r>
              <a:rPr sz="3200" b="1" kern="0" spc="-80" dirty="0">
                <a:solidFill>
                  <a:srgbClr val="000000">
                    <a:alpha val="100000"/>
                  </a:srgbClr>
                </a:solidFill>
                <a:latin typeface="Microsoft YaHei"/>
                <a:ea typeface="Microsoft YaHei"/>
                <a:cs typeface="Microsoft YaHei"/>
              </a:rPr>
              <a:t>《城镇燃气经营安全重大隐患判定标准》解析</a:t>
            </a:r>
            <a:endParaRPr sz="3200" dirty="0">
              <a:latin typeface="Microsoft YaHei"/>
              <a:ea typeface="Microsoft YaHei"/>
              <a:cs typeface="Microsoft YaHei"/>
            </a:endParaRPr>
          </a:p>
          <a:p>
            <a:pPr algn="l" rtl="0" eaLnBrk="0">
              <a:lnSpc>
                <a:spcPct val="104000"/>
              </a:lnSpc>
              <a:tabLst/>
            </a:pPr>
            <a:endParaRPr sz="1000" dirty="0">
              <a:latin typeface="Arial"/>
              <a:ea typeface="Arial"/>
              <a:cs typeface="Arial"/>
            </a:endParaRPr>
          </a:p>
          <a:p>
            <a:pPr algn="l" rtl="0" eaLnBrk="0">
              <a:lnSpc>
                <a:spcPct val="100000"/>
              </a:lnSpc>
              <a:tabLst/>
            </a:pPr>
            <a:endParaRPr sz="400" dirty="0">
              <a:latin typeface="Arial"/>
              <a:ea typeface="Arial"/>
              <a:cs typeface="Arial"/>
            </a:endParaRPr>
          </a:p>
          <a:p>
            <a:pPr marL="52069" algn="l" rtl="0" eaLnBrk="0">
              <a:lnSpc>
                <a:spcPts val="2123"/>
              </a:lnSpc>
              <a:spcBef>
                <a:spcPts val="1"/>
              </a:spcBef>
              <a:tabLst/>
            </a:pPr>
            <a:r>
              <a:rPr sz="1600" kern="0" spc="10" dirty="0">
                <a:solidFill>
                  <a:srgbClr val="FF0000">
                    <a:alpha val="100000"/>
                  </a:srgbClr>
                </a:solidFill>
                <a:latin typeface="Wingdings"/>
                <a:ea typeface="Wingdings"/>
                <a:cs typeface="Wingdings"/>
              </a:rPr>
              <a:t>n</a:t>
            </a:r>
            <a:r>
              <a:rPr sz="1600" kern="0" spc="-570" dirty="0">
                <a:solidFill>
                  <a:srgbClr val="FF0000">
                    <a:alpha val="100000"/>
                  </a:srgbClr>
                </a:solidFill>
                <a:latin typeface="Wingdings"/>
                <a:ea typeface="Wingdings"/>
                <a:cs typeface="Wingdings"/>
              </a:rPr>
              <a:t> </a:t>
            </a:r>
            <a:r>
              <a:rPr sz="1600" kern="0" spc="10" dirty="0">
                <a:solidFill>
                  <a:srgbClr val="000000">
                    <a:alpha val="100000"/>
                  </a:srgbClr>
                </a:solidFill>
                <a:latin typeface="Microsoft YaHei"/>
                <a:ea typeface="Microsoft YaHei"/>
                <a:cs typeface="Microsoft YaHei"/>
              </a:rPr>
              <a:t>第五条  燃气经营者在燃气厂站安全管理中</a:t>
            </a:r>
            <a:r>
              <a:rPr sz="1600" kern="0" spc="0" dirty="0">
                <a:solidFill>
                  <a:srgbClr val="000000">
                    <a:alpha val="100000"/>
                  </a:srgbClr>
                </a:solidFill>
                <a:latin typeface="Microsoft YaHei"/>
                <a:ea typeface="Microsoft YaHei"/>
                <a:cs typeface="Microsoft YaHei"/>
              </a:rPr>
              <a:t> ，有下列情形之一的 ，判定为重大隐患 </a:t>
            </a:r>
            <a:r>
              <a:rPr sz="1600" kern="0" spc="-380" dirty="0">
                <a:solidFill>
                  <a:srgbClr val="000000">
                    <a:alpha val="100000"/>
                  </a:srgbClr>
                </a:solidFill>
                <a:latin typeface="Microsoft YaHei"/>
                <a:ea typeface="Microsoft YaHei"/>
                <a:cs typeface="Microsoft YaHei"/>
              </a:rPr>
              <a:t>：（</a:t>
            </a:r>
            <a:r>
              <a:rPr sz="1600" kern="0" spc="80" dirty="0">
                <a:solidFill>
                  <a:srgbClr val="000000">
                    <a:alpha val="100000"/>
                  </a:srgbClr>
                </a:solidFill>
                <a:latin typeface="Microsoft YaHei"/>
                <a:ea typeface="Microsoft YaHei"/>
                <a:cs typeface="Microsoft YaHei"/>
              </a:rPr>
              <a:t> </a:t>
            </a:r>
            <a:r>
              <a:rPr sz="1600" kern="0" spc="0" dirty="0">
                <a:solidFill>
                  <a:srgbClr val="000000">
                    <a:alpha val="100000"/>
                  </a:srgbClr>
                </a:solidFill>
                <a:latin typeface="Microsoft YaHei"/>
                <a:ea typeface="Microsoft YaHei"/>
                <a:cs typeface="Microsoft YaHei"/>
              </a:rPr>
              <a:t>5种）</a:t>
            </a:r>
            <a:endParaRPr sz="1600" dirty="0">
              <a:latin typeface="Microsoft YaHei"/>
              <a:ea typeface="Microsoft YaHei"/>
              <a:cs typeface="Microsoft YaHei"/>
            </a:endParaRPr>
          </a:p>
        </p:txBody>
      </p:sp>
      <p:pic>
        <p:nvPicPr>
          <p:cNvPr id="874" name="picture 874"/>
          <p:cNvPicPr>
            <a:picLocks noChangeAspect="1"/>
          </p:cNvPicPr>
          <p:nvPr/>
        </p:nvPicPr>
        <p:blipFill>
          <a:blip r:embed="rId2"/>
          <a:stretch>
            <a:fillRect/>
          </a:stretch>
        </p:blipFill>
        <p:spPr>
          <a:xfrm rot="21600000">
            <a:off x="4725923" y="4497323"/>
            <a:ext cx="1780032" cy="1728216"/>
          </a:xfrm>
          <a:prstGeom prst="rect">
            <a:avLst/>
          </a:prstGeom>
        </p:spPr>
      </p:pic>
      <p:sp>
        <p:nvSpPr>
          <p:cNvPr id="876" name="textbox 876"/>
          <p:cNvSpPr/>
          <p:nvPr/>
        </p:nvSpPr>
        <p:spPr>
          <a:xfrm>
            <a:off x="1705773" y="1802229"/>
            <a:ext cx="8756650" cy="295275"/>
          </a:xfrm>
          <a:prstGeom prst="rect">
            <a:avLst/>
          </a:prstGeom>
          <a:noFill/>
          <a:ln w="0" cap="flat">
            <a:noFill/>
            <a:prstDash val="solid"/>
            <a:miter lim="0"/>
          </a:ln>
        </p:spPr>
        <p:txBody>
          <a:bodyPr vert="horz" wrap="square" lIns="0" tIns="0" rIns="0" bIns="0"/>
          <a:lstStyle/>
          <a:p>
            <a:pPr algn="l" rtl="0" eaLnBrk="0">
              <a:lnSpc>
                <a:spcPct val="83341"/>
              </a:lnSpc>
              <a:tabLst/>
            </a:pPr>
            <a:endParaRPr sz="100" dirty="0">
              <a:latin typeface="Arial"/>
              <a:ea typeface="Arial"/>
              <a:cs typeface="Arial"/>
            </a:endParaRPr>
          </a:p>
          <a:p>
            <a:pPr algn="r" rtl="0" eaLnBrk="0">
              <a:lnSpc>
                <a:spcPts val="2123"/>
              </a:lnSpc>
              <a:tabLst/>
            </a:pPr>
            <a:r>
              <a:rPr sz="1600" kern="0" spc="80" dirty="0">
                <a:solidFill>
                  <a:srgbClr val="000000">
                    <a:alpha val="100000"/>
                  </a:srgbClr>
                </a:solidFill>
                <a:latin typeface="Microsoft YaHei"/>
                <a:ea typeface="Microsoft YaHei"/>
                <a:cs typeface="Microsoft YaHei"/>
              </a:rPr>
              <a:t>（ 二 ）燃气厂站内设备和管道未设置防止系统压力参数超过限值的自动切断和放</a:t>
            </a:r>
            <a:r>
              <a:rPr sz="1600" kern="0" spc="70" dirty="0">
                <a:solidFill>
                  <a:srgbClr val="000000">
                    <a:alpha val="100000"/>
                  </a:srgbClr>
                </a:solidFill>
                <a:latin typeface="Microsoft YaHei"/>
                <a:ea typeface="Microsoft YaHei"/>
                <a:cs typeface="Microsoft YaHei"/>
              </a:rPr>
              <a:t>散装置 ；</a:t>
            </a:r>
            <a:endParaRPr sz="1600" dirty="0">
              <a:latin typeface="Microsoft YaHei"/>
              <a:ea typeface="Microsoft YaHei"/>
              <a:cs typeface="Microsoft YaHei"/>
            </a:endParaRPr>
          </a:p>
        </p:txBody>
      </p:sp>
      <p:sp>
        <p:nvSpPr>
          <p:cNvPr id="878" name="textbox 878"/>
          <p:cNvSpPr/>
          <p:nvPr/>
        </p:nvSpPr>
        <p:spPr>
          <a:xfrm>
            <a:off x="5095258" y="2424529"/>
            <a:ext cx="1998345" cy="295275"/>
          </a:xfrm>
          <a:prstGeom prst="rect">
            <a:avLst/>
          </a:prstGeom>
          <a:noFill/>
          <a:ln w="0" cap="flat">
            <a:noFill/>
            <a:prstDash val="solid"/>
            <a:miter lim="0"/>
          </a:ln>
        </p:spPr>
        <p:txBody>
          <a:bodyPr vert="horz" wrap="square" lIns="0" tIns="0" rIns="0" bIns="0"/>
          <a:lstStyle/>
          <a:p>
            <a:pPr algn="l" rtl="0" eaLnBrk="0">
              <a:lnSpc>
                <a:spcPct val="83341"/>
              </a:lnSpc>
              <a:tabLst/>
            </a:pPr>
            <a:endParaRPr sz="100" dirty="0">
              <a:latin typeface="Arial"/>
              <a:ea typeface="Arial"/>
              <a:cs typeface="Arial"/>
            </a:endParaRPr>
          </a:p>
          <a:p>
            <a:pPr marL="12700" algn="l" rtl="0" eaLnBrk="0">
              <a:lnSpc>
                <a:spcPts val="2123"/>
              </a:lnSpc>
              <a:tabLst/>
            </a:pPr>
            <a:r>
              <a:rPr sz="1600" kern="0" spc="110" dirty="0">
                <a:solidFill>
                  <a:srgbClr val="000000">
                    <a:alpha val="100000"/>
                  </a:srgbClr>
                </a:solidFill>
                <a:latin typeface="Microsoft YaHei"/>
                <a:ea typeface="Microsoft YaHei"/>
                <a:cs typeface="Microsoft YaHei"/>
              </a:rPr>
              <a:t>3</a:t>
            </a:r>
            <a:r>
              <a:rPr sz="1600" kern="0" spc="-190" dirty="0">
                <a:solidFill>
                  <a:srgbClr val="000000">
                    <a:alpha val="100000"/>
                  </a:srgbClr>
                </a:solidFill>
                <a:latin typeface="Microsoft YaHei"/>
                <a:ea typeface="Microsoft YaHei"/>
                <a:cs typeface="Microsoft YaHei"/>
              </a:rPr>
              <a:t> </a:t>
            </a:r>
            <a:r>
              <a:rPr sz="1600" kern="0" spc="110" dirty="0">
                <a:solidFill>
                  <a:srgbClr val="000000">
                    <a:alpha val="100000"/>
                  </a:srgbClr>
                </a:solidFill>
                <a:latin typeface="Microsoft YaHei"/>
                <a:ea typeface="Microsoft YaHei"/>
                <a:cs typeface="Microsoft YaHei"/>
              </a:rPr>
              <a:t>.液化石油气供应站</a:t>
            </a:r>
            <a:endParaRPr sz="1600" dirty="0">
              <a:latin typeface="Microsoft YaHei"/>
              <a:ea typeface="Microsoft YaHei"/>
              <a:cs typeface="Microsoft YaHei"/>
            </a:endParaRPr>
          </a:p>
        </p:txBody>
      </p:sp>
      <p:pic>
        <p:nvPicPr>
          <p:cNvPr id="880" name="picture 880"/>
          <p:cNvPicPr>
            <a:picLocks noChangeAspect="1"/>
          </p:cNvPicPr>
          <p:nvPr/>
        </p:nvPicPr>
        <p:blipFill>
          <a:blip r:embed="rId3"/>
          <a:stretch>
            <a:fillRect/>
          </a:stretch>
        </p:blipFill>
        <p:spPr>
          <a:xfrm rot="21600000">
            <a:off x="11472671" y="0"/>
            <a:ext cx="719328" cy="720852"/>
          </a:xfrm>
          <a:prstGeom prst="rect">
            <a:avLst/>
          </a:prstGeom>
        </p:spPr>
      </p:pic>
      <p:pic>
        <p:nvPicPr>
          <p:cNvPr id="882" name="picture 882"/>
          <p:cNvPicPr>
            <a:picLocks noChangeAspect="1"/>
          </p:cNvPicPr>
          <p:nvPr/>
        </p:nvPicPr>
        <p:blipFill>
          <a:blip r:embed="rId4"/>
          <a:stretch>
            <a:fillRect/>
          </a:stretch>
        </p:blipFill>
        <p:spPr>
          <a:xfrm rot="21600000">
            <a:off x="0" y="6138671"/>
            <a:ext cx="720852" cy="719328"/>
          </a:xfrm>
          <a:prstGeom prst="rect">
            <a:avLst/>
          </a:prstGeom>
        </p:spPr>
      </p:pic>
      <p:pic>
        <p:nvPicPr>
          <p:cNvPr id="884" name="picture 884"/>
          <p:cNvPicPr>
            <a:picLocks noChangeAspect="1"/>
          </p:cNvPicPr>
          <p:nvPr/>
        </p:nvPicPr>
        <p:blipFill>
          <a:blip r:embed="rId5"/>
          <a:stretch>
            <a:fillRect/>
          </a:stretch>
        </p:blipFill>
        <p:spPr>
          <a:xfrm rot="21600000">
            <a:off x="720090" y="1619250"/>
            <a:ext cx="10751184" cy="12700"/>
          </a:xfrm>
          <a:prstGeom prst="rect">
            <a:avLst/>
          </a:prstGeom>
        </p:spPr>
      </p:pic>
      <p:pic>
        <p:nvPicPr>
          <p:cNvPr id="886" name="picture 886"/>
          <p:cNvPicPr>
            <a:picLocks noChangeAspect="1"/>
          </p:cNvPicPr>
          <p:nvPr/>
        </p:nvPicPr>
        <p:blipFill>
          <a:blip r:embed="rId5"/>
          <a:stretch>
            <a:fillRect/>
          </a:stretch>
        </p:blipFill>
        <p:spPr>
          <a:xfrm rot="21600000">
            <a:off x="720090" y="2241550"/>
            <a:ext cx="10751184" cy="12700"/>
          </a:xfrm>
          <a:prstGeom prst="rect">
            <a:avLst/>
          </a:prstGeom>
        </p:spPr>
      </p:pic>
    </p:spTree>
  </p:cSld>
  <p:clrMapOvr>
    <a:masterClrMapping/>
  </p:clrMapOvr>
</p:sld>
</file>

<file path=ppt/slides/slide42.xml><?xml version="1.0" encoding="utf-8"?>
<p:sld xmlns:a16="http://schemas.microsoft.com/office/drawing/2014/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8" name="rect 888"/>
          <p:cNvSpPr/>
          <p:nvPr/>
        </p:nvSpPr>
        <p:spPr>
          <a:xfrm>
            <a:off x="0" y="0"/>
            <a:ext cx="12192000" cy="6858000"/>
          </a:xfrm>
          <a:prstGeom prst="rect">
            <a:avLst/>
          </a:prstGeom>
          <a:solidFill>
            <a:srgbClr val="E4F4FB">
              <a:alpha val="100000"/>
            </a:srgbClr>
          </a:solidFill>
          <a:ln w="0" cap="flat">
            <a:noFill/>
            <a:prstDash val="solid"/>
            <a:miter lim="0"/>
          </a:ln>
        </p:spPr>
        <p:txBody>
          <a:bodyPr rtlCol="0"/>
          <a:lstStyle/>
          <a:p>
            <a:pPr algn="ctr"/>
            <a:endParaRPr lang="zh-CN" altLang="en-US"/>
          </a:p>
        </p:txBody>
      </p:sp>
      <p:grpSp>
        <p:nvGrpSpPr>
          <p:cNvPr id="70" name="group 70"/>
          <p:cNvGrpSpPr/>
          <p:nvPr/>
        </p:nvGrpSpPr>
        <p:grpSpPr>
          <a:xfrm rot="21600000">
            <a:off x="720852" y="1626107"/>
            <a:ext cx="10750296" cy="4573524"/>
            <a:chOff x="0" y="0"/>
            <a:chExt cx="10750296" cy="4573524"/>
          </a:xfrm>
        </p:grpSpPr>
        <p:sp>
          <p:nvSpPr>
            <p:cNvPr id="890" name="path 890"/>
            <p:cNvSpPr/>
            <p:nvPr/>
          </p:nvSpPr>
          <p:spPr>
            <a:xfrm>
              <a:off x="0" y="0"/>
              <a:ext cx="10750296" cy="4573524"/>
            </a:xfrm>
            <a:custGeom>
              <a:avLst/>
              <a:gdLst/>
              <a:ahLst/>
              <a:cxnLst/>
              <a:rect l="0" t="0" r="0" b="0"/>
              <a:pathLst>
                <a:path w="16929" h="7202">
                  <a:moveTo>
                    <a:pt x="0" y="0"/>
                  </a:moveTo>
                  <a:lnTo>
                    <a:pt x="16929" y="0"/>
                  </a:lnTo>
                  <a:lnTo>
                    <a:pt x="16929" y="979"/>
                  </a:lnTo>
                  <a:lnTo>
                    <a:pt x="0" y="979"/>
                  </a:lnTo>
                  <a:lnTo>
                    <a:pt x="0" y="0"/>
                  </a:lnTo>
                  <a:close/>
                </a:path>
                <a:path w="16929" h="7202">
                  <a:moveTo>
                    <a:pt x="0" y="1958"/>
                  </a:moveTo>
                  <a:lnTo>
                    <a:pt x="4171" y="1958"/>
                  </a:lnTo>
                  <a:lnTo>
                    <a:pt x="4171" y="2940"/>
                  </a:lnTo>
                  <a:lnTo>
                    <a:pt x="0" y="2940"/>
                  </a:lnTo>
                  <a:lnTo>
                    <a:pt x="0" y="1958"/>
                  </a:lnTo>
                  <a:close/>
                </a:path>
                <a:path w="16929" h="7202">
                  <a:moveTo>
                    <a:pt x="4171" y="1958"/>
                  </a:moveTo>
                  <a:lnTo>
                    <a:pt x="11138" y="1958"/>
                  </a:lnTo>
                  <a:lnTo>
                    <a:pt x="11138" y="2940"/>
                  </a:lnTo>
                  <a:lnTo>
                    <a:pt x="4171" y="2940"/>
                  </a:lnTo>
                  <a:lnTo>
                    <a:pt x="4171" y="1958"/>
                  </a:lnTo>
                  <a:close/>
                </a:path>
                <a:path w="16929" h="7202">
                  <a:moveTo>
                    <a:pt x="11138" y="1958"/>
                  </a:moveTo>
                  <a:lnTo>
                    <a:pt x="16929" y="1958"/>
                  </a:lnTo>
                  <a:lnTo>
                    <a:pt x="16929" y="2940"/>
                  </a:lnTo>
                  <a:lnTo>
                    <a:pt x="11138" y="2940"/>
                  </a:lnTo>
                  <a:lnTo>
                    <a:pt x="11138" y="1958"/>
                  </a:lnTo>
                  <a:close/>
                </a:path>
                <a:path w="16929" h="7202">
                  <a:moveTo>
                    <a:pt x="4171" y="4368"/>
                  </a:moveTo>
                  <a:lnTo>
                    <a:pt x="11138" y="4368"/>
                  </a:lnTo>
                  <a:lnTo>
                    <a:pt x="11138" y="7202"/>
                  </a:lnTo>
                  <a:lnTo>
                    <a:pt x="4171" y="7202"/>
                  </a:lnTo>
                  <a:lnTo>
                    <a:pt x="4171" y="4368"/>
                  </a:lnTo>
                  <a:close/>
                </a:path>
              </a:pathLst>
            </a:custGeom>
            <a:solidFill>
              <a:srgbClr val="B9D6E6">
                <a:alpha val="100000"/>
              </a:srgbClr>
            </a:solidFill>
            <a:ln w="0" cap="flat">
              <a:noFill/>
              <a:prstDash val="solid"/>
              <a:miter lim="0"/>
            </a:ln>
          </p:spPr>
          <p:txBody>
            <a:bodyPr rtlCol="0"/>
            <a:lstStyle/>
            <a:p>
              <a:pPr algn="ctr"/>
              <a:endParaRPr lang="zh-CN" altLang="en-US"/>
            </a:p>
          </p:txBody>
        </p:sp>
        <p:sp>
          <p:nvSpPr>
            <p:cNvPr id="892" name="path 892"/>
            <p:cNvSpPr/>
            <p:nvPr/>
          </p:nvSpPr>
          <p:spPr>
            <a:xfrm>
              <a:off x="0" y="621792"/>
              <a:ext cx="10750296" cy="3951732"/>
            </a:xfrm>
            <a:custGeom>
              <a:avLst/>
              <a:gdLst/>
              <a:ahLst/>
              <a:cxnLst/>
              <a:rect l="0" t="0" r="0" b="0"/>
              <a:pathLst>
                <a:path w="16929" h="6223">
                  <a:moveTo>
                    <a:pt x="0" y="0"/>
                  </a:moveTo>
                  <a:lnTo>
                    <a:pt x="16929" y="0"/>
                  </a:lnTo>
                  <a:lnTo>
                    <a:pt x="16929" y="979"/>
                  </a:lnTo>
                  <a:lnTo>
                    <a:pt x="0" y="979"/>
                  </a:lnTo>
                  <a:lnTo>
                    <a:pt x="0" y="0"/>
                  </a:lnTo>
                  <a:close/>
                </a:path>
                <a:path w="16929" h="6223">
                  <a:moveTo>
                    <a:pt x="0" y="1960"/>
                  </a:moveTo>
                  <a:lnTo>
                    <a:pt x="4171" y="1960"/>
                  </a:lnTo>
                  <a:lnTo>
                    <a:pt x="4171" y="6223"/>
                  </a:lnTo>
                  <a:lnTo>
                    <a:pt x="0" y="6223"/>
                  </a:lnTo>
                  <a:lnTo>
                    <a:pt x="0" y="1960"/>
                  </a:lnTo>
                  <a:close/>
                </a:path>
                <a:path w="16929" h="6223">
                  <a:moveTo>
                    <a:pt x="4171" y="1960"/>
                  </a:moveTo>
                  <a:lnTo>
                    <a:pt x="11138" y="1960"/>
                  </a:lnTo>
                  <a:lnTo>
                    <a:pt x="11138" y="3388"/>
                  </a:lnTo>
                  <a:lnTo>
                    <a:pt x="4171" y="3388"/>
                  </a:lnTo>
                  <a:lnTo>
                    <a:pt x="4171" y="1960"/>
                  </a:lnTo>
                  <a:close/>
                </a:path>
                <a:path w="16929" h="6223">
                  <a:moveTo>
                    <a:pt x="11138" y="1960"/>
                  </a:moveTo>
                  <a:lnTo>
                    <a:pt x="16929" y="1960"/>
                  </a:lnTo>
                  <a:lnTo>
                    <a:pt x="16929" y="6223"/>
                  </a:lnTo>
                  <a:lnTo>
                    <a:pt x="11138" y="6223"/>
                  </a:lnTo>
                  <a:lnTo>
                    <a:pt x="11138" y="1960"/>
                  </a:lnTo>
                  <a:close/>
                </a:path>
              </a:pathLst>
            </a:custGeom>
            <a:solidFill>
              <a:srgbClr val="FFFFFF">
                <a:alpha val="100000"/>
              </a:srgbClr>
            </a:solidFill>
            <a:ln w="0" cap="flat">
              <a:noFill/>
              <a:prstDash val="solid"/>
              <a:miter lim="0"/>
            </a:ln>
          </p:spPr>
          <p:txBody>
            <a:bodyPr rtlCol="0"/>
            <a:lstStyle/>
            <a:p>
              <a:pPr algn="ctr"/>
              <a:endParaRPr lang="zh-CN" altLang="en-US"/>
            </a:p>
          </p:txBody>
        </p:sp>
      </p:grpSp>
      <p:graphicFrame>
        <p:nvGraphicFramePr>
          <p:cNvPr id="894" name="table 894"/>
          <p:cNvGraphicFramePr>
            <a:graphicFrameLocks noGrp="1"/>
          </p:cNvGraphicFramePr>
          <p:nvPr/>
        </p:nvGraphicFramePr>
        <p:xfrm>
          <a:off x="720090" y="2870200"/>
          <a:ext cx="10750549" cy="3335020"/>
        </p:xfrm>
        <a:graphic>
          <a:graphicData uri="http://schemas.openxmlformats.org/drawingml/2006/table">
            <a:tbl>
              <a:tblPr/>
              <a:tblGrid>
                <a:gridCol w="2649220">
                  <a:extLst>
                    <a:ext uri="{9D8B030D-6E8A-4147-A177-3AD203B41FA5}">
                      <a16:colId xmlns:a16="http://schemas.microsoft.com/office/drawing/2014/main" val="20000"/>
                    </a:ext>
                  </a:extLst>
                </a:gridCol>
                <a:gridCol w="4424045">
                  <a:extLst>
                    <a:ext uri="{9D8B030D-6E8A-4147-A177-3AD203B41FA5}">
                      <a16:colId xmlns:a16="http://schemas.microsoft.com/office/drawing/2014/main" val="20001"/>
                    </a:ext>
                  </a:extLst>
                </a:gridCol>
                <a:gridCol w="3677284">
                  <a:extLst>
                    <a:ext uri="{9D8B030D-6E8A-4147-A177-3AD203B41FA5}">
                      <a16:colId xmlns:a16="http://schemas.microsoft.com/office/drawing/2014/main" val="20002"/>
                    </a:ext>
                  </a:extLst>
                </a:gridCol>
              </a:tblGrid>
              <a:tr h="3335020">
                <a:tc>
                  <a:txBody>
                    <a:bodyPr/>
                    <a:lstStyle/>
                    <a:p>
                      <a:pPr algn="l" rtl="0" eaLnBrk="0">
                        <a:lnSpc>
                          <a:spcPct val="152000"/>
                        </a:lnSpc>
                        <a:tabLst/>
                      </a:pPr>
                      <a:endParaRPr sz="1000" dirty="0">
                        <a:latin typeface="Arial"/>
                        <a:ea typeface="Arial"/>
                        <a:cs typeface="Arial"/>
                      </a:endParaRPr>
                    </a:p>
                    <a:p>
                      <a:pPr algn="l" rtl="0" eaLnBrk="0">
                        <a:lnSpc>
                          <a:spcPct val="8355"/>
                        </a:lnSpc>
                        <a:tabLst/>
                      </a:pPr>
                      <a:endParaRPr sz="100" dirty="0">
                        <a:latin typeface="Arial"/>
                        <a:ea typeface="Arial"/>
                        <a:cs typeface="Arial"/>
                      </a:endParaRPr>
                    </a:p>
                    <a:p>
                      <a:pPr marL="872489" algn="l" rtl="0" eaLnBrk="0">
                        <a:lnSpc>
                          <a:spcPct val="84000"/>
                        </a:lnSpc>
                        <a:tabLst/>
                      </a:pPr>
                      <a:r>
                        <a:rPr sz="1600" kern="0" spc="120" dirty="0">
                          <a:solidFill>
                            <a:srgbClr val="000000">
                              <a:alpha val="100000"/>
                            </a:srgbClr>
                          </a:solidFill>
                          <a:latin typeface="Microsoft YaHei"/>
                          <a:ea typeface="Microsoft YaHei"/>
                          <a:cs typeface="Microsoft YaHei"/>
                        </a:rPr>
                        <a:t>检查要点</a:t>
                      </a:r>
                      <a:endParaRPr sz="1600" dirty="0">
                        <a:latin typeface="Microsoft YaHei"/>
                        <a:ea typeface="Microsoft YaHei"/>
                        <a:cs typeface="Microsoft YaHei"/>
                      </a:endParaRPr>
                    </a:p>
                    <a:p>
                      <a:pPr algn="l" rtl="0" eaLnBrk="0">
                        <a:lnSpc>
                          <a:spcPct val="111000"/>
                        </a:lnSpc>
                        <a:tabLst/>
                      </a:pPr>
                      <a:endParaRPr sz="1000" dirty="0">
                        <a:latin typeface="Arial"/>
                        <a:ea typeface="Arial"/>
                        <a:cs typeface="Arial"/>
                      </a:endParaRPr>
                    </a:p>
                    <a:p>
                      <a:pPr algn="l" rtl="0" eaLnBrk="0">
                        <a:lnSpc>
                          <a:spcPct val="111000"/>
                        </a:lnSpc>
                        <a:tabLst/>
                      </a:pPr>
                      <a:endParaRPr sz="1000" dirty="0">
                        <a:latin typeface="Arial"/>
                        <a:ea typeface="Arial"/>
                        <a:cs typeface="Arial"/>
                      </a:endParaRPr>
                    </a:p>
                    <a:p>
                      <a:pPr algn="l" rtl="0" eaLnBrk="0">
                        <a:lnSpc>
                          <a:spcPct val="111000"/>
                        </a:lnSpc>
                        <a:tabLst/>
                      </a:pPr>
                      <a:endParaRPr sz="1000" dirty="0">
                        <a:latin typeface="Arial"/>
                        <a:ea typeface="Arial"/>
                        <a:cs typeface="Arial"/>
                      </a:endParaRPr>
                    </a:p>
                    <a:p>
                      <a:pPr algn="l" rtl="0" eaLnBrk="0">
                        <a:lnSpc>
                          <a:spcPct val="111000"/>
                        </a:lnSpc>
                        <a:tabLst/>
                      </a:pPr>
                      <a:endParaRPr sz="1000" dirty="0">
                        <a:latin typeface="Arial"/>
                        <a:ea typeface="Arial"/>
                        <a:cs typeface="Arial"/>
                      </a:endParaRPr>
                    </a:p>
                    <a:p>
                      <a:pPr algn="l" rtl="0" eaLnBrk="0">
                        <a:lnSpc>
                          <a:spcPct val="111000"/>
                        </a:lnSpc>
                        <a:tabLst/>
                      </a:pPr>
                      <a:endParaRPr sz="1000" dirty="0">
                        <a:latin typeface="Arial"/>
                        <a:ea typeface="Arial"/>
                        <a:cs typeface="Arial"/>
                      </a:endParaRPr>
                    </a:p>
                    <a:p>
                      <a:pPr algn="l" rtl="0" eaLnBrk="0">
                        <a:lnSpc>
                          <a:spcPct val="111000"/>
                        </a:lnSpc>
                        <a:tabLst/>
                      </a:pPr>
                      <a:endParaRPr sz="1000" dirty="0">
                        <a:latin typeface="Arial"/>
                        <a:ea typeface="Arial"/>
                        <a:cs typeface="Arial"/>
                      </a:endParaRPr>
                    </a:p>
                    <a:p>
                      <a:pPr algn="l" rtl="0" eaLnBrk="0">
                        <a:lnSpc>
                          <a:spcPct val="125000"/>
                        </a:lnSpc>
                        <a:tabLst/>
                      </a:pPr>
                      <a:endParaRPr sz="300" dirty="0">
                        <a:latin typeface="Arial"/>
                        <a:ea typeface="Arial"/>
                        <a:cs typeface="Arial"/>
                      </a:endParaRPr>
                    </a:p>
                    <a:p>
                      <a:pPr marL="232409" indent="78105" algn="l" rtl="0" eaLnBrk="0">
                        <a:lnSpc>
                          <a:spcPct val="131000"/>
                        </a:lnSpc>
                        <a:tabLst/>
                      </a:pPr>
                      <a:r>
                        <a:rPr sz="1500" kern="0" spc="-60" dirty="0">
                          <a:solidFill>
                            <a:srgbClr val="000000">
                              <a:alpha val="100000"/>
                            </a:srgbClr>
                          </a:solidFill>
                          <a:latin typeface="Microsoft YaHei"/>
                          <a:ea typeface="Microsoft YaHei"/>
                          <a:cs typeface="Microsoft YaHei"/>
                        </a:rPr>
                        <a:t>（</a:t>
                      </a:r>
                      <a:r>
                        <a:rPr sz="1500" kern="0" spc="180" dirty="0">
                          <a:solidFill>
                            <a:srgbClr val="000000">
                              <a:alpha val="100000"/>
                            </a:srgbClr>
                          </a:solidFill>
                          <a:latin typeface="Microsoft YaHei"/>
                          <a:ea typeface="Microsoft YaHei"/>
                          <a:cs typeface="Microsoft YaHei"/>
                        </a:rPr>
                        <a:t> </a:t>
                      </a:r>
                      <a:r>
                        <a:rPr sz="1500" kern="0" spc="-60" dirty="0">
                          <a:solidFill>
                            <a:srgbClr val="000000">
                              <a:alpha val="100000"/>
                            </a:srgbClr>
                          </a:solidFill>
                          <a:latin typeface="FangSong"/>
                          <a:ea typeface="FangSong"/>
                          <a:cs typeface="FangSong"/>
                        </a:rPr>
                        <a:t>3</a:t>
                      </a:r>
                      <a:r>
                        <a:rPr sz="1500" kern="0" spc="-340" dirty="0">
                          <a:solidFill>
                            <a:srgbClr val="000000">
                              <a:alpha val="100000"/>
                            </a:srgbClr>
                          </a:solidFill>
                          <a:latin typeface="FangSong"/>
                          <a:ea typeface="FangSong"/>
                          <a:cs typeface="FangSong"/>
                        </a:rPr>
                        <a:t> </a:t>
                      </a:r>
                      <a:r>
                        <a:rPr sz="1500" kern="0" spc="-60" dirty="0">
                          <a:solidFill>
                            <a:srgbClr val="000000">
                              <a:alpha val="100000"/>
                            </a:srgbClr>
                          </a:solidFill>
                          <a:latin typeface="Microsoft YaHei"/>
                          <a:ea typeface="Microsoft YaHei"/>
                          <a:cs typeface="Microsoft YaHei"/>
                        </a:rPr>
                        <a:t>）查泵后充装液相管</a:t>
                      </a:r>
                      <a:r>
                        <a:rPr sz="1500" kern="0" spc="0" dirty="0">
                          <a:solidFill>
                            <a:srgbClr val="000000">
                              <a:alpha val="100000"/>
                            </a:srgbClr>
                          </a:solidFill>
                          <a:latin typeface="Microsoft YaHei"/>
                          <a:ea typeface="Microsoft YaHei"/>
                          <a:cs typeface="Microsoft YaHei"/>
                        </a:rPr>
                        <a:t>      </a:t>
                      </a:r>
                      <a:r>
                        <a:rPr sz="1500" kern="0" spc="90" dirty="0">
                          <a:solidFill>
                            <a:srgbClr val="000000">
                              <a:alpha val="100000"/>
                            </a:srgbClr>
                          </a:solidFill>
                          <a:latin typeface="Microsoft YaHei"/>
                          <a:ea typeface="Microsoft YaHei"/>
                          <a:cs typeface="Microsoft YaHei"/>
                        </a:rPr>
                        <a:t>道安全回流装置设置情</a:t>
                      </a:r>
                      <a:r>
                        <a:rPr sz="1500" kern="0" spc="0" dirty="0">
                          <a:solidFill>
                            <a:srgbClr val="000000">
                              <a:alpha val="100000"/>
                            </a:srgbClr>
                          </a:solidFill>
                          <a:latin typeface="Microsoft YaHei"/>
                          <a:ea typeface="Microsoft YaHei"/>
                          <a:cs typeface="Microsoft YaHei"/>
                        </a:rPr>
                        <a:t>        </a:t>
                      </a:r>
                      <a:r>
                        <a:rPr sz="1500" kern="0" spc="30" dirty="0">
                          <a:solidFill>
                            <a:srgbClr val="000000">
                              <a:alpha val="100000"/>
                            </a:srgbClr>
                          </a:solidFill>
                          <a:latin typeface="Microsoft YaHei"/>
                          <a:ea typeface="Microsoft YaHei"/>
                          <a:cs typeface="Microsoft YaHei"/>
                        </a:rPr>
                        <a:t>况</a:t>
                      </a:r>
                      <a:r>
                        <a:rPr sz="1500" kern="0" spc="-40" dirty="0">
                          <a:solidFill>
                            <a:srgbClr val="000000">
                              <a:alpha val="100000"/>
                            </a:srgbClr>
                          </a:solidFill>
                          <a:latin typeface="Microsoft YaHei"/>
                          <a:ea typeface="Microsoft YaHei"/>
                          <a:cs typeface="Microsoft YaHei"/>
                        </a:rPr>
                        <a:t> </a:t>
                      </a:r>
                      <a:r>
                        <a:rPr sz="1500" kern="0" spc="30" dirty="0">
                          <a:solidFill>
                            <a:srgbClr val="000000">
                              <a:alpha val="100000"/>
                            </a:srgbClr>
                          </a:solidFill>
                          <a:latin typeface="Microsoft YaHei"/>
                          <a:ea typeface="Microsoft YaHei"/>
                          <a:cs typeface="Microsoft YaHei"/>
                        </a:rPr>
                        <a:t>；</a:t>
                      </a:r>
                      <a:endParaRPr sz="1500" dirty="0">
                        <a:latin typeface="Microsoft YaHei"/>
                        <a:ea typeface="Microsoft YaHei"/>
                        <a:cs typeface="Microsoft YaHei"/>
                      </a:endParaRPr>
                    </a:p>
                  </a:txBody>
                  <a:tcPr marL="0" marR="0" marT="0" marB="0">
                    <a:lnL>
                      <a:noFill/>
                    </a:lnL>
                    <a:lnR w="12700" cap="flat" cmpd="sng" algn="ctr">
                      <a:solidFill>
                        <a:srgbClr val="8EBFD6"/>
                      </a:solidFill>
                      <a:prstDash val="solid"/>
                      <a:round/>
                      <a:headEnd type="none" w="med" len="med"/>
                      <a:tailEnd type="none" w="med" len="med"/>
                    </a:lnR>
                    <a:lnT>
                      <a:noFill/>
                    </a:lnT>
                    <a:lnB w="12700" cap="flat" cmpd="sng" algn="ctr">
                      <a:solidFill>
                        <a:srgbClr val="8EBFD6"/>
                      </a:solidFill>
                      <a:prstDash val="solid"/>
                      <a:round/>
                      <a:headEnd type="none" w="med" len="med"/>
                      <a:tailEnd type="none" w="med" len="med"/>
                    </a:lnB>
                  </a:tcPr>
                </a:tc>
                <a:tc>
                  <a:txBody>
                    <a:bodyPr/>
                    <a:lstStyle/>
                    <a:p>
                      <a:pPr algn="l" rtl="0" eaLnBrk="0">
                        <a:lnSpc>
                          <a:spcPct val="152000"/>
                        </a:lnSpc>
                        <a:tabLst/>
                      </a:pPr>
                      <a:endParaRPr sz="1000" dirty="0">
                        <a:latin typeface="Arial"/>
                        <a:ea typeface="Arial"/>
                        <a:cs typeface="Arial"/>
                      </a:endParaRPr>
                    </a:p>
                    <a:p>
                      <a:pPr marL="1762125" algn="l" rtl="0" eaLnBrk="0">
                        <a:lnSpc>
                          <a:spcPct val="84000"/>
                        </a:lnSpc>
                        <a:spcBef>
                          <a:spcPts val="4"/>
                        </a:spcBef>
                        <a:tabLst/>
                      </a:pPr>
                      <a:r>
                        <a:rPr sz="1600" kern="0" spc="120" dirty="0">
                          <a:solidFill>
                            <a:srgbClr val="000000">
                              <a:alpha val="100000"/>
                            </a:srgbClr>
                          </a:solidFill>
                          <a:latin typeface="Microsoft YaHei"/>
                          <a:ea typeface="Microsoft YaHei"/>
                          <a:cs typeface="Microsoft YaHei"/>
                        </a:rPr>
                        <a:t>判定标准</a:t>
                      </a:r>
                      <a:endParaRPr sz="1600" dirty="0">
                        <a:latin typeface="Microsoft YaHei"/>
                        <a:ea typeface="Microsoft YaHei"/>
                        <a:cs typeface="Microsoft YaHei"/>
                      </a:endParaRPr>
                    </a:p>
                    <a:p>
                      <a:pPr algn="l" rtl="0" eaLnBrk="0">
                        <a:lnSpc>
                          <a:spcPct val="194000"/>
                        </a:lnSpc>
                        <a:tabLst/>
                      </a:pPr>
                      <a:endParaRPr sz="1000" dirty="0">
                        <a:latin typeface="Arial"/>
                        <a:ea typeface="Arial"/>
                        <a:cs typeface="Arial"/>
                      </a:endParaRPr>
                    </a:p>
                    <a:p>
                      <a:pPr algn="l" rtl="0" eaLnBrk="0">
                        <a:lnSpc>
                          <a:spcPct val="127000"/>
                        </a:lnSpc>
                        <a:tabLst/>
                      </a:pPr>
                      <a:endParaRPr sz="300" dirty="0">
                        <a:latin typeface="Arial"/>
                        <a:ea typeface="Arial"/>
                        <a:cs typeface="Arial"/>
                      </a:endParaRPr>
                    </a:p>
                    <a:p>
                      <a:pPr marL="231775" indent="635" algn="l" rtl="0" eaLnBrk="0">
                        <a:lnSpc>
                          <a:spcPct val="125000"/>
                        </a:lnSpc>
                        <a:spcBef>
                          <a:spcPts val="1"/>
                        </a:spcBef>
                        <a:tabLst/>
                      </a:pPr>
                      <a:r>
                        <a:rPr sz="1500" kern="0" spc="70" dirty="0">
                          <a:solidFill>
                            <a:srgbClr val="000000">
                              <a:alpha val="100000"/>
                            </a:srgbClr>
                          </a:solidFill>
                          <a:latin typeface="Microsoft YaHei"/>
                          <a:ea typeface="Microsoft YaHei"/>
                          <a:cs typeface="Microsoft YaHei"/>
                        </a:rPr>
                        <a:t>泵后充装液相管道未设置安全回流装置 ，构</a:t>
                      </a:r>
                      <a:r>
                        <a:rPr sz="1500" kern="0" spc="0" dirty="0">
                          <a:solidFill>
                            <a:srgbClr val="000000">
                              <a:alpha val="100000"/>
                            </a:srgbClr>
                          </a:solidFill>
                          <a:latin typeface="Microsoft YaHei"/>
                          <a:ea typeface="Microsoft YaHei"/>
                          <a:cs typeface="Microsoft YaHei"/>
                        </a:rPr>
                        <a:t>       </a:t>
                      </a:r>
                      <a:r>
                        <a:rPr sz="1500" kern="0" spc="90" dirty="0">
                          <a:solidFill>
                            <a:srgbClr val="000000">
                              <a:alpha val="100000"/>
                            </a:srgbClr>
                          </a:solidFill>
                          <a:latin typeface="Microsoft YaHei"/>
                          <a:ea typeface="Microsoft YaHei"/>
                          <a:cs typeface="Microsoft YaHei"/>
                        </a:rPr>
                        <a:t>成重大隐患</a:t>
                      </a:r>
                      <a:endParaRPr sz="1500" dirty="0">
                        <a:latin typeface="Microsoft YaHei"/>
                        <a:ea typeface="Microsoft YaHei"/>
                        <a:cs typeface="Microsoft YaHei"/>
                      </a:endParaRPr>
                    </a:p>
                  </a:txBody>
                  <a:tcPr marL="0" marR="0" marT="0" marB="0">
                    <a:lnL w="12700" cap="flat" cmpd="sng" algn="ctr">
                      <a:solidFill>
                        <a:srgbClr val="8EBFD6"/>
                      </a:solidFill>
                      <a:prstDash val="solid"/>
                      <a:round/>
                      <a:headEnd type="none" w="med" len="med"/>
                      <a:tailEnd type="none" w="med" len="med"/>
                    </a:lnL>
                    <a:lnR w="12700" cap="flat" cmpd="sng" algn="ctr">
                      <a:solidFill>
                        <a:srgbClr val="8EBFD6"/>
                      </a:solidFill>
                      <a:prstDash val="solid"/>
                      <a:round/>
                      <a:headEnd type="none" w="med" len="med"/>
                      <a:tailEnd type="none" w="med" len="med"/>
                    </a:lnR>
                    <a:lnT>
                      <a:noFill/>
                    </a:lnT>
                    <a:lnB w="12700" cap="flat" cmpd="sng" algn="ctr">
                      <a:solidFill>
                        <a:srgbClr val="8EBFD6"/>
                      </a:solidFill>
                      <a:prstDash val="solid"/>
                      <a:round/>
                      <a:headEnd type="none" w="med" len="med"/>
                      <a:tailEnd type="none" w="med" len="med"/>
                    </a:lnB>
                  </a:tcPr>
                </a:tc>
                <a:tc>
                  <a:txBody>
                    <a:bodyPr/>
                    <a:lstStyle/>
                    <a:p>
                      <a:pPr algn="l" rtl="0" eaLnBrk="0">
                        <a:lnSpc>
                          <a:spcPct val="151000"/>
                        </a:lnSpc>
                        <a:tabLst/>
                      </a:pPr>
                      <a:endParaRPr sz="1000" dirty="0">
                        <a:latin typeface="Arial"/>
                        <a:ea typeface="Arial"/>
                        <a:cs typeface="Arial"/>
                      </a:endParaRPr>
                    </a:p>
                    <a:p>
                      <a:pPr marL="1162050" algn="l" rtl="0" eaLnBrk="0">
                        <a:lnSpc>
                          <a:spcPct val="85000"/>
                        </a:lnSpc>
                        <a:spcBef>
                          <a:spcPts val="1"/>
                        </a:spcBef>
                        <a:tabLst/>
                      </a:pPr>
                      <a:r>
                        <a:rPr sz="1600" kern="0" spc="140" dirty="0">
                          <a:solidFill>
                            <a:srgbClr val="000000">
                              <a:alpha val="100000"/>
                            </a:srgbClr>
                          </a:solidFill>
                          <a:latin typeface="Microsoft YaHei"/>
                          <a:ea typeface="Microsoft YaHei"/>
                          <a:cs typeface="Microsoft YaHei"/>
                        </a:rPr>
                        <a:t>相关参考依据</a:t>
                      </a:r>
                      <a:endParaRPr sz="1600" dirty="0">
                        <a:latin typeface="Microsoft YaHei"/>
                        <a:ea typeface="Microsoft YaHei"/>
                        <a:cs typeface="Microsoft YaHei"/>
                      </a:endParaRPr>
                    </a:p>
                    <a:p>
                      <a:pPr algn="l" rtl="0" eaLnBrk="0">
                        <a:lnSpc>
                          <a:spcPct val="122000"/>
                        </a:lnSpc>
                        <a:tabLst/>
                      </a:pPr>
                      <a:endParaRPr sz="1000" dirty="0">
                        <a:latin typeface="Arial"/>
                        <a:ea typeface="Arial"/>
                        <a:cs typeface="Arial"/>
                      </a:endParaRPr>
                    </a:p>
                    <a:p>
                      <a:pPr algn="l" rtl="0" eaLnBrk="0">
                        <a:lnSpc>
                          <a:spcPct val="123000"/>
                        </a:lnSpc>
                        <a:tabLst/>
                      </a:pPr>
                      <a:endParaRPr sz="1000" dirty="0">
                        <a:latin typeface="Arial"/>
                        <a:ea typeface="Arial"/>
                        <a:cs typeface="Arial"/>
                      </a:endParaRPr>
                    </a:p>
                    <a:p>
                      <a:pPr marL="231140" indent="84455" algn="l" rtl="0" eaLnBrk="0">
                        <a:lnSpc>
                          <a:spcPct val="122000"/>
                        </a:lnSpc>
                        <a:spcBef>
                          <a:spcPts val="364"/>
                        </a:spcBef>
                        <a:tabLst/>
                      </a:pPr>
                      <a:r>
                        <a:rPr sz="1200" kern="0" spc="30" dirty="0">
                          <a:solidFill>
                            <a:srgbClr val="FF0000">
                              <a:alpha val="100000"/>
                            </a:srgbClr>
                          </a:solidFill>
                          <a:latin typeface="Microsoft YaHei"/>
                          <a:ea typeface="Microsoft YaHei"/>
                          <a:cs typeface="Microsoft YaHei"/>
                        </a:rPr>
                        <a:t>【依据】</a:t>
                      </a:r>
                      <a:r>
                        <a:rPr sz="1200" kern="0" spc="30" dirty="0">
                          <a:solidFill>
                            <a:srgbClr val="000000">
                              <a:alpha val="100000"/>
                            </a:srgbClr>
                          </a:solidFill>
                          <a:latin typeface="Microsoft YaHei"/>
                          <a:ea typeface="Microsoft YaHei"/>
                          <a:cs typeface="Microsoft YaHei"/>
                        </a:rPr>
                        <a:t>《燃气工程项目规范》</a:t>
                      </a:r>
                      <a:r>
                        <a:rPr sz="1200" kern="0" spc="-100" dirty="0">
                          <a:solidFill>
                            <a:srgbClr val="000000">
                              <a:alpha val="100000"/>
                            </a:srgbClr>
                          </a:solidFill>
                          <a:latin typeface="Microsoft YaHei"/>
                          <a:ea typeface="Microsoft YaHei"/>
                          <a:cs typeface="Microsoft YaHei"/>
                        </a:rPr>
                        <a:t> </a:t>
                      </a:r>
                      <a:r>
                        <a:rPr sz="1200" kern="0" spc="30" dirty="0">
                          <a:solidFill>
                            <a:srgbClr val="000000">
                              <a:alpha val="100000"/>
                            </a:srgbClr>
                          </a:solidFill>
                          <a:latin typeface="Microsoft YaHei"/>
                          <a:ea typeface="Microsoft YaHei"/>
                          <a:cs typeface="Microsoft YaHei"/>
                        </a:rPr>
                        <a:t>第</a:t>
                      </a:r>
                      <a:r>
                        <a:rPr sz="1200" kern="0" spc="250" dirty="0">
                          <a:solidFill>
                            <a:srgbClr val="000000">
                              <a:alpha val="100000"/>
                            </a:srgbClr>
                          </a:solidFill>
                          <a:latin typeface="Microsoft YaHei"/>
                          <a:ea typeface="Microsoft YaHei"/>
                          <a:cs typeface="Microsoft YaHei"/>
                        </a:rPr>
                        <a:t> </a:t>
                      </a:r>
                      <a:r>
                        <a:rPr sz="1200" kern="0" spc="30" dirty="0">
                          <a:solidFill>
                            <a:srgbClr val="000000">
                              <a:alpha val="100000"/>
                            </a:srgbClr>
                          </a:solidFill>
                          <a:latin typeface="Microsoft YaHei"/>
                          <a:ea typeface="Microsoft YaHei"/>
                          <a:cs typeface="Microsoft YaHei"/>
                        </a:rPr>
                        <a:t>4.2.5</a:t>
                      </a:r>
                      <a:r>
                        <a:rPr sz="1200" kern="0" spc="250" dirty="0">
                          <a:solidFill>
                            <a:srgbClr val="000000">
                              <a:alpha val="100000"/>
                            </a:srgbClr>
                          </a:solidFill>
                          <a:latin typeface="Microsoft YaHei"/>
                          <a:ea typeface="Microsoft YaHei"/>
                          <a:cs typeface="Microsoft YaHei"/>
                        </a:rPr>
                        <a:t> </a:t>
                      </a:r>
                      <a:r>
                        <a:rPr sz="1200" kern="0" spc="30" dirty="0">
                          <a:solidFill>
                            <a:srgbClr val="000000">
                              <a:alpha val="100000"/>
                            </a:srgbClr>
                          </a:solidFill>
                          <a:latin typeface="Microsoft YaHei"/>
                          <a:ea typeface="Microsoft YaHei"/>
                          <a:cs typeface="Microsoft YaHei"/>
                        </a:rPr>
                        <a:t>条</a:t>
                      </a:r>
                      <a:r>
                        <a:rPr sz="1200" kern="0" spc="290" dirty="0">
                          <a:solidFill>
                            <a:srgbClr val="000000">
                              <a:alpha val="100000"/>
                            </a:srgbClr>
                          </a:solidFill>
                          <a:latin typeface="Microsoft YaHei"/>
                          <a:ea typeface="Microsoft YaHei"/>
                          <a:cs typeface="Microsoft YaHei"/>
                        </a:rPr>
                        <a:t> </a:t>
                      </a:r>
                      <a:r>
                        <a:rPr sz="1200" kern="0" spc="30" dirty="0">
                          <a:solidFill>
                            <a:srgbClr val="000000">
                              <a:alpha val="100000"/>
                            </a:srgbClr>
                          </a:solidFill>
                          <a:latin typeface="Microsoft YaHei"/>
                          <a:ea typeface="Microsoft YaHei"/>
                          <a:cs typeface="Microsoft YaHei"/>
                        </a:rPr>
                        <a:t>：</a:t>
                      </a:r>
                      <a:r>
                        <a:rPr sz="1200" kern="0" spc="0" dirty="0">
                          <a:solidFill>
                            <a:srgbClr val="000000">
                              <a:alpha val="100000"/>
                            </a:srgbClr>
                          </a:solidFill>
                          <a:latin typeface="Microsoft YaHei"/>
                          <a:ea typeface="Microsoft YaHei"/>
                          <a:cs typeface="Microsoft YaHei"/>
                        </a:rPr>
                        <a:t>   </a:t>
                      </a:r>
                      <a:r>
                        <a:rPr sz="1200" kern="0" spc="110" dirty="0">
                          <a:solidFill>
                            <a:srgbClr val="000000">
                              <a:alpha val="100000"/>
                            </a:srgbClr>
                          </a:solidFill>
                          <a:latin typeface="Microsoft YaHei"/>
                          <a:ea typeface="Microsoft YaHei"/>
                          <a:cs typeface="Microsoft YaHei"/>
                        </a:rPr>
                        <a:t>燃气厂站内设备和管道应按防止系统压力参</a:t>
                      </a:r>
                      <a:r>
                        <a:rPr sz="1200" kern="0" spc="0" dirty="0">
                          <a:solidFill>
                            <a:srgbClr val="000000">
                              <a:alpha val="100000"/>
                            </a:srgbClr>
                          </a:solidFill>
                          <a:latin typeface="Microsoft YaHei"/>
                          <a:ea typeface="Microsoft YaHei"/>
                          <a:cs typeface="Microsoft YaHei"/>
                        </a:rPr>
                        <a:t>       </a:t>
                      </a:r>
                      <a:r>
                        <a:rPr sz="1200" kern="0" spc="110" dirty="0">
                          <a:solidFill>
                            <a:srgbClr val="000000">
                              <a:alpha val="100000"/>
                            </a:srgbClr>
                          </a:solidFill>
                          <a:latin typeface="Microsoft YaHei"/>
                          <a:ea typeface="Microsoft YaHei"/>
                          <a:cs typeface="Microsoft YaHei"/>
                        </a:rPr>
                        <a:t>数超过限值的要求设置自动切断</a:t>
                      </a:r>
                      <a:r>
                        <a:rPr sz="1200" kern="0" spc="100" dirty="0">
                          <a:solidFill>
                            <a:srgbClr val="000000">
                              <a:alpha val="100000"/>
                            </a:srgbClr>
                          </a:solidFill>
                          <a:latin typeface="Microsoft YaHei"/>
                          <a:ea typeface="Microsoft YaHei"/>
                          <a:cs typeface="Microsoft YaHei"/>
                        </a:rPr>
                        <a:t>和放散装置</a:t>
                      </a:r>
                      <a:r>
                        <a:rPr sz="1200" kern="0" spc="-170" dirty="0">
                          <a:solidFill>
                            <a:srgbClr val="000000">
                              <a:alpha val="100000"/>
                            </a:srgbClr>
                          </a:solidFill>
                          <a:latin typeface="Microsoft YaHei"/>
                          <a:ea typeface="Microsoft YaHei"/>
                          <a:cs typeface="Microsoft YaHei"/>
                        </a:rPr>
                        <a:t> </a:t>
                      </a:r>
                      <a:r>
                        <a:rPr sz="1200" kern="0" spc="100" dirty="0">
                          <a:solidFill>
                            <a:srgbClr val="000000">
                              <a:alpha val="100000"/>
                            </a:srgbClr>
                          </a:solidFill>
                          <a:latin typeface="Microsoft YaHei"/>
                          <a:ea typeface="Microsoft YaHei"/>
                          <a:cs typeface="Microsoft YaHei"/>
                        </a:rPr>
                        <a:t>。</a:t>
                      </a:r>
                      <a:r>
                        <a:rPr sz="1200" kern="0" spc="0" dirty="0">
                          <a:solidFill>
                            <a:srgbClr val="000000">
                              <a:alpha val="100000"/>
                            </a:srgbClr>
                          </a:solidFill>
                          <a:latin typeface="Microsoft YaHei"/>
                          <a:ea typeface="Microsoft YaHei"/>
                          <a:cs typeface="Microsoft YaHei"/>
                        </a:rPr>
                        <a:t>   </a:t>
                      </a:r>
                      <a:r>
                        <a:rPr sz="1200" kern="0" spc="110" dirty="0">
                          <a:solidFill>
                            <a:srgbClr val="000000">
                              <a:alpha val="100000"/>
                            </a:srgbClr>
                          </a:solidFill>
                          <a:latin typeface="Microsoft YaHei"/>
                          <a:ea typeface="Microsoft YaHei"/>
                          <a:cs typeface="Microsoft YaHei"/>
                        </a:rPr>
                        <a:t>放散装置的设置应保证</a:t>
                      </a:r>
                      <a:r>
                        <a:rPr sz="1200" kern="0" spc="100" dirty="0">
                          <a:solidFill>
                            <a:srgbClr val="000000">
                              <a:alpha val="100000"/>
                            </a:srgbClr>
                          </a:solidFill>
                          <a:latin typeface="Microsoft YaHei"/>
                          <a:ea typeface="Microsoft YaHei"/>
                          <a:cs typeface="Microsoft YaHei"/>
                        </a:rPr>
                        <a:t>放散时的安全和卫生 ，</a:t>
                      </a:r>
                      <a:r>
                        <a:rPr sz="1200" kern="0" spc="0" dirty="0">
                          <a:solidFill>
                            <a:srgbClr val="000000">
                              <a:alpha val="100000"/>
                            </a:srgbClr>
                          </a:solidFill>
                          <a:latin typeface="Microsoft YaHei"/>
                          <a:ea typeface="Microsoft YaHei"/>
                          <a:cs typeface="Microsoft YaHei"/>
                        </a:rPr>
                        <a:t>  </a:t>
                      </a:r>
                      <a:r>
                        <a:rPr sz="1200" kern="0" spc="110" dirty="0">
                          <a:solidFill>
                            <a:srgbClr val="000000">
                              <a:alpha val="100000"/>
                            </a:srgbClr>
                          </a:solidFill>
                          <a:latin typeface="Microsoft YaHei"/>
                          <a:ea typeface="Microsoft YaHei"/>
                          <a:cs typeface="Microsoft YaHei"/>
                        </a:rPr>
                        <a:t>不得在建筑物内放散燃气和其他有害气体。</a:t>
                      </a:r>
                      <a:endParaRPr sz="1200" dirty="0">
                        <a:latin typeface="Microsoft YaHei"/>
                        <a:ea typeface="Microsoft YaHei"/>
                        <a:cs typeface="Microsoft YaHei"/>
                      </a:endParaRPr>
                    </a:p>
                    <a:p>
                      <a:pPr marL="231775" indent="81914" algn="l" rtl="0" eaLnBrk="0">
                        <a:lnSpc>
                          <a:spcPct val="119000"/>
                        </a:lnSpc>
                        <a:spcBef>
                          <a:spcPts val="58"/>
                        </a:spcBef>
                        <a:tabLst/>
                      </a:pPr>
                      <a:r>
                        <a:rPr sz="1200" kern="0" spc="70" dirty="0">
                          <a:solidFill>
                            <a:srgbClr val="FF0000">
                              <a:alpha val="100000"/>
                            </a:srgbClr>
                          </a:solidFill>
                          <a:latin typeface="Microsoft YaHei"/>
                          <a:ea typeface="Microsoft YaHei"/>
                          <a:cs typeface="Microsoft YaHei"/>
                        </a:rPr>
                        <a:t>〖解读〗</a:t>
                      </a:r>
                      <a:r>
                        <a:rPr sz="1200" kern="0" spc="-120" dirty="0">
                          <a:solidFill>
                            <a:srgbClr val="FF0000">
                              <a:alpha val="100000"/>
                            </a:srgbClr>
                          </a:solidFill>
                          <a:latin typeface="Microsoft YaHei"/>
                          <a:ea typeface="Microsoft YaHei"/>
                          <a:cs typeface="Microsoft YaHei"/>
                        </a:rPr>
                        <a:t> </a:t>
                      </a:r>
                      <a:r>
                        <a:rPr sz="1200" kern="0" spc="70" dirty="0">
                          <a:solidFill>
                            <a:srgbClr val="000000">
                              <a:alpha val="100000"/>
                            </a:srgbClr>
                          </a:solidFill>
                          <a:latin typeface="Microsoft YaHei"/>
                          <a:ea typeface="Microsoft YaHei"/>
                          <a:cs typeface="Microsoft YaHei"/>
                        </a:rPr>
                        <a:t>《液化石油气供应</a:t>
                      </a:r>
                      <a:r>
                        <a:rPr sz="1200" kern="0" spc="60" dirty="0">
                          <a:solidFill>
                            <a:srgbClr val="000000">
                              <a:alpha val="100000"/>
                            </a:srgbClr>
                          </a:solidFill>
                          <a:latin typeface="Microsoft YaHei"/>
                          <a:ea typeface="Microsoft YaHei"/>
                          <a:cs typeface="Microsoft YaHei"/>
                        </a:rPr>
                        <a:t>工程设计规范》</a:t>
                      </a:r>
                      <a:r>
                        <a:rPr sz="1200" kern="0" spc="0" dirty="0">
                          <a:solidFill>
                            <a:srgbClr val="000000">
                              <a:alpha val="100000"/>
                            </a:srgbClr>
                          </a:solidFill>
                          <a:latin typeface="Microsoft YaHei"/>
                          <a:ea typeface="Microsoft YaHei"/>
                          <a:cs typeface="Microsoft YaHei"/>
                        </a:rPr>
                        <a:t>       GB</a:t>
                      </a:r>
                      <a:r>
                        <a:rPr sz="1200" kern="0" spc="80" dirty="0">
                          <a:solidFill>
                            <a:srgbClr val="000000">
                              <a:alpha val="100000"/>
                            </a:srgbClr>
                          </a:solidFill>
                          <a:latin typeface="Microsoft YaHei"/>
                          <a:ea typeface="Microsoft YaHei"/>
                          <a:cs typeface="Microsoft YaHei"/>
                        </a:rPr>
                        <a:t>51142-2015</a:t>
                      </a:r>
                      <a:r>
                        <a:rPr sz="1200" kern="0" spc="310" dirty="0">
                          <a:solidFill>
                            <a:srgbClr val="000000">
                              <a:alpha val="100000"/>
                            </a:srgbClr>
                          </a:solidFill>
                          <a:latin typeface="Microsoft YaHei"/>
                          <a:ea typeface="Microsoft YaHei"/>
                          <a:cs typeface="Microsoft YaHei"/>
                        </a:rPr>
                        <a:t> </a:t>
                      </a:r>
                      <a:r>
                        <a:rPr sz="1200" kern="0" spc="80" dirty="0">
                          <a:solidFill>
                            <a:srgbClr val="000000">
                              <a:alpha val="100000"/>
                            </a:srgbClr>
                          </a:solidFill>
                          <a:latin typeface="Microsoft YaHei"/>
                          <a:ea typeface="Microsoft YaHei"/>
                          <a:cs typeface="Microsoft YaHei"/>
                        </a:rPr>
                        <a:t>第</a:t>
                      </a:r>
                      <a:r>
                        <a:rPr sz="1200" kern="0" spc="80" dirty="0">
                          <a:solidFill>
                            <a:srgbClr val="FF0000">
                              <a:alpha val="100000"/>
                            </a:srgbClr>
                          </a:solidFill>
                          <a:latin typeface="Microsoft YaHei"/>
                          <a:ea typeface="Microsoft YaHei"/>
                          <a:cs typeface="Microsoft YaHei"/>
                        </a:rPr>
                        <a:t>5</a:t>
                      </a:r>
                      <a:r>
                        <a:rPr sz="1200" kern="0" spc="-170" dirty="0">
                          <a:solidFill>
                            <a:srgbClr val="FF0000">
                              <a:alpha val="100000"/>
                            </a:srgbClr>
                          </a:solidFill>
                          <a:latin typeface="Microsoft YaHei"/>
                          <a:ea typeface="Microsoft YaHei"/>
                          <a:cs typeface="Microsoft YaHei"/>
                        </a:rPr>
                        <a:t> </a:t>
                      </a:r>
                      <a:r>
                        <a:rPr sz="1200" kern="0" spc="80" dirty="0">
                          <a:solidFill>
                            <a:srgbClr val="FF0000">
                              <a:alpha val="100000"/>
                            </a:srgbClr>
                          </a:solidFill>
                          <a:latin typeface="Microsoft YaHei"/>
                          <a:ea typeface="Microsoft YaHei"/>
                          <a:cs typeface="Microsoft YaHei"/>
                        </a:rPr>
                        <a:t>.3.</a:t>
                      </a:r>
                      <a:r>
                        <a:rPr sz="1200" kern="0" spc="-120" dirty="0">
                          <a:solidFill>
                            <a:srgbClr val="FF0000">
                              <a:alpha val="100000"/>
                            </a:srgbClr>
                          </a:solidFill>
                          <a:latin typeface="Microsoft YaHei"/>
                          <a:ea typeface="Microsoft YaHei"/>
                          <a:cs typeface="Microsoft YaHei"/>
                        </a:rPr>
                        <a:t> </a:t>
                      </a:r>
                      <a:r>
                        <a:rPr sz="1200" kern="0" spc="80" dirty="0">
                          <a:solidFill>
                            <a:srgbClr val="FF0000">
                              <a:alpha val="100000"/>
                            </a:srgbClr>
                          </a:solidFill>
                          <a:latin typeface="Microsoft YaHei"/>
                          <a:ea typeface="Microsoft YaHei"/>
                          <a:cs typeface="Microsoft YaHei"/>
                        </a:rPr>
                        <a:t>10条 ：液态液化石</a:t>
                      </a:r>
                      <a:r>
                        <a:rPr sz="1200" kern="0" spc="0" dirty="0">
                          <a:solidFill>
                            <a:srgbClr val="FF0000">
                              <a:alpha val="100000"/>
                            </a:srgbClr>
                          </a:solidFill>
                          <a:latin typeface="Microsoft YaHei"/>
                          <a:ea typeface="Microsoft YaHei"/>
                          <a:cs typeface="Microsoft YaHei"/>
                        </a:rPr>
                        <a:t>       </a:t>
                      </a:r>
                      <a:r>
                        <a:rPr sz="1200" kern="0" spc="90" dirty="0">
                          <a:solidFill>
                            <a:srgbClr val="FF0000">
                              <a:alpha val="100000"/>
                            </a:srgbClr>
                          </a:solidFill>
                          <a:latin typeface="Microsoft YaHei"/>
                          <a:ea typeface="Microsoft YaHei"/>
                          <a:cs typeface="Microsoft YaHei"/>
                        </a:rPr>
                        <a:t>油气泵进</a:t>
                      </a:r>
                      <a:r>
                        <a:rPr sz="1200" kern="0" spc="-170" dirty="0">
                          <a:solidFill>
                            <a:srgbClr val="FF0000">
                              <a:alpha val="100000"/>
                            </a:srgbClr>
                          </a:solidFill>
                          <a:latin typeface="Microsoft YaHei"/>
                          <a:ea typeface="Microsoft YaHei"/>
                          <a:cs typeface="Microsoft YaHei"/>
                        </a:rPr>
                        <a:t> </a:t>
                      </a:r>
                      <a:r>
                        <a:rPr sz="1200" kern="0" spc="90" dirty="0">
                          <a:solidFill>
                            <a:srgbClr val="FF0000">
                              <a:alpha val="100000"/>
                            </a:srgbClr>
                          </a:solidFill>
                          <a:latin typeface="Microsoft YaHei"/>
                          <a:ea typeface="Microsoft YaHei"/>
                          <a:cs typeface="Microsoft YaHei"/>
                        </a:rPr>
                        <a:t>、</a:t>
                      </a:r>
                      <a:r>
                        <a:rPr sz="1200" kern="0" spc="-120" dirty="0">
                          <a:solidFill>
                            <a:srgbClr val="FF0000">
                              <a:alpha val="100000"/>
                            </a:srgbClr>
                          </a:solidFill>
                          <a:latin typeface="Microsoft YaHei"/>
                          <a:ea typeface="Microsoft YaHei"/>
                          <a:cs typeface="Microsoft YaHei"/>
                        </a:rPr>
                        <a:t> </a:t>
                      </a:r>
                      <a:r>
                        <a:rPr sz="1200" kern="0" spc="90" dirty="0">
                          <a:solidFill>
                            <a:srgbClr val="FF0000">
                              <a:alpha val="100000"/>
                            </a:srgbClr>
                          </a:solidFill>
                          <a:latin typeface="Microsoft YaHei"/>
                          <a:ea typeface="Microsoft YaHei"/>
                          <a:cs typeface="Microsoft YaHei"/>
                        </a:rPr>
                        <a:t>出口管段阀门及附件的设置应符</a:t>
                      </a:r>
                      <a:r>
                        <a:rPr sz="1200" kern="0" spc="0" dirty="0">
                          <a:solidFill>
                            <a:srgbClr val="FF0000">
                              <a:alpha val="100000"/>
                            </a:srgbClr>
                          </a:solidFill>
                          <a:latin typeface="Microsoft YaHei"/>
                          <a:ea typeface="Microsoft YaHei"/>
                          <a:cs typeface="Microsoft YaHei"/>
                        </a:rPr>
                        <a:t>       </a:t>
                      </a:r>
                      <a:r>
                        <a:rPr sz="1200" kern="0" spc="70" dirty="0">
                          <a:solidFill>
                            <a:srgbClr val="FF0000">
                              <a:alpha val="100000"/>
                            </a:srgbClr>
                          </a:solidFill>
                          <a:latin typeface="Microsoft YaHei"/>
                          <a:ea typeface="Microsoft YaHei"/>
                          <a:cs typeface="Microsoft YaHei"/>
                        </a:rPr>
                        <a:t>合下列规定 ：3    泵出口管段应设置止回阀</a:t>
                      </a:r>
                      <a:r>
                        <a:rPr sz="1200" kern="0" spc="60" dirty="0">
                          <a:solidFill>
                            <a:srgbClr val="FF0000">
                              <a:alpha val="100000"/>
                            </a:srgbClr>
                          </a:solidFill>
                          <a:latin typeface="Microsoft YaHei"/>
                          <a:ea typeface="Microsoft YaHei"/>
                          <a:cs typeface="Microsoft YaHei"/>
                        </a:rPr>
                        <a:t> ，</a:t>
                      </a:r>
                      <a:r>
                        <a:rPr sz="1200" kern="0" spc="-10" dirty="0">
                          <a:solidFill>
                            <a:srgbClr val="FF0000">
                              <a:alpha val="100000"/>
                            </a:srgbClr>
                          </a:solidFill>
                          <a:latin typeface="Microsoft YaHei"/>
                          <a:ea typeface="Microsoft YaHei"/>
                          <a:cs typeface="Microsoft YaHei"/>
                        </a:rPr>
                        <a:t>    </a:t>
                      </a:r>
                      <a:r>
                        <a:rPr sz="1200" kern="0" spc="110" dirty="0">
                          <a:solidFill>
                            <a:srgbClr val="FF0000">
                              <a:alpha val="100000"/>
                            </a:srgbClr>
                          </a:solidFill>
                          <a:latin typeface="Microsoft YaHei"/>
                          <a:ea typeface="Microsoft YaHei"/>
                          <a:cs typeface="Microsoft YaHei"/>
                        </a:rPr>
                        <a:t>并应设置液相安全回</a:t>
                      </a:r>
                      <a:r>
                        <a:rPr sz="1200" kern="0" spc="100" dirty="0">
                          <a:solidFill>
                            <a:srgbClr val="FF0000">
                              <a:alpha val="100000"/>
                            </a:srgbClr>
                          </a:solidFill>
                          <a:latin typeface="Microsoft YaHei"/>
                          <a:ea typeface="Microsoft YaHei"/>
                          <a:cs typeface="Microsoft YaHei"/>
                        </a:rPr>
                        <a:t>流阀。</a:t>
                      </a:r>
                      <a:endParaRPr sz="1200" dirty="0">
                        <a:latin typeface="Microsoft YaHei"/>
                        <a:ea typeface="Microsoft YaHei"/>
                        <a:cs typeface="Microsoft YaHei"/>
                      </a:endParaRPr>
                    </a:p>
                  </a:txBody>
                  <a:tcPr marL="0" marR="0" marT="0" marB="0">
                    <a:lnL w="12700" cap="flat" cmpd="sng" algn="ctr">
                      <a:solidFill>
                        <a:srgbClr val="8EBFD6"/>
                      </a:solidFill>
                      <a:prstDash val="solid"/>
                      <a:round/>
                      <a:headEnd type="none" w="med" len="med"/>
                      <a:tailEnd type="none" w="med" len="med"/>
                    </a:lnL>
                    <a:lnR>
                      <a:noFill/>
                    </a:lnR>
                    <a:lnT>
                      <a:noFill/>
                    </a:lnT>
                    <a:lnB w="12700" cap="flat" cmpd="sng" algn="ctr">
                      <a:solidFill>
                        <a:srgbClr val="8EBFD6"/>
                      </a:solidFill>
                      <a:prstDash val="solid"/>
                      <a:round/>
                      <a:headEnd type="none" w="med" len="med"/>
                      <a:tailEnd type="none" w="med" len="med"/>
                    </a:lnB>
                  </a:tcPr>
                </a:tc>
                <a:extLst>
                  <a:ext uri="{0D108BD9-81ED-4DB2-BD59-A6C34878D82A}">
                    <a16:rowId xmlns:a16="http://schemas.microsoft.com/office/drawing/2014/main" val="10000"/>
                  </a:ext>
                </a:extLst>
              </a:tr>
            </a:tbl>
          </a:graphicData>
        </a:graphic>
      </p:graphicFrame>
      <p:sp>
        <p:nvSpPr>
          <p:cNvPr id="896" name="textbox 896"/>
          <p:cNvSpPr/>
          <p:nvPr/>
        </p:nvSpPr>
        <p:spPr>
          <a:xfrm>
            <a:off x="702236" y="510426"/>
            <a:ext cx="8719819" cy="1052194"/>
          </a:xfrm>
          <a:prstGeom prst="rect">
            <a:avLst/>
          </a:prstGeom>
          <a:noFill/>
          <a:ln w="0" cap="flat">
            <a:noFill/>
            <a:prstDash val="solid"/>
            <a:miter lim="0"/>
          </a:ln>
        </p:spPr>
        <p:txBody>
          <a:bodyPr vert="horz" wrap="square" lIns="0" tIns="0" rIns="0" bIns="0"/>
          <a:lstStyle/>
          <a:p>
            <a:pPr algn="l" rtl="0" eaLnBrk="0">
              <a:lnSpc>
                <a:spcPct val="83341"/>
              </a:lnSpc>
              <a:tabLst/>
            </a:pPr>
            <a:endParaRPr sz="100" dirty="0">
              <a:latin typeface="Arial"/>
              <a:ea typeface="Arial"/>
              <a:cs typeface="Arial"/>
            </a:endParaRPr>
          </a:p>
          <a:p>
            <a:pPr marL="215900" algn="l" rtl="0" eaLnBrk="0">
              <a:lnSpc>
                <a:spcPts val="4227"/>
              </a:lnSpc>
              <a:tabLst/>
            </a:pPr>
            <a:r>
              <a:rPr sz="3200" b="1" kern="0" spc="-80" dirty="0">
                <a:solidFill>
                  <a:srgbClr val="000000">
                    <a:alpha val="100000"/>
                  </a:srgbClr>
                </a:solidFill>
                <a:latin typeface="Microsoft YaHei"/>
                <a:ea typeface="Microsoft YaHei"/>
                <a:cs typeface="Microsoft YaHei"/>
              </a:rPr>
              <a:t>《城镇燃气经营安全重大隐患判定标准》解析</a:t>
            </a:r>
            <a:endParaRPr sz="3200" dirty="0">
              <a:latin typeface="Microsoft YaHei"/>
              <a:ea typeface="Microsoft YaHei"/>
              <a:cs typeface="Microsoft YaHei"/>
            </a:endParaRPr>
          </a:p>
          <a:p>
            <a:pPr algn="l" rtl="0" eaLnBrk="0">
              <a:lnSpc>
                <a:spcPct val="104000"/>
              </a:lnSpc>
              <a:tabLst/>
            </a:pPr>
            <a:endParaRPr sz="1000" dirty="0">
              <a:latin typeface="Arial"/>
              <a:ea typeface="Arial"/>
              <a:cs typeface="Arial"/>
            </a:endParaRPr>
          </a:p>
          <a:p>
            <a:pPr algn="l" rtl="0" eaLnBrk="0">
              <a:lnSpc>
                <a:spcPct val="100000"/>
              </a:lnSpc>
              <a:tabLst/>
            </a:pPr>
            <a:endParaRPr sz="400" dirty="0">
              <a:latin typeface="Arial"/>
              <a:ea typeface="Arial"/>
              <a:cs typeface="Arial"/>
            </a:endParaRPr>
          </a:p>
          <a:p>
            <a:pPr marL="52069" algn="l" rtl="0" eaLnBrk="0">
              <a:lnSpc>
                <a:spcPts val="2123"/>
              </a:lnSpc>
              <a:spcBef>
                <a:spcPts val="1"/>
              </a:spcBef>
              <a:tabLst/>
            </a:pPr>
            <a:r>
              <a:rPr sz="1600" kern="0" spc="10" dirty="0">
                <a:solidFill>
                  <a:srgbClr val="FF0000">
                    <a:alpha val="100000"/>
                  </a:srgbClr>
                </a:solidFill>
                <a:latin typeface="Wingdings"/>
                <a:ea typeface="Wingdings"/>
                <a:cs typeface="Wingdings"/>
              </a:rPr>
              <a:t>n</a:t>
            </a:r>
            <a:r>
              <a:rPr sz="1600" kern="0" spc="-570" dirty="0">
                <a:solidFill>
                  <a:srgbClr val="FF0000">
                    <a:alpha val="100000"/>
                  </a:srgbClr>
                </a:solidFill>
                <a:latin typeface="Wingdings"/>
                <a:ea typeface="Wingdings"/>
                <a:cs typeface="Wingdings"/>
              </a:rPr>
              <a:t> </a:t>
            </a:r>
            <a:r>
              <a:rPr sz="1600" kern="0" spc="10" dirty="0">
                <a:solidFill>
                  <a:srgbClr val="000000">
                    <a:alpha val="100000"/>
                  </a:srgbClr>
                </a:solidFill>
                <a:latin typeface="Microsoft YaHei"/>
                <a:ea typeface="Microsoft YaHei"/>
                <a:cs typeface="Microsoft YaHei"/>
              </a:rPr>
              <a:t>第五条  燃气经营者在燃气厂站安全管理中</a:t>
            </a:r>
            <a:r>
              <a:rPr sz="1600" kern="0" spc="0" dirty="0">
                <a:solidFill>
                  <a:srgbClr val="000000">
                    <a:alpha val="100000"/>
                  </a:srgbClr>
                </a:solidFill>
                <a:latin typeface="Microsoft YaHei"/>
                <a:ea typeface="Microsoft YaHei"/>
                <a:cs typeface="Microsoft YaHei"/>
              </a:rPr>
              <a:t> ，有下列情形之一的 ，判定为重大隐患 </a:t>
            </a:r>
            <a:r>
              <a:rPr sz="1600" kern="0" spc="-380" dirty="0">
                <a:solidFill>
                  <a:srgbClr val="000000">
                    <a:alpha val="100000"/>
                  </a:srgbClr>
                </a:solidFill>
                <a:latin typeface="Microsoft YaHei"/>
                <a:ea typeface="Microsoft YaHei"/>
                <a:cs typeface="Microsoft YaHei"/>
              </a:rPr>
              <a:t>：（</a:t>
            </a:r>
            <a:r>
              <a:rPr sz="1600" kern="0" spc="80" dirty="0">
                <a:solidFill>
                  <a:srgbClr val="000000">
                    <a:alpha val="100000"/>
                  </a:srgbClr>
                </a:solidFill>
                <a:latin typeface="Microsoft YaHei"/>
                <a:ea typeface="Microsoft YaHei"/>
                <a:cs typeface="Microsoft YaHei"/>
              </a:rPr>
              <a:t> </a:t>
            </a:r>
            <a:r>
              <a:rPr sz="1600" kern="0" spc="0" dirty="0">
                <a:solidFill>
                  <a:srgbClr val="000000">
                    <a:alpha val="100000"/>
                  </a:srgbClr>
                </a:solidFill>
                <a:latin typeface="Microsoft YaHei"/>
                <a:ea typeface="Microsoft YaHei"/>
                <a:cs typeface="Microsoft YaHei"/>
              </a:rPr>
              <a:t>5种）</a:t>
            </a:r>
            <a:endParaRPr sz="1600" dirty="0">
              <a:latin typeface="Microsoft YaHei"/>
              <a:ea typeface="Microsoft YaHei"/>
              <a:cs typeface="Microsoft YaHei"/>
            </a:endParaRPr>
          </a:p>
        </p:txBody>
      </p:sp>
      <p:pic>
        <p:nvPicPr>
          <p:cNvPr id="898" name="picture 898"/>
          <p:cNvPicPr>
            <a:picLocks noChangeAspect="1"/>
          </p:cNvPicPr>
          <p:nvPr/>
        </p:nvPicPr>
        <p:blipFill>
          <a:blip r:embed="rId2"/>
          <a:stretch>
            <a:fillRect/>
          </a:stretch>
        </p:blipFill>
        <p:spPr>
          <a:xfrm rot="21600000">
            <a:off x="4562855" y="4471416"/>
            <a:ext cx="1752600" cy="1728216"/>
          </a:xfrm>
          <a:prstGeom prst="rect">
            <a:avLst/>
          </a:prstGeom>
        </p:spPr>
      </p:pic>
      <p:sp>
        <p:nvSpPr>
          <p:cNvPr id="900" name="textbox 900"/>
          <p:cNvSpPr/>
          <p:nvPr/>
        </p:nvSpPr>
        <p:spPr>
          <a:xfrm>
            <a:off x="1705773" y="1802229"/>
            <a:ext cx="8756650" cy="295275"/>
          </a:xfrm>
          <a:prstGeom prst="rect">
            <a:avLst/>
          </a:prstGeom>
          <a:noFill/>
          <a:ln w="0" cap="flat">
            <a:noFill/>
            <a:prstDash val="solid"/>
            <a:miter lim="0"/>
          </a:ln>
        </p:spPr>
        <p:txBody>
          <a:bodyPr vert="horz" wrap="square" lIns="0" tIns="0" rIns="0" bIns="0"/>
          <a:lstStyle/>
          <a:p>
            <a:pPr algn="l" rtl="0" eaLnBrk="0">
              <a:lnSpc>
                <a:spcPct val="83341"/>
              </a:lnSpc>
              <a:tabLst/>
            </a:pPr>
            <a:endParaRPr sz="100" dirty="0">
              <a:latin typeface="Arial"/>
              <a:ea typeface="Arial"/>
              <a:cs typeface="Arial"/>
            </a:endParaRPr>
          </a:p>
          <a:p>
            <a:pPr algn="r" rtl="0" eaLnBrk="0">
              <a:lnSpc>
                <a:spcPts val="2123"/>
              </a:lnSpc>
              <a:tabLst/>
            </a:pPr>
            <a:r>
              <a:rPr sz="1600" kern="0" spc="80" dirty="0">
                <a:solidFill>
                  <a:srgbClr val="000000">
                    <a:alpha val="100000"/>
                  </a:srgbClr>
                </a:solidFill>
                <a:latin typeface="Microsoft YaHei"/>
                <a:ea typeface="Microsoft YaHei"/>
                <a:cs typeface="Microsoft YaHei"/>
              </a:rPr>
              <a:t>（ 二 ）燃气厂站内设备和管道未设置防止系统压力参数超过限值的自动切断和放</a:t>
            </a:r>
            <a:r>
              <a:rPr sz="1600" kern="0" spc="70" dirty="0">
                <a:solidFill>
                  <a:srgbClr val="000000">
                    <a:alpha val="100000"/>
                  </a:srgbClr>
                </a:solidFill>
                <a:latin typeface="Microsoft YaHei"/>
                <a:ea typeface="Microsoft YaHei"/>
                <a:cs typeface="Microsoft YaHei"/>
              </a:rPr>
              <a:t>散装置 ；</a:t>
            </a:r>
            <a:endParaRPr sz="1600" dirty="0">
              <a:latin typeface="Microsoft YaHei"/>
              <a:ea typeface="Microsoft YaHei"/>
              <a:cs typeface="Microsoft YaHei"/>
            </a:endParaRPr>
          </a:p>
        </p:txBody>
      </p:sp>
      <p:sp>
        <p:nvSpPr>
          <p:cNvPr id="902" name="textbox 902"/>
          <p:cNvSpPr/>
          <p:nvPr/>
        </p:nvSpPr>
        <p:spPr>
          <a:xfrm>
            <a:off x="5095258" y="2424529"/>
            <a:ext cx="1998345" cy="295275"/>
          </a:xfrm>
          <a:prstGeom prst="rect">
            <a:avLst/>
          </a:prstGeom>
          <a:noFill/>
          <a:ln w="0" cap="flat">
            <a:noFill/>
            <a:prstDash val="solid"/>
            <a:miter lim="0"/>
          </a:ln>
        </p:spPr>
        <p:txBody>
          <a:bodyPr vert="horz" wrap="square" lIns="0" tIns="0" rIns="0" bIns="0"/>
          <a:lstStyle/>
          <a:p>
            <a:pPr algn="l" rtl="0" eaLnBrk="0">
              <a:lnSpc>
                <a:spcPct val="83341"/>
              </a:lnSpc>
              <a:tabLst/>
            </a:pPr>
            <a:endParaRPr sz="100" dirty="0">
              <a:latin typeface="Arial"/>
              <a:ea typeface="Arial"/>
              <a:cs typeface="Arial"/>
            </a:endParaRPr>
          </a:p>
          <a:p>
            <a:pPr marL="12700" algn="l" rtl="0" eaLnBrk="0">
              <a:lnSpc>
                <a:spcPts val="2123"/>
              </a:lnSpc>
              <a:tabLst/>
            </a:pPr>
            <a:r>
              <a:rPr sz="1600" kern="0" spc="110" dirty="0">
                <a:solidFill>
                  <a:srgbClr val="000000">
                    <a:alpha val="100000"/>
                  </a:srgbClr>
                </a:solidFill>
                <a:latin typeface="Microsoft YaHei"/>
                <a:ea typeface="Microsoft YaHei"/>
                <a:cs typeface="Microsoft YaHei"/>
              </a:rPr>
              <a:t>3</a:t>
            </a:r>
            <a:r>
              <a:rPr sz="1600" kern="0" spc="-190" dirty="0">
                <a:solidFill>
                  <a:srgbClr val="000000">
                    <a:alpha val="100000"/>
                  </a:srgbClr>
                </a:solidFill>
                <a:latin typeface="Microsoft YaHei"/>
                <a:ea typeface="Microsoft YaHei"/>
                <a:cs typeface="Microsoft YaHei"/>
              </a:rPr>
              <a:t> </a:t>
            </a:r>
            <a:r>
              <a:rPr sz="1600" kern="0" spc="110" dirty="0">
                <a:solidFill>
                  <a:srgbClr val="000000">
                    <a:alpha val="100000"/>
                  </a:srgbClr>
                </a:solidFill>
                <a:latin typeface="Microsoft YaHei"/>
                <a:ea typeface="Microsoft YaHei"/>
                <a:cs typeface="Microsoft YaHei"/>
              </a:rPr>
              <a:t>.液化石油气供应站</a:t>
            </a:r>
            <a:endParaRPr sz="1600" dirty="0">
              <a:latin typeface="Microsoft YaHei"/>
              <a:ea typeface="Microsoft YaHei"/>
              <a:cs typeface="Microsoft YaHei"/>
            </a:endParaRPr>
          </a:p>
        </p:txBody>
      </p:sp>
      <p:pic>
        <p:nvPicPr>
          <p:cNvPr id="904" name="picture 904"/>
          <p:cNvPicPr>
            <a:picLocks noChangeAspect="1"/>
          </p:cNvPicPr>
          <p:nvPr/>
        </p:nvPicPr>
        <p:blipFill>
          <a:blip r:embed="rId3"/>
          <a:stretch>
            <a:fillRect/>
          </a:stretch>
        </p:blipFill>
        <p:spPr>
          <a:xfrm rot="21600000">
            <a:off x="11472671" y="0"/>
            <a:ext cx="719328" cy="720852"/>
          </a:xfrm>
          <a:prstGeom prst="rect">
            <a:avLst/>
          </a:prstGeom>
        </p:spPr>
      </p:pic>
      <p:pic>
        <p:nvPicPr>
          <p:cNvPr id="906" name="picture 906"/>
          <p:cNvPicPr>
            <a:picLocks noChangeAspect="1"/>
          </p:cNvPicPr>
          <p:nvPr/>
        </p:nvPicPr>
        <p:blipFill>
          <a:blip r:embed="rId4"/>
          <a:stretch>
            <a:fillRect/>
          </a:stretch>
        </p:blipFill>
        <p:spPr>
          <a:xfrm rot="21600000">
            <a:off x="0" y="6138671"/>
            <a:ext cx="720852" cy="719328"/>
          </a:xfrm>
          <a:prstGeom prst="rect">
            <a:avLst/>
          </a:prstGeom>
        </p:spPr>
      </p:pic>
      <p:pic>
        <p:nvPicPr>
          <p:cNvPr id="908" name="picture 908"/>
          <p:cNvPicPr>
            <a:picLocks noChangeAspect="1"/>
          </p:cNvPicPr>
          <p:nvPr/>
        </p:nvPicPr>
        <p:blipFill>
          <a:blip r:embed="rId5"/>
          <a:stretch>
            <a:fillRect/>
          </a:stretch>
        </p:blipFill>
        <p:spPr>
          <a:xfrm rot="21600000">
            <a:off x="720090" y="1619250"/>
            <a:ext cx="10751184" cy="12700"/>
          </a:xfrm>
          <a:prstGeom prst="rect">
            <a:avLst/>
          </a:prstGeom>
        </p:spPr>
      </p:pic>
      <p:pic>
        <p:nvPicPr>
          <p:cNvPr id="910" name="picture 910"/>
          <p:cNvPicPr>
            <a:picLocks noChangeAspect="1"/>
          </p:cNvPicPr>
          <p:nvPr/>
        </p:nvPicPr>
        <p:blipFill>
          <a:blip r:embed="rId5"/>
          <a:stretch>
            <a:fillRect/>
          </a:stretch>
        </p:blipFill>
        <p:spPr>
          <a:xfrm rot="21600000">
            <a:off x="720090" y="2241550"/>
            <a:ext cx="10751184" cy="12700"/>
          </a:xfrm>
          <a:prstGeom prst="rect">
            <a:avLst/>
          </a:prstGeom>
        </p:spPr>
      </p:pic>
    </p:spTree>
  </p:cSld>
  <p:clrMapOvr>
    <a:masterClrMapping/>
  </p:clrMapOvr>
</p:sld>
</file>

<file path=ppt/slides/slide43.xml><?xml version="1.0" encoding="utf-8"?>
<p:sld xmlns:a16="http://schemas.microsoft.com/office/drawing/2014/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2" name="rect 912"/>
          <p:cNvSpPr/>
          <p:nvPr/>
        </p:nvSpPr>
        <p:spPr>
          <a:xfrm>
            <a:off x="0" y="0"/>
            <a:ext cx="12192000" cy="6858000"/>
          </a:xfrm>
          <a:prstGeom prst="rect">
            <a:avLst/>
          </a:prstGeom>
          <a:solidFill>
            <a:srgbClr val="E4F4FB">
              <a:alpha val="100000"/>
            </a:srgbClr>
          </a:solidFill>
          <a:ln w="0" cap="flat">
            <a:noFill/>
            <a:prstDash val="solid"/>
            <a:miter lim="0"/>
          </a:ln>
        </p:spPr>
        <p:txBody>
          <a:bodyPr rtlCol="0"/>
          <a:lstStyle/>
          <a:p>
            <a:pPr algn="ctr"/>
            <a:endParaRPr lang="zh-CN" altLang="en-US"/>
          </a:p>
        </p:txBody>
      </p:sp>
      <p:grpSp>
        <p:nvGrpSpPr>
          <p:cNvPr id="72" name="group 72"/>
          <p:cNvGrpSpPr/>
          <p:nvPr/>
        </p:nvGrpSpPr>
        <p:grpSpPr>
          <a:xfrm rot="21600000">
            <a:off x="720852" y="1626107"/>
            <a:ext cx="10750296" cy="4573524"/>
            <a:chOff x="0" y="0"/>
            <a:chExt cx="10750296" cy="4573524"/>
          </a:xfrm>
        </p:grpSpPr>
        <p:sp>
          <p:nvSpPr>
            <p:cNvPr id="914" name="path 914"/>
            <p:cNvSpPr/>
            <p:nvPr/>
          </p:nvSpPr>
          <p:spPr>
            <a:xfrm>
              <a:off x="0" y="0"/>
              <a:ext cx="10750296" cy="4573524"/>
            </a:xfrm>
            <a:custGeom>
              <a:avLst/>
              <a:gdLst/>
              <a:ahLst/>
              <a:cxnLst/>
              <a:rect l="0" t="0" r="0" b="0"/>
              <a:pathLst>
                <a:path w="16929" h="7202">
                  <a:moveTo>
                    <a:pt x="0" y="0"/>
                  </a:moveTo>
                  <a:lnTo>
                    <a:pt x="16929" y="0"/>
                  </a:lnTo>
                  <a:lnTo>
                    <a:pt x="16929" y="979"/>
                  </a:lnTo>
                  <a:lnTo>
                    <a:pt x="0" y="979"/>
                  </a:lnTo>
                  <a:lnTo>
                    <a:pt x="0" y="0"/>
                  </a:lnTo>
                  <a:close/>
                </a:path>
                <a:path w="16929" h="7202">
                  <a:moveTo>
                    <a:pt x="0" y="1958"/>
                  </a:moveTo>
                  <a:lnTo>
                    <a:pt x="4171" y="1958"/>
                  </a:lnTo>
                  <a:lnTo>
                    <a:pt x="4171" y="2940"/>
                  </a:lnTo>
                  <a:lnTo>
                    <a:pt x="0" y="2940"/>
                  </a:lnTo>
                  <a:lnTo>
                    <a:pt x="0" y="1958"/>
                  </a:lnTo>
                  <a:close/>
                </a:path>
                <a:path w="16929" h="7202">
                  <a:moveTo>
                    <a:pt x="4171" y="1958"/>
                  </a:moveTo>
                  <a:lnTo>
                    <a:pt x="11138" y="1958"/>
                  </a:lnTo>
                  <a:lnTo>
                    <a:pt x="11138" y="2940"/>
                  </a:lnTo>
                  <a:lnTo>
                    <a:pt x="4171" y="2940"/>
                  </a:lnTo>
                  <a:lnTo>
                    <a:pt x="4171" y="1958"/>
                  </a:lnTo>
                  <a:close/>
                </a:path>
                <a:path w="16929" h="7202">
                  <a:moveTo>
                    <a:pt x="11138" y="1958"/>
                  </a:moveTo>
                  <a:lnTo>
                    <a:pt x="16929" y="1958"/>
                  </a:lnTo>
                  <a:lnTo>
                    <a:pt x="16929" y="2940"/>
                  </a:lnTo>
                  <a:lnTo>
                    <a:pt x="11138" y="2940"/>
                  </a:lnTo>
                  <a:lnTo>
                    <a:pt x="11138" y="1958"/>
                  </a:lnTo>
                  <a:close/>
                </a:path>
                <a:path w="16929" h="7202">
                  <a:moveTo>
                    <a:pt x="4171" y="4368"/>
                  </a:moveTo>
                  <a:lnTo>
                    <a:pt x="11138" y="4368"/>
                  </a:lnTo>
                  <a:lnTo>
                    <a:pt x="11138" y="7202"/>
                  </a:lnTo>
                  <a:lnTo>
                    <a:pt x="4171" y="7202"/>
                  </a:lnTo>
                  <a:lnTo>
                    <a:pt x="4171" y="4368"/>
                  </a:lnTo>
                  <a:close/>
                </a:path>
              </a:pathLst>
            </a:custGeom>
            <a:solidFill>
              <a:srgbClr val="B9D6E6">
                <a:alpha val="100000"/>
              </a:srgbClr>
            </a:solidFill>
            <a:ln w="0" cap="flat">
              <a:noFill/>
              <a:prstDash val="solid"/>
              <a:miter lim="0"/>
            </a:ln>
          </p:spPr>
          <p:txBody>
            <a:bodyPr rtlCol="0"/>
            <a:lstStyle/>
            <a:p>
              <a:pPr algn="ctr"/>
              <a:endParaRPr lang="zh-CN" altLang="en-US"/>
            </a:p>
          </p:txBody>
        </p:sp>
        <p:sp>
          <p:nvSpPr>
            <p:cNvPr id="916" name="path 916"/>
            <p:cNvSpPr/>
            <p:nvPr/>
          </p:nvSpPr>
          <p:spPr>
            <a:xfrm>
              <a:off x="0" y="621792"/>
              <a:ext cx="10750296" cy="3951732"/>
            </a:xfrm>
            <a:custGeom>
              <a:avLst/>
              <a:gdLst/>
              <a:ahLst/>
              <a:cxnLst/>
              <a:rect l="0" t="0" r="0" b="0"/>
              <a:pathLst>
                <a:path w="16929" h="6223">
                  <a:moveTo>
                    <a:pt x="0" y="0"/>
                  </a:moveTo>
                  <a:lnTo>
                    <a:pt x="16929" y="0"/>
                  </a:lnTo>
                  <a:lnTo>
                    <a:pt x="16929" y="979"/>
                  </a:lnTo>
                  <a:lnTo>
                    <a:pt x="0" y="979"/>
                  </a:lnTo>
                  <a:lnTo>
                    <a:pt x="0" y="0"/>
                  </a:lnTo>
                  <a:close/>
                </a:path>
                <a:path w="16929" h="6223">
                  <a:moveTo>
                    <a:pt x="0" y="1960"/>
                  </a:moveTo>
                  <a:lnTo>
                    <a:pt x="4171" y="1960"/>
                  </a:lnTo>
                  <a:lnTo>
                    <a:pt x="4171" y="6223"/>
                  </a:lnTo>
                  <a:lnTo>
                    <a:pt x="0" y="6223"/>
                  </a:lnTo>
                  <a:lnTo>
                    <a:pt x="0" y="1960"/>
                  </a:lnTo>
                  <a:close/>
                </a:path>
                <a:path w="16929" h="6223">
                  <a:moveTo>
                    <a:pt x="4171" y="1960"/>
                  </a:moveTo>
                  <a:lnTo>
                    <a:pt x="11138" y="1960"/>
                  </a:lnTo>
                  <a:lnTo>
                    <a:pt x="11138" y="3388"/>
                  </a:lnTo>
                  <a:lnTo>
                    <a:pt x="4171" y="3388"/>
                  </a:lnTo>
                  <a:lnTo>
                    <a:pt x="4171" y="1960"/>
                  </a:lnTo>
                  <a:close/>
                </a:path>
                <a:path w="16929" h="6223">
                  <a:moveTo>
                    <a:pt x="11138" y="1960"/>
                  </a:moveTo>
                  <a:lnTo>
                    <a:pt x="16929" y="1960"/>
                  </a:lnTo>
                  <a:lnTo>
                    <a:pt x="16929" y="6223"/>
                  </a:lnTo>
                  <a:lnTo>
                    <a:pt x="11138" y="6223"/>
                  </a:lnTo>
                  <a:lnTo>
                    <a:pt x="11138" y="1960"/>
                  </a:lnTo>
                  <a:close/>
                </a:path>
              </a:pathLst>
            </a:custGeom>
            <a:solidFill>
              <a:srgbClr val="FFFFFF">
                <a:alpha val="100000"/>
              </a:srgbClr>
            </a:solidFill>
            <a:ln w="0" cap="flat">
              <a:noFill/>
              <a:prstDash val="solid"/>
              <a:miter lim="0"/>
            </a:ln>
          </p:spPr>
          <p:txBody>
            <a:bodyPr rtlCol="0"/>
            <a:lstStyle/>
            <a:p>
              <a:pPr algn="ctr"/>
              <a:endParaRPr lang="zh-CN" altLang="en-US"/>
            </a:p>
          </p:txBody>
        </p:sp>
      </p:grpSp>
      <p:graphicFrame>
        <p:nvGraphicFramePr>
          <p:cNvPr id="918" name="table 918"/>
          <p:cNvGraphicFramePr>
            <a:graphicFrameLocks noGrp="1"/>
          </p:cNvGraphicFramePr>
          <p:nvPr/>
        </p:nvGraphicFramePr>
        <p:xfrm>
          <a:off x="720090" y="2870200"/>
          <a:ext cx="10750549" cy="3355340"/>
        </p:xfrm>
        <a:graphic>
          <a:graphicData uri="http://schemas.openxmlformats.org/drawingml/2006/table">
            <a:tbl>
              <a:tblPr/>
              <a:tblGrid>
                <a:gridCol w="2649220">
                  <a:extLst>
                    <a:ext uri="{9D8B030D-6E8A-4147-A177-3AD203B41FA5}">
                      <a16:colId xmlns:a16="http://schemas.microsoft.com/office/drawing/2014/main" val="20000"/>
                    </a:ext>
                  </a:extLst>
                </a:gridCol>
                <a:gridCol w="4424045">
                  <a:extLst>
                    <a:ext uri="{9D8B030D-6E8A-4147-A177-3AD203B41FA5}">
                      <a16:colId xmlns:a16="http://schemas.microsoft.com/office/drawing/2014/main" val="20001"/>
                    </a:ext>
                  </a:extLst>
                </a:gridCol>
                <a:gridCol w="3677284">
                  <a:extLst>
                    <a:ext uri="{9D8B030D-6E8A-4147-A177-3AD203B41FA5}">
                      <a16:colId xmlns:a16="http://schemas.microsoft.com/office/drawing/2014/main" val="20002"/>
                    </a:ext>
                  </a:extLst>
                </a:gridCol>
              </a:tblGrid>
              <a:tr h="3355340">
                <a:tc>
                  <a:txBody>
                    <a:bodyPr/>
                    <a:lstStyle/>
                    <a:p>
                      <a:pPr algn="l" rtl="0" eaLnBrk="0">
                        <a:lnSpc>
                          <a:spcPct val="152000"/>
                        </a:lnSpc>
                        <a:tabLst/>
                      </a:pPr>
                      <a:endParaRPr sz="1000" dirty="0">
                        <a:latin typeface="Arial"/>
                        <a:ea typeface="Arial"/>
                        <a:cs typeface="Arial"/>
                      </a:endParaRPr>
                    </a:p>
                    <a:p>
                      <a:pPr algn="l" rtl="0" eaLnBrk="0">
                        <a:lnSpc>
                          <a:spcPct val="8355"/>
                        </a:lnSpc>
                        <a:tabLst/>
                      </a:pPr>
                      <a:endParaRPr sz="100" dirty="0">
                        <a:latin typeface="Arial"/>
                        <a:ea typeface="Arial"/>
                        <a:cs typeface="Arial"/>
                      </a:endParaRPr>
                    </a:p>
                    <a:p>
                      <a:pPr marL="872489" algn="l" rtl="0" eaLnBrk="0">
                        <a:lnSpc>
                          <a:spcPct val="84000"/>
                        </a:lnSpc>
                        <a:tabLst/>
                      </a:pPr>
                      <a:r>
                        <a:rPr sz="1600" kern="0" spc="120" dirty="0">
                          <a:solidFill>
                            <a:srgbClr val="000000">
                              <a:alpha val="100000"/>
                            </a:srgbClr>
                          </a:solidFill>
                          <a:latin typeface="Microsoft YaHei"/>
                          <a:ea typeface="Microsoft YaHei"/>
                          <a:cs typeface="Microsoft YaHei"/>
                        </a:rPr>
                        <a:t>检查要点</a:t>
                      </a:r>
                      <a:endParaRPr sz="1600" dirty="0">
                        <a:latin typeface="Microsoft YaHei"/>
                        <a:ea typeface="Microsoft YaHei"/>
                        <a:cs typeface="Microsoft YaHei"/>
                      </a:endParaRPr>
                    </a:p>
                    <a:p>
                      <a:pPr algn="l" rtl="0" eaLnBrk="0">
                        <a:lnSpc>
                          <a:spcPct val="111000"/>
                        </a:lnSpc>
                        <a:tabLst/>
                      </a:pPr>
                      <a:endParaRPr sz="1000" dirty="0">
                        <a:latin typeface="Arial"/>
                        <a:ea typeface="Arial"/>
                        <a:cs typeface="Arial"/>
                      </a:endParaRPr>
                    </a:p>
                    <a:p>
                      <a:pPr algn="l" rtl="0" eaLnBrk="0">
                        <a:lnSpc>
                          <a:spcPct val="111000"/>
                        </a:lnSpc>
                        <a:tabLst/>
                      </a:pPr>
                      <a:endParaRPr sz="1000" dirty="0">
                        <a:latin typeface="Arial"/>
                        <a:ea typeface="Arial"/>
                        <a:cs typeface="Arial"/>
                      </a:endParaRPr>
                    </a:p>
                    <a:p>
                      <a:pPr algn="l" rtl="0" eaLnBrk="0">
                        <a:lnSpc>
                          <a:spcPct val="112000"/>
                        </a:lnSpc>
                        <a:tabLst/>
                      </a:pPr>
                      <a:endParaRPr sz="1000" dirty="0">
                        <a:latin typeface="Arial"/>
                        <a:ea typeface="Arial"/>
                        <a:cs typeface="Arial"/>
                      </a:endParaRPr>
                    </a:p>
                    <a:p>
                      <a:pPr algn="l" rtl="0" eaLnBrk="0">
                        <a:lnSpc>
                          <a:spcPct val="112000"/>
                        </a:lnSpc>
                        <a:tabLst/>
                      </a:pPr>
                      <a:endParaRPr sz="1000" dirty="0">
                        <a:latin typeface="Arial"/>
                        <a:ea typeface="Arial"/>
                        <a:cs typeface="Arial"/>
                      </a:endParaRPr>
                    </a:p>
                    <a:p>
                      <a:pPr algn="l" rtl="0" eaLnBrk="0">
                        <a:lnSpc>
                          <a:spcPct val="112000"/>
                        </a:lnSpc>
                        <a:tabLst/>
                      </a:pPr>
                      <a:endParaRPr sz="1000" dirty="0">
                        <a:latin typeface="Arial"/>
                        <a:ea typeface="Arial"/>
                        <a:cs typeface="Arial"/>
                      </a:endParaRPr>
                    </a:p>
                    <a:p>
                      <a:pPr algn="l" rtl="0" eaLnBrk="0">
                        <a:lnSpc>
                          <a:spcPct val="112000"/>
                        </a:lnSpc>
                        <a:tabLst/>
                      </a:pPr>
                      <a:endParaRPr sz="1000" dirty="0">
                        <a:latin typeface="Arial"/>
                        <a:ea typeface="Arial"/>
                        <a:cs typeface="Arial"/>
                      </a:endParaRPr>
                    </a:p>
                    <a:p>
                      <a:pPr algn="l" rtl="0" eaLnBrk="0">
                        <a:lnSpc>
                          <a:spcPct val="126000"/>
                        </a:lnSpc>
                        <a:tabLst/>
                      </a:pPr>
                      <a:endParaRPr sz="300" dirty="0">
                        <a:latin typeface="Arial"/>
                        <a:ea typeface="Arial"/>
                        <a:cs typeface="Arial"/>
                      </a:endParaRPr>
                    </a:p>
                    <a:p>
                      <a:pPr marL="232409" indent="78105" algn="l" rtl="0" eaLnBrk="0">
                        <a:lnSpc>
                          <a:spcPct val="130000"/>
                        </a:lnSpc>
                        <a:spcBef>
                          <a:spcPts val="2"/>
                        </a:spcBef>
                        <a:tabLst/>
                      </a:pPr>
                      <a:r>
                        <a:rPr sz="1500" kern="0" spc="-40" dirty="0">
                          <a:solidFill>
                            <a:srgbClr val="000000">
                              <a:alpha val="100000"/>
                            </a:srgbClr>
                          </a:solidFill>
                          <a:latin typeface="Microsoft YaHei"/>
                          <a:ea typeface="Microsoft YaHei"/>
                          <a:cs typeface="Microsoft YaHei"/>
                        </a:rPr>
                        <a:t>（ </a:t>
                      </a:r>
                      <a:r>
                        <a:rPr sz="1500" kern="0" spc="-40" dirty="0">
                          <a:solidFill>
                            <a:srgbClr val="000000">
                              <a:alpha val="100000"/>
                            </a:srgbClr>
                          </a:solidFill>
                          <a:latin typeface="FangSong"/>
                          <a:ea typeface="FangSong"/>
                          <a:cs typeface="FangSong"/>
                        </a:rPr>
                        <a:t>4</a:t>
                      </a:r>
                      <a:r>
                        <a:rPr sz="1500" kern="0" spc="-340" dirty="0">
                          <a:solidFill>
                            <a:srgbClr val="000000">
                              <a:alpha val="100000"/>
                            </a:srgbClr>
                          </a:solidFill>
                          <a:latin typeface="FangSong"/>
                          <a:ea typeface="FangSong"/>
                          <a:cs typeface="FangSong"/>
                        </a:rPr>
                        <a:t> </a:t>
                      </a:r>
                      <a:r>
                        <a:rPr sz="1500" kern="0" spc="-40" dirty="0">
                          <a:solidFill>
                            <a:srgbClr val="000000">
                              <a:alpha val="100000"/>
                            </a:srgbClr>
                          </a:solidFill>
                          <a:latin typeface="Microsoft YaHei"/>
                          <a:ea typeface="Microsoft YaHei"/>
                          <a:cs typeface="Microsoft YaHei"/>
                        </a:rPr>
                        <a:t>）查液相管道两个截</a:t>
                      </a:r>
                      <a:r>
                        <a:rPr sz="1500" kern="0" spc="0" dirty="0">
                          <a:solidFill>
                            <a:srgbClr val="000000">
                              <a:alpha val="100000"/>
                            </a:srgbClr>
                          </a:solidFill>
                          <a:latin typeface="Microsoft YaHei"/>
                          <a:ea typeface="Microsoft YaHei"/>
                          <a:cs typeface="Microsoft YaHei"/>
                        </a:rPr>
                        <a:t>      </a:t>
                      </a:r>
                      <a:r>
                        <a:rPr sz="1500" kern="0" spc="90" dirty="0">
                          <a:solidFill>
                            <a:srgbClr val="000000">
                              <a:alpha val="100000"/>
                            </a:srgbClr>
                          </a:solidFill>
                          <a:latin typeface="Microsoft YaHei"/>
                          <a:ea typeface="Microsoft YaHei"/>
                          <a:cs typeface="Microsoft YaHei"/>
                        </a:rPr>
                        <a:t>断阀之间的安全放散装</a:t>
                      </a:r>
                      <a:r>
                        <a:rPr sz="1500" kern="0" spc="0" dirty="0">
                          <a:solidFill>
                            <a:srgbClr val="000000">
                              <a:alpha val="100000"/>
                            </a:srgbClr>
                          </a:solidFill>
                          <a:latin typeface="Microsoft YaHei"/>
                          <a:ea typeface="Microsoft YaHei"/>
                          <a:cs typeface="Microsoft YaHei"/>
                        </a:rPr>
                        <a:t>        </a:t>
                      </a:r>
                      <a:r>
                        <a:rPr sz="1500" kern="0" spc="70" dirty="0">
                          <a:solidFill>
                            <a:srgbClr val="000000">
                              <a:alpha val="100000"/>
                            </a:srgbClr>
                          </a:solidFill>
                          <a:latin typeface="Microsoft YaHei"/>
                          <a:ea typeface="Microsoft YaHei"/>
                          <a:cs typeface="Microsoft YaHei"/>
                        </a:rPr>
                        <a:t>置设置情况。</a:t>
                      </a:r>
                      <a:endParaRPr sz="1500" dirty="0">
                        <a:latin typeface="Microsoft YaHei"/>
                        <a:ea typeface="Microsoft YaHei"/>
                        <a:cs typeface="Microsoft YaHei"/>
                      </a:endParaRPr>
                    </a:p>
                  </a:txBody>
                  <a:tcPr marL="0" marR="0" marT="0" marB="0">
                    <a:lnL>
                      <a:noFill/>
                    </a:lnL>
                    <a:lnR w="12700" cap="flat" cmpd="sng" algn="ctr">
                      <a:solidFill>
                        <a:srgbClr val="8EBFD6"/>
                      </a:solidFill>
                      <a:prstDash val="solid"/>
                      <a:round/>
                      <a:headEnd type="none" w="med" len="med"/>
                      <a:tailEnd type="none" w="med" len="med"/>
                    </a:lnR>
                    <a:lnT>
                      <a:noFill/>
                    </a:lnT>
                    <a:lnB>
                      <a:noFill/>
                    </a:lnB>
                  </a:tcPr>
                </a:tc>
                <a:tc>
                  <a:txBody>
                    <a:bodyPr/>
                    <a:lstStyle/>
                    <a:p>
                      <a:pPr algn="l" rtl="0" eaLnBrk="0">
                        <a:lnSpc>
                          <a:spcPct val="152000"/>
                        </a:lnSpc>
                        <a:tabLst/>
                      </a:pPr>
                      <a:endParaRPr sz="1000" dirty="0">
                        <a:latin typeface="Arial"/>
                        <a:ea typeface="Arial"/>
                        <a:cs typeface="Arial"/>
                      </a:endParaRPr>
                    </a:p>
                    <a:p>
                      <a:pPr marL="1762125" algn="l" rtl="0" eaLnBrk="0">
                        <a:lnSpc>
                          <a:spcPct val="84000"/>
                        </a:lnSpc>
                        <a:spcBef>
                          <a:spcPts val="4"/>
                        </a:spcBef>
                        <a:tabLst/>
                      </a:pPr>
                      <a:r>
                        <a:rPr sz="1600" kern="0" spc="120" dirty="0">
                          <a:solidFill>
                            <a:srgbClr val="000000">
                              <a:alpha val="100000"/>
                            </a:srgbClr>
                          </a:solidFill>
                          <a:latin typeface="Microsoft YaHei"/>
                          <a:ea typeface="Microsoft YaHei"/>
                          <a:cs typeface="Microsoft YaHei"/>
                        </a:rPr>
                        <a:t>判定标准</a:t>
                      </a:r>
                      <a:endParaRPr sz="1600" dirty="0">
                        <a:latin typeface="Microsoft YaHei"/>
                        <a:ea typeface="Microsoft YaHei"/>
                        <a:cs typeface="Microsoft YaHei"/>
                      </a:endParaRPr>
                    </a:p>
                    <a:p>
                      <a:pPr algn="l" rtl="0" eaLnBrk="0">
                        <a:lnSpc>
                          <a:spcPct val="194000"/>
                        </a:lnSpc>
                        <a:tabLst/>
                      </a:pPr>
                      <a:endParaRPr sz="1000" dirty="0">
                        <a:latin typeface="Arial"/>
                        <a:ea typeface="Arial"/>
                        <a:cs typeface="Arial"/>
                      </a:endParaRPr>
                    </a:p>
                    <a:p>
                      <a:pPr algn="l" rtl="0" eaLnBrk="0">
                        <a:lnSpc>
                          <a:spcPct val="127000"/>
                        </a:lnSpc>
                        <a:tabLst/>
                      </a:pPr>
                      <a:endParaRPr sz="300" dirty="0">
                        <a:latin typeface="Arial"/>
                        <a:ea typeface="Arial"/>
                        <a:cs typeface="Arial"/>
                      </a:endParaRPr>
                    </a:p>
                    <a:p>
                      <a:pPr marL="233045" algn="l" rtl="0" eaLnBrk="0">
                        <a:lnSpc>
                          <a:spcPct val="125000"/>
                        </a:lnSpc>
                        <a:spcBef>
                          <a:spcPts val="2"/>
                        </a:spcBef>
                        <a:tabLst/>
                      </a:pPr>
                      <a:r>
                        <a:rPr sz="1500" kern="0" spc="100" dirty="0">
                          <a:solidFill>
                            <a:srgbClr val="000000">
                              <a:alpha val="100000"/>
                            </a:srgbClr>
                          </a:solidFill>
                          <a:latin typeface="Microsoft YaHei"/>
                          <a:ea typeface="Microsoft YaHei"/>
                          <a:cs typeface="Microsoft YaHei"/>
                        </a:rPr>
                        <a:t>液相管道两个截断阀之间未设置安</a:t>
                      </a:r>
                      <a:r>
                        <a:rPr sz="1500" kern="0" spc="90" dirty="0">
                          <a:solidFill>
                            <a:srgbClr val="000000">
                              <a:alpha val="100000"/>
                            </a:srgbClr>
                          </a:solidFill>
                          <a:latin typeface="Microsoft YaHei"/>
                          <a:ea typeface="Microsoft YaHei"/>
                          <a:cs typeface="Microsoft YaHei"/>
                        </a:rPr>
                        <a:t>全放散装</a:t>
                      </a:r>
                      <a:r>
                        <a:rPr sz="1500" kern="0" spc="-10" dirty="0">
                          <a:solidFill>
                            <a:srgbClr val="000000">
                              <a:alpha val="100000"/>
                            </a:srgbClr>
                          </a:solidFill>
                          <a:latin typeface="Microsoft YaHei"/>
                          <a:ea typeface="Microsoft YaHei"/>
                          <a:cs typeface="Microsoft YaHei"/>
                        </a:rPr>
                        <a:t>       </a:t>
                      </a:r>
                      <a:r>
                        <a:rPr sz="1500" kern="0" spc="30" dirty="0">
                          <a:solidFill>
                            <a:srgbClr val="000000">
                              <a:alpha val="100000"/>
                            </a:srgbClr>
                          </a:solidFill>
                          <a:latin typeface="Microsoft YaHei"/>
                          <a:ea typeface="Microsoft YaHei"/>
                          <a:cs typeface="Microsoft YaHei"/>
                        </a:rPr>
                        <a:t>置 ，构成重大隐患</a:t>
                      </a:r>
                      <a:endParaRPr sz="1500" dirty="0">
                        <a:latin typeface="Microsoft YaHei"/>
                        <a:ea typeface="Microsoft YaHei"/>
                        <a:cs typeface="Microsoft YaHei"/>
                      </a:endParaRPr>
                    </a:p>
                  </a:txBody>
                  <a:tcPr marL="0" marR="0" marT="0" marB="0">
                    <a:lnL w="12700" cap="flat" cmpd="sng" algn="ctr">
                      <a:solidFill>
                        <a:srgbClr val="8EBFD6"/>
                      </a:solidFill>
                      <a:prstDash val="solid"/>
                      <a:round/>
                      <a:headEnd type="none" w="med" len="med"/>
                      <a:tailEnd type="none" w="med" len="med"/>
                    </a:lnL>
                    <a:lnR w="12700" cap="flat" cmpd="sng" algn="ctr">
                      <a:solidFill>
                        <a:srgbClr val="8EBFD6"/>
                      </a:solidFill>
                      <a:prstDash val="solid"/>
                      <a:round/>
                      <a:headEnd type="none" w="med" len="med"/>
                      <a:tailEnd type="none" w="med" len="med"/>
                    </a:lnR>
                    <a:lnT>
                      <a:noFill/>
                    </a:lnT>
                    <a:lnB>
                      <a:noFill/>
                    </a:lnB>
                  </a:tcPr>
                </a:tc>
                <a:tc>
                  <a:txBody>
                    <a:bodyPr/>
                    <a:lstStyle/>
                    <a:p>
                      <a:pPr algn="l" rtl="0" eaLnBrk="0">
                        <a:lnSpc>
                          <a:spcPct val="151000"/>
                        </a:lnSpc>
                        <a:tabLst/>
                      </a:pPr>
                      <a:endParaRPr sz="1000" dirty="0">
                        <a:latin typeface="Arial"/>
                        <a:ea typeface="Arial"/>
                        <a:cs typeface="Arial"/>
                      </a:endParaRPr>
                    </a:p>
                    <a:p>
                      <a:pPr marL="1162050" algn="l" rtl="0" eaLnBrk="0">
                        <a:lnSpc>
                          <a:spcPct val="85000"/>
                        </a:lnSpc>
                        <a:spcBef>
                          <a:spcPts val="1"/>
                        </a:spcBef>
                        <a:tabLst/>
                      </a:pPr>
                      <a:r>
                        <a:rPr sz="1600" kern="0" spc="140" dirty="0">
                          <a:solidFill>
                            <a:srgbClr val="000000">
                              <a:alpha val="100000"/>
                            </a:srgbClr>
                          </a:solidFill>
                          <a:latin typeface="Microsoft YaHei"/>
                          <a:ea typeface="Microsoft YaHei"/>
                          <a:cs typeface="Microsoft YaHei"/>
                        </a:rPr>
                        <a:t>相关参考依据</a:t>
                      </a:r>
                      <a:endParaRPr sz="1600" dirty="0">
                        <a:latin typeface="Microsoft YaHei"/>
                        <a:ea typeface="Microsoft YaHei"/>
                        <a:cs typeface="Microsoft YaHei"/>
                      </a:endParaRPr>
                    </a:p>
                    <a:p>
                      <a:pPr algn="l" rtl="0" eaLnBrk="0">
                        <a:lnSpc>
                          <a:spcPct val="131000"/>
                        </a:lnSpc>
                        <a:tabLst/>
                      </a:pPr>
                      <a:endParaRPr sz="1000" dirty="0">
                        <a:latin typeface="Arial"/>
                        <a:ea typeface="Arial"/>
                        <a:cs typeface="Arial"/>
                      </a:endParaRPr>
                    </a:p>
                    <a:p>
                      <a:pPr algn="l" rtl="0" eaLnBrk="0">
                        <a:lnSpc>
                          <a:spcPct val="131000"/>
                        </a:lnSpc>
                        <a:tabLst/>
                      </a:pPr>
                      <a:endParaRPr sz="1000" dirty="0">
                        <a:latin typeface="Arial"/>
                        <a:ea typeface="Arial"/>
                        <a:cs typeface="Arial"/>
                      </a:endParaRPr>
                    </a:p>
                    <a:p>
                      <a:pPr algn="l" rtl="0" eaLnBrk="0">
                        <a:lnSpc>
                          <a:spcPct val="132000"/>
                        </a:lnSpc>
                        <a:tabLst/>
                      </a:pPr>
                      <a:endParaRPr sz="1000" dirty="0">
                        <a:latin typeface="Arial"/>
                        <a:ea typeface="Arial"/>
                        <a:cs typeface="Arial"/>
                      </a:endParaRPr>
                    </a:p>
                    <a:p>
                      <a:pPr marL="232409" indent="83819" algn="l" rtl="0" eaLnBrk="0">
                        <a:lnSpc>
                          <a:spcPct val="122000"/>
                        </a:lnSpc>
                        <a:spcBef>
                          <a:spcPts val="364"/>
                        </a:spcBef>
                        <a:tabLst/>
                      </a:pPr>
                      <a:r>
                        <a:rPr sz="1200" kern="0" spc="30" dirty="0">
                          <a:solidFill>
                            <a:srgbClr val="FF0000">
                              <a:alpha val="100000"/>
                            </a:srgbClr>
                          </a:solidFill>
                          <a:latin typeface="Microsoft YaHei"/>
                          <a:ea typeface="Microsoft YaHei"/>
                          <a:cs typeface="Microsoft YaHei"/>
                        </a:rPr>
                        <a:t>【依据】</a:t>
                      </a:r>
                      <a:r>
                        <a:rPr sz="1200" kern="0" spc="30" dirty="0">
                          <a:solidFill>
                            <a:srgbClr val="000000">
                              <a:alpha val="100000"/>
                            </a:srgbClr>
                          </a:solidFill>
                          <a:latin typeface="Microsoft YaHei"/>
                          <a:ea typeface="Microsoft YaHei"/>
                          <a:cs typeface="Microsoft YaHei"/>
                        </a:rPr>
                        <a:t>《燃气工程项目规范》</a:t>
                      </a:r>
                      <a:r>
                        <a:rPr sz="1200" kern="0" spc="-110" dirty="0">
                          <a:solidFill>
                            <a:srgbClr val="000000">
                              <a:alpha val="100000"/>
                            </a:srgbClr>
                          </a:solidFill>
                          <a:latin typeface="Microsoft YaHei"/>
                          <a:ea typeface="Microsoft YaHei"/>
                          <a:cs typeface="Microsoft YaHei"/>
                        </a:rPr>
                        <a:t> </a:t>
                      </a:r>
                      <a:r>
                        <a:rPr sz="1200" kern="0" spc="30" dirty="0">
                          <a:solidFill>
                            <a:srgbClr val="000000">
                              <a:alpha val="100000"/>
                            </a:srgbClr>
                          </a:solidFill>
                          <a:latin typeface="Microsoft YaHei"/>
                          <a:ea typeface="Microsoft YaHei"/>
                          <a:cs typeface="Microsoft YaHei"/>
                        </a:rPr>
                        <a:t>第4</a:t>
                      </a:r>
                      <a:r>
                        <a:rPr sz="1200" kern="0" spc="-160" dirty="0">
                          <a:solidFill>
                            <a:srgbClr val="000000">
                              <a:alpha val="100000"/>
                            </a:srgbClr>
                          </a:solidFill>
                          <a:latin typeface="Microsoft YaHei"/>
                          <a:ea typeface="Microsoft YaHei"/>
                          <a:cs typeface="Microsoft YaHei"/>
                        </a:rPr>
                        <a:t> </a:t>
                      </a:r>
                      <a:r>
                        <a:rPr sz="1200" kern="0" spc="30" dirty="0">
                          <a:solidFill>
                            <a:srgbClr val="000000">
                              <a:alpha val="100000"/>
                            </a:srgbClr>
                          </a:solidFill>
                          <a:latin typeface="Microsoft YaHei"/>
                          <a:ea typeface="Microsoft YaHei"/>
                          <a:cs typeface="Microsoft YaHei"/>
                        </a:rPr>
                        <a:t>.</a:t>
                      </a:r>
                      <a:r>
                        <a:rPr sz="1200" kern="0" spc="20" dirty="0">
                          <a:solidFill>
                            <a:srgbClr val="000000">
                              <a:alpha val="100000"/>
                            </a:srgbClr>
                          </a:solidFill>
                          <a:latin typeface="Microsoft YaHei"/>
                          <a:ea typeface="Microsoft YaHei"/>
                          <a:cs typeface="Microsoft YaHei"/>
                        </a:rPr>
                        <a:t>2.</a:t>
                      </a:r>
                      <a:r>
                        <a:rPr sz="1200" kern="0" spc="-180" dirty="0">
                          <a:solidFill>
                            <a:srgbClr val="000000">
                              <a:alpha val="100000"/>
                            </a:srgbClr>
                          </a:solidFill>
                          <a:latin typeface="Microsoft YaHei"/>
                          <a:ea typeface="Microsoft YaHei"/>
                          <a:cs typeface="Microsoft YaHei"/>
                        </a:rPr>
                        <a:t> </a:t>
                      </a:r>
                      <a:r>
                        <a:rPr sz="1200" kern="0" spc="20" dirty="0">
                          <a:solidFill>
                            <a:srgbClr val="000000">
                              <a:alpha val="100000"/>
                            </a:srgbClr>
                          </a:solidFill>
                          <a:latin typeface="Microsoft YaHei"/>
                          <a:ea typeface="Microsoft YaHei"/>
                          <a:cs typeface="Microsoft YaHei"/>
                        </a:rPr>
                        <a:t>7条</a:t>
                      </a:r>
                      <a:r>
                        <a:rPr sz="1200" kern="0" spc="290" dirty="0">
                          <a:solidFill>
                            <a:srgbClr val="000000">
                              <a:alpha val="100000"/>
                            </a:srgbClr>
                          </a:solidFill>
                          <a:latin typeface="Microsoft YaHei"/>
                          <a:ea typeface="Microsoft YaHei"/>
                          <a:cs typeface="Microsoft YaHei"/>
                        </a:rPr>
                        <a:t> </a:t>
                      </a:r>
                      <a:r>
                        <a:rPr sz="1200" kern="0" spc="20" dirty="0">
                          <a:solidFill>
                            <a:srgbClr val="000000">
                              <a:alpha val="100000"/>
                            </a:srgbClr>
                          </a:solidFill>
                          <a:latin typeface="Microsoft YaHei"/>
                          <a:ea typeface="Microsoft YaHei"/>
                          <a:cs typeface="Microsoft YaHei"/>
                        </a:rPr>
                        <a:t>：</a:t>
                      </a:r>
                      <a:r>
                        <a:rPr sz="1200" kern="0" spc="0" dirty="0">
                          <a:solidFill>
                            <a:srgbClr val="000000">
                              <a:alpha val="100000"/>
                            </a:srgbClr>
                          </a:solidFill>
                          <a:latin typeface="Microsoft YaHei"/>
                          <a:ea typeface="Microsoft YaHei"/>
                          <a:cs typeface="Microsoft YaHei"/>
                        </a:rPr>
                        <a:t>     </a:t>
                      </a:r>
                      <a:r>
                        <a:rPr sz="1200" kern="0" spc="100" dirty="0">
                          <a:solidFill>
                            <a:srgbClr val="000000">
                              <a:alpha val="100000"/>
                            </a:srgbClr>
                          </a:solidFill>
                          <a:latin typeface="Microsoft YaHei"/>
                          <a:ea typeface="Microsoft YaHei"/>
                          <a:cs typeface="Microsoft YaHei"/>
                        </a:rPr>
                        <a:t>液化天然气</a:t>
                      </a:r>
                      <a:r>
                        <a:rPr sz="1200" kern="0" spc="-170" dirty="0">
                          <a:solidFill>
                            <a:srgbClr val="000000">
                              <a:alpha val="100000"/>
                            </a:srgbClr>
                          </a:solidFill>
                          <a:latin typeface="Microsoft YaHei"/>
                          <a:ea typeface="Microsoft YaHei"/>
                          <a:cs typeface="Microsoft YaHei"/>
                        </a:rPr>
                        <a:t> </a:t>
                      </a:r>
                      <a:r>
                        <a:rPr sz="1200" kern="0" spc="100" dirty="0">
                          <a:solidFill>
                            <a:srgbClr val="000000">
                              <a:alpha val="100000"/>
                            </a:srgbClr>
                          </a:solidFill>
                          <a:latin typeface="Microsoft YaHei"/>
                          <a:ea typeface="Microsoft YaHei"/>
                          <a:cs typeface="Microsoft YaHei"/>
                        </a:rPr>
                        <a:t>、</a:t>
                      </a:r>
                      <a:r>
                        <a:rPr sz="1200" kern="0" spc="-220" dirty="0">
                          <a:solidFill>
                            <a:srgbClr val="000000">
                              <a:alpha val="100000"/>
                            </a:srgbClr>
                          </a:solidFill>
                          <a:latin typeface="Microsoft YaHei"/>
                          <a:ea typeface="Microsoft YaHei"/>
                          <a:cs typeface="Microsoft YaHei"/>
                        </a:rPr>
                        <a:t> </a:t>
                      </a:r>
                      <a:r>
                        <a:rPr sz="1200" kern="0" spc="100" dirty="0">
                          <a:solidFill>
                            <a:srgbClr val="000000">
                              <a:alpha val="100000"/>
                            </a:srgbClr>
                          </a:solidFill>
                          <a:latin typeface="Microsoft YaHei"/>
                          <a:ea typeface="Microsoft YaHei"/>
                          <a:cs typeface="Microsoft YaHei"/>
                        </a:rPr>
                        <a:t>液化石</a:t>
                      </a:r>
                      <a:r>
                        <a:rPr sz="1200" kern="0" spc="90" dirty="0">
                          <a:solidFill>
                            <a:srgbClr val="000000">
                              <a:alpha val="100000"/>
                            </a:srgbClr>
                          </a:solidFill>
                          <a:latin typeface="Microsoft YaHei"/>
                          <a:ea typeface="Microsoft YaHei"/>
                          <a:cs typeface="Microsoft YaHei"/>
                        </a:rPr>
                        <a:t>油气液相管道上相邻两</a:t>
                      </a:r>
                      <a:r>
                        <a:rPr sz="1200" kern="0" spc="0" dirty="0">
                          <a:solidFill>
                            <a:srgbClr val="000000">
                              <a:alpha val="100000"/>
                            </a:srgbClr>
                          </a:solidFill>
                          <a:latin typeface="Microsoft YaHei"/>
                          <a:ea typeface="Microsoft YaHei"/>
                          <a:cs typeface="Microsoft YaHei"/>
                        </a:rPr>
                        <a:t>       </a:t>
                      </a:r>
                      <a:r>
                        <a:rPr sz="1200" kern="0" spc="100" dirty="0">
                          <a:solidFill>
                            <a:srgbClr val="000000">
                              <a:alpha val="100000"/>
                            </a:srgbClr>
                          </a:solidFill>
                          <a:latin typeface="Microsoft YaHei"/>
                          <a:ea typeface="Microsoft YaHei"/>
                          <a:cs typeface="Microsoft YaHei"/>
                        </a:rPr>
                        <a:t>个切断阀之</a:t>
                      </a:r>
                      <a:r>
                        <a:rPr sz="1200" kern="0" spc="310" dirty="0">
                          <a:solidFill>
                            <a:srgbClr val="000000">
                              <a:alpha val="100000"/>
                            </a:srgbClr>
                          </a:solidFill>
                          <a:latin typeface="Microsoft YaHei"/>
                          <a:ea typeface="Microsoft YaHei"/>
                          <a:cs typeface="Microsoft YaHei"/>
                        </a:rPr>
                        <a:t> </a:t>
                      </a:r>
                      <a:r>
                        <a:rPr sz="1200" kern="0" spc="100" dirty="0">
                          <a:solidFill>
                            <a:srgbClr val="000000">
                              <a:alpha val="100000"/>
                            </a:srgbClr>
                          </a:solidFill>
                          <a:latin typeface="Microsoft YaHei"/>
                          <a:ea typeface="Microsoft YaHei"/>
                          <a:cs typeface="Microsoft YaHei"/>
                        </a:rPr>
                        <a:t>间的封闭管道应设安全阀</a:t>
                      </a:r>
                      <a:r>
                        <a:rPr sz="1200" kern="0" spc="90" dirty="0">
                          <a:solidFill>
                            <a:srgbClr val="000000">
                              <a:alpha val="100000"/>
                            </a:srgbClr>
                          </a:solidFill>
                          <a:latin typeface="Microsoft YaHei"/>
                          <a:ea typeface="Microsoft YaHei"/>
                          <a:cs typeface="Microsoft YaHei"/>
                        </a:rPr>
                        <a:t>。</a:t>
                      </a:r>
                      <a:endParaRPr sz="1200" dirty="0">
                        <a:latin typeface="Microsoft YaHei"/>
                        <a:ea typeface="Microsoft YaHei"/>
                        <a:cs typeface="Microsoft YaHei"/>
                      </a:endParaRPr>
                    </a:p>
                    <a:p>
                      <a:pPr marL="230504" indent="83185" algn="l" rtl="0" eaLnBrk="0">
                        <a:lnSpc>
                          <a:spcPct val="119000"/>
                        </a:lnSpc>
                        <a:spcBef>
                          <a:spcPts val="58"/>
                        </a:spcBef>
                        <a:tabLst/>
                      </a:pPr>
                      <a:r>
                        <a:rPr sz="1200" kern="0" spc="70" dirty="0">
                          <a:solidFill>
                            <a:srgbClr val="FF0000">
                              <a:alpha val="100000"/>
                            </a:srgbClr>
                          </a:solidFill>
                          <a:latin typeface="Microsoft YaHei"/>
                          <a:ea typeface="Microsoft YaHei"/>
                          <a:cs typeface="Microsoft YaHei"/>
                        </a:rPr>
                        <a:t>〖解读〗</a:t>
                      </a:r>
                      <a:r>
                        <a:rPr sz="1200" kern="0" spc="-120" dirty="0">
                          <a:solidFill>
                            <a:srgbClr val="FF0000">
                              <a:alpha val="100000"/>
                            </a:srgbClr>
                          </a:solidFill>
                          <a:latin typeface="Microsoft YaHei"/>
                          <a:ea typeface="Microsoft YaHei"/>
                          <a:cs typeface="Microsoft YaHei"/>
                        </a:rPr>
                        <a:t> </a:t>
                      </a:r>
                      <a:r>
                        <a:rPr sz="1200" kern="0" spc="70" dirty="0">
                          <a:solidFill>
                            <a:srgbClr val="000000">
                              <a:alpha val="100000"/>
                            </a:srgbClr>
                          </a:solidFill>
                          <a:latin typeface="Microsoft YaHei"/>
                          <a:ea typeface="Microsoft YaHei"/>
                          <a:cs typeface="Microsoft YaHei"/>
                        </a:rPr>
                        <a:t>《液化石油气</a:t>
                      </a:r>
                      <a:r>
                        <a:rPr sz="1200" kern="0" spc="60" dirty="0">
                          <a:solidFill>
                            <a:srgbClr val="000000">
                              <a:alpha val="100000"/>
                            </a:srgbClr>
                          </a:solidFill>
                          <a:latin typeface="Microsoft YaHei"/>
                          <a:ea typeface="Microsoft YaHei"/>
                          <a:cs typeface="Microsoft YaHei"/>
                        </a:rPr>
                        <a:t>供应工程设计规范》</a:t>
                      </a:r>
                      <a:r>
                        <a:rPr sz="1200" kern="0" spc="0" dirty="0">
                          <a:solidFill>
                            <a:srgbClr val="000000">
                              <a:alpha val="100000"/>
                            </a:srgbClr>
                          </a:solidFill>
                          <a:latin typeface="Microsoft YaHei"/>
                          <a:ea typeface="Microsoft YaHei"/>
                          <a:cs typeface="Microsoft YaHei"/>
                        </a:rPr>
                        <a:t>       GB</a:t>
                      </a:r>
                      <a:r>
                        <a:rPr sz="1200" kern="0" spc="80" dirty="0">
                          <a:solidFill>
                            <a:srgbClr val="000000">
                              <a:alpha val="100000"/>
                            </a:srgbClr>
                          </a:solidFill>
                          <a:latin typeface="Microsoft YaHei"/>
                          <a:ea typeface="Microsoft YaHei"/>
                          <a:cs typeface="Microsoft YaHei"/>
                        </a:rPr>
                        <a:t>51142-2015</a:t>
                      </a:r>
                      <a:r>
                        <a:rPr sz="1200" kern="0" spc="240" dirty="0">
                          <a:solidFill>
                            <a:srgbClr val="000000">
                              <a:alpha val="100000"/>
                            </a:srgbClr>
                          </a:solidFill>
                          <a:latin typeface="Microsoft YaHei"/>
                          <a:ea typeface="Microsoft YaHei"/>
                          <a:cs typeface="Microsoft YaHei"/>
                        </a:rPr>
                        <a:t> </a:t>
                      </a:r>
                      <a:r>
                        <a:rPr sz="1200" kern="0" spc="80" dirty="0">
                          <a:solidFill>
                            <a:srgbClr val="000000">
                              <a:alpha val="100000"/>
                            </a:srgbClr>
                          </a:solidFill>
                          <a:latin typeface="Microsoft YaHei"/>
                          <a:ea typeface="Microsoft YaHei"/>
                          <a:cs typeface="Microsoft YaHei"/>
                        </a:rPr>
                        <a:t>第</a:t>
                      </a:r>
                      <a:r>
                        <a:rPr sz="1200" kern="0" spc="350" dirty="0">
                          <a:solidFill>
                            <a:srgbClr val="000000">
                              <a:alpha val="100000"/>
                            </a:srgbClr>
                          </a:solidFill>
                          <a:latin typeface="Microsoft YaHei"/>
                          <a:ea typeface="Microsoft YaHei"/>
                          <a:cs typeface="Microsoft YaHei"/>
                        </a:rPr>
                        <a:t> </a:t>
                      </a:r>
                      <a:r>
                        <a:rPr sz="1200" kern="0" spc="80" dirty="0">
                          <a:solidFill>
                            <a:srgbClr val="000000">
                              <a:alpha val="100000"/>
                            </a:srgbClr>
                          </a:solidFill>
                          <a:latin typeface="Microsoft YaHei"/>
                          <a:ea typeface="Microsoft YaHei"/>
                          <a:cs typeface="Microsoft YaHei"/>
                        </a:rPr>
                        <a:t>5.3.</a:t>
                      </a:r>
                      <a:r>
                        <a:rPr sz="1200" kern="0" spc="-130" dirty="0">
                          <a:solidFill>
                            <a:srgbClr val="000000">
                              <a:alpha val="100000"/>
                            </a:srgbClr>
                          </a:solidFill>
                          <a:latin typeface="Microsoft YaHei"/>
                          <a:ea typeface="Microsoft YaHei"/>
                          <a:cs typeface="Microsoft YaHei"/>
                        </a:rPr>
                        <a:t> </a:t>
                      </a:r>
                      <a:r>
                        <a:rPr sz="1200" kern="0" spc="80" dirty="0">
                          <a:solidFill>
                            <a:srgbClr val="000000">
                              <a:alpha val="100000"/>
                            </a:srgbClr>
                          </a:solidFill>
                          <a:latin typeface="Microsoft YaHei"/>
                          <a:ea typeface="Microsoft YaHei"/>
                          <a:cs typeface="Microsoft YaHei"/>
                        </a:rPr>
                        <a:t>19条 ：站内室外</a:t>
                      </a:r>
                      <a:r>
                        <a:rPr sz="1200" kern="0" spc="0" dirty="0">
                          <a:solidFill>
                            <a:srgbClr val="000000">
                              <a:alpha val="100000"/>
                            </a:srgbClr>
                          </a:solidFill>
                          <a:latin typeface="Microsoft YaHei"/>
                          <a:ea typeface="Microsoft YaHei"/>
                          <a:cs typeface="Microsoft YaHei"/>
                        </a:rPr>
                        <a:t>          </a:t>
                      </a:r>
                      <a:r>
                        <a:rPr sz="1200" kern="0" spc="90" dirty="0">
                          <a:solidFill>
                            <a:srgbClr val="000000">
                              <a:alpha val="100000"/>
                            </a:srgbClr>
                          </a:solidFill>
                          <a:latin typeface="Microsoft YaHei"/>
                          <a:ea typeface="Microsoft YaHei"/>
                          <a:cs typeface="Microsoft YaHei"/>
                        </a:rPr>
                        <a:t>液化石油气管道的设置应符合下列规定 </a:t>
                      </a:r>
                      <a:r>
                        <a:rPr sz="1200" kern="0" spc="80" dirty="0">
                          <a:solidFill>
                            <a:srgbClr val="000000">
                              <a:alpha val="100000"/>
                            </a:srgbClr>
                          </a:solidFill>
                          <a:latin typeface="Microsoft YaHei"/>
                          <a:ea typeface="Microsoft YaHei"/>
                          <a:cs typeface="Microsoft YaHei"/>
                        </a:rPr>
                        <a:t>：4</a:t>
                      </a:r>
                      <a:r>
                        <a:rPr sz="1200" kern="0" spc="0" dirty="0">
                          <a:solidFill>
                            <a:srgbClr val="000000">
                              <a:alpha val="100000"/>
                            </a:srgbClr>
                          </a:solidFill>
                          <a:latin typeface="Microsoft YaHei"/>
                          <a:ea typeface="Microsoft YaHei"/>
                          <a:cs typeface="Microsoft YaHei"/>
                        </a:rPr>
                        <a:t>        </a:t>
                      </a:r>
                      <a:r>
                        <a:rPr sz="1200" kern="0" spc="90" dirty="0">
                          <a:solidFill>
                            <a:srgbClr val="000000">
                              <a:alpha val="100000"/>
                            </a:srgbClr>
                          </a:solidFill>
                          <a:latin typeface="Microsoft YaHei"/>
                          <a:ea typeface="Microsoft YaHei"/>
                          <a:cs typeface="Microsoft YaHei"/>
                        </a:rPr>
                        <a:t>液相管道两阀门之间应设管道安全阀 ，高</a:t>
                      </a:r>
                      <a:r>
                        <a:rPr sz="1200" kern="0" spc="80" dirty="0">
                          <a:solidFill>
                            <a:srgbClr val="000000">
                              <a:alpha val="100000"/>
                            </a:srgbClr>
                          </a:solidFill>
                          <a:latin typeface="Microsoft YaHei"/>
                          <a:ea typeface="Microsoft YaHei"/>
                          <a:cs typeface="Microsoft YaHei"/>
                        </a:rPr>
                        <a:t>点</a:t>
                      </a:r>
                      <a:r>
                        <a:rPr sz="1200" kern="0" spc="-10" dirty="0">
                          <a:solidFill>
                            <a:srgbClr val="000000">
                              <a:alpha val="100000"/>
                            </a:srgbClr>
                          </a:solidFill>
                          <a:latin typeface="Microsoft YaHei"/>
                          <a:ea typeface="Microsoft YaHei"/>
                          <a:cs typeface="Microsoft YaHei"/>
                        </a:rPr>
                        <a:t>       </a:t>
                      </a:r>
                      <a:r>
                        <a:rPr sz="1200" kern="0" spc="70" dirty="0">
                          <a:solidFill>
                            <a:srgbClr val="000000">
                              <a:alpha val="100000"/>
                            </a:srgbClr>
                          </a:solidFill>
                          <a:latin typeface="Microsoft YaHei"/>
                          <a:ea typeface="Microsoft YaHei"/>
                          <a:cs typeface="Microsoft YaHei"/>
                        </a:rPr>
                        <a:t>应设置排气</a:t>
                      </a:r>
                      <a:r>
                        <a:rPr sz="1200" kern="0" spc="350" dirty="0">
                          <a:solidFill>
                            <a:srgbClr val="000000">
                              <a:alpha val="100000"/>
                            </a:srgbClr>
                          </a:solidFill>
                          <a:latin typeface="Microsoft YaHei"/>
                          <a:ea typeface="Microsoft YaHei"/>
                          <a:cs typeface="Microsoft YaHei"/>
                        </a:rPr>
                        <a:t> </a:t>
                      </a:r>
                      <a:r>
                        <a:rPr sz="1200" kern="0" spc="70" dirty="0">
                          <a:solidFill>
                            <a:srgbClr val="000000">
                              <a:alpha val="100000"/>
                            </a:srgbClr>
                          </a:solidFill>
                          <a:latin typeface="Microsoft YaHei"/>
                          <a:ea typeface="Microsoft YaHei"/>
                          <a:cs typeface="Microsoft YaHei"/>
                        </a:rPr>
                        <a:t>阀 ，低点应设置排污阀。</a:t>
                      </a:r>
                      <a:endParaRPr sz="1200" dirty="0">
                        <a:latin typeface="Microsoft YaHei"/>
                        <a:ea typeface="Microsoft YaHei"/>
                        <a:cs typeface="Microsoft YaHei"/>
                      </a:endParaRPr>
                    </a:p>
                  </a:txBody>
                  <a:tcPr marL="0" marR="0" marT="0" marB="0">
                    <a:lnL w="12700" cap="flat" cmpd="sng" algn="ctr">
                      <a:solidFill>
                        <a:srgbClr val="8EBFD6"/>
                      </a:solidFill>
                      <a:prstDash val="solid"/>
                      <a:round/>
                      <a:headEnd type="none" w="med" len="med"/>
                      <a:tailEnd type="none" w="med" len="med"/>
                    </a:lnL>
                    <a:lnR>
                      <a:noFill/>
                    </a:lnR>
                    <a:lnT>
                      <a:noFill/>
                    </a:lnT>
                    <a:lnB>
                      <a:noFill/>
                    </a:lnB>
                  </a:tcPr>
                </a:tc>
                <a:extLst>
                  <a:ext uri="{0D108BD9-81ED-4DB2-BD59-A6C34878D82A}">
                    <a16:rowId xmlns:a16="http://schemas.microsoft.com/office/drawing/2014/main" val="10000"/>
                  </a:ext>
                </a:extLst>
              </a:tr>
            </a:tbl>
          </a:graphicData>
        </a:graphic>
      </p:graphicFrame>
      <p:sp>
        <p:nvSpPr>
          <p:cNvPr id="920" name="textbox 920"/>
          <p:cNvSpPr/>
          <p:nvPr/>
        </p:nvSpPr>
        <p:spPr>
          <a:xfrm>
            <a:off x="702236" y="510426"/>
            <a:ext cx="8719819" cy="1052194"/>
          </a:xfrm>
          <a:prstGeom prst="rect">
            <a:avLst/>
          </a:prstGeom>
          <a:noFill/>
          <a:ln w="0" cap="flat">
            <a:noFill/>
            <a:prstDash val="solid"/>
            <a:miter lim="0"/>
          </a:ln>
        </p:spPr>
        <p:txBody>
          <a:bodyPr vert="horz" wrap="square" lIns="0" tIns="0" rIns="0" bIns="0"/>
          <a:lstStyle/>
          <a:p>
            <a:pPr algn="l" rtl="0" eaLnBrk="0">
              <a:lnSpc>
                <a:spcPct val="83341"/>
              </a:lnSpc>
              <a:tabLst/>
            </a:pPr>
            <a:endParaRPr sz="100" dirty="0">
              <a:latin typeface="Arial"/>
              <a:ea typeface="Arial"/>
              <a:cs typeface="Arial"/>
            </a:endParaRPr>
          </a:p>
          <a:p>
            <a:pPr marL="215900" algn="l" rtl="0" eaLnBrk="0">
              <a:lnSpc>
                <a:spcPts val="4227"/>
              </a:lnSpc>
              <a:tabLst/>
            </a:pPr>
            <a:r>
              <a:rPr sz="3200" b="1" kern="0" spc="-80" dirty="0">
                <a:solidFill>
                  <a:srgbClr val="000000">
                    <a:alpha val="100000"/>
                  </a:srgbClr>
                </a:solidFill>
                <a:latin typeface="Microsoft YaHei"/>
                <a:ea typeface="Microsoft YaHei"/>
                <a:cs typeface="Microsoft YaHei"/>
              </a:rPr>
              <a:t>《城镇燃气经营安全重大隐患判定标准》解析</a:t>
            </a:r>
            <a:endParaRPr sz="3200" dirty="0">
              <a:latin typeface="Microsoft YaHei"/>
              <a:ea typeface="Microsoft YaHei"/>
              <a:cs typeface="Microsoft YaHei"/>
            </a:endParaRPr>
          </a:p>
          <a:p>
            <a:pPr algn="l" rtl="0" eaLnBrk="0">
              <a:lnSpc>
                <a:spcPct val="104000"/>
              </a:lnSpc>
              <a:tabLst/>
            </a:pPr>
            <a:endParaRPr sz="1000" dirty="0">
              <a:latin typeface="Arial"/>
              <a:ea typeface="Arial"/>
              <a:cs typeface="Arial"/>
            </a:endParaRPr>
          </a:p>
          <a:p>
            <a:pPr algn="l" rtl="0" eaLnBrk="0">
              <a:lnSpc>
                <a:spcPct val="100000"/>
              </a:lnSpc>
              <a:tabLst/>
            </a:pPr>
            <a:endParaRPr sz="400" dirty="0">
              <a:latin typeface="Arial"/>
              <a:ea typeface="Arial"/>
              <a:cs typeface="Arial"/>
            </a:endParaRPr>
          </a:p>
          <a:p>
            <a:pPr marL="52069" algn="l" rtl="0" eaLnBrk="0">
              <a:lnSpc>
                <a:spcPts val="2123"/>
              </a:lnSpc>
              <a:spcBef>
                <a:spcPts val="1"/>
              </a:spcBef>
              <a:tabLst/>
            </a:pPr>
            <a:r>
              <a:rPr sz="1600" kern="0" spc="10" dirty="0">
                <a:solidFill>
                  <a:srgbClr val="FF0000">
                    <a:alpha val="100000"/>
                  </a:srgbClr>
                </a:solidFill>
                <a:latin typeface="Wingdings"/>
                <a:ea typeface="Wingdings"/>
                <a:cs typeface="Wingdings"/>
              </a:rPr>
              <a:t>n</a:t>
            </a:r>
            <a:r>
              <a:rPr sz="1600" kern="0" spc="-570" dirty="0">
                <a:solidFill>
                  <a:srgbClr val="FF0000">
                    <a:alpha val="100000"/>
                  </a:srgbClr>
                </a:solidFill>
                <a:latin typeface="Wingdings"/>
                <a:ea typeface="Wingdings"/>
                <a:cs typeface="Wingdings"/>
              </a:rPr>
              <a:t> </a:t>
            </a:r>
            <a:r>
              <a:rPr sz="1600" kern="0" spc="10" dirty="0">
                <a:solidFill>
                  <a:srgbClr val="000000">
                    <a:alpha val="100000"/>
                  </a:srgbClr>
                </a:solidFill>
                <a:latin typeface="Microsoft YaHei"/>
                <a:ea typeface="Microsoft YaHei"/>
                <a:cs typeface="Microsoft YaHei"/>
              </a:rPr>
              <a:t>第五条  燃气经营者在燃气厂站安全管理中</a:t>
            </a:r>
            <a:r>
              <a:rPr sz="1600" kern="0" spc="0" dirty="0">
                <a:solidFill>
                  <a:srgbClr val="000000">
                    <a:alpha val="100000"/>
                  </a:srgbClr>
                </a:solidFill>
                <a:latin typeface="Microsoft YaHei"/>
                <a:ea typeface="Microsoft YaHei"/>
                <a:cs typeface="Microsoft YaHei"/>
              </a:rPr>
              <a:t> ，有下列情形之一的 ，判定为重大隐患 </a:t>
            </a:r>
            <a:r>
              <a:rPr sz="1600" kern="0" spc="-380" dirty="0">
                <a:solidFill>
                  <a:srgbClr val="000000">
                    <a:alpha val="100000"/>
                  </a:srgbClr>
                </a:solidFill>
                <a:latin typeface="Microsoft YaHei"/>
                <a:ea typeface="Microsoft YaHei"/>
                <a:cs typeface="Microsoft YaHei"/>
              </a:rPr>
              <a:t>：（</a:t>
            </a:r>
            <a:r>
              <a:rPr sz="1600" kern="0" spc="80" dirty="0">
                <a:solidFill>
                  <a:srgbClr val="000000">
                    <a:alpha val="100000"/>
                  </a:srgbClr>
                </a:solidFill>
                <a:latin typeface="Microsoft YaHei"/>
                <a:ea typeface="Microsoft YaHei"/>
                <a:cs typeface="Microsoft YaHei"/>
              </a:rPr>
              <a:t> </a:t>
            </a:r>
            <a:r>
              <a:rPr sz="1600" kern="0" spc="0" dirty="0">
                <a:solidFill>
                  <a:srgbClr val="000000">
                    <a:alpha val="100000"/>
                  </a:srgbClr>
                </a:solidFill>
                <a:latin typeface="Microsoft YaHei"/>
                <a:ea typeface="Microsoft YaHei"/>
                <a:cs typeface="Microsoft YaHei"/>
              </a:rPr>
              <a:t>5种）</a:t>
            </a:r>
            <a:endParaRPr sz="1600" dirty="0">
              <a:latin typeface="Microsoft YaHei"/>
              <a:ea typeface="Microsoft YaHei"/>
              <a:cs typeface="Microsoft YaHei"/>
            </a:endParaRPr>
          </a:p>
        </p:txBody>
      </p:sp>
      <p:pic>
        <p:nvPicPr>
          <p:cNvPr id="922" name="picture 922"/>
          <p:cNvPicPr>
            <a:picLocks noChangeAspect="1"/>
          </p:cNvPicPr>
          <p:nvPr/>
        </p:nvPicPr>
        <p:blipFill>
          <a:blip r:embed="rId2"/>
          <a:stretch>
            <a:fillRect/>
          </a:stretch>
        </p:blipFill>
        <p:spPr>
          <a:xfrm rot="21600000">
            <a:off x="3369944" y="6193154"/>
            <a:ext cx="4424044" cy="12700"/>
          </a:xfrm>
          <a:prstGeom prst="rect">
            <a:avLst/>
          </a:prstGeom>
        </p:spPr>
      </p:pic>
      <p:pic>
        <p:nvPicPr>
          <p:cNvPr id="924" name="picture 924"/>
          <p:cNvPicPr>
            <a:picLocks noChangeAspect="1"/>
          </p:cNvPicPr>
          <p:nvPr/>
        </p:nvPicPr>
        <p:blipFill>
          <a:blip r:embed="rId3"/>
          <a:stretch>
            <a:fillRect/>
          </a:stretch>
        </p:blipFill>
        <p:spPr>
          <a:xfrm rot="21600000">
            <a:off x="4500371" y="4497323"/>
            <a:ext cx="1793747" cy="1728216"/>
          </a:xfrm>
          <a:prstGeom prst="rect">
            <a:avLst/>
          </a:prstGeom>
        </p:spPr>
      </p:pic>
      <p:sp>
        <p:nvSpPr>
          <p:cNvPr id="926" name="textbox 926"/>
          <p:cNvSpPr/>
          <p:nvPr/>
        </p:nvSpPr>
        <p:spPr>
          <a:xfrm>
            <a:off x="1705773" y="1802229"/>
            <a:ext cx="8756650" cy="295275"/>
          </a:xfrm>
          <a:prstGeom prst="rect">
            <a:avLst/>
          </a:prstGeom>
          <a:noFill/>
          <a:ln w="0" cap="flat">
            <a:noFill/>
            <a:prstDash val="solid"/>
            <a:miter lim="0"/>
          </a:ln>
        </p:spPr>
        <p:txBody>
          <a:bodyPr vert="horz" wrap="square" lIns="0" tIns="0" rIns="0" bIns="0"/>
          <a:lstStyle/>
          <a:p>
            <a:pPr algn="l" rtl="0" eaLnBrk="0">
              <a:lnSpc>
                <a:spcPct val="83341"/>
              </a:lnSpc>
              <a:tabLst/>
            </a:pPr>
            <a:endParaRPr sz="100" dirty="0">
              <a:latin typeface="Arial"/>
              <a:ea typeface="Arial"/>
              <a:cs typeface="Arial"/>
            </a:endParaRPr>
          </a:p>
          <a:p>
            <a:pPr algn="r" rtl="0" eaLnBrk="0">
              <a:lnSpc>
                <a:spcPts val="2123"/>
              </a:lnSpc>
              <a:tabLst/>
            </a:pPr>
            <a:r>
              <a:rPr sz="1600" kern="0" spc="80" dirty="0">
                <a:solidFill>
                  <a:srgbClr val="000000">
                    <a:alpha val="100000"/>
                  </a:srgbClr>
                </a:solidFill>
                <a:latin typeface="Microsoft YaHei"/>
                <a:ea typeface="Microsoft YaHei"/>
                <a:cs typeface="Microsoft YaHei"/>
              </a:rPr>
              <a:t>（ 二 ）燃气厂站内设备和管道未设置防止系统压力参数超过限值的自动切断和放</a:t>
            </a:r>
            <a:r>
              <a:rPr sz="1600" kern="0" spc="70" dirty="0">
                <a:solidFill>
                  <a:srgbClr val="000000">
                    <a:alpha val="100000"/>
                  </a:srgbClr>
                </a:solidFill>
                <a:latin typeface="Microsoft YaHei"/>
                <a:ea typeface="Microsoft YaHei"/>
                <a:cs typeface="Microsoft YaHei"/>
              </a:rPr>
              <a:t>散装置 ；</a:t>
            </a:r>
            <a:endParaRPr sz="1600" dirty="0">
              <a:latin typeface="Microsoft YaHei"/>
              <a:ea typeface="Microsoft YaHei"/>
              <a:cs typeface="Microsoft YaHei"/>
            </a:endParaRPr>
          </a:p>
        </p:txBody>
      </p:sp>
      <p:sp>
        <p:nvSpPr>
          <p:cNvPr id="928" name="textbox 928"/>
          <p:cNvSpPr/>
          <p:nvPr/>
        </p:nvSpPr>
        <p:spPr>
          <a:xfrm>
            <a:off x="5095258" y="2424529"/>
            <a:ext cx="1998345" cy="295275"/>
          </a:xfrm>
          <a:prstGeom prst="rect">
            <a:avLst/>
          </a:prstGeom>
          <a:noFill/>
          <a:ln w="0" cap="flat">
            <a:noFill/>
            <a:prstDash val="solid"/>
            <a:miter lim="0"/>
          </a:ln>
        </p:spPr>
        <p:txBody>
          <a:bodyPr vert="horz" wrap="square" lIns="0" tIns="0" rIns="0" bIns="0"/>
          <a:lstStyle/>
          <a:p>
            <a:pPr algn="l" rtl="0" eaLnBrk="0">
              <a:lnSpc>
                <a:spcPct val="83341"/>
              </a:lnSpc>
              <a:tabLst/>
            </a:pPr>
            <a:endParaRPr sz="100" dirty="0">
              <a:latin typeface="Arial"/>
              <a:ea typeface="Arial"/>
              <a:cs typeface="Arial"/>
            </a:endParaRPr>
          </a:p>
          <a:p>
            <a:pPr marL="12700" algn="l" rtl="0" eaLnBrk="0">
              <a:lnSpc>
                <a:spcPts val="2123"/>
              </a:lnSpc>
              <a:tabLst/>
            </a:pPr>
            <a:r>
              <a:rPr sz="1600" kern="0" spc="110" dirty="0">
                <a:solidFill>
                  <a:srgbClr val="000000">
                    <a:alpha val="100000"/>
                  </a:srgbClr>
                </a:solidFill>
                <a:latin typeface="Microsoft YaHei"/>
                <a:ea typeface="Microsoft YaHei"/>
                <a:cs typeface="Microsoft YaHei"/>
              </a:rPr>
              <a:t>3</a:t>
            </a:r>
            <a:r>
              <a:rPr sz="1600" kern="0" spc="-190" dirty="0">
                <a:solidFill>
                  <a:srgbClr val="000000">
                    <a:alpha val="100000"/>
                  </a:srgbClr>
                </a:solidFill>
                <a:latin typeface="Microsoft YaHei"/>
                <a:ea typeface="Microsoft YaHei"/>
                <a:cs typeface="Microsoft YaHei"/>
              </a:rPr>
              <a:t> </a:t>
            </a:r>
            <a:r>
              <a:rPr sz="1600" kern="0" spc="110" dirty="0">
                <a:solidFill>
                  <a:srgbClr val="000000">
                    <a:alpha val="100000"/>
                  </a:srgbClr>
                </a:solidFill>
                <a:latin typeface="Microsoft YaHei"/>
                <a:ea typeface="Microsoft YaHei"/>
                <a:cs typeface="Microsoft YaHei"/>
              </a:rPr>
              <a:t>.液化石油气供应站</a:t>
            </a:r>
            <a:endParaRPr sz="1600" dirty="0">
              <a:latin typeface="Microsoft YaHei"/>
              <a:ea typeface="Microsoft YaHei"/>
              <a:cs typeface="Microsoft YaHei"/>
            </a:endParaRPr>
          </a:p>
        </p:txBody>
      </p:sp>
      <p:pic>
        <p:nvPicPr>
          <p:cNvPr id="930" name="picture 930"/>
          <p:cNvPicPr>
            <a:picLocks noChangeAspect="1"/>
          </p:cNvPicPr>
          <p:nvPr/>
        </p:nvPicPr>
        <p:blipFill>
          <a:blip r:embed="rId4"/>
          <a:stretch>
            <a:fillRect/>
          </a:stretch>
        </p:blipFill>
        <p:spPr>
          <a:xfrm rot="21600000">
            <a:off x="11472671" y="0"/>
            <a:ext cx="719328" cy="720852"/>
          </a:xfrm>
          <a:prstGeom prst="rect">
            <a:avLst/>
          </a:prstGeom>
        </p:spPr>
      </p:pic>
      <p:pic>
        <p:nvPicPr>
          <p:cNvPr id="932" name="picture 932"/>
          <p:cNvPicPr>
            <a:picLocks noChangeAspect="1"/>
          </p:cNvPicPr>
          <p:nvPr/>
        </p:nvPicPr>
        <p:blipFill>
          <a:blip r:embed="rId5"/>
          <a:stretch>
            <a:fillRect/>
          </a:stretch>
        </p:blipFill>
        <p:spPr>
          <a:xfrm rot="21600000">
            <a:off x="0" y="6138671"/>
            <a:ext cx="720852" cy="719328"/>
          </a:xfrm>
          <a:prstGeom prst="rect">
            <a:avLst/>
          </a:prstGeom>
        </p:spPr>
      </p:pic>
      <p:pic>
        <p:nvPicPr>
          <p:cNvPr id="934" name="picture 934"/>
          <p:cNvPicPr>
            <a:picLocks noChangeAspect="1"/>
          </p:cNvPicPr>
          <p:nvPr/>
        </p:nvPicPr>
        <p:blipFill>
          <a:blip r:embed="rId6"/>
          <a:stretch>
            <a:fillRect/>
          </a:stretch>
        </p:blipFill>
        <p:spPr>
          <a:xfrm rot="21600000">
            <a:off x="720090" y="1619250"/>
            <a:ext cx="10751184" cy="12700"/>
          </a:xfrm>
          <a:prstGeom prst="rect">
            <a:avLst/>
          </a:prstGeom>
        </p:spPr>
      </p:pic>
      <p:pic>
        <p:nvPicPr>
          <p:cNvPr id="936" name="picture 936"/>
          <p:cNvPicPr>
            <a:picLocks noChangeAspect="1"/>
          </p:cNvPicPr>
          <p:nvPr/>
        </p:nvPicPr>
        <p:blipFill>
          <a:blip r:embed="rId6"/>
          <a:stretch>
            <a:fillRect/>
          </a:stretch>
        </p:blipFill>
        <p:spPr>
          <a:xfrm rot="21600000">
            <a:off x="720090" y="2241550"/>
            <a:ext cx="10751184" cy="12700"/>
          </a:xfrm>
          <a:prstGeom prst="rect">
            <a:avLst/>
          </a:prstGeom>
        </p:spPr>
      </p:pic>
      <p:pic>
        <p:nvPicPr>
          <p:cNvPr id="938" name="picture 938"/>
          <p:cNvPicPr>
            <a:picLocks noChangeAspect="1"/>
          </p:cNvPicPr>
          <p:nvPr/>
        </p:nvPicPr>
        <p:blipFill>
          <a:blip r:embed="rId7"/>
          <a:stretch>
            <a:fillRect/>
          </a:stretch>
        </p:blipFill>
        <p:spPr>
          <a:xfrm rot="21600000">
            <a:off x="7793990" y="6193154"/>
            <a:ext cx="3677284" cy="12700"/>
          </a:xfrm>
          <a:prstGeom prst="rect">
            <a:avLst/>
          </a:prstGeom>
        </p:spPr>
      </p:pic>
      <p:pic>
        <p:nvPicPr>
          <p:cNvPr id="940" name="picture 940"/>
          <p:cNvPicPr>
            <a:picLocks noChangeAspect="1"/>
          </p:cNvPicPr>
          <p:nvPr/>
        </p:nvPicPr>
        <p:blipFill>
          <a:blip r:embed="rId8"/>
          <a:stretch>
            <a:fillRect/>
          </a:stretch>
        </p:blipFill>
        <p:spPr>
          <a:xfrm rot="21600000">
            <a:off x="720090" y="6193154"/>
            <a:ext cx="2649855" cy="12700"/>
          </a:xfrm>
          <a:prstGeom prst="rect">
            <a:avLst/>
          </a:prstGeom>
        </p:spPr>
      </p:pic>
    </p:spTree>
  </p:cSld>
  <p:clrMapOvr>
    <a:masterClrMapping/>
  </p:clrMapOvr>
</p:sld>
</file>

<file path=ppt/slides/slide44.xml><?xml version="1.0" encoding="utf-8"?>
<p:sld xmlns:a16="http://schemas.microsoft.com/office/drawing/2014/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 name="rect 942"/>
          <p:cNvSpPr/>
          <p:nvPr/>
        </p:nvSpPr>
        <p:spPr>
          <a:xfrm>
            <a:off x="0" y="0"/>
            <a:ext cx="12192000" cy="6858000"/>
          </a:xfrm>
          <a:prstGeom prst="rect">
            <a:avLst/>
          </a:prstGeom>
          <a:solidFill>
            <a:srgbClr val="E4F4FB">
              <a:alpha val="100000"/>
            </a:srgbClr>
          </a:solidFill>
          <a:ln w="0" cap="flat">
            <a:noFill/>
            <a:prstDash val="solid"/>
            <a:miter lim="0"/>
          </a:ln>
        </p:spPr>
        <p:txBody>
          <a:bodyPr rtlCol="0"/>
          <a:lstStyle/>
          <a:p>
            <a:pPr algn="ctr"/>
            <a:endParaRPr lang="zh-CN" altLang="en-US"/>
          </a:p>
        </p:txBody>
      </p:sp>
      <p:grpSp>
        <p:nvGrpSpPr>
          <p:cNvPr id="74" name="group 74"/>
          <p:cNvGrpSpPr/>
          <p:nvPr/>
        </p:nvGrpSpPr>
        <p:grpSpPr>
          <a:xfrm rot="21600000">
            <a:off x="720852" y="1626107"/>
            <a:ext cx="10750296" cy="4360164"/>
            <a:chOff x="0" y="0"/>
            <a:chExt cx="10750296" cy="4360164"/>
          </a:xfrm>
        </p:grpSpPr>
        <p:sp>
          <p:nvSpPr>
            <p:cNvPr id="944" name="path 944"/>
            <p:cNvSpPr/>
            <p:nvPr/>
          </p:nvSpPr>
          <p:spPr>
            <a:xfrm>
              <a:off x="0" y="0"/>
              <a:ext cx="10750296" cy="1866900"/>
            </a:xfrm>
            <a:custGeom>
              <a:avLst/>
              <a:gdLst/>
              <a:ahLst/>
              <a:cxnLst/>
              <a:rect l="0" t="0" r="0" b="0"/>
              <a:pathLst>
                <a:path w="16929" h="2940">
                  <a:moveTo>
                    <a:pt x="0" y="0"/>
                  </a:moveTo>
                  <a:lnTo>
                    <a:pt x="16929" y="0"/>
                  </a:lnTo>
                  <a:lnTo>
                    <a:pt x="16929" y="979"/>
                  </a:lnTo>
                  <a:lnTo>
                    <a:pt x="0" y="979"/>
                  </a:lnTo>
                  <a:lnTo>
                    <a:pt x="0" y="0"/>
                  </a:lnTo>
                  <a:close/>
                </a:path>
                <a:path w="16929" h="2940">
                  <a:moveTo>
                    <a:pt x="0" y="1958"/>
                  </a:moveTo>
                  <a:lnTo>
                    <a:pt x="4171" y="1958"/>
                  </a:lnTo>
                  <a:lnTo>
                    <a:pt x="4171" y="2940"/>
                  </a:lnTo>
                  <a:lnTo>
                    <a:pt x="0" y="2940"/>
                  </a:lnTo>
                  <a:lnTo>
                    <a:pt x="0" y="1958"/>
                  </a:lnTo>
                  <a:close/>
                </a:path>
                <a:path w="16929" h="2940">
                  <a:moveTo>
                    <a:pt x="4171" y="1958"/>
                  </a:moveTo>
                  <a:lnTo>
                    <a:pt x="11138" y="1958"/>
                  </a:lnTo>
                  <a:lnTo>
                    <a:pt x="11138" y="2940"/>
                  </a:lnTo>
                  <a:lnTo>
                    <a:pt x="4171" y="2940"/>
                  </a:lnTo>
                  <a:lnTo>
                    <a:pt x="4171" y="1958"/>
                  </a:lnTo>
                  <a:close/>
                </a:path>
                <a:path w="16929" h="2940">
                  <a:moveTo>
                    <a:pt x="11138" y="1958"/>
                  </a:moveTo>
                  <a:lnTo>
                    <a:pt x="16929" y="1958"/>
                  </a:lnTo>
                  <a:lnTo>
                    <a:pt x="16929" y="2940"/>
                  </a:lnTo>
                  <a:lnTo>
                    <a:pt x="11138" y="2940"/>
                  </a:lnTo>
                  <a:lnTo>
                    <a:pt x="11138" y="1958"/>
                  </a:lnTo>
                  <a:close/>
                </a:path>
              </a:pathLst>
            </a:custGeom>
            <a:solidFill>
              <a:srgbClr val="B9D6E6">
                <a:alpha val="100000"/>
              </a:srgbClr>
            </a:solidFill>
            <a:ln w="0" cap="flat">
              <a:noFill/>
              <a:prstDash val="solid"/>
              <a:miter lim="0"/>
            </a:ln>
          </p:spPr>
          <p:txBody>
            <a:bodyPr rtlCol="0"/>
            <a:lstStyle/>
            <a:p>
              <a:pPr algn="ctr"/>
              <a:endParaRPr lang="zh-CN" altLang="en-US"/>
            </a:p>
          </p:txBody>
        </p:sp>
        <p:sp>
          <p:nvSpPr>
            <p:cNvPr id="946" name="path 946"/>
            <p:cNvSpPr/>
            <p:nvPr/>
          </p:nvSpPr>
          <p:spPr>
            <a:xfrm>
              <a:off x="0" y="621792"/>
              <a:ext cx="10750296" cy="3738372"/>
            </a:xfrm>
            <a:custGeom>
              <a:avLst/>
              <a:gdLst/>
              <a:ahLst/>
              <a:cxnLst/>
              <a:rect l="0" t="0" r="0" b="0"/>
              <a:pathLst>
                <a:path w="16929" h="5887">
                  <a:moveTo>
                    <a:pt x="0" y="0"/>
                  </a:moveTo>
                  <a:lnTo>
                    <a:pt x="16929" y="0"/>
                  </a:lnTo>
                  <a:lnTo>
                    <a:pt x="16929" y="979"/>
                  </a:lnTo>
                  <a:lnTo>
                    <a:pt x="0" y="979"/>
                  </a:lnTo>
                  <a:lnTo>
                    <a:pt x="0" y="0"/>
                  </a:lnTo>
                  <a:close/>
                </a:path>
                <a:path w="16929" h="5887">
                  <a:moveTo>
                    <a:pt x="0" y="1960"/>
                  </a:moveTo>
                  <a:lnTo>
                    <a:pt x="4171" y="1960"/>
                  </a:lnTo>
                  <a:lnTo>
                    <a:pt x="4171" y="5887"/>
                  </a:lnTo>
                  <a:lnTo>
                    <a:pt x="0" y="5887"/>
                  </a:lnTo>
                  <a:lnTo>
                    <a:pt x="0" y="1960"/>
                  </a:lnTo>
                  <a:close/>
                </a:path>
                <a:path w="16929" h="5887">
                  <a:moveTo>
                    <a:pt x="4171" y="1960"/>
                  </a:moveTo>
                  <a:lnTo>
                    <a:pt x="11138" y="1960"/>
                  </a:lnTo>
                  <a:lnTo>
                    <a:pt x="11138" y="5887"/>
                  </a:lnTo>
                  <a:lnTo>
                    <a:pt x="4171" y="5887"/>
                  </a:lnTo>
                  <a:lnTo>
                    <a:pt x="4171" y="1960"/>
                  </a:lnTo>
                  <a:close/>
                </a:path>
                <a:path w="16929" h="5887">
                  <a:moveTo>
                    <a:pt x="11138" y="1960"/>
                  </a:moveTo>
                  <a:lnTo>
                    <a:pt x="16929" y="1960"/>
                  </a:lnTo>
                  <a:lnTo>
                    <a:pt x="16929" y="5887"/>
                  </a:lnTo>
                  <a:lnTo>
                    <a:pt x="11138" y="5887"/>
                  </a:lnTo>
                  <a:lnTo>
                    <a:pt x="11138" y="1960"/>
                  </a:lnTo>
                  <a:close/>
                </a:path>
              </a:pathLst>
            </a:custGeom>
            <a:solidFill>
              <a:srgbClr val="FFFFFF">
                <a:alpha val="100000"/>
              </a:srgbClr>
            </a:solidFill>
            <a:ln w="0" cap="flat">
              <a:noFill/>
              <a:prstDash val="solid"/>
              <a:miter lim="0"/>
            </a:ln>
          </p:spPr>
          <p:txBody>
            <a:bodyPr rtlCol="0"/>
            <a:lstStyle/>
            <a:p>
              <a:pPr algn="ctr"/>
              <a:endParaRPr lang="zh-CN" altLang="en-US"/>
            </a:p>
          </p:txBody>
        </p:sp>
      </p:grpSp>
      <p:graphicFrame>
        <p:nvGraphicFramePr>
          <p:cNvPr id="948" name="table 948"/>
          <p:cNvGraphicFramePr>
            <a:graphicFrameLocks noGrp="1"/>
          </p:cNvGraphicFramePr>
          <p:nvPr/>
        </p:nvGraphicFramePr>
        <p:xfrm>
          <a:off x="720090" y="2870200"/>
          <a:ext cx="10750549" cy="3121025"/>
        </p:xfrm>
        <a:graphic>
          <a:graphicData uri="http://schemas.openxmlformats.org/drawingml/2006/table">
            <a:tbl>
              <a:tblPr/>
              <a:tblGrid>
                <a:gridCol w="2649220">
                  <a:extLst>
                    <a:ext uri="{9D8B030D-6E8A-4147-A177-3AD203B41FA5}">
                      <a16:colId xmlns:a16="http://schemas.microsoft.com/office/drawing/2014/main" val="20000"/>
                    </a:ext>
                  </a:extLst>
                </a:gridCol>
                <a:gridCol w="4424045">
                  <a:extLst>
                    <a:ext uri="{9D8B030D-6E8A-4147-A177-3AD203B41FA5}">
                      <a16:colId xmlns:a16="http://schemas.microsoft.com/office/drawing/2014/main" val="20001"/>
                    </a:ext>
                  </a:extLst>
                </a:gridCol>
                <a:gridCol w="3677284">
                  <a:extLst>
                    <a:ext uri="{9D8B030D-6E8A-4147-A177-3AD203B41FA5}">
                      <a16:colId xmlns:a16="http://schemas.microsoft.com/office/drawing/2014/main" val="20002"/>
                    </a:ext>
                  </a:extLst>
                </a:gridCol>
              </a:tblGrid>
              <a:tr h="3121025">
                <a:tc>
                  <a:txBody>
                    <a:bodyPr/>
                    <a:lstStyle/>
                    <a:p>
                      <a:pPr algn="l" rtl="0" eaLnBrk="0">
                        <a:lnSpc>
                          <a:spcPct val="152000"/>
                        </a:lnSpc>
                        <a:tabLst/>
                      </a:pPr>
                      <a:endParaRPr sz="1000" dirty="0">
                        <a:latin typeface="Arial"/>
                        <a:ea typeface="Arial"/>
                        <a:cs typeface="Arial"/>
                      </a:endParaRPr>
                    </a:p>
                    <a:p>
                      <a:pPr algn="l" rtl="0" eaLnBrk="0">
                        <a:lnSpc>
                          <a:spcPct val="8355"/>
                        </a:lnSpc>
                        <a:tabLst/>
                      </a:pPr>
                      <a:endParaRPr sz="100" dirty="0">
                        <a:latin typeface="Arial"/>
                        <a:ea typeface="Arial"/>
                        <a:cs typeface="Arial"/>
                      </a:endParaRPr>
                    </a:p>
                    <a:p>
                      <a:pPr marL="872489" algn="l" rtl="0" eaLnBrk="0">
                        <a:lnSpc>
                          <a:spcPct val="84000"/>
                        </a:lnSpc>
                        <a:tabLst/>
                      </a:pPr>
                      <a:r>
                        <a:rPr sz="1600" kern="0" spc="120" dirty="0">
                          <a:solidFill>
                            <a:srgbClr val="000000">
                              <a:alpha val="100000"/>
                            </a:srgbClr>
                          </a:solidFill>
                          <a:latin typeface="Microsoft YaHei"/>
                          <a:ea typeface="Microsoft YaHei"/>
                          <a:cs typeface="Microsoft YaHei"/>
                        </a:rPr>
                        <a:t>检查要点</a:t>
                      </a:r>
                      <a:endParaRPr sz="1600" dirty="0">
                        <a:latin typeface="Microsoft YaHei"/>
                        <a:ea typeface="Microsoft YaHei"/>
                        <a:cs typeface="Microsoft YaHei"/>
                      </a:endParaRPr>
                    </a:p>
                    <a:p>
                      <a:pPr algn="l" rtl="0" eaLnBrk="0">
                        <a:lnSpc>
                          <a:spcPct val="100000"/>
                        </a:lnSpc>
                        <a:tabLst/>
                      </a:pPr>
                      <a:endParaRPr sz="1000" dirty="0">
                        <a:latin typeface="Arial"/>
                        <a:ea typeface="Arial"/>
                        <a:cs typeface="Arial"/>
                      </a:endParaRPr>
                    </a:p>
                    <a:p>
                      <a:pPr algn="l" rtl="0" eaLnBrk="0">
                        <a:lnSpc>
                          <a:spcPct val="100000"/>
                        </a:lnSpc>
                        <a:tabLst/>
                      </a:pPr>
                      <a:endParaRPr sz="1000" dirty="0">
                        <a:latin typeface="Arial"/>
                        <a:ea typeface="Arial"/>
                        <a:cs typeface="Arial"/>
                      </a:endParaRPr>
                    </a:p>
                    <a:p>
                      <a:pPr algn="l" rtl="0" eaLnBrk="0">
                        <a:lnSpc>
                          <a:spcPct val="100000"/>
                        </a:lnSpc>
                        <a:tabLst/>
                      </a:pPr>
                      <a:endParaRPr sz="1000" dirty="0">
                        <a:latin typeface="Arial"/>
                        <a:ea typeface="Arial"/>
                        <a:cs typeface="Arial"/>
                      </a:endParaRPr>
                    </a:p>
                    <a:p>
                      <a:pPr algn="l" rtl="0" eaLnBrk="0">
                        <a:lnSpc>
                          <a:spcPct val="100000"/>
                        </a:lnSpc>
                        <a:tabLst/>
                      </a:pPr>
                      <a:endParaRPr sz="1000" dirty="0">
                        <a:latin typeface="Arial"/>
                        <a:ea typeface="Arial"/>
                        <a:cs typeface="Arial"/>
                      </a:endParaRPr>
                    </a:p>
                    <a:p>
                      <a:pPr algn="l" rtl="0" eaLnBrk="0">
                        <a:lnSpc>
                          <a:spcPct val="100000"/>
                        </a:lnSpc>
                        <a:tabLst/>
                      </a:pPr>
                      <a:endParaRPr sz="1000" dirty="0">
                        <a:latin typeface="Arial"/>
                        <a:ea typeface="Arial"/>
                        <a:cs typeface="Arial"/>
                      </a:endParaRPr>
                    </a:p>
                    <a:p>
                      <a:pPr algn="l" rtl="0" eaLnBrk="0">
                        <a:lnSpc>
                          <a:spcPct val="100000"/>
                        </a:lnSpc>
                        <a:tabLst/>
                      </a:pPr>
                      <a:endParaRPr sz="1000" dirty="0">
                        <a:latin typeface="Arial"/>
                        <a:ea typeface="Arial"/>
                        <a:cs typeface="Arial"/>
                      </a:endParaRPr>
                    </a:p>
                    <a:p>
                      <a:pPr algn="l" rtl="0" eaLnBrk="0">
                        <a:lnSpc>
                          <a:spcPct val="126000"/>
                        </a:lnSpc>
                        <a:tabLst/>
                      </a:pPr>
                      <a:endParaRPr sz="300" dirty="0">
                        <a:latin typeface="Arial"/>
                        <a:ea typeface="Arial"/>
                        <a:cs typeface="Arial"/>
                      </a:endParaRPr>
                    </a:p>
                    <a:p>
                      <a:pPr marL="232409" indent="78739" algn="l" rtl="0" eaLnBrk="0">
                        <a:lnSpc>
                          <a:spcPct val="130000"/>
                        </a:lnSpc>
                        <a:spcBef>
                          <a:spcPts val="3"/>
                        </a:spcBef>
                        <a:tabLst/>
                      </a:pPr>
                      <a:r>
                        <a:rPr sz="1500" kern="0" spc="-60" dirty="0">
                          <a:solidFill>
                            <a:srgbClr val="000000">
                              <a:alpha val="100000"/>
                            </a:srgbClr>
                          </a:solidFill>
                          <a:latin typeface="Microsoft YaHei"/>
                          <a:ea typeface="Microsoft YaHei"/>
                          <a:cs typeface="Microsoft YaHei"/>
                        </a:rPr>
                        <a:t>（</a:t>
                      </a:r>
                      <a:r>
                        <a:rPr sz="1500" kern="0" spc="180" dirty="0">
                          <a:solidFill>
                            <a:srgbClr val="000000">
                              <a:alpha val="100000"/>
                            </a:srgbClr>
                          </a:solidFill>
                          <a:latin typeface="Microsoft YaHei"/>
                          <a:ea typeface="Microsoft YaHei"/>
                          <a:cs typeface="Microsoft YaHei"/>
                        </a:rPr>
                        <a:t> </a:t>
                      </a:r>
                      <a:r>
                        <a:rPr sz="1500" kern="0" spc="-60" dirty="0">
                          <a:solidFill>
                            <a:srgbClr val="000000">
                              <a:alpha val="100000"/>
                            </a:srgbClr>
                          </a:solidFill>
                          <a:latin typeface="FangSong"/>
                          <a:ea typeface="FangSong"/>
                          <a:cs typeface="FangSong"/>
                        </a:rPr>
                        <a:t>5</a:t>
                      </a:r>
                      <a:r>
                        <a:rPr sz="1500" kern="0" spc="-340" dirty="0">
                          <a:solidFill>
                            <a:srgbClr val="000000">
                              <a:alpha val="100000"/>
                            </a:srgbClr>
                          </a:solidFill>
                          <a:latin typeface="FangSong"/>
                          <a:ea typeface="FangSong"/>
                          <a:cs typeface="FangSong"/>
                        </a:rPr>
                        <a:t> </a:t>
                      </a:r>
                      <a:r>
                        <a:rPr sz="1500" kern="0" spc="-60" dirty="0">
                          <a:solidFill>
                            <a:srgbClr val="000000">
                              <a:alpha val="100000"/>
                            </a:srgbClr>
                          </a:solidFill>
                          <a:latin typeface="Microsoft YaHei"/>
                          <a:ea typeface="Microsoft YaHei"/>
                          <a:cs typeface="Microsoft YaHei"/>
                        </a:rPr>
                        <a:t>）查液化石油气储罐</a:t>
                      </a:r>
                      <a:r>
                        <a:rPr sz="1500" kern="0" spc="0" dirty="0">
                          <a:solidFill>
                            <a:srgbClr val="000000">
                              <a:alpha val="100000"/>
                            </a:srgbClr>
                          </a:solidFill>
                          <a:latin typeface="Microsoft YaHei"/>
                          <a:ea typeface="Microsoft YaHei"/>
                          <a:cs typeface="Microsoft YaHei"/>
                        </a:rPr>
                        <a:t>      </a:t>
                      </a:r>
                      <a:r>
                        <a:rPr sz="1500" kern="0" spc="90" dirty="0">
                          <a:solidFill>
                            <a:srgbClr val="000000">
                              <a:alpha val="100000"/>
                            </a:srgbClr>
                          </a:solidFill>
                          <a:latin typeface="Microsoft YaHei"/>
                          <a:ea typeface="Microsoft YaHei"/>
                          <a:cs typeface="Microsoft YaHei"/>
                        </a:rPr>
                        <a:t>液相进出管道液位联锁</a:t>
                      </a:r>
                      <a:r>
                        <a:rPr sz="1500" kern="0" spc="0" dirty="0">
                          <a:solidFill>
                            <a:srgbClr val="000000">
                              <a:alpha val="100000"/>
                            </a:srgbClr>
                          </a:solidFill>
                          <a:latin typeface="Microsoft YaHei"/>
                          <a:ea typeface="Microsoft YaHei"/>
                          <a:cs typeface="Microsoft YaHei"/>
                        </a:rPr>
                        <a:t>        </a:t>
                      </a:r>
                      <a:r>
                        <a:rPr sz="1500" kern="0" spc="20" dirty="0">
                          <a:solidFill>
                            <a:srgbClr val="000000">
                              <a:alpha val="100000"/>
                            </a:srgbClr>
                          </a:solidFill>
                          <a:latin typeface="Microsoft YaHei"/>
                          <a:ea typeface="Microsoft YaHei"/>
                          <a:cs typeface="Microsoft YaHei"/>
                        </a:rPr>
                        <a:t>自动切断装置设置情况。</a:t>
                      </a:r>
                      <a:endParaRPr sz="1500" dirty="0">
                        <a:latin typeface="Microsoft YaHei"/>
                        <a:ea typeface="Microsoft YaHei"/>
                        <a:cs typeface="Microsoft YaHei"/>
                      </a:endParaRPr>
                    </a:p>
                  </a:txBody>
                  <a:tcPr marL="0" marR="0" marT="0" marB="0">
                    <a:lnL>
                      <a:noFill/>
                    </a:lnL>
                    <a:lnR w="12700" cap="flat" cmpd="sng" algn="ctr">
                      <a:solidFill>
                        <a:srgbClr val="8EBFD6"/>
                      </a:solidFill>
                      <a:prstDash val="solid"/>
                      <a:round/>
                      <a:headEnd type="none" w="med" len="med"/>
                      <a:tailEnd type="none" w="med" len="med"/>
                    </a:lnR>
                    <a:lnT>
                      <a:noFill/>
                    </a:lnT>
                    <a:lnB w="12700" cap="flat" cmpd="sng" algn="ctr">
                      <a:solidFill>
                        <a:srgbClr val="8EBFD6"/>
                      </a:solidFill>
                      <a:prstDash val="solid"/>
                      <a:round/>
                      <a:headEnd type="none" w="med" len="med"/>
                      <a:tailEnd type="none" w="med" len="med"/>
                    </a:lnB>
                  </a:tcPr>
                </a:tc>
                <a:tc>
                  <a:txBody>
                    <a:bodyPr/>
                    <a:lstStyle/>
                    <a:p>
                      <a:pPr algn="l" rtl="0" eaLnBrk="0">
                        <a:lnSpc>
                          <a:spcPct val="152000"/>
                        </a:lnSpc>
                        <a:tabLst/>
                      </a:pPr>
                      <a:endParaRPr sz="1000" dirty="0">
                        <a:latin typeface="Arial"/>
                        <a:ea typeface="Arial"/>
                        <a:cs typeface="Arial"/>
                      </a:endParaRPr>
                    </a:p>
                    <a:p>
                      <a:pPr marL="1762125" algn="l" rtl="0" eaLnBrk="0">
                        <a:lnSpc>
                          <a:spcPct val="84000"/>
                        </a:lnSpc>
                        <a:spcBef>
                          <a:spcPts val="4"/>
                        </a:spcBef>
                        <a:tabLst/>
                      </a:pPr>
                      <a:r>
                        <a:rPr sz="1600" kern="0" spc="120" dirty="0">
                          <a:solidFill>
                            <a:srgbClr val="000000">
                              <a:alpha val="100000"/>
                            </a:srgbClr>
                          </a:solidFill>
                          <a:latin typeface="Microsoft YaHei"/>
                          <a:ea typeface="Microsoft YaHei"/>
                          <a:cs typeface="Microsoft YaHei"/>
                        </a:rPr>
                        <a:t>判定标准</a:t>
                      </a:r>
                      <a:endParaRPr sz="1600" dirty="0">
                        <a:latin typeface="Microsoft YaHei"/>
                        <a:ea typeface="Microsoft YaHei"/>
                        <a:cs typeface="Microsoft YaHei"/>
                      </a:endParaRPr>
                    </a:p>
                    <a:p>
                      <a:pPr algn="l" rtl="0" eaLnBrk="0">
                        <a:lnSpc>
                          <a:spcPct val="102000"/>
                        </a:lnSpc>
                        <a:tabLst/>
                      </a:pPr>
                      <a:endParaRPr sz="1000" dirty="0">
                        <a:latin typeface="Arial"/>
                        <a:ea typeface="Arial"/>
                        <a:cs typeface="Arial"/>
                      </a:endParaRPr>
                    </a:p>
                    <a:p>
                      <a:pPr algn="l" rtl="0" eaLnBrk="0">
                        <a:lnSpc>
                          <a:spcPct val="102000"/>
                        </a:lnSpc>
                        <a:tabLst/>
                      </a:pPr>
                      <a:endParaRPr sz="1000" dirty="0">
                        <a:latin typeface="Arial"/>
                        <a:ea typeface="Arial"/>
                        <a:cs typeface="Arial"/>
                      </a:endParaRPr>
                    </a:p>
                    <a:p>
                      <a:pPr algn="l" rtl="0" eaLnBrk="0">
                        <a:lnSpc>
                          <a:spcPct val="102000"/>
                        </a:lnSpc>
                        <a:tabLst/>
                      </a:pPr>
                      <a:endParaRPr sz="1000" dirty="0">
                        <a:latin typeface="Arial"/>
                        <a:ea typeface="Arial"/>
                        <a:cs typeface="Arial"/>
                      </a:endParaRPr>
                    </a:p>
                    <a:p>
                      <a:pPr algn="l" rtl="0" eaLnBrk="0">
                        <a:lnSpc>
                          <a:spcPct val="102000"/>
                        </a:lnSpc>
                        <a:tabLst/>
                      </a:pPr>
                      <a:endParaRPr sz="1000" dirty="0">
                        <a:latin typeface="Arial"/>
                        <a:ea typeface="Arial"/>
                        <a:cs typeface="Arial"/>
                      </a:endParaRPr>
                    </a:p>
                    <a:p>
                      <a:pPr algn="l" rtl="0" eaLnBrk="0">
                        <a:lnSpc>
                          <a:spcPct val="102000"/>
                        </a:lnSpc>
                        <a:tabLst/>
                      </a:pPr>
                      <a:endParaRPr sz="1000" dirty="0">
                        <a:latin typeface="Arial"/>
                        <a:ea typeface="Arial"/>
                        <a:cs typeface="Arial"/>
                      </a:endParaRPr>
                    </a:p>
                    <a:p>
                      <a:pPr algn="l" rtl="0" eaLnBrk="0">
                        <a:lnSpc>
                          <a:spcPct val="102000"/>
                        </a:lnSpc>
                        <a:tabLst/>
                      </a:pPr>
                      <a:endParaRPr sz="1000" dirty="0">
                        <a:latin typeface="Arial"/>
                        <a:ea typeface="Arial"/>
                        <a:cs typeface="Arial"/>
                      </a:endParaRPr>
                    </a:p>
                    <a:p>
                      <a:pPr algn="l" rtl="0" eaLnBrk="0">
                        <a:lnSpc>
                          <a:spcPct val="103000"/>
                        </a:lnSpc>
                        <a:tabLst/>
                      </a:pPr>
                      <a:endParaRPr sz="1000" dirty="0">
                        <a:latin typeface="Arial"/>
                        <a:ea typeface="Arial"/>
                        <a:cs typeface="Arial"/>
                      </a:endParaRPr>
                    </a:p>
                    <a:p>
                      <a:pPr algn="l" rtl="0" eaLnBrk="0">
                        <a:lnSpc>
                          <a:spcPct val="125000"/>
                        </a:lnSpc>
                        <a:tabLst/>
                      </a:pPr>
                      <a:endParaRPr sz="300" dirty="0">
                        <a:latin typeface="Arial"/>
                        <a:ea typeface="Arial"/>
                        <a:cs typeface="Arial"/>
                      </a:endParaRPr>
                    </a:p>
                    <a:p>
                      <a:pPr marL="233045" algn="l" rtl="0" eaLnBrk="0">
                        <a:lnSpc>
                          <a:spcPct val="125000"/>
                        </a:lnSpc>
                        <a:spcBef>
                          <a:spcPts val="3"/>
                        </a:spcBef>
                        <a:tabLst/>
                      </a:pPr>
                      <a:r>
                        <a:rPr sz="1500" kern="0" spc="100" dirty="0">
                          <a:solidFill>
                            <a:srgbClr val="000000">
                              <a:alpha val="100000"/>
                            </a:srgbClr>
                          </a:solidFill>
                          <a:latin typeface="Microsoft YaHei"/>
                          <a:ea typeface="Microsoft YaHei"/>
                          <a:cs typeface="Microsoft YaHei"/>
                        </a:rPr>
                        <a:t>液化石油气储罐液相进出管道未设</a:t>
                      </a:r>
                      <a:r>
                        <a:rPr sz="1500" kern="0" spc="90" dirty="0">
                          <a:solidFill>
                            <a:srgbClr val="000000">
                              <a:alpha val="100000"/>
                            </a:srgbClr>
                          </a:solidFill>
                          <a:latin typeface="Microsoft YaHei"/>
                          <a:ea typeface="Microsoft YaHei"/>
                          <a:cs typeface="Microsoft YaHei"/>
                        </a:rPr>
                        <a:t>置与储罐</a:t>
                      </a:r>
                      <a:r>
                        <a:rPr sz="1500" kern="0" spc="-10" dirty="0">
                          <a:solidFill>
                            <a:srgbClr val="000000">
                              <a:alpha val="100000"/>
                            </a:srgbClr>
                          </a:solidFill>
                          <a:latin typeface="Microsoft YaHei"/>
                          <a:ea typeface="Microsoft YaHei"/>
                          <a:cs typeface="Microsoft YaHei"/>
                        </a:rPr>
                        <a:t>       </a:t>
                      </a:r>
                      <a:r>
                        <a:rPr sz="1500" kern="0" spc="70" dirty="0">
                          <a:solidFill>
                            <a:srgbClr val="000000">
                              <a:alpha val="100000"/>
                            </a:srgbClr>
                          </a:solidFill>
                          <a:latin typeface="Microsoft YaHei"/>
                          <a:ea typeface="Microsoft YaHei"/>
                          <a:cs typeface="Microsoft YaHei"/>
                        </a:rPr>
                        <a:t>液位联锁的自动切断装置</a:t>
                      </a:r>
                      <a:r>
                        <a:rPr sz="1500" kern="0" spc="60" dirty="0">
                          <a:solidFill>
                            <a:srgbClr val="000000">
                              <a:alpha val="100000"/>
                            </a:srgbClr>
                          </a:solidFill>
                          <a:latin typeface="Microsoft YaHei"/>
                          <a:ea typeface="Microsoft YaHei"/>
                          <a:cs typeface="Microsoft YaHei"/>
                        </a:rPr>
                        <a:t> ，构成重大隐患。</a:t>
                      </a:r>
                      <a:endParaRPr sz="1500" dirty="0">
                        <a:latin typeface="Microsoft YaHei"/>
                        <a:ea typeface="Microsoft YaHei"/>
                        <a:cs typeface="Microsoft YaHei"/>
                      </a:endParaRPr>
                    </a:p>
                  </a:txBody>
                  <a:tcPr marL="0" marR="0" marT="0" marB="0">
                    <a:lnL w="12700" cap="flat" cmpd="sng" algn="ctr">
                      <a:solidFill>
                        <a:srgbClr val="8EBFD6"/>
                      </a:solidFill>
                      <a:prstDash val="solid"/>
                      <a:round/>
                      <a:headEnd type="none" w="med" len="med"/>
                      <a:tailEnd type="none" w="med" len="med"/>
                    </a:lnL>
                    <a:lnR w="12700" cap="flat" cmpd="sng" algn="ctr">
                      <a:solidFill>
                        <a:srgbClr val="8EBFD6"/>
                      </a:solidFill>
                      <a:prstDash val="solid"/>
                      <a:round/>
                      <a:headEnd type="none" w="med" len="med"/>
                      <a:tailEnd type="none" w="med" len="med"/>
                    </a:lnR>
                    <a:lnT>
                      <a:noFill/>
                    </a:lnT>
                    <a:lnB w="12700" cap="flat" cmpd="sng" algn="ctr">
                      <a:solidFill>
                        <a:srgbClr val="8EBFD6"/>
                      </a:solidFill>
                      <a:prstDash val="solid"/>
                      <a:round/>
                      <a:headEnd type="none" w="med" len="med"/>
                      <a:tailEnd type="none" w="med" len="med"/>
                    </a:lnB>
                  </a:tcPr>
                </a:tc>
                <a:tc>
                  <a:txBody>
                    <a:bodyPr/>
                    <a:lstStyle/>
                    <a:p>
                      <a:pPr algn="l" rtl="0" eaLnBrk="0">
                        <a:lnSpc>
                          <a:spcPct val="151000"/>
                        </a:lnSpc>
                        <a:tabLst/>
                      </a:pPr>
                      <a:endParaRPr sz="1000" dirty="0">
                        <a:latin typeface="Arial"/>
                        <a:ea typeface="Arial"/>
                        <a:cs typeface="Arial"/>
                      </a:endParaRPr>
                    </a:p>
                    <a:p>
                      <a:pPr marL="1162050" algn="l" rtl="0" eaLnBrk="0">
                        <a:lnSpc>
                          <a:spcPct val="85000"/>
                        </a:lnSpc>
                        <a:spcBef>
                          <a:spcPts val="1"/>
                        </a:spcBef>
                        <a:tabLst/>
                      </a:pPr>
                      <a:r>
                        <a:rPr sz="1600" kern="0" spc="140" dirty="0">
                          <a:solidFill>
                            <a:srgbClr val="000000">
                              <a:alpha val="100000"/>
                            </a:srgbClr>
                          </a:solidFill>
                          <a:latin typeface="Microsoft YaHei"/>
                          <a:ea typeface="Microsoft YaHei"/>
                          <a:cs typeface="Microsoft YaHei"/>
                        </a:rPr>
                        <a:t>相关参考依据</a:t>
                      </a:r>
                      <a:endParaRPr sz="1600" dirty="0">
                        <a:latin typeface="Microsoft YaHei"/>
                        <a:ea typeface="Microsoft YaHei"/>
                        <a:cs typeface="Microsoft YaHei"/>
                      </a:endParaRPr>
                    </a:p>
                    <a:p>
                      <a:pPr algn="l" rtl="0" eaLnBrk="0">
                        <a:lnSpc>
                          <a:spcPct val="106000"/>
                        </a:lnSpc>
                        <a:tabLst/>
                      </a:pPr>
                      <a:endParaRPr sz="1000" dirty="0">
                        <a:latin typeface="Arial"/>
                        <a:ea typeface="Arial"/>
                        <a:cs typeface="Arial"/>
                      </a:endParaRPr>
                    </a:p>
                    <a:p>
                      <a:pPr algn="l" rtl="0" eaLnBrk="0">
                        <a:lnSpc>
                          <a:spcPct val="106000"/>
                        </a:lnSpc>
                        <a:tabLst/>
                      </a:pPr>
                      <a:endParaRPr sz="1000" dirty="0">
                        <a:latin typeface="Arial"/>
                        <a:ea typeface="Arial"/>
                        <a:cs typeface="Arial"/>
                      </a:endParaRPr>
                    </a:p>
                    <a:p>
                      <a:pPr algn="l" rtl="0" eaLnBrk="0">
                        <a:lnSpc>
                          <a:spcPct val="107000"/>
                        </a:lnSpc>
                        <a:tabLst/>
                      </a:pPr>
                      <a:endParaRPr sz="1000" dirty="0">
                        <a:latin typeface="Arial"/>
                        <a:ea typeface="Arial"/>
                        <a:cs typeface="Arial"/>
                      </a:endParaRPr>
                    </a:p>
                    <a:p>
                      <a:pPr marL="231140" indent="84455" algn="l" rtl="0" eaLnBrk="0">
                        <a:lnSpc>
                          <a:spcPct val="122000"/>
                        </a:lnSpc>
                        <a:spcBef>
                          <a:spcPts val="361"/>
                        </a:spcBef>
                        <a:tabLst/>
                      </a:pPr>
                      <a:r>
                        <a:rPr sz="1200" kern="0" spc="30" dirty="0">
                          <a:solidFill>
                            <a:srgbClr val="FF0000">
                              <a:alpha val="100000"/>
                            </a:srgbClr>
                          </a:solidFill>
                          <a:latin typeface="Microsoft YaHei"/>
                          <a:ea typeface="Microsoft YaHei"/>
                          <a:cs typeface="Microsoft YaHei"/>
                        </a:rPr>
                        <a:t>【依据】</a:t>
                      </a:r>
                      <a:r>
                        <a:rPr sz="1200" kern="0" spc="30" dirty="0">
                          <a:solidFill>
                            <a:srgbClr val="000000">
                              <a:alpha val="100000"/>
                            </a:srgbClr>
                          </a:solidFill>
                          <a:latin typeface="Microsoft YaHei"/>
                          <a:ea typeface="Microsoft YaHei"/>
                          <a:cs typeface="Microsoft YaHei"/>
                        </a:rPr>
                        <a:t>《燃气工程项目规范》</a:t>
                      </a:r>
                      <a:r>
                        <a:rPr sz="1200" kern="0" spc="-100" dirty="0">
                          <a:solidFill>
                            <a:srgbClr val="000000">
                              <a:alpha val="100000"/>
                            </a:srgbClr>
                          </a:solidFill>
                          <a:latin typeface="Microsoft YaHei"/>
                          <a:ea typeface="Microsoft YaHei"/>
                          <a:cs typeface="Microsoft YaHei"/>
                        </a:rPr>
                        <a:t> </a:t>
                      </a:r>
                      <a:r>
                        <a:rPr sz="1200" kern="0" spc="30" dirty="0">
                          <a:solidFill>
                            <a:srgbClr val="000000">
                              <a:alpha val="100000"/>
                            </a:srgbClr>
                          </a:solidFill>
                          <a:latin typeface="Microsoft YaHei"/>
                          <a:ea typeface="Microsoft YaHei"/>
                          <a:cs typeface="Microsoft YaHei"/>
                        </a:rPr>
                        <a:t>第</a:t>
                      </a:r>
                      <a:r>
                        <a:rPr sz="1200" kern="0" spc="250" dirty="0">
                          <a:solidFill>
                            <a:srgbClr val="000000">
                              <a:alpha val="100000"/>
                            </a:srgbClr>
                          </a:solidFill>
                          <a:latin typeface="Microsoft YaHei"/>
                          <a:ea typeface="Microsoft YaHei"/>
                          <a:cs typeface="Microsoft YaHei"/>
                        </a:rPr>
                        <a:t> </a:t>
                      </a:r>
                      <a:r>
                        <a:rPr sz="1200" kern="0" spc="30" dirty="0">
                          <a:solidFill>
                            <a:srgbClr val="000000">
                              <a:alpha val="100000"/>
                            </a:srgbClr>
                          </a:solidFill>
                          <a:latin typeface="Microsoft YaHei"/>
                          <a:ea typeface="Microsoft YaHei"/>
                          <a:cs typeface="Microsoft YaHei"/>
                        </a:rPr>
                        <a:t>4.2.5</a:t>
                      </a:r>
                      <a:r>
                        <a:rPr sz="1200" kern="0" spc="250" dirty="0">
                          <a:solidFill>
                            <a:srgbClr val="000000">
                              <a:alpha val="100000"/>
                            </a:srgbClr>
                          </a:solidFill>
                          <a:latin typeface="Microsoft YaHei"/>
                          <a:ea typeface="Microsoft YaHei"/>
                          <a:cs typeface="Microsoft YaHei"/>
                        </a:rPr>
                        <a:t> </a:t>
                      </a:r>
                      <a:r>
                        <a:rPr sz="1200" kern="0" spc="30" dirty="0">
                          <a:solidFill>
                            <a:srgbClr val="000000">
                              <a:alpha val="100000"/>
                            </a:srgbClr>
                          </a:solidFill>
                          <a:latin typeface="Microsoft YaHei"/>
                          <a:ea typeface="Microsoft YaHei"/>
                          <a:cs typeface="Microsoft YaHei"/>
                        </a:rPr>
                        <a:t>条</a:t>
                      </a:r>
                      <a:r>
                        <a:rPr sz="1200" kern="0" spc="290" dirty="0">
                          <a:solidFill>
                            <a:srgbClr val="000000">
                              <a:alpha val="100000"/>
                            </a:srgbClr>
                          </a:solidFill>
                          <a:latin typeface="Microsoft YaHei"/>
                          <a:ea typeface="Microsoft YaHei"/>
                          <a:cs typeface="Microsoft YaHei"/>
                        </a:rPr>
                        <a:t> </a:t>
                      </a:r>
                      <a:r>
                        <a:rPr sz="1200" kern="0" spc="30" dirty="0">
                          <a:solidFill>
                            <a:srgbClr val="000000">
                              <a:alpha val="100000"/>
                            </a:srgbClr>
                          </a:solidFill>
                          <a:latin typeface="Microsoft YaHei"/>
                          <a:ea typeface="Microsoft YaHei"/>
                          <a:cs typeface="Microsoft YaHei"/>
                        </a:rPr>
                        <a:t>：</a:t>
                      </a:r>
                      <a:r>
                        <a:rPr sz="1200" kern="0" spc="0" dirty="0">
                          <a:solidFill>
                            <a:srgbClr val="000000">
                              <a:alpha val="100000"/>
                            </a:srgbClr>
                          </a:solidFill>
                          <a:latin typeface="Microsoft YaHei"/>
                          <a:ea typeface="Microsoft YaHei"/>
                          <a:cs typeface="Microsoft YaHei"/>
                        </a:rPr>
                        <a:t>   </a:t>
                      </a:r>
                      <a:r>
                        <a:rPr sz="1200" kern="0" spc="110" dirty="0">
                          <a:solidFill>
                            <a:srgbClr val="000000">
                              <a:alpha val="100000"/>
                            </a:srgbClr>
                          </a:solidFill>
                          <a:latin typeface="Microsoft YaHei"/>
                          <a:ea typeface="Microsoft YaHei"/>
                          <a:cs typeface="Microsoft YaHei"/>
                        </a:rPr>
                        <a:t>燃气厂站内设备和管道应按防止系统压力参</a:t>
                      </a:r>
                      <a:r>
                        <a:rPr sz="1200" kern="0" spc="0" dirty="0">
                          <a:solidFill>
                            <a:srgbClr val="000000">
                              <a:alpha val="100000"/>
                            </a:srgbClr>
                          </a:solidFill>
                          <a:latin typeface="Microsoft YaHei"/>
                          <a:ea typeface="Microsoft YaHei"/>
                          <a:cs typeface="Microsoft YaHei"/>
                        </a:rPr>
                        <a:t>       </a:t>
                      </a:r>
                      <a:r>
                        <a:rPr sz="1200" kern="0" spc="110" dirty="0">
                          <a:solidFill>
                            <a:srgbClr val="000000">
                              <a:alpha val="100000"/>
                            </a:srgbClr>
                          </a:solidFill>
                          <a:latin typeface="Microsoft YaHei"/>
                          <a:ea typeface="Microsoft YaHei"/>
                          <a:cs typeface="Microsoft YaHei"/>
                        </a:rPr>
                        <a:t>数超过限值的要求设置自动切断</a:t>
                      </a:r>
                      <a:r>
                        <a:rPr sz="1200" kern="0" spc="100" dirty="0">
                          <a:solidFill>
                            <a:srgbClr val="000000">
                              <a:alpha val="100000"/>
                            </a:srgbClr>
                          </a:solidFill>
                          <a:latin typeface="Microsoft YaHei"/>
                          <a:ea typeface="Microsoft YaHei"/>
                          <a:cs typeface="Microsoft YaHei"/>
                        </a:rPr>
                        <a:t>和放散装置</a:t>
                      </a:r>
                      <a:r>
                        <a:rPr sz="1200" kern="0" spc="-170" dirty="0">
                          <a:solidFill>
                            <a:srgbClr val="000000">
                              <a:alpha val="100000"/>
                            </a:srgbClr>
                          </a:solidFill>
                          <a:latin typeface="Microsoft YaHei"/>
                          <a:ea typeface="Microsoft YaHei"/>
                          <a:cs typeface="Microsoft YaHei"/>
                        </a:rPr>
                        <a:t> </a:t>
                      </a:r>
                      <a:r>
                        <a:rPr sz="1200" kern="0" spc="100" dirty="0">
                          <a:solidFill>
                            <a:srgbClr val="000000">
                              <a:alpha val="100000"/>
                            </a:srgbClr>
                          </a:solidFill>
                          <a:latin typeface="Microsoft YaHei"/>
                          <a:ea typeface="Microsoft YaHei"/>
                          <a:cs typeface="Microsoft YaHei"/>
                        </a:rPr>
                        <a:t>。</a:t>
                      </a:r>
                      <a:r>
                        <a:rPr sz="1200" kern="0" spc="0" dirty="0">
                          <a:solidFill>
                            <a:srgbClr val="000000">
                              <a:alpha val="100000"/>
                            </a:srgbClr>
                          </a:solidFill>
                          <a:latin typeface="Microsoft YaHei"/>
                          <a:ea typeface="Microsoft YaHei"/>
                          <a:cs typeface="Microsoft YaHei"/>
                        </a:rPr>
                        <a:t>   </a:t>
                      </a:r>
                      <a:r>
                        <a:rPr sz="1200" kern="0" spc="110" dirty="0">
                          <a:solidFill>
                            <a:srgbClr val="000000">
                              <a:alpha val="100000"/>
                            </a:srgbClr>
                          </a:solidFill>
                          <a:latin typeface="Microsoft YaHei"/>
                          <a:ea typeface="Microsoft YaHei"/>
                          <a:cs typeface="Microsoft YaHei"/>
                        </a:rPr>
                        <a:t>放散装置的设置应保证</a:t>
                      </a:r>
                      <a:r>
                        <a:rPr sz="1200" kern="0" spc="100" dirty="0">
                          <a:solidFill>
                            <a:srgbClr val="000000">
                              <a:alpha val="100000"/>
                            </a:srgbClr>
                          </a:solidFill>
                          <a:latin typeface="Microsoft YaHei"/>
                          <a:ea typeface="Microsoft YaHei"/>
                          <a:cs typeface="Microsoft YaHei"/>
                        </a:rPr>
                        <a:t>放散时的安全和卫生 ，</a:t>
                      </a:r>
                      <a:r>
                        <a:rPr sz="1200" kern="0" spc="0" dirty="0">
                          <a:solidFill>
                            <a:srgbClr val="000000">
                              <a:alpha val="100000"/>
                            </a:srgbClr>
                          </a:solidFill>
                          <a:latin typeface="Microsoft YaHei"/>
                          <a:ea typeface="Microsoft YaHei"/>
                          <a:cs typeface="Microsoft YaHei"/>
                        </a:rPr>
                        <a:t>  </a:t>
                      </a:r>
                      <a:r>
                        <a:rPr sz="1200" kern="0" spc="110" dirty="0">
                          <a:solidFill>
                            <a:srgbClr val="000000">
                              <a:alpha val="100000"/>
                            </a:srgbClr>
                          </a:solidFill>
                          <a:latin typeface="Microsoft YaHei"/>
                          <a:ea typeface="Microsoft YaHei"/>
                          <a:cs typeface="Microsoft YaHei"/>
                        </a:rPr>
                        <a:t>不得在建筑物内放散燃气和其他有害气体。</a:t>
                      </a:r>
                      <a:endParaRPr sz="1200" dirty="0">
                        <a:latin typeface="Microsoft YaHei"/>
                        <a:ea typeface="Microsoft YaHei"/>
                        <a:cs typeface="Microsoft YaHei"/>
                      </a:endParaRPr>
                    </a:p>
                    <a:p>
                      <a:pPr marL="232409" indent="83819" algn="l" rtl="0" eaLnBrk="0">
                        <a:lnSpc>
                          <a:spcPct val="119000"/>
                        </a:lnSpc>
                        <a:spcBef>
                          <a:spcPts val="35"/>
                        </a:spcBef>
                        <a:tabLst/>
                      </a:pPr>
                      <a:r>
                        <a:rPr sz="1200" kern="0" spc="20" dirty="0">
                          <a:solidFill>
                            <a:srgbClr val="FF0000">
                              <a:alpha val="100000"/>
                            </a:srgbClr>
                          </a:solidFill>
                          <a:latin typeface="Microsoft YaHei"/>
                          <a:ea typeface="Microsoft YaHei"/>
                          <a:cs typeface="Microsoft YaHei"/>
                        </a:rPr>
                        <a:t>【依据】第4</a:t>
                      </a:r>
                      <a:r>
                        <a:rPr sz="1200" kern="0" spc="-150" dirty="0">
                          <a:solidFill>
                            <a:srgbClr val="FF0000">
                              <a:alpha val="100000"/>
                            </a:srgbClr>
                          </a:solidFill>
                          <a:latin typeface="Microsoft YaHei"/>
                          <a:ea typeface="Microsoft YaHei"/>
                          <a:cs typeface="Microsoft YaHei"/>
                        </a:rPr>
                        <a:t> </a:t>
                      </a:r>
                      <a:r>
                        <a:rPr sz="1200" kern="0" spc="20" dirty="0">
                          <a:solidFill>
                            <a:srgbClr val="FF0000">
                              <a:alpha val="100000"/>
                            </a:srgbClr>
                          </a:solidFill>
                          <a:latin typeface="Microsoft YaHei"/>
                          <a:ea typeface="Microsoft YaHei"/>
                          <a:cs typeface="Microsoft YaHei"/>
                        </a:rPr>
                        <a:t>.3.</a:t>
                      </a:r>
                      <a:r>
                        <a:rPr sz="1200" kern="0" spc="-150" dirty="0">
                          <a:solidFill>
                            <a:srgbClr val="FF0000">
                              <a:alpha val="100000"/>
                            </a:srgbClr>
                          </a:solidFill>
                          <a:latin typeface="Microsoft YaHei"/>
                          <a:ea typeface="Microsoft YaHei"/>
                          <a:cs typeface="Microsoft YaHei"/>
                        </a:rPr>
                        <a:t> </a:t>
                      </a:r>
                      <a:r>
                        <a:rPr sz="1200" kern="0" spc="20" dirty="0">
                          <a:solidFill>
                            <a:srgbClr val="FF0000">
                              <a:alpha val="100000"/>
                            </a:srgbClr>
                          </a:solidFill>
                          <a:latin typeface="Microsoft YaHei"/>
                          <a:ea typeface="Microsoft YaHei"/>
                          <a:cs typeface="Microsoft YaHei"/>
                        </a:rPr>
                        <a:t>3条 ：液化天然气和液化石油</a:t>
                      </a:r>
                      <a:r>
                        <a:rPr sz="1200" kern="0" spc="0" dirty="0">
                          <a:solidFill>
                            <a:srgbClr val="FF0000">
                              <a:alpha val="100000"/>
                            </a:srgbClr>
                          </a:solidFill>
                          <a:latin typeface="Microsoft YaHei"/>
                          <a:ea typeface="Microsoft YaHei"/>
                          <a:cs typeface="Microsoft YaHei"/>
                        </a:rPr>
                        <a:t>       </a:t>
                      </a:r>
                      <a:r>
                        <a:rPr sz="1200" kern="0" spc="110" dirty="0">
                          <a:solidFill>
                            <a:srgbClr val="FF0000">
                              <a:alpha val="100000"/>
                            </a:srgbClr>
                          </a:solidFill>
                          <a:latin typeface="Microsoft YaHei"/>
                          <a:ea typeface="Microsoft YaHei"/>
                          <a:cs typeface="Microsoft YaHei"/>
                        </a:rPr>
                        <a:t>气储罐的液相进出管应设置与储罐液位控制</a:t>
                      </a:r>
                      <a:r>
                        <a:rPr sz="1200" kern="0" spc="0" dirty="0">
                          <a:solidFill>
                            <a:srgbClr val="FF0000">
                              <a:alpha val="100000"/>
                            </a:srgbClr>
                          </a:solidFill>
                          <a:latin typeface="Microsoft YaHei"/>
                          <a:ea typeface="Microsoft YaHei"/>
                          <a:cs typeface="Microsoft YaHei"/>
                        </a:rPr>
                        <a:t>       </a:t>
                      </a:r>
                      <a:r>
                        <a:rPr sz="1200" kern="0" spc="100" dirty="0">
                          <a:solidFill>
                            <a:srgbClr val="FF0000">
                              <a:alpha val="100000"/>
                            </a:srgbClr>
                          </a:solidFill>
                          <a:latin typeface="Microsoft YaHei"/>
                          <a:ea typeface="Microsoft YaHei"/>
                          <a:cs typeface="Microsoft YaHei"/>
                        </a:rPr>
                        <a:t>联锁的紧急切断阀。</a:t>
                      </a:r>
                      <a:endParaRPr sz="1200" dirty="0">
                        <a:latin typeface="Microsoft YaHei"/>
                        <a:ea typeface="Microsoft YaHei"/>
                        <a:cs typeface="Microsoft YaHei"/>
                      </a:endParaRPr>
                    </a:p>
                  </a:txBody>
                  <a:tcPr marL="0" marR="0" marT="0" marB="0">
                    <a:lnL w="12700" cap="flat" cmpd="sng" algn="ctr">
                      <a:solidFill>
                        <a:srgbClr val="8EBFD6"/>
                      </a:solidFill>
                      <a:prstDash val="solid"/>
                      <a:round/>
                      <a:headEnd type="none" w="med" len="med"/>
                      <a:tailEnd type="none" w="med" len="med"/>
                    </a:lnL>
                    <a:lnR>
                      <a:noFill/>
                    </a:lnR>
                    <a:lnT>
                      <a:noFill/>
                    </a:lnT>
                    <a:lnB w="12700" cap="flat" cmpd="sng" algn="ctr">
                      <a:solidFill>
                        <a:srgbClr val="8EBFD6"/>
                      </a:solidFill>
                      <a:prstDash val="solid"/>
                      <a:round/>
                      <a:headEnd type="none" w="med" len="med"/>
                      <a:tailEnd type="none" w="med" len="med"/>
                    </a:lnB>
                  </a:tcPr>
                </a:tc>
                <a:extLst>
                  <a:ext uri="{0D108BD9-81ED-4DB2-BD59-A6C34878D82A}">
                    <a16:rowId xmlns:a16="http://schemas.microsoft.com/office/drawing/2014/main" val="10000"/>
                  </a:ext>
                </a:extLst>
              </a:tr>
            </a:tbl>
          </a:graphicData>
        </a:graphic>
      </p:graphicFrame>
      <p:sp>
        <p:nvSpPr>
          <p:cNvPr id="950" name="textbox 950"/>
          <p:cNvSpPr/>
          <p:nvPr/>
        </p:nvSpPr>
        <p:spPr>
          <a:xfrm>
            <a:off x="702236" y="510426"/>
            <a:ext cx="8719819" cy="1052194"/>
          </a:xfrm>
          <a:prstGeom prst="rect">
            <a:avLst/>
          </a:prstGeom>
          <a:noFill/>
          <a:ln w="0" cap="flat">
            <a:noFill/>
            <a:prstDash val="solid"/>
            <a:miter lim="0"/>
          </a:ln>
        </p:spPr>
        <p:txBody>
          <a:bodyPr vert="horz" wrap="square" lIns="0" tIns="0" rIns="0" bIns="0"/>
          <a:lstStyle/>
          <a:p>
            <a:pPr algn="l" rtl="0" eaLnBrk="0">
              <a:lnSpc>
                <a:spcPct val="83341"/>
              </a:lnSpc>
              <a:tabLst/>
            </a:pPr>
            <a:endParaRPr sz="100" dirty="0">
              <a:latin typeface="Arial"/>
              <a:ea typeface="Arial"/>
              <a:cs typeface="Arial"/>
            </a:endParaRPr>
          </a:p>
          <a:p>
            <a:pPr marL="215900" algn="l" rtl="0" eaLnBrk="0">
              <a:lnSpc>
                <a:spcPts val="4227"/>
              </a:lnSpc>
              <a:tabLst/>
            </a:pPr>
            <a:r>
              <a:rPr sz="3200" b="1" kern="0" spc="-80" dirty="0">
                <a:solidFill>
                  <a:srgbClr val="000000">
                    <a:alpha val="100000"/>
                  </a:srgbClr>
                </a:solidFill>
                <a:latin typeface="Microsoft YaHei"/>
                <a:ea typeface="Microsoft YaHei"/>
                <a:cs typeface="Microsoft YaHei"/>
              </a:rPr>
              <a:t>《城镇燃气经营安全重大隐患判定标准》解析</a:t>
            </a:r>
            <a:endParaRPr sz="3200" dirty="0">
              <a:latin typeface="Microsoft YaHei"/>
              <a:ea typeface="Microsoft YaHei"/>
              <a:cs typeface="Microsoft YaHei"/>
            </a:endParaRPr>
          </a:p>
          <a:p>
            <a:pPr algn="l" rtl="0" eaLnBrk="0">
              <a:lnSpc>
                <a:spcPct val="104000"/>
              </a:lnSpc>
              <a:tabLst/>
            </a:pPr>
            <a:endParaRPr sz="1000" dirty="0">
              <a:latin typeface="Arial"/>
              <a:ea typeface="Arial"/>
              <a:cs typeface="Arial"/>
            </a:endParaRPr>
          </a:p>
          <a:p>
            <a:pPr algn="l" rtl="0" eaLnBrk="0">
              <a:lnSpc>
                <a:spcPct val="100000"/>
              </a:lnSpc>
              <a:tabLst/>
            </a:pPr>
            <a:endParaRPr sz="400" dirty="0">
              <a:latin typeface="Arial"/>
              <a:ea typeface="Arial"/>
              <a:cs typeface="Arial"/>
            </a:endParaRPr>
          </a:p>
          <a:p>
            <a:pPr marL="52069" algn="l" rtl="0" eaLnBrk="0">
              <a:lnSpc>
                <a:spcPts val="2123"/>
              </a:lnSpc>
              <a:spcBef>
                <a:spcPts val="1"/>
              </a:spcBef>
              <a:tabLst/>
            </a:pPr>
            <a:r>
              <a:rPr sz="1600" kern="0" spc="10" dirty="0">
                <a:solidFill>
                  <a:srgbClr val="FF0000">
                    <a:alpha val="100000"/>
                  </a:srgbClr>
                </a:solidFill>
                <a:latin typeface="Wingdings"/>
                <a:ea typeface="Wingdings"/>
                <a:cs typeface="Wingdings"/>
              </a:rPr>
              <a:t>n</a:t>
            </a:r>
            <a:r>
              <a:rPr sz="1600" kern="0" spc="-570" dirty="0">
                <a:solidFill>
                  <a:srgbClr val="FF0000">
                    <a:alpha val="100000"/>
                  </a:srgbClr>
                </a:solidFill>
                <a:latin typeface="Wingdings"/>
                <a:ea typeface="Wingdings"/>
                <a:cs typeface="Wingdings"/>
              </a:rPr>
              <a:t> </a:t>
            </a:r>
            <a:r>
              <a:rPr sz="1600" kern="0" spc="10" dirty="0">
                <a:solidFill>
                  <a:srgbClr val="000000">
                    <a:alpha val="100000"/>
                  </a:srgbClr>
                </a:solidFill>
                <a:latin typeface="Microsoft YaHei"/>
                <a:ea typeface="Microsoft YaHei"/>
                <a:cs typeface="Microsoft YaHei"/>
              </a:rPr>
              <a:t>第五条  燃气经营者在燃气厂站安全管理中</a:t>
            </a:r>
            <a:r>
              <a:rPr sz="1600" kern="0" spc="0" dirty="0">
                <a:solidFill>
                  <a:srgbClr val="000000">
                    <a:alpha val="100000"/>
                  </a:srgbClr>
                </a:solidFill>
                <a:latin typeface="Microsoft YaHei"/>
                <a:ea typeface="Microsoft YaHei"/>
                <a:cs typeface="Microsoft YaHei"/>
              </a:rPr>
              <a:t> ，有下列情形之一的 ，判定为重大隐患 </a:t>
            </a:r>
            <a:r>
              <a:rPr sz="1600" kern="0" spc="-380" dirty="0">
                <a:solidFill>
                  <a:srgbClr val="000000">
                    <a:alpha val="100000"/>
                  </a:srgbClr>
                </a:solidFill>
                <a:latin typeface="Microsoft YaHei"/>
                <a:ea typeface="Microsoft YaHei"/>
                <a:cs typeface="Microsoft YaHei"/>
              </a:rPr>
              <a:t>：（</a:t>
            </a:r>
            <a:r>
              <a:rPr sz="1600" kern="0" spc="80" dirty="0">
                <a:solidFill>
                  <a:srgbClr val="000000">
                    <a:alpha val="100000"/>
                  </a:srgbClr>
                </a:solidFill>
                <a:latin typeface="Microsoft YaHei"/>
                <a:ea typeface="Microsoft YaHei"/>
                <a:cs typeface="Microsoft YaHei"/>
              </a:rPr>
              <a:t> </a:t>
            </a:r>
            <a:r>
              <a:rPr sz="1600" kern="0" spc="0" dirty="0">
                <a:solidFill>
                  <a:srgbClr val="000000">
                    <a:alpha val="100000"/>
                  </a:srgbClr>
                </a:solidFill>
                <a:latin typeface="Microsoft YaHei"/>
                <a:ea typeface="Microsoft YaHei"/>
                <a:cs typeface="Microsoft YaHei"/>
              </a:rPr>
              <a:t>5种）</a:t>
            </a:r>
            <a:endParaRPr sz="1600" dirty="0">
              <a:latin typeface="Microsoft YaHei"/>
              <a:ea typeface="Microsoft YaHei"/>
              <a:cs typeface="Microsoft YaHei"/>
            </a:endParaRPr>
          </a:p>
        </p:txBody>
      </p:sp>
      <p:sp>
        <p:nvSpPr>
          <p:cNvPr id="952" name="textbox 952"/>
          <p:cNvSpPr/>
          <p:nvPr/>
        </p:nvSpPr>
        <p:spPr>
          <a:xfrm>
            <a:off x="1705773" y="1802229"/>
            <a:ext cx="8756650" cy="295275"/>
          </a:xfrm>
          <a:prstGeom prst="rect">
            <a:avLst/>
          </a:prstGeom>
          <a:noFill/>
          <a:ln w="0" cap="flat">
            <a:noFill/>
            <a:prstDash val="solid"/>
            <a:miter lim="0"/>
          </a:ln>
        </p:spPr>
        <p:txBody>
          <a:bodyPr vert="horz" wrap="square" lIns="0" tIns="0" rIns="0" bIns="0"/>
          <a:lstStyle/>
          <a:p>
            <a:pPr algn="l" rtl="0" eaLnBrk="0">
              <a:lnSpc>
                <a:spcPct val="83341"/>
              </a:lnSpc>
              <a:tabLst/>
            </a:pPr>
            <a:endParaRPr sz="100" dirty="0">
              <a:latin typeface="Arial"/>
              <a:ea typeface="Arial"/>
              <a:cs typeface="Arial"/>
            </a:endParaRPr>
          </a:p>
          <a:p>
            <a:pPr algn="r" rtl="0" eaLnBrk="0">
              <a:lnSpc>
                <a:spcPts val="2123"/>
              </a:lnSpc>
              <a:tabLst/>
            </a:pPr>
            <a:r>
              <a:rPr sz="1600" kern="0" spc="80" dirty="0">
                <a:solidFill>
                  <a:srgbClr val="000000">
                    <a:alpha val="100000"/>
                  </a:srgbClr>
                </a:solidFill>
                <a:latin typeface="Microsoft YaHei"/>
                <a:ea typeface="Microsoft YaHei"/>
                <a:cs typeface="Microsoft YaHei"/>
              </a:rPr>
              <a:t>（ 二 ）燃气厂站内设备和管道未设置防止系统压力参数超过限值的自动切断和放</a:t>
            </a:r>
            <a:r>
              <a:rPr sz="1600" kern="0" spc="70" dirty="0">
                <a:solidFill>
                  <a:srgbClr val="000000">
                    <a:alpha val="100000"/>
                  </a:srgbClr>
                </a:solidFill>
                <a:latin typeface="Microsoft YaHei"/>
                <a:ea typeface="Microsoft YaHei"/>
                <a:cs typeface="Microsoft YaHei"/>
              </a:rPr>
              <a:t>散装置 ；</a:t>
            </a:r>
            <a:endParaRPr sz="1600" dirty="0">
              <a:latin typeface="Microsoft YaHei"/>
              <a:ea typeface="Microsoft YaHei"/>
              <a:cs typeface="Microsoft YaHei"/>
            </a:endParaRPr>
          </a:p>
        </p:txBody>
      </p:sp>
      <p:sp>
        <p:nvSpPr>
          <p:cNvPr id="954" name="textbox 954"/>
          <p:cNvSpPr/>
          <p:nvPr/>
        </p:nvSpPr>
        <p:spPr>
          <a:xfrm>
            <a:off x="5095258" y="2424529"/>
            <a:ext cx="1998345" cy="295275"/>
          </a:xfrm>
          <a:prstGeom prst="rect">
            <a:avLst/>
          </a:prstGeom>
          <a:noFill/>
          <a:ln w="0" cap="flat">
            <a:noFill/>
            <a:prstDash val="solid"/>
            <a:miter lim="0"/>
          </a:ln>
        </p:spPr>
        <p:txBody>
          <a:bodyPr vert="horz" wrap="square" lIns="0" tIns="0" rIns="0" bIns="0"/>
          <a:lstStyle/>
          <a:p>
            <a:pPr algn="l" rtl="0" eaLnBrk="0">
              <a:lnSpc>
                <a:spcPct val="83341"/>
              </a:lnSpc>
              <a:tabLst/>
            </a:pPr>
            <a:endParaRPr sz="100" dirty="0">
              <a:latin typeface="Arial"/>
              <a:ea typeface="Arial"/>
              <a:cs typeface="Arial"/>
            </a:endParaRPr>
          </a:p>
          <a:p>
            <a:pPr marL="12700" algn="l" rtl="0" eaLnBrk="0">
              <a:lnSpc>
                <a:spcPts val="2123"/>
              </a:lnSpc>
              <a:tabLst/>
            </a:pPr>
            <a:r>
              <a:rPr sz="1600" kern="0" spc="110" dirty="0">
                <a:solidFill>
                  <a:srgbClr val="000000">
                    <a:alpha val="100000"/>
                  </a:srgbClr>
                </a:solidFill>
                <a:latin typeface="Microsoft YaHei"/>
                <a:ea typeface="Microsoft YaHei"/>
                <a:cs typeface="Microsoft YaHei"/>
              </a:rPr>
              <a:t>3</a:t>
            </a:r>
            <a:r>
              <a:rPr sz="1600" kern="0" spc="-190" dirty="0">
                <a:solidFill>
                  <a:srgbClr val="000000">
                    <a:alpha val="100000"/>
                  </a:srgbClr>
                </a:solidFill>
                <a:latin typeface="Microsoft YaHei"/>
                <a:ea typeface="Microsoft YaHei"/>
                <a:cs typeface="Microsoft YaHei"/>
              </a:rPr>
              <a:t> </a:t>
            </a:r>
            <a:r>
              <a:rPr sz="1600" kern="0" spc="110" dirty="0">
                <a:solidFill>
                  <a:srgbClr val="000000">
                    <a:alpha val="100000"/>
                  </a:srgbClr>
                </a:solidFill>
                <a:latin typeface="Microsoft YaHei"/>
                <a:ea typeface="Microsoft YaHei"/>
                <a:cs typeface="Microsoft YaHei"/>
              </a:rPr>
              <a:t>.液化石油气供应站</a:t>
            </a:r>
            <a:endParaRPr sz="1600" dirty="0">
              <a:latin typeface="Microsoft YaHei"/>
              <a:ea typeface="Microsoft YaHei"/>
              <a:cs typeface="Microsoft YaHei"/>
            </a:endParaRPr>
          </a:p>
        </p:txBody>
      </p:sp>
      <p:pic>
        <p:nvPicPr>
          <p:cNvPr id="956" name="picture 956"/>
          <p:cNvPicPr>
            <a:picLocks noChangeAspect="1"/>
          </p:cNvPicPr>
          <p:nvPr/>
        </p:nvPicPr>
        <p:blipFill>
          <a:blip r:embed="rId2"/>
          <a:stretch>
            <a:fillRect/>
          </a:stretch>
        </p:blipFill>
        <p:spPr>
          <a:xfrm rot="21600000">
            <a:off x="11472671" y="0"/>
            <a:ext cx="719328" cy="720852"/>
          </a:xfrm>
          <a:prstGeom prst="rect">
            <a:avLst/>
          </a:prstGeom>
        </p:spPr>
      </p:pic>
      <p:pic>
        <p:nvPicPr>
          <p:cNvPr id="958" name="picture 958"/>
          <p:cNvPicPr>
            <a:picLocks noChangeAspect="1"/>
          </p:cNvPicPr>
          <p:nvPr/>
        </p:nvPicPr>
        <p:blipFill>
          <a:blip r:embed="rId3"/>
          <a:stretch>
            <a:fillRect/>
          </a:stretch>
        </p:blipFill>
        <p:spPr>
          <a:xfrm rot="21600000">
            <a:off x="0" y="6138671"/>
            <a:ext cx="720852" cy="719328"/>
          </a:xfrm>
          <a:prstGeom prst="rect">
            <a:avLst/>
          </a:prstGeom>
        </p:spPr>
      </p:pic>
      <p:pic>
        <p:nvPicPr>
          <p:cNvPr id="960" name="picture 960"/>
          <p:cNvPicPr>
            <a:picLocks noChangeAspect="1"/>
          </p:cNvPicPr>
          <p:nvPr/>
        </p:nvPicPr>
        <p:blipFill>
          <a:blip r:embed="rId4"/>
          <a:stretch>
            <a:fillRect/>
          </a:stretch>
        </p:blipFill>
        <p:spPr>
          <a:xfrm rot="21600000">
            <a:off x="720090" y="1619250"/>
            <a:ext cx="10751184" cy="12700"/>
          </a:xfrm>
          <a:prstGeom prst="rect">
            <a:avLst/>
          </a:prstGeom>
        </p:spPr>
      </p:pic>
      <p:pic>
        <p:nvPicPr>
          <p:cNvPr id="962" name="picture 962"/>
          <p:cNvPicPr>
            <a:picLocks noChangeAspect="1"/>
          </p:cNvPicPr>
          <p:nvPr/>
        </p:nvPicPr>
        <p:blipFill>
          <a:blip r:embed="rId4"/>
          <a:stretch>
            <a:fillRect/>
          </a:stretch>
        </p:blipFill>
        <p:spPr>
          <a:xfrm rot="21600000">
            <a:off x="720090" y="2241550"/>
            <a:ext cx="10751184" cy="12700"/>
          </a:xfrm>
          <a:prstGeom prst="rect">
            <a:avLst/>
          </a:prstGeom>
        </p:spPr>
      </p:pic>
    </p:spTree>
  </p:cSld>
  <p:clrMapOvr>
    <a:masterClrMapping/>
  </p:clrMapOvr>
</p:sld>
</file>

<file path=ppt/slides/slide45.xml><?xml version="1.0" encoding="utf-8"?>
<p:sld xmlns:a16="http://schemas.microsoft.com/office/drawing/2014/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4" name="rect 964"/>
          <p:cNvSpPr/>
          <p:nvPr/>
        </p:nvSpPr>
        <p:spPr>
          <a:xfrm>
            <a:off x="0" y="0"/>
            <a:ext cx="12192000" cy="6858000"/>
          </a:xfrm>
          <a:prstGeom prst="rect">
            <a:avLst/>
          </a:prstGeom>
          <a:solidFill>
            <a:srgbClr val="E4F4FB">
              <a:alpha val="100000"/>
            </a:srgbClr>
          </a:solidFill>
          <a:ln w="0" cap="flat">
            <a:noFill/>
            <a:prstDash val="solid"/>
            <a:miter lim="0"/>
          </a:ln>
        </p:spPr>
        <p:txBody>
          <a:bodyPr rtlCol="0"/>
          <a:lstStyle/>
          <a:p>
            <a:pPr algn="ctr"/>
            <a:endParaRPr lang="zh-CN" altLang="en-US"/>
          </a:p>
        </p:txBody>
      </p:sp>
      <p:grpSp>
        <p:nvGrpSpPr>
          <p:cNvPr id="76" name="group 76"/>
          <p:cNvGrpSpPr/>
          <p:nvPr/>
        </p:nvGrpSpPr>
        <p:grpSpPr>
          <a:xfrm rot="21600000">
            <a:off x="720852" y="1626107"/>
            <a:ext cx="10750296" cy="4573524"/>
            <a:chOff x="0" y="0"/>
            <a:chExt cx="10750296" cy="4573524"/>
          </a:xfrm>
        </p:grpSpPr>
        <p:sp>
          <p:nvSpPr>
            <p:cNvPr id="966" name="path 966"/>
            <p:cNvSpPr/>
            <p:nvPr/>
          </p:nvSpPr>
          <p:spPr>
            <a:xfrm>
              <a:off x="0" y="0"/>
              <a:ext cx="10750296" cy="4573524"/>
            </a:xfrm>
            <a:custGeom>
              <a:avLst/>
              <a:gdLst/>
              <a:ahLst/>
              <a:cxnLst/>
              <a:rect l="0" t="0" r="0" b="0"/>
              <a:pathLst>
                <a:path w="16929" h="7202">
                  <a:moveTo>
                    <a:pt x="0" y="0"/>
                  </a:moveTo>
                  <a:lnTo>
                    <a:pt x="16929" y="0"/>
                  </a:lnTo>
                  <a:lnTo>
                    <a:pt x="16929" y="979"/>
                  </a:lnTo>
                  <a:lnTo>
                    <a:pt x="0" y="979"/>
                  </a:lnTo>
                  <a:lnTo>
                    <a:pt x="0" y="0"/>
                  </a:lnTo>
                  <a:close/>
                </a:path>
                <a:path w="16929" h="7202">
                  <a:moveTo>
                    <a:pt x="0" y="1958"/>
                  </a:moveTo>
                  <a:lnTo>
                    <a:pt x="4171" y="1958"/>
                  </a:lnTo>
                  <a:lnTo>
                    <a:pt x="4171" y="2940"/>
                  </a:lnTo>
                  <a:lnTo>
                    <a:pt x="0" y="2940"/>
                  </a:lnTo>
                  <a:lnTo>
                    <a:pt x="0" y="1958"/>
                  </a:lnTo>
                  <a:close/>
                </a:path>
                <a:path w="16929" h="7202">
                  <a:moveTo>
                    <a:pt x="4171" y="1958"/>
                  </a:moveTo>
                  <a:lnTo>
                    <a:pt x="11138" y="1958"/>
                  </a:lnTo>
                  <a:lnTo>
                    <a:pt x="11138" y="2940"/>
                  </a:lnTo>
                  <a:lnTo>
                    <a:pt x="4171" y="2940"/>
                  </a:lnTo>
                  <a:lnTo>
                    <a:pt x="4171" y="1958"/>
                  </a:lnTo>
                  <a:close/>
                </a:path>
                <a:path w="16929" h="7202">
                  <a:moveTo>
                    <a:pt x="11138" y="1958"/>
                  </a:moveTo>
                  <a:lnTo>
                    <a:pt x="16929" y="1958"/>
                  </a:lnTo>
                  <a:lnTo>
                    <a:pt x="16929" y="2940"/>
                  </a:lnTo>
                  <a:lnTo>
                    <a:pt x="11138" y="2940"/>
                  </a:lnTo>
                  <a:lnTo>
                    <a:pt x="11138" y="1958"/>
                  </a:lnTo>
                  <a:close/>
                </a:path>
                <a:path w="16929" h="7202">
                  <a:moveTo>
                    <a:pt x="4171" y="4368"/>
                  </a:moveTo>
                  <a:lnTo>
                    <a:pt x="11138" y="4368"/>
                  </a:lnTo>
                  <a:lnTo>
                    <a:pt x="11138" y="7202"/>
                  </a:lnTo>
                  <a:lnTo>
                    <a:pt x="4171" y="7202"/>
                  </a:lnTo>
                  <a:lnTo>
                    <a:pt x="4171" y="4368"/>
                  </a:lnTo>
                  <a:close/>
                </a:path>
              </a:pathLst>
            </a:custGeom>
            <a:solidFill>
              <a:srgbClr val="B9D6E6">
                <a:alpha val="100000"/>
              </a:srgbClr>
            </a:solidFill>
            <a:ln w="0" cap="flat">
              <a:noFill/>
              <a:prstDash val="solid"/>
              <a:miter lim="0"/>
            </a:ln>
          </p:spPr>
          <p:txBody>
            <a:bodyPr rtlCol="0"/>
            <a:lstStyle/>
            <a:p>
              <a:pPr algn="ctr"/>
              <a:endParaRPr lang="zh-CN" altLang="en-US"/>
            </a:p>
          </p:txBody>
        </p:sp>
        <p:sp>
          <p:nvSpPr>
            <p:cNvPr id="968" name="path 968"/>
            <p:cNvSpPr/>
            <p:nvPr/>
          </p:nvSpPr>
          <p:spPr>
            <a:xfrm>
              <a:off x="0" y="621792"/>
              <a:ext cx="10750296" cy="3951732"/>
            </a:xfrm>
            <a:custGeom>
              <a:avLst/>
              <a:gdLst/>
              <a:ahLst/>
              <a:cxnLst/>
              <a:rect l="0" t="0" r="0" b="0"/>
              <a:pathLst>
                <a:path w="16929" h="6223">
                  <a:moveTo>
                    <a:pt x="0" y="0"/>
                  </a:moveTo>
                  <a:lnTo>
                    <a:pt x="16929" y="0"/>
                  </a:lnTo>
                  <a:lnTo>
                    <a:pt x="16929" y="979"/>
                  </a:lnTo>
                  <a:lnTo>
                    <a:pt x="0" y="979"/>
                  </a:lnTo>
                  <a:lnTo>
                    <a:pt x="0" y="0"/>
                  </a:lnTo>
                  <a:close/>
                </a:path>
                <a:path w="16929" h="6223">
                  <a:moveTo>
                    <a:pt x="0" y="1960"/>
                  </a:moveTo>
                  <a:lnTo>
                    <a:pt x="4171" y="1960"/>
                  </a:lnTo>
                  <a:lnTo>
                    <a:pt x="4171" y="6223"/>
                  </a:lnTo>
                  <a:lnTo>
                    <a:pt x="0" y="6223"/>
                  </a:lnTo>
                  <a:lnTo>
                    <a:pt x="0" y="1960"/>
                  </a:lnTo>
                  <a:close/>
                </a:path>
                <a:path w="16929" h="6223">
                  <a:moveTo>
                    <a:pt x="4171" y="1960"/>
                  </a:moveTo>
                  <a:lnTo>
                    <a:pt x="11138" y="1960"/>
                  </a:lnTo>
                  <a:lnTo>
                    <a:pt x="11138" y="3388"/>
                  </a:lnTo>
                  <a:lnTo>
                    <a:pt x="4171" y="3388"/>
                  </a:lnTo>
                  <a:lnTo>
                    <a:pt x="4171" y="1960"/>
                  </a:lnTo>
                  <a:close/>
                </a:path>
                <a:path w="16929" h="6223">
                  <a:moveTo>
                    <a:pt x="11138" y="1960"/>
                  </a:moveTo>
                  <a:lnTo>
                    <a:pt x="16929" y="1960"/>
                  </a:lnTo>
                  <a:lnTo>
                    <a:pt x="16929" y="6223"/>
                  </a:lnTo>
                  <a:lnTo>
                    <a:pt x="11138" y="6223"/>
                  </a:lnTo>
                  <a:lnTo>
                    <a:pt x="11138" y="1960"/>
                  </a:lnTo>
                  <a:close/>
                </a:path>
              </a:pathLst>
            </a:custGeom>
            <a:solidFill>
              <a:srgbClr val="FFFFFF">
                <a:alpha val="100000"/>
              </a:srgbClr>
            </a:solidFill>
            <a:ln w="0" cap="flat">
              <a:noFill/>
              <a:prstDash val="solid"/>
              <a:miter lim="0"/>
            </a:ln>
          </p:spPr>
          <p:txBody>
            <a:bodyPr rtlCol="0"/>
            <a:lstStyle/>
            <a:p>
              <a:pPr algn="ctr"/>
              <a:endParaRPr lang="zh-CN" altLang="en-US"/>
            </a:p>
          </p:txBody>
        </p:sp>
      </p:grpSp>
      <p:graphicFrame>
        <p:nvGraphicFramePr>
          <p:cNvPr id="970" name="table 970"/>
          <p:cNvGraphicFramePr>
            <a:graphicFrameLocks noGrp="1"/>
          </p:cNvGraphicFramePr>
          <p:nvPr/>
        </p:nvGraphicFramePr>
        <p:xfrm>
          <a:off x="720090" y="2870200"/>
          <a:ext cx="10750549" cy="3335020"/>
        </p:xfrm>
        <a:graphic>
          <a:graphicData uri="http://schemas.openxmlformats.org/drawingml/2006/table">
            <a:tbl>
              <a:tblPr/>
              <a:tblGrid>
                <a:gridCol w="2649220">
                  <a:extLst>
                    <a:ext uri="{9D8B030D-6E8A-4147-A177-3AD203B41FA5}">
                      <a16:colId xmlns:a16="http://schemas.microsoft.com/office/drawing/2014/main" val="20000"/>
                    </a:ext>
                  </a:extLst>
                </a:gridCol>
                <a:gridCol w="4424045">
                  <a:extLst>
                    <a:ext uri="{9D8B030D-6E8A-4147-A177-3AD203B41FA5}">
                      <a16:colId xmlns:a16="http://schemas.microsoft.com/office/drawing/2014/main" val="20001"/>
                    </a:ext>
                  </a:extLst>
                </a:gridCol>
                <a:gridCol w="3677284">
                  <a:extLst>
                    <a:ext uri="{9D8B030D-6E8A-4147-A177-3AD203B41FA5}">
                      <a16:colId xmlns:a16="http://schemas.microsoft.com/office/drawing/2014/main" val="20002"/>
                    </a:ext>
                  </a:extLst>
                </a:gridCol>
              </a:tblGrid>
              <a:tr h="3335020">
                <a:tc>
                  <a:txBody>
                    <a:bodyPr/>
                    <a:lstStyle/>
                    <a:p>
                      <a:pPr algn="l" rtl="0" eaLnBrk="0">
                        <a:lnSpc>
                          <a:spcPct val="152000"/>
                        </a:lnSpc>
                        <a:tabLst/>
                      </a:pPr>
                      <a:endParaRPr sz="1000" dirty="0">
                        <a:latin typeface="Arial"/>
                        <a:ea typeface="Arial"/>
                        <a:cs typeface="Arial"/>
                      </a:endParaRPr>
                    </a:p>
                    <a:p>
                      <a:pPr algn="l" rtl="0" eaLnBrk="0">
                        <a:lnSpc>
                          <a:spcPct val="8355"/>
                        </a:lnSpc>
                        <a:tabLst/>
                      </a:pPr>
                      <a:endParaRPr sz="100" dirty="0">
                        <a:latin typeface="Arial"/>
                        <a:ea typeface="Arial"/>
                        <a:cs typeface="Arial"/>
                      </a:endParaRPr>
                    </a:p>
                    <a:p>
                      <a:pPr marL="872489" algn="l" rtl="0" eaLnBrk="0">
                        <a:lnSpc>
                          <a:spcPct val="84000"/>
                        </a:lnSpc>
                        <a:tabLst/>
                      </a:pPr>
                      <a:r>
                        <a:rPr sz="1600" kern="0" spc="120" dirty="0">
                          <a:solidFill>
                            <a:srgbClr val="000000">
                              <a:alpha val="100000"/>
                            </a:srgbClr>
                          </a:solidFill>
                          <a:latin typeface="Microsoft YaHei"/>
                          <a:ea typeface="Microsoft YaHei"/>
                          <a:cs typeface="Microsoft YaHei"/>
                        </a:rPr>
                        <a:t>检查要点</a:t>
                      </a:r>
                      <a:endParaRPr sz="1600" dirty="0">
                        <a:latin typeface="Microsoft YaHei"/>
                        <a:ea typeface="Microsoft YaHei"/>
                        <a:cs typeface="Microsoft YaHei"/>
                      </a:endParaRPr>
                    </a:p>
                    <a:p>
                      <a:pPr algn="l" rtl="0" eaLnBrk="0">
                        <a:lnSpc>
                          <a:spcPct val="116000"/>
                        </a:lnSpc>
                        <a:tabLst/>
                      </a:pPr>
                      <a:endParaRPr sz="1000" dirty="0">
                        <a:latin typeface="Arial"/>
                        <a:ea typeface="Arial"/>
                        <a:cs typeface="Arial"/>
                      </a:endParaRPr>
                    </a:p>
                    <a:p>
                      <a:pPr algn="l" rtl="0" eaLnBrk="0">
                        <a:lnSpc>
                          <a:spcPct val="116000"/>
                        </a:lnSpc>
                        <a:tabLst/>
                      </a:pPr>
                      <a:endParaRPr sz="1000" dirty="0">
                        <a:latin typeface="Arial"/>
                        <a:ea typeface="Arial"/>
                        <a:cs typeface="Arial"/>
                      </a:endParaRPr>
                    </a:p>
                    <a:p>
                      <a:pPr algn="l" rtl="0" eaLnBrk="0">
                        <a:lnSpc>
                          <a:spcPct val="117000"/>
                        </a:lnSpc>
                        <a:tabLst/>
                      </a:pPr>
                      <a:endParaRPr sz="1000" dirty="0">
                        <a:latin typeface="Arial"/>
                        <a:ea typeface="Arial"/>
                        <a:cs typeface="Arial"/>
                      </a:endParaRPr>
                    </a:p>
                    <a:p>
                      <a:pPr algn="l" rtl="0" eaLnBrk="0">
                        <a:lnSpc>
                          <a:spcPct val="117000"/>
                        </a:lnSpc>
                        <a:tabLst/>
                      </a:pPr>
                      <a:endParaRPr sz="1000" dirty="0">
                        <a:latin typeface="Arial"/>
                        <a:ea typeface="Arial"/>
                        <a:cs typeface="Arial"/>
                      </a:endParaRPr>
                    </a:p>
                    <a:p>
                      <a:pPr algn="l" rtl="0" eaLnBrk="0">
                        <a:lnSpc>
                          <a:spcPct val="117000"/>
                        </a:lnSpc>
                        <a:tabLst/>
                      </a:pPr>
                      <a:endParaRPr sz="1000" dirty="0">
                        <a:latin typeface="Arial"/>
                        <a:ea typeface="Arial"/>
                        <a:cs typeface="Arial"/>
                      </a:endParaRPr>
                    </a:p>
                    <a:p>
                      <a:pPr algn="l" rtl="0" eaLnBrk="0">
                        <a:lnSpc>
                          <a:spcPct val="126000"/>
                        </a:lnSpc>
                        <a:tabLst/>
                      </a:pPr>
                      <a:endParaRPr sz="300" dirty="0">
                        <a:latin typeface="Arial"/>
                        <a:ea typeface="Arial"/>
                        <a:cs typeface="Arial"/>
                      </a:endParaRPr>
                    </a:p>
                    <a:p>
                      <a:pPr marL="231140" indent="80010" algn="l" rtl="0" eaLnBrk="0">
                        <a:lnSpc>
                          <a:spcPct val="128000"/>
                        </a:lnSpc>
                        <a:spcBef>
                          <a:spcPts val="1"/>
                        </a:spcBef>
                        <a:tabLst/>
                      </a:pPr>
                      <a:r>
                        <a:rPr sz="1500" kern="0" spc="-90" dirty="0">
                          <a:solidFill>
                            <a:srgbClr val="000000">
                              <a:alpha val="100000"/>
                            </a:srgbClr>
                          </a:solidFill>
                          <a:latin typeface="Microsoft YaHei"/>
                          <a:ea typeface="Microsoft YaHei"/>
                          <a:cs typeface="Microsoft YaHei"/>
                        </a:rPr>
                        <a:t>（</a:t>
                      </a:r>
                      <a:r>
                        <a:rPr sz="1500" kern="0" spc="200" dirty="0">
                          <a:solidFill>
                            <a:srgbClr val="000000">
                              <a:alpha val="100000"/>
                            </a:srgbClr>
                          </a:solidFill>
                          <a:latin typeface="Microsoft YaHei"/>
                          <a:ea typeface="Microsoft YaHei"/>
                          <a:cs typeface="Microsoft YaHei"/>
                        </a:rPr>
                        <a:t> </a:t>
                      </a:r>
                      <a:r>
                        <a:rPr sz="1500" kern="0" spc="-90" dirty="0">
                          <a:solidFill>
                            <a:srgbClr val="000000">
                              <a:alpha val="100000"/>
                            </a:srgbClr>
                          </a:solidFill>
                          <a:latin typeface="FangSong"/>
                          <a:ea typeface="FangSong"/>
                          <a:cs typeface="FangSong"/>
                        </a:rPr>
                        <a:t>1</a:t>
                      </a:r>
                      <a:r>
                        <a:rPr sz="1500" kern="0" spc="-340" dirty="0">
                          <a:solidFill>
                            <a:srgbClr val="000000">
                              <a:alpha val="100000"/>
                            </a:srgbClr>
                          </a:solidFill>
                          <a:latin typeface="FangSong"/>
                          <a:ea typeface="FangSong"/>
                          <a:cs typeface="FangSong"/>
                        </a:rPr>
                        <a:t> </a:t>
                      </a:r>
                      <a:r>
                        <a:rPr sz="1500" kern="0" spc="-90" dirty="0">
                          <a:solidFill>
                            <a:srgbClr val="000000">
                              <a:alpha val="100000"/>
                            </a:srgbClr>
                          </a:solidFill>
                          <a:latin typeface="Microsoft YaHei"/>
                          <a:ea typeface="Microsoft YaHei"/>
                          <a:cs typeface="Microsoft YaHei"/>
                        </a:rPr>
                        <a:t>）查压力容器（ </a:t>
                      </a:r>
                      <a:r>
                        <a:rPr sz="1500" kern="0" spc="-90" dirty="0">
                          <a:solidFill>
                            <a:srgbClr val="000000">
                              <a:alpha val="100000"/>
                            </a:srgbClr>
                          </a:solidFill>
                          <a:latin typeface="FangSong"/>
                          <a:ea typeface="FangSong"/>
                          <a:cs typeface="FangSong"/>
                        </a:rPr>
                        <a:t>LNG</a:t>
                      </a:r>
                      <a:r>
                        <a:rPr sz="1500" kern="0" spc="0" dirty="0">
                          <a:solidFill>
                            <a:srgbClr val="000000">
                              <a:alpha val="100000"/>
                            </a:srgbClr>
                          </a:solidFill>
                          <a:latin typeface="FangSong"/>
                          <a:ea typeface="FangSong"/>
                          <a:cs typeface="FangSong"/>
                        </a:rPr>
                        <a:t>     </a:t>
                      </a:r>
                      <a:r>
                        <a:rPr sz="1500" kern="0" spc="70" dirty="0">
                          <a:solidFill>
                            <a:srgbClr val="000000">
                              <a:alpha val="100000"/>
                            </a:srgbClr>
                          </a:solidFill>
                          <a:latin typeface="Microsoft YaHei"/>
                          <a:ea typeface="Microsoft YaHei"/>
                          <a:cs typeface="Microsoft YaHei"/>
                        </a:rPr>
                        <a:t>储罐、</a:t>
                      </a:r>
                      <a:r>
                        <a:rPr sz="1500" kern="0" spc="-290" dirty="0">
                          <a:solidFill>
                            <a:srgbClr val="000000">
                              <a:alpha val="100000"/>
                            </a:srgbClr>
                          </a:solidFill>
                          <a:latin typeface="Microsoft YaHei"/>
                          <a:ea typeface="Microsoft YaHei"/>
                          <a:cs typeface="Microsoft YaHei"/>
                        </a:rPr>
                        <a:t> </a:t>
                      </a:r>
                      <a:r>
                        <a:rPr sz="1500" kern="0" spc="0" dirty="0">
                          <a:solidFill>
                            <a:srgbClr val="000000">
                              <a:alpha val="100000"/>
                            </a:srgbClr>
                          </a:solidFill>
                          <a:latin typeface="FangSong"/>
                          <a:ea typeface="FangSong"/>
                          <a:cs typeface="FangSong"/>
                        </a:rPr>
                        <a:t>BOG</a:t>
                      </a:r>
                      <a:r>
                        <a:rPr sz="1500" kern="0" spc="70" dirty="0">
                          <a:solidFill>
                            <a:srgbClr val="000000">
                              <a:alpha val="100000"/>
                            </a:srgbClr>
                          </a:solidFill>
                          <a:latin typeface="Microsoft YaHei"/>
                          <a:ea typeface="Microsoft YaHei"/>
                          <a:cs typeface="Microsoft YaHei"/>
                        </a:rPr>
                        <a:t>储罐、</a:t>
                      </a:r>
                      <a:r>
                        <a:rPr sz="1500" kern="0" spc="-330" dirty="0">
                          <a:solidFill>
                            <a:srgbClr val="000000">
                              <a:alpha val="100000"/>
                            </a:srgbClr>
                          </a:solidFill>
                          <a:latin typeface="Microsoft YaHei"/>
                          <a:ea typeface="Microsoft YaHei"/>
                          <a:cs typeface="Microsoft YaHei"/>
                        </a:rPr>
                        <a:t> </a:t>
                      </a:r>
                      <a:r>
                        <a:rPr sz="1500" kern="0" spc="70" dirty="0">
                          <a:solidFill>
                            <a:srgbClr val="000000">
                              <a:alpha val="100000"/>
                            </a:srgbClr>
                          </a:solidFill>
                          <a:latin typeface="Microsoft YaHei"/>
                          <a:ea typeface="Microsoft YaHei"/>
                          <a:cs typeface="Microsoft YaHei"/>
                        </a:rPr>
                        <a:t>泵池）</a:t>
                      </a:r>
                      <a:r>
                        <a:rPr sz="1500" kern="0" spc="0" dirty="0">
                          <a:solidFill>
                            <a:srgbClr val="000000">
                              <a:alpha val="100000"/>
                            </a:srgbClr>
                          </a:solidFill>
                          <a:latin typeface="Microsoft YaHei"/>
                          <a:ea typeface="Microsoft YaHei"/>
                          <a:cs typeface="Microsoft YaHei"/>
                        </a:rPr>
                        <a:t>      </a:t>
                      </a:r>
                      <a:r>
                        <a:rPr sz="1500" kern="0" spc="90" dirty="0">
                          <a:solidFill>
                            <a:srgbClr val="000000">
                              <a:alpha val="100000"/>
                            </a:srgbClr>
                          </a:solidFill>
                          <a:latin typeface="Microsoft YaHei"/>
                          <a:ea typeface="Microsoft YaHei"/>
                          <a:cs typeface="Microsoft YaHei"/>
                        </a:rPr>
                        <a:t>超压安全放散装置设置</a:t>
                      </a:r>
                      <a:r>
                        <a:rPr sz="1500" kern="0" spc="0" dirty="0">
                          <a:solidFill>
                            <a:srgbClr val="000000">
                              <a:alpha val="100000"/>
                            </a:srgbClr>
                          </a:solidFill>
                          <a:latin typeface="Microsoft YaHei"/>
                          <a:ea typeface="Microsoft YaHei"/>
                          <a:cs typeface="Microsoft YaHei"/>
                        </a:rPr>
                        <a:t>        </a:t>
                      </a:r>
                      <a:r>
                        <a:rPr sz="1500" kern="0" spc="50" dirty="0">
                          <a:solidFill>
                            <a:srgbClr val="000000">
                              <a:alpha val="100000"/>
                            </a:srgbClr>
                          </a:solidFill>
                          <a:latin typeface="Microsoft YaHei"/>
                          <a:ea typeface="Microsoft YaHei"/>
                          <a:cs typeface="Microsoft YaHei"/>
                        </a:rPr>
                        <a:t>情况</a:t>
                      </a:r>
                      <a:r>
                        <a:rPr sz="1500" kern="0" spc="-20" dirty="0">
                          <a:solidFill>
                            <a:srgbClr val="000000">
                              <a:alpha val="100000"/>
                            </a:srgbClr>
                          </a:solidFill>
                          <a:latin typeface="Microsoft YaHei"/>
                          <a:ea typeface="Microsoft YaHei"/>
                          <a:cs typeface="Microsoft YaHei"/>
                        </a:rPr>
                        <a:t> </a:t>
                      </a:r>
                      <a:r>
                        <a:rPr sz="1500" kern="0" spc="50" dirty="0">
                          <a:solidFill>
                            <a:srgbClr val="000000">
                              <a:alpha val="100000"/>
                            </a:srgbClr>
                          </a:solidFill>
                          <a:latin typeface="Microsoft YaHei"/>
                          <a:ea typeface="Microsoft YaHei"/>
                          <a:cs typeface="Microsoft YaHei"/>
                        </a:rPr>
                        <a:t>；</a:t>
                      </a:r>
                      <a:endParaRPr sz="1500" dirty="0">
                        <a:latin typeface="Microsoft YaHei"/>
                        <a:ea typeface="Microsoft YaHei"/>
                        <a:cs typeface="Microsoft YaHei"/>
                      </a:endParaRPr>
                    </a:p>
                  </a:txBody>
                  <a:tcPr marL="0" marR="0" marT="0" marB="0">
                    <a:lnL>
                      <a:noFill/>
                    </a:lnL>
                    <a:lnR w="12700" cap="flat" cmpd="sng" algn="ctr">
                      <a:solidFill>
                        <a:srgbClr val="8EBFD6"/>
                      </a:solidFill>
                      <a:prstDash val="solid"/>
                      <a:round/>
                      <a:headEnd type="none" w="med" len="med"/>
                      <a:tailEnd type="none" w="med" len="med"/>
                    </a:lnR>
                    <a:lnT>
                      <a:noFill/>
                    </a:lnT>
                    <a:lnB w="12700" cap="flat" cmpd="sng" algn="ctr">
                      <a:solidFill>
                        <a:srgbClr val="8EBFD6"/>
                      </a:solidFill>
                      <a:prstDash val="solid"/>
                      <a:round/>
                      <a:headEnd type="none" w="med" len="med"/>
                      <a:tailEnd type="none" w="med" len="med"/>
                    </a:lnB>
                  </a:tcPr>
                </a:tc>
                <a:tc>
                  <a:txBody>
                    <a:bodyPr/>
                    <a:lstStyle/>
                    <a:p>
                      <a:pPr algn="l" rtl="0" eaLnBrk="0">
                        <a:lnSpc>
                          <a:spcPct val="152000"/>
                        </a:lnSpc>
                        <a:tabLst/>
                      </a:pPr>
                      <a:endParaRPr sz="1000" dirty="0">
                        <a:latin typeface="Arial"/>
                        <a:ea typeface="Arial"/>
                        <a:cs typeface="Arial"/>
                      </a:endParaRPr>
                    </a:p>
                    <a:p>
                      <a:pPr marL="1762125" algn="l" rtl="0" eaLnBrk="0">
                        <a:lnSpc>
                          <a:spcPct val="84000"/>
                        </a:lnSpc>
                        <a:spcBef>
                          <a:spcPts val="4"/>
                        </a:spcBef>
                        <a:tabLst/>
                      </a:pPr>
                      <a:r>
                        <a:rPr sz="1600" kern="0" spc="120" dirty="0">
                          <a:solidFill>
                            <a:srgbClr val="000000">
                              <a:alpha val="100000"/>
                            </a:srgbClr>
                          </a:solidFill>
                          <a:latin typeface="Microsoft YaHei"/>
                          <a:ea typeface="Microsoft YaHei"/>
                          <a:cs typeface="Microsoft YaHei"/>
                        </a:rPr>
                        <a:t>判定标准</a:t>
                      </a:r>
                      <a:endParaRPr sz="1600" dirty="0">
                        <a:latin typeface="Microsoft YaHei"/>
                        <a:ea typeface="Microsoft YaHei"/>
                        <a:cs typeface="Microsoft YaHei"/>
                      </a:endParaRPr>
                    </a:p>
                    <a:p>
                      <a:pPr algn="l" rtl="0" eaLnBrk="0">
                        <a:lnSpc>
                          <a:spcPct val="194000"/>
                        </a:lnSpc>
                        <a:tabLst/>
                      </a:pPr>
                      <a:endParaRPr sz="1000" dirty="0">
                        <a:latin typeface="Arial"/>
                        <a:ea typeface="Arial"/>
                        <a:cs typeface="Arial"/>
                      </a:endParaRPr>
                    </a:p>
                    <a:p>
                      <a:pPr algn="l" rtl="0" eaLnBrk="0">
                        <a:lnSpc>
                          <a:spcPct val="127000"/>
                        </a:lnSpc>
                        <a:tabLst/>
                      </a:pPr>
                      <a:endParaRPr sz="300" dirty="0">
                        <a:latin typeface="Arial"/>
                        <a:ea typeface="Arial"/>
                        <a:cs typeface="Arial"/>
                      </a:endParaRPr>
                    </a:p>
                    <a:p>
                      <a:pPr marL="233045" algn="l" rtl="0" eaLnBrk="0">
                        <a:lnSpc>
                          <a:spcPct val="125000"/>
                        </a:lnSpc>
                        <a:spcBef>
                          <a:spcPts val="1"/>
                        </a:spcBef>
                        <a:tabLst/>
                      </a:pPr>
                      <a:r>
                        <a:rPr sz="1500" kern="0" spc="70" dirty="0">
                          <a:solidFill>
                            <a:srgbClr val="000000">
                              <a:alpha val="100000"/>
                            </a:srgbClr>
                          </a:solidFill>
                          <a:latin typeface="Microsoft YaHei"/>
                          <a:ea typeface="Microsoft YaHei"/>
                          <a:cs typeface="Microsoft YaHei"/>
                        </a:rPr>
                        <a:t>压力容器未设置超压安全放散装置 ，构成重</a:t>
                      </a:r>
                      <a:r>
                        <a:rPr sz="1500" kern="0" spc="0" dirty="0">
                          <a:solidFill>
                            <a:srgbClr val="000000">
                              <a:alpha val="100000"/>
                            </a:srgbClr>
                          </a:solidFill>
                          <a:latin typeface="Microsoft YaHei"/>
                          <a:ea typeface="Microsoft YaHei"/>
                          <a:cs typeface="Microsoft YaHei"/>
                        </a:rPr>
                        <a:t>       </a:t>
                      </a:r>
                      <a:r>
                        <a:rPr sz="1500" kern="0" spc="80" dirty="0">
                          <a:solidFill>
                            <a:srgbClr val="000000">
                              <a:alpha val="100000"/>
                            </a:srgbClr>
                          </a:solidFill>
                          <a:latin typeface="Microsoft YaHei"/>
                          <a:ea typeface="Microsoft YaHei"/>
                          <a:cs typeface="Microsoft YaHei"/>
                        </a:rPr>
                        <a:t>大隐患</a:t>
                      </a:r>
                      <a:endParaRPr sz="1500" dirty="0">
                        <a:latin typeface="Microsoft YaHei"/>
                        <a:ea typeface="Microsoft YaHei"/>
                        <a:cs typeface="Microsoft YaHei"/>
                      </a:endParaRPr>
                    </a:p>
                  </a:txBody>
                  <a:tcPr marL="0" marR="0" marT="0" marB="0">
                    <a:lnL w="12700" cap="flat" cmpd="sng" algn="ctr">
                      <a:solidFill>
                        <a:srgbClr val="8EBFD6"/>
                      </a:solidFill>
                      <a:prstDash val="solid"/>
                      <a:round/>
                      <a:headEnd type="none" w="med" len="med"/>
                      <a:tailEnd type="none" w="med" len="med"/>
                    </a:lnL>
                    <a:lnR w="12700" cap="flat" cmpd="sng" algn="ctr">
                      <a:solidFill>
                        <a:srgbClr val="8EBFD6"/>
                      </a:solidFill>
                      <a:prstDash val="solid"/>
                      <a:round/>
                      <a:headEnd type="none" w="med" len="med"/>
                      <a:tailEnd type="none" w="med" len="med"/>
                    </a:lnR>
                    <a:lnT>
                      <a:noFill/>
                    </a:lnT>
                    <a:lnB w="12700" cap="flat" cmpd="sng" algn="ctr">
                      <a:solidFill>
                        <a:srgbClr val="8EBFD6"/>
                      </a:solidFill>
                      <a:prstDash val="solid"/>
                      <a:round/>
                      <a:headEnd type="none" w="med" len="med"/>
                      <a:tailEnd type="none" w="med" len="med"/>
                    </a:lnB>
                  </a:tcPr>
                </a:tc>
                <a:tc>
                  <a:txBody>
                    <a:bodyPr/>
                    <a:lstStyle/>
                    <a:p>
                      <a:pPr algn="l" rtl="0" eaLnBrk="0">
                        <a:lnSpc>
                          <a:spcPct val="151000"/>
                        </a:lnSpc>
                        <a:tabLst/>
                      </a:pPr>
                      <a:endParaRPr sz="1000" dirty="0">
                        <a:latin typeface="Arial"/>
                        <a:ea typeface="Arial"/>
                        <a:cs typeface="Arial"/>
                      </a:endParaRPr>
                    </a:p>
                    <a:p>
                      <a:pPr marL="1162050" algn="l" rtl="0" eaLnBrk="0">
                        <a:lnSpc>
                          <a:spcPct val="85000"/>
                        </a:lnSpc>
                        <a:spcBef>
                          <a:spcPts val="1"/>
                        </a:spcBef>
                        <a:tabLst/>
                      </a:pPr>
                      <a:r>
                        <a:rPr sz="1600" kern="0" spc="140" dirty="0">
                          <a:solidFill>
                            <a:srgbClr val="000000">
                              <a:alpha val="100000"/>
                            </a:srgbClr>
                          </a:solidFill>
                          <a:latin typeface="Microsoft YaHei"/>
                          <a:ea typeface="Microsoft YaHei"/>
                          <a:cs typeface="Microsoft YaHei"/>
                        </a:rPr>
                        <a:t>相关参考依据</a:t>
                      </a:r>
                      <a:endParaRPr sz="1600" dirty="0">
                        <a:latin typeface="Microsoft YaHei"/>
                        <a:ea typeface="Microsoft YaHei"/>
                        <a:cs typeface="Microsoft YaHei"/>
                      </a:endParaRPr>
                    </a:p>
                    <a:p>
                      <a:pPr algn="l" rtl="0" eaLnBrk="0">
                        <a:lnSpc>
                          <a:spcPct val="122000"/>
                        </a:lnSpc>
                        <a:tabLst/>
                      </a:pPr>
                      <a:endParaRPr sz="1000" dirty="0">
                        <a:latin typeface="Arial"/>
                        <a:ea typeface="Arial"/>
                        <a:cs typeface="Arial"/>
                      </a:endParaRPr>
                    </a:p>
                    <a:p>
                      <a:pPr algn="l" rtl="0" eaLnBrk="0">
                        <a:lnSpc>
                          <a:spcPct val="123000"/>
                        </a:lnSpc>
                        <a:tabLst/>
                      </a:pPr>
                      <a:endParaRPr sz="1000" dirty="0">
                        <a:latin typeface="Arial"/>
                        <a:ea typeface="Arial"/>
                        <a:cs typeface="Arial"/>
                      </a:endParaRPr>
                    </a:p>
                    <a:p>
                      <a:pPr marL="231140" indent="84455" algn="l" rtl="0" eaLnBrk="0">
                        <a:lnSpc>
                          <a:spcPct val="122000"/>
                        </a:lnSpc>
                        <a:spcBef>
                          <a:spcPts val="364"/>
                        </a:spcBef>
                        <a:tabLst/>
                      </a:pPr>
                      <a:r>
                        <a:rPr sz="1200" kern="0" spc="30" dirty="0">
                          <a:solidFill>
                            <a:srgbClr val="FF0000">
                              <a:alpha val="100000"/>
                            </a:srgbClr>
                          </a:solidFill>
                          <a:latin typeface="Microsoft YaHei"/>
                          <a:ea typeface="Microsoft YaHei"/>
                          <a:cs typeface="Microsoft YaHei"/>
                        </a:rPr>
                        <a:t>【依据】</a:t>
                      </a:r>
                      <a:r>
                        <a:rPr sz="1200" kern="0" spc="30" dirty="0">
                          <a:solidFill>
                            <a:srgbClr val="000000">
                              <a:alpha val="100000"/>
                            </a:srgbClr>
                          </a:solidFill>
                          <a:latin typeface="Microsoft YaHei"/>
                          <a:ea typeface="Microsoft YaHei"/>
                          <a:cs typeface="Microsoft YaHei"/>
                        </a:rPr>
                        <a:t>《燃气工程项目规范》</a:t>
                      </a:r>
                      <a:r>
                        <a:rPr sz="1200" kern="0" spc="-100" dirty="0">
                          <a:solidFill>
                            <a:srgbClr val="000000">
                              <a:alpha val="100000"/>
                            </a:srgbClr>
                          </a:solidFill>
                          <a:latin typeface="Microsoft YaHei"/>
                          <a:ea typeface="Microsoft YaHei"/>
                          <a:cs typeface="Microsoft YaHei"/>
                        </a:rPr>
                        <a:t> </a:t>
                      </a:r>
                      <a:r>
                        <a:rPr sz="1200" kern="0" spc="30" dirty="0">
                          <a:solidFill>
                            <a:srgbClr val="000000">
                              <a:alpha val="100000"/>
                            </a:srgbClr>
                          </a:solidFill>
                          <a:latin typeface="Microsoft YaHei"/>
                          <a:ea typeface="Microsoft YaHei"/>
                          <a:cs typeface="Microsoft YaHei"/>
                        </a:rPr>
                        <a:t>第</a:t>
                      </a:r>
                      <a:r>
                        <a:rPr sz="1200" kern="0" spc="250" dirty="0">
                          <a:solidFill>
                            <a:srgbClr val="000000">
                              <a:alpha val="100000"/>
                            </a:srgbClr>
                          </a:solidFill>
                          <a:latin typeface="Microsoft YaHei"/>
                          <a:ea typeface="Microsoft YaHei"/>
                          <a:cs typeface="Microsoft YaHei"/>
                        </a:rPr>
                        <a:t> </a:t>
                      </a:r>
                      <a:r>
                        <a:rPr sz="1200" kern="0" spc="30" dirty="0">
                          <a:solidFill>
                            <a:srgbClr val="000000">
                              <a:alpha val="100000"/>
                            </a:srgbClr>
                          </a:solidFill>
                          <a:latin typeface="Microsoft YaHei"/>
                          <a:ea typeface="Microsoft YaHei"/>
                          <a:cs typeface="Microsoft YaHei"/>
                        </a:rPr>
                        <a:t>4.2.5</a:t>
                      </a:r>
                      <a:r>
                        <a:rPr sz="1200" kern="0" spc="250" dirty="0">
                          <a:solidFill>
                            <a:srgbClr val="000000">
                              <a:alpha val="100000"/>
                            </a:srgbClr>
                          </a:solidFill>
                          <a:latin typeface="Microsoft YaHei"/>
                          <a:ea typeface="Microsoft YaHei"/>
                          <a:cs typeface="Microsoft YaHei"/>
                        </a:rPr>
                        <a:t> </a:t>
                      </a:r>
                      <a:r>
                        <a:rPr sz="1200" kern="0" spc="30" dirty="0">
                          <a:solidFill>
                            <a:srgbClr val="000000">
                              <a:alpha val="100000"/>
                            </a:srgbClr>
                          </a:solidFill>
                          <a:latin typeface="Microsoft YaHei"/>
                          <a:ea typeface="Microsoft YaHei"/>
                          <a:cs typeface="Microsoft YaHei"/>
                        </a:rPr>
                        <a:t>条</a:t>
                      </a:r>
                      <a:r>
                        <a:rPr sz="1200" kern="0" spc="290" dirty="0">
                          <a:solidFill>
                            <a:srgbClr val="000000">
                              <a:alpha val="100000"/>
                            </a:srgbClr>
                          </a:solidFill>
                          <a:latin typeface="Microsoft YaHei"/>
                          <a:ea typeface="Microsoft YaHei"/>
                          <a:cs typeface="Microsoft YaHei"/>
                        </a:rPr>
                        <a:t> </a:t>
                      </a:r>
                      <a:r>
                        <a:rPr sz="1200" kern="0" spc="30" dirty="0">
                          <a:solidFill>
                            <a:srgbClr val="000000">
                              <a:alpha val="100000"/>
                            </a:srgbClr>
                          </a:solidFill>
                          <a:latin typeface="Microsoft YaHei"/>
                          <a:ea typeface="Microsoft YaHei"/>
                          <a:cs typeface="Microsoft YaHei"/>
                        </a:rPr>
                        <a:t>：</a:t>
                      </a:r>
                      <a:r>
                        <a:rPr sz="1200" kern="0" spc="0" dirty="0">
                          <a:solidFill>
                            <a:srgbClr val="000000">
                              <a:alpha val="100000"/>
                            </a:srgbClr>
                          </a:solidFill>
                          <a:latin typeface="Microsoft YaHei"/>
                          <a:ea typeface="Microsoft YaHei"/>
                          <a:cs typeface="Microsoft YaHei"/>
                        </a:rPr>
                        <a:t>   </a:t>
                      </a:r>
                      <a:r>
                        <a:rPr sz="1200" kern="0" spc="110" dirty="0">
                          <a:solidFill>
                            <a:srgbClr val="000000">
                              <a:alpha val="100000"/>
                            </a:srgbClr>
                          </a:solidFill>
                          <a:latin typeface="Microsoft YaHei"/>
                          <a:ea typeface="Microsoft YaHei"/>
                          <a:cs typeface="Microsoft YaHei"/>
                        </a:rPr>
                        <a:t>燃气厂站内设备和管道应按防止系统压力参</a:t>
                      </a:r>
                      <a:r>
                        <a:rPr sz="1200" kern="0" spc="0" dirty="0">
                          <a:solidFill>
                            <a:srgbClr val="000000">
                              <a:alpha val="100000"/>
                            </a:srgbClr>
                          </a:solidFill>
                          <a:latin typeface="Microsoft YaHei"/>
                          <a:ea typeface="Microsoft YaHei"/>
                          <a:cs typeface="Microsoft YaHei"/>
                        </a:rPr>
                        <a:t>       </a:t>
                      </a:r>
                      <a:r>
                        <a:rPr sz="1200" kern="0" spc="110" dirty="0">
                          <a:solidFill>
                            <a:srgbClr val="000000">
                              <a:alpha val="100000"/>
                            </a:srgbClr>
                          </a:solidFill>
                          <a:latin typeface="Microsoft YaHei"/>
                          <a:ea typeface="Microsoft YaHei"/>
                          <a:cs typeface="Microsoft YaHei"/>
                        </a:rPr>
                        <a:t>数超过限值的要求设置自动切断</a:t>
                      </a:r>
                      <a:r>
                        <a:rPr sz="1200" kern="0" spc="100" dirty="0">
                          <a:solidFill>
                            <a:srgbClr val="000000">
                              <a:alpha val="100000"/>
                            </a:srgbClr>
                          </a:solidFill>
                          <a:latin typeface="Microsoft YaHei"/>
                          <a:ea typeface="Microsoft YaHei"/>
                          <a:cs typeface="Microsoft YaHei"/>
                        </a:rPr>
                        <a:t>和放散装置</a:t>
                      </a:r>
                      <a:r>
                        <a:rPr sz="1200" kern="0" spc="-170" dirty="0">
                          <a:solidFill>
                            <a:srgbClr val="000000">
                              <a:alpha val="100000"/>
                            </a:srgbClr>
                          </a:solidFill>
                          <a:latin typeface="Microsoft YaHei"/>
                          <a:ea typeface="Microsoft YaHei"/>
                          <a:cs typeface="Microsoft YaHei"/>
                        </a:rPr>
                        <a:t> </a:t>
                      </a:r>
                      <a:r>
                        <a:rPr sz="1200" kern="0" spc="100" dirty="0">
                          <a:solidFill>
                            <a:srgbClr val="000000">
                              <a:alpha val="100000"/>
                            </a:srgbClr>
                          </a:solidFill>
                          <a:latin typeface="Microsoft YaHei"/>
                          <a:ea typeface="Microsoft YaHei"/>
                          <a:cs typeface="Microsoft YaHei"/>
                        </a:rPr>
                        <a:t>。</a:t>
                      </a:r>
                      <a:r>
                        <a:rPr sz="1200" kern="0" spc="0" dirty="0">
                          <a:solidFill>
                            <a:srgbClr val="000000">
                              <a:alpha val="100000"/>
                            </a:srgbClr>
                          </a:solidFill>
                          <a:latin typeface="Microsoft YaHei"/>
                          <a:ea typeface="Microsoft YaHei"/>
                          <a:cs typeface="Microsoft YaHei"/>
                        </a:rPr>
                        <a:t>   </a:t>
                      </a:r>
                      <a:r>
                        <a:rPr sz="1200" kern="0" spc="110" dirty="0">
                          <a:solidFill>
                            <a:srgbClr val="000000">
                              <a:alpha val="100000"/>
                            </a:srgbClr>
                          </a:solidFill>
                          <a:latin typeface="Microsoft YaHei"/>
                          <a:ea typeface="Microsoft YaHei"/>
                          <a:cs typeface="Microsoft YaHei"/>
                        </a:rPr>
                        <a:t>放散装置的设置应保证</a:t>
                      </a:r>
                      <a:r>
                        <a:rPr sz="1200" kern="0" spc="100" dirty="0">
                          <a:solidFill>
                            <a:srgbClr val="000000">
                              <a:alpha val="100000"/>
                            </a:srgbClr>
                          </a:solidFill>
                          <a:latin typeface="Microsoft YaHei"/>
                          <a:ea typeface="Microsoft YaHei"/>
                          <a:cs typeface="Microsoft YaHei"/>
                        </a:rPr>
                        <a:t>放散时的安全和卫生 ，</a:t>
                      </a:r>
                      <a:r>
                        <a:rPr sz="1200" kern="0" spc="0" dirty="0">
                          <a:solidFill>
                            <a:srgbClr val="000000">
                              <a:alpha val="100000"/>
                            </a:srgbClr>
                          </a:solidFill>
                          <a:latin typeface="Microsoft YaHei"/>
                          <a:ea typeface="Microsoft YaHei"/>
                          <a:cs typeface="Microsoft YaHei"/>
                        </a:rPr>
                        <a:t>  </a:t>
                      </a:r>
                      <a:r>
                        <a:rPr sz="1200" kern="0" spc="110" dirty="0">
                          <a:solidFill>
                            <a:srgbClr val="000000">
                              <a:alpha val="100000"/>
                            </a:srgbClr>
                          </a:solidFill>
                          <a:latin typeface="Microsoft YaHei"/>
                          <a:ea typeface="Microsoft YaHei"/>
                          <a:cs typeface="Microsoft YaHei"/>
                        </a:rPr>
                        <a:t>不得在建筑物内放散燃气和其他有害气体。</a:t>
                      </a:r>
                      <a:endParaRPr sz="1200" dirty="0">
                        <a:latin typeface="Microsoft YaHei"/>
                        <a:ea typeface="Microsoft YaHei"/>
                        <a:cs typeface="Microsoft YaHei"/>
                      </a:endParaRPr>
                    </a:p>
                    <a:p>
                      <a:pPr marL="233679" indent="80644" algn="l" rtl="0" eaLnBrk="0">
                        <a:lnSpc>
                          <a:spcPct val="118000"/>
                        </a:lnSpc>
                        <a:spcBef>
                          <a:spcPts val="196"/>
                        </a:spcBef>
                        <a:tabLst/>
                      </a:pPr>
                      <a:r>
                        <a:rPr sz="1200" kern="0" spc="-20" dirty="0">
                          <a:solidFill>
                            <a:srgbClr val="FF0000">
                              <a:alpha val="100000"/>
                            </a:srgbClr>
                          </a:solidFill>
                          <a:latin typeface="Microsoft YaHei"/>
                          <a:ea typeface="Microsoft YaHei"/>
                          <a:cs typeface="Microsoft YaHei"/>
                        </a:rPr>
                        <a:t>〖解读〗</a:t>
                      </a:r>
                      <a:r>
                        <a:rPr sz="1200" kern="0" spc="-120" dirty="0">
                          <a:solidFill>
                            <a:srgbClr val="FF0000">
                              <a:alpha val="100000"/>
                            </a:srgbClr>
                          </a:solidFill>
                          <a:latin typeface="Microsoft YaHei"/>
                          <a:ea typeface="Microsoft YaHei"/>
                          <a:cs typeface="Microsoft YaHei"/>
                        </a:rPr>
                        <a:t> </a:t>
                      </a:r>
                      <a:r>
                        <a:rPr sz="1200" kern="0" spc="-20" dirty="0">
                          <a:solidFill>
                            <a:srgbClr val="000000">
                              <a:alpha val="100000"/>
                            </a:srgbClr>
                          </a:solidFill>
                          <a:latin typeface="Microsoft YaHei"/>
                          <a:ea typeface="Microsoft YaHei"/>
                          <a:cs typeface="Microsoft YaHei"/>
                        </a:rPr>
                        <a:t>《固定式压力容器安全技术监察规</a:t>
                      </a:r>
                      <a:r>
                        <a:rPr sz="1200" kern="0" spc="-30" dirty="0">
                          <a:solidFill>
                            <a:srgbClr val="000000">
                              <a:alpha val="100000"/>
                            </a:srgbClr>
                          </a:solidFill>
                          <a:latin typeface="Microsoft YaHei"/>
                          <a:ea typeface="Microsoft YaHei"/>
                          <a:cs typeface="Microsoft YaHei"/>
                        </a:rPr>
                        <a:t>程》</a:t>
                      </a:r>
                      <a:r>
                        <a:rPr sz="1200" kern="0" spc="0" dirty="0">
                          <a:solidFill>
                            <a:srgbClr val="000000">
                              <a:alpha val="100000"/>
                            </a:srgbClr>
                          </a:solidFill>
                          <a:latin typeface="Microsoft YaHei"/>
                          <a:ea typeface="Microsoft YaHei"/>
                          <a:cs typeface="Microsoft YaHei"/>
                        </a:rPr>
                        <a:t>     TSG</a:t>
                      </a:r>
                      <a:r>
                        <a:rPr sz="1200" kern="0" spc="30" dirty="0">
                          <a:solidFill>
                            <a:srgbClr val="000000">
                              <a:alpha val="100000"/>
                            </a:srgbClr>
                          </a:solidFill>
                          <a:latin typeface="Microsoft YaHei"/>
                          <a:ea typeface="Microsoft YaHei"/>
                          <a:cs typeface="Microsoft YaHei"/>
                        </a:rPr>
                        <a:t> 21-2016第1</a:t>
                      </a:r>
                      <a:r>
                        <a:rPr sz="1200" kern="0" spc="-100" dirty="0">
                          <a:solidFill>
                            <a:srgbClr val="000000">
                              <a:alpha val="100000"/>
                            </a:srgbClr>
                          </a:solidFill>
                          <a:latin typeface="Microsoft YaHei"/>
                          <a:ea typeface="Microsoft YaHei"/>
                          <a:cs typeface="Microsoft YaHei"/>
                        </a:rPr>
                        <a:t> </a:t>
                      </a:r>
                      <a:r>
                        <a:rPr sz="1200" kern="0" spc="30" dirty="0">
                          <a:solidFill>
                            <a:srgbClr val="000000">
                              <a:alpha val="100000"/>
                            </a:srgbClr>
                          </a:solidFill>
                          <a:latin typeface="Microsoft YaHei"/>
                          <a:ea typeface="Microsoft YaHei"/>
                          <a:cs typeface="Microsoft YaHei"/>
                        </a:rPr>
                        <a:t>.6.</a:t>
                      </a:r>
                      <a:r>
                        <a:rPr sz="1200" kern="0" spc="-180" dirty="0">
                          <a:solidFill>
                            <a:srgbClr val="000000">
                              <a:alpha val="100000"/>
                            </a:srgbClr>
                          </a:solidFill>
                          <a:latin typeface="Microsoft YaHei"/>
                          <a:ea typeface="Microsoft YaHei"/>
                          <a:cs typeface="Microsoft YaHei"/>
                        </a:rPr>
                        <a:t> </a:t>
                      </a:r>
                      <a:r>
                        <a:rPr sz="1200" kern="0" spc="30" dirty="0">
                          <a:solidFill>
                            <a:srgbClr val="000000">
                              <a:alpha val="100000"/>
                            </a:srgbClr>
                          </a:solidFill>
                          <a:latin typeface="Microsoft YaHei"/>
                          <a:ea typeface="Microsoft YaHei"/>
                          <a:cs typeface="Microsoft YaHei"/>
                        </a:rPr>
                        <a:t>2条 ：安全附件及仪表</a:t>
                      </a:r>
                      <a:endParaRPr sz="1200" dirty="0">
                        <a:latin typeface="Microsoft YaHei"/>
                        <a:ea typeface="Microsoft YaHei"/>
                        <a:cs typeface="Microsoft YaHei"/>
                      </a:endParaRPr>
                    </a:p>
                    <a:p>
                      <a:pPr marL="231775" indent="635" algn="l" rtl="0" eaLnBrk="0">
                        <a:lnSpc>
                          <a:spcPct val="116000"/>
                        </a:lnSpc>
                        <a:spcBef>
                          <a:spcPts val="21"/>
                        </a:spcBef>
                        <a:tabLst/>
                      </a:pPr>
                      <a:r>
                        <a:rPr sz="1200" kern="0" spc="90" dirty="0">
                          <a:solidFill>
                            <a:srgbClr val="000000">
                              <a:alpha val="100000"/>
                            </a:srgbClr>
                          </a:solidFill>
                          <a:latin typeface="Microsoft YaHei"/>
                          <a:ea typeface="Microsoft YaHei"/>
                          <a:cs typeface="Microsoft YaHei"/>
                        </a:rPr>
                        <a:t>压力容器的安全附件 ，包括直接连接</a:t>
                      </a:r>
                      <a:r>
                        <a:rPr sz="1200" kern="0" spc="80" dirty="0">
                          <a:solidFill>
                            <a:srgbClr val="000000">
                              <a:alpha val="100000"/>
                            </a:srgbClr>
                          </a:solidFill>
                          <a:latin typeface="Microsoft YaHei"/>
                          <a:ea typeface="Microsoft YaHei"/>
                          <a:cs typeface="Microsoft YaHei"/>
                        </a:rPr>
                        <a:t>在压力</a:t>
                      </a:r>
                      <a:r>
                        <a:rPr sz="1200" kern="0" spc="0" dirty="0">
                          <a:solidFill>
                            <a:srgbClr val="000000">
                              <a:alpha val="100000"/>
                            </a:srgbClr>
                          </a:solidFill>
                          <a:latin typeface="Microsoft YaHei"/>
                          <a:ea typeface="Microsoft YaHei"/>
                          <a:cs typeface="Microsoft YaHei"/>
                        </a:rPr>
                        <a:t>       </a:t>
                      </a:r>
                      <a:r>
                        <a:rPr sz="1200" kern="0" spc="60" dirty="0">
                          <a:solidFill>
                            <a:srgbClr val="000000">
                              <a:alpha val="100000"/>
                            </a:srgbClr>
                          </a:solidFill>
                          <a:latin typeface="Microsoft YaHei"/>
                          <a:ea typeface="Microsoft YaHei"/>
                          <a:cs typeface="Microsoft YaHei"/>
                        </a:rPr>
                        <a:t>容器上的安全阀</a:t>
                      </a:r>
                      <a:r>
                        <a:rPr sz="1200" kern="0" spc="-160" dirty="0">
                          <a:solidFill>
                            <a:srgbClr val="000000">
                              <a:alpha val="100000"/>
                            </a:srgbClr>
                          </a:solidFill>
                          <a:latin typeface="Microsoft YaHei"/>
                          <a:ea typeface="Microsoft YaHei"/>
                          <a:cs typeface="Microsoft YaHei"/>
                        </a:rPr>
                        <a:t> </a:t>
                      </a:r>
                      <a:r>
                        <a:rPr sz="1200" kern="0" spc="60" dirty="0">
                          <a:solidFill>
                            <a:srgbClr val="000000">
                              <a:alpha val="100000"/>
                            </a:srgbClr>
                          </a:solidFill>
                          <a:latin typeface="Microsoft YaHei"/>
                          <a:ea typeface="Microsoft YaHei"/>
                          <a:cs typeface="Microsoft YaHei"/>
                        </a:rPr>
                        <a:t>、</a:t>
                      </a:r>
                      <a:r>
                        <a:rPr sz="1200" kern="0" spc="-210" dirty="0">
                          <a:solidFill>
                            <a:srgbClr val="000000">
                              <a:alpha val="100000"/>
                            </a:srgbClr>
                          </a:solidFill>
                          <a:latin typeface="Microsoft YaHei"/>
                          <a:ea typeface="Microsoft YaHei"/>
                          <a:cs typeface="Microsoft YaHei"/>
                        </a:rPr>
                        <a:t> </a:t>
                      </a:r>
                      <a:r>
                        <a:rPr sz="1200" kern="0" spc="60" dirty="0">
                          <a:solidFill>
                            <a:srgbClr val="000000">
                              <a:alpha val="100000"/>
                            </a:srgbClr>
                          </a:solidFill>
                          <a:latin typeface="Microsoft YaHei"/>
                          <a:ea typeface="Microsoft YaHei"/>
                          <a:cs typeface="Microsoft YaHei"/>
                        </a:rPr>
                        <a:t>爆破片装置</a:t>
                      </a:r>
                      <a:r>
                        <a:rPr sz="1200" kern="0" spc="-160" dirty="0">
                          <a:solidFill>
                            <a:srgbClr val="000000">
                              <a:alpha val="100000"/>
                            </a:srgbClr>
                          </a:solidFill>
                          <a:latin typeface="Microsoft YaHei"/>
                          <a:ea typeface="Microsoft YaHei"/>
                          <a:cs typeface="Microsoft YaHei"/>
                        </a:rPr>
                        <a:t> </a:t>
                      </a:r>
                      <a:r>
                        <a:rPr sz="1200" kern="0" spc="60" dirty="0">
                          <a:solidFill>
                            <a:srgbClr val="000000">
                              <a:alpha val="100000"/>
                            </a:srgbClr>
                          </a:solidFill>
                          <a:latin typeface="Microsoft YaHei"/>
                          <a:ea typeface="Microsoft YaHei"/>
                          <a:cs typeface="Microsoft YaHei"/>
                        </a:rPr>
                        <a:t>、</a:t>
                      </a:r>
                      <a:r>
                        <a:rPr sz="1200" kern="0" spc="-220" dirty="0">
                          <a:solidFill>
                            <a:srgbClr val="000000">
                              <a:alpha val="100000"/>
                            </a:srgbClr>
                          </a:solidFill>
                          <a:latin typeface="Microsoft YaHei"/>
                          <a:ea typeface="Microsoft YaHei"/>
                          <a:cs typeface="Microsoft YaHei"/>
                        </a:rPr>
                        <a:t> </a:t>
                      </a:r>
                      <a:r>
                        <a:rPr sz="1200" kern="0" spc="50" dirty="0">
                          <a:solidFill>
                            <a:srgbClr val="000000">
                              <a:alpha val="100000"/>
                            </a:srgbClr>
                          </a:solidFill>
                          <a:latin typeface="Microsoft YaHei"/>
                          <a:ea typeface="Microsoft YaHei"/>
                          <a:cs typeface="Microsoft YaHei"/>
                        </a:rPr>
                        <a:t>易熔塞</a:t>
                      </a:r>
                      <a:r>
                        <a:rPr sz="1200" kern="0" spc="-160" dirty="0">
                          <a:solidFill>
                            <a:srgbClr val="000000">
                              <a:alpha val="100000"/>
                            </a:srgbClr>
                          </a:solidFill>
                          <a:latin typeface="Microsoft YaHei"/>
                          <a:ea typeface="Microsoft YaHei"/>
                          <a:cs typeface="Microsoft YaHei"/>
                        </a:rPr>
                        <a:t> </a:t>
                      </a:r>
                      <a:r>
                        <a:rPr sz="1200" kern="0" spc="50" dirty="0">
                          <a:solidFill>
                            <a:srgbClr val="000000">
                              <a:alpha val="100000"/>
                            </a:srgbClr>
                          </a:solidFill>
                          <a:latin typeface="Microsoft YaHei"/>
                          <a:ea typeface="Microsoft YaHei"/>
                          <a:cs typeface="Microsoft YaHei"/>
                        </a:rPr>
                        <a:t>、</a:t>
                      </a:r>
                      <a:r>
                        <a:rPr sz="1200" kern="0" spc="-180" dirty="0">
                          <a:solidFill>
                            <a:srgbClr val="000000">
                              <a:alpha val="100000"/>
                            </a:srgbClr>
                          </a:solidFill>
                          <a:latin typeface="Microsoft YaHei"/>
                          <a:ea typeface="Microsoft YaHei"/>
                          <a:cs typeface="Microsoft YaHei"/>
                        </a:rPr>
                        <a:t> </a:t>
                      </a:r>
                      <a:r>
                        <a:rPr sz="1200" kern="0" spc="50" dirty="0">
                          <a:solidFill>
                            <a:srgbClr val="000000">
                              <a:alpha val="100000"/>
                            </a:srgbClr>
                          </a:solidFill>
                          <a:latin typeface="Microsoft YaHei"/>
                          <a:ea typeface="Microsoft YaHei"/>
                          <a:cs typeface="Microsoft YaHei"/>
                        </a:rPr>
                        <a:t>紧</a:t>
                      </a:r>
                      <a:r>
                        <a:rPr sz="1200" kern="0" spc="0" dirty="0">
                          <a:solidFill>
                            <a:srgbClr val="000000">
                              <a:alpha val="100000"/>
                            </a:srgbClr>
                          </a:solidFill>
                          <a:latin typeface="Microsoft YaHei"/>
                          <a:ea typeface="Microsoft YaHei"/>
                          <a:cs typeface="Microsoft YaHei"/>
                        </a:rPr>
                        <a:t>       </a:t>
                      </a:r>
                      <a:r>
                        <a:rPr sz="1200" kern="0" spc="80" dirty="0">
                          <a:solidFill>
                            <a:srgbClr val="000000">
                              <a:alpha val="100000"/>
                            </a:srgbClr>
                          </a:solidFill>
                          <a:latin typeface="Microsoft YaHei"/>
                          <a:ea typeface="Microsoft YaHei"/>
                          <a:cs typeface="Microsoft YaHei"/>
                        </a:rPr>
                        <a:t>急切断装置</a:t>
                      </a:r>
                      <a:r>
                        <a:rPr sz="1200" kern="0" spc="-130" dirty="0">
                          <a:solidFill>
                            <a:srgbClr val="000000">
                              <a:alpha val="100000"/>
                            </a:srgbClr>
                          </a:solidFill>
                          <a:latin typeface="Microsoft YaHei"/>
                          <a:ea typeface="Microsoft YaHei"/>
                          <a:cs typeface="Microsoft YaHei"/>
                        </a:rPr>
                        <a:t> </a:t>
                      </a:r>
                      <a:r>
                        <a:rPr sz="1200" kern="0" spc="80" dirty="0">
                          <a:solidFill>
                            <a:srgbClr val="000000">
                              <a:alpha val="100000"/>
                            </a:srgbClr>
                          </a:solidFill>
                          <a:latin typeface="Microsoft YaHei"/>
                          <a:ea typeface="Microsoft YaHei"/>
                          <a:cs typeface="Microsoft YaHei"/>
                        </a:rPr>
                        <a:t>、</a:t>
                      </a:r>
                      <a:r>
                        <a:rPr sz="1200" kern="0" spc="-210" dirty="0">
                          <a:solidFill>
                            <a:srgbClr val="000000">
                              <a:alpha val="100000"/>
                            </a:srgbClr>
                          </a:solidFill>
                          <a:latin typeface="Microsoft YaHei"/>
                          <a:ea typeface="Microsoft YaHei"/>
                          <a:cs typeface="Microsoft YaHei"/>
                        </a:rPr>
                        <a:t> </a:t>
                      </a:r>
                      <a:r>
                        <a:rPr sz="1200" kern="0" spc="80" dirty="0">
                          <a:solidFill>
                            <a:srgbClr val="000000">
                              <a:alpha val="100000"/>
                            </a:srgbClr>
                          </a:solidFill>
                          <a:latin typeface="Microsoft YaHei"/>
                          <a:ea typeface="Microsoft YaHei"/>
                          <a:cs typeface="Microsoft YaHei"/>
                        </a:rPr>
                        <a:t>安全联锁装置。</a:t>
                      </a:r>
                      <a:endParaRPr sz="1200" dirty="0">
                        <a:latin typeface="Microsoft YaHei"/>
                        <a:ea typeface="Microsoft YaHei"/>
                        <a:cs typeface="Microsoft YaHei"/>
                      </a:endParaRPr>
                    </a:p>
                  </a:txBody>
                  <a:tcPr marL="0" marR="0" marT="0" marB="0">
                    <a:lnL w="12700" cap="flat" cmpd="sng" algn="ctr">
                      <a:solidFill>
                        <a:srgbClr val="8EBFD6"/>
                      </a:solidFill>
                      <a:prstDash val="solid"/>
                      <a:round/>
                      <a:headEnd type="none" w="med" len="med"/>
                      <a:tailEnd type="none" w="med" len="med"/>
                    </a:lnL>
                    <a:lnR>
                      <a:noFill/>
                    </a:lnR>
                    <a:lnT>
                      <a:noFill/>
                    </a:lnT>
                    <a:lnB w="12700" cap="flat" cmpd="sng" algn="ctr">
                      <a:solidFill>
                        <a:srgbClr val="8EBFD6"/>
                      </a:solidFill>
                      <a:prstDash val="solid"/>
                      <a:round/>
                      <a:headEnd type="none" w="med" len="med"/>
                      <a:tailEnd type="none" w="med" len="med"/>
                    </a:lnB>
                  </a:tcPr>
                </a:tc>
                <a:extLst>
                  <a:ext uri="{0D108BD9-81ED-4DB2-BD59-A6C34878D82A}">
                    <a16:rowId xmlns:a16="http://schemas.microsoft.com/office/drawing/2014/main" val="10000"/>
                  </a:ext>
                </a:extLst>
              </a:tr>
            </a:tbl>
          </a:graphicData>
        </a:graphic>
      </p:graphicFrame>
      <p:sp>
        <p:nvSpPr>
          <p:cNvPr id="972" name="textbox 972"/>
          <p:cNvSpPr/>
          <p:nvPr/>
        </p:nvSpPr>
        <p:spPr>
          <a:xfrm>
            <a:off x="665406" y="510426"/>
            <a:ext cx="8756650" cy="1052194"/>
          </a:xfrm>
          <a:prstGeom prst="rect">
            <a:avLst/>
          </a:prstGeom>
          <a:noFill/>
          <a:ln w="0" cap="flat">
            <a:noFill/>
            <a:prstDash val="solid"/>
            <a:miter lim="0"/>
          </a:ln>
        </p:spPr>
        <p:txBody>
          <a:bodyPr vert="horz" wrap="square" lIns="0" tIns="0" rIns="0" bIns="0"/>
          <a:lstStyle/>
          <a:p>
            <a:pPr algn="l" rtl="0" eaLnBrk="0">
              <a:lnSpc>
                <a:spcPct val="83341"/>
              </a:lnSpc>
              <a:tabLst/>
            </a:pPr>
            <a:endParaRPr sz="100" dirty="0">
              <a:latin typeface="Arial"/>
              <a:ea typeface="Arial"/>
              <a:cs typeface="Arial"/>
            </a:endParaRPr>
          </a:p>
          <a:p>
            <a:pPr marL="215900" algn="l" rtl="0" eaLnBrk="0">
              <a:lnSpc>
                <a:spcPts val="4227"/>
              </a:lnSpc>
              <a:tabLst/>
            </a:pPr>
            <a:r>
              <a:rPr sz="3200" b="1" kern="0" spc="-80" dirty="0">
                <a:solidFill>
                  <a:srgbClr val="000000">
                    <a:alpha val="100000"/>
                  </a:srgbClr>
                </a:solidFill>
                <a:latin typeface="Microsoft YaHei"/>
                <a:ea typeface="Microsoft YaHei"/>
                <a:cs typeface="Microsoft YaHei"/>
              </a:rPr>
              <a:t>《城镇燃气经营安全重大隐患判定标准》解析</a:t>
            </a:r>
            <a:endParaRPr sz="3200" dirty="0">
              <a:latin typeface="Microsoft YaHei"/>
              <a:ea typeface="Microsoft YaHei"/>
              <a:cs typeface="Microsoft YaHei"/>
            </a:endParaRPr>
          </a:p>
          <a:p>
            <a:pPr algn="l" rtl="0" eaLnBrk="0">
              <a:lnSpc>
                <a:spcPct val="104000"/>
              </a:lnSpc>
              <a:tabLst/>
            </a:pPr>
            <a:endParaRPr sz="1000" dirty="0">
              <a:latin typeface="Arial"/>
              <a:ea typeface="Arial"/>
              <a:cs typeface="Arial"/>
            </a:endParaRPr>
          </a:p>
          <a:p>
            <a:pPr algn="l" rtl="0" eaLnBrk="0">
              <a:lnSpc>
                <a:spcPct val="100000"/>
              </a:lnSpc>
              <a:tabLst/>
            </a:pPr>
            <a:endParaRPr sz="400" dirty="0">
              <a:latin typeface="Arial"/>
              <a:ea typeface="Arial"/>
              <a:cs typeface="Arial"/>
            </a:endParaRPr>
          </a:p>
          <a:p>
            <a:pPr marL="88900" algn="l" rtl="0" eaLnBrk="0">
              <a:lnSpc>
                <a:spcPts val="2123"/>
              </a:lnSpc>
              <a:spcBef>
                <a:spcPts val="1"/>
              </a:spcBef>
              <a:tabLst/>
            </a:pPr>
            <a:r>
              <a:rPr sz="1600" kern="0" spc="10" dirty="0">
                <a:solidFill>
                  <a:srgbClr val="FF0000">
                    <a:alpha val="100000"/>
                  </a:srgbClr>
                </a:solidFill>
                <a:latin typeface="Wingdings"/>
                <a:ea typeface="Wingdings"/>
                <a:cs typeface="Wingdings"/>
              </a:rPr>
              <a:t>n</a:t>
            </a:r>
            <a:r>
              <a:rPr sz="1600" kern="0" spc="-570" dirty="0">
                <a:solidFill>
                  <a:srgbClr val="FF0000">
                    <a:alpha val="100000"/>
                  </a:srgbClr>
                </a:solidFill>
                <a:latin typeface="Wingdings"/>
                <a:ea typeface="Wingdings"/>
                <a:cs typeface="Wingdings"/>
              </a:rPr>
              <a:t> </a:t>
            </a:r>
            <a:r>
              <a:rPr sz="1600" kern="0" spc="10" dirty="0">
                <a:solidFill>
                  <a:srgbClr val="000000">
                    <a:alpha val="100000"/>
                  </a:srgbClr>
                </a:solidFill>
                <a:latin typeface="Microsoft YaHei"/>
                <a:ea typeface="Microsoft YaHei"/>
                <a:cs typeface="Microsoft YaHei"/>
              </a:rPr>
              <a:t>第五条  燃气经营者在燃气厂站安全管理中</a:t>
            </a:r>
            <a:r>
              <a:rPr sz="1600" kern="0" spc="0" dirty="0">
                <a:solidFill>
                  <a:srgbClr val="000000">
                    <a:alpha val="100000"/>
                  </a:srgbClr>
                </a:solidFill>
                <a:latin typeface="Microsoft YaHei"/>
                <a:ea typeface="Microsoft YaHei"/>
                <a:cs typeface="Microsoft YaHei"/>
              </a:rPr>
              <a:t> ，有下列情形之一的 ，判定为重大隐患 </a:t>
            </a:r>
            <a:r>
              <a:rPr sz="1600" kern="0" spc="-380" dirty="0">
                <a:solidFill>
                  <a:srgbClr val="000000">
                    <a:alpha val="100000"/>
                  </a:srgbClr>
                </a:solidFill>
                <a:latin typeface="Microsoft YaHei"/>
                <a:ea typeface="Microsoft YaHei"/>
                <a:cs typeface="Microsoft YaHei"/>
              </a:rPr>
              <a:t>：（</a:t>
            </a:r>
            <a:r>
              <a:rPr sz="1600" kern="0" spc="80" dirty="0">
                <a:solidFill>
                  <a:srgbClr val="000000">
                    <a:alpha val="100000"/>
                  </a:srgbClr>
                </a:solidFill>
                <a:latin typeface="Microsoft YaHei"/>
                <a:ea typeface="Microsoft YaHei"/>
                <a:cs typeface="Microsoft YaHei"/>
              </a:rPr>
              <a:t> </a:t>
            </a:r>
            <a:r>
              <a:rPr sz="1600" kern="0" spc="0" dirty="0">
                <a:solidFill>
                  <a:srgbClr val="000000">
                    <a:alpha val="100000"/>
                  </a:srgbClr>
                </a:solidFill>
                <a:latin typeface="Microsoft YaHei"/>
                <a:ea typeface="Microsoft YaHei"/>
                <a:cs typeface="Microsoft YaHei"/>
              </a:rPr>
              <a:t>5种）</a:t>
            </a:r>
            <a:endParaRPr sz="1600" dirty="0">
              <a:latin typeface="Microsoft YaHei"/>
              <a:ea typeface="Microsoft YaHei"/>
              <a:cs typeface="Microsoft YaHei"/>
            </a:endParaRPr>
          </a:p>
        </p:txBody>
      </p:sp>
      <p:pic>
        <p:nvPicPr>
          <p:cNvPr id="974" name="picture 974"/>
          <p:cNvPicPr>
            <a:picLocks noChangeAspect="1"/>
          </p:cNvPicPr>
          <p:nvPr/>
        </p:nvPicPr>
        <p:blipFill>
          <a:blip r:embed="rId2"/>
          <a:stretch>
            <a:fillRect/>
          </a:stretch>
        </p:blipFill>
        <p:spPr>
          <a:xfrm rot="21600000">
            <a:off x="4448555" y="4448556"/>
            <a:ext cx="1799844" cy="1688591"/>
          </a:xfrm>
          <a:prstGeom prst="rect">
            <a:avLst/>
          </a:prstGeom>
        </p:spPr>
      </p:pic>
      <p:sp>
        <p:nvSpPr>
          <p:cNvPr id="976" name="textbox 976"/>
          <p:cNvSpPr/>
          <p:nvPr/>
        </p:nvSpPr>
        <p:spPr>
          <a:xfrm>
            <a:off x="1705773" y="1802229"/>
            <a:ext cx="8756650" cy="295275"/>
          </a:xfrm>
          <a:prstGeom prst="rect">
            <a:avLst/>
          </a:prstGeom>
          <a:noFill/>
          <a:ln w="0" cap="flat">
            <a:noFill/>
            <a:prstDash val="solid"/>
            <a:miter lim="0"/>
          </a:ln>
        </p:spPr>
        <p:txBody>
          <a:bodyPr vert="horz" wrap="square" lIns="0" tIns="0" rIns="0" bIns="0"/>
          <a:lstStyle/>
          <a:p>
            <a:pPr algn="l" rtl="0" eaLnBrk="0">
              <a:lnSpc>
                <a:spcPct val="83341"/>
              </a:lnSpc>
              <a:tabLst/>
            </a:pPr>
            <a:endParaRPr sz="100" dirty="0">
              <a:latin typeface="Arial"/>
              <a:ea typeface="Arial"/>
              <a:cs typeface="Arial"/>
            </a:endParaRPr>
          </a:p>
          <a:p>
            <a:pPr algn="r" rtl="0" eaLnBrk="0">
              <a:lnSpc>
                <a:spcPts val="2123"/>
              </a:lnSpc>
              <a:tabLst/>
            </a:pPr>
            <a:r>
              <a:rPr sz="1600" kern="0" spc="80" dirty="0">
                <a:solidFill>
                  <a:srgbClr val="000000">
                    <a:alpha val="100000"/>
                  </a:srgbClr>
                </a:solidFill>
                <a:latin typeface="Microsoft YaHei"/>
                <a:ea typeface="Microsoft YaHei"/>
                <a:cs typeface="Microsoft YaHei"/>
              </a:rPr>
              <a:t>（ 二 ）燃气厂站内设备和管道未设置防止系统压力参数超过限值的自动切断和放</a:t>
            </a:r>
            <a:r>
              <a:rPr sz="1600" kern="0" spc="70" dirty="0">
                <a:solidFill>
                  <a:srgbClr val="000000">
                    <a:alpha val="100000"/>
                  </a:srgbClr>
                </a:solidFill>
                <a:latin typeface="Microsoft YaHei"/>
                <a:ea typeface="Microsoft YaHei"/>
                <a:cs typeface="Microsoft YaHei"/>
              </a:rPr>
              <a:t>散装置 ；</a:t>
            </a:r>
            <a:endParaRPr sz="1600" dirty="0">
              <a:latin typeface="Microsoft YaHei"/>
              <a:ea typeface="Microsoft YaHei"/>
              <a:cs typeface="Microsoft YaHei"/>
            </a:endParaRPr>
          </a:p>
        </p:txBody>
      </p:sp>
      <p:pic>
        <p:nvPicPr>
          <p:cNvPr id="978" name="picture 978"/>
          <p:cNvPicPr>
            <a:picLocks noChangeAspect="1"/>
          </p:cNvPicPr>
          <p:nvPr/>
        </p:nvPicPr>
        <p:blipFill>
          <a:blip r:embed="rId3"/>
          <a:stretch>
            <a:fillRect/>
          </a:stretch>
        </p:blipFill>
        <p:spPr>
          <a:xfrm rot="21600000">
            <a:off x="11472671" y="0"/>
            <a:ext cx="719328" cy="720852"/>
          </a:xfrm>
          <a:prstGeom prst="rect">
            <a:avLst/>
          </a:prstGeom>
        </p:spPr>
      </p:pic>
      <p:pic>
        <p:nvPicPr>
          <p:cNvPr id="980" name="picture 980"/>
          <p:cNvPicPr>
            <a:picLocks noChangeAspect="1"/>
          </p:cNvPicPr>
          <p:nvPr/>
        </p:nvPicPr>
        <p:blipFill>
          <a:blip r:embed="rId4"/>
          <a:stretch>
            <a:fillRect/>
          </a:stretch>
        </p:blipFill>
        <p:spPr>
          <a:xfrm rot="21600000">
            <a:off x="0" y="6138671"/>
            <a:ext cx="720852" cy="719328"/>
          </a:xfrm>
          <a:prstGeom prst="rect">
            <a:avLst/>
          </a:prstGeom>
        </p:spPr>
      </p:pic>
      <p:sp>
        <p:nvSpPr>
          <p:cNvPr id="982" name="textbox 982"/>
          <p:cNvSpPr/>
          <p:nvPr/>
        </p:nvSpPr>
        <p:spPr>
          <a:xfrm>
            <a:off x="5179035" y="2424529"/>
            <a:ext cx="1818004" cy="295275"/>
          </a:xfrm>
          <a:prstGeom prst="rect">
            <a:avLst/>
          </a:prstGeom>
          <a:noFill/>
          <a:ln w="0" cap="flat">
            <a:noFill/>
            <a:prstDash val="solid"/>
            <a:miter lim="0"/>
          </a:ln>
        </p:spPr>
        <p:txBody>
          <a:bodyPr vert="horz" wrap="square" lIns="0" tIns="0" rIns="0" bIns="0"/>
          <a:lstStyle/>
          <a:p>
            <a:pPr algn="l" rtl="0" eaLnBrk="0">
              <a:lnSpc>
                <a:spcPct val="83341"/>
              </a:lnSpc>
              <a:tabLst/>
            </a:pPr>
            <a:endParaRPr sz="100" dirty="0">
              <a:latin typeface="Arial"/>
              <a:ea typeface="Arial"/>
              <a:cs typeface="Arial"/>
            </a:endParaRPr>
          </a:p>
          <a:p>
            <a:pPr marL="12700" algn="l" rtl="0" eaLnBrk="0">
              <a:lnSpc>
                <a:spcPts val="2123"/>
              </a:lnSpc>
              <a:tabLst/>
            </a:pPr>
            <a:r>
              <a:rPr sz="1600" kern="0" spc="130" dirty="0">
                <a:solidFill>
                  <a:srgbClr val="000000">
                    <a:alpha val="100000"/>
                  </a:srgbClr>
                </a:solidFill>
                <a:latin typeface="Microsoft YaHei"/>
                <a:ea typeface="Microsoft YaHei"/>
                <a:cs typeface="Microsoft YaHei"/>
              </a:rPr>
              <a:t>4</a:t>
            </a:r>
            <a:r>
              <a:rPr sz="1600" kern="0" spc="-230" dirty="0">
                <a:solidFill>
                  <a:srgbClr val="000000">
                    <a:alpha val="100000"/>
                  </a:srgbClr>
                </a:solidFill>
                <a:latin typeface="Microsoft YaHei"/>
                <a:ea typeface="Microsoft YaHei"/>
                <a:cs typeface="Microsoft YaHei"/>
              </a:rPr>
              <a:t> </a:t>
            </a:r>
            <a:r>
              <a:rPr sz="1600" kern="0" spc="130" dirty="0">
                <a:solidFill>
                  <a:srgbClr val="000000">
                    <a:alpha val="100000"/>
                  </a:srgbClr>
                </a:solidFill>
                <a:latin typeface="Microsoft YaHei"/>
                <a:ea typeface="Microsoft YaHei"/>
                <a:cs typeface="Microsoft YaHei"/>
              </a:rPr>
              <a:t>.</a:t>
            </a:r>
            <a:r>
              <a:rPr sz="1600" kern="0" spc="-180" dirty="0">
                <a:solidFill>
                  <a:srgbClr val="000000">
                    <a:alpha val="100000"/>
                  </a:srgbClr>
                </a:solidFill>
                <a:latin typeface="Microsoft YaHei"/>
                <a:ea typeface="Microsoft YaHei"/>
                <a:cs typeface="Microsoft YaHei"/>
              </a:rPr>
              <a:t> </a:t>
            </a:r>
            <a:r>
              <a:rPr sz="1600" kern="0" spc="0" dirty="0">
                <a:solidFill>
                  <a:srgbClr val="000000">
                    <a:alpha val="100000"/>
                  </a:srgbClr>
                </a:solidFill>
                <a:latin typeface="Microsoft YaHei"/>
                <a:ea typeface="Microsoft YaHei"/>
                <a:cs typeface="Microsoft YaHei"/>
              </a:rPr>
              <a:t>LNG</a:t>
            </a:r>
            <a:r>
              <a:rPr sz="1600" kern="0" spc="130" dirty="0">
                <a:solidFill>
                  <a:srgbClr val="000000">
                    <a:alpha val="100000"/>
                  </a:srgbClr>
                </a:solidFill>
                <a:latin typeface="Microsoft YaHei"/>
                <a:ea typeface="Microsoft YaHei"/>
                <a:cs typeface="Microsoft YaHei"/>
              </a:rPr>
              <a:t>汽车加气站</a:t>
            </a:r>
            <a:endParaRPr sz="1600" dirty="0">
              <a:latin typeface="Microsoft YaHei"/>
              <a:ea typeface="Microsoft YaHei"/>
              <a:cs typeface="Microsoft YaHei"/>
            </a:endParaRPr>
          </a:p>
        </p:txBody>
      </p:sp>
      <p:pic>
        <p:nvPicPr>
          <p:cNvPr id="984" name="picture 984"/>
          <p:cNvPicPr>
            <a:picLocks noChangeAspect="1"/>
          </p:cNvPicPr>
          <p:nvPr/>
        </p:nvPicPr>
        <p:blipFill>
          <a:blip r:embed="rId5"/>
          <a:stretch>
            <a:fillRect/>
          </a:stretch>
        </p:blipFill>
        <p:spPr>
          <a:xfrm rot="21600000">
            <a:off x="720090" y="1619250"/>
            <a:ext cx="10751184" cy="12700"/>
          </a:xfrm>
          <a:prstGeom prst="rect">
            <a:avLst/>
          </a:prstGeom>
        </p:spPr>
      </p:pic>
      <p:pic>
        <p:nvPicPr>
          <p:cNvPr id="986" name="picture 986"/>
          <p:cNvPicPr>
            <a:picLocks noChangeAspect="1"/>
          </p:cNvPicPr>
          <p:nvPr/>
        </p:nvPicPr>
        <p:blipFill>
          <a:blip r:embed="rId5"/>
          <a:stretch>
            <a:fillRect/>
          </a:stretch>
        </p:blipFill>
        <p:spPr>
          <a:xfrm rot="21600000">
            <a:off x="720090" y="2241550"/>
            <a:ext cx="10751184" cy="12700"/>
          </a:xfrm>
          <a:prstGeom prst="rect">
            <a:avLst/>
          </a:prstGeom>
        </p:spPr>
      </p:pic>
    </p:spTree>
  </p:cSld>
  <p:clrMapOvr>
    <a:masterClrMapping/>
  </p:clrMapOvr>
</p:sld>
</file>

<file path=ppt/slides/slide46.xml><?xml version="1.0" encoding="utf-8"?>
<p:sld xmlns:a16="http://schemas.microsoft.com/office/drawing/2014/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8" name="rect 988"/>
          <p:cNvSpPr/>
          <p:nvPr/>
        </p:nvSpPr>
        <p:spPr>
          <a:xfrm>
            <a:off x="0" y="0"/>
            <a:ext cx="12192000" cy="6858000"/>
          </a:xfrm>
          <a:prstGeom prst="rect">
            <a:avLst/>
          </a:prstGeom>
          <a:solidFill>
            <a:srgbClr val="E4F4FB">
              <a:alpha val="100000"/>
            </a:srgbClr>
          </a:solidFill>
          <a:ln w="0" cap="flat">
            <a:noFill/>
            <a:prstDash val="solid"/>
            <a:miter lim="0"/>
          </a:ln>
        </p:spPr>
        <p:txBody>
          <a:bodyPr rtlCol="0"/>
          <a:lstStyle/>
          <a:p>
            <a:pPr algn="ctr"/>
            <a:endParaRPr lang="zh-CN" altLang="en-US"/>
          </a:p>
        </p:txBody>
      </p:sp>
      <p:grpSp>
        <p:nvGrpSpPr>
          <p:cNvPr id="78" name="group 78"/>
          <p:cNvGrpSpPr/>
          <p:nvPr/>
        </p:nvGrpSpPr>
        <p:grpSpPr>
          <a:xfrm rot="21600000">
            <a:off x="720852" y="1626107"/>
            <a:ext cx="10750296" cy="4599432"/>
            <a:chOff x="0" y="0"/>
            <a:chExt cx="10750296" cy="4599432"/>
          </a:xfrm>
        </p:grpSpPr>
        <p:sp>
          <p:nvSpPr>
            <p:cNvPr id="990" name="path 990"/>
            <p:cNvSpPr/>
            <p:nvPr/>
          </p:nvSpPr>
          <p:spPr>
            <a:xfrm>
              <a:off x="0" y="0"/>
              <a:ext cx="10750296" cy="4599432"/>
            </a:xfrm>
            <a:custGeom>
              <a:avLst/>
              <a:gdLst/>
              <a:ahLst/>
              <a:cxnLst/>
              <a:rect l="0" t="0" r="0" b="0"/>
              <a:pathLst>
                <a:path w="16929" h="7243">
                  <a:moveTo>
                    <a:pt x="0" y="0"/>
                  </a:moveTo>
                  <a:lnTo>
                    <a:pt x="16929" y="0"/>
                  </a:lnTo>
                  <a:lnTo>
                    <a:pt x="16929" y="979"/>
                  </a:lnTo>
                  <a:lnTo>
                    <a:pt x="0" y="979"/>
                  </a:lnTo>
                  <a:lnTo>
                    <a:pt x="0" y="0"/>
                  </a:lnTo>
                  <a:close/>
                </a:path>
                <a:path w="16929" h="7243">
                  <a:moveTo>
                    <a:pt x="0" y="1958"/>
                  </a:moveTo>
                  <a:lnTo>
                    <a:pt x="4171" y="1958"/>
                  </a:lnTo>
                  <a:lnTo>
                    <a:pt x="4171" y="2940"/>
                  </a:lnTo>
                  <a:lnTo>
                    <a:pt x="0" y="2940"/>
                  </a:lnTo>
                  <a:lnTo>
                    <a:pt x="0" y="1958"/>
                  </a:lnTo>
                  <a:close/>
                </a:path>
                <a:path w="16929" h="7243">
                  <a:moveTo>
                    <a:pt x="4171" y="1958"/>
                  </a:moveTo>
                  <a:lnTo>
                    <a:pt x="11138" y="1958"/>
                  </a:lnTo>
                  <a:lnTo>
                    <a:pt x="11138" y="2940"/>
                  </a:lnTo>
                  <a:lnTo>
                    <a:pt x="4171" y="2940"/>
                  </a:lnTo>
                  <a:lnTo>
                    <a:pt x="4171" y="1958"/>
                  </a:lnTo>
                  <a:close/>
                </a:path>
                <a:path w="16929" h="7243">
                  <a:moveTo>
                    <a:pt x="11138" y="1958"/>
                  </a:moveTo>
                  <a:lnTo>
                    <a:pt x="16929" y="1958"/>
                  </a:lnTo>
                  <a:lnTo>
                    <a:pt x="16929" y="2940"/>
                  </a:lnTo>
                  <a:lnTo>
                    <a:pt x="11138" y="2940"/>
                  </a:lnTo>
                  <a:lnTo>
                    <a:pt x="11138" y="1958"/>
                  </a:lnTo>
                  <a:close/>
                </a:path>
                <a:path w="16929" h="7243">
                  <a:moveTo>
                    <a:pt x="4171" y="4368"/>
                  </a:moveTo>
                  <a:lnTo>
                    <a:pt x="11138" y="4368"/>
                  </a:lnTo>
                  <a:lnTo>
                    <a:pt x="11138" y="7243"/>
                  </a:lnTo>
                  <a:lnTo>
                    <a:pt x="4171" y="7243"/>
                  </a:lnTo>
                  <a:lnTo>
                    <a:pt x="4171" y="4368"/>
                  </a:lnTo>
                  <a:close/>
                </a:path>
              </a:pathLst>
            </a:custGeom>
            <a:solidFill>
              <a:srgbClr val="B9D6E6">
                <a:alpha val="100000"/>
              </a:srgbClr>
            </a:solidFill>
            <a:ln w="0" cap="flat">
              <a:noFill/>
              <a:prstDash val="solid"/>
              <a:miter lim="0"/>
            </a:ln>
          </p:spPr>
          <p:txBody>
            <a:bodyPr rtlCol="0"/>
            <a:lstStyle/>
            <a:p>
              <a:pPr algn="ctr"/>
              <a:endParaRPr lang="zh-CN" altLang="en-US"/>
            </a:p>
          </p:txBody>
        </p:sp>
        <p:sp>
          <p:nvSpPr>
            <p:cNvPr id="992" name="path 992"/>
            <p:cNvSpPr/>
            <p:nvPr/>
          </p:nvSpPr>
          <p:spPr>
            <a:xfrm>
              <a:off x="0" y="621792"/>
              <a:ext cx="10750296" cy="3977640"/>
            </a:xfrm>
            <a:custGeom>
              <a:avLst/>
              <a:gdLst/>
              <a:ahLst/>
              <a:cxnLst/>
              <a:rect l="0" t="0" r="0" b="0"/>
              <a:pathLst>
                <a:path w="16929" h="6264">
                  <a:moveTo>
                    <a:pt x="0" y="0"/>
                  </a:moveTo>
                  <a:lnTo>
                    <a:pt x="16929" y="0"/>
                  </a:lnTo>
                  <a:lnTo>
                    <a:pt x="16929" y="979"/>
                  </a:lnTo>
                  <a:lnTo>
                    <a:pt x="0" y="979"/>
                  </a:lnTo>
                  <a:lnTo>
                    <a:pt x="0" y="0"/>
                  </a:lnTo>
                  <a:close/>
                </a:path>
                <a:path w="16929" h="6264">
                  <a:moveTo>
                    <a:pt x="0" y="1960"/>
                  </a:moveTo>
                  <a:lnTo>
                    <a:pt x="4171" y="1960"/>
                  </a:lnTo>
                  <a:lnTo>
                    <a:pt x="4171" y="6264"/>
                  </a:lnTo>
                  <a:lnTo>
                    <a:pt x="0" y="6264"/>
                  </a:lnTo>
                  <a:lnTo>
                    <a:pt x="0" y="1960"/>
                  </a:lnTo>
                  <a:close/>
                </a:path>
                <a:path w="16929" h="6264">
                  <a:moveTo>
                    <a:pt x="4171" y="1960"/>
                  </a:moveTo>
                  <a:lnTo>
                    <a:pt x="11138" y="1960"/>
                  </a:lnTo>
                  <a:lnTo>
                    <a:pt x="11138" y="3388"/>
                  </a:lnTo>
                  <a:lnTo>
                    <a:pt x="4171" y="3388"/>
                  </a:lnTo>
                  <a:lnTo>
                    <a:pt x="4171" y="1960"/>
                  </a:lnTo>
                  <a:close/>
                </a:path>
                <a:path w="16929" h="6264">
                  <a:moveTo>
                    <a:pt x="11138" y="1960"/>
                  </a:moveTo>
                  <a:lnTo>
                    <a:pt x="16929" y="1960"/>
                  </a:lnTo>
                  <a:lnTo>
                    <a:pt x="16929" y="6264"/>
                  </a:lnTo>
                  <a:lnTo>
                    <a:pt x="11138" y="6264"/>
                  </a:lnTo>
                  <a:lnTo>
                    <a:pt x="11138" y="1960"/>
                  </a:lnTo>
                  <a:close/>
                </a:path>
              </a:pathLst>
            </a:custGeom>
            <a:solidFill>
              <a:srgbClr val="FFFFFF">
                <a:alpha val="100000"/>
              </a:srgbClr>
            </a:solidFill>
            <a:ln w="0" cap="flat">
              <a:noFill/>
              <a:prstDash val="solid"/>
              <a:miter lim="0"/>
            </a:ln>
          </p:spPr>
          <p:txBody>
            <a:bodyPr rtlCol="0"/>
            <a:lstStyle/>
            <a:p>
              <a:pPr algn="ctr"/>
              <a:endParaRPr lang="zh-CN" altLang="en-US"/>
            </a:p>
          </p:txBody>
        </p:sp>
      </p:grpSp>
      <p:graphicFrame>
        <p:nvGraphicFramePr>
          <p:cNvPr id="994" name="table 994"/>
          <p:cNvGraphicFramePr>
            <a:graphicFrameLocks noGrp="1"/>
          </p:cNvGraphicFramePr>
          <p:nvPr/>
        </p:nvGraphicFramePr>
        <p:xfrm>
          <a:off x="720090" y="2870200"/>
          <a:ext cx="10750549" cy="3360420"/>
        </p:xfrm>
        <a:graphic>
          <a:graphicData uri="http://schemas.openxmlformats.org/drawingml/2006/table">
            <a:tbl>
              <a:tblPr/>
              <a:tblGrid>
                <a:gridCol w="2649220">
                  <a:extLst>
                    <a:ext uri="{9D8B030D-6E8A-4147-A177-3AD203B41FA5}">
                      <a16:colId xmlns:a16="http://schemas.microsoft.com/office/drawing/2014/main" val="20000"/>
                    </a:ext>
                  </a:extLst>
                </a:gridCol>
                <a:gridCol w="4424045">
                  <a:extLst>
                    <a:ext uri="{9D8B030D-6E8A-4147-A177-3AD203B41FA5}">
                      <a16:colId xmlns:a16="http://schemas.microsoft.com/office/drawing/2014/main" val="20001"/>
                    </a:ext>
                  </a:extLst>
                </a:gridCol>
                <a:gridCol w="3677284">
                  <a:extLst>
                    <a:ext uri="{9D8B030D-6E8A-4147-A177-3AD203B41FA5}">
                      <a16:colId xmlns:a16="http://schemas.microsoft.com/office/drawing/2014/main" val="20002"/>
                    </a:ext>
                  </a:extLst>
                </a:gridCol>
              </a:tblGrid>
              <a:tr h="3360420">
                <a:tc>
                  <a:txBody>
                    <a:bodyPr/>
                    <a:lstStyle/>
                    <a:p>
                      <a:pPr algn="l" rtl="0" eaLnBrk="0">
                        <a:lnSpc>
                          <a:spcPct val="152000"/>
                        </a:lnSpc>
                        <a:tabLst/>
                      </a:pPr>
                      <a:endParaRPr sz="1000" dirty="0">
                        <a:latin typeface="Arial"/>
                        <a:ea typeface="Arial"/>
                        <a:cs typeface="Arial"/>
                      </a:endParaRPr>
                    </a:p>
                    <a:p>
                      <a:pPr algn="l" rtl="0" eaLnBrk="0">
                        <a:lnSpc>
                          <a:spcPct val="8355"/>
                        </a:lnSpc>
                        <a:tabLst/>
                      </a:pPr>
                      <a:endParaRPr sz="100" dirty="0">
                        <a:latin typeface="Arial"/>
                        <a:ea typeface="Arial"/>
                        <a:cs typeface="Arial"/>
                      </a:endParaRPr>
                    </a:p>
                    <a:p>
                      <a:pPr marL="872489" algn="l" rtl="0" eaLnBrk="0">
                        <a:lnSpc>
                          <a:spcPct val="84000"/>
                        </a:lnSpc>
                        <a:tabLst/>
                      </a:pPr>
                      <a:r>
                        <a:rPr sz="1600" kern="0" spc="120" dirty="0">
                          <a:solidFill>
                            <a:srgbClr val="000000">
                              <a:alpha val="100000"/>
                            </a:srgbClr>
                          </a:solidFill>
                          <a:latin typeface="Microsoft YaHei"/>
                          <a:ea typeface="Microsoft YaHei"/>
                          <a:cs typeface="Microsoft YaHei"/>
                        </a:rPr>
                        <a:t>检查要点</a:t>
                      </a:r>
                      <a:endParaRPr sz="1600" dirty="0">
                        <a:latin typeface="Microsoft YaHei"/>
                        <a:ea typeface="Microsoft YaHei"/>
                        <a:cs typeface="Microsoft YaHei"/>
                      </a:endParaRPr>
                    </a:p>
                    <a:p>
                      <a:pPr algn="l" rtl="0" eaLnBrk="0">
                        <a:lnSpc>
                          <a:spcPct val="113000"/>
                        </a:lnSpc>
                        <a:tabLst/>
                      </a:pPr>
                      <a:endParaRPr sz="1000" dirty="0">
                        <a:latin typeface="Arial"/>
                        <a:ea typeface="Arial"/>
                        <a:cs typeface="Arial"/>
                      </a:endParaRPr>
                    </a:p>
                    <a:p>
                      <a:pPr algn="l" rtl="0" eaLnBrk="0">
                        <a:lnSpc>
                          <a:spcPct val="113000"/>
                        </a:lnSpc>
                        <a:tabLst/>
                      </a:pPr>
                      <a:endParaRPr sz="1000" dirty="0">
                        <a:latin typeface="Arial"/>
                        <a:ea typeface="Arial"/>
                        <a:cs typeface="Arial"/>
                      </a:endParaRPr>
                    </a:p>
                    <a:p>
                      <a:pPr algn="l" rtl="0" eaLnBrk="0">
                        <a:lnSpc>
                          <a:spcPct val="113000"/>
                        </a:lnSpc>
                        <a:tabLst/>
                      </a:pPr>
                      <a:endParaRPr sz="1000" dirty="0">
                        <a:latin typeface="Arial"/>
                        <a:ea typeface="Arial"/>
                        <a:cs typeface="Arial"/>
                      </a:endParaRPr>
                    </a:p>
                    <a:p>
                      <a:pPr algn="l" rtl="0" eaLnBrk="0">
                        <a:lnSpc>
                          <a:spcPct val="113000"/>
                        </a:lnSpc>
                        <a:tabLst/>
                      </a:pPr>
                      <a:endParaRPr sz="1000" dirty="0">
                        <a:latin typeface="Arial"/>
                        <a:ea typeface="Arial"/>
                        <a:cs typeface="Arial"/>
                      </a:endParaRPr>
                    </a:p>
                    <a:p>
                      <a:pPr algn="l" rtl="0" eaLnBrk="0">
                        <a:lnSpc>
                          <a:spcPct val="113000"/>
                        </a:lnSpc>
                        <a:tabLst/>
                      </a:pPr>
                      <a:endParaRPr sz="1000" dirty="0">
                        <a:latin typeface="Arial"/>
                        <a:ea typeface="Arial"/>
                        <a:cs typeface="Arial"/>
                      </a:endParaRPr>
                    </a:p>
                    <a:p>
                      <a:pPr algn="l" rtl="0" eaLnBrk="0">
                        <a:lnSpc>
                          <a:spcPct val="113000"/>
                        </a:lnSpc>
                        <a:tabLst/>
                      </a:pPr>
                      <a:endParaRPr sz="1000" dirty="0">
                        <a:latin typeface="Arial"/>
                        <a:ea typeface="Arial"/>
                        <a:cs typeface="Arial"/>
                      </a:endParaRPr>
                    </a:p>
                    <a:p>
                      <a:pPr algn="l" rtl="0" eaLnBrk="0">
                        <a:lnSpc>
                          <a:spcPct val="127000"/>
                        </a:lnSpc>
                        <a:tabLst/>
                      </a:pPr>
                      <a:endParaRPr sz="300" dirty="0">
                        <a:latin typeface="Arial"/>
                        <a:ea typeface="Arial"/>
                        <a:cs typeface="Arial"/>
                      </a:endParaRPr>
                    </a:p>
                    <a:p>
                      <a:pPr marL="230504" indent="80010" algn="l" rtl="0" eaLnBrk="0">
                        <a:lnSpc>
                          <a:spcPct val="130000"/>
                        </a:lnSpc>
                        <a:spcBef>
                          <a:spcPts val="3"/>
                        </a:spcBef>
                        <a:tabLst/>
                      </a:pPr>
                      <a:r>
                        <a:rPr sz="1500" kern="0" spc="-50" dirty="0">
                          <a:solidFill>
                            <a:srgbClr val="000000">
                              <a:alpha val="100000"/>
                            </a:srgbClr>
                          </a:solidFill>
                          <a:latin typeface="Microsoft YaHei"/>
                          <a:ea typeface="Microsoft YaHei"/>
                          <a:cs typeface="Microsoft YaHei"/>
                        </a:rPr>
                        <a:t>（ </a:t>
                      </a:r>
                      <a:r>
                        <a:rPr sz="1500" kern="0" spc="-50" dirty="0">
                          <a:solidFill>
                            <a:srgbClr val="000000">
                              <a:alpha val="100000"/>
                            </a:srgbClr>
                          </a:solidFill>
                          <a:latin typeface="FangSong"/>
                          <a:ea typeface="FangSong"/>
                          <a:cs typeface="FangSong"/>
                        </a:rPr>
                        <a:t>2</a:t>
                      </a:r>
                      <a:r>
                        <a:rPr sz="1500" kern="0" spc="-340" dirty="0">
                          <a:solidFill>
                            <a:srgbClr val="000000">
                              <a:alpha val="100000"/>
                            </a:srgbClr>
                          </a:solidFill>
                          <a:latin typeface="FangSong"/>
                          <a:ea typeface="FangSong"/>
                          <a:cs typeface="FangSong"/>
                        </a:rPr>
                        <a:t> </a:t>
                      </a:r>
                      <a:r>
                        <a:rPr sz="1500" kern="0" spc="-50" dirty="0">
                          <a:solidFill>
                            <a:srgbClr val="000000">
                              <a:alpha val="100000"/>
                            </a:srgbClr>
                          </a:solidFill>
                          <a:latin typeface="Microsoft YaHei"/>
                          <a:ea typeface="Microsoft YaHei"/>
                          <a:cs typeface="Microsoft YaHei"/>
                        </a:rPr>
                        <a:t>）查</a:t>
                      </a:r>
                      <a:r>
                        <a:rPr sz="1500" kern="0" spc="-50" dirty="0">
                          <a:solidFill>
                            <a:srgbClr val="000000">
                              <a:alpha val="100000"/>
                            </a:srgbClr>
                          </a:solidFill>
                          <a:latin typeface="FangSong"/>
                          <a:ea typeface="FangSong"/>
                          <a:cs typeface="FangSong"/>
                        </a:rPr>
                        <a:t>BOG</a:t>
                      </a:r>
                      <a:r>
                        <a:rPr sz="1500" kern="0" spc="-50" dirty="0">
                          <a:solidFill>
                            <a:srgbClr val="000000">
                              <a:alpha val="100000"/>
                            </a:srgbClr>
                          </a:solidFill>
                          <a:latin typeface="Microsoft YaHei"/>
                          <a:ea typeface="Microsoft YaHei"/>
                          <a:cs typeface="Microsoft YaHei"/>
                        </a:rPr>
                        <a:t>压缩机、</a:t>
                      </a:r>
                      <a:r>
                        <a:rPr sz="1500" kern="0" spc="-330" dirty="0">
                          <a:solidFill>
                            <a:srgbClr val="000000">
                              <a:alpha val="100000"/>
                            </a:srgbClr>
                          </a:solidFill>
                          <a:latin typeface="Microsoft YaHei"/>
                          <a:ea typeface="Microsoft YaHei"/>
                          <a:cs typeface="Microsoft YaHei"/>
                        </a:rPr>
                        <a:t> </a:t>
                      </a:r>
                      <a:r>
                        <a:rPr sz="1500" kern="0" spc="-50" dirty="0">
                          <a:solidFill>
                            <a:srgbClr val="000000">
                              <a:alpha val="100000"/>
                            </a:srgbClr>
                          </a:solidFill>
                          <a:latin typeface="Microsoft YaHei"/>
                          <a:ea typeface="Microsoft YaHei"/>
                          <a:cs typeface="Microsoft YaHei"/>
                        </a:rPr>
                        <a:t>泵</a:t>
                      </a:r>
                      <a:r>
                        <a:rPr sz="1500" kern="0" spc="0" dirty="0">
                          <a:solidFill>
                            <a:srgbClr val="000000">
                              <a:alpha val="100000"/>
                            </a:srgbClr>
                          </a:solidFill>
                          <a:latin typeface="Microsoft YaHei"/>
                          <a:ea typeface="Microsoft YaHei"/>
                          <a:cs typeface="Microsoft YaHei"/>
                        </a:rPr>
                        <a:t>        </a:t>
                      </a:r>
                      <a:r>
                        <a:rPr sz="1500" kern="0" spc="90" dirty="0">
                          <a:solidFill>
                            <a:srgbClr val="000000">
                              <a:alpha val="100000"/>
                            </a:srgbClr>
                          </a:solidFill>
                          <a:latin typeface="Microsoft YaHei"/>
                          <a:ea typeface="Microsoft YaHei"/>
                          <a:cs typeface="Microsoft YaHei"/>
                        </a:rPr>
                        <a:t>的超压停机和自动安全</a:t>
                      </a:r>
                      <a:r>
                        <a:rPr sz="1500" kern="0" spc="0" dirty="0">
                          <a:solidFill>
                            <a:srgbClr val="000000">
                              <a:alpha val="100000"/>
                            </a:srgbClr>
                          </a:solidFill>
                          <a:latin typeface="Microsoft YaHei"/>
                          <a:ea typeface="Microsoft YaHei"/>
                          <a:cs typeface="Microsoft YaHei"/>
                        </a:rPr>
                        <a:t>        </a:t>
                      </a:r>
                      <a:r>
                        <a:rPr sz="1500" kern="0" spc="90" dirty="0">
                          <a:solidFill>
                            <a:srgbClr val="000000">
                              <a:alpha val="100000"/>
                            </a:srgbClr>
                          </a:solidFill>
                          <a:latin typeface="Microsoft YaHei"/>
                          <a:ea typeface="Microsoft YaHei"/>
                          <a:cs typeface="Microsoft YaHei"/>
                        </a:rPr>
                        <a:t>放散装置设置情况</a:t>
                      </a:r>
                      <a:endParaRPr sz="1500" dirty="0">
                        <a:latin typeface="Microsoft YaHei"/>
                        <a:ea typeface="Microsoft YaHei"/>
                        <a:cs typeface="Microsoft YaHei"/>
                      </a:endParaRPr>
                    </a:p>
                  </a:txBody>
                  <a:tcPr marL="0" marR="0" marT="0" marB="0">
                    <a:lnL>
                      <a:noFill/>
                    </a:lnL>
                    <a:lnR w="12700" cap="flat" cmpd="sng" algn="ctr">
                      <a:solidFill>
                        <a:srgbClr val="8EBFD6"/>
                      </a:solidFill>
                      <a:prstDash val="solid"/>
                      <a:round/>
                      <a:headEnd type="none" w="med" len="med"/>
                      <a:tailEnd type="none" w="med" len="med"/>
                    </a:lnR>
                    <a:lnT>
                      <a:noFill/>
                    </a:lnT>
                    <a:lnB w="12700" cap="flat" cmpd="sng" algn="ctr">
                      <a:solidFill>
                        <a:srgbClr val="8EBFD6"/>
                      </a:solidFill>
                      <a:prstDash val="solid"/>
                      <a:round/>
                      <a:headEnd type="none" w="med" len="med"/>
                      <a:tailEnd type="none" w="med" len="med"/>
                    </a:lnB>
                  </a:tcPr>
                </a:tc>
                <a:tc>
                  <a:txBody>
                    <a:bodyPr/>
                    <a:lstStyle/>
                    <a:p>
                      <a:pPr algn="l" rtl="0" eaLnBrk="0">
                        <a:lnSpc>
                          <a:spcPct val="152000"/>
                        </a:lnSpc>
                        <a:tabLst/>
                      </a:pPr>
                      <a:endParaRPr sz="1000" dirty="0">
                        <a:latin typeface="Arial"/>
                        <a:ea typeface="Arial"/>
                        <a:cs typeface="Arial"/>
                      </a:endParaRPr>
                    </a:p>
                    <a:p>
                      <a:pPr marL="1762125" algn="l" rtl="0" eaLnBrk="0">
                        <a:lnSpc>
                          <a:spcPct val="84000"/>
                        </a:lnSpc>
                        <a:spcBef>
                          <a:spcPts val="4"/>
                        </a:spcBef>
                        <a:tabLst/>
                      </a:pPr>
                      <a:r>
                        <a:rPr sz="1600" kern="0" spc="120" dirty="0">
                          <a:solidFill>
                            <a:srgbClr val="000000">
                              <a:alpha val="100000"/>
                            </a:srgbClr>
                          </a:solidFill>
                          <a:latin typeface="Microsoft YaHei"/>
                          <a:ea typeface="Microsoft YaHei"/>
                          <a:cs typeface="Microsoft YaHei"/>
                        </a:rPr>
                        <a:t>判定标准</a:t>
                      </a:r>
                      <a:endParaRPr sz="1600" dirty="0">
                        <a:latin typeface="Microsoft YaHei"/>
                        <a:ea typeface="Microsoft YaHei"/>
                        <a:cs typeface="Microsoft YaHei"/>
                      </a:endParaRPr>
                    </a:p>
                    <a:p>
                      <a:pPr algn="l" rtl="0" eaLnBrk="0">
                        <a:lnSpc>
                          <a:spcPct val="194000"/>
                        </a:lnSpc>
                        <a:tabLst/>
                      </a:pPr>
                      <a:endParaRPr sz="1000" dirty="0">
                        <a:latin typeface="Arial"/>
                        <a:ea typeface="Arial"/>
                        <a:cs typeface="Arial"/>
                      </a:endParaRPr>
                    </a:p>
                    <a:p>
                      <a:pPr algn="l" rtl="0" eaLnBrk="0">
                        <a:lnSpc>
                          <a:spcPct val="127000"/>
                        </a:lnSpc>
                        <a:tabLst/>
                      </a:pPr>
                      <a:endParaRPr sz="300" dirty="0">
                        <a:latin typeface="Arial"/>
                        <a:ea typeface="Arial"/>
                        <a:cs typeface="Arial"/>
                      </a:endParaRPr>
                    </a:p>
                    <a:p>
                      <a:pPr marL="234315" indent="3810" algn="l" rtl="0" eaLnBrk="0">
                        <a:lnSpc>
                          <a:spcPct val="125000"/>
                        </a:lnSpc>
                        <a:spcBef>
                          <a:spcPts val="2"/>
                        </a:spcBef>
                        <a:tabLst/>
                      </a:pPr>
                      <a:r>
                        <a:rPr sz="1500" kern="0" spc="0" dirty="0">
                          <a:solidFill>
                            <a:srgbClr val="000000">
                              <a:alpha val="100000"/>
                            </a:srgbClr>
                          </a:solidFill>
                          <a:latin typeface="FangSong"/>
                          <a:ea typeface="FangSong"/>
                          <a:cs typeface="FangSong"/>
                        </a:rPr>
                        <a:t>BOG</a:t>
                      </a:r>
                      <a:r>
                        <a:rPr sz="1500" kern="0" spc="100" dirty="0">
                          <a:solidFill>
                            <a:srgbClr val="000000">
                              <a:alpha val="100000"/>
                            </a:srgbClr>
                          </a:solidFill>
                          <a:latin typeface="Microsoft YaHei"/>
                          <a:ea typeface="Microsoft YaHei"/>
                          <a:cs typeface="Microsoft YaHei"/>
                        </a:rPr>
                        <a:t>压缩机、</a:t>
                      </a:r>
                      <a:r>
                        <a:rPr sz="1500" kern="0" spc="-330" dirty="0">
                          <a:solidFill>
                            <a:srgbClr val="000000">
                              <a:alpha val="100000"/>
                            </a:srgbClr>
                          </a:solidFill>
                          <a:latin typeface="Microsoft YaHei"/>
                          <a:ea typeface="Microsoft YaHei"/>
                          <a:cs typeface="Microsoft YaHei"/>
                        </a:rPr>
                        <a:t> </a:t>
                      </a:r>
                      <a:r>
                        <a:rPr sz="1500" kern="0" spc="100" dirty="0">
                          <a:solidFill>
                            <a:srgbClr val="000000">
                              <a:alpha val="100000"/>
                            </a:srgbClr>
                          </a:solidFill>
                          <a:latin typeface="Microsoft YaHei"/>
                          <a:ea typeface="Microsoft YaHei"/>
                          <a:cs typeface="Microsoft YaHei"/>
                        </a:rPr>
                        <a:t>泵未设置超压停机</a:t>
                      </a:r>
                      <a:r>
                        <a:rPr sz="1500" kern="0" spc="90" dirty="0">
                          <a:solidFill>
                            <a:srgbClr val="000000">
                              <a:alpha val="100000"/>
                            </a:srgbClr>
                          </a:solidFill>
                          <a:latin typeface="Microsoft YaHei"/>
                          <a:ea typeface="Microsoft YaHei"/>
                          <a:cs typeface="Microsoft YaHei"/>
                        </a:rPr>
                        <a:t>或自动安全放</a:t>
                      </a:r>
                      <a:r>
                        <a:rPr sz="1500" kern="0" spc="0" dirty="0">
                          <a:solidFill>
                            <a:srgbClr val="000000">
                              <a:alpha val="100000"/>
                            </a:srgbClr>
                          </a:solidFill>
                          <a:latin typeface="Microsoft YaHei"/>
                          <a:ea typeface="Microsoft YaHei"/>
                          <a:cs typeface="Microsoft YaHei"/>
                        </a:rPr>
                        <a:t>     </a:t>
                      </a:r>
                      <a:r>
                        <a:rPr sz="1500" kern="0" spc="40" dirty="0">
                          <a:solidFill>
                            <a:srgbClr val="000000">
                              <a:alpha val="100000"/>
                            </a:srgbClr>
                          </a:solidFill>
                          <a:latin typeface="Microsoft YaHei"/>
                          <a:ea typeface="Microsoft YaHei"/>
                          <a:cs typeface="Microsoft YaHei"/>
                        </a:rPr>
                        <a:t>散装置 ，构成重大隐患</a:t>
                      </a:r>
                      <a:endParaRPr sz="1500" dirty="0">
                        <a:latin typeface="Microsoft YaHei"/>
                        <a:ea typeface="Microsoft YaHei"/>
                        <a:cs typeface="Microsoft YaHei"/>
                      </a:endParaRPr>
                    </a:p>
                  </a:txBody>
                  <a:tcPr marL="0" marR="0" marT="0" marB="0">
                    <a:lnL w="12700" cap="flat" cmpd="sng" algn="ctr">
                      <a:solidFill>
                        <a:srgbClr val="8EBFD6"/>
                      </a:solidFill>
                      <a:prstDash val="solid"/>
                      <a:round/>
                      <a:headEnd type="none" w="med" len="med"/>
                      <a:tailEnd type="none" w="med" len="med"/>
                    </a:lnL>
                    <a:lnR w="12700" cap="flat" cmpd="sng" algn="ctr">
                      <a:solidFill>
                        <a:srgbClr val="8EBFD6"/>
                      </a:solidFill>
                      <a:prstDash val="solid"/>
                      <a:round/>
                      <a:headEnd type="none" w="med" len="med"/>
                      <a:tailEnd type="none" w="med" len="med"/>
                    </a:lnR>
                    <a:lnT>
                      <a:noFill/>
                    </a:lnT>
                    <a:lnB w="12700" cap="flat" cmpd="sng" algn="ctr">
                      <a:solidFill>
                        <a:srgbClr val="8EBFD6"/>
                      </a:solidFill>
                      <a:prstDash val="solid"/>
                      <a:round/>
                      <a:headEnd type="none" w="med" len="med"/>
                      <a:tailEnd type="none" w="med" len="med"/>
                    </a:lnB>
                  </a:tcPr>
                </a:tc>
                <a:tc>
                  <a:txBody>
                    <a:bodyPr/>
                    <a:lstStyle/>
                    <a:p>
                      <a:pPr algn="l" rtl="0" eaLnBrk="0">
                        <a:lnSpc>
                          <a:spcPct val="151000"/>
                        </a:lnSpc>
                        <a:tabLst/>
                      </a:pPr>
                      <a:endParaRPr sz="1000" dirty="0">
                        <a:latin typeface="Arial"/>
                        <a:ea typeface="Arial"/>
                        <a:cs typeface="Arial"/>
                      </a:endParaRPr>
                    </a:p>
                    <a:p>
                      <a:pPr marL="1162050" algn="l" rtl="0" eaLnBrk="0">
                        <a:lnSpc>
                          <a:spcPct val="85000"/>
                        </a:lnSpc>
                        <a:spcBef>
                          <a:spcPts val="1"/>
                        </a:spcBef>
                        <a:tabLst/>
                      </a:pPr>
                      <a:r>
                        <a:rPr sz="1600" kern="0" spc="140" dirty="0">
                          <a:solidFill>
                            <a:srgbClr val="000000">
                              <a:alpha val="100000"/>
                            </a:srgbClr>
                          </a:solidFill>
                          <a:latin typeface="Microsoft YaHei"/>
                          <a:ea typeface="Microsoft YaHei"/>
                          <a:cs typeface="Microsoft YaHei"/>
                        </a:rPr>
                        <a:t>相关参考依据</a:t>
                      </a:r>
                      <a:endParaRPr sz="1600" dirty="0">
                        <a:latin typeface="Microsoft YaHei"/>
                        <a:ea typeface="Microsoft YaHei"/>
                        <a:cs typeface="Microsoft YaHei"/>
                      </a:endParaRPr>
                    </a:p>
                    <a:p>
                      <a:pPr algn="l" rtl="0" eaLnBrk="0">
                        <a:lnSpc>
                          <a:spcPct val="181000"/>
                        </a:lnSpc>
                        <a:tabLst/>
                      </a:pPr>
                      <a:endParaRPr sz="1000" dirty="0">
                        <a:latin typeface="Arial"/>
                        <a:ea typeface="Arial"/>
                        <a:cs typeface="Arial"/>
                      </a:endParaRPr>
                    </a:p>
                    <a:p>
                      <a:pPr marL="231140" indent="84455" algn="l" rtl="0" eaLnBrk="0">
                        <a:lnSpc>
                          <a:spcPct val="122000"/>
                        </a:lnSpc>
                        <a:spcBef>
                          <a:spcPts val="372"/>
                        </a:spcBef>
                        <a:tabLst/>
                      </a:pPr>
                      <a:r>
                        <a:rPr sz="1200" kern="0" spc="30" dirty="0">
                          <a:solidFill>
                            <a:srgbClr val="FF0000">
                              <a:alpha val="100000"/>
                            </a:srgbClr>
                          </a:solidFill>
                          <a:latin typeface="Microsoft YaHei"/>
                          <a:ea typeface="Microsoft YaHei"/>
                          <a:cs typeface="Microsoft YaHei"/>
                        </a:rPr>
                        <a:t>【依据】</a:t>
                      </a:r>
                      <a:r>
                        <a:rPr sz="1200" kern="0" spc="30" dirty="0">
                          <a:solidFill>
                            <a:srgbClr val="000000">
                              <a:alpha val="100000"/>
                            </a:srgbClr>
                          </a:solidFill>
                          <a:latin typeface="Microsoft YaHei"/>
                          <a:ea typeface="Microsoft YaHei"/>
                          <a:cs typeface="Microsoft YaHei"/>
                        </a:rPr>
                        <a:t>《燃气工程项目规范》</a:t>
                      </a:r>
                      <a:r>
                        <a:rPr sz="1200" kern="0" spc="-100" dirty="0">
                          <a:solidFill>
                            <a:srgbClr val="000000">
                              <a:alpha val="100000"/>
                            </a:srgbClr>
                          </a:solidFill>
                          <a:latin typeface="Microsoft YaHei"/>
                          <a:ea typeface="Microsoft YaHei"/>
                          <a:cs typeface="Microsoft YaHei"/>
                        </a:rPr>
                        <a:t> </a:t>
                      </a:r>
                      <a:r>
                        <a:rPr sz="1200" kern="0" spc="30" dirty="0">
                          <a:solidFill>
                            <a:srgbClr val="000000">
                              <a:alpha val="100000"/>
                            </a:srgbClr>
                          </a:solidFill>
                          <a:latin typeface="Microsoft YaHei"/>
                          <a:ea typeface="Microsoft YaHei"/>
                          <a:cs typeface="Microsoft YaHei"/>
                        </a:rPr>
                        <a:t>第</a:t>
                      </a:r>
                      <a:r>
                        <a:rPr sz="1200" kern="0" spc="250" dirty="0">
                          <a:solidFill>
                            <a:srgbClr val="000000">
                              <a:alpha val="100000"/>
                            </a:srgbClr>
                          </a:solidFill>
                          <a:latin typeface="Microsoft YaHei"/>
                          <a:ea typeface="Microsoft YaHei"/>
                          <a:cs typeface="Microsoft YaHei"/>
                        </a:rPr>
                        <a:t> </a:t>
                      </a:r>
                      <a:r>
                        <a:rPr sz="1200" kern="0" spc="30" dirty="0">
                          <a:solidFill>
                            <a:srgbClr val="000000">
                              <a:alpha val="100000"/>
                            </a:srgbClr>
                          </a:solidFill>
                          <a:latin typeface="Microsoft YaHei"/>
                          <a:ea typeface="Microsoft YaHei"/>
                          <a:cs typeface="Microsoft YaHei"/>
                        </a:rPr>
                        <a:t>4.2.5</a:t>
                      </a:r>
                      <a:r>
                        <a:rPr sz="1200" kern="0" spc="250" dirty="0">
                          <a:solidFill>
                            <a:srgbClr val="000000">
                              <a:alpha val="100000"/>
                            </a:srgbClr>
                          </a:solidFill>
                          <a:latin typeface="Microsoft YaHei"/>
                          <a:ea typeface="Microsoft YaHei"/>
                          <a:cs typeface="Microsoft YaHei"/>
                        </a:rPr>
                        <a:t> </a:t>
                      </a:r>
                      <a:r>
                        <a:rPr sz="1200" kern="0" spc="30" dirty="0">
                          <a:solidFill>
                            <a:srgbClr val="000000">
                              <a:alpha val="100000"/>
                            </a:srgbClr>
                          </a:solidFill>
                          <a:latin typeface="Microsoft YaHei"/>
                          <a:ea typeface="Microsoft YaHei"/>
                          <a:cs typeface="Microsoft YaHei"/>
                        </a:rPr>
                        <a:t>条</a:t>
                      </a:r>
                      <a:r>
                        <a:rPr sz="1200" kern="0" spc="290" dirty="0">
                          <a:solidFill>
                            <a:srgbClr val="000000">
                              <a:alpha val="100000"/>
                            </a:srgbClr>
                          </a:solidFill>
                          <a:latin typeface="Microsoft YaHei"/>
                          <a:ea typeface="Microsoft YaHei"/>
                          <a:cs typeface="Microsoft YaHei"/>
                        </a:rPr>
                        <a:t> </a:t>
                      </a:r>
                      <a:r>
                        <a:rPr sz="1200" kern="0" spc="30" dirty="0">
                          <a:solidFill>
                            <a:srgbClr val="000000">
                              <a:alpha val="100000"/>
                            </a:srgbClr>
                          </a:solidFill>
                          <a:latin typeface="Microsoft YaHei"/>
                          <a:ea typeface="Microsoft YaHei"/>
                          <a:cs typeface="Microsoft YaHei"/>
                        </a:rPr>
                        <a:t>：</a:t>
                      </a:r>
                      <a:r>
                        <a:rPr sz="1200" kern="0" spc="0" dirty="0">
                          <a:solidFill>
                            <a:srgbClr val="000000">
                              <a:alpha val="100000"/>
                            </a:srgbClr>
                          </a:solidFill>
                          <a:latin typeface="Microsoft YaHei"/>
                          <a:ea typeface="Microsoft YaHei"/>
                          <a:cs typeface="Microsoft YaHei"/>
                        </a:rPr>
                        <a:t>   </a:t>
                      </a:r>
                      <a:r>
                        <a:rPr sz="1200" kern="0" spc="110" dirty="0">
                          <a:solidFill>
                            <a:srgbClr val="000000">
                              <a:alpha val="100000"/>
                            </a:srgbClr>
                          </a:solidFill>
                          <a:latin typeface="Microsoft YaHei"/>
                          <a:ea typeface="Microsoft YaHei"/>
                          <a:cs typeface="Microsoft YaHei"/>
                        </a:rPr>
                        <a:t>燃气厂站内设备和管道应按防止系统压力参</a:t>
                      </a:r>
                      <a:r>
                        <a:rPr sz="1200" kern="0" spc="0" dirty="0">
                          <a:solidFill>
                            <a:srgbClr val="000000">
                              <a:alpha val="100000"/>
                            </a:srgbClr>
                          </a:solidFill>
                          <a:latin typeface="Microsoft YaHei"/>
                          <a:ea typeface="Microsoft YaHei"/>
                          <a:cs typeface="Microsoft YaHei"/>
                        </a:rPr>
                        <a:t>       </a:t>
                      </a:r>
                      <a:r>
                        <a:rPr sz="1200" kern="0" spc="110" dirty="0">
                          <a:solidFill>
                            <a:srgbClr val="000000">
                              <a:alpha val="100000"/>
                            </a:srgbClr>
                          </a:solidFill>
                          <a:latin typeface="Microsoft YaHei"/>
                          <a:ea typeface="Microsoft YaHei"/>
                          <a:cs typeface="Microsoft YaHei"/>
                        </a:rPr>
                        <a:t>数超过限值的要求设置自动切断</a:t>
                      </a:r>
                      <a:r>
                        <a:rPr sz="1200" kern="0" spc="100" dirty="0">
                          <a:solidFill>
                            <a:srgbClr val="000000">
                              <a:alpha val="100000"/>
                            </a:srgbClr>
                          </a:solidFill>
                          <a:latin typeface="Microsoft YaHei"/>
                          <a:ea typeface="Microsoft YaHei"/>
                          <a:cs typeface="Microsoft YaHei"/>
                        </a:rPr>
                        <a:t>和放散装置</a:t>
                      </a:r>
                      <a:r>
                        <a:rPr sz="1200" kern="0" spc="-170" dirty="0">
                          <a:solidFill>
                            <a:srgbClr val="000000">
                              <a:alpha val="100000"/>
                            </a:srgbClr>
                          </a:solidFill>
                          <a:latin typeface="Microsoft YaHei"/>
                          <a:ea typeface="Microsoft YaHei"/>
                          <a:cs typeface="Microsoft YaHei"/>
                        </a:rPr>
                        <a:t> </a:t>
                      </a:r>
                      <a:r>
                        <a:rPr sz="1200" kern="0" spc="100" dirty="0">
                          <a:solidFill>
                            <a:srgbClr val="000000">
                              <a:alpha val="100000"/>
                            </a:srgbClr>
                          </a:solidFill>
                          <a:latin typeface="Microsoft YaHei"/>
                          <a:ea typeface="Microsoft YaHei"/>
                          <a:cs typeface="Microsoft YaHei"/>
                        </a:rPr>
                        <a:t>。</a:t>
                      </a:r>
                      <a:r>
                        <a:rPr sz="1200" kern="0" spc="0" dirty="0">
                          <a:solidFill>
                            <a:srgbClr val="000000">
                              <a:alpha val="100000"/>
                            </a:srgbClr>
                          </a:solidFill>
                          <a:latin typeface="Microsoft YaHei"/>
                          <a:ea typeface="Microsoft YaHei"/>
                          <a:cs typeface="Microsoft YaHei"/>
                        </a:rPr>
                        <a:t>   </a:t>
                      </a:r>
                      <a:r>
                        <a:rPr sz="1200" kern="0" spc="110" dirty="0">
                          <a:solidFill>
                            <a:srgbClr val="000000">
                              <a:alpha val="100000"/>
                            </a:srgbClr>
                          </a:solidFill>
                          <a:latin typeface="Microsoft YaHei"/>
                          <a:ea typeface="Microsoft YaHei"/>
                          <a:cs typeface="Microsoft YaHei"/>
                        </a:rPr>
                        <a:t>放散装置的设置应保证</a:t>
                      </a:r>
                      <a:r>
                        <a:rPr sz="1200" kern="0" spc="100" dirty="0">
                          <a:solidFill>
                            <a:srgbClr val="000000">
                              <a:alpha val="100000"/>
                            </a:srgbClr>
                          </a:solidFill>
                          <a:latin typeface="Microsoft YaHei"/>
                          <a:ea typeface="Microsoft YaHei"/>
                          <a:cs typeface="Microsoft YaHei"/>
                        </a:rPr>
                        <a:t>放散时的安全和卫生 ，</a:t>
                      </a:r>
                      <a:r>
                        <a:rPr sz="1200" kern="0" spc="0" dirty="0">
                          <a:solidFill>
                            <a:srgbClr val="000000">
                              <a:alpha val="100000"/>
                            </a:srgbClr>
                          </a:solidFill>
                          <a:latin typeface="Microsoft YaHei"/>
                          <a:ea typeface="Microsoft YaHei"/>
                          <a:cs typeface="Microsoft YaHei"/>
                        </a:rPr>
                        <a:t>  </a:t>
                      </a:r>
                      <a:r>
                        <a:rPr sz="1200" kern="0" spc="110" dirty="0">
                          <a:solidFill>
                            <a:srgbClr val="000000">
                              <a:alpha val="100000"/>
                            </a:srgbClr>
                          </a:solidFill>
                          <a:latin typeface="Microsoft YaHei"/>
                          <a:ea typeface="Microsoft YaHei"/>
                          <a:cs typeface="Microsoft YaHei"/>
                        </a:rPr>
                        <a:t>不得在建筑物内放散燃气和其他有害气体。</a:t>
                      </a:r>
                      <a:endParaRPr sz="1200" dirty="0">
                        <a:latin typeface="Microsoft YaHei"/>
                        <a:ea typeface="Microsoft YaHei"/>
                        <a:cs typeface="Microsoft YaHei"/>
                      </a:endParaRPr>
                    </a:p>
                    <a:p>
                      <a:pPr marL="231775" indent="81914" algn="l" rtl="0" eaLnBrk="0">
                        <a:lnSpc>
                          <a:spcPct val="119000"/>
                        </a:lnSpc>
                        <a:spcBef>
                          <a:spcPts val="69"/>
                        </a:spcBef>
                        <a:tabLst/>
                      </a:pPr>
                      <a:r>
                        <a:rPr sz="1200" kern="0" spc="60" dirty="0">
                          <a:solidFill>
                            <a:srgbClr val="FF0000">
                              <a:alpha val="100000"/>
                            </a:srgbClr>
                          </a:solidFill>
                          <a:latin typeface="Microsoft YaHei"/>
                          <a:ea typeface="Microsoft YaHei"/>
                          <a:cs typeface="Microsoft YaHei"/>
                        </a:rPr>
                        <a:t>〖解读〗</a:t>
                      </a:r>
                      <a:r>
                        <a:rPr sz="1200" kern="0" spc="-20" dirty="0">
                          <a:solidFill>
                            <a:srgbClr val="FF0000">
                              <a:alpha val="100000"/>
                            </a:srgbClr>
                          </a:solidFill>
                          <a:latin typeface="Microsoft YaHei"/>
                          <a:ea typeface="Microsoft YaHei"/>
                          <a:cs typeface="Microsoft YaHei"/>
                        </a:rPr>
                        <a:t> </a:t>
                      </a:r>
                      <a:r>
                        <a:rPr sz="1200" kern="0" spc="60" dirty="0">
                          <a:solidFill>
                            <a:srgbClr val="FF0000">
                              <a:alpha val="100000"/>
                            </a:srgbClr>
                          </a:solidFill>
                          <a:latin typeface="Microsoft YaHei"/>
                          <a:ea typeface="Microsoft YaHei"/>
                          <a:cs typeface="Microsoft YaHei"/>
                        </a:rPr>
                        <a:t>当某种原因使控制点的压力超过设</a:t>
                      </a:r>
                      <a:r>
                        <a:rPr sz="1200" kern="0" spc="0" dirty="0">
                          <a:solidFill>
                            <a:srgbClr val="FF0000">
                              <a:alpha val="100000"/>
                            </a:srgbClr>
                          </a:solidFill>
                          <a:latin typeface="Microsoft YaHei"/>
                          <a:ea typeface="Microsoft YaHei"/>
                          <a:cs typeface="Microsoft YaHei"/>
                        </a:rPr>
                        <a:t>       </a:t>
                      </a:r>
                      <a:r>
                        <a:rPr sz="1200" kern="0" spc="90" dirty="0">
                          <a:solidFill>
                            <a:srgbClr val="FF0000">
                              <a:alpha val="100000"/>
                            </a:srgbClr>
                          </a:solidFill>
                          <a:latin typeface="Microsoft YaHei"/>
                          <a:ea typeface="Microsoft YaHei"/>
                          <a:cs typeface="Microsoft YaHei"/>
                        </a:rPr>
                        <a:t>定值时 ，自动将燃气气源切断或将超压</a:t>
                      </a:r>
                      <a:r>
                        <a:rPr sz="1200" kern="0" spc="80" dirty="0">
                          <a:solidFill>
                            <a:srgbClr val="FF0000">
                              <a:alpha val="100000"/>
                            </a:srgbClr>
                          </a:solidFill>
                          <a:latin typeface="Microsoft YaHei"/>
                          <a:ea typeface="Microsoft YaHei"/>
                          <a:cs typeface="Microsoft YaHei"/>
                        </a:rPr>
                        <a:t>燃气</a:t>
                      </a:r>
                      <a:r>
                        <a:rPr sz="1200" kern="0" spc="-10" dirty="0">
                          <a:solidFill>
                            <a:srgbClr val="FF0000">
                              <a:alpha val="100000"/>
                            </a:srgbClr>
                          </a:solidFill>
                          <a:latin typeface="Microsoft YaHei"/>
                          <a:ea typeface="Microsoft YaHei"/>
                          <a:cs typeface="Microsoft YaHei"/>
                        </a:rPr>
                        <a:t>       </a:t>
                      </a:r>
                      <a:r>
                        <a:rPr sz="1200" kern="0" spc="70" dirty="0">
                          <a:solidFill>
                            <a:srgbClr val="FF0000">
                              <a:alpha val="100000"/>
                            </a:srgbClr>
                          </a:solidFill>
                          <a:latin typeface="Microsoft YaHei"/>
                          <a:ea typeface="Microsoft YaHei"/>
                          <a:cs typeface="Microsoft YaHei"/>
                        </a:rPr>
                        <a:t>排放至大气 ，以保护设备</a:t>
                      </a:r>
                      <a:r>
                        <a:rPr sz="1200" kern="0" spc="-120" dirty="0">
                          <a:solidFill>
                            <a:srgbClr val="FF0000">
                              <a:alpha val="100000"/>
                            </a:srgbClr>
                          </a:solidFill>
                          <a:latin typeface="Microsoft YaHei"/>
                          <a:ea typeface="Microsoft YaHei"/>
                          <a:cs typeface="Microsoft YaHei"/>
                        </a:rPr>
                        <a:t> </a:t>
                      </a:r>
                      <a:r>
                        <a:rPr sz="1200" kern="0" spc="70" dirty="0">
                          <a:solidFill>
                            <a:srgbClr val="FF0000">
                              <a:alpha val="100000"/>
                            </a:srgbClr>
                          </a:solidFill>
                          <a:latin typeface="Microsoft YaHei"/>
                          <a:ea typeface="Microsoft YaHei"/>
                          <a:cs typeface="Microsoft YaHei"/>
                        </a:rPr>
                        <a:t>、</a:t>
                      </a:r>
                      <a:r>
                        <a:rPr sz="1200" kern="0" spc="-220" dirty="0">
                          <a:solidFill>
                            <a:srgbClr val="FF0000">
                              <a:alpha val="100000"/>
                            </a:srgbClr>
                          </a:solidFill>
                          <a:latin typeface="Microsoft YaHei"/>
                          <a:ea typeface="Microsoft YaHei"/>
                          <a:cs typeface="Microsoft YaHei"/>
                        </a:rPr>
                        <a:t> </a:t>
                      </a:r>
                      <a:r>
                        <a:rPr sz="1200" kern="0" spc="70" dirty="0">
                          <a:solidFill>
                            <a:srgbClr val="FF0000">
                              <a:alpha val="100000"/>
                            </a:srgbClr>
                          </a:solidFill>
                          <a:latin typeface="Microsoft YaHei"/>
                          <a:ea typeface="Microsoft YaHei"/>
                          <a:cs typeface="Microsoft YaHei"/>
                        </a:rPr>
                        <a:t>管线和用户的安</a:t>
                      </a:r>
                      <a:r>
                        <a:rPr sz="1200" kern="0" spc="0" dirty="0">
                          <a:solidFill>
                            <a:srgbClr val="FF0000">
                              <a:alpha val="100000"/>
                            </a:srgbClr>
                          </a:solidFill>
                          <a:latin typeface="Microsoft YaHei"/>
                          <a:ea typeface="Microsoft YaHei"/>
                          <a:cs typeface="Microsoft YaHei"/>
                        </a:rPr>
                        <a:t>       </a:t>
                      </a:r>
                      <a:r>
                        <a:rPr sz="1200" kern="0" spc="70" dirty="0">
                          <a:solidFill>
                            <a:srgbClr val="FF0000">
                              <a:alpha val="100000"/>
                            </a:srgbClr>
                          </a:solidFill>
                          <a:latin typeface="Microsoft YaHei"/>
                          <a:ea typeface="Microsoft YaHei"/>
                          <a:cs typeface="Microsoft YaHei"/>
                        </a:rPr>
                        <a:t>全</a:t>
                      </a:r>
                      <a:r>
                        <a:rPr sz="1200" kern="0" spc="-150" dirty="0">
                          <a:solidFill>
                            <a:srgbClr val="FF0000">
                              <a:alpha val="100000"/>
                            </a:srgbClr>
                          </a:solidFill>
                          <a:latin typeface="Microsoft YaHei"/>
                          <a:ea typeface="Microsoft YaHei"/>
                          <a:cs typeface="Microsoft YaHei"/>
                        </a:rPr>
                        <a:t> </a:t>
                      </a:r>
                      <a:r>
                        <a:rPr sz="1200" kern="0" spc="70" dirty="0">
                          <a:solidFill>
                            <a:srgbClr val="FF0000">
                              <a:alpha val="100000"/>
                            </a:srgbClr>
                          </a:solidFill>
                          <a:latin typeface="Microsoft YaHei"/>
                          <a:ea typeface="Microsoft YaHei"/>
                          <a:cs typeface="Microsoft YaHei"/>
                        </a:rPr>
                        <a:t>。</a:t>
                      </a:r>
                      <a:r>
                        <a:rPr sz="1200" kern="0" spc="-190" dirty="0">
                          <a:solidFill>
                            <a:srgbClr val="FF0000">
                              <a:alpha val="100000"/>
                            </a:srgbClr>
                          </a:solidFill>
                          <a:latin typeface="Microsoft YaHei"/>
                          <a:ea typeface="Microsoft YaHei"/>
                          <a:cs typeface="Microsoft YaHei"/>
                        </a:rPr>
                        <a:t> </a:t>
                      </a:r>
                      <a:r>
                        <a:rPr sz="1200" kern="0" spc="70" dirty="0">
                          <a:solidFill>
                            <a:srgbClr val="FF0000">
                              <a:alpha val="100000"/>
                            </a:srgbClr>
                          </a:solidFill>
                          <a:latin typeface="Microsoft YaHei"/>
                          <a:ea typeface="Microsoft YaHei"/>
                          <a:cs typeface="Microsoft YaHei"/>
                        </a:rPr>
                        <a:t>为保障放散时的安全和卫生 ，需要在设</a:t>
                      </a:r>
                      <a:r>
                        <a:rPr sz="1200" kern="0" spc="0" dirty="0">
                          <a:solidFill>
                            <a:srgbClr val="FF0000">
                              <a:alpha val="100000"/>
                            </a:srgbClr>
                          </a:solidFill>
                          <a:latin typeface="Microsoft YaHei"/>
                          <a:ea typeface="Microsoft YaHei"/>
                          <a:cs typeface="Microsoft YaHei"/>
                        </a:rPr>
                        <a:t>       </a:t>
                      </a:r>
                      <a:r>
                        <a:rPr sz="1200" kern="0" spc="110" dirty="0">
                          <a:solidFill>
                            <a:srgbClr val="FF0000">
                              <a:alpha val="100000"/>
                            </a:srgbClr>
                          </a:solidFill>
                          <a:latin typeface="Microsoft YaHei"/>
                          <a:ea typeface="Microsoft YaHei"/>
                          <a:cs typeface="Microsoft YaHei"/>
                        </a:rPr>
                        <a:t>计时合理确定放散管的高度及其与建筑物之</a:t>
                      </a:r>
                      <a:r>
                        <a:rPr sz="1200" kern="0" spc="0" dirty="0">
                          <a:solidFill>
                            <a:srgbClr val="FF0000">
                              <a:alpha val="100000"/>
                            </a:srgbClr>
                          </a:solidFill>
                          <a:latin typeface="Microsoft YaHei"/>
                          <a:ea typeface="Microsoft YaHei"/>
                          <a:cs typeface="Microsoft YaHei"/>
                        </a:rPr>
                        <a:t>       </a:t>
                      </a:r>
                      <a:r>
                        <a:rPr sz="1200" kern="0" spc="90" dirty="0">
                          <a:solidFill>
                            <a:srgbClr val="FF0000">
                              <a:alpha val="100000"/>
                            </a:srgbClr>
                          </a:solidFill>
                          <a:latin typeface="Microsoft YaHei"/>
                          <a:ea typeface="Microsoft YaHei"/>
                          <a:cs typeface="Microsoft YaHei"/>
                        </a:rPr>
                        <a:t>间的距离。</a:t>
                      </a:r>
                      <a:endParaRPr sz="1200" dirty="0">
                        <a:latin typeface="Microsoft YaHei"/>
                        <a:ea typeface="Microsoft YaHei"/>
                        <a:cs typeface="Microsoft YaHei"/>
                      </a:endParaRPr>
                    </a:p>
                  </a:txBody>
                  <a:tcPr marL="0" marR="0" marT="0" marB="0">
                    <a:lnL w="12700" cap="flat" cmpd="sng" algn="ctr">
                      <a:solidFill>
                        <a:srgbClr val="8EBFD6"/>
                      </a:solidFill>
                      <a:prstDash val="solid"/>
                      <a:round/>
                      <a:headEnd type="none" w="med" len="med"/>
                      <a:tailEnd type="none" w="med" len="med"/>
                    </a:lnL>
                    <a:lnR>
                      <a:noFill/>
                    </a:lnR>
                    <a:lnT>
                      <a:noFill/>
                    </a:lnT>
                    <a:lnB w="12700" cap="flat" cmpd="sng" algn="ctr">
                      <a:solidFill>
                        <a:srgbClr val="8EBFD6"/>
                      </a:solidFill>
                      <a:prstDash val="solid"/>
                      <a:round/>
                      <a:headEnd type="none" w="med" len="med"/>
                      <a:tailEnd type="none" w="med" len="med"/>
                    </a:lnB>
                  </a:tcPr>
                </a:tc>
                <a:extLst>
                  <a:ext uri="{0D108BD9-81ED-4DB2-BD59-A6C34878D82A}">
                    <a16:rowId xmlns:a16="http://schemas.microsoft.com/office/drawing/2014/main" val="10000"/>
                  </a:ext>
                </a:extLst>
              </a:tr>
            </a:tbl>
          </a:graphicData>
        </a:graphic>
      </p:graphicFrame>
      <p:sp>
        <p:nvSpPr>
          <p:cNvPr id="996" name="textbox 996"/>
          <p:cNvSpPr/>
          <p:nvPr/>
        </p:nvSpPr>
        <p:spPr>
          <a:xfrm>
            <a:off x="702236" y="510426"/>
            <a:ext cx="8719819" cy="1052194"/>
          </a:xfrm>
          <a:prstGeom prst="rect">
            <a:avLst/>
          </a:prstGeom>
          <a:noFill/>
          <a:ln w="0" cap="flat">
            <a:noFill/>
            <a:prstDash val="solid"/>
            <a:miter lim="0"/>
          </a:ln>
        </p:spPr>
        <p:txBody>
          <a:bodyPr vert="horz" wrap="square" lIns="0" tIns="0" rIns="0" bIns="0"/>
          <a:lstStyle/>
          <a:p>
            <a:pPr algn="l" rtl="0" eaLnBrk="0">
              <a:lnSpc>
                <a:spcPct val="83341"/>
              </a:lnSpc>
              <a:tabLst/>
            </a:pPr>
            <a:endParaRPr sz="100" dirty="0">
              <a:latin typeface="Arial"/>
              <a:ea typeface="Arial"/>
              <a:cs typeface="Arial"/>
            </a:endParaRPr>
          </a:p>
          <a:p>
            <a:pPr marL="215900" algn="l" rtl="0" eaLnBrk="0">
              <a:lnSpc>
                <a:spcPts val="4227"/>
              </a:lnSpc>
              <a:tabLst/>
            </a:pPr>
            <a:r>
              <a:rPr sz="3200" b="1" kern="0" spc="-80" dirty="0">
                <a:solidFill>
                  <a:srgbClr val="000000">
                    <a:alpha val="100000"/>
                  </a:srgbClr>
                </a:solidFill>
                <a:latin typeface="Microsoft YaHei"/>
                <a:ea typeface="Microsoft YaHei"/>
                <a:cs typeface="Microsoft YaHei"/>
              </a:rPr>
              <a:t>《城镇燃气经营安全重大隐患判定标准》解析</a:t>
            </a:r>
            <a:endParaRPr sz="3200" dirty="0">
              <a:latin typeface="Microsoft YaHei"/>
              <a:ea typeface="Microsoft YaHei"/>
              <a:cs typeface="Microsoft YaHei"/>
            </a:endParaRPr>
          </a:p>
          <a:p>
            <a:pPr algn="l" rtl="0" eaLnBrk="0">
              <a:lnSpc>
                <a:spcPct val="104000"/>
              </a:lnSpc>
              <a:tabLst/>
            </a:pPr>
            <a:endParaRPr sz="1000" dirty="0">
              <a:latin typeface="Arial"/>
              <a:ea typeface="Arial"/>
              <a:cs typeface="Arial"/>
            </a:endParaRPr>
          </a:p>
          <a:p>
            <a:pPr algn="l" rtl="0" eaLnBrk="0">
              <a:lnSpc>
                <a:spcPct val="100000"/>
              </a:lnSpc>
              <a:tabLst/>
            </a:pPr>
            <a:endParaRPr sz="400" dirty="0">
              <a:latin typeface="Arial"/>
              <a:ea typeface="Arial"/>
              <a:cs typeface="Arial"/>
            </a:endParaRPr>
          </a:p>
          <a:p>
            <a:pPr marL="52069" algn="l" rtl="0" eaLnBrk="0">
              <a:lnSpc>
                <a:spcPts val="2123"/>
              </a:lnSpc>
              <a:spcBef>
                <a:spcPts val="1"/>
              </a:spcBef>
              <a:tabLst/>
            </a:pPr>
            <a:r>
              <a:rPr sz="1600" kern="0" spc="10" dirty="0">
                <a:solidFill>
                  <a:srgbClr val="FF0000">
                    <a:alpha val="100000"/>
                  </a:srgbClr>
                </a:solidFill>
                <a:latin typeface="Wingdings"/>
                <a:ea typeface="Wingdings"/>
                <a:cs typeface="Wingdings"/>
              </a:rPr>
              <a:t>n</a:t>
            </a:r>
            <a:r>
              <a:rPr sz="1600" kern="0" spc="-570" dirty="0">
                <a:solidFill>
                  <a:srgbClr val="FF0000">
                    <a:alpha val="100000"/>
                  </a:srgbClr>
                </a:solidFill>
                <a:latin typeface="Wingdings"/>
                <a:ea typeface="Wingdings"/>
                <a:cs typeface="Wingdings"/>
              </a:rPr>
              <a:t> </a:t>
            </a:r>
            <a:r>
              <a:rPr sz="1600" kern="0" spc="10" dirty="0">
                <a:solidFill>
                  <a:srgbClr val="000000">
                    <a:alpha val="100000"/>
                  </a:srgbClr>
                </a:solidFill>
                <a:latin typeface="Microsoft YaHei"/>
                <a:ea typeface="Microsoft YaHei"/>
                <a:cs typeface="Microsoft YaHei"/>
              </a:rPr>
              <a:t>第五条  燃气经营者在燃气厂站安全管理中</a:t>
            </a:r>
            <a:r>
              <a:rPr sz="1600" kern="0" spc="0" dirty="0">
                <a:solidFill>
                  <a:srgbClr val="000000">
                    <a:alpha val="100000"/>
                  </a:srgbClr>
                </a:solidFill>
                <a:latin typeface="Microsoft YaHei"/>
                <a:ea typeface="Microsoft YaHei"/>
                <a:cs typeface="Microsoft YaHei"/>
              </a:rPr>
              <a:t> ，有下列情形之一的 ，判定为重大隐患 </a:t>
            </a:r>
            <a:r>
              <a:rPr sz="1600" kern="0" spc="-380" dirty="0">
                <a:solidFill>
                  <a:srgbClr val="000000">
                    <a:alpha val="100000"/>
                  </a:srgbClr>
                </a:solidFill>
                <a:latin typeface="Microsoft YaHei"/>
                <a:ea typeface="Microsoft YaHei"/>
                <a:cs typeface="Microsoft YaHei"/>
              </a:rPr>
              <a:t>：（</a:t>
            </a:r>
            <a:r>
              <a:rPr sz="1600" kern="0" spc="80" dirty="0">
                <a:solidFill>
                  <a:srgbClr val="000000">
                    <a:alpha val="100000"/>
                  </a:srgbClr>
                </a:solidFill>
                <a:latin typeface="Microsoft YaHei"/>
                <a:ea typeface="Microsoft YaHei"/>
                <a:cs typeface="Microsoft YaHei"/>
              </a:rPr>
              <a:t> </a:t>
            </a:r>
            <a:r>
              <a:rPr sz="1600" kern="0" spc="0" dirty="0">
                <a:solidFill>
                  <a:srgbClr val="000000">
                    <a:alpha val="100000"/>
                  </a:srgbClr>
                </a:solidFill>
                <a:latin typeface="Microsoft YaHei"/>
                <a:ea typeface="Microsoft YaHei"/>
                <a:cs typeface="Microsoft YaHei"/>
              </a:rPr>
              <a:t>5种）</a:t>
            </a:r>
            <a:endParaRPr sz="1600" dirty="0">
              <a:latin typeface="Microsoft YaHei"/>
              <a:ea typeface="Microsoft YaHei"/>
              <a:cs typeface="Microsoft YaHei"/>
            </a:endParaRPr>
          </a:p>
        </p:txBody>
      </p:sp>
      <p:pic>
        <p:nvPicPr>
          <p:cNvPr id="998" name="picture 998"/>
          <p:cNvPicPr>
            <a:picLocks noChangeAspect="1"/>
          </p:cNvPicPr>
          <p:nvPr/>
        </p:nvPicPr>
        <p:blipFill>
          <a:blip r:embed="rId2"/>
          <a:stretch>
            <a:fillRect/>
          </a:stretch>
        </p:blipFill>
        <p:spPr>
          <a:xfrm rot="21600000">
            <a:off x="4614671" y="4471416"/>
            <a:ext cx="1793747" cy="1728216"/>
          </a:xfrm>
          <a:prstGeom prst="rect">
            <a:avLst/>
          </a:prstGeom>
        </p:spPr>
      </p:pic>
      <p:sp>
        <p:nvSpPr>
          <p:cNvPr id="1000" name="textbox 1000"/>
          <p:cNvSpPr/>
          <p:nvPr/>
        </p:nvSpPr>
        <p:spPr>
          <a:xfrm>
            <a:off x="1705773" y="1802229"/>
            <a:ext cx="8756650" cy="295275"/>
          </a:xfrm>
          <a:prstGeom prst="rect">
            <a:avLst/>
          </a:prstGeom>
          <a:noFill/>
          <a:ln w="0" cap="flat">
            <a:noFill/>
            <a:prstDash val="solid"/>
            <a:miter lim="0"/>
          </a:ln>
        </p:spPr>
        <p:txBody>
          <a:bodyPr vert="horz" wrap="square" lIns="0" tIns="0" rIns="0" bIns="0"/>
          <a:lstStyle/>
          <a:p>
            <a:pPr algn="l" rtl="0" eaLnBrk="0">
              <a:lnSpc>
                <a:spcPct val="83341"/>
              </a:lnSpc>
              <a:tabLst/>
            </a:pPr>
            <a:endParaRPr sz="100" dirty="0">
              <a:latin typeface="Arial"/>
              <a:ea typeface="Arial"/>
              <a:cs typeface="Arial"/>
            </a:endParaRPr>
          </a:p>
          <a:p>
            <a:pPr algn="r" rtl="0" eaLnBrk="0">
              <a:lnSpc>
                <a:spcPts val="2123"/>
              </a:lnSpc>
              <a:tabLst/>
            </a:pPr>
            <a:r>
              <a:rPr sz="1600" kern="0" spc="80" dirty="0">
                <a:solidFill>
                  <a:srgbClr val="000000">
                    <a:alpha val="100000"/>
                  </a:srgbClr>
                </a:solidFill>
                <a:latin typeface="Microsoft YaHei"/>
                <a:ea typeface="Microsoft YaHei"/>
                <a:cs typeface="Microsoft YaHei"/>
              </a:rPr>
              <a:t>（ 二 ）燃气厂站内设备和管道未设置防止系统压力参数超过限值的自动切断和放</a:t>
            </a:r>
            <a:r>
              <a:rPr sz="1600" kern="0" spc="70" dirty="0">
                <a:solidFill>
                  <a:srgbClr val="000000">
                    <a:alpha val="100000"/>
                  </a:srgbClr>
                </a:solidFill>
                <a:latin typeface="Microsoft YaHei"/>
                <a:ea typeface="Microsoft YaHei"/>
                <a:cs typeface="Microsoft YaHei"/>
              </a:rPr>
              <a:t>散装置 ；</a:t>
            </a:r>
            <a:endParaRPr sz="1600" dirty="0">
              <a:latin typeface="Microsoft YaHei"/>
              <a:ea typeface="Microsoft YaHei"/>
              <a:cs typeface="Microsoft YaHei"/>
            </a:endParaRPr>
          </a:p>
        </p:txBody>
      </p:sp>
      <p:pic>
        <p:nvPicPr>
          <p:cNvPr id="1002" name="picture 1002"/>
          <p:cNvPicPr>
            <a:picLocks noChangeAspect="1"/>
          </p:cNvPicPr>
          <p:nvPr/>
        </p:nvPicPr>
        <p:blipFill>
          <a:blip r:embed="rId3"/>
          <a:stretch>
            <a:fillRect/>
          </a:stretch>
        </p:blipFill>
        <p:spPr>
          <a:xfrm rot="21600000">
            <a:off x="11472671" y="0"/>
            <a:ext cx="719328" cy="720852"/>
          </a:xfrm>
          <a:prstGeom prst="rect">
            <a:avLst/>
          </a:prstGeom>
        </p:spPr>
      </p:pic>
      <p:pic>
        <p:nvPicPr>
          <p:cNvPr id="1004" name="picture 1004"/>
          <p:cNvPicPr>
            <a:picLocks noChangeAspect="1"/>
          </p:cNvPicPr>
          <p:nvPr/>
        </p:nvPicPr>
        <p:blipFill>
          <a:blip r:embed="rId4"/>
          <a:stretch>
            <a:fillRect/>
          </a:stretch>
        </p:blipFill>
        <p:spPr>
          <a:xfrm rot="21600000">
            <a:off x="0" y="6138671"/>
            <a:ext cx="720852" cy="719328"/>
          </a:xfrm>
          <a:prstGeom prst="rect">
            <a:avLst/>
          </a:prstGeom>
        </p:spPr>
      </p:pic>
      <p:sp>
        <p:nvSpPr>
          <p:cNvPr id="1006" name="textbox 1006"/>
          <p:cNvSpPr/>
          <p:nvPr/>
        </p:nvSpPr>
        <p:spPr>
          <a:xfrm>
            <a:off x="5179035" y="2424529"/>
            <a:ext cx="1818004" cy="295275"/>
          </a:xfrm>
          <a:prstGeom prst="rect">
            <a:avLst/>
          </a:prstGeom>
          <a:noFill/>
          <a:ln w="0" cap="flat">
            <a:noFill/>
            <a:prstDash val="solid"/>
            <a:miter lim="0"/>
          </a:ln>
        </p:spPr>
        <p:txBody>
          <a:bodyPr vert="horz" wrap="square" lIns="0" tIns="0" rIns="0" bIns="0"/>
          <a:lstStyle/>
          <a:p>
            <a:pPr algn="l" rtl="0" eaLnBrk="0">
              <a:lnSpc>
                <a:spcPct val="83341"/>
              </a:lnSpc>
              <a:tabLst/>
            </a:pPr>
            <a:endParaRPr sz="100" dirty="0">
              <a:latin typeface="Arial"/>
              <a:ea typeface="Arial"/>
              <a:cs typeface="Arial"/>
            </a:endParaRPr>
          </a:p>
          <a:p>
            <a:pPr marL="12700" algn="l" rtl="0" eaLnBrk="0">
              <a:lnSpc>
                <a:spcPts val="2123"/>
              </a:lnSpc>
              <a:tabLst/>
            </a:pPr>
            <a:r>
              <a:rPr sz="1600" kern="0" spc="130" dirty="0">
                <a:solidFill>
                  <a:srgbClr val="000000">
                    <a:alpha val="100000"/>
                  </a:srgbClr>
                </a:solidFill>
                <a:latin typeface="Microsoft YaHei"/>
                <a:ea typeface="Microsoft YaHei"/>
                <a:cs typeface="Microsoft YaHei"/>
              </a:rPr>
              <a:t>4</a:t>
            </a:r>
            <a:r>
              <a:rPr sz="1600" kern="0" spc="-230" dirty="0">
                <a:solidFill>
                  <a:srgbClr val="000000">
                    <a:alpha val="100000"/>
                  </a:srgbClr>
                </a:solidFill>
                <a:latin typeface="Microsoft YaHei"/>
                <a:ea typeface="Microsoft YaHei"/>
                <a:cs typeface="Microsoft YaHei"/>
              </a:rPr>
              <a:t> </a:t>
            </a:r>
            <a:r>
              <a:rPr sz="1600" kern="0" spc="130" dirty="0">
                <a:solidFill>
                  <a:srgbClr val="000000">
                    <a:alpha val="100000"/>
                  </a:srgbClr>
                </a:solidFill>
                <a:latin typeface="Microsoft YaHei"/>
                <a:ea typeface="Microsoft YaHei"/>
                <a:cs typeface="Microsoft YaHei"/>
              </a:rPr>
              <a:t>.</a:t>
            </a:r>
            <a:r>
              <a:rPr sz="1600" kern="0" spc="-180" dirty="0">
                <a:solidFill>
                  <a:srgbClr val="000000">
                    <a:alpha val="100000"/>
                  </a:srgbClr>
                </a:solidFill>
                <a:latin typeface="Microsoft YaHei"/>
                <a:ea typeface="Microsoft YaHei"/>
                <a:cs typeface="Microsoft YaHei"/>
              </a:rPr>
              <a:t> </a:t>
            </a:r>
            <a:r>
              <a:rPr sz="1600" kern="0" spc="0" dirty="0">
                <a:solidFill>
                  <a:srgbClr val="000000">
                    <a:alpha val="100000"/>
                  </a:srgbClr>
                </a:solidFill>
                <a:latin typeface="Microsoft YaHei"/>
                <a:ea typeface="Microsoft YaHei"/>
                <a:cs typeface="Microsoft YaHei"/>
              </a:rPr>
              <a:t>LNG</a:t>
            </a:r>
            <a:r>
              <a:rPr sz="1600" kern="0" spc="130" dirty="0">
                <a:solidFill>
                  <a:srgbClr val="000000">
                    <a:alpha val="100000"/>
                  </a:srgbClr>
                </a:solidFill>
                <a:latin typeface="Microsoft YaHei"/>
                <a:ea typeface="Microsoft YaHei"/>
                <a:cs typeface="Microsoft YaHei"/>
              </a:rPr>
              <a:t>汽车加气站</a:t>
            </a:r>
            <a:endParaRPr sz="1600" dirty="0">
              <a:latin typeface="Microsoft YaHei"/>
              <a:ea typeface="Microsoft YaHei"/>
              <a:cs typeface="Microsoft YaHei"/>
            </a:endParaRPr>
          </a:p>
        </p:txBody>
      </p:sp>
      <p:pic>
        <p:nvPicPr>
          <p:cNvPr id="1008" name="picture 1008"/>
          <p:cNvPicPr>
            <a:picLocks noChangeAspect="1"/>
          </p:cNvPicPr>
          <p:nvPr/>
        </p:nvPicPr>
        <p:blipFill>
          <a:blip r:embed="rId5"/>
          <a:stretch>
            <a:fillRect/>
          </a:stretch>
        </p:blipFill>
        <p:spPr>
          <a:xfrm rot="21600000">
            <a:off x="720090" y="1619250"/>
            <a:ext cx="10751184" cy="12700"/>
          </a:xfrm>
          <a:prstGeom prst="rect">
            <a:avLst/>
          </a:prstGeom>
        </p:spPr>
      </p:pic>
      <p:pic>
        <p:nvPicPr>
          <p:cNvPr id="1010" name="picture 1010"/>
          <p:cNvPicPr>
            <a:picLocks noChangeAspect="1"/>
          </p:cNvPicPr>
          <p:nvPr/>
        </p:nvPicPr>
        <p:blipFill>
          <a:blip r:embed="rId5"/>
          <a:stretch>
            <a:fillRect/>
          </a:stretch>
        </p:blipFill>
        <p:spPr>
          <a:xfrm rot="21600000">
            <a:off x="720090" y="2241550"/>
            <a:ext cx="10751184" cy="12700"/>
          </a:xfrm>
          <a:prstGeom prst="rect">
            <a:avLst/>
          </a:prstGeom>
        </p:spPr>
      </p:pic>
    </p:spTree>
  </p:cSld>
  <p:clrMapOvr>
    <a:masterClrMapping/>
  </p:clrMapOvr>
</p:sld>
</file>

<file path=ppt/slides/slide47.xml><?xml version="1.0" encoding="utf-8"?>
<p:sld xmlns:a16="http://schemas.microsoft.com/office/drawing/2014/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2" name="rect 1012"/>
          <p:cNvSpPr/>
          <p:nvPr/>
        </p:nvSpPr>
        <p:spPr>
          <a:xfrm>
            <a:off x="0" y="0"/>
            <a:ext cx="12192000" cy="6858000"/>
          </a:xfrm>
          <a:prstGeom prst="rect">
            <a:avLst/>
          </a:prstGeom>
          <a:solidFill>
            <a:srgbClr val="E4F4FB">
              <a:alpha val="100000"/>
            </a:srgbClr>
          </a:solidFill>
          <a:ln w="0" cap="flat">
            <a:noFill/>
            <a:prstDash val="solid"/>
            <a:miter lim="0"/>
          </a:ln>
        </p:spPr>
        <p:txBody>
          <a:bodyPr rtlCol="0"/>
          <a:lstStyle/>
          <a:p>
            <a:pPr algn="ctr"/>
            <a:endParaRPr lang="zh-CN" altLang="en-US"/>
          </a:p>
        </p:txBody>
      </p:sp>
      <p:grpSp>
        <p:nvGrpSpPr>
          <p:cNvPr id="80" name="group 80"/>
          <p:cNvGrpSpPr/>
          <p:nvPr/>
        </p:nvGrpSpPr>
        <p:grpSpPr>
          <a:xfrm rot="21600000">
            <a:off x="720852" y="1626107"/>
            <a:ext cx="10750296" cy="4573524"/>
            <a:chOff x="0" y="0"/>
            <a:chExt cx="10750296" cy="4573524"/>
          </a:xfrm>
        </p:grpSpPr>
        <p:sp>
          <p:nvSpPr>
            <p:cNvPr id="1014" name="path 1014"/>
            <p:cNvSpPr/>
            <p:nvPr/>
          </p:nvSpPr>
          <p:spPr>
            <a:xfrm>
              <a:off x="0" y="0"/>
              <a:ext cx="10750296" cy="4573524"/>
            </a:xfrm>
            <a:custGeom>
              <a:avLst/>
              <a:gdLst/>
              <a:ahLst/>
              <a:cxnLst/>
              <a:rect l="0" t="0" r="0" b="0"/>
              <a:pathLst>
                <a:path w="16929" h="7202">
                  <a:moveTo>
                    <a:pt x="0" y="0"/>
                  </a:moveTo>
                  <a:lnTo>
                    <a:pt x="16929" y="0"/>
                  </a:lnTo>
                  <a:lnTo>
                    <a:pt x="16929" y="979"/>
                  </a:lnTo>
                  <a:lnTo>
                    <a:pt x="0" y="979"/>
                  </a:lnTo>
                  <a:lnTo>
                    <a:pt x="0" y="0"/>
                  </a:lnTo>
                  <a:close/>
                </a:path>
                <a:path w="16929" h="7202">
                  <a:moveTo>
                    <a:pt x="0" y="1958"/>
                  </a:moveTo>
                  <a:lnTo>
                    <a:pt x="4171" y="1958"/>
                  </a:lnTo>
                  <a:lnTo>
                    <a:pt x="4171" y="2940"/>
                  </a:lnTo>
                  <a:lnTo>
                    <a:pt x="0" y="2940"/>
                  </a:lnTo>
                  <a:lnTo>
                    <a:pt x="0" y="1958"/>
                  </a:lnTo>
                  <a:close/>
                </a:path>
                <a:path w="16929" h="7202">
                  <a:moveTo>
                    <a:pt x="4171" y="1958"/>
                  </a:moveTo>
                  <a:lnTo>
                    <a:pt x="11138" y="1958"/>
                  </a:lnTo>
                  <a:lnTo>
                    <a:pt x="11138" y="2940"/>
                  </a:lnTo>
                  <a:lnTo>
                    <a:pt x="4171" y="2940"/>
                  </a:lnTo>
                  <a:lnTo>
                    <a:pt x="4171" y="1958"/>
                  </a:lnTo>
                  <a:close/>
                </a:path>
                <a:path w="16929" h="7202">
                  <a:moveTo>
                    <a:pt x="11138" y="1958"/>
                  </a:moveTo>
                  <a:lnTo>
                    <a:pt x="16929" y="1958"/>
                  </a:lnTo>
                  <a:lnTo>
                    <a:pt x="16929" y="2940"/>
                  </a:lnTo>
                  <a:lnTo>
                    <a:pt x="11138" y="2940"/>
                  </a:lnTo>
                  <a:lnTo>
                    <a:pt x="11138" y="1958"/>
                  </a:lnTo>
                  <a:close/>
                </a:path>
                <a:path w="16929" h="7202">
                  <a:moveTo>
                    <a:pt x="4171" y="4368"/>
                  </a:moveTo>
                  <a:lnTo>
                    <a:pt x="7507" y="4368"/>
                  </a:lnTo>
                  <a:lnTo>
                    <a:pt x="7507" y="7202"/>
                  </a:lnTo>
                  <a:lnTo>
                    <a:pt x="4171" y="7202"/>
                  </a:lnTo>
                  <a:lnTo>
                    <a:pt x="4171" y="4368"/>
                  </a:lnTo>
                  <a:close/>
                </a:path>
                <a:path w="16929" h="7202">
                  <a:moveTo>
                    <a:pt x="7507" y="4368"/>
                  </a:moveTo>
                  <a:lnTo>
                    <a:pt x="11138" y="4368"/>
                  </a:lnTo>
                  <a:lnTo>
                    <a:pt x="11138" y="7202"/>
                  </a:lnTo>
                  <a:lnTo>
                    <a:pt x="7507" y="7202"/>
                  </a:lnTo>
                  <a:lnTo>
                    <a:pt x="7507" y="4368"/>
                  </a:lnTo>
                  <a:close/>
                </a:path>
              </a:pathLst>
            </a:custGeom>
            <a:solidFill>
              <a:srgbClr val="B9D6E6">
                <a:alpha val="100000"/>
              </a:srgbClr>
            </a:solidFill>
            <a:ln w="0" cap="flat">
              <a:noFill/>
              <a:prstDash val="solid"/>
              <a:miter lim="0"/>
            </a:ln>
          </p:spPr>
          <p:txBody>
            <a:bodyPr rtlCol="0"/>
            <a:lstStyle/>
            <a:p>
              <a:pPr algn="ctr"/>
              <a:endParaRPr lang="zh-CN" altLang="en-US"/>
            </a:p>
          </p:txBody>
        </p:sp>
        <p:sp>
          <p:nvSpPr>
            <p:cNvPr id="1016" name="path 1016"/>
            <p:cNvSpPr/>
            <p:nvPr/>
          </p:nvSpPr>
          <p:spPr>
            <a:xfrm>
              <a:off x="0" y="621792"/>
              <a:ext cx="10750296" cy="3951732"/>
            </a:xfrm>
            <a:custGeom>
              <a:avLst/>
              <a:gdLst/>
              <a:ahLst/>
              <a:cxnLst/>
              <a:rect l="0" t="0" r="0" b="0"/>
              <a:pathLst>
                <a:path w="16929" h="6223">
                  <a:moveTo>
                    <a:pt x="0" y="0"/>
                  </a:moveTo>
                  <a:lnTo>
                    <a:pt x="16929" y="0"/>
                  </a:lnTo>
                  <a:lnTo>
                    <a:pt x="16929" y="979"/>
                  </a:lnTo>
                  <a:lnTo>
                    <a:pt x="0" y="979"/>
                  </a:lnTo>
                  <a:lnTo>
                    <a:pt x="0" y="0"/>
                  </a:lnTo>
                  <a:close/>
                </a:path>
                <a:path w="16929" h="6223">
                  <a:moveTo>
                    <a:pt x="0" y="1960"/>
                  </a:moveTo>
                  <a:lnTo>
                    <a:pt x="4171" y="1960"/>
                  </a:lnTo>
                  <a:lnTo>
                    <a:pt x="4171" y="6223"/>
                  </a:lnTo>
                  <a:lnTo>
                    <a:pt x="0" y="6223"/>
                  </a:lnTo>
                  <a:lnTo>
                    <a:pt x="0" y="1960"/>
                  </a:lnTo>
                  <a:close/>
                </a:path>
                <a:path w="16929" h="6223">
                  <a:moveTo>
                    <a:pt x="4171" y="1960"/>
                  </a:moveTo>
                  <a:lnTo>
                    <a:pt x="11138" y="1960"/>
                  </a:lnTo>
                  <a:lnTo>
                    <a:pt x="11138" y="3388"/>
                  </a:lnTo>
                  <a:lnTo>
                    <a:pt x="4171" y="3388"/>
                  </a:lnTo>
                  <a:lnTo>
                    <a:pt x="4171" y="1960"/>
                  </a:lnTo>
                  <a:close/>
                </a:path>
                <a:path w="16929" h="6223">
                  <a:moveTo>
                    <a:pt x="11138" y="1960"/>
                  </a:moveTo>
                  <a:lnTo>
                    <a:pt x="16929" y="1960"/>
                  </a:lnTo>
                  <a:lnTo>
                    <a:pt x="16929" y="6223"/>
                  </a:lnTo>
                  <a:lnTo>
                    <a:pt x="11138" y="6223"/>
                  </a:lnTo>
                  <a:lnTo>
                    <a:pt x="11138" y="1960"/>
                  </a:lnTo>
                  <a:close/>
                </a:path>
              </a:pathLst>
            </a:custGeom>
            <a:solidFill>
              <a:srgbClr val="FFFFFF">
                <a:alpha val="100000"/>
              </a:srgbClr>
            </a:solidFill>
            <a:ln w="0" cap="flat">
              <a:noFill/>
              <a:prstDash val="solid"/>
              <a:miter lim="0"/>
            </a:ln>
          </p:spPr>
          <p:txBody>
            <a:bodyPr rtlCol="0"/>
            <a:lstStyle/>
            <a:p>
              <a:pPr algn="ctr"/>
              <a:endParaRPr lang="zh-CN" altLang="en-US"/>
            </a:p>
          </p:txBody>
        </p:sp>
      </p:grpSp>
      <p:graphicFrame>
        <p:nvGraphicFramePr>
          <p:cNvPr id="1018" name="table 1018"/>
          <p:cNvGraphicFramePr>
            <a:graphicFrameLocks noGrp="1"/>
          </p:cNvGraphicFramePr>
          <p:nvPr/>
        </p:nvGraphicFramePr>
        <p:xfrm>
          <a:off x="720090" y="2870200"/>
          <a:ext cx="10750548" cy="3335020"/>
        </p:xfrm>
        <a:graphic>
          <a:graphicData uri="http://schemas.openxmlformats.org/drawingml/2006/table">
            <a:tbl>
              <a:tblPr/>
              <a:tblGrid>
                <a:gridCol w="2649855">
                  <a:extLst>
                    <a:ext uri="{9D8B030D-6E8A-4147-A177-3AD203B41FA5}">
                      <a16:colId xmlns:a16="http://schemas.microsoft.com/office/drawing/2014/main" val="20000"/>
                    </a:ext>
                  </a:extLst>
                </a:gridCol>
                <a:gridCol w="2042795">
                  <a:extLst>
                    <a:ext uri="{9D8B030D-6E8A-4147-A177-3AD203B41FA5}">
                      <a16:colId xmlns:a16="http://schemas.microsoft.com/office/drawing/2014/main" val="20001"/>
                    </a:ext>
                  </a:extLst>
                </a:gridCol>
                <a:gridCol w="2380614">
                  <a:extLst>
                    <a:ext uri="{9D8B030D-6E8A-4147-A177-3AD203B41FA5}">
                      <a16:colId xmlns:a16="http://schemas.microsoft.com/office/drawing/2014/main" val="20002"/>
                    </a:ext>
                  </a:extLst>
                </a:gridCol>
                <a:gridCol w="3677284">
                  <a:extLst>
                    <a:ext uri="{9D8B030D-6E8A-4147-A177-3AD203B41FA5}">
                      <a16:colId xmlns:a16="http://schemas.microsoft.com/office/drawing/2014/main" val="20003"/>
                    </a:ext>
                  </a:extLst>
                </a:gridCol>
              </a:tblGrid>
              <a:tr h="1435735">
                <a:tc rowSpan="2">
                  <a:txBody>
                    <a:bodyPr/>
                    <a:lstStyle/>
                    <a:p>
                      <a:pPr algn="l" rtl="0" eaLnBrk="0">
                        <a:lnSpc>
                          <a:spcPct val="152000"/>
                        </a:lnSpc>
                        <a:tabLst/>
                      </a:pPr>
                      <a:endParaRPr sz="1000" dirty="0">
                        <a:latin typeface="Arial"/>
                        <a:ea typeface="Arial"/>
                        <a:cs typeface="Arial"/>
                      </a:endParaRPr>
                    </a:p>
                    <a:p>
                      <a:pPr algn="l" rtl="0" eaLnBrk="0">
                        <a:lnSpc>
                          <a:spcPct val="8355"/>
                        </a:lnSpc>
                        <a:tabLst/>
                      </a:pPr>
                      <a:endParaRPr sz="100" dirty="0">
                        <a:latin typeface="Arial"/>
                        <a:ea typeface="Arial"/>
                        <a:cs typeface="Arial"/>
                      </a:endParaRPr>
                    </a:p>
                    <a:p>
                      <a:pPr marL="872489" algn="l" rtl="0" eaLnBrk="0">
                        <a:lnSpc>
                          <a:spcPct val="84000"/>
                        </a:lnSpc>
                        <a:tabLst/>
                      </a:pPr>
                      <a:r>
                        <a:rPr sz="1600" kern="0" spc="120" dirty="0">
                          <a:solidFill>
                            <a:srgbClr val="000000">
                              <a:alpha val="100000"/>
                            </a:srgbClr>
                          </a:solidFill>
                          <a:latin typeface="Microsoft YaHei"/>
                          <a:ea typeface="Microsoft YaHei"/>
                          <a:cs typeface="Microsoft YaHei"/>
                        </a:rPr>
                        <a:t>检查要点</a:t>
                      </a:r>
                      <a:endParaRPr sz="1600" dirty="0">
                        <a:latin typeface="Microsoft YaHei"/>
                        <a:ea typeface="Microsoft YaHei"/>
                        <a:cs typeface="Microsoft YaHei"/>
                      </a:endParaRPr>
                    </a:p>
                    <a:p>
                      <a:pPr algn="l" rtl="0" eaLnBrk="0">
                        <a:lnSpc>
                          <a:spcPct val="111000"/>
                        </a:lnSpc>
                        <a:tabLst/>
                      </a:pPr>
                      <a:endParaRPr sz="1000" dirty="0">
                        <a:latin typeface="Arial"/>
                        <a:ea typeface="Arial"/>
                        <a:cs typeface="Arial"/>
                      </a:endParaRPr>
                    </a:p>
                    <a:p>
                      <a:pPr algn="l" rtl="0" eaLnBrk="0">
                        <a:lnSpc>
                          <a:spcPct val="111000"/>
                        </a:lnSpc>
                        <a:tabLst/>
                      </a:pPr>
                      <a:endParaRPr sz="1000" dirty="0">
                        <a:latin typeface="Arial"/>
                        <a:ea typeface="Arial"/>
                        <a:cs typeface="Arial"/>
                      </a:endParaRPr>
                    </a:p>
                    <a:p>
                      <a:pPr algn="l" rtl="0" eaLnBrk="0">
                        <a:lnSpc>
                          <a:spcPct val="112000"/>
                        </a:lnSpc>
                        <a:tabLst/>
                      </a:pPr>
                      <a:endParaRPr sz="1000" dirty="0">
                        <a:latin typeface="Arial"/>
                        <a:ea typeface="Arial"/>
                        <a:cs typeface="Arial"/>
                      </a:endParaRPr>
                    </a:p>
                    <a:p>
                      <a:pPr algn="l" rtl="0" eaLnBrk="0">
                        <a:lnSpc>
                          <a:spcPct val="112000"/>
                        </a:lnSpc>
                        <a:tabLst/>
                      </a:pPr>
                      <a:endParaRPr sz="1000" dirty="0">
                        <a:latin typeface="Arial"/>
                        <a:ea typeface="Arial"/>
                        <a:cs typeface="Arial"/>
                      </a:endParaRPr>
                    </a:p>
                    <a:p>
                      <a:pPr algn="l" rtl="0" eaLnBrk="0">
                        <a:lnSpc>
                          <a:spcPct val="112000"/>
                        </a:lnSpc>
                        <a:tabLst/>
                      </a:pPr>
                      <a:endParaRPr sz="1000" dirty="0">
                        <a:latin typeface="Arial"/>
                        <a:ea typeface="Arial"/>
                        <a:cs typeface="Arial"/>
                      </a:endParaRPr>
                    </a:p>
                    <a:p>
                      <a:pPr algn="l" rtl="0" eaLnBrk="0">
                        <a:lnSpc>
                          <a:spcPct val="112000"/>
                        </a:lnSpc>
                        <a:tabLst/>
                      </a:pPr>
                      <a:endParaRPr sz="1000" dirty="0">
                        <a:latin typeface="Arial"/>
                        <a:ea typeface="Arial"/>
                        <a:cs typeface="Arial"/>
                      </a:endParaRPr>
                    </a:p>
                    <a:p>
                      <a:pPr algn="l" rtl="0" eaLnBrk="0">
                        <a:lnSpc>
                          <a:spcPct val="126000"/>
                        </a:lnSpc>
                        <a:tabLst/>
                      </a:pPr>
                      <a:endParaRPr sz="300" dirty="0">
                        <a:latin typeface="Arial"/>
                        <a:ea typeface="Arial"/>
                        <a:cs typeface="Arial"/>
                      </a:endParaRPr>
                    </a:p>
                    <a:p>
                      <a:pPr marL="232409" indent="78105" algn="l" rtl="0" eaLnBrk="0">
                        <a:lnSpc>
                          <a:spcPct val="130000"/>
                        </a:lnSpc>
                        <a:spcBef>
                          <a:spcPts val="2"/>
                        </a:spcBef>
                        <a:tabLst/>
                      </a:pPr>
                      <a:r>
                        <a:rPr sz="1500" kern="0" spc="-60" dirty="0">
                          <a:solidFill>
                            <a:srgbClr val="000000">
                              <a:alpha val="100000"/>
                            </a:srgbClr>
                          </a:solidFill>
                          <a:latin typeface="Microsoft YaHei"/>
                          <a:ea typeface="Microsoft YaHei"/>
                          <a:cs typeface="Microsoft YaHei"/>
                        </a:rPr>
                        <a:t>（</a:t>
                      </a:r>
                      <a:r>
                        <a:rPr sz="1500" kern="0" spc="180" dirty="0">
                          <a:solidFill>
                            <a:srgbClr val="000000">
                              <a:alpha val="100000"/>
                            </a:srgbClr>
                          </a:solidFill>
                          <a:latin typeface="Microsoft YaHei"/>
                          <a:ea typeface="Microsoft YaHei"/>
                          <a:cs typeface="Microsoft YaHei"/>
                        </a:rPr>
                        <a:t> </a:t>
                      </a:r>
                      <a:r>
                        <a:rPr sz="1500" kern="0" spc="-60" dirty="0">
                          <a:solidFill>
                            <a:srgbClr val="000000">
                              <a:alpha val="100000"/>
                            </a:srgbClr>
                          </a:solidFill>
                          <a:latin typeface="FangSong"/>
                          <a:ea typeface="FangSong"/>
                          <a:cs typeface="FangSong"/>
                        </a:rPr>
                        <a:t>3</a:t>
                      </a:r>
                      <a:r>
                        <a:rPr sz="1500" kern="0" spc="-340" dirty="0">
                          <a:solidFill>
                            <a:srgbClr val="000000">
                              <a:alpha val="100000"/>
                            </a:srgbClr>
                          </a:solidFill>
                          <a:latin typeface="FangSong"/>
                          <a:ea typeface="FangSong"/>
                          <a:cs typeface="FangSong"/>
                        </a:rPr>
                        <a:t> </a:t>
                      </a:r>
                      <a:r>
                        <a:rPr sz="1500" kern="0" spc="-60" dirty="0">
                          <a:solidFill>
                            <a:srgbClr val="000000">
                              <a:alpha val="100000"/>
                            </a:srgbClr>
                          </a:solidFill>
                          <a:latin typeface="Microsoft YaHei"/>
                          <a:ea typeface="Microsoft YaHei"/>
                          <a:cs typeface="Microsoft YaHei"/>
                        </a:rPr>
                        <a:t>）查液相管道两个截</a:t>
                      </a:r>
                      <a:r>
                        <a:rPr sz="1500" kern="0" spc="0" dirty="0">
                          <a:solidFill>
                            <a:srgbClr val="000000">
                              <a:alpha val="100000"/>
                            </a:srgbClr>
                          </a:solidFill>
                          <a:latin typeface="Microsoft YaHei"/>
                          <a:ea typeface="Microsoft YaHei"/>
                          <a:cs typeface="Microsoft YaHei"/>
                        </a:rPr>
                        <a:t>      </a:t>
                      </a:r>
                      <a:r>
                        <a:rPr sz="1500" kern="0" spc="90" dirty="0">
                          <a:solidFill>
                            <a:srgbClr val="000000">
                              <a:alpha val="100000"/>
                            </a:srgbClr>
                          </a:solidFill>
                          <a:latin typeface="Microsoft YaHei"/>
                          <a:ea typeface="Microsoft YaHei"/>
                          <a:cs typeface="Microsoft YaHei"/>
                        </a:rPr>
                        <a:t>断阀之间的安全放散装</a:t>
                      </a:r>
                      <a:r>
                        <a:rPr sz="1500" kern="0" spc="0" dirty="0">
                          <a:solidFill>
                            <a:srgbClr val="000000">
                              <a:alpha val="100000"/>
                            </a:srgbClr>
                          </a:solidFill>
                          <a:latin typeface="Microsoft YaHei"/>
                          <a:ea typeface="Microsoft YaHei"/>
                          <a:cs typeface="Microsoft YaHei"/>
                        </a:rPr>
                        <a:t>        </a:t>
                      </a:r>
                      <a:r>
                        <a:rPr sz="1500" kern="0" spc="70" dirty="0">
                          <a:solidFill>
                            <a:srgbClr val="000000">
                              <a:alpha val="100000"/>
                            </a:srgbClr>
                          </a:solidFill>
                          <a:latin typeface="Microsoft YaHei"/>
                          <a:ea typeface="Microsoft YaHei"/>
                          <a:cs typeface="Microsoft YaHei"/>
                        </a:rPr>
                        <a:t>置设置情况。</a:t>
                      </a:r>
                      <a:endParaRPr sz="1500" dirty="0">
                        <a:latin typeface="Microsoft YaHei"/>
                        <a:ea typeface="Microsoft YaHei"/>
                        <a:cs typeface="Microsoft YaHei"/>
                      </a:endParaRPr>
                    </a:p>
                  </a:txBody>
                  <a:tcPr marL="0" marR="0" marT="0" marB="0">
                    <a:lnL>
                      <a:noFill/>
                    </a:lnL>
                    <a:lnR w="12700" cap="flat" cmpd="sng" algn="ctr">
                      <a:solidFill>
                        <a:srgbClr val="8EBFD6"/>
                      </a:solidFill>
                      <a:prstDash val="solid"/>
                      <a:round/>
                      <a:headEnd type="none" w="med" len="med"/>
                      <a:tailEnd type="none" w="med" len="med"/>
                    </a:lnR>
                    <a:lnT>
                      <a:noFill/>
                    </a:lnT>
                    <a:lnB w="12700" cap="flat" cmpd="sng" algn="ctr">
                      <a:solidFill>
                        <a:srgbClr val="8EBFD6"/>
                      </a:solidFill>
                      <a:prstDash val="solid"/>
                      <a:round/>
                      <a:headEnd type="none" w="med" len="med"/>
                      <a:tailEnd type="none" w="med" len="med"/>
                    </a:lnB>
                  </a:tcPr>
                </a:tc>
                <a:tc gridSpan="2">
                  <a:txBody>
                    <a:bodyPr/>
                    <a:lstStyle/>
                    <a:p>
                      <a:pPr algn="l" rtl="0" eaLnBrk="0">
                        <a:lnSpc>
                          <a:spcPct val="152000"/>
                        </a:lnSpc>
                        <a:tabLst/>
                      </a:pPr>
                      <a:endParaRPr sz="1000" dirty="0">
                        <a:latin typeface="Arial"/>
                        <a:ea typeface="Arial"/>
                        <a:cs typeface="Arial"/>
                      </a:endParaRPr>
                    </a:p>
                    <a:p>
                      <a:pPr marL="1761489" algn="l" rtl="0" eaLnBrk="0">
                        <a:lnSpc>
                          <a:spcPct val="84000"/>
                        </a:lnSpc>
                        <a:spcBef>
                          <a:spcPts val="4"/>
                        </a:spcBef>
                        <a:tabLst/>
                      </a:pPr>
                      <a:r>
                        <a:rPr sz="1600" kern="0" spc="120" dirty="0">
                          <a:solidFill>
                            <a:srgbClr val="000000">
                              <a:alpha val="100000"/>
                            </a:srgbClr>
                          </a:solidFill>
                          <a:latin typeface="Microsoft YaHei"/>
                          <a:ea typeface="Microsoft YaHei"/>
                          <a:cs typeface="Microsoft YaHei"/>
                        </a:rPr>
                        <a:t>判定标准</a:t>
                      </a:r>
                      <a:endParaRPr sz="1600" dirty="0">
                        <a:latin typeface="Microsoft YaHei"/>
                        <a:ea typeface="Microsoft YaHei"/>
                        <a:cs typeface="Microsoft YaHei"/>
                      </a:endParaRPr>
                    </a:p>
                    <a:p>
                      <a:pPr algn="l" rtl="0" eaLnBrk="0">
                        <a:lnSpc>
                          <a:spcPct val="194000"/>
                        </a:lnSpc>
                        <a:tabLst/>
                      </a:pPr>
                      <a:endParaRPr sz="1000" dirty="0">
                        <a:latin typeface="Arial"/>
                        <a:ea typeface="Arial"/>
                        <a:cs typeface="Arial"/>
                      </a:endParaRPr>
                    </a:p>
                    <a:p>
                      <a:pPr algn="l" rtl="0" eaLnBrk="0">
                        <a:lnSpc>
                          <a:spcPct val="127000"/>
                        </a:lnSpc>
                        <a:tabLst/>
                      </a:pPr>
                      <a:endParaRPr sz="300" dirty="0">
                        <a:latin typeface="Arial"/>
                        <a:ea typeface="Arial"/>
                        <a:cs typeface="Arial"/>
                      </a:endParaRPr>
                    </a:p>
                    <a:p>
                      <a:pPr marL="232409" algn="l" rtl="0" eaLnBrk="0">
                        <a:lnSpc>
                          <a:spcPct val="125000"/>
                        </a:lnSpc>
                        <a:spcBef>
                          <a:spcPts val="2"/>
                        </a:spcBef>
                        <a:tabLst/>
                      </a:pPr>
                      <a:r>
                        <a:rPr sz="1500" kern="0" spc="100" dirty="0">
                          <a:solidFill>
                            <a:srgbClr val="000000">
                              <a:alpha val="100000"/>
                            </a:srgbClr>
                          </a:solidFill>
                          <a:latin typeface="Microsoft YaHei"/>
                          <a:ea typeface="Microsoft YaHei"/>
                          <a:cs typeface="Microsoft YaHei"/>
                        </a:rPr>
                        <a:t>液相管道两个截断阀之间未设置安</a:t>
                      </a:r>
                      <a:r>
                        <a:rPr sz="1500" kern="0" spc="90" dirty="0">
                          <a:solidFill>
                            <a:srgbClr val="000000">
                              <a:alpha val="100000"/>
                            </a:srgbClr>
                          </a:solidFill>
                          <a:latin typeface="Microsoft YaHei"/>
                          <a:ea typeface="Microsoft YaHei"/>
                          <a:cs typeface="Microsoft YaHei"/>
                        </a:rPr>
                        <a:t>全放散装</a:t>
                      </a:r>
                      <a:r>
                        <a:rPr sz="1500" kern="0" spc="-10" dirty="0">
                          <a:solidFill>
                            <a:srgbClr val="000000">
                              <a:alpha val="100000"/>
                            </a:srgbClr>
                          </a:solidFill>
                          <a:latin typeface="Microsoft YaHei"/>
                          <a:ea typeface="Microsoft YaHei"/>
                          <a:cs typeface="Microsoft YaHei"/>
                        </a:rPr>
                        <a:t>       </a:t>
                      </a:r>
                      <a:r>
                        <a:rPr sz="1500" kern="0" spc="30" dirty="0">
                          <a:solidFill>
                            <a:srgbClr val="000000">
                              <a:alpha val="100000"/>
                            </a:srgbClr>
                          </a:solidFill>
                          <a:latin typeface="Microsoft YaHei"/>
                          <a:ea typeface="Microsoft YaHei"/>
                          <a:cs typeface="Microsoft YaHei"/>
                        </a:rPr>
                        <a:t>置 ，构成重大隐患</a:t>
                      </a:r>
                      <a:endParaRPr sz="1500" dirty="0">
                        <a:latin typeface="Microsoft YaHei"/>
                        <a:ea typeface="Microsoft YaHei"/>
                        <a:cs typeface="Microsoft YaHei"/>
                      </a:endParaRPr>
                    </a:p>
                  </a:txBody>
                  <a:tcPr marL="0" marR="0" marT="0" marB="0">
                    <a:lnL w="12700" cap="flat" cmpd="sng" algn="ctr">
                      <a:solidFill>
                        <a:srgbClr val="8EBFD6"/>
                      </a:solidFill>
                      <a:prstDash val="solid"/>
                      <a:round/>
                      <a:headEnd type="none" w="med" len="med"/>
                      <a:tailEnd type="none" w="med" len="med"/>
                    </a:lnL>
                    <a:lnR w="12700" cap="flat" cmpd="sng" algn="ctr">
                      <a:solidFill>
                        <a:srgbClr val="8EBFD6"/>
                      </a:solidFill>
                      <a:prstDash val="solid"/>
                      <a:round/>
                      <a:headEnd type="none" w="med" len="med"/>
                      <a:tailEnd type="none" w="med" len="med"/>
                    </a:lnR>
                    <a:lnT>
                      <a:noFill/>
                    </a:lnT>
                    <a:lnB>
                      <a:noFill/>
                    </a:lnB>
                  </a:tcPr>
                </a:tc>
                <a:tc hMerge="1">
                  <a:txBody>
                    <a:bodyPr/>
                    <a:lstStyle/>
                    <a:p>
                      <a:endParaRPr/>
                    </a:p>
                  </a:txBody>
                  <a:tcPr marL="0" marR="0" marT="0" marB="0">
                    <a:lnL w="12700" cap="flat" cmpd="sng" algn="ctr">
                      <a:solidFill>
                        <a:srgbClr val="8EBFD6"/>
                      </a:solidFill>
                      <a:prstDash val="solid"/>
                      <a:round/>
                      <a:headEnd type="none" w="med" len="med"/>
                      <a:tailEnd type="none" w="med" len="med"/>
                    </a:lnL>
                    <a:lnR w="12700" cap="flat" cmpd="sng" algn="ctr">
                      <a:solidFill>
                        <a:srgbClr val="8EBFD6"/>
                      </a:solidFill>
                      <a:prstDash val="solid"/>
                      <a:round/>
                      <a:headEnd type="none" w="med" len="med"/>
                      <a:tailEnd type="none" w="med" len="med"/>
                    </a:lnR>
                    <a:lnT>
                      <a:noFill/>
                    </a:lnT>
                    <a:lnB>
                      <a:noFill/>
                    </a:lnB>
                  </a:tcPr>
                </a:tc>
                <a:tc rowSpan="2">
                  <a:txBody>
                    <a:bodyPr/>
                    <a:lstStyle/>
                    <a:p>
                      <a:pPr algn="l" rtl="0" eaLnBrk="0">
                        <a:lnSpc>
                          <a:spcPct val="151000"/>
                        </a:lnSpc>
                        <a:tabLst/>
                      </a:pPr>
                      <a:endParaRPr sz="1000" dirty="0">
                        <a:latin typeface="Arial"/>
                        <a:ea typeface="Arial"/>
                        <a:cs typeface="Arial"/>
                      </a:endParaRPr>
                    </a:p>
                    <a:p>
                      <a:pPr marL="1162050" algn="l" rtl="0" eaLnBrk="0">
                        <a:lnSpc>
                          <a:spcPct val="85000"/>
                        </a:lnSpc>
                        <a:spcBef>
                          <a:spcPts val="1"/>
                        </a:spcBef>
                        <a:tabLst/>
                      </a:pPr>
                      <a:r>
                        <a:rPr sz="1600" kern="0" spc="140" dirty="0">
                          <a:solidFill>
                            <a:srgbClr val="000000">
                              <a:alpha val="100000"/>
                            </a:srgbClr>
                          </a:solidFill>
                          <a:latin typeface="Microsoft YaHei"/>
                          <a:ea typeface="Microsoft YaHei"/>
                          <a:cs typeface="Microsoft YaHei"/>
                        </a:rPr>
                        <a:t>相关参考依据</a:t>
                      </a:r>
                      <a:endParaRPr sz="1600" dirty="0">
                        <a:latin typeface="Microsoft YaHei"/>
                        <a:ea typeface="Microsoft YaHei"/>
                        <a:cs typeface="Microsoft YaHei"/>
                      </a:endParaRPr>
                    </a:p>
                    <a:p>
                      <a:pPr algn="l" rtl="0" eaLnBrk="0">
                        <a:lnSpc>
                          <a:spcPct val="129000"/>
                        </a:lnSpc>
                        <a:tabLst/>
                      </a:pPr>
                      <a:endParaRPr sz="1000" dirty="0">
                        <a:latin typeface="Arial"/>
                        <a:ea typeface="Arial"/>
                        <a:cs typeface="Arial"/>
                      </a:endParaRPr>
                    </a:p>
                    <a:p>
                      <a:pPr algn="l" rtl="0" eaLnBrk="0">
                        <a:lnSpc>
                          <a:spcPct val="130000"/>
                        </a:lnSpc>
                        <a:tabLst/>
                      </a:pPr>
                      <a:endParaRPr sz="1000" dirty="0">
                        <a:latin typeface="Arial"/>
                        <a:ea typeface="Arial"/>
                        <a:cs typeface="Arial"/>
                      </a:endParaRPr>
                    </a:p>
                    <a:p>
                      <a:pPr algn="l" rtl="0" eaLnBrk="0">
                        <a:lnSpc>
                          <a:spcPct val="130000"/>
                        </a:lnSpc>
                        <a:tabLst/>
                      </a:pPr>
                      <a:endParaRPr sz="1000" dirty="0">
                        <a:latin typeface="Arial"/>
                        <a:ea typeface="Arial"/>
                        <a:cs typeface="Arial"/>
                      </a:endParaRPr>
                    </a:p>
                    <a:p>
                      <a:pPr marL="231140" indent="84455" algn="l" rtl="0" eaLnBrk="0">
                        <a:lnSpc>
                          <a:spcPct val="122000"/>
                        </a:lnSpc>
                        <a:spcBef>
                          <a:spcPts val="361"/>
                        </a:spcBef>
                        <a:tabLst/>
                      </a:pPr>
                      <a:r>
                        <a:rPr sz="1200" kern="0" spc="30" dirty="0">
                          <a:solidFill>
                            <a:srgbClr val="FF0000">
                              <a:alpha val="100000"/>
                            </a:srgbClr>
                          </a:solidFill>
                          <a:latin typeface="Microsoft YaHei"/>
                          <a:ea typeface="Microsoft YaHei"/>
                          <a:cs typeface="Microsoft YaHei"/>
                        </a:rPr>
                        <a:t>【依据】</a:t>
                      </a:r>
                      <a:r>
                        <a:rPr sz="1200" kern="0" spc="30" dirty="0">
                          <a:solidFill>
                            <a:srgbClr val="000000">
                              <a:alpha val="100000"/>
                            </a:srgbClr>
                          </a:solidFill>
                          <a:latin typeface="Microsoft YaHei"/>
                          <a:ea typeface="Microsoft YaHei"/>
                          <a:cs typeface="Microsoft YaHei"/>
                        </a:rPr>
                        <a:t>《燃气工程项目规范》</a:t>
                      </a:r>
                      <a:r>
                        <a:rPr sz="1200" kern="0" spc="-100" dirty="0">
                          <a:solidFill>
                            <a:srgbClr val="000000">
                              <a:alpha val="100000"/>
                            </a:srgbClr>
                          </a:solidFill>
                          <a:latin typeface="Microsoft YaHei"/>
                          <a:ea typeface="Microsoft YaHei"/>
                          <a:cs typeface="Microsoft YaHei"/>
                        </a:rPr>
                        <a:t> </a:t>
                      </a:r>
                      <a:r>
                        <a:rPr sz="1200" kern="0" spc="30" dirty="0">
                          <a:solidFill>
                            <a:srgbClr val="000000">
                              <a:alpha val="100000"/>
                            </a:srgbClr>
                          </a:solidFill>
                          <a:latin typeface="Microsoft YaHei"/>
                          <a:ea typeface="Microsoft YaHei"/>
                          <a:cs typeface="Microsoft YaHei"/>
                        </a:rPr>
                        <a:t>第</a:t>
                      </a:r>
                      <a:r>
                        <a:rPr sz="1200" kern="0" spc="250" dirty="0">
                          <a:solidFill>
                            <a:srgbClr val="000000">
                              <a:alpha val="100000"/>
                            </a:srgbClr>
                          </a:solidFill>
                          <a:latin typeface="Microsoft YaHei"/>
                          <a:ea typeface="Microsoft YaHei"/>
                          <a:cs typeface="Microsoft YaHei"/>
                        </a:rPr>
                        <a:t> </a:t>
                      </a:r>
                      <a:r>
                        <a:rPr sz="1200" kern="0" spc="30" dirty="0">
                          <a:solidFill>
                            <a:srgbClr val="000000">
                              <a:alpha val="100000"/>
                            </a:srgbClr>
                          </a:solidFill>
                          <a:latin typeface="Microsoft YaHei"/>
                          <a:ea typeface="Microsoft YaHei"/>
                          <a:cs typeface="Microsoft YaHei"/>
                        </a:rPr>
                        <a:t>4.2.5</a:t>
                      </a:r>
                      <a:r>
                        <a:rPr sz="1200" kern="0" spc="250" dirty="0">
                          <a:solidFill>
                            <a:srgbClr val="000000">
                              <a:alpha val="100000"/>
                            </a:srgbClr>
                          </a:solidFill>
                          <a:latin typeface="Microsoft YaHei"/>
                          <a:ea typeface="Microsoft YaHei"/>
                          <a:cs typeface="Microsoft YaHei"/>
                        </a:rPr>
                        <a:t> </a:t>
                      </a:r>
                      <a:r>
                        <a:rPr sz="1200" kern="0" spc="30" dirty="0">
                          <a:solidFill>
                            <a:srgbClr val="000000">
                              <a:alpha val="100000"/>
                            </a:srgbClr>
                          </a:solidFill>
                          <a:latin typeface="Microsoft YaHei"/>
                          <a:ea typeface="Microsoft YaHei"/>
                          <a:cs typeface="Microsoft YaHei"/>
                        </a:rPr>
                        <a:t>条</a:t>
                      </a:r>
                      <a:r>
                        <a:rPr sz="1200" kern="0" spc="290" dirty="0">
                          <a:solidFill>
                            <a:srgbClr val="000000">
                              <a:alpha val="100000"/>
                            </a:srgbClr>
                          </a:solidFill>
                          <a:latin typeface="Microsoft YaHei"/>
                          <a:ea typeface="Microsoft YaHei"/>
                          <a:cs typeface="Microsoft YaHei"/>
                        </a:rPr>
                        <a:t> </a:t>
                      </a:r>
                      <a:r>
                        <a:rPr sz="1200" kern="0" spc="30" dirty="0">
                          <a:solidFill>
                            <a:srgbClr val="000000">
                              <a:alpha val="100000"/>
                            </a:srgbClr>
                          </a:solidFill>
                          <a:latin typeface="Microsoft YaHei"/>
                          <a:ea typeface="Microsoft YaHei"/>
                          <a:cs typeface="Microsoft YaHei"/>
                        </a:rPr>
                        <a:t>：</a:t>
                      </a:r>
                      <a:r>
                        <a:rPr sz="1200" kern="0" spc="0" dirty="0">
                          <a:solidFill>
                            <a:srgbClr val="000000">
                              <a:alpha val="100000"/>
                            </a:srgbClr>
                          </a:solidFill>
                          <a:latin typeface="Microsoft YaHei"/>
                          <a:ea typeface="Microsoft YaHei"/>
                          <a:cs typeface="Microsoft YaHei"/>
                        </a:rPr>
                        <a:t>   </a:t>
                      </a:r>
                      <a:r>
                        <a:rPr sz="1200" kern="0" spc="110" dirty="0">
                          <a:solidFill>
                            <a:srgbClr val="000000">
                              <a:alpha val="100000"/>
                            </a:srgbClr>
                          </a:solidFill>
                          <a:latin typeface="Microsoft YaHei"/>
                          <a:ea typeface="Microsoft YaHei"/>
                          <a:cs typeface="Microsoft YaHei"/>
                        </a:rPr>
                        <a:t>燃气厂站内设备和管道应按防止系统压力参</a:t>
                      </a:r>
                      <a:r>
                        <a:rPr sz="1200" kern="0" spc="0" dirty="0">
                          <a:solidFill>
                            <a:srgbClr val="000000">
                              <a:alpha val="100000"/>
                            </a:srgbClr>
                          </a:solidFill>
                          <a:latin typeface="Microsoft YaHei"/>
                          <a:ea typeface="Microsoft YaHei"/>
                          <a:cs typeface="Microsoft YaHei"/>
                        </a:rPr>
                        <a:t>       </a:t>
                      </a:r>
                      <a:r>
                        <a:rPr sz="1200" kern="0" spc="110" dirty="0">
                          <a:solidFill>
                            <a:srgbClr val="000000">
                              <a:alpha val="100000"/>
                            </a:srgbClr>
                          </a:solidFill>
                          <a:latin typeface="Microsoft YaHei"/>
                          <a:ea typeface="Microsoft YaHei"/>
                          <a:cs typeface="Microsoft YaHei"/>
                        </a:rPr>
                        <a:t>数超过限值的要求设置自动切断</a:t>
                      </a:r>
                      <a:r>
                        <a:rPr sz="1200" kern="0" spc="100" dirty="0">
                          <a:solidFill>
                            <a:srgbClr val="000000">
                              <a:alpha val="100000"/>
                            </a:srgbClr>
                          </a:solidFill>
                          <a:latin typeface="Microsoft YaHei"/>
                          <a:ea typeface="Microsoft YaHei"/>
                          <a:cs typeface="Microsoft YaHei"/>
                        </a:rPr>
                        <a:t>和放散装置</a:t>
                      </a:r>
                      <a:r>
                        <a:rPr sz="1200" kern="0" spc="-170" dirty="0">
                          <a:solidFill>
                            <a:srgbClr val="000000">
                              <a:alpha val="100000"/>
                            </a:srgbClr>
                          </a:solidFill>
                          <a:latin typeface="Microsoft YaHei"/>
                          <a:ea typeface="Microsoft YaHei"/>
                          <a:cs typeface="Microsoft YaHei"/>
                        </a:rPr>
                        <a:t> </a:t>
                      </a:r>
                      <a:r>
                        <a:rPr sz="1200" kern="0" spc="100" dirty="0">
                          <a:solidFill>
                            <a:srgbClr val="000000">
                              <a:alpha val="100000"/>
                            </a:srgbClr>
                          </a:solidFill>
                          <a:latin typeface="Microsoft YaHei"/>
                          <a:ea typeface="Microsoft YaHei"/>
                          <a:cs typeface="Microsoft YaHei"/>
                        </a:rPr>
                        <a:t>。</a:t>
                      </a:r>
                      <a:r>
                        <a:rPr sz="1200" kern="0" spc="0" dirty="0">
                          <a:solidFill>
                            <a:srgbClr val="000000">
                              <a:alpha val="100000"/>
                            </a:srgbClr>
                          </a:solidFill>
                          <a:latin typeface="Microsoft YaHei"/>
                          <a:ea typeface="Microsoft YaHei"/>
                          <a:cs typeface="Microsoft YaHei"/>
                        </a:rPr>
                        <a:t>   </a:t>
                      </a:r>
                      <a:r>
                        <a:rPr sz="1200" kern="0" spc="110" dirty="0">
                          <a:solidFill>
                            <a:srgbClr val="000000">
                              <a:alpha val="100000"/>
                            </a:srgbClr>
                          </a:solidFill>
                          <a:latin typeface="Microsoft YaHei"/>
                          <a:ea typeface="Microsoft YaHei"/>
                          <a:cs typeface="Microsoft YaHei"/>
                        </a:rPr>
                        <a:t>放散装置的设置应保证</a:t>
                      </a:r>
                      <a:r>
                        <a:rPr sz="1200" kern="0" spc="100" dirty="0">
                          <a:solidFill>
                            <a:srgbClr val="000000">
                              <a:alpha val="100000"/>
                            </a:srgbClr>
                          </a:solidFill>
                          <a:latin typeface="Microsoft YaHei"/>
                          <a:ea typeface="Microsoft YaHei"/>
                          <a:cs typeface="Microsoft YaHei"/>
                        </a:rPr>
                        <a:t>放散时的安全和卫生 ，</a:t>
                      </a:r>
                      <a:r>
                        <a:rPr sz="1200" kern="0" spc="0" dirty="0">
                          <a:solidFill>
                            <a:srgbClr val="000000">
                              <a:alpha val="100000"/>
                            </a:srgbClr>
                          </a:solidFill>
                          <a:latin typeface="Microsoft YaHei"/>
                          <a:ea typeface="Microsoft YaHei"/>
                          <a:cs typeface="Microsoft YaHei"/>
                        </a:rPr>
                        <a:t>  </a:t>
                      </a:r>
                      <a:r>
                        <a:rPr sz="1200" kern="0" spc="110" dirty="0">
                          <a:solidFill>
                            <a:srgbClr val="000000">
                              <a:alpha val="100000"/>
                            </a:srgbClr>
                          </a:solidFill>
                          <a:latin typeface="Microsoft YaHei"/>
                          <a:ea typeface="Microsoft YaHei"/>
                          <a:cs typeface="Microsoft YaHei"/>
                        </a:rPr>
                        <a:t>不得在建筑物内放散燃气和其他有害气体。</a:t>
                      </a:r>
                      <a:endParaRPr sz="1200" dirty="0">
                        <a:latin typeface="Microsoft YaHei"/>
                        <a:ea typeface="Microsoft YaHei"/>
                        <a:cs typeface="Microsoft YaHei"/>
                      </a:endParaRPr>
                    </a:p>
                    <a:p>
                      <a:pPr marL="232409" indent="83819" algn="l" rtl="0" eaLnBrk="0">
                        <a:lnSpc>
                          <a:spcPct val="119000"/>
                        </a:lnSpc>
                        <a:spcBef>
                          <a:spcPts val="35"/>
                        </a:spcBef>
                        <a:tabLst/>
                      </a:pPr>
                      <a:r>
                        <a:rPr sz="1200" kern="0" spc="30" dirty="0">
                          <a:solidFill>
                            <a:srgbClr val="FF0000">
                              <a:alpha val="100000"/>
                            </a:srgbClr>
                          </a:solidFill>
                          <a:latin typeface="Microsoft YaHei"/>
                          <a:ea typeface="Microsoft YaHei"/>
                          <a:cs typeface="Microsoft YaHei"/>
                        </a:rPr>
                        <a:t>【依据】</a:t>
                      </a:r>
                      <a:r>
                        <a:rPr sz="1200" kern="0" spc="30" dirty="0">
                          <a:solidFill>
                            <a:srgbClr val="000000">
                              <a:alpha val="100000"/>
                            </a:srgbClr>
                          </a:solidFill>
                          <a:latin typeface="Microsoft YaHei"/>
                          <a:ea typeface="Microsoft YaHei"/>
                          <a:cs typeface="Microsoft YaHei"/>
                        </a:rPr>
                        <a:t>《燃气工程项目规范》</a:t>
                      </a:r>
                      <a:r>
                        <a:rPr sz="1200" kern="0" spc="-110" dirty="0">
                          <a:solidFill>
                            <a:srgbClr val="000000">
                              <a:alpha val="100000"/>
                            </a:srgbClr>
                          </a:solidFill>
                          <a:latin typeface="Microsoft YaHei"/>
                          <a:ea typeface="Microsoft YaHei"/>
                          <a:cs typeface="Microsoft YaHei"/>
                        </a:rPr>
                        <a:t> </a:t>
                      </a:r>
                      <a:r>
                        <a:rPr sz="1200" kern="0" spc="30" dirty="0">
                          <a:solidFill>
                            <a:srgbClr val="000000">
                              <a:alpha val="100000"/>
                            </a:srgbClr>
                          </a:solidFill>
                          <a:latin typeface="Microsoft YaHei"/>
                          <a:ea typeface="Microsoft YaHei"/>
                          <a:cs typeface="Microsoft YaHei"/>
                        </a:rPr>
                        <a:t>第4</a:t>
                      </a:r>
                      <a:r>
                        <a:rPr sz="1200" kern="0" spc="-160" dirty="0">
                          <a:solidFill>
                            <a:srgbClr val="000000">
                              <a:alpha val="100000"/>
                            </a:srgbClr>
                          </a:solidFill>
                          <a:latin typeface="Microsoft YaHei"/>
                          <a:ea typeface="Microsoft YaHei"/>
                          <a:cs typeface="Microsoft YaHei"/>
                        </a:rPr>
                        <a:t> </a:t>
                      </a:r>
                      <a:r>
                        <a:rPr sz="1200" kern="0" spc="30" dirty="0">
                          <a:solidFill>
                            <a:srgbClr val="000000">
                              <a:alpha val="100000"/>
                            </a:srgbClr>
                          </a:solidFill>
                          <a:latin typeface="Microsoft YaHei"/>
                          <a:ea typeface="Microsoft YaHei"/>
                          <a:cs typeface="Microsoft YaHei"/>
                        </a:rPr>
                        <a:t>.</a:t>
                      </a:r>
                      <a:r>
                        <a:rPr sz="1200" kern="0" spc="20" dirty="0">
                          <a:solidFill>
                            <a:srgbClr val="000000">
                              <a:alpha val="100000"/>
                            </a:srgbClr>
                          </a:solidFill>
                          <a:latin typeface="Microsoft YaHei"/>
                          <a:ea typeface="Microsoft YaHei"/>
                          <a:cs typeface="Microsoft YaHei"/>
                        </a:rPr>
                        <a:t>2.</a:t>
                      </a:r>
                      <a:r>
                        <a:rPr sz="1200" kern="0" spc="-180" dirty="0">
                          <a:solidFill>
                            <a:srgbClr val="000000">
                              <a:alpha val="100000"/>
                            </a:srgbClr>
                          </a:solidFill>
                          <a:latin typeface="Microsoft YaHei"/>
                          <a:ea typeface="Microsoft YaHei"/>
                          <a:cs typeface="Microsoft YaHei"/>
                        </a:rPr>
                        <a:t> </a:t>
                      </a:r>
                      <a:r>
                        <a:rPr sz="1200" kern="0" spc="20" dirty="0">
                          <a:solidFill>
                            <a:srgbClr val="000000">
                              <a:alpha val="100000"/>
                            </a:srgbClr>
                          </a:solidFill>
                          <a:latin typeface="Microsoft YaHei"/>
                          <a:ea typeface="Microsoft YaHei"/>
                          <a:cs typeface="Microsoft YaHei"/>
                        </a:rPr>
                        <a:t>7条</a:t>
                      </a:r>
                      <a:r>
                        <a:rPr sz="1200" kern="0" spc="290" dirty="0">
                          <a:solidFill>
                            <a:srgbClr val="000000">
                              <a:alpha val="100000"/>
                            </a:srgbClr>
                          </a:solidFill>
                          <a:latin typeface="Microsoft YaHei"/>
                          <a:ea typeface="Microsoft YaHei"/>
                          <a:cs typeface="Microsoft YaHei"/>
                        </a:rPr>
                        <a:t> </a:t>
                      </a:r>
                      <a:r>
                        <a:rPr sz="1200" kern="0" spc="20" dirty="0">
                          <a:solidFill>
                            <a:srgbClr val="000000">
                              <a:alpha val="100000"/>
                            </a:srgbClr>
                          </a:solidFill>
                          <a:latin typeface="Microsoft YaHei"/>
                          <a:ea typeface="Microsoft YaHei"/>
                          <a:cs typeface="Microsoft YaHei"/>
                        </a:rPr>
                        <a:t>：</a:t>
                      </a:r>
                      <a:r>
                        <a:rPr sz="1200" kern="0" spc="0" dirty="0">
                          <a:solidFill>
                            <a:srgbClr val="000000">
                              <a:alpha val="100000"/>
                            </a:srgbClr>
                          </a:solidFill>
                          <a:latin typeface="Microsoft YaHei"/>
                          <a:ea typeface="Microsoft YaHei"/>
                          <a:cs typeface="Microsoft YaHei"/>
                        </a:rPr>
                        <a:t>     </a:t>
                      </a:r>
                      <a:r>
                        <a:rPr sz="1200" kern="0" spc="100" dirty="0">
                          <a:solidFill>
                            <a:srgbClr val="000000">
                              <a:alpha val="100000"/>
                            </a:srgbClr>
                          </a:solidFill>
                          <a:latin typeface="Microsoft YaHei"/>
                          <a:ea typeface="Microsoft YaHei"/>
                          <a:cs typeface="Microsoft YaHei"/>
                        </a:rPr>
                        <a:t>液化天然气</a:t>
                      </a:r>
                      <a:r>
                        <a:rPr sz="1200" kern="0" spc="-170" dirty="0">
                          <a:solidFill>
                            <a:srgbClr val="000000">
                              <a:alpha val="100000"/>
                            </a:srgbClr>
                          </a:solidFill>
                          <a:latin typeface="Microsoft YaHei"/>
                          <a:ea typeface="Microsoft YaHei"/>
                          <a:cs typeface="Microsoft YaHei"/>
                        </a:rPr>
                        <a:t> </a:t>
                      </a:r>
                      <a:r>
                        <a:rPr sz="1200" kern="0" spc="100" dirty="0">
                          <a:solidFill>
                            <a:srgbClr val="000000">
                              <a:alpha val="100000"/>
                            </a:srgbClr>
                          </a:solidFill>
                          <a:latin typeface="Microsoft YaHei"/>
                          <a:ea typeface="Microsoft YaHei"/>
                          <a:cs typeface="Microsoft YaHei"/>
                        </a:rPr>
                        <a:t>、</a:t>
                      </a:r>
                      <a:r>
                        <a:rPr sz="1200" kern="0" spc="-220" dirty="0">
                          <a:solidFill>
                            <a:srgbClr val="000000">
                              <a:alpha val="100000"/>
                            </a:srgbClr>
                          </a:solidFill>
                          <a:latin typeface="Microsoft YaHei"/>
                          <a:ea typeface="Microsoft YaHei"/>
                          <a:cs typeface="Microsoft YaHei"/>
                        </a:rPr>
                        <a:t> </a:t>
                      </a:r>
                      <a:r>
                        <a:rPr sz="1200" kern="0" spc="100" dirty="0">
                          <a:solidFill>
                            <a:srgbClr val="000000">
                              <a:alpha val="100000"/>
                            </a:srgbClr>
                          </a:solidFill>
                          <a:latin typeface="Microsoft YaHei"/>
                          <a:ea typeface="Microsoft YaHei"/>
                          <a:cs typeface="Microsoft YaHei"/>
                        </a:rPr>
                        <a:t>液化石</a:t>
                      </a:r>
                      <a:r>
                        <a:rPr sz="1200" kern="0" spc="90" dirty="0">
                          <a:solidFill>
                            <a:srgbClr val="000000">
                              <a:alpha val="100000"/>
                            </a:srgbClr>
                          </a:solidFill>
                          <a:latin typeface="Microsoft YaHei"/>
                          <a:ea typeface="Microsoft YaHei"/>
                          <a:cs typeface="Microsoft YaHei"/>
                        </a:rPr>
                        <a:t>油气液相管道上相邻两</a:t>
                      </a:r>
                      <a:r>
                        <a:rPr sz="1200" kern="0" spc="0" dirty="0">
                          <a:solidFill>
                            <a:srgbClr val="000000">
                              <a:alpha val="100000"/>
                            </a:srgbClr>
                          </a:solidFill>
                          <a:latin typeface="Microsoft YaHei"/>
                          <a:ea typeface="Microsoft YaHei"/>
                          <a:cs typeface="Microsoft YaHei"/>
                        </a:rPr>
                        <a:t>       </a:t>
                      </a:r>
                      <a:r>
                        <a:rPr sz="1200" kern="0" spc="100" dirty="0">
                          <a:solidFill>
                            <a:srgbClr val="000000">
                              <a:alpha val="100000"/>
                            </a:srgbClr>
                          </a:solidFill>
                          <a:latin typeface="Microsoft YaHei"/>
                          <a:ea typeface="Microsoft YaHei"/>
                          <a:cs typeface="Microsoft YaHei"/>
                        </a:rPr>
                        <a:t>个切断阀之</a:t>
                      </a:r>
                      <a:r>
                        <a:rPr sz="1200" kern="0" spc="310" dirty="0">
                          <a:solidFill>
                            <a:srgbClr val="000000">
                              <a:alpha val="100000"/>
                            </a:srgbClr>
                          </a:solidFill>
                          <a:latin typeface="Microsoft YaHei"/>
                          <a:ea typeface="Microsoft YaHei"/>
                          <a:cs typeface="Microsoft YaHei"/>
                        </a:rPr>
                        <a:t> </a:t>
                      </a:r>
                      <a:r>
                        <a:rPr sz="1200" kern="0" spc="100" dirty="0">
                          <a:solidFill>
                            <a:srgbClr val="000000">
                              <a:alpha val="100000"/>
                            </a:srgbClr>
                          </a:solidFill>
                          <a:latin typeface="Microsoft YaHei"/>
                          <a:ea typeface="Microsoft YaHei"/>
                          <a:cs typeface="Microsoft YaHei"/>
                        </a:rPr>
                        <a:t>间的封闭管道应设安全阀</a:t>
                      </a:r>
                      <a:r>
                        <a:rPr sz="1200" kern="0" spc="90" dirty="0">
                          <a:solidFill>
                            <a:srgbClr val="000000">
                              <a:alpha val="100000"/>
                            </a:srgbClr>
                          </a:solidFill>
                          <a:latin typeface="Microsoft YaHei"/>
                          <a:ea typeface="Microsoft YaHei"/>
                          <a:cs typeface="Microsoft YaHei"/>
                        </a:rPr>
                        <a:t>。</a:t>
                      </a:r>
                      <a:endParaRPr sz="1200" dirty="0">
                        <a:latin typeface="Microsoft YaHei"/>
                        <a:ea typeface="Microsoft YaHei"/>
                        <a:cs typeface="Microsoft YaHei"/>
                      </a:endParaRPr>
                    </a:p>
                  </a:txBody>
                  <a:tcPr marL="0" marR="0" marT="0" marB="0">
                    <a:lnL w="12700" cap="flat" cmpd="sng" algn="ctr">
                      <a:solidFill>
                        <a:srgbClr val="8EBFD6"/>
                      </a:solidFill>
                      <a:prstDash val="solid"/>
                      <a:round/>
                      <a:headEnd type="none" w="med" len="med"/>
                      <a:tailEnd type="none" w="med" len="med"/>
                    </a:lnL>
                    <a:lnR>
                      <a:noFill/>
                    </a:lnR>
                    <a:lnT>
                      <a:noFill/>
                    </a:lnT>
                    <a:lnB w="12700" cap="flat" cmpd="sng" algn="ctr">
                      <a:solidFill>
                        <a:srgbClr val="8EBFD6"/>
                      </a:solidFill>
                      <a:prstDash val="solid"/>
                      <a:round/>
                      <a:headEnd type="none" w="med" len="med"/>
                      <a:tailEnd type="none" w="med" len="med"/>
                    </a:lnB>
                  </a:tcPr>
                </a:tc>
                <a:extLst>
                  <a:ext uri="{0D108BD9-81ED-4DB2-BD59-A6C34878D82A}">
                    <a16:rowId xmlns:a16="http://schemas.microsoft.com/office/drawing/2014/main" val="10000"/>
                  </a:ext>
                </a:extLst>
              </a:tr>
              <a:tr h="1899285">
                <a:tc vMerge="1">
                  <a:txBody>
                    <a:bodyPr/>
                    <a:lstStyle/>
                    <a:p>
                      <a:pPr algn="l" rtl="0" eaLnBrk="0">
                        <a:lnSpc>
                          <a:spcPct val="100000"/>
                        </a:lnSpc>
                        <a:tabLst/>
                      </a:pPr>
                      <a:endParaRPr sz="1000" dirty="0">
                        <a:latin typeface="Arial"/>
                        <a:ea typeface="Arial"/>
                        <a:cs typeface="Arial"/>
                      </a:endParaRPr>
                    </a:p>
                  </a:txBody>
                  <a:tcPr marL="0" marR="0" marT="0" marB="0">
                    <a:lnL>
                      <a:noFill/>
                    </a:lnL>
                    <a:lnR w="12700" cap="flat" cmpd="sng" algn="ctr">
                      <a:solidFill>
                        <a:srgbClr val="8EBFD6"/>
                      </a:solidFill>
                      <a:prstDash val="solid"/>
                      <a:round/>
                      <a:headEnd type="none" w="med" len="med"/>
                      <a:tailEnd type="none" w="med" len="med"/>
                    </a:lnR>
                    <a:lnT>
                      <a:noFill/>
                    </a:lnT>
                    <a:lnB w="12700" cap="flat" cmpd="sng" algn="ctr">
                      <a:solidFill>
                        <a:srgbClr val="8EBFD6"/>
                      </a:solidFill>
                      <a:prstDash val="solid"/>
                      <a:round/>
                      <a:headEnd type="none" w="med" len="med"/>
                      <a:tailEnd type="none" w="med" len="med"/>
                    </a:lnB>
                  </a:tcPr>
                </a:tc>
                <a:tc>
                  <a:txBody>
                    <a:bodyPr/>
                    <a:lstStyle/>
                    <a:p>
                      <a:pPr algn="l" rtl="0" eaLnBrk="0">
                        <a:lnSpc>
                          <a:spcPct val="100000"/>
                        </a:lnSpc>
                        <a:tabLst/>
                      </a:pPr>
                      <a:endParaRPr sz="1000" dirty="0">
                        <a:latin typeface="Arial"/>
                        <a:ea typeface="Arial"/>
                        <a:cs typeface="Arial"/>
                      </a:endParaRPr>
                    </a:p>
                  </a:txBody>
                  <a:tcPr marL="0" marR="0" marT="0" marB="0">
                    <a:lnL w="12700" cap="flat" cmpd="sng" algn="ctr">
                      <a:solidFill>
                        <a:srgbClr val="8EBFD6"/>
                      </a:solidFill>
                      <a:prstDash val="solid"/>
                      <a:round/>
                      <a:headEnd type="none" w="med" len="med"/>
                      <a:tailEnd type="none" w="med" len="med"/>
                    </a:lnL>
                    <a:lnR>
                      <a:noFill/>
                    </a:lnR>
                    <a:lnT>
                      <a:noFill/>
                    </a:lnT>
                    <a:lnB w="12700" cap="flat" cmpd="sng" algn="ctr">
                      <a:solidFill>
                        <a:srgbClr val="8EBFD6"/>
                      </a:solidFill>
                      <a:prstDash val="solid"/>
                      <a:round/>
                      <a:headEnd type="none" w="med" len="med"/>
                      <a:tailEnd type="none" w="med" len="med"/>
                    </a:lnB>
                  </a:tcPr>
                </a:tc>
                <a:tc>
                  <a:txBody>
                    <a:bodyPr/>
                    <a:lstStyle/>
                    <a:p>
                      <a:pPr algn="l" rtl="0" eaLnBrk="0">
                        <a:lnSpc>
                          <a:spcPct val="100000"/>
                        </a:lnSpc>
                        <a:tabLst/>
                      </a:pPr>
                      <a:endParaRPr sz="1000" dirty="0">
                        <a:latin typeface="Arial"/>
                        <a:ea typeface="Arial"/>
                        <a:cs typeface="Arial"/>
                      </a:endParaRPr>
                    </a:p>
                  </a:txBody>
                  <a:tcPr marL="0" marR="0" marT="0" marB="0">
                    <a:lnL>
                      <a:noFill/>
                    </a:lnL>
                    <a:lnR w="12700" cap="flat" cmpd="sng" algn="ctr">
                      <a:solidFill>
                        <a:srgbClr val="8EBFD6"/>
                      </a:solidFill>
                      <a:prstDash val="solid"/>
                      <a:round/>
                      <a:headEnd type="none" w="med" len="med"/>
                      <a:tailEnd type="none" w="med" len="med"/>
                    </a:lnR>
                    <a:lnT>
                      <a:noFill/>
                    </a:lnT>
                    <a:lnB w="12700" cap="flat" cmpd="sng" algn="ctr">
                      <a:solidFill>
                        <a:srgbClr val="8EBFD6"/>
                      </a:solidFill>
                      <a:prstDash val="solid"/>
                      <a:round/>
                      <a:headEnd type="none" w="med" len="med"/>
                      <a:tailEnd type="none" w="med" len="med"/>
                    </a:lnB>
                  </a:tcPr>
                </a:tc>
                <a:tc vMerge="1">
                  <a:txBody>
                    <a:bodyPr/>
                    <a:lstStyle/>
                    <a:p>
                      <a:pPr algn="l" rtl="0" eaLnBrk="0">
                        <a:lnSpc>
                          <a:spcPct val="100000"/>
                        </a:lnSpc>
                        <a:tabLst/>
                      </a:pPr>
                      <a:endParaRPr sz="1000" dirty="0">
                        <a:latin typeface="Arial"/>
                        <a:ea typeface="Arial"/>
                        <a:cs typeface="Arial"/>
                      </a:endParaRPr>
                    </a:p>
                  </a:txBody>
                  <a:tcPr marL="0" marR="0" marT="0" marB="0">
                    <a:lnL w="12700" cap="flat" cmpd="sng" algn="ctr">
                      <a:solidFill>
                        <a:srgbClr val="8EBFD6"/>
                      </a:solidFill>
                      <a:prstDash val="solid"/>
                      <a:round/>
                      <a:headEnd type="none" w="med" len="med"/>
                      <a:tailEnd type="none" w="med" len="med"/>
                    </a:lnL>
                    <a:lnR>
                      <a:noFill/>
                    </a:lnR>
                    <a:lnT>
                      <a:noFill/>
                    </a:lnT>
                    <a:lnB w="12700" cap="flat" cmpd="sng" algn="ctr">
                      <a:solidFill>
                        <a:srgbClr val="8EBFD6"/>
                      </a:solidFill>
                      <a:prstDash val="solid"/>
                      <a:round/>
                      <a:headEnd type="none" w="med" len="med"/>
                      <a:tailEnd type="none" w="med" len="med"/>
                    </a:lnB>
                  </a:tcPr>
                </a:tc>
                <a:extLst>
                  <a:ext uri="{0D108BD9-81ED-4DB2-BD59-A6C34878D82A}">
                    <a16:rowId xmlns:a16="http://schemas.microsoft.com/office/drawing/2014/main" val="10001"/>
                  </a:ext>
                </a:extLst>
              </a:tr>
            </a:tbl>
          </a:graphicData>
        </a:graphic>
      </p:graphicFrame>
      <p:sp>
        <p:nvSpPr>
          <p:cNvPr id="1020" name="textbox 1020"/>
          <p:cNvSpPr/>
          <p:nvPr/>
        </p:nvSpPr>
        <p:spPr>
          <a:xfrm>
            <a:off x="618416" y="510426"/>
            <a:ext cx="8803640" cy="1052194"/>
          </a:xfrm>
          <a:prstGeom prst="rect">
            <a:avLst/>
          </a:prstGeom>
          <a:noFill/>
          <a:ln w="0" cap="flat">
            <a:noFill/>
            <a:prstDash val="solid"/>
            <a:miter lim="0"/>
          </a:ln>
        </p:spPr>
        <p:txBody>
          <a:bodyPr vert="horz" wrap="square" lIns="0" tIns="0" rIns="0" bIns="0"/>
          <a:lstStyle/>
          <a:p>
            <a:pPr algn="l" rtl="0" eaLnBrk="0">
              <a:lnSpc>
                <a:spcPct val="83341"/>
              </a:lnSpc>
              <a:tabLst/>
            </a:pPr>
            <a:endParaRPr sz="100" dirty="0">
              <a:latin typeface="Arial"/>
              <a:ea typeface="Arial"/>
              <a:cs typeface="Arial"/>
            </a:endParaRPr>
          </a:p>
          <a:p>
            <a:pPr marL="215900" algn="l" rtl="0" eaLnBrk="0">
              <a:lnSpc>
                <a:spcPts val="4227"/>
              </a:lnSpc>
              <a:tabLst/>
            </a:pPr>
            <a:r>
              <a:rPr sz="3200" b="1" kern="0" spc="-80" dirty="0">
                <a:solidFill>
                  <a:srgbClr val="000000">
                    <a:alpha val="100000"/>
                  </a:srgbClr>
                </a:solidFill>
                <a:latin typeface="Microsoft YaHei"/>
                <a:ea typeface="Microsoft YaHei"/>
                <a:cs typeface="Microsoft YaHei"/>
              </a:rPr>
              <a:t>《城镇燃气经营安全重大隐患判定标准》解析</a:t>
            </a:r>
            <a:endParaRPr sz="3200" dirty="0">
              <a:latin typeface="Microsoft YaHei"/>
              <a:ea typeface="Microsoft YaHei"/>
              <a:cs typeface="Microsoft YaHei"/>
            </a:endParaRPr>
          </a:p>
          <a:p>
            <a:pPr algn="l" rtl="0" eaLnBrk="0">
              <a:lnSpc>
                <a:spcPct val="104000"/>
              </a:lnSpc>
              <a:tabLst/>
            </a:pPr>
            <a:endParaRPr sz="1000" dirty="0">
              <a:latin typeface="Arial"/>
              <a:ea typeface="Arial"/>
              <a:cs typeface="Arial"/>
            </a:endParaRPr>
          </a:p>
          <a:p>
            <a:pPr algn="l" rtl="0" eaLnBrk="0">
              <a:lnSpc>
                <a:spcPct val="100000"/>
              </a:lnSpc>
              <a:tabLst/>
            </a:pPr>
            <a:endParaRPr sz="400" dirty="0">
              <a:latin typeface="Arial"/>
              <a:ea typeface="Arial"/>
              <a:cs typeface="Arial"/>
            </a:endParaRPr>
          </a:p>
          <a:p>
            <a:pPr marL="135889" algn="l" rtl="0" eaLnBrk="0">
              <a:lnSpc>
                <a:spcPts val="2123"/>
              </a:lnSpc>
              <a:spcBef>
                <a:spcPts val="1"/>
              </a:spcBef>
              <a:tabLst/>
            </a:pPr>
            <a:r>
              <a:rPr sz="1600" kern="0" spc="10" dirty="0">
                <a:solidFill>
                  <a:srgbClr val="FF0000">
                    <a:alpha val="100000"/>
                  </a:srgbClr>
                </a:solidFill>
                <a:latin typeface="Wingdings"/>
                <a:ea typeface="Wingdings"/>
                <a:cs typeface="Wingdings"/>
              </a:rPr>
              <a:t>n</a:t>
            </a:r>
            <a:r>
              <a:rPr sz="1600" kern="0" spc="-570" dirty="0">
                <a:solidFill>
                  <a:srgbClr val="FF0000">
                    <a:alpha val="100000"/>
                  </a:srgbClr>
                </a:solidFill>
                <a:latin typeface="Wingdings"/>
                <a:ea typeface="Wingdings"/>
                <a:cs typeface="Wingdings"/>
              </a:rPr>
              <a:t> </a:t>
            </a:r>
            <a:r>
              <a:rPr sz="1600" kern="0" spc="10" dirty="0">
                <a:solidFill>
                  <a:srgbClr val="000000">
                    <a:alpha val="100000"/>
                  </a:srgbClr>
                </a:solidFill>
                <a:latin typeface="Microsoft YaHei"/>
                <a:ea typeface="Microsoft YaHei"/>
                <a:cs typeface="Microsoft YaHei"/>
              </a:rPr>
              <a:t>第五条  燃气经营者在燃气厂站安全管理中</a:t>
            </a:r>
            <a:r>
              <a:rPr sz="1600" kern="0" spc="0" dirty="0">
                <a:solidFill>
                  <a:srgbClr val="000000">
                    <a:alpha val="100000"/>
                  </a:srgbClr>
                </a:solidFill>
                <a:latin typeface="Microsoft YaHei"/>
                <a:ea typeface="Microsoft YaHei"/>
                <a:cs typeface="Microsoft YaHei"/>
              </a:rPr>
              <a:t> ，有下列情形之一的 ，判定为重大隐患 </a:t>
            </a:r>
            <a:r>
              <a:rPr sz="1600" kern="0" spc="-380" dirty="0">
                <a:solidFill>
                  <a:srgbClr val="000000">
                    <a:alpha val="100000"/>
                  </a:srgbClr>
                </a:solidFill>
                <a:latin typeface="Microsoft YaHei"/>
                <a:ea typeface="Microsoft YaHei"/>
                <a:cs typeface="Microsoft YaHei"/>
              </a:rPr>
              <a:t>：（</a:t>
            </a:r>
            <a:r>
              <a:rPr sz="1600" kern="0" spc="80" dirty="0">
                <a:solidFill>
                  <a:srgbClr val="000000">
                    <a:alpha val="100000"/>
                  </a:srgbClr>
                </a:solidFill>
                <a:latin typeface="Microsoft YaHei"/>
                <a:ea typeface="Microsoft YaHei"/>
                <a:cs typeface="Microsoft YaHei"/>
              </a:rPr>
              <a:t> </a:t>
            </a:r>
            <a:r>
              <a:rPr sz="1600" kern="0" spc="0" dirty="0">
                <a:solidFill>
                  <a:srgbClr val="000000">
                    <a:alpha val="100000"/>
                  </a:srgbClr>
                </a:solidFill>
                <a:latin typeface="Microsoft YaHei"/>
                <a:ea typeface="Microsoft YaHei"/>
                <a:cs typeface="Microsoft YaHei"/>
              </a:rPr>
              <a:t>5种）</a:t>
            </a:r>
            <a:endParaRPr sz="1600" dirty="0">
              <a:latin typeface="Microsoft YaHei"/>
              <a:ea typeface="Microsoft YaHei"/>
              <a:cs typeface="Microsoft YaHei"/>
            </a:endParaRPr>
          </a:p>
        </p:txBody>
      </p:sp>
      <p:pic>
        <p:nvPicPr>
          <p:cNvPr id="1022" name="picture 1022"/>
          <p:cNvPicPr>
            <a:picLocks noChangeAspect="1"/>
          </p:cNvPicPr>
          <p:nvPr/>
        </p:nvPicPr>
        <p:blipFill>
          <a:blip r:embed="rId2"/>
          <a:stretch>
            <a:fillRect/>
          </a:stretch>
        </p:blipFill>
        <p:spPr>
          <a:xfrm rot="21600000">
            <a:off x="3567683" y="4471416"/>
            <a:ext cx="1776983" cy="1728216"/>
          </a:xfrm>
          <a:prstGeom prst="rect">
            <a:avLst/>
          </a:prstGeom>
        </p:spPr>
      </p:pic>
      <p:pic>
        <p:nvPicPr>
          <p:cNvPr id="1024" name="picture 1024"/>
          <p:cNvPicPr>
            <a:picLocks noChangeAspect="1"/>
          </p:cNvPicPr>
          <p:nvPr/>
        </p:nvPicPr>
        <p:blipFill>
          <a:blip r:embed="rId3"/>
          <a:stretch>
            <a:fillRect/>
          </a:stretch>
        </p:blipFill>
        <p:spPr>
          <a:xfrm rot="21600000">
            <a:off x="5750052" y="4471416"/>
            <a:ext cx="1740407" cy="1728216"/>
          </a:xfrm>
          <a:prstGeom prst="rect">
            <a:avLst/>
          </a:prstGeom>
        </p:spPr>
      </p:pic>
      <p:sp>
        <p:nvSpPr>
          <p:cNvPr id="1026" name="textbox 1026"/>
          <p:cNvSpPr/>
          <p:nvPr/>
        </p:nvSpPr>
        <p:spPr>
          <a:xfrm>
            <a:off x="1705773" y="1802229"/>
            <a:ext cx="8756650" cy="295275"/>
          </a:xfrm>
          <a:prstGeom prst="rect">
            <a:avLst/>
          </a:prstGeom>
          <a:noFill/>
          <a:ln w="0" cap="flat">
            <a:noFill/>
            <a:prstDash val="solid"/>
            <a:miter lim="0"/>
          </a:ln>
        </p:spPr>
        <p:txBody>
          <a:bodyPr vert="horz" wrap="square" lIns="0" tIns="0" rIns="0" bIns="0"/>
          <a:lstStyle/>
          <a:p>
            <a:pPr algn="l" rtl="0" eaLnBrk="0">
              <a:lnSpc>
                <a:spcPct val="83341"/>
              </a:lnSpc>
              <a:tabLst/>
            </a:pPr>
            <a:endParaRPr sz="100" dirty="0">
              <a:latin typeface="Arial"/>
              <a:ea typeface="Arial"/>
              <a:cs typeface="Arial"/>
            </a:endParaRPr>
          </a:p>
          <a:p>
            <a:pPr algn="r" rtl="0" eaLnBrk="0">
              <a:lnSpc>
                <a:spcPts val="2123"/>
              </a:lnSpc>
              <a:tabLst/>
            </a:pPr>
            <a:r>
              <a:rPr sz="1600" kern="0" spc="80" dirty="0">
                <a:solidFill>
                  <a:srgbClr val="000000">
                    <a:alpha val="100000"/>
                  </a:srgbClr>
                </a:solidFill>
                <a:latin typeface="Microsoft YaHei"/>
                <a:ea typeface="Microsoft YaHei"/>
                <a:cs typeface="Microsoft YaHei"/>
              </a:rPr>
              <a:t>（ 二 ）燃气厂站内设备和管道未设置防止系统压力参数超过限值的自动切断和放</a:t>
            </a:r>
            <a:r>
              <a:rPr sz="1600" kern="0" spc="70" dirty="0">
                <a:solidFill>
                  <a:srgbClr val="000000">
                    <a:alpha val="100000"/>
                  </a:srgbClr>
                </a:solidFill>
                <a:latin typeface="Microsoft YaHei"/>
                <a:ea typeface="Microsoft YaHei"/>
                <a:cs typeface="Microsoft YaHei"/>
              </a:rPr>
              <a:t>散装置 ；</a:t>
            </a:r>
            <a:endParaRPr sz="1600" dirty="0">
              <a:latin typeface="Microsoft YaHei"/>
              <a:ea typeface="Microsoft YaHei"/>
              <a:cs typeface="Microsoft YaHei"/>
            </a:endParaRPr>
          </a:p>
        </p:txBody>
      </p:sp>
      <p:pic>
        <p:nvPicPr>
          <p:cNvPr id="1028" name="picture 1028"/>
          <p:cNvPicPr>
            <a:picLocks noChangeAspect="1"/>
          </p:cNvPicPr>
          <p:nvPr/>
        </p:nvPicPr>
        <p:blipFill>
          <a:blip r:embed="rId4"/>
          <a:stretch>
            <a:fillRect/>
          </a:stretch>
        </p:blipFill>
        <p:spPr>
          <a:xfrm rot="21600000">
            <a:off x="11472671" y="0"/>
            <a:ext cx="719328" cy="720852"/>
          </a:xfrm>
          <a:prstGeom prst="rect">
            <a:avLst/>
          </a:prstGeom>
        </p:spPr>
      </p:pic>
      <p:pic>
        <p:nvPicPr>
          <p:cNvPr id="1030" name="picture 1030"/>
          <p:cNvPicPr>
            <a:picLocks noChangeAspect="1"/>
          </p:cNvPicPr>
          <p:nvPr/>
        </p:nvPicPr>
        <p:blipFill>
          <a:blip r:embed="rId5"/>
          <a:stretch>
            <a:fillRect/>
          </a:stretch>
        </p:blipFill>
        <p:spPr>
          <a:xfrm rot="21600000">
            <a:off x="0" y="6138671"/>
            <a:ext cx="720852" cy="719328"/>
          </a:xfrm>
          <a:prstGeom prst="rect">
            <a:avLst/>
          </a:prstGeom>
        </p:spPr>
      </p:pic>
      <p:sp>
        <p:nvSpPr>
          <p:cNvPr id="1032" name="textbox 1032"/>
          <p:cNvSpPr/>
          <p:nvPr/>
        </p:nvSpPr>
        <p:spPr>
          <a:xfrm>
            <a:off x="5179035" y="2424529"/>
            <a:ext cx="1818004" cy="295275"/>
          </a:xfrm>
          <a:prstGeom prst="rect">
            <a:avLst/>
          </a:prstGeom>
          <a:noFill/>
          <a:ln w="0" cap="flat">
            <a:noFill/>
            <a:prstDash val="solid"/>
            <a:miter lim="0"/>
          </a:ln>
        </p:spPr>
        <p:txBody>
          <a:bodyPr vert="horz" wrap="square" lIns="0" tIns="0" rIns="0" bIns="0"/>
          <a:lstStyle/>
          <a:p>
            <a:pPr algn="l" rtl="0" eaLnBrk="0">
              <a:lnSpc>
                <a:spcPct val="83341"/>
              </a:lnSpc>
              <a:tabLst/>
            </a:pPr>
            <a:endParaRPr sz="100" dirty="0">
              <a:latin typeface="Arial"/>
              <a:ea typeface="Arial"/>
              <a:cs typeface="Arial"/>
            </a:endParaRPr>
          </a:p>
          <a:p>
            <a:pPr marL="12700" algn="l" rtl="0" eaLnBrk="0">
              <a:lnSpc>
                <a:spcPts val="2123"/>
              </a:lnSpc>
              <a:tabLst/>
            </a:pPr>
            <a:r>
              <a:rPr sz="1600" kern="0" spc="130" dirty="0">
                <a:solidFill>
                  <a:srgbClr val="000000">
                    <a:alpha val="100000"/>
                  </a:srgbClr>
                </a:solidFill>
                <a:latin typeface="Microsoft YaHei"/>
                <a:ea typeface="Microsoft YaHei"/>
                <a:cs typeface="Microsoft YaHei"/>
              </a:rPr>
              <a:t>4</a:t>
            </a:r>
            <a:r>
              <a:rPr sz="1600" kern="0" spc="-230" dirty="0">
                <a:solidFill>
                  <a:srgbClr val="000000">
                    <a:alpha val="100000"/>
                  </a:srgbClr>
                </a:solidFill>
                <a:latin typeface="Microsoft YaHei"/>
                <a:ea typeface="Microsoft YaHei"/>
                <a:cs typeface="Microsoft YaHei"/>
              </a:rPr>
              <a:t> </a:t>
            </a:r>
            <a:r>
              <a:rPr sz="1600" kern="0" spc="130" dirty="0">
                <a:solidFill>
                  <a:srgbClr val="000000">
                    <a:alpha val="100000"/>
                  </a:srgbClr>
                </a:solidFill>
                <a:latin typeface="Microsoft YaHei"/>
                <a:ea typeface="Microsoft YaHei"/>
                <a:cs typeface="Microsoft YaHei"/>
              </a:rPr>
              <a:t>.</a:t>
            </a:r>
            <a:r>
              <a:rPr sz="1600" kern="0" spc="-180" dirty="0">
                <a:solidFill>
                  <a:srgbClr val="000000">
                    <a:alpha val="100000"/>
                  </a:srgbClr>
                </a:solidFill>
                <a:latin typeface="Microsoft YaHei"/>
                <a:ea typeface="Microsoft YaHei"/>
                <a:cs typeface="Microsoft YaHei"/>
              </a:rPr>
              <a:t> </a:t>
            </a:r>
            <a:r>
              <a:rPr sz="1600" kern="0" spc="0" dirty="0">
                <a:solidFill>
                  <a:srgbClr val="000000">
                    <a:alpha val="100000"/>
                  </a:srgbClr>
                </a:solidFill>
                <a:latin typeface="Microsoft YaHei"/>
                <a:ea typeface="Microsoft YaHei"/>
                <a:cs typeface="Microsoft YaHei"/>
              </a:rPr>
              <a:t>LNG</a:t>
            </a:r>
            <a:r>
              <a:rPr sz="1600" kern="0" spc="130" dirty="0">
                <a:solidFill>
                  <a:srgbClr val="000000">
                    <a:alpha val="100000"/>
                  </a:srgbClr>
                </a:solidFill>
                <a:latin typeface="Microsoft YaHei"/>
                <a:ea typeface="Microsoft YaHei"/>
                <a:cs typeface="Microsoft YaHei"/>
              </a:rPr>
              <a:t>汽车加气站</a:t>
            </a:r>
            <a:endParaRPr sz="1600" dirty="0">
              <a:latin typeface="Microsoft YaHei"/>
              <a:ea typeface="Microsoft YaHei"/>
              <a:cs typeface="Microsoft YaHei"/>
            </a:endParaRPr>
          </a:p>
        </p:txBody>
      </p:sp>
      <p:pic>
        <p:nvPicPr>
          <p:cNvPr id="1034" name="picture 1034"/>
          <p:cNvPicPr>
            <a:picLocks noChangeAspect="1"/>
          </p:cNvPicPr>
          <p:nvPr/>
        </p:nvPicPr>
        <p:blipFill>
          <a:blip r:embed="rId6"/>
          <a:stretch>
            <a:fillRect/>
          </a:stretch>
        </p:blipFill>
        <p:spPr>
          <a:xfrm rot="21600000">
            <a:off x="720090" y="1619250"/>
            <a:ext cx="10751184" cy="12700"/>
          </a:xfrm>
          <a:prstGeom prst="rect">
            <a:avLst/>
          </a:prstGeom>
        </p:spPr>
      </p:pic>
      <p:pic>
        <p:nvPicPr>
          <p:cNvPr id="1036" name="picture 1036"/>
          <p:cNvPicPr>
            <a:picLocks noChangeAspect="1"/>
          </p:cNvPicPr>
          <p:nvPr/>
        </p:nvPicPr>
        <p:blipFill>
          <a:blip r:embed="rId6"/>
          <a:stretch>
            <a:fillRect/>
          </a:stretch>
        </p:blipFill>
        <p:spPr>
          <a:xfrm rot="21600000">
            <a:off x="720090" y="2241550"/>
            <a:ext cx="10751184" cy="12700"/>
          </a:xfrm>
          <a:prstGeom prst="rect">
            <a:avLst/>
          </a:prstGeom>
        </p:spPr>
      </p:pic>
      <p:pic>
        <p:nvPicPr>
          <p:cNvPr id="1038" name="picture 1038"/>
          <p:cNvPicPr>
            <a:picLocks noChangeAspect="1"/>
          </p:cNvPicPr>
          <p:nvPr/>
        </p:nvPicPr>
        <p:blipFill>
          <a:blip r:embed="rId7"/>
          <a:stretch>
            <a:fillRect/>
          </a:stretch>
        </p:blipFill>
        <p:spPr>
          <a:xfrm rot="21600000">
            <a:off x="5481320" y="4399279"/>
            <a:ext cx="12700" cy="1800225"/>
          </a:xfrm>
          <a:prstGeom prst="rect">
            <a:avLst/>
          </a:prstGeom>
        </p:spPr>
      </p:pic>
    </p:spTree>
  </p:cSld>
  <p:clrMapOvr>
    <a:masterClrMapping/>
  </p:clrMapOvr>
</p:sld>
</file>

<file path=ppt/slides/slide48.xml><?xml version="1.0" encoding="utf-8"?>
<p:sld xmlns:a16="http://schemas.microsoft.com/office/drawing/2014/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0" name="rect 1040"/>
          <p:cNvSpPr/>
          <p:nvPr/>
        </p:nvSpPr>
        <p:spPr>
          <a:xfrm>
            <a:off x="0" y="0"/>
            <a:ext cx="12192000" cy="6858000"/>
          </a:xfrm>
          <a:prstGeom prst="rect">
            <a:avLst/>
          </a:prstGeom>
          <a:solidFill>
            <a:srgbClr val="E4F4FB">
              <a:alpha val="100000"/>
            </a:srgbClr>
          </a:solidFill>
          <a:ln w="0" cap="flat">
            <a:noFill/>
            <a:prstDash val="solid"/>
            <a:miter lim="0"/>
          </a:ln>
        </p:spPr>
        <p:txBody>
          <a:bodyPr rtlCol="0"/>
          <a:lstStyle/>
          <a:p>
            <a:pPr algn="ctr"/>
            <a:endParaRPr lang="zh-CN" altLang="en-US"/>
          </a:p>
        </p:txBody>
      </p:sp>
      <p:grpSp>
        <p:nvGrpSpPr>
          <p:cNvPr id="82" name="group 82"/>
          <p:cNvGrpSpPr/>
          <p:nvPr/>
        </p:nvGrpSpPr>
        <p:grpSpPr>
          <a:xfrm rot="21600000">
            <a:off x="720852" y="1626107"/>
            <a:ext cx="10750296" cy="4573524"/>
            <a:chOff x="0" y="0"/>
            <a:chExt cx="10750296" cy="4573524"/>
          </a:xfrm>
        </p:grpSpPr>
        <p:sp>
          <p:nvSpPr>
            <p:cNvPr id="1042" name="path 1042"/>
            <p:cNvSpPr/>
            <p:nvPr/>
          </p:nvSpPr>
          <p:spPr>
            <a:xfrm>
              <a:off x="0" y="0"/>
              <a:ext cx="10750296" cy="4573524"/>
            </a:xfrm>
            <a:custGeom>
              <a:avLst/>
              <a:gdLst/>
              <a:ahLst/>
              <a:cxnLst/>
              <a:rect l="0" t="0" r="0" b="0"/>
              <a:pathLst>
                <a:path w="16929" h="7202">
                  <a:moveTo>
                    <a:pt x="0" y="0"/>
                  </a:moveTo>
                  <a:lnTo>
                    <a:pt x="16929" y="0"/>
                  </a:lnTo>
                  <a:lnTo>
                    <a:pt x="16929" y="979"/>
                  </a:lnTo>
                  <a:lnTo>
                    <a:pt x="0" y="979"/>
                  </a:lnTo>
                  <a:lnTo>
                    <a:pt x="0" y="0"/>
                  </a:lnTo>
                  <a:close/>
                </a:path>
                <a:path w="16929" h="7202">
                  <a:moveTo>
                    <a:pt x="0" y="1958"/>
                  </a:moveTo>
                  <a:lnTo>
                    <a:pt x="4171" y="1958"/>
                  </a:lnTo>
                  <a:lnTo>
                    <a:pt x="4171" y="2940"/>
                  </a:lnTo>
                  <a:lnTo>
                    <a:pt x="0" y="2940"/>
                  </a:lnTo>
                  <a:lnTo>
                    <a:pt x="0" y="1958"/>
                  </a:lnTo>
                  <a:close/>
                </a:path>
                <a:path w="16929" h="7202">
                  <a:moveTo>
                    <a:pt x="4171" y="1958"/>
                  </a:moveTo>
                  <a:lnTo>
                    <a:pt x="11138" y="1958"/>
                  </a:lnTo>
                  <a:lnTo>
                    <a:pt x="11138" y="2940"/>
                  </a:lnTo>
                  <a:lnTo>
                    <a:pt x="4171" y="2940"/>
                  </a:lnTo>
                  <a:lnTo>
                    <a:pt x="4171" y="1958"/>
                  </a:lnTo>
                  <a:close/>
                </a:path>
                <a:path w="16929" h="7202">
                  <a:moveTo>
                    <a:pt x="11138" y="1958"/>
                  </a:moveTo>
                  <a:lnTo>
                    <a:pt x="16929" y="1958"/>
                  </a:lnTo>
                  <a:lnTo>
                    <a:pt x="16929" y="2940"/>
                  </a:lnTo>
                  <a:lnTo>
                    <a:pt x="11138" y="2940"/>
                  </a:lnTo>
                  <a:lnTo>
                    <a:pt x="11138" y="1958"/>
                  </a:lnTo>
                  <a:close/>
                </a:path>
                <a:path w="16929" h="7202">
                  <a:moveTo>
                    <a:pt x="4171" y="4368"/>
                  </a:moveTo>
                  <a:lnTo>
                    <a:pt x="11138" y="4368"/>
                  </a:lnTo>
                  <a:lnTo>
                    <a:pt x="11138" y="7202"/>
                  </a:lnTo>
                  <a:lnTo>
                    <a:pt x="4171" y="7202"/>
                  </a:lnTo>
                  <a:lnTo>
                    <a:pt x="4171" y="4368"/>
                  </a:lnTo>
                  <a:close/>
                </a:path>
              </a:pathLst>
            </a:custGeom>
            <a:solidFill>
              <a:srgbClr val="B9D6E6">
                <a:alpha val="100000"/>
              </a:srgbClr>
            </a:solidFill>
            <a:ln w="0" cap="flat">
              <a:noFill/>
              <a:prstDash val="solid"/>
              <a:miter lim="0"/>
            </a:ln>
          </p:spPr>
          <p:txBody>
            <a:bodyPr rtlCol="0"/>
            <a:lstStyle/>
            <a:p>
              <a:pPr algn="ctr"/>
              <a:endParaRPr lang="zh-CN" altLang="en-US"/>
            </a:p>
          </p:txBody>
        </p:sp>
        <p:sp>
          <p:nvSpPr>
            <p:cNvPr id="1044" name="path 1044"/>
            <p:cNvSpPr/>
            <p:nvPr/>
          </p:nvSpPr>
          <p:spPr>
            <a:xfrm>
              <a:off x="0" y="621792"/>
              <a:ext cx="10750296" cy="3951732"/>
            </a:xfrm>
            <a:custGeom>
              <a:avLst/>
              <a:gdLst/>
              <a:ahLst/>
              <a:cxnLst/>
              <a:rect l="0" t="0" r="0" b="0"/>
              <a:pathLst>
                <a:path w="16929" h="6223">
                  <a:moveTo>
                    <a:pt x="0" y="0"/>
                  </a:moveTo>
                  <a:lnTo>
                    <a:pt x="16929" y="0"/>
                  </a:lnTo>
                  <a:lnTo>
                    <a:pt x="16929" y="979"/>
                  </a:lnTo>
                  <a:lnTo>
                    <a:pt x="0" y="979"/>
                  </a:lnTo>
                  <a:lnTo>
                    <a:pt x="0" y="0"/>
                  </a:lnTo>
                  <a:close/>
                </a:path>
                <a:path w="16929" h="6223">
                  <a:moveTo>
                    <a:pt x="0" y="1960"/>
                  </a:moveTo>
                  <a:lnTo>
                    <a:pt x="4171" y="1960"/>
                  </a:lnTo>
                  <a:lnTo>
                    <a:pt x="4171" y="6223"/>
                  </a:lnTo>
                  <a:lnTo>
                    <a:pt x="0" y="6223"/>
                  </a:lnTo>
                  <a:lnTo>
                    <a:pt x="0" y="1960"/>
                  </a:lnTo>
                  <a:close/>
                </a:path>
                <a:path w="16929" h="6223">
                  <a:moveTo>
                    <a:pt x="4171" y="1960"/>
                  </a:moveTo>
                  <a:lnTo>
                    <a:pt x="11138" y="1960"/>
                  </a:lnTo>
                  <a:lnTo>
                    <a:pt x="11138" y="3388"/>
                  </a:lnTo>
                  <a:lnTo>
                    <a:pt x="4171" y="3388"/>
                  </a:lnTo>
                  <a:lnTo>
                    <a:pt x="4171" y="1960"/>
                  </a:lnTo>
                  <a:close/>
                </a:path>
                <a:path w="16929" h="6223">
                  <a:moveTo>
                    <a:pt x="11138" y="1960"/>
                  </a:moveTo>
                  <a:lnTo>
                    <a:pt x="16929" y="1960"/>
                  </a:lnTo>
                  <a:lnTo>
                    <a:pt x="16929" y="6223"/>
                  </a:lnTo>
                  <a:lnTo>
                    <a:pt x="11138" y="6223"/>
                  </a:lnTo>
                  <a:lnTo>
                    <a:pt x="11138" y="1960"/>
                  </a:lnTo>
                  <a:close/>
                </a:path>
              </a:pathLst>
            </a:custGeom>
            <a:solidFill>
              <a:srgbClr val="FFFFFF">
                <a:alpha val="100000"/>
              </a:srgbClr>
            </a:solidFill>
            <a:ln w="0" cap="flat">
              <a:noFill/>
              <a:prstDash val="solid"/>
              <a:miter lim="0"/>
            </a:ln>
          </p:spPr>
          <p:txBody>
            <a:bodyPr rtlCol="0"/>
            <a:lstStyle/>
            <a:p>
              <a:pPr algn="ctr"/>
              <a:endParaRPr lang="zh-CN" altLang="en-US"/>
            </a:p>
          </p:txBody>
        </p:sp>
      </p:grpSp>
      <p:graphicFrame>
        <p:nvGraphicFramePr>
          <p:cNvPr id="1046" name="table 1046"/>
          <p:cNvGraphicFramePr>
            <a:graphicFrameLocks noGrp="1"/>
          </p:cNvGraphicFramePr>
          <p:nvPr/>
        </p:nvGraphicFramePr>
        <p:xfrm>
          <a:off x="720090" y="2870200"/>
          <a:ext cx="10750549" cy="3355340"/>
        </p:xfrm>
        <a:graphic>
          <a:graphicData uri="http://schemas.openxmlformats.org/drawingml/2006/table">
            <a:tbl>
              <a:tblPr/>
              <a:tblGrid>
                <a:gridCol w="2649220">
                  <a:extLst>
                    <a:ext uri="{9D8B030D-6E8A-4147-A177-3AD203B41FA5}">
                      <a16:colId xmlns:a16="http://schemas.microsoft.com/office/drawing/2014/main" val="20000"/>
                    </a:ext>
                  </a:extLst>
                </a:gridCol>
                <a:gridCol w="4424045">
                  <a:extLst>
                    <a:ext uri="{9D8B030D-6E8A-4147-A177-3AD203B41FA5}">
                      <a16:colId xmlns:a16="http://schemas.microsoft.com/office/drawing/2014/main" val="20001"/>
                    </a:ext>
                  </a:extLst>
                </a:gridCol>
                <a:gridCol w="3677284">
                  <a:extLst>
                    <a:ext uri="{9D8B030D-6E8A-4147-A177-3AD203B41FA5}">
                      <a16:colId xmlns:a16="http://schemas.microsoft.com/office/drawing/2014/main" val="20002"/>
                    </a:ext>
                  </a:extLst>
                </a:gridCol>
              </a:tblGrid>
              <a:tr h="3355340">
                <a:tc>
                  <a:txBody>
                    <a:bodyPr/>
                    <a:lstStyle/>
                    <a:p>
                      <a:pPr algn="l" rtl="0" eaLnBrk="0">
                        <a:lnSpc>
                          <a:spcPct val="152000"/>
                        </a:lnSpc>
                        <a:tabLst/>
                      </a:pPr>
                      <a:endParaRPr sz="1000" dirty="0">
                        <a:latin typeface="Arial"/>
                        <a:ea typeface="Arial"/>
                        <a:cs typeface="Arial"/>
                      </a:endParaRPr>
                    </a:p>
                    <a:p>
                      <a:pPr algn="l" rtl="0" eaLnBrk="0">
                        <a:lnSpc>
                          <a:spcPct val="8355"/>
                        </a:lnSpc>
                        <a:tabLst/>
                      </a:pPr>
                      <a:endParaRPr sz="100" dirty="0">
                        <a:latin typeface="Arial"/>
                        <a:ea typeface="Arial"/>
                        <a:cs typeface="Arial"/>
                      </a:endParaRPr>
                    </a:p>
                    <a:p>
                      <a:pPr marL="872489" algn="l" rtl="0" eaLnBrk="0">
                        <a:lnSpc>
                          <a:spcPct val="84000"/>
                        </a:lnSpc>
                        <a:tabLst/>
                      </a:pPr>
                      <a:r>
                        <a:rPr sz="1600" kern="0" spc="120" dirty="0">
                          <a:solidFill>
                            <a:srgbClr val="000000">
                              <a:alpha val="100000"/>
                            </a:srgbClr>
                          </a:solidFill>
                          <a:latin typeface="Microsoft YaHei"/>
                          <a:ea typeface="Microsoft YaHei"/>
                          <a:cs typeface="Microsoft YaHei"/>
                        </a:rPr>
                        <a:t>检查要点</a:t>
                      </a:r>
                      <a:endParaRPr sz="1600" dirty="0">
                        <a:latin typeface="Microsoft YaHei"/>
                        <a:ea typeface="Microsoft YaHei"/>
                        <a:cs typeface="Microsoft YaHei"/>
                      </a:endParaRPr>
                    </a:p>
                    <a:p>
                      <a:pPr algn="l" rtl="0" eaLnBrk="0">
                        <a:lnSpc>
                          <a:spcPct val="110000"/>
                        </a:lnSpc>
                        <a:tabLst/>
                      </a:pPr>
                      <a:endParaRPr sz="1000" dirty="0">
                        <a:latin typeface="Arial"/>
                        <a:ea typeface="Arial"/>
                        <a:cs typeface="Arial"/>
                      </a:endParaRPr>
                    </a:p>
                    <a:p>
                      <a:pPr algn="l" rtl="0" eaLnBrk="0">
                        <a:lnSpc>
                          <a:spcPct val="110000"/>
                        </a:lnSpc>
                        <a:tabLst/>
                      </a:pPr>
                      <a:endParaRPr sz="1000" dirty="0">
                        <a:latin typeface="Arial"/>
                        <a:ea typeface="Arial"/>
                        <a:cs typeface="Arial"/>
                      </a:endParaRPr>
                    </a:p>
                    <a:p>
                      <a:pPr algn="l" rtl="0" eaLnBrk="0">
                        <a:lnSpc>
                          <a:spcPct val="111000"/>
                        </a:lnSpc>
                        <a:tabLst/>
                      </a:pPr>
                      <a:endParaRPr sz="1000" dirty="0">
                        <a:latin typeface="Arial"/>
                        <a:ea typeface="Arial"/>
                        <a:cs typeface="Arial"/>
                      </a:endParaRPr>
                    </a:p>
                    <a:p>
                      <a:pPr algn="l" rtl="0" eaLnBrk="0">
                        <a:lnSpc>
                          <a:spcPct val="111000"/>
                        </a:lnSpc>
                        <a:tabLst/>
                      </a:pPr>
                      <a:endParaRPr sz="1000" dirty="0">
                        <a:latin typeface="Arial"/>
                        <a:ea typeface="Arial"/>
                        <a:cs typeface="Arial"/>
                      </a:endParaRPr>
                    </a:p>
                    <a:p>
                      <a:pPr algn="l" rtl="0" eaLnBrk="0">
                        <a:lnSpc>
                          <a:spcPct val="111000"/>
                        </a:lnSpc>
                        <a:tabLst/>
                      </a:pPr>
                      <a:endParaRPr sz="1000" dirty="0">
                        <a:latin typeface="Arial"/>
                        <a:ea typeface="Arial"/>
                        <a:cs typeface="Arial"/>
                      </a:endParaRPr>
                    </a:p>
                    <a:p>
                      <a:pPr algn="l" rtl="0" eaLnBrk="0">
                        <a:lnSpc>
                          <a:spcPct val="111000"/>
                        </a:lnSpc>
                        <a:tabLst/>
                      </a:pPr>
                      <a:endParaRPr sz="1000" dirty="0">
                        <a:latin typeface="Arial"/>
                        <a:ea typeface="Arial"/>
                        <a:cs typeface="Arial"/>
                      </a:endParaRPr>
                    </a:p>
                    <a:p>
                      <a:pPr algn="l" rtl="0" eaLnBrk="0">
                        <a:lnSpc>
                          <a:spcPct val="111000"/>
                        </a:lnSpc>
                        <a:tabLst/>
                      </a:pPr>
                      <a:endParaRPr sz="1000" dirty="0">
                        <a:latin typeface="Arial"/>
                        <a:ea typeface="Arial"/>
                        <a:cs typeface="Arial"/>
                      </a:endParaRPr>
                    </a:p>
                    <a:p>
                      <a:pPr algn="l" rtl="0" eaLnBrk="0">
                        <a:lnSpc>
                          <a:spcPct val="127000"/>
                        </a:lnSpc>
                        <a:tabLst/>
                      </a:pPr>
                      <a:endParaRPr sz="300" dirty="0">
                        <a:latin typeface="Arial"/>
                        <a:ea typeface="Arial"/>
                        <a:cs typeface="Arial"/>
                      </a:endParaRPr>
                    </a:p>
                    <a:p>
                      <a:pPr marL="232409" indent="78739" algn="l" rtl="0" eaLnBrk="0">
                        <a:lnSpc>
                          <a:spcPct val="128000"/>
                        </a:lnSpc>
                        <a:spcBef>
                          <a:spcPts val="1"/>
                        </a:spcBef>
                        <a:tabLst/>
                      </a:pPr>
                      <a:r>
                        <a:rPr sz="1500" kern="0" spc="-60" dirty="0">
                          <a:solidFill>
                            <a:srgbClr val="000000">
                              <a:alpha val="100000"/>
                            </a:srgbClr>
                          </a:solidFill>
                          <a:latin typeface="Microsoft YaHei"/>
                          <a:ea typeface="Microsoft YaHei"/>
                          <a:cs typeface="Microsoft YaHei"/>
                        </a:rPr>
                        <a:t>（</a:t>
                      </a:r>
                      <a:r>
                        <a:rPr sz="1500" kern="0" spc="180" dirty="0">
                          <a:solidFill>
                            <a:srgbClr val="000000">
                              <a:alpha val="100000"/>
                            </a:srgbClr>
                          </a:solidFill>
                          <a:latin typeface="Microsoft YaHei"/>
                          <a:ea typeface="Microsoft YaHei"/>
                          <a:cs typeface="Microsoft YaHei"/>
                        </a:rPr>
                        <a:t> </a:t>
                      </a:r>
                      <a:r>
                        <a:rPr sz="1500" kern="0" spc="-60" dirty="0">
                          <a:solidFill>
                            <a:srgbClr val="000000">
                              <a:alpha val="100000"/>
                            </a:srgbClr>
                          </a:solidFill>
                          <a:latin typeface="FangSong"/>
                          <a:ea typeface="FangSong"/>
                          <a:cs typeface="FangSong"/>
                        </a:rPr>
                        <a:t>1</a:t>
                      </a:r>
                      <a:r>
                        <a:rPr sz="1500" kern="0" spc="-340" dirty="0">
                          <a:solidFill>
                            <a:srgbClr val="000000">
                              <a:alpha val="100000"/>
                            </a:srgbClr>
                          </a:solidFill>
                          <a:latin typeface="FangSong"/>
                          <a:ea typeface="FangSong"/>
                          <a:cs typeface="FangSong"/>
                        </a:rPr>
                        <a:t> </a:t>
                      </a:r>
                      <a:r>
                        <a:rPr sz="1500" kern="0" spc="-60" dirty="0">
                          <a:solidFill>
                            <a:srgbClr val="000000">
                              <a:alpha val="100000"/>
                            </a:srgbClr>
                          </a:solidFill>
                          <a:latin typeface="Microsoft YaHei"/>
                          <a:ea typeface="Microsoft YaHei"/>
                          <a:cs typeface="Microsoft YaHei"/>
                        </a:rPr>
                        <a:t>）查压力容器超压安</a:t>
                      </a:r>
                      <a:r>
                        <a:rPr sz="1500" kern="0" spc="0" dirty="0">
                          <a:solidFill>
                            <a:srgbClr val="000000">
                              <a:alpha val="100000"/>
                            </a:srgbClr>
                          </a:solidFill>
                          <a:latin typeface="Microsoft YaHei"/>
                          <a:ea typeface="Microsoft YaHei"/>
                          <a:cs typeface="Microsoft YaHei"/>
                        </a:rPr>
                        <a:t>      </a:t>
                      </a:r>
                      <a:r>
                        <a:rPr sz="1500" kern="0" spc="70" dirty="0">
                          <a:solidFill>
                            <a:srgbClr val="000000">
                              <a:alpha val="100000"/>
                            </a:srgbClr>
                          </a:solidFill>
                          <a:latin typeface="Microsoft YaHei"/>
                          <a:ea typeface="Microsoft YaHei"/>
                          <a:cs typeface="Microsoft YaHei"/>
                        </a:rPr>
                        <a:t>全放散装置设置情况 ；</a:t>
                      </a:r>
                      <a:endParaRPr sz="1500" dirty="0">
                        <a:latin typeface="Microsoft YaHei"/>
                        <a:ea typeface="Microsoft YaHei"/>
                        <a:cs typeface="Microsoft YaHei"/>
                      </a:endParaRPr>
                    </a:p>
                  </a:txBody>
                  <a:tcPr marL="0" marR="0" marT="0" marB="0">
                    <a:lnL>
                      <a:noFill/>
                    </a:lnL>
                    <a:lnR w="12700" cap="flat" cmpd="sng" algn="ctr">
                      <a:solidFill>
                        <a:srgbClr val="8EBFD6"/>
                      </a:solidFill>
                      <a:prstDash val="solid"/>
                      <a:round/>
                      <a:headEnd type="none" w="med" len="med"/>
                      <a:tailEnd type="none" w="med" len="med"/>
                    </a:lnR>
                    <a:lnT>
                      <a:noFill/>
                    </a:lnT>
                    <a:lnB w="12700" cap="flat" cmpd="sng" algn="ctr">
                      <a:solidFill>
                        <a:srgbClr val="8EBFD6"/>
                      </a:solidFill>
                      <a:prstDash val="solid"/>
                      <a:round/>
                      <a:headEnd type="none" w="med" len="med"/>
                      <a:tailEnd type="none" w="med" len="med"/>
                    </a:lnB>
                  </a:tcPr>
                </a:tc>
                <a:tc>
                  <a:txBody>
                    <a:bodyPr/>
                    <a:lstStyle/>
                    <a:p>
                      <a:pPr algn="l" rtl="0" eaLnBrk="0">
                        <a:lnSpc>
                          <a:spcPct val="152000"/>
                        </a:lnSpc>
                        <a:tabLst/>
                      </a:pPr>
                      <a:endParaRPr sz="1000" dirty="0">
                        <a:latin typeface="Arial"/>
                        <a:ea typeface="Arial"/>
                        <a:cs typeface="Arial"/>
                      </a:endParaRPr>
                    </a:p>
                    <a:p>
                      <a:pPr marL="1762125" algn="l" rtl="0" eaLnBrk="0">
                        <a:lnSpc>
                          <a:spcPct val="84000"/>
                        </a:lnSpc>
                        <a:spcBef>
                          <a:spcPts val="4"/>
                        </a:spcBef>
                        <a:tabLst/>
                      </a:pPr>
                      <a:r>
                        <a:rPr sz="1600" kern="0" spc="120" dirty="0">
                          <a:solidFill>
                            <a:srgbClr val="000000">
                              <a:alpha val="100000"/>
                            </a:srgbClr>
                          </a:solidFill>
                          <a:latin typeface="Microsoft YaHei"/>
                          <a:ea typeface="Microsoft YaHei"/>
                          <a:cs typeface="Microsoft YaHei"/>
                        </a:rPr>
                        <a:t>判定标准</a:t>
                      </a:r>
                      <a:endParaRPr sz="1600" dirty="0">
                        <a:latin typeface="Microsoft YaHei"/>
                        <a:ea typeface="Microsoft YaHei"/>
                        <a:cs typeface="Microsoft YaHei"/>
                      </a:endParaRPr>
                    </a:p>
                    <a:p>
                      <a:pPr algn="l" rtl="0" eaLnBrk="0">
                        <a:lnSpc>
                          <a:spcPct val="194000"/>
                        </a:lnSpc>
                        <a:tabLst/>
                      </a:pPr>
                      <a:endParaRPr sz="1000" dirty="0">
                        <a:latin typeface="Arial"/>
                        <a:ea typeface="Arial"/>
                        <a:cs typeface="Arial"/>
                      </a:endParaRPr>
                    </a:p>
                    <a:p>
                      <a:pPr algn="l" rtl="0" eaLnBrk="0">
                        <a:lnSpc>
                          <a:spcPct val="127000"/>
                        </a:lnSpc>
                        <a:tabLst/>
                      </a:pPr>
                      <a:endParaRPr sz="300" dirty="0">
                        <a:latin typeface="Arial"/>
                        <a:ea typeface="Arial"/>
                        <a:cs typeface="Arial"/>
                      </a:endParaRPr>
                    </a:p>
                    <a:p>
                      <a:pPr marL="233045" algn="l" rtl="0" eaLnBrk="0">
                        <a:lnSpc>
                          <a:spcPct val="125000"/>
                        </a:lnSpc>
                        <a:spcBef>
                          <a:spcPts val="1"/>
                        </a:spcBef>
                        <a:tabLst/>
                      </a:pPr>
                      <a:r>
                        <a:rPr sz="1500" kern="0" spc="70" dirty="0">
                          <a:solidFill>
                            <a:srgbClr val="000000">
                              <a:alpha val="100000"/>
                            </a:srgbClr>
                          </a:solidFill>
                          <a:latin typeface="Microsoft YaHei"/>
                          <a:ea typeface="Microsoft YaHei"/>
                          <a:cs typeface="Microsoft YaHei"/>
                        </a:rPr>
                        <a:t>压力容器未设置超压安全放散装置 ，构成重</a:t>
                      </a:r>
                      <a:r>
                        <a:rPr sz="1500" kern="0" spc="0" dirty="0">
                          <a:solidFill>
                            <a:srgbClr val="000000">
                              <a:alpha val="100000"/>
                            </a:srgbClr>
                          </a:solidFill>
                          <a:latin typeface="Microsoft YaHei"/>
                          <a:ea typeface="Microsoft YaHei"/>
                          <a:cs typeface="Microsoft YaHei"/>
                        </a:rPr>
                        <a:t>       </a:t>
                      </a:r>
                      <a:r>
                        <a:rPr sz="1500" kern="0" spc="80" dirty="0">
                          <a:solidFill>
                            <a:srgbClr val="000000">
                              <a:alpha val="100000"/>
                            </a:srgbClr>
                          </a:solidFill>
                          <a:latin typeface="Microsoft YaHei"/>
                          <a:ea typeface="Microsoft YaHei"/>
                          <a:cs typeface="Microsoft YaHei"/>
                        </a:rPr>
                        <a:t>大隐患</a:t>
                      </a:r>
                      <a:endParaRPr sz="1500" dirty="0">
                        <a:latin typeface="Microsoft YaHei"/>
                        <a:ea typeface="Microsoft YaHei"/>
                        <a:cs typeface="Microsoft YaHei"/>
                      </a:endParaRPr>
                    </a:p>
                  </a:txBody>
                  <a:tcPr marL="0" marR="0" marT="0" marB="0">
                    <a:lnL w="12700" cap="flat" cmpd="sng" algn="ctr">
                      <a:solidFill>
                        <a:srgbClr val="8EBFD6"/>
                      </a:solidFill>
                      <a:prstDash val="solid"/>
                      <a:round/>
                      <a:headEnd type="none" w="med" len="med"/>
                      <a:tailEnd type="none" w="med" len="med"/>
                    </a:lnL>
                    <a:lnR w="12700" cap="flat" cmpd="sng" algn="ctr">
                      <a:solidFill>
                        <a:srgbClr val="8EBFD6"/>
                      </a:solidFill>
                      <a:prstDash val="solid"/>
                      <a:round/>
                      <a:headEnd type="none" w="med" len="med"/>
                      <a:tailEnd type="none" w="med" len="med"/>
                    </a:lnR>
                    <a:lnT>
                      <a:noFill/>
                    </a:lnT>
                    <a:lnB w="12700" cap="flat" cmpd="sng" algn="ctr">
                      <a:solidFill>
                        <a:srgbClr val="8EBFD6"/>
                      </a:solidFill>
                      <a:prstDash val="solid"/>
                      <a:round/>
                      <a:headEnd type="none" w="med" len="med"/>
                      <a:tailEnd type="none" w="med" len="med"/>
                    </a:lnB>
                  </a:tcPr>
                </a:tc>
                <a:tc>
                  <a:txBody>
                    <a:bodyPr/>
                    <a:lstStyle/>
                    <a:p>
                      <a:pPr algn="l" rtl="0" eaLnBrk="0">
                        <a:lnSpc>
                          <a:spcPct val="151000"/>
                        </a:lnSpc>
                        <a:tabLst/>
                      </a:pPr>
                      <a:endParaRPr sz="1000" dirty="0">
                        <a:latin typeface="Arial"/>
                        <a:ea typeface="Arial"/>
                        <a:cs typeface="Arial"/>
                      </a:endParaRPr>
                    </a:p>
                    <a:p>
                      <a:pPr marL="1162050" algn="l" rtl="0" eaLnBrk="0">
                        <a:lnSpc>
                          <a:spcPct val="85000"/>
                        </a:lnSpc>
                        <a:spcBef>
                          <a:spcPts val="1"/>
                        </a:spcBef>
                        <a:tabLst/>
                      </a:pPr>
                      <a:r>
                        <a:rPr sz="1600" kern="0" spc="140" dirty="0">
                          <a:solidFill>
                            <a:srgbClr val="000000">
                              <a:alpha val="100000"/>
                            </a:srgbClr>
                          </a:solidFill>
                          <a:latin typeface="Microsoft YaHei"/>
                          <a:ea typeface="Microsoft YaHei"/>
                          <a:cs typeface="Microsoft YaHei"/>
                        </a:rPr>
                        <a:t>相关参考依据</a:t>
                      </a:r>
                      <a:endParaRPr sz="1600" dirty="0">
                        <a:latin typeface="Microsoft YaHei"/>
                        <a:ea typeface="Microsoft YaHei"/>
                        <a:cs typeface="Microsoft YaHei"/>
                      </a:endParaRPr>
                    </a:p>
                    <a:p>
                      <a:pPr algn="l" rtl="0" eaLnBrk="0">
                        <a:lnSpc>
                          <a:spcPct val="122000"/>
                        </a:lnSpc>
                        <a:tabLst/>
                      </a:pPr>
                      <a:endParaRPr sz="1000" dirty="0">
                        <a:latin typeface="Arial"/>
                        <a:ea typeface="Arial"/>
                        <a:cs typeface="Arial"/>
                      </a:endParaRPr>
                    </a:p>
                    <a:p>
                      <a:pPr algn="l" rtl="0" eaLnBrk="0">
                        <a:lnSpc>
                          <a:spcPct val="123000"/>
                        </a:lnSpc>
                        <a:tabLst/>
                      </a:pPr>
                      <a:endParaRPr sz="1000" dirty="0">
                        <a:latin typeface="Arial"/>
                        <a:ea typeface="Arial"/>
                        <a:cs typeface="Arial"/>
                      </a:endParaRPr>
                    </a:p>
                    <a:p>
                      <a:pPr marL="231140" indent="84455" algn="l" rtl="0" eaLnBrk="0">
                        <a:lnSpc>
                          <a:spcPct val="122000"/>
                        </a:lnSpc>
                        <a:spcBef>
                          <a:spcPts val="364"/>
                        </a:spcBef>
                        <a:tabLst/>
                      </a:pPr>
                      <a:r>
                        <a:rPr sz="1200" kern="0" spc="30" dirty="0">
                          <a:solidFill>
                            <a:srgbClr val="FF0000">
                              <a:alpha val="100000"/>
                            </a:srgbClr>
                          </a:solidFill>
                          <a:latin typeface="Microsoft YaHei"/>
                          <a:ea typeface="Microsoft YaHei"/>
                          <a:cs typeface="Microsoft YaHei"/>
                        </a:rPr>
                        <a:t>【依据】</a:t>
                      </a:r>
                      <a:r>
                        <a:rPr sz="1200" kern="0" spc="30" dirty="0">
                          <a:solidFill>
                            <a:srgbClr val="000000">
                              <a:alpha val="100000"/>
                            </a:srgbClr>
                          </a:solidFill>
                          <a:latin typeface="Microsoft YaHei"/>
                          <a:ea typeface="Microsoft YaHei"/>
                          <a:cs typeface="Microsoft YaHei"/>
                        </a:rPr>
                        <a:t>《燃气工程项目规范》</a:t>
                      </a:r>
                      <a:r>
                        <a:rPr sz="1200" kern="0" spc="-100" dirty="0">
                          <a:solidFill>
                            <a:srgbClr val="000000">
                              <a:alpha val="100000"/>
                            </a:srgbClr>
                          </a:solidFill>
                          <a:latin typeface="Microsoft YaHei"/>
                          <a:ea typeface="Microsoft YaHei"/>
                          <a:cs typeface="Microsoft YaHei"/>
                        </a:rPr>
                        <a:t> </a:t>
                      </a:r>
                      <a:r>
                        <a:rPr sz="1200" kern="0" spc="30" dirty="0">
                          <a:solidFill>
                            <a:srgbClr val="000000">
                              <a:alpha val="100000"/>
                            </a:srgbClr>
                          </a:solidFill>
                          <a:latin typeface="Microsoft YaHei"/>
                          <a:ea typeface="Microsoft YaHei"/>
                          <a:cs typeface="Microsoft YaHei"/>
                        </a:rPr>
                        <a:t>第</a:t>
                      </a:r>
                      <a:r>
                        <a:rPr sz="1200" kern="0" spc="250" dirty="0">
                          <a:solidFill>
                            <a:srgbClr val="000000">
                              <a:alpha val="100000"/>
                            </a:srgbClr>
                          </a:solidFill>
                          <a:latin typeface="Microsoft YaHei"/>
                          <a:ea typeface="Microsoft YaHei"/>
                          <a:cs typeface="Microsoft YaHei"/>
                        </a:rPr>
                        <a:t> </a:t>
                      </a:r>
                      <a:r>
                        <a:rPr sz="1200" kern="0" spc="30" dirty="0">
                          <a:solidFill>
                            <a:srgbClr val="000000">
                              <a:alpha val="100000"/>
                            </a:srgbClr>
                          </a:solidFill>
                          <a:latin typeface="Microsoft YaHei"/>
                          <a:ea typeface="Microsoft YaHei"/>
                          <a:cs typeface="Microsoft YaHei"/>
                        </a:rPr>
                        <a:t>4.2.5</a:t>
                      </a:r>
                      <a:r>
                        <a:rPr sz="1200" kern="0" spc="250" dirty="0">
                          <a:solidFill>
                            <a:srgbClr val="000000">
                              <a:alpha val="100000"/>
                            </a:srgbClr>
                          </a:solidFill>
                          <a:latin typeface="Microsoft YaHei"/>
                          <a:ea typeface="Microsoft YaHei"/>
                          <a:cs typeface="Microsoft YaHei"/>
                        </a:rPr>
                        <a:t> </a:t>
                      </a:r>
                      <a:r>
                        <a:rPr sz="1200" kern="0" spc="30" dirty="0">
                          <a:solidFill>
                            <a:srgbClr val="000000">
                              <a:alpha val="100000"/>
                            </a:srgbClr>
                          </a:solidFill>
                          <a:latin typeface="Microsoft YaHei"/>
                          <a:ea typeface="Microsoft YaHei"/>
                          <a:cs typeface="Microsoft YaHei"/>
                        </a:rPr>
                        <a:t>条</a:t>
                      </a:r>
                      <a:r>
                        <a:rPr sz="1200" kern="0" spc="290" dirty="0">
                          <a:solidFill>
                            <a:srgbClr val="000000">
                              <a:alpha val="100000"/>
                            </a:srgbClr>
                          </a:solidFill>
                          <a:latin typeface="Microsoft YaHei"/>
                          <a:ea typeface="Microsoft YaHei"/>
                          <a:cs typeface="Microsoft YaHei"/>
                        </a:rPr>
                        <a:t> </a:t>
                      </a:r>
                      <a:r>
                        <a:rPr sz="1200" kern="0" spc="30" dirty="0">
                          <a:solidFill>
                            <a:srgbClr val="000000">
                              <a:alpha val="100000"/>
                            </a:srgbClr>
                          </a:solidFill>
                          <a:latin typeface="Microsoft YaHei"/>
                          <a:ea typeface="Microsoft YaHei"/>
                          <a:cs typeface="Microsoft YaHei"/>
                        </a:rPr>
                        <a:t>：</a:t>
                      </a:r>
                      <a:r>
                        <a:rPr sz="1200" kern="0" spc="0" dirty="0">
                          <a:solidFill>
                            <a:srgbClr val="000000">
                              <a:alpha val="100000"/>
                            </a:srgbClr>
                          </a:solidFill>
                          <a:latin typeface="Microsoft YaHei"/>
                          <a:ea typeface="Microsoft YaHei"/>
                          <a:cs typeface="Microsoft YaHei"/>
                        </a:rPr>
                        <a:t>   </a:t>
                      </a:r>
                      <a:r>
                        <a:rPr sz="1200" kern="0" spc="110" dirty="0">
                          <a:solidFill>
                            <a:srgbClr val="000000">
                              <a:alpha val="100000"/>
                            </a:srgbClr>
                          </a:solidFill>
                          <a:latin typeface="Microsoft YaHei"/>
                          <a:ea typeface="Microsoft YaHei"/>
                          <a:cs typeface="Microsoft YaHei"/>
                        </a:rPr>
                        <a:t>燃气厂站内设备和管道应按防止系统压力参</a:t>
                      </a:r>
                      <a:r>
                        <a:rPr sz="1200" kern="0" spc="0" dirty="0">
                          <a:solidFill>
                            <a:srgbClr val="000000">
                              <a:alpha val="100000"/>
                            </a:srgbClr>
                          </a:solidFill>
                          <a:latin typeface="Microsoft YaHei"/>
                          <a:ea typeface="Microsoft YaHei"/>
                          <a:cs typeface="Microsoft YaHei"/>
                        </a:rPr>
                        <a:t>       </a:t>
                      </a:r>
                      <a:r>
                        <a:rPr sz="1200" kern="0" spc="110" dirty="0">
                          <a:solidFill>
                            <a:srgbClr val="000000">
                              <a:alpha val="100000"/>
                            </a:srgbClr>
                          </a:solidFill>
                          <a:latin typeface="Microsoft YaHei"/>
                          <a:ea typeface="Microsoft YaHei"/>
                          <a:cs typeface="Microsoft YaHei"/>
                        </a:rPr>
                        <a:t>数超过限值的要求设置自动切断</a:t>
                      </a:r>
                      <a:r>
                        <a:rPr sz="1200" kern="0" spc="100" dirty="0">
                          <a:solidFill>
                            <a:srgbClr val="000000">
                              <a:alpha val="100000"/>
                            </a:srgbClr>
                          </a:solidFill>
                          <a:latin typeface="Microsoft YaHei"/>
                          <a:ea typeface="Microsoft YaHei"/>
                          <a:cs typeface="Microsoft YaHei"/>
                        </a:rPr>
                        <a:t>和放散装置</a:t>
                      </a:r>
                      <a:r>
                        <a:rPr sz="1200" kern="0" spc="-170" dirty="0">
                          <a:solidFill>
                            <a:srgbClr val="000000">
                              <a:alpha val="100000"/>
                            </a:srgbClr>
                          </a:solidFill>
                          <a:latin typeface="Microsoft YaHei"/>
                          <a:ea typeface="Microsoft YaHei"/>
                          <a:cs typeface="Microsoft YaHei"/>
                        </a:rPr>
                        <a:t> </a:t>
                      </a:r>
                      <a:r>
                        <a:rPr sz="1200" kern="0" spc="100" dirty="0">
                          <a:solidFill>
                            <a:srgbClr val="000000">
                              <a:alpha val="100000"/>
                            </a:srgbClr>
                          </a:solidFill>
                          <a:latin typeface="Microsoft YaHei"/>
                          <a:ea typeface="Microsoft YaHei"/>
                          <a:cs typeface="Microsoft YaHei"/>
                        </a:rPr>
                        <a:t>。</a:t>
                      </a:r>
                      <a:r>
                        <a:rPr sz="1200" kern="0" spc="0" dirty="0">
                          <a:solidFill>
                            <a:srgbClr val="000000">
                              <a:alpha val="100000"/>
                            </a:srgbClr>
                          </a:solidFill>
                          <a:latin typeface="Microsoft YaHei"/>
                          <a:ea typeface="Microsoft YaHei"/>
                          <a:cs typeface="Microsoft YaHei"/>
                        </a:rPr>
                        <a:t>   </a:t>
                      </a:r>
                      <a:r>
                        <a:rPr sz="1200" kern="0" spc="110" dirty="0">
                          <a:solidFill>
                            <a:srgbClr val="000000">
                              <a:alpha val="100000"/>
                            </a:srgbClr>
                          </a:solidFill>
                          <a:latin typeface="Microsoft YaHei"/>
                          <a:ea typeface="Microsoft YaHei"/>
                          <a:cs typeface="Microsoft YaHei"/>
                        </a:rPr>
                        <a:t>放散装置的设置应保证</a:t>
                      </a:r>
                      <a:r>
                        <a:rPr sz="1200" kern="0" spc="100" dirty="0">
                          <a:solidFill>
                            <a:srgbClr val="000000">
                              <a:alpha val="100000"/>
                            </a:srgbClr>
                          </a:solidFill>
                          <a:latin typeface="Microsoft YaHei"/>
                          <a:ea typeface="Microsoft YaHei"/>
                          <a:cs typeface="Microsoft YaHei"/>
                        </a:rPr>
                        <a:t>放散时的安全和卫生 ，</a:t>
                      </a:r>
                      <a:r>
                        <a:rPr sz="1200" kern="0" spc="0" dirty="0">
                          <a:solidFill>
                            <a:srgbClr val="000000">
                              <a:alpha val="100000"/>
                            </a:srgbClr>
                          </a:solidFill>
                          <a:latin typeface="Microsoft YaHei"/>
                          <a:ea typeface="Microsoft YaHei"/>
                          <a:cs typeface="Microsoft YaHei"/>
                        </a:rPr>
                        <a:t>  </a:t>
                      </a:r>
                      <a:r>
                        <a:rPr sz="1200" kern="0" spc="110" dirty="0">
                          <a:solidFill>
                            <a:srgbClr val="000000">
                              <a:alpha val="100000"/>
                            </a:srgbClr>
                          </a:solidFill>
                          <a:latin typeface="Microsoft YaHei"/>
                          <a:ea typeface="Microsoft YaHei"/>
                          <a:cs typeface="Microsoft YaHei"/>
                        </a:rPr>
                        <a:t>不得在建筑物内放散燃气和其他有害气体。</a:t>
                      </a:r>
                      <a:endParaRPr sz="1200" dirty="0">
                        <a:latin typeface="Microsoft YaHei"/>
                        <a:ea typeface="Microsoft YaHei"/>
                        <a:cs typeface="Microsoft YaHei"/>
                      </a:endParaRPr>
                    </a:p>
                    <a:p>
                      <a:pPr marL="233679" indent="80644" algn="l" rtl="0" eaLnBrk="0">
                        <a:lnSpc>
                          <a:spcPct val="118000"/>
                        </a:lnSpc>
                        <a:spcBef>
                          <a:spcPts val="196"/>
                        </a:spcBef>
                        <a:tabLst/>
                      </a:pPr>
                      <a:r>
                        <a:rPr sz="1200" kern="0" spc="-20" dirty="0">
                          <a:solidFill>
                            <a:srgbClr val="FF0000">
                              <a:alpha val="100000"/>
                            </a:srgbClr>
                          </a:solidFill>
                          <a:latin typeface="Microsoft YaHei"/>
                          <a:ea typeface="Microsoft YaHei"/>
                          <a:cs typeface="Microsoft YaHei"/>
                        </a:rPr>
                        <a:t>〖解读〗</a:t>
                      </a:r>
                      <a:r>
                        <a:rPr sz="1200" kern="0" spc="-120" dirty="0">
                          <a:solidFill>
                            <a:srgbClr val="FF0000">
                              <a:alpha val="100000"/>
                            </a:srgbClr>
                          </a:solidFill>
                          <a:latin typeface="Microsoft YaHei"/>
                          <a:ea typeface="Microsoft YaHei"/>
                          <a:cs typeface="Microsoft YaHei"/>
                        </a:rPr>
                        <a:t> </a:t>
                      </a:r>
                      <a:r>
                        <a:rPr sz="1200" kern="0" spc="-20" dirty="0">
                          <a:solidFill>
                            <a:srgbClr val="000000">
                              <a:alpha val="100000"/>
                            </a:srgbClr>
                          </a:solidFill>
                          <a:latin typeface="Microsoft YaHei"/>
                          <a:ea typeface="Microsoft YaHei"/>
                          <a:cs typeface="Microsoft YaHei"/>
                        </a:rPr>
                        <a:t>《固定式压力容器安全技术监察规</a:t>
                      </a:r>
                      <a:r>
                        <a:rPr sz="1200" kern="0" spc="-30" dirty="0">
                          <a:solidFill>
                            <a:srgbClr val="000000">
                              <a:alpha val="100000"/>
                            </a:srgbClr>
                          </a:solidFill>
                          <a:latin typeface="Microsoft YaHei"/>
                          <a:ea typeface="Microsoft YaHei"/>
                          <a:cs typeface="Microsoft YaHei"/>
                        </a:rPr>
                        <a:t>程》</a:t>
                      </a:r>
                      <a:r>
                        <a:rPr sz="1200" kern="0" spc="0" dirty="0">
                          <a:solidFill>
                            <a:srgbClr val="000000">
                              <a:alpha val="100000"/>
                            </a:srgbClr>
                          </a:solidFill>
                          <a:latin typeface="Microsoft YaHei"/>
                          <a:ea typeface="Microsoft YaHei"/>
                          <a:cs typeface="Microsoft YaHei"/>
                        </a:rPr>
                        <a:t>     TSG</a:t>
                      </a:r>
                      <a:r>
                        <a:rPr sz="1200" kern="0" spc="30" dirty="0">
                          <a:solidFill>
                            <a:srgbClr val="000000">
                              <a:alpha val="100000"/>
                            </a:srgbClr>
                          </a:solidFill>
                          <a:latin typeface="Microsoft YaHei"/>
                          <a:ea typeface="Microsoft YaHei"/>
                          <a:cs typeface="Microsoft YaHei"/>
                        </a:rPr>
                        <a:t> 21-2016第1</a:t>
                      </a:r>
                      <a:r>
                        <a:rPr sz="1200" kern="0" spc="-100" dirty="0">
                          <a:solidFill>
                            <a:srgbClr val="000000">
                              <a:alpha val="100000"/>
                            </a:srgbClr>
                          </a:solidFill>
                          <a:latin typeface="Microsoft YaHei"/>
                          <a:ea typeface="Microsoft YaHei"/>
                          <a:cs typeface="Microsoft YaHei"/>
                        </a:rPr>
                        <a:t> </a:t>
                      </a:r>
                      <a:r>
                        <a:rPr sz="1200" kern="0" spc="30" dirty="0">
                          <a:solidFill>
                            <a:srgbClr val="000000">
                              <a:alpha val="100000"/>
                            </a:srgbClr>
                          </a:solidFill>
                          <a:latin typeface="Microsoft YaHei"/>
                          <a:ea typeface="Microsoft YaHei"/>
                          <a:cs typeface="Microsoft YaHei"/>
                        </a:rPr>
                        <a:t>.6.</a:t>
                      </a:r>
                      <a:r>
                        <a:rPr sz="1200" kern="0" spc="-180" dirty="0">
                          <a:solidFill>
                            <a:srgbClr val="000000">
                              <a:alpha val="100000"/>
                            </a:srgbClr>
                          </a:solidFill>
                          <a:latin typeface="Microsoft YaHei"/>
                          <a:ea typeface="Microsoft YaHei"/>
                          <a:cs typeface="Microsoft YaHei"/>
                        </a:rPr>
                        <a:t> </a:t>
                      </a:r>
                      <a:r>
                        <a:rPr sz="1200" kern="0" spc="30" dirty="0">
                          <a:solidFill>
                            <a:srgbClr val="000000">
                              <a:alpha val="100000"/>
                            </a:srgbClr>
                          </a:solidFill>
                          <a:latin typeface="Microsoft YaHei"/>
                          <a:ea typeface="Microsoft YaHei"/>
                          <a:cs typeface="Microsoft YaHei"/>
                        </a:rPr>
                        <a:t>2条 ：安全附件及仪表</a:t>
                      </a:r>
                      <a:endParaRPr sz="1200" dirty="0">
                        <a:latin typeface="Microsoft YaHei"/>
                        <a:ea typeface="Microsoft YaHei"/>
                        <a:cs typeface="Microsoft YaHei"/>
                      </a:endParaRPr>
                    </a:p>
                    <a:p>
                      <a:pPr marL="231775" indent="635" algn="l" rtl="0" eaLnBrk="0">
                        <a:lnSpc>
                          <a:spcPct val="116000"/>
                        </a:lnSpc>
                        <a:spcBef>
                          <a:spcPts val="21"/>
                        </a:spcBef>
                        <a:tabLst/>
                      </a:pPr>
                      <a:r>
                        <a:rPr sz="1200" kern="0" spc="90" dirty="0">
                          <a:solidFill>
                            <a:srgbClr val="000000">
                              <a:alpha val="100000"/>
                            </a:srgbClr>
                          </a:solidFill>
                          <a:latin typeface="Microsoft YaHei"/>
                          <a:ea typeface="Microsoft YaHei"/>
                          <a:cs typeface="Microsoft YaHei"/>
                        </a:rPr>
                        <a:t>压力容器的安全附件 ，包括直接连接</a:t>
                      </a:r>
                      <a:r>
                        <a:rPr sz="1200" kern="0" spc="80" dirty="0">
                          <a:solidFill>
                            <a:srgbClr val="000000">
                              <a:alpha val="100000"/>
                            </a:srgbClr>
                          </a:solidFill>
                          <a:latin typeface="Microsoft YaHei"/>
                          <a:ea typeface="Microsoft YaHei"/>
                          <a:cs typeface="Microsoft YaHei"/>
                        </a:rPr>
                        <a:t>在压力</a:t>
                      </a:r>
                      <a:r>
                        <a:rPr sz="1200" kern="0" spc="0" dirty="0">
                          <a:solidFill>
                            <a:srgbClr val="000000">
                              <a:alpha val="100000"/>
                            </a:srgbClr>
                          </a:solidFill>
                          <a:latin typeface="Microsoft YaHei"/>
                          <a:ea typeface="Microsoft YaHei"/>
                          <a:cs typeface="Microsoft YaHei"/>
                        </a:rPr>
                        <a:t>       </a:t>
                      </a:r>
                      <a:r>
                        <a:rPr sz="1200" kern="0" spc="60" dirty="0">
                          <a:solidFill>
                            <a:srgbClr val="000000">
                              <a:alpha val="100000"/>
                            </a:srgbClr>
                          </a:solidFill>
                          <a:latin typeface="Microsoft YaHei"/>
                          <a:ea typeface="Microsoft YaHei"/>
                          <a:cs typeface="Microsoft YaHei"/>
                        </a:rPr>
                        <a:t>容器上的安全阀</a:t>
                      </a:r>
                      <a:r>
                        <a:rPr sz="1200" kern="0" spc="-160" dirty="0">
                          <a:solidFill>
                            <a:srgbClr val="000000">
                              <a:alpha val="100000"/>
                            </a:srgbClr>
                          </a:solidFill>
                          <a:latin typeface="Microsoft YaHei"/>
                          <a:ea typeface="Microsoft YaHei"/>
                          <a:cs typeface="Microsoft YaHei"/>
                        </a:rPr>
                        <a:t> </a:t>
                      </a:r>
                      <a:r>
                        <a:rPr sz="1200" kern="0" spc="60" dirty="0">
                          <a:solidFill>
                            <a:srgbClr val="000000">
                              <a:alpha val="100000"/>
                            </a:srgbClr>
                          </a:solidFill>
                          <a:latin typeface="Microsoft YaHei"/>
                          <a:ea typeface="Microsoft YaHei"/>
                          <a:cs typeface="Microsoft YaHei"/>
                        </a:rPr>
                        <a:t>、</a:t>
                      </a:r>
                      <a:r>
                        <a:rPr sz="1200" kern="0" spc="-210" dirty="0">
                          <a:solidFill>
                            <a:srgbClr val="000000">
                              <a:alpha val="100000"/>
                            </a:srgbClr>
                          </a:solidFill>
                          <a:latin typeface="Microsoft YaHei"/>
                          <a:ea typeface="Microsoft YaHei"/>
                          <a:cs typeface="Microsoft YaHei"/>
                        </a:rPr>
                        <a:t> </a:t>
                      </a:r>
                      <a:r>
                        <a:rPr sz="1200" kern="0" spc="60" dirty="0">
                          <a:solidFill>
                            <a:srgbClr val="000000">
                              <a:alpha val="100000"/>
                            </a:srgbClr>
                          </a:solidFill>
                          <a:latin typeface="Microsoft YaHei"/>
                          <a:ea typeface="Microsoft YaHei"/>
                          <a:cs typeface="Microsoft YaHei"/>
                        </a:rPr>
                        <a:t>爆破片装置</a:t>
                      </a:r>
                      <a:r>
                        <a:rPr sz="1200" kern="0" spc="-160" dirty="0">
                          <a:solidFill>
                            <a:srgbClr val="000000">
                              <a:alpha val="100000"/>
                            </a:srgbClr>
                          </a:solidFill>
                          <a:latin typeface="Microsoft YaHei"/>
                          <a:ea typeface="Microsoft YaHei"/>
                          <a:cs typeface="Microsoft YaHei"/>
                        </a:rPr>
                        <a:t> </a:t>
                      </a:r>
                      <a:r>
                        <a:rPr sz="1200" kern="0" spc="60" dirty="0">
                          <a:solidFill>
                            <a:srgbClr val="000000">
                              <a:alpha val="100000"/>
                            </a:srgbClr>
                          </a:solidFill>
                          <a:latin typeface="Microsoft YaHei"/>
                          <a:ea typeface="Microsoft YaHei"/>
                          <a:cs typeface="Microsoft YaHei"/>
                        </a:rPr>
                        <a:t>、</a:t>
                      </a:r>
                      <a:r>
                        <a:rPr sz="1200" kern="0" spc="-220" dirty="0">
                          <a:solidFill>
                            <a:srgbClr val="000000">
                              <a:alpha val="100000"/>
                            </a:srgbClr>
                          </a:solidFill>
                          <a:latin typeface="Microsoft YaHei"/>
                          <a:ea typeface="Microsoft YaHei"/>
                          <a:cs typeface="Microsoft YaHei"/>
                        </a:rPr>
                        <a:t> </a:t>
                      </a:r>
                      <a:r>
                        <a:rPr sz="1200" kern="0" spc="50" dirty="0">
                          <a:solidFill>
                            <a:srgbClr val="000000">
                              <a:alpha val="100000"/>
                            </a:srgbClr>
                          </a:solidFill>
                          <a:latin typeface="Microsoft YaHei"/>
                          <a:ea typeface="Microsoft YaHei"/>
                          <a:cs typeface="Microsoft YaHei"/>
                        </a:rPr>
                        <a:t>易熔塞</a:t>
                      </a:r>
                      <a:r>
                        <a:rPr sz="1200" kern="0" spc="-160" dirty="0">
                          <a:solidFill>
                            <a:srgbClr val="000000">
                              <a:alpha val="100000"/>
                            </a:srgbClr>
                          </a:solidFill>
                          <a:latin typeface="Microsoft YaHei"/>
                          <a:ea typeface="Microsoft YaHei"/>
                          <a:cs typeface="Microsoft YaHei"/>
                        </a:rPr>
                        <a:t> </a:t>
                      </a:r>
                      <a:r>
                        <a:rPr sz="1200" kern="0" spc="50" dirty="0">
                          <a:solidFill>
                            <a:srgbClr val="000000">
                              <a:alpha val="100000"/>
                            </a:srgbClr>
                          </a:solidFill>
                          <a:latin typeface="Microsoft YaHei"/>
                          <a:ea typeface="Microsoft YaHei"/>
                          <a:cs typeface="Microsoft YaHei"/>
                        </a:rPr>
                        <a:t>、</a:t>
                      </a:r>
                      <a:r>
                        <a:rPr sz="1200" kern="0" spc="-180" dirty="0">
                          <a:solidFill>
                            <a:srgbClr val="000000">
                              <a:alpha val="100000"/>
                            </a:srgbClr>
                          </a:solidFill>
                          <a:latin typeface="Microsoft YaHei"/>
                          <a:ea typeface="Microsoft YaHei"/>
                          <a:cs typeface="Microsoft YaHei"/>
                        </a:rPr>
                        <a:t> </a:t>
                      </a:r>
                      <a:r>
                        <a:rPr sz="1200" kern="0" spc="50" dirty="0">
                          <a:solidFill>
                            <a:srgbClr val="000000">
                              <a:alpha val="100000"/>
                            </a:srgbClr>
                          </a:solidFill>
                          <a:latin typeface="Microsoft YaHei"/>
                          <a:ea typeface="Microsoft YaHei"/>
                          <a:cs typeface="Microsoft YaHei"/>
                        </a:rPr>
                        <a:t>紧</a:t>
                      </a:r>
                      <a:r>
                        <a:rPr sz="1200" kern="0" spc="0" dirty="0">
                          <a:solidFill>
                            <a:srgbClr val="000000">
                              <a:alpha val="100000"/>
                            </a:srgbClr>
                          </a:solidFill>
                          <a:latin typeface="Microsoft YaHei"/>
                          <a:ea typeface="Microsoft YaHei"/>
                          <a:cs typeface="Microsoft YaHei"/>
                        </a:rPr>
                        <a:t>       </a:t>
                      </a:r>
                      <a:r>
                        <a:rPr sz="1200" kern="0" spc="80" dirty="0">
                          <a:solidFill>
                            <a:srgbClr val="000000">
                              <a:alpha val="100000"/>
                            </a:srgbClr>
                          </a:solidFill>
                          <a:latin typeface="Microsoft YaHei"/>
                          <a:ea typeface="Microsoft YaHei"/>
                          <a:cs typeface="Microsoft YaHei"/>
                        </a:rPr>
                        <a:t>急切断装置</a:t>
                      </a:r>
                      <a:r>
                        <a:rPr sz="1200" kern="0" spc="-130" dirty="0">
                          <a:solidFill>
                            <a:srgbClr val="000000">
                              <a:alpha val="100000"/>
                            </a:srgbClr>
                          </a:solidFill>
                          <a:latin typeface="Microsoft YaHei"/>
                          <a:ea typeface="Microsoft YaHei"/>
                          <a:cs typeface="Microsoft YaHei"/>
                        </a:rPr>
                        <a:t> </a:t>
                      </a:r>
                      <a:r>
                        <a:rPr sz="1200" kern="0" spc="80" dirty="0">
                          <a:solidFill>
                            <a:srgbClr val="000000">
                              <a:alpha val="100000"/>
                            </a:srgbClr>
                          </a:solidFill>
                          <a:latin typeface="Microsoft YaHei"/>
                          <a:ea typeface="Microsoft YaHei"/>
                          <a:cs typeface="Microsoft YaHei"/>
                        </a:rPr>
                        <a:t>、</a:t>
                      </a:r>
                      <a:r>
                        <a:rPr sz="1200" kern="0" spc="-210" dirty="0">
                          <a:solidFill>
                            <a:srgbClr val="000000">
                              <a:alpha val="100000"/>
                            </a:srgbClr>
                          </a:solidFill>
                          <a:latin typeface="Microsoft YaHei"/>
                          <a:ea typeface="Microsoft YaHei"/>
                          <a:cs typeface="Microsoft YaHei"/>
                        </a:rPr>
                        <a:t> </a:t>
                      </a:r>
                      <a:r>
                        <a:rPr sz="1200" kern="0" spc="80" dirty="0">
                          <a:solidFill>
                            <a:srgbClr val="000000">
                              <a:alpha val="100000"/>
                            </a:srgbClr>
                          </a:solidFill>
                          <a:latin typeface="Microsoft YaHei"/>
                          <a:ea typeface="Microsoft YaHei"/>
                          <a:cs typeface="Microsoft YaHei"/>
                        </a:rPr>
                        <a:t>安全联锁装置。</a:t>
                      </a:r>
                      <a:endParaRPr sz="1200" dirty="0">
                        <a:latin typeface="Microsoft YaHei"/>
                        <a:ea typeface="Microsoft YaHei"/>
                        <a:cs typeface="Microsoft YaHei"/>
                      </a:endParaRPr>
                    </a:p>
                  </a:txBody>
                  <a:tcPr marL="0" marR="0" marT="0" marB="0">
                    <a:lnL w="12700" cap="flat" cmpd="sng" algn="ctr">
                      <a:solidFill>
                        <a:srgbClr val="8EBFD6"/>
                      </a:solidFill>
                      <a:prstDash val="solid"/>
                      <a:round/>
                      <a:headEnd type="none" w="med" len="med"/>
                      <a:tailEnd type="none" w="med" len="med"/>
                    </a:lnL>
                    <a:lnR>
                      <a:noFill/>
                    </a:lnR>
                    <a:lnT>
                      <a:noFill/>
                    </a:lnT>
                    <a:lnB w="12700" cap="flat" cmpd="sng" algn="ctr">
                      <a:solidFill>
                        <a:srgbClr val="8EBFD6"/>
                      </a:solidFill>
                      <a:prstDash val="solid"/>
                      <a:round/>
                      <a:headEnd type="none" w="med" len="med"/>
                      <a:tailEnd type="none" w="med" len="med"/>
                    </a:lnB>
                  </a:tcPr>
                </a:tc>
                <a:extLst>
                  <a:ext uri="{0D108BD9-81ED-4DB2-BD59-A6C34878D82A}">
                    <a16:rowId xmlns:a16="http://schemas.microsoft.com/office/drawing/2014/main" val="10000"/>
                  </a:ext>
                </a:extLst>
              </a:tr>
            </a:tbl>
          </a:graphicData>
        </a:graphic>
      </p:graphicFrame>
      <p:sp>
        <p:nvSpPr>
          <p:cNvPr id="1048" name="textbox 1048"/>
          <p:cNvSpPr/>
          <p:nvPr/>
        </p:nvSpPr>
        <p:spPr>
          <a:xfrm>
            <a:off x="702236" y="510426"/>
            <a:ext cx="8719819" cy="1052194"/>
          </a:xfrm>
          <a:prstGeom prst="rect">
            <a:avLst/>
          </a:prstGeom>
          <a:noFill/>
          <a:ln w="0" cap="flat">
            <a:noFill/>
            <a:prstDash val="solid"/>
            <a:miter lim="0"/>
          </a:ln>
        </p:spPr>
        <p:txBody>
          <a:bodyPr vert="horz" wrap="square" lIns="0" tIns="0" rIns="0" bIns="0"/>
          <a:lstStyle/>
          <a:p>
            <a:pPr algn="l" rtl="0" eaLnBrk="0">
              <a:lnSpc>
                <a:spcPct val="83341"/>
              </a:lnSpc>
              <a:tabLst/>
            </a:pPr>
            <a:endParaRPr sz="100" dirty="0">
              <a:latin typeface="Arial"/>
              <a:ea typeface="Arial"/>
              <a:cs typeface="Arial"/>
            </a:endParaRPr>
          </a:p>
          <a:p>
            <a:pPr marL="215900" algn="l" rtl="0" eaLnBrk="0">
              <a:lnSpc>
                <a:spcPts val="4227"/>
              </a:lnSpc>
              <a:tabLst/>
            </a:pPr>
            <a:r>
              <a:rPr sz="3200" b="1" kern="0" spc="-80" dirty="0">
                <a:solidFill>
                  <a:srgbClr val="000000">
                    <a:alpha val="100000"/>
                  </a:srgbClr>
                </a:solidFill>
                <a:latin typeface="Microsoft YaHei"/>
                <a:ea typeface="Microsoft YaHei"/>
                <a:cs typeface="Microsoft YaHei"/>
              </a:rPr>
              <a:t>《城镇燃气经营安全重大隐患判定标准》解析</a:t>
            </a:r>
            <a:endParaRPr sz="3200" dirty="0">
              <a:latin typeface="Microsoft YaHei"/>
              <a:ea typeface="Microsoft YaHei"/>
              <a:cs typeface="Microsoft YaHei"/>
            </a:endParaRPr>
          </a:p>
          <a:p>
            <a:pPr algn="l" rtl="0" eaLnBrk="0">
              <a:lnSpc>
                <a:spcPct val="104000"/>
              </a:lnSpc>
              <a:tabLst/>
            </a:pPr>
            <a:endParaRPr sz="1000" dirty="0">
              <a:latin typeface="Arial"/>
              <a:ea typeface="Arial"/>
              <a:cs typeface="Arial"/>
            </a:endParaRPr>
          </a:p>
          <a:p>
            <a:pPr algn="l" rtl="0" eaLnBrk="0">
              <a:lnSpc>
                <a:spcPct val="100000"/>
              </a:lnSpc>
              <a:tabLst/>
            </a:pPr>
            <a:endParaRPr sz="400" dirty="0">
              <a:latin typeface="Arial"/>
              <a:ea typeface="Arial"/>
              <a:cs typeface="Arial"/>
            </a:endParaRPr>
          </a:p>
          <a:p>
            <a:pPr marL="52069" algn="l" rtl="0" eaLnBrk="0">
              <a:lnSpc>
                <a:spcPts val="2123"/>
              </a:lnSpc>
              <a:spcBef>
                <a:spcPts val="1"/>
              </a:spcBef>
              <a:tabLst/>
            </a:pPr>
            <a:r>
              <a:rPr sz="1600" kern="0" spc="10" dirty="0">
                <a:solidFill>
                  <a:srgbClr val="FF0000">
                    <a:alpha val="100000"/>
                  </a:srgbClr>
                </a:solidFill>
                <a:latin typeface="Wingdings"/>
                <a:ea typeface="Wingdings"/>
                <a:cs typeface="Wingdings"/>
              </a:rPr>
              <a:t>n</a:t>
            </a:r>
            <a:r>
              <a:rPr sz="1600" kern="0" spc="-570" dirty="0">
                <a:solidFill>
                  <a:srgbClr val="FF0000">
                    <a:alpha val="100000"/>
                  </a:srgbClr>
                </a:solidFill>
                <a:latin typeface="Wingdings"/>
                <a:ea typeface="Wingdings"/>
                <a:cs typeface="Wingdings"/>
              </a:rPr>
              <a:t> </a:t>
            </a:r>
            <a:r>
              <a:rPr sz="1600" kern="0" spc="10" dirty="0">
                <a:solidFill>
                  <a:srgbClr val="000000">
                    <a:alpha val="100000"/>
                  </a:srgbClr>
                </a:solidFill>
                <a:latin typeface="Microsoft YaHei"/>
                <a:ea typeface="Microsoft YaHei"/>
                <a:cs typeface="Microsoft YaHei"/>
              </a:rPr>
              <a:t>第五条  燃气经营者在燃气厂站安全管理中</a:t>
            </a:r>
            <a:r>
              <a:rPr sz="1600" kern="0" spc="0" dirty="0">
                <a:solidFill>
                  <a:srgbClr val="000000">
                    <a:alpha val="100000"/>
                  </a:srgbClr>
                </a:solidFill>
                <a:latin typeface="Microsoft YaHei"/>
                <a:ea typeface="Microsoft YaHei"/>
                <a:cs typeface="Microsoft YaHei"/>
              </a:rPr>
              <a:t> ，有下列情形之一的 ，判定为重大隐患 </a:t>
            </a:r>
            <a:r>
              <a:rPr sz="1600" kern="0" spc="-380" dirty="0">
                <a:solidFill>
                  <a:srgbClr val="000000">
                    <a:alpha val="100000"/>
                  </a:srgbClr>
                </a:solidFill>
                <a:latin typeface="Microsoft YaHei"/>
                <a:ea typeface="Microsoft YaHei"/>
                <a:cs typeface="Microsoft YaHei"/>
              </a:rPr>
              <a:t>：（</a:t>
            </a:r>
            <a:r>
              <a:rPr sz="1600" kern="0" spc="80" dirty="0">
                <a:solidFill>
                  <a:srgbClr val="000000">
                    <a:alpha val="100000"/>
                  </a:srgbClr>
                </a:solidFill>
                <a:latin typeface="Microsoft YaHei"/>
                <a:ea typeface="Microsoft YaHei"/>
                <a:cs typeface="Microsoft YaHei"/>
              </a:rPr>
              <a:t> </a:t>
            </a:r>
            <a:r>
              <a:rPr sz="1600" kern="0" spc="0" dirty="0">
                <a:solidFill>
                  <a:srgbClr val="000000">
                    <a:alpha val="100000"/>
                  </a:srgbClr>
                </a:solidFill>
                <a:latin typeface="Microsoft YaHei"/>
                <a:ea typeface="Microsoft YaHei"/>
                <a:cs typeface="Microsoft YaHei"/>
              </a:rPr>
              <a:t>5种）</a:t>
            </a:r>
            <a:endParaRPr sz="1600" dirty="0">
              <a:latin typeface="Microsoft YaHei"/>
              <a:ea typeface="Microsoft YaHei"/>
              <a:cs typeface="Microsoft YaHei"/>
            </a:endParaRPr>
          </a:p>
        </p:txBody>
      </p:sp>
      <p:pic>
        <p:nvPicPr>
          <p:cNvPr id="1050" name="picture 1050"/>
          <p:cNvPicPr>
            <a:picLocks noChangeAspect="1"/>
          </p:cNvPicPr>
          <p:nvPr/>
        </p:nvPicPr>
        <p:blipFill>
          <a:blip r:embed="rId2"/>
          <a:stretch>
            <a:fillRect/>
          </a:stretch>
        </p:blipFill>
        <p:spPr>
          <a:xfrm rot="21600000">
            <a:off x="3525011" y="4497323"/>
            <a:ext cx="4351020" cy="1728216"/>
          </a:xfrm>
          <a:prstGeom prst="rect">
            <a:avLst/>
          </a:prstGeom>
        </p:spPr>
      </p:pic>
      <p:sp>
        <p:nvSpPr>
          <p:cNvPr id="1052" name="textbox 1052"/>
          <p:cNvSpPr/>
          <p:nvPr/>
        </p:nvSpPr>
        <p:spPr>
          <a:xfrm>
            <a:off x="1705773" y="1802229"/>
            <a:ext cx="8756650" cy="295275"/>
          </a:xfrm>
          <a:prstGeom prst="rect">
            <a:avLst/>
          </a:prstGeom>
          <a:noFill/>
          <a:ln w="0" cap="flat">
            <a:noFill/>
            <a:prstDash val="solid"/>
            <a:miter lim="0"/>
          </a:ln>
        </p:spPr>
        <p:txBody>
          <a:bodyPr vert="horz" wrap="square" lIns="0" tIns="0" rIns="0" bIns="0"/>
          <a:lstStyle/>
          <a:p>
            <a:pPr algn="l" rtl="0" eaLnBrk="0">
              <a:lnSpc>
                <a:spcPct val="83341"/>
              </a:lnSpc>
              <a:tabLst/>
            </a:pPr>
            <a:endParaRPr sz="100" dirty="0">
              <a:latin typeface="Arial"/>
              <a:ea typeface="Arial"/>
              <a:cs typeface="Arial"/>
            </a:endParaRPr>
          </a:p>
          <a:p>
            <a:pPr algn="r" rtl="0" eaLnBrk="0">
              <a:lnSpc>
                <a:spcPts val="2123"/>
              </a:lnSpc>
              <a:tabLst/>
            </a:pPr>
            <a:r>
              <a:rPr sz="1600" kern="0" spc="80" dirty="0">
                <a:solidFill>
                  <a:srgbClr val="000000">
                    <a:alpha val="100000"/>
                  </a:srgbClr>
                </a:solidFill>
                <a:latin typeface="Microsoft YaHei"/>
                <a:ea typeface="Microsoft YaHei"/>
                <a:cs typeface="Microsoft YaHei"/>
              </a:rPr>
              <a:t>（ 二 ）燃气厂站内设备和管道未设置防止系统压力参数超过限值的自动切断和放</a:t>
            </a:r>
            <a:r>
              <a:rPr sz="1600" kern="0" spc="70" dirty="0">
                <a:solidFill>
                  <a:srgbClr val="000000">
                    <a:alpha val="100000"/>
                  </a:srgbClr>
                </a:solidFill>
                <a:latin typeface="Microsoft YaHei"/>
                <a:ea typeface="Microsoft YaHei"/>
                <a:cs typeface="Microsoft YaHei"/>
              </a:rPr>
              <a:t>散装置 ；</a:t>
            </a:r>
            <a:endParaRPr sz="1600" dirty="0">
              <a:latin typeface="Microsoft YaHei"/>
              <a:ea typeface="Microsoft YaHei"/>
              <a:cs typeface="Microsoft YaHei"/>
            </a:endParaRPr>
          </a:p>
        </p:txBody>
      </p:sp>
      <p:sp>
        <p:nvSpPr>
          <p:cNvPr id="1054" name="textbox 1054"/>
          <p:cNvSpPr/>
          <p:nvPr/>
        </p:nvSpPr>
        <p:spPr>
          <a:xfrm>
            <a:off x="5019226" y="2424529"/>
            <a:ext cx="2153285" cy="295275"/>
          </a:xfrm>
          <a:prstGeom prst="rect">
            <a:avLst/>
          </a:prstGeom>
          <a:noFill/>
          <a:ln w="0" cap="flat">
            <a:noFill/>
            <a:prstDash val="solid"/>
            <a:miter lim="0"/>
          </a:ln>
        </p:spPr>
        <p:txBody>
          <a:bodyPr vert="horz" wrap="square" lIns="0" tIns="0" rIns="0" bIns="0"/>
          <a:lstStyle/>
          <a:p>
            <a:pPr algn="l" rtl="0" eaLnBrk="0">
              <a:lnSpc>
                <a:spcPct val="83341"/>
              </a:lnSpc>
              <a:tabLst/>
            </a:pPr>
            <a:endParaRPr sz="100" dirty="0">
              <a:latin typeface="Arial"/>
              <a:ea typeface="Arial"/>
              <a:cs typeface="Arial"/>
            </a:endParaRPr>
          </a:p>
          <a:p>
            <a:pPr marL="12700" algn="l" rtl="0" eaLnBrk="0">
              <a:lnSpc>
                <a:spcPts val="2123"/>
              </a:lnSpc>
              <a:tabLst/>
            </a:pPr>
            <a:r>
              <a:rPr sz="1600" kern="0" spc="100" dirty="0">
                <a:solidFill>
                  <a:srgbClr val="000000">
                    <a:alpha val="100000"/>
                  </a:srgbClr>
                </a:solidFill>
                <a:latin typeface="Microsoft YaHei"/>
                <a:ea typeface="Microsoft YaHei"/>
                <a:cs typeface="Microsoft YaHei"/>
              </a:rPr>
              <a:t>5</a:t>
            </a:r>
            <a:r>
              <a:rPr sz="1600" kern="0" spc="-250" dirty="0">
                <a:solidFill>
                  <a:srgbClr val="000000">
                    <a:alpha val="100000"/>
                  </a:srgbClr>
                </a:solidFill>
                <a:latin typeface="Microsoft YaHei"/>
                <a:ea typeface="Microsoft YaHei"/>
                <a:cs typeface="Microsoft YaHei"/>
              </a:rPr>
              <a:t> </a:t>
            </a:r>
            <a:r>
              <a:rPr sz="1600" kern="0" spc="100" dirty="0">
                <a:solidFill>
                  <a:srgbClr val="000000">
                    <a:alpha val="100000"/>
                  </a:srgbClr>
                </a:solidFill>
                <a:latin typeface="Microsoft YaHei"/>
                <a:ea typeface="Microsoft YaHei"/>
                <a:cs typeface="Microsoft YaHei"/>
              </a:rPr>
              <a:t>、</a:t>
            </a:r>
            <a:r>
              <a:rPr sz="1600" kern="0" spc="-300" dirty="0">
                <a:solidFill>
                  <a:srgbClr val="000000">
                    <a:alpha val="100000"/>
                  </a:srgbClr>
                </a:solidFill>
                <a:latin typeface="Microsoft YaHei"/>
                <a:ea typeface="Microsoft YaHei"/>
                <a:cs typeface="Microsoft YaHei"/>
              </a:rPr>
              <a:t> </a:t>
            </a:r>
            <a:r>
              <a:rPr sz="1600" kern="0" spc="100" dirty="0">
                <a:solidFill>
                  <a:srgbClr val="000000">
                    <a:alpha val="100000"/>
                  </a:srgbClr>
                </a:solidFill>
                <a:latin typeface="Microsoft YaHei"/>
                <a:ea typeface="Microsoft YaHei"/>
                <a:cs typeface="Microsoft YaHei"/>
              </a:rPr>
              <a:t>压缩天然气供应</a:t>
            </a:r>
            <a:r>
              <a:rPr sz="1600" kern="0" spc="90" dirty="0">
                <a:solidFill>
                  <a:srgbClr val="000000">
                    <a:alpha val="100000"/>
                  </a:srgbClr>
                </a:solidFill>
                <a:latin typeface="Microsoft YaHei"/>
                <a:ea typeface="Microsoft YaHei"/>
                <a:cs typeface="Microsoft YaHei"/>
              </a:rPr>
              <a:t>站</a:t>
            </a:r>
            <a:endParaRPr sz="1600" dirty="0">
              <a:latin typeface="Microsoft YaHei"/>
              <a:ea typeface="Microsoft YaHei"/>
              <a:cs typeface="Microsoft YaHei"/>
            </a:endParaRPr>
          </a:p>
        </p:txBody>
      </p:sp>
      <p:pic>
        <p:nvPicPr>
          <p:cNvPr id="1056" name="picture 1056"/>
          <p:cNvPicPr>
            <a:picLocks noChangeAspect="1"/>
          </p:cNvPicPr>
          <p:nvPr/>
        </p:nvPicPr>
        <p:blipFill>
          <a:blip r:embed="rId3"/>
          <a:stretch>
            <a:fillRect/>
          </a:stretch>
        </p:blipFill>
        <p:spPr>
          <a:xfrm rot="21600000">
            <a:off x="11472671" y="0"/>
            <a:ext cx="719328" cy="720852"/>
          </a:xfrm>
          <a:prstGeom prst="rect">
            <a:avLst/>
          </a:prstGeom>
        </p:spPr>
      </p:pic>
      <p:pic>
        <p:nvPicPr>
          <p:cNvPr id="1058" name="picture 1058"/>
          <p:cNvPicPr>
            <a:picLocks noChangeAspect="1"/>
          </p:cNvPicPr>
          <p:nvPr/>
        </p:nvPicPr>
        <p:blipFill>
          <a:blip r:embed="rId4"/>
          <a:stretch>
            <a:fillRect/>
          </a:stretch>
        </p:blipFill>
        <p:spPr>
          <a:xfrm rot="21600000">
            <a:off x="0" y="6138671"/>
            <a:ext cx="720852" cy="719328"/>
          </a:xfrm>
          <a:prstGeom prst="rect">
            <a:avLst/>
          </a:prstGeom>
        </p:spPr>
      </p:pic>
      <p:pic>
        <p:nvPicPr>
          <p:cNvPr id="1060" name="picture 1060"/>
          <p:cNvPicPr>
            <a:picLocks noChangeAspect="1"/>
          </p:cNvPicPr>
          <p:nvPr/>
        </p:nvPicPr>
        <p:blipFill>
          <a:blip r:embed="rId5"/>
          <a:stretch>
            <a:fillRect/>
          </a:stretch>
        </p:blipFill>
        <p:spPr>
          <a:xfrm rot="21600000">
            <a:off x="720090" y="1619250"/>
            <a:ext cx="10751184" cy="12700"/>
          </a:xfrm>
          <a:prstGeom prst="rect">
            <a:avLst/>
          </a:prstGeom>
        </p:spPr>
      </p:pic>
      <p:pic>
        <p:nvPicPr>
          <p:cNvPr id="1062" name="picture 1062"/>
          <p:cNvPicPr>
            <a:picLocks noChangeAspect="1"/>
          </p:cNvPicPr>
          <p:nvPr/>
        </p:nvPicPr>
        <p:blipFill>
          <a:blip r:embed="rId5"/>
          <a:stretch>
            <a:fillRect/>
          </a:stretch>
        </p:blipFill>
        <p:spPr>
          <a:xfrm rot="21600000">
            <a:off x="720090" y="2241550"/>
            <a:ext cx="10751184" cy="12700"/>
          </a:xfrm>
          <a:prstGeom prst="rect">
            <a:avLst/>
          </a:prstGeom>
        </p:spPr>
      </p:pic>
    </p:spTree>
  </p:cSld>
  <p:clrMapOvr>
    <a:masterClrMapping/>
  </p:clrMapOvr>
</p:sld>
</file>

<file path=ppt/slides/slide49.xml><?xml version="1.0" encoding="utf-8"?>
<p:sld xmlns:a16="http://schemas.microsoft.com/office/drawing/2014/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 name="rect 1064"/>
          <p:cNvSpPr/>
          <p:nvPr/>
        </p:nvSpPr>
        <p:spPr>
          <a:xfrm>
            <a:off x="0" y="0"/>
            <a:ext cx="12192000" cy="6858000"/>
          </a:xfrm>
          <a:prstGeom prst="rect">
            <a:avLst/>
          </a:prstGeom>
          <a:solidFill>
            <a:srgbClr val="E4F4FB">
              <a:alpha val="100000"/>
            </a:srgbClr>
          </a:solidFill>
          <a:ln w="0" cap="flat">
            <a:noFill/>
            <a:prstDash val="solid"/>
            <a:miter lim="0"/>
          </a:ln>
        </p:spPr>
        <p:txBody>
          <a:bodyPr rtlCol="0"/>
          <a:lstStyle/>
          <a:p>
            <a:pPr algn="ctr"/>
            <a:endParaRPr lang="zh-CN" altLang="en-US"/>
          </a:p>
        </p:txBody>
      </p:sp>
      <p:grpSp>
        <p:nvGrpSpPr>
          <p:cNvPr id="84" name="group 84"/>
          <p:cNvGrpSpPr/>
          <p:nvPr/>
        </p:nvGrpSpPr>
        <p:grpSpPr>
          <a:xfrm rot="21600000">
            <a:off x="720852" y="1626107"/>
            <a:ext cx="10750296" cy="4573524"/>
            <a:chOff x="0" y="0"/>
            <a:chExt cx="10750296" cy="4573524"/>
          </a:xfrm>
        </p:grpSpPr>
        <p:sp>
          <p:nvSpPr>
            <p:cNvPr id="1066" name="path 1066"/>
            <p:cNvSpPr/>
            <p:nvPr/>
          </p:nvSpPr>
          <p:spPr>
            <a:xfrm>
              <a:off x="0" y="0"/>
              <a:ext cx="10750296" cy="4573524"/>
            </a:xfrm>
            <a:custGeom>
              <a:avLst/>
              <a:gdLst/>
              <a:ahLst/>
              <a:cxnLst/>
              <a:rect l="0" t="0" r="0" b="0"/>
              <a:pathLst>
                <a:path w="16929" h="7202">
                  <a:moveTo>
                    <a:pt x="0" y="0"/>
                  </a:moveTo>
                  <a:lnTo>
                    <a:pt x="16929" y="0"/>
                  </a:lnTo>
                  <a:lnTo>
                    <a:pt x="16929" y="979"/>
                  </a:lnTo>
                  <a:lnTo>
                    <a:pt x="0" y="979"/>
                  </a:lnTo>
                  <a:lnTo>
                    <a:pt x="0" y="0"/>
                  </a:lnTo>
                  <a:close/>
                </a:path>
                <a:path w="16929" h="7202">
                  <a:moveTo>
                    <a:pt x="0" y="1958"/>
                  </a:moveTo>
                  <a:lnTo>
                    <a:pt x="4171" y="1958"/>
                  </a:lnTo>
                  <a:lnTo>
                    <a:pt x="4171" y="2940"/>
                  </a:lnTo>
                  <a:lnTo>
                    <a:pt x="0" y="2940"/>
                  </a:lnTo>
                  <a:lnTo>
                    <a:pt x="0" y="1958"/>
                  </a:lnTo>
                  <a:close/>
                </a:path>
                <a:path w="16929" h="7202">
                  <a:moveTo>
                    <a:pt x="4171" y="1958"/>
                  </a:moveTo>
                  <a:lnTo>
                    <a:pt x="11138" y="1958"/>
                  </a:lnTo>
                  <a:lnTo>
                    <a:pt x="11138" y="2940"/>
                  </a:lnTo>
                  <a:lnTo>
                    <a:pt x="4171" y="2940"/>
                  </a:lnTo>
                  <a:lnTo>
                    <a:pt x="4171" y="1958"/>
                  </a:lnTo>
                  <a:close/>
                </a:path>
                <a:path w="16929" h="7202">
                  <a:moveTo>
                    <a:pt x="11138" y="1958"/>
                  </a:moveTo>
                  <a:lnTo>
                    <a:pt x="16929" y="1958"/>
                  </a:lnTo>
                  <a:lnTo>
                    <a:pt x="16929" y="2940"/>
                  </a:lnTo>
                  <a:lnTo>
                    <a:pt x="11138" y="2940"/>
                  </a:lnTo>
                  <a:lnTo>
                    <a:pt x="11138" y="1958"/>
                  </a:lnTo>
                  <a:close/>
                </a:path>
                <a:path w="16929" h="7202">
                  <a:moveTo>
                    <a:pt x="4171" y="4368"/>
                  </a:moveTo>
                  <a:lnTo>
                    <a:pt x="11138" y="4368"/>
                  </a:lnTo>
                  <a:lnTo>
                    <a:pt x="11138" y="7202"/>
                  </a:lnTo>
                  <a:lnTo>
                    <a:pt x="4171" y="7202"/>
                  </a:lnTo>
                  <a:lnTo>
                    <a:pt x="4171" y="4368"/>
                  </a:lnTo>
                  <a:close/>
                </a:path>
              </a:pathLst>
            </a:custGeom>
            <a:solidFill>
              <a:srgbClr val="B9D6E6">
                <a:alpha val="100000"/>
              </a:srgbClr>
            </a:solidFill>
            <a:ln w="0" cap="flat">
              <a:noFill/>
              <a:prstDash val="solid"/>
              <a:miter lim="0"/>
            </a:ln>
          </p:spPr>
          <p:txBody>
            <a:bodyPr rtlCol="0"/>
            <a:lstStyle/>
            <a:p>
              <a:pPr algn="ctr"/>
              <a:endParaRPr lang="zh-CN" altLang="en-US"/>
            </a:p>
          </p:txBody>
        </p:sp>
        <p:sp>
          <p:nvSpPr>
            <p:cNvPr id="1068" name="path 1068"/>
            <p:cNvSpPr/>
            <p:nvPr/>
          </p:nvSpPr>
          <p:spPr>
            <a:xfrm>
              <a:off x="0" y="621792"/>
              <a:ext cx="10750296" cy="3951732"/>
            </a:xfrm>
            <a:custGeom>
              <a:avLst/>
              <a:gdLst/>
              <a:ahLst/>
              <a:cxnLst/>
              <a:rect l="0" t="0" r="0" b="0"/>
              <a:pathLst>
                <a:path w="16929" h="6223">
                  <a:moveTo>
                    <a:pt x="0" y="0"/>
                  </a:moveTo>
                  <a:lnTo>
                    <a:pt x="16929" y="0"/>
                  </a:lnTo>
                  <a:lnTo>
                    <a:pt x="16929" y="979"/>
                  </a:lnTo>
                  <a:lnTo>
                    <a:pt x="0" y="979"/>
                  </a:lnTo>
                  <a:lnTo>
                    <a:pt x="0" y="0"/>
                  </a:lnTo>
                  <a:close/>
                </a:path>
                <a:path w="16929" h="6223">
                  <a:moveTo>
                    <a:pt x="0" y="1960"/>
                  </a:moveTo>
                  <a:lnTo>
                    <a:pt x="4171" y="1960"/>
                  </a:lnTo>
                  <a:lnTo>
                    <a:pt x="4171" y="6223"/>
                  </a:lnTo>
                  <a:lnTo>
                    <a:pt x="0" y="6223"/>
                  </a:lnTo>
                  <a:lnTo>
                    <a:pt x="0" y="1960"/>
                  </a:lnTo>
                  <a:close/>
                </a:path>
                <a:path w="16929" h="6223">
                  <a:moveTo>
                    <a:pt x="4171" y="1960"/>
                  </a:moveTo>
                  <a:lnTo>
                    <a:pt x="11138" y="1960"/>
                  </a:lnTo>
                  <a:lnTo>
                    <a:pt x="11138" y="3388"/>
                  </a:lnTo>
                  <a:lnTo>
                    <a:pt x="4171" y="3388"/>
                  </a:lnTo>
                  <a:lnTo>
                    <a:pt x="4171" y="1960"/>
                  </a:lnTo>
                  <a:close/>
                </a:path>
                <a:path w="16929" h="6223">
                  <a:moveTo>
                    <a:pt x="11138" y="1960"/>
                  </a:moveTo>
                  <a:lnTo>
                    <a:pt x="16929" y="1960"/>
                  </a:lnTo>
                  <a:lnTo>
                    <a:pt x="16929" y="6223"/>
                  </a:lnTo>
                  <a:lnTo>
                    <a:pt x="11138" y="6223"/>
                  </a:lnTo>
                  <a:lnTo>
                    <a:pt x="11138" y="1960"/>
                  </a:lnTo>
                  <a:close/>
                </a:path>
              </a:pathLst>
            </a:custGeom>
            <a:solidFill>
              <a:srgbClr val="FFFFFF">
                <a:alpha val="100000"/>
              </a:srgbClr>
            </a:solidFill>
            <a:ln w="0" cap="flat">
              <a:noFill/>
              <a:prstDash val="solid"/>
              <a:miter lim="0"/>
            </a:ln>
          </p:spPr>
          <p:txBody>
            <a:bodyPr rtlCol="0"/>
            <a:lstStyle/>
            <a:p>
              <a:pPr algn="ctr"/>
              <a:endParaRPr lang="zh-CN" altLang="en-US"/>
            </a:p>
          </p:txBody>
        </p:sp>
      </p:grpSp>
      <p:graphicFrame>
        <p:nvGraphicFramePr>
          <p:cNvPr id="1070" name="table 1070"/>
          <p:cNvGraphicFramePr>
            <a:graphicFrameLocks noGrp="1"/>
          </p:cNvGraphicFramePr>
          <p:nvPr/>
        </p:nvGraphicFramePr>
        <p:xfrm>
          <a:off x="720090" y="2870200"/>
          <a:ext cx="10750549" cy="3335020"/>
        </p:xfrm>
        <a:graphic>
          <a:graphicData uri="http://schemas.openxmlformats.org/drawingml/2006/table">
            <a:tbl>
              <a:tblPr/>
              <a:tblGrid>
                <a:gridCol w="2649220">
                  <a:extLst>
                    <a:ext uri="{9D8B030D-6E8A-4147-A177-3AD203B41FA5}">
                      <a16:colId xmlns:a16="http://schemas.microsoft.com/office/drawing/2014/main" val="20000"/>
                    </a:ext>
                  </a:extLst>
                </a:gridCol>
                <a:gridCol w="4424045">
                  <a:extLst>
                    <a:ext uri="{9D8B030D-6E8A-4147-A177-3AD203B41FA5}">
                      <a16:colId xmlns:a16="http://schemas.microsoft.com/office/drawing/2014/main" val="20001"/>
                    </a:ext>
                  </a:extLst>
                </a:gridCol>
                <a:gridCol w="3677284">
                  <a:extLst>
                    <a:ext uri="{9D8B030D-6E8A-4147-A177-3AD203B41FA5}">
                      <a16:colId xmlns:a16="http://schemas.microsoft.com/office/drawing/2014/main" val="20002"/>
                    </a:ext>
                  </a:extLst>
                </a:gridCol>
              </a:tblGrid>
              <a:tr h="3335020">
                <a:tc>
                  <a:txBody>
                    <a:bodyPr/>
                    <a:lstStyle/>
                    <a:p>
                      <a:pPr algn="l" rtl="0" eaLnBrk="0">
                        <a:lnSpc>
                          <a:spcPct val="152000"/>
                        </a:lnSpc>
                        <a:tabLst/>
                      </a:pPr>
                      <a:endParaRPr sz="1000" dirty="0">
                        <a:latin typeface="Arial"/>
                        <a:ea typeface="Arial"/>
                        <a:cs typeface="Arial"/>
                      </a:endParaRPr>
                    </a:p>
                    <a:p>
                      <a:pPr algn="l" rtl="0" eaLnBrk="0">
                        <a:lnSpc>
                          <a:spcPct val="8355"/>
                        </a:lnSpc>
                        <a:tabLst/>
                      </a:pPr>
                      <a:endParaRPr sz="100" dirty="0">
                        <a:latin typeface="Arial"/>
                        <a:ea typeface="Arial"/>
                        <a:cs typeface="Arial"/>
                      </a:endParaRPr>
                    </a:p>
                    <a:p>
                      <a:pPr marL="872489" algn="l" rtl="0" eaLnBrk="0">
                        <a:lnSpc>
                          <a:spcPct val="84000"/>
                        </a:lnSpc>
                        <a:tabLst/>
                      </a:pPr>
                      <a:r>
                        <a:rPr sz="1600" kern="0" spc="120" dirty="0">
                          <a:solidFill>
                            <a:srgbClr val="000000">
                              <a:alpha val="100000"/>
                            </a:srgbClr>
                          </a:solidFill>
                          <a:latin typeface="Microsoft YaHei"/>
                          <a:ea typeface="Microsoft YaHei"/>
                          <a:cs typeface="Microsoft YaHei"/>
                        </a:rPr>
                        <a:t>检查要点</a:t>
                      </a:r>
                      <a:endParaRPr sz="1600" dirty="0">
                        <a:latin typeface="Microsoft YaHei"/>
                        <a:ea typeface="Microsoft YaHei"/>
                        <a:cs typeface="Microsoft YaHei"/>
                      </a:endParaRPr>
                    </a:p>
                    <a:p>
                      <a:pPr algn="l" rtl="0" eaLnBrk="0">
                        <a:lnSpc>
                          <a:spcPct val="111000"/>
                        </a:lnSpc>
                        <a:tabLst/>
                      </a:pPr>
                      <a:endParaRPr sz="1000" dirty="0">
                        <a:latin typeface="Arial"/>
                        <a:ea typeface="Arial"/>
                        <a:cs typeface="Arial"/>
                      </a:endParaRPr>
                    </a:p>
                    <a:p>
                      <a:pPr algn="l" rtl="0" eaLnBrk="0">
                        <a:lnSpc>
                          <a:spcPct val="111000"/>
                        </a:lnSpc>
                        <a:tabLst/>
                      </a:pPr>
                      <a:endParaRPr sz="1000" dirty="0">
                        <a:latin typeface="Arial"/>
                        <a:ea typeface="Arial"/>
                        <a:cs typeface="Arial"/>
                      </a:endParaRPr>
                    </a:p>
                    <a:p>
                      <a:pPr algn="l" rtl="0" eaLnBrk="0">
                        <a:lnSpc>
                          <a:spcPct val="112000"/>
                        </a:lnSpc>
                        <a:tabLst/>
                      </a:pPr>
                      <a:endParaRPr sz="1000" dirty="0">
                        <a:latin typeface="Arial"/>
                        <a:ea typeface="Arial"/>
                        <a:cs typeface="Arial"/>
                      </a:endParaRPr>
                    </a:p>
                    <a:p>
                      <a:pPr algn="l" rtl="0" eaLnBrk="0">
                        <a:lnSpc>
                          <a:spcPct val="112000"/>
                        </a:lnSpc>
                        <a:tabLst/>
                      </a:pPr>
                      <a:endParaRPr sz="1000" dirty="0">
                        <a:latin typeface="Arial"/>
                        <a:ea typeface="Arial"/>
                        <a:cs typeface="Arial"/>
                      </a:endParaRPr>
                    </a:p>
                    <a:p>
                      <a:pPr algn="l" rtl="0" eaLnBrk="0">
                        <a:lnSpc>
                          <a:spcPct val="112000"/>
                        </a:lnSpc>
                        <a:tabLst/>
                      </a:pPr>
                      <a:endParaRPr sz="1000" dirty="0">
                        <a:latin typeface="Arial"/>
                        <a:ea typeface="Arial"/>
                        <a:cs typeface="Arial"/>
                      </a:endParaRPr>
                    </a:p>
                    <a:p>
                      <a:pPr algn="l" rtl="0" eaLnBrk="0">
                        <a:lnSpc>
                          <a:spcPct val="112000"/>
                        </a:lnSpc>
                        <a:tabLst/>
                      </a:pPr>
                      <a:endParaRPr sz="1000" dirty="0">
                        <a:latin typeface="Arial"/>
                        <a:ea typeface="Arial"/>
                        <a:cs typeface="Arial"/>
                      </a:endParaRPr>
                    </a:p>
                    <a:p>
                      <a:pPr algn="l" rtl="0" eaLnBrk="0">
                        <a:lnSpc>
                          <a:spcPct val="126000"/>
                        </a:lnSpc>
                        <a:tabLst/>
                      </a:pPr>
                      <a:endParaRPr sz="300" dirty="0">
                        <a:latin typeface="Arial"/>
                        <a:ea typeface="Arial"/>
                        <a:cs typeface="Arial"/>
                      </a:endParaRPr>
                    </a:p>
                    <a:p>
                      <a:pPr marL="232409" indent="78105" algn="l" rtl="0" eaLnBrk="0">
                        <a:lnSpc>
                          <a:spcPct val="130000"/>
                        </a:lnSpc>
                        <a:spcBef>
                          <a:spcPts val="3"/>
                        </a:spcBef>
                        <a:tabLst/>
                      </a:pPr>
                      <a:r>
                        <a:rPr sz="1500" kern="0" spc="-40" dirty="0">
                          <a:solidFill>
                            <a:srgbClr val="000000">
                              <a:alpha val="100000"/>
                            </a:srgbClr>
                          </a:solidFill>
                          <a:latin typeface="Microsoft YaHei"/>
                          <a:ea typeface="Microsoft YaHei"/>
                          <a:cs typeface="Microsoft YaHei"/>
                        </a:rPr>
                        <a:t>（ </a:t>
                      </a:r>
                      <a:r>
                        <a:rPr sz="1500" kern="0" spc="-40" dirty="0">
                          <a:solidFill>
                            <a:srgbClr val="000000">
                              <a:alpha val="100000"/>
                            </a:srgbClr>
                          </a:solidFill>
                          <a:latin typeface="FangSong"/>
                          <a:ea typeface="FangSong"/>
                          <a:cs typeface="FangSong"/>
                        </a:rPr>
                        <a:t>2</a:t>
                      </a:r>
                      <a:r>
                        <a:rPr sz="1500" kern="0" spc="-340" dirty="0">
                          <a:solidFill>
                            <a:srgbClr val="000000">
                              <a:alpha val="100000"/>
                            </a:srgbClr>
                          </a:solidFill>
                          <a:latin typeface="FangSong"/>
                          <a:ea typeface="FangSong"/>
                          <a:cs typeface="FangSong"/>
                        </a:rPr>
                        <a:t> </a:t>
                      </a:r>
                      <a:r>
                        <a:rPr sz="1500" kern="0" spc="-40" dirty="0">
                          <a:solidFill>
                            <a:srgbClr val="000000">
                              <a:alpha val="100000"/>
                            </a:srgbClr>
                          </a:solidFill>
                          <a:latin typeface="Microsoft YaHei"/>
                          <a:ea typeface="Microsoft YaHei"/>
                          <a:cs typeface="Microsoft YaHei"/>
                        </a:rPr>
                        <a:t>）查调压装置的超压</a:t>
                      </a:r>
                      <a:r>
                        <a:rPr sz="1500" kern="0" spc="0" dirty="0">
                          <a:solidFill>
                            <a:srgbClr val="000000">
                              <a:alpha val="100000"/>
                            </a:srgbClr>
                          </a:solidFill>
                          <a:latin typeface="Microsoft YaHei"/>
                          <a:ea typeface="Microsoft YaHei"/>
                          <a:cs typeface="Microsoft YaHei"/>
                        </a:rPr>
                        <a:t>      </a:t>
                      </a:r>
                      <a:r>
                        <a:rPr sz="1500" kern="0" spc="90" dirty="0">
                          <a:solidFill>
                            <a:srgbClr val="000000">
                              <a:alpha val="100000"/>
                            </a:srgbClr>
                          </a:solidFill>
                          <a:latin typeface="Microsoft YaHei"/>
                          <a:ea typeface="Microsoft YaHei"/>
                          <a:cs typeface="Microsoft YaHei"/>
                        </a:rPr>
                        <a:t>切断和安全放散装置设</a:t>
                      </a:r>
                      <a:r>
                        <a:rPr sz="1500" kern="0" spc="0" dirty="0">
                          <a:solidFill>
                            <a:srgbClr val="000000">
                              <a:alpha val="100000"/>
                            </a:srgbClr>
                          </a:solidFill>
                          <a:latin typeface="Microsoft YaHei"/>
                          <a:ea typeface="Microsoft YaHei"/>
                          <a:cs typeface="Microsoft YaHei"/>
                        </a:rPr>
                        <a:t>        </a:t>
                      </a:r>
                      <a:r>
                        <a:rPr sz="1500" kern="0" spc="40" dirty="0">
                          <a:solidFill>
                            <a:srgbClr val="000000">
                              <a:alpha val="100000"/>
                            </a:srgbClr>
                          </a:solidFill>
                          <a:latin typeface="Microsoft YaHei"/>
                          <a:ea typeface="Microsoft YaHei"/>
                          <a:cs typeface="Microsoft YaHei"/>
                        </a:rPr>
                        <a:t>置情况 ；</a:t>
                      </a:r>
                      <a:endParaRPr sz="1500" dirty="0">
                        <a:latin typeface="Microsoft YaHei"/>
                        <a:ea typeface="Microsoft YaHei"/>
                        <a:cs typeface="Microsoft YaHei"/>
                      </a:endParaRPr>
                    </a:p>
                  </a:txBody>
                  <a:tcPr marL="0" marR="0" marT="0" marB="0">
                    <a:lnL>
                      <a:noFill/>
                    </a:lnL>
                    <a:lnR w="12700" cap="flat" cmpd="sng" algn="ctr">
                      <a:solidFill>
                        <a:srgbClr val="8EBFD6"/>
                      </a:solidFill>
                      <a:prstDash val="solid"/>
                      <a:round/>
                      <a:headEnd type="none" w="med" len="med"/>
                      <a:tailEnd type="none" w="med" len="med"/>
                    </a:lnR>
                    <a:lnT>
                      <a:noFill/>
                    </a:lnT>
                    <a:lnB w="12700" cap="flat" cmpd="sng" algn="ctr">
                      <a:solidFill>
                        <a:srgbClr val="8EBFD6"/>
                      </a:solidFill>
                      <a:prstDash val="solid"/>
                      <a:round/>
                      <a:headEnd type="none" w="med" len="med"/>
                      <a:tailEnd type="none" w="med" len="med"/>
                    </a:lnB>
                  </a:tcPr>
                </a:tc>
                <a:tc>
                  <a:txBody>
                    <a:bodyPr/>
                    <a:lstStyle/>
                    <a:p>
                      <a:pPr algn="l" rtl="0" eaLnBrk="0">
                        <a:lnSpc>
                          <a:spcPct val="152000"/>
                        </a:lnSpc>
                        <a:tabLst/>
                      </a:pPr>
                      <a:endParaRPr sz="1000" dirty="0">
                        <a:latin typeface="Arial"/>
                        <a:ea typeface="Arial"/>
                        <a:cs typeface="Arial"/>
                      </a:endParaRPr>
                    </a:p>
                    <a:p>
                      <a:pPr marL="1762125" algn="l" rtl="0" eaLnBrk="0">
                        <a:lnSpc>
                          <a:spcPct val="84000"/>
                        </a:lnSpc>
                        <a:spcBef>
                          <a:spcPts val="4"/>
                        </a:spcBef>
                        <a:tabLst/>
                      </a:pPr>
                      <a:r>
                        <a:rPr sz="1600" kern="0" spc="120" dirty="0">
                          <a:solidFill>
                            <a:srgbClr val="000000">
                              <a:alpha val="100000"/>
                            </a:srgbClr>
                          </a:solidFill>
                          <a:latin typeface="Microsoft YaHei"/>
                          <a:ea typeface="Microsoft YaHei"/>
                          <a:cs typeface="Microsoft YaHei"/>
                        </a:rPr>
                        <a:t>判定标准</a:t>
                      </a:r>
                      <a:endParaRPr sz="1600" dirty="0">
                        <a:latin typeface="Microsoft YaHei"/>
                        <a:ea typeface="Microsoft YaHei"/>
                        <a:cs typeface="Microsoft YaHei"/>
                      </a:endParaRPr>
                    </a:p>
                    <a:p>
                      <a:pPr algn="l" rtl="0" eaLnBrk="0">
                        <a:lnSpc>
                          <a:spcPct val="194000"/>
                        </a:lnSpc>
                        <a:tabLst/>
                      </a:pPr>
                      <a:endParaRPr sz="1000" dirty="0">
                        <a:latin typeface="Arial"/>
                        <a:ea typeface="Arial"/>
                        <a:cs typeface="Arial"/>
                      </a:endParaRPr>
                    </a:p>
                    <a:p>
                      <a:pPr algn="l" rtl="0" eaLnBrk="0">
                        <a:lnSpc>
                          <a:spcPct val="127000"/>
                        </a:lnSpc>
                        <a:tabLst/>
                      </a:pPr>
                      <a:endParaRPr sz="300" dirty="0">
                        <a:latin typeface="Arial"/>
                        <a:ea typeface="Arial"/>
                        <a:cs typeface="Arial"/>
                      </a:endParaRPr>
                    </a:p>
                    <a:p>
                      <a:pPr marL="233045" algn="l" rtl="0" eaLnBrk="0">
                        <a:lnSpc>
                          <a:spcPct val="125000"/>
                        </a:lnSpc>
                        <a:spcBef>
                          <a:spcPts val="1"/>
                        </a:spcBef>
                        <a:tabLst/>
                      </a:pPr>
                      <a:r>
                        <a:rPr sz="1500" kern="0" spc="80" dirty="0">
                          <a:solidFill>
                            <a:srgbClr val="000000">
                              <a:alpha val="100000"/>
                            </a:srgbClr>
                          </a:solidFill>
                          <a:latin typeface="Microsoft YaHei"/>
                          <a:ea typeface="Microsoft YaHei"/>
                          <a:cs typeface="Microsoft YaHei"/>
                        </a:rPr>
                        <a:t>调压装置未设置超压切断或安全放散装置</a:t>
                      </a:r>
                      <a:r>
                        <a:rPr sz="1500" kern="0" spc="210" dirty="0">
                          <a:solidFill>
                            <a:srgbClr val="000000">
                              <a:alpha val="100000"/>
                            </a:srgbClr>
                          </a:solidFill>
                          <a:latin typeface="Microsoft YaHei"/>
                          <a:ea typeface="Microsoft YaHei"/>
                          <a:cs typeface="Microsoft YaHei"/>
                        </a:rPr>
                        <a:t> </a:t>
                      </a:r>
                      <a:r>
                        <a:rPr sz="1500" kern="0" spc="80" dirty="0">
                          <a:solidFill>
                            <a:srgbClr val="000000">
                              <a:alpha val="100000"/>
                            </a:srgbClr>
                          </a:solidFill>
                          <a:latin typeface="Microsoft YaHei"/>
                          <a:ea typeface="Microsoft YaHei"/>
                          <a:cs typeface="Microsoft YaHei"/>
                        </a:rPr>
                        <a:t>，</a:t>
                      </a:r>
                      <a:r>
                        <a:rPr sz="1500" kern="0" spc="0" dirty="0">
                          <a:solidFill>
                            <a:srgbClr val="000000">
                              <a:alpha val="100000"/>
                            </a:srgbClr>
                          </a:solidFill>
                          <a:latin typeface="Microsoft YaHei"/>
                          <a:ea typeface="Microsoft YaHei"/>
                          <a:cs typeface="Microsoft YaHei"/>
                        </a:rPr>
                        <a:t>      </a:t>
                      </a:r>
                      <a:r>
                        <a:rPr sz="1500" kern="0" spc="90" dirty="0">
                          <a:solidFill>
                            <a:srgbClr val="000000">
                              <a:alpha val="100000"/>
                            </a:srgbClr>
                          </a:solidFill>
                          <a:latin typeface="Microsoft YaHei"/>
                          <a:ea typeface="Microsoft YaHei"/>
                          <a:cs typeface="Microsoft YaHei"/>
                        </a:rPr>
                        <a:t>构成重大隐患</a:t>
                      </a:r>
                      <a:endParaRPr sz="1500" dirty="0">
                        <a:latin typeface="Microsoft YaHei"/>
                        <a:ea typeface="Microsoft YaHei"/>
                        <a:cs typeface="Microsoft YaHei"/>
                      </a:endParaRPr>
                    </a:p>
                  </a:txBody>
                  <a:tcPr marL="0" marR="0" marT="0" marB="0">
                    <a:lnL w="12700" cap="flat" cmpd="sng" algn="ctr">
                      <a:solidFill>
                        <a:srgbClr val="8EBFD6"/>
                      </a:solidFill>
                      <a:prstDash val="solid"/>
                      <a:round/>
                      <a:headEnd type="none" w="med" len="med"/>
                      <a:tailEnd type="none" w="med" len="med"/>
                    </a:lnL>
                    <a:lnR w="12700" cap="flat" cmpd="sng" algn="ctr">
                      <a:solidFill>
                        <a:srgbClr val="8EBFD6"/>
                      </a:solidFill>
                      <a:prstDash val="solid"/>
                      <a:round/>
                      <a:headEnd type="none" w="med" len="med"/>
                      <a:tailEnd type="none" w="med" len="med"/>
                    </a:lnR>
                    <a:lnT>
                      <a:noFill/>
                    </a:lnT>
                    <a:lnB w="12700" cap="flat" cmpd="sng" algn="ctr">
                      <a:solidFill>
                        <a:srgbClr val="8EBFD6"/>
                      </a:solidFill>
                      <a:prstDash val="solid"/>
                      <a:round/>
                      <a:headEnd type="none" w="med" len="med"/>
                      <a:tailEnd type="none" w="med" len="med"/>
                    </a:lnB>
                  </a:tcPr>
                </a:tc>
                <a:tc>
                  <a:txBody>
                    <a:bodyPr/>
                    <a:lstStyle/>
                    <a:p>
                      <a:pPr algn="l" rtl="0" eaLnBrk="0">
                        <a:lnSpc>
                          <a:spcPct val="151000"/>
                        </a:lnSpc>
                        <a:tabLst/>
                      </a:pPr>
                      <a:endParaRPr sz="1000" dirty="0">
                        <a:latin typeface="Arial"/>
                        <a:ea typeface="Arial"/>
                        <a:cs typeface="Arial"/>
                      </a:endParaRPr>
                    </a:p>
                    <a:p>
                      <a:pPr marL="1162050" algn="l" rtl="0" eaLnBrk="0">
                        <a:lnSpc>
                          <a:spcPct val="85000"/>
                        </a:lnSpc>
                        <a:spcBef>
                          <a:spcPts val="1"/>
                        </a:spcBef>
                        <a:tabLst/>
                      </a:pPr>
                      <a:r>
                        <a:rPr sz="1600" kern="0" spc="140" dirty="0">
                          <a:solidFill>
                            <a:srgbClr val="000000">
                              <a:alpha val="100000"/>
                            </a:srgbClr>
                          </a:solidFill>
                          <a:latin typeface="Microsoft YaHei"/>
                          <a:ea typeface="Microsoft YaHei"/>
                          <a:cs typeface="Microsoft YaHei"/>
                        </a:rPr>
                        <a:t>相关参考依据</a:t>
                      </a:r>
                      <a:endParaRPr sz="1600" dirty="0">
                        <a:latin typeface="Microsoft YaHei"/>
                        <a:ea typeface="Microsoft YaHei"/>
                        <a:cs typeface="Microsoft YaHei"/>
                      </a:endParaRPr>
                    </a:p>
                    <a:p>
                      <a:pPr algn="l" rtl="0" eaLnBrk="0">
                        <a:lnSpc>
                          <a:spcPct val="113000"/>
                        </a:lnSpc>
                        <a:tabLst/>
                      </a:pPr>
                      <a:endParaRPr sz="1000" dirty="0">
                        <a:latin typeface="Arial"/>
                        <a:ea typeface="Arial"/>
                        <a:cs typeface="Arial"/>
                      </a:endParaRPr>
                    </a:p>
                    <a:p>
                      <a:pPr algn="l" rtl="0" eaLnBrk="0">
                        <a:lnSpc>
                          <a:spcPct val="113000"/>
                        </a:lnSpc>
                        <a:tabLst/>
                      </a:pPr>
                      <a:endParaRPr sz="1000" dirty="0">
                        <a:latin typeface="Arial"/>
                        <a:ea typeface="Arial"/>
                        <a:cs typeface="Arial"/>
                      </a:endParaRPr>
                    </a:p>
                    <a:p>
                      <a:pPr algn="l" rtl="0" eaLnBrk="0">
                        <a:lnSpc>
                          <a:spcPct val="113000"/>
                        </a:lnSpc>
                        <a:tabLst/>
                      </a:pPr>
                      <a:endParaRPr sz="1000" dirty="0">
                        <a:latin typeface="Arial"/>
                        <a:ea typeface="Arial"/>
                        <a:cs typeface="Arial"/>
                      </a:endParaRPr>
                    </a:p>
                    <a:p>
                      <a:pPr marL="299720" algn="l" rtl="0" eaLnBrk="0">
                        <a:lnSpc>
                          <a:spcPts val="1284"/>
                        </a:lnSpc>
                        <a:spcBef>
                          <a:spcPts val="272"/>
                        </a:spcBef>
                        <a:tabLst/>
                      </a:pPr>
                      <a:r>
                        <a:rPr sz="900" kern="0" spc="40" dirty="0">
                          <a:solidFill>
                            <a:srgbClr val="FF0000">
                              <a:alpha val="100000"/>
                            </a:srgbClr>
                          </a:solidFill>
                          <a:latin typeface="Microsoft YaHei"/>
                          <a:ea typeface="Microsoft YaHei"/>
                          <a:cs typeface="Microsoft YaHei"/>
                        </a:rPr>
                        <a:t>〖</a:t>
                      </a:r>
                      <a:r>
                        <a:rPr sz="900" kern="0" spc="-50" dirty="0">
                          <a:solidFill>
                            <a:srgbClr val="FF0000">
                              <a:alpha val="100000"/>
                            </a:srgbClr>
                          </a:solidFill>
                          <a:latin typeface="Microsoft YaHei"/>
                          <a:ea typeface="Microsoft YaHei"/>
                          <a:cs typeface="Microsoft YaHei"/>
                        </a:rPr>
                        <a:t> </a:t>
                      </a:r>
                      <a:r>
                        <a:rPr sz="900" kern="0" spc="40" dirty="0">
                          <a:solidFill>
                            <a:srgbClr val="FF0000">
                              <a:alpha val="100000"/>
                            </a:srgbClr>
                          </a:solidFill>
                          <a:latin typeface="Microsoft YaHei"/>
                          <a:ea typeface="Microsoft YaHei"/>
                          <a:cs typeface="Microsoft YaHei"/>
                        </a:rPr>
                        <a:t>解</a:t>
                      </a:r>
                      <a:r>
                        <a:rPr sz="900" kern="0" spc="-130" dirty="0">
                          <a:solidFill>
                            <a:srgbClr val="FF0000">
                              <a:alpha val="100000"/>
                            </a:srgbClr>
                          </a:solidFill>
                          <a:latin typeface="Microsoft YaHei"/>
                          <a:ea typeface="Microsoft YaHei"/>
                          <a:cs typeface="Microsoft YaHei"/>
                        </a:rPr>
                        <a:t> </a:t>
                      </a:r>
                      <a:r>
                        <a:rPr sz="900" kern="0" spc="40" dirty="0">
                          <a:solidFill>
                            <a:srgbClr val="FF0000">
                              <a:alpha val="100000"/>
                            </a:srgbClr>
                          </a:solidFill>
                          <a:latin typeface="Microsoft YaHei"/>
                          <a:ea typeface="Microsoft YaHei"/>
                          <a:cs typeface="Microsoft YaHei"/>
                        </a:rPr>
                        <a:t>读</a:t>
                      </a:r>
                      <a:r>
                        <a:rPr sz="900" kern="0" spc="-70" dirty="0">
                          <a:solidFill>
                            <a:srgbClr val="FF0000">
                              <a:alpha val="100000"/>
                            </a:srgbClr>
                          </a:solidFill>
                          <a:latin typeface="Microsoft YaHei"/>
                          <a:ea typeface="Microsoft YaHei"/>
                          <a:cs typeface="Microsoft YaHei"/>
                        </a:rPr>
                        <a:t> </a:t>
                      </a:r>
                      <a:r>
                        <a:rPr sz="900" kern="0" spc="40" dirty="0">
                          <a:solidFill>
                            <a:srgbClr val="FF0000">
                              <a:alpha val="100000"/>
                            </a:srgbClr>
                          </a:solidFill>
                          <a:latin typeface="Microsoft YaHei"/>
                          <a:ea typeface="Microsoft YaHei"/>
                          <a:cs typeface="Microsoft YaHei"/>
                        </a:rPr>
                        <a:t>〗</a:t>
                      </a:r>
                      <a:r>
                        <a:rPr sz="900" kern="0" spc="-40" dirty="0">
                          <a:solidFill>
                            <a:srgbClr val="FF0000">
                              <a:alpha val="100000"/>
                            </a:srgbClr>
                          </a:solidFill>
                          <a:latin typeface="Microsoft YaHei"/>
                          <a:ea typeface="Microsoft YaHei"/>
                          <a:cs typeface="Microsoft YaHei"/>
                        </a:rPr>
                        <a:t> </a:t>
                      </a:r>
                      <a:r>
                        <a:rPr sz="900" kern="0" spc="40" dirty="0">
                          <a:solidFill>
                            <a:srgbClr val="FF0000">
                              <a:alpha val="100000"/>
                            </a:srgbClr>
                          </a:solidFill>
                          <a:latin typeface="Microsoft YaHei"/>
                          <a:ea typeface="Microsoft YaHei"/>
                          <a:cs typeface="Microsoft YaHei"/>
                        </a:rPr>
                        <a:t>《</a:t>
                      </a:r>
                      <a:r>
                        <a:rPr sz="900" kern="0" spc="-50" dirty="0">
                          <a:solidFill>
                            <a:srgbClr val="FF0000">
                              <a:alpha val="100000"/>
                            </a:srgbClr>
                          </a:solidFill>
                          <a:latin typeface="Microsoft YaHei"/>
                          <a:ea typeface="Microsoft YaHei"/>
                          <a:cs typeface="Microsoft YaHei"/>
                        </a:rPr>
                        <a:t> </a:t>
                      </a:r>
                      <a:r>
                        <a:rPr sz="900" kern="0" spc="40" dirty="0">
                          <a:solidFill>
                            <a:srgbClr val="FF0000">
                              <a:alpha val="100000"/>
                            </a:srgbClr>
                          </a:solidFill>
                          <a:latin typeface="Microsoft YaHei"/>
                          <a:ea typeface="Microsoft YaHei"/>
                          <a:cs typeface="Microsoft YaHei"/>
                        </a:rPr>
                        <a:t>压</a:t>
                      </a:r>
                      <a:r>
                        <a:rPr sz="900" kern="0" spc="-130" dirty="0">
                          <a:solidFill>
                            <a:srgbClr val="FF0000">
                              <a:alpha val="100000"/>
                            </a:srgbClr>
                          </a:solidFill>
                          <a:latin typeface="Microsoft YaHei"/>
                          <a:ea typeface="Microsoft YaHei"/>
                          <a:cs typeface="Microsoft YaHei"/>
                        </a:rPr>
                        <a:t> </a:t>
                      </a:r>
                      <a:r>
                        <a:rPr sz="900" kern="0" spc="40" dirty="0">
                          <a:solidFill>
                            <a:srgbClr val="FF0000">
                              <a:alpha val="100000"/>
                            </a:srgbClr>
                          </a:solidFill>
                          <a:latin typeface="Microsoft YaHei"/>
                          <a:ea typeface="Microsoft YaHei"/>
                          <a:cs typeface="Microsoft YaHei"/>
                        </a:rPr>
                        <a:t>缩</a:t>
                      </a:r>
                      <a:r>
                        <a:rPr sz="900" kern="0" spc="-130" dirty="0">
                          <a:solidFill>
                            <a:srgbClr val="FF0000">
                              <a:alpha val="100000"/>
                            </a:srgbClr>
                          </a:solidFill>
                          <a:latin typeface="Microsoft YaHei"/>
                          <a:ea typeface="Microsoft YaHei"/>
                          <a:cs typeface="Microsoft YaHei"/>
                        </a:rPr>
                        <a:t> </a:t>
                      </a:r>
                      <a:r>
                        <a:rPr sz="900" kern="0" spc="40" dirty="0">
                          <a:solidFill>
                            <a:srgbClr val="FF0000">
                              <a:alpha val="100000"/>
                            </a:srgbClr>
                          </a:solidFill>
                          <a:latin typeface="Microsoft YaHei"/>
                          <a:ea typeface="Microsoft YaHei"/>
                          <a:cs typeface="Microsoft YaHei"/>
                        </a:rPr>
                        <a:t>天</a:t>
                      </a:r>
                      <a:r>
                        <a:rPr sz="900" kern="0" spc="-130" dirty="0">
                          <a:solidFill>
                            <a:srgbClr val="FF0000">
                              <a:alpha val="100000"/>
                            </a:srgbClr>
                          </a:solidFill>
                          <a:latin typeface="Microsoft YaHei"/>
                          <a:ea typeface="Microsoft YaHei"/>
                          <a:cs typeface="Microsoft YaHei"/>
                        </a:rPr>
                        <a:t> </a:t>
                      </a:r>
                      <a:r>
                        <a:rPr sz="900" kern="0" spc="40" dirty="0">
                          <a:solidFill>
                            <a:srgbClr val="FF0000">
                              <a:alpha val="100000"/>
                            </a:srgbClr>
                          </a:solidFill>
                          <a:latin typeface="Microsoft YaHei"/>
                          <a:ea typeface="Microsoft YaHei"/>
                          <a:cs typeface="Microsoft YaHei"/>
                        </a:rPr>
                        <a:t>然</a:t>
                      </a:r>
                      <a:r>
                        <a:rPr sz="900" kern="0" spc="-130" dirty="0">
                          <a:solidFill>
                            <a:srgbClr val="FF0000">
                              <a:alpha val="100000"/>
                            </a:srgbClr>
                          </a:solidFill>
                          <a:latin typeface="Microsoft YaHei"/>
                          <a:ea typeface="Microsoft YaHei"/>
                          <a:cs typeface="Microsoft YaHei"/>
                        </a:rPr>
                        <a:t> </a:t>
                      </a:r>
                      <a:r>
                        <a:rPr sz="900" kern="0" spc="40" dirty="0">
                          <a:solidFill>
                            <a:srgbClr val="FF0000">
                              <a:alpha val="100000"/>
                            </a:srgbClr>
                          </a:solidFill>
                          <a:latin typeface="Microsoft YaHei"/>
                          <a:ea typeface="Microsoft YaHei"/>
                          <a:cs typeface="Microsoft YaHei"/>
                        </a:rPr>
                        <a:t>气</a:t>
                      </a:r>
                      <a:r>
                        <a:rPr sz="900" kern="0" spc="-130" dirty="0">
                          <a:solidFill>
                            <a:srgbClr val="FF0000">
                              <a:alpha val="100000"/>
                            </a:srgbClr>
                          </a:solidFill>
                          <a:latin typeface="Microsoft YaHei"/>
                          <a:ea typeface="Microsoft YaHei"/>
                          <a:cs typeface="Microsoft YaHei"/>
                        </a:rPr>
                        <a:t> </a:t>
                      </a:r>
                      <a:r>
                        <a:rPr sz="900" kern="0" spc="40" dirty="0">
                          <a:solidFill>
                            <a:srgbClr val="FF0000">
                              <a:alpha val="100000"/>
                            </a:srgbClr>
                          </a:solidFill>
                          <a:latin typeface="Microsoft YaHei"/>
                          <a:ea typeface="Microsoft YaHei"/>
                          <a:cs typeface="Microsoft YaHei"/>
                        </a:rPr>
                        <a:t>供</a:t>
                      </a:r>
                      <a:r>
                        <a:rPr sz="900" kern="0" spc="-140" dirty="0">
                          <a:solidFill>
                            <a:srgbClr val="FF0000">
                              <a:alpha val="100000"/>
                            </a:srgbClr>
                          </a:solidFill>
                          <a:latin typeface="Microsoft YaHei"/>
                          <a:ea typeface="Microsoft YaHei"/>
                          <a:cs typeface="Microsoft YaHei"/>
                        </a:rPr>
                        <a:t> </a:t>
                      </a:r>
                      <a:r>
                        <a:rPr sz="900" kern="0" spc="40" dirty="0">
                          <a:solidFill>
                            <a:srgbClr val="FF0000">
                              <a:alpha val="100000"/>
                            </a:srgbClr>
                          </a:solidFill>
                          <a:latin typeface="Microsoft YaHei"/>
                          <a:ea typeface="Microsoft YaHei"/>
                          <a:cs typeface="Microsoft YaHei"/>
                        </a:rPr>
                        <a:t>应</a:t>
                      </a:r>
                      <a:r>
                        <a:rPr sz="900" kern="0" spc="-120" dirty="0">
                          <a:solidFill>
                            <a:srgbClr val="FF0000">
                              <a:alpha val="100000"/>
                            </a:srgbClr>
                          </a:solidFill>
                          <a:latin typeface="Microsoft YaHei"/>
                          <a:ea typeface="Microsoft YaHei"/>
                          <a:cs typeface="Microsoft YaHei"/>
                        </a:rPr>
                        <a:t> </a:t>
                      </a:r>
                      <a:r>
                        <a:rPr sz="900" kern="0" spc="40" dirty="0">
                          <a:solidFill>
                            <a:srgbClr val="FF0000">
                              <a:alpha val="100000"/>
                            </a:srgbClr>
                          </a:solidFill>
                          <a:latin typeface="Microsoft YaHei"/>
                          <a:ea typeface="Microsoft YaHei"/>
                          <a:cs typeface="Microsoft YaHei"/>
                        </a:rPr>
                        <a:t>站</a:t>
                      </a:r>
                      <a:r>
                        <a:rPr sz="900" kern="0" spc="-120" dirty="0">
                          <a:solidFill>
                            <a:srgbClr val="FF0000">
                              <a:alpha val="100000"/>
                            </a:srgbClr>
                          </a:solidFill>
                          <a:latin typeface="Microsoft YaHei"/>
                          <a:ea typeface="Microsoft YaHei"/>
                          <a:cs typeface="Microsoft YaHei"/>
                        </a:rPr>
                        <a:t> </a:t>
                      </a:r>
                      <a:r>
                        <a:rPr sz="900" kern="0" spc="40" dirty="0">
                          <a:solidFill>
                            <a:srgbClr val="FF0000">
                              <a:alpha val="100000"/>
                            </a:srgbClr>
                          </a:solidFill>
                          <a:latin typeface="Microsoft YaHei"/>
                          <a:ea typeface="Microsoft YaHei"/>
                          <a:cs typeface="Microsoft YaHei"/>
                        </a:rPr>
                        <a:t>设</a:t>
                      </a:r>
                      <a:r>
                        <a:rPr sz="900" kern="0" spc="-130" dirty="0">
                          <a:solidFill>
                            <a:srgbClr val="FF0000">
                              <a:alpha val="100000"/>
                            </a:srgbClr>
                          </a:solidFill>
                          <a:latin typeface="Microsoft YaHei"/>
                          <a:ea typeface="Microsoft YaHei"/>
                          <a:cs typeface="Microsoft YaHei"/>
                        </a:rPr>
                        <a:t> </a:t>
                      </a:r>
                      <a:r>
                        <a:rPr sz="900" kern="0" spc="40" dirty="0">
                          <a:solidFill>
                            <a:srgbClr val="FF0000">
                              <a:alpha val="100000"/>
                            </a:srgbClr>
                          </a:solidFill>
                          <a:latin typeface="Microsoft YaHei"/>
                          <a:ea typeface="Microsoft YaHei"/>
                          <a:cs typeface="Microsoft YaHei"/>
                        </a:rPr>
                        <a:t>计</a:t>
                      </a:r>
                      <a:r>
                        <a:rPr sz="900" kern="0" spc="-120" dirty="0">
                          <a:solidFill>
                            <a:srgbClr val="FF0000">
                              <a:alpha val="100000"/>
                            </a:srgbClr>
                          </a:solidFill>
                          <a:latin typeface="Microsoft YaHei"/>
                          <a:ea typeface="Microsoft YaHei"/>
                          <a:cs typeface="Microsoft YaHei"/>
                        </a:rPr>
                        <a:t> </a:t>
                      </a:r>
                      <a:r>
                        <a:rPr sz="900" kern="0" spc="40" dirty="0">
                          <a:solidFill>
                            <a:srgbClr val="FF0000">
                              <a:alpha val="100000"/>
                            </a:srgbClr>
                          </a:solidFill>
                          <a:latin typeface="Microsoft YaHei"/>
                          <a:ea typeface="Microsoft YaHei"/>
                          <a:cs typeface="Microsoft YaHei"/>
                        </a:rPr>
                        <a:t>规</a:t>
                      </a:r>
                      <a:r>
                        <a:rPr sz="900" kern="0" spc="-120" dirty="0">
                          <a:solidFill>
                            <a:srgbClr val="FF0000">
                              <a:alpha val="100000"/>
                            </a:srgbClr>
                          </a:solidFill>
                          <a:latin typeface="Microsoft YaHei"/>
                          <a:ea typeface="Microsoft YaHei"/>
                          <a:cs typeface="Microsoft YaHei"/>
                        </a:rPr>
                        <a:t> </a:t>
                      </a:r>
                      <a:r>
                        <a:rPr sz="900" kern="0" spc="40" dirty="0">
                          <a:solidFill>
                            <a:srgbClr val="FF0000">
                              <a:alpha val="100000"/>
                            </a:srgbClr>
                          </a:solidFill>
                          <a:latin typeface="Microsoft YaHei"/>
                          <a:ea typeface="Microsoft YaHei"/>
                          <a:cs typeface="Microsoft YaHei"/>
                        </a:rPr>
                        <a:t>范</a:t>
                      </a:r>
                      <a:r>
                        <a:rPr sz="900" kern="0" spc="-70" dirty="0">
                          <a:solidFill>
                            <a:srgbClr val="FF0000">
                              <a:alpha val="100000"/>
                            </a:srgbClr>
                          </a:solidFill>
                          <a:latin typeface="Microsoft YaHei"/>
                          <a:ea typeface="Microsoft YaHei"/>
                          <a:cs typeface="Microsoft YaHei"/>
                        </a:rPr>
                        <a:t> </a:t>
                      </a:r>
                      <a:r>
                        <a:rPr sz="900" kern="0" spc="40" dirty="0">
                          <a:solidFill>
                            <a:srgbClr val="FF0000">
                              <a:alpha val="100000"/>
                            </a:srgbClr>
                          </a:solidFill>
                          <a:latin typeface="Microsoft YaHei"/>
                          <a:ea typeface="Microsoft YaHei"/>
                          <a:cs typeface="Microsoft YaHei"/>
                        </a:rPr>
                        <a:t>》</a:t>
                      </a:r>
                      <a:r>
                        <a:rPr sz="900" kern="0" spc="-40" dirty="0">
                          <a:solidFill>
                            <a:srgbClr val="FF0000">
                              <a:alpha val="100000"/>
                            </a:srgbClr>
                          </a:solidFill>
                          <a:latin typeface="Microsoft YaHei"/>
                          <a:ea typeface="Microsoft YaHei"/>
                          <a:cs typeface="Microsoft YaHei"/>
                        </a:rPr>
                        <a:t> </a:t>
                      </a:r>
                      <a:r>
                        <a:rPr sz="900" kern="0" spc="0" dirty="0">
                          <a:solidFill>
                            <a:srgbClr val="FF0000">
                              <a:alpha val="100000"/>
                            </a:srgbClr>
                          </a:solidFill>
                          <a:latin typeface="Microsoft YaHei"/>
                          <a:ea typeface="Microsoft YaHei"/>
                          <a:cs typeface="Microsoft YaHei"/>
                        </a:rPr>
                        <a:t>GB</a:t>
                      </a:r>
                      <a:endParaRPr sz="900" dirty="0">
                        <a:latin typeface="Microsoft YaHei"/>
                        <a:ea typeface="Microsoft YaHei"/>
                        <a:cs typeface="Microsoft YaHei"/>
                      </a:endParaRPr>
                    </a:p>
                    <a:p>
                      <a:pPr marL="231775" indent="8889" algn="l" rtl="0" eaLnBrk="0">
                        <a:lnSpc>
                          <a:spcPct val="128000"/>
                        </a:lnSpc>
                        <a:spcBef>
                          <a:spcPts val="148"/>
                        </a:spcBef>
                        <a:tabLst/>
                      </a:pPr>
                      <a:r>
                        <a:rPr sz="900" kern="0" spc="40" dirty="0">
                          <a:solidFill>
                            <a:srgbClr val="FF0000">
                              <a:alpha val="100000"/>
                            </a:srgbClr>
                          </a:solidFill>
                          <a:latin typeface="Microsoft YaHei"/>
                          <a:ea typeface="Microsoft YaHei"/>
                          <a:cs typeface="Microsoft YaHei"/>
                        </a:rPr>
                        <a:t>5</a:t>
                      </a:r>
                      <a:r>
                        <a:rPr sz="900" kern="0" spc="-60" dirty="0">
                          <a:solidFill>
                            <a:srgbClr val="FF0000">
                              <a:alpha val="100000"/>
                            </a:srgbClr>
                          </a:solidFill>
                          <a:latin typeface="Microsoft YaHei"/>
                          <a:ea typeface="Microsoft YaHei"/>
                          <a:cs typeface="Microsoft YaHei"/>
                        </a:rPr>
                        <a:t> </a:t>
                      </a:r>
                      <a:r>
                        <a:rPr sz="900" kern="0" spc="40" dirty="0">
                          <a:solidFill>
                            <a:srgbClr val="FF0000">
                              <a:alpha val="100000"/>
                            </a:srgbClr>
                          </a:solidFill>
                          <a:latin typeface="Microsoft YaHei"/>
                          <a:ea typeface="Microsoft YaHei"/>
                          <a:cs typeface="Microsoft YaHei"/>
                        </a:rPr>
                        <a:t>1</a:t>
                      </a:r>
                      <a:r>
                        <a:rPr sz="900" kern="0" spc="-60" dirty="0">
                          <a:solidFill>
                            <a:srgbClr val="FF0000">
                              <a:alpha val="100000"/>
                            </a:srgbClr>
                          </a:solidFill>
                          <a:latin typeface="Microsoft YaHei"/>
                          <a:ea typeface="Microsoft YaHei"/>
                          <a:cs typeface="Microsoft YaHei"/>
                        </a:rPr>
                        <a:t> </a:t>
                      </a:r>
                      <a:r>
                        <a:rPr sz="900" kern="0" spc="40" dirty="0">
                          <a:solidFill>
                            <a:srgbClr val="FF0000">
                              <a:alpha val="100000"/>
                            </a:srgbClr>
                          </a:solidFill>
                          <a:latin typeface="Microsoft YaHei"/>
                          <a:ea typeface="Microsoft YaHei"/>
                          <a:cs typeface="Microsoft YaHei"/>
                        </a:rPr>
                        <a:t>1</a:t>
                      </a:r>
                      <a:r>
                        <a:rPr sz="900" kern="0" spc="-100" dirty="0">
                          <a:solidFill>
                            <a:srgbClr val="FF0000">
                              <a:alpha val="100000"/>
                            </a:srgbClr>
                          </a:solidFill>
                          <a:latin typeface="Microsoft YaHei"/>
                          <a:ea typeface="Microsoft YaHei"/>
                          <a:cs typeface="Microsoft YaHei"/>
                        </a:rPr>
                        <a:t> </a:t>
                      </a:r>
                      <a:r>
                        <a:rPr sz="900" kern="0" spc="40" dirty="0">
                          <a:solidFill>
                            <a:srgbClr val="FF0000">
                              <a:alpha val="100000"/>
                            </a:srgbClr>
                          </a:solidFill>
                          <a:latin typeface="Microsoft YaHei"/>
                          <a:ea typeface="Microsoft YaHei"/>
                          <a:cs typeface="Microsoft YaHei"/>
                        </a:rPr>
                        <a:t>0</a:t>
                      </a:r>
                      <a:r>
                        <a:rPr sz="900" kern="0" spc="-90" dirty="0">
                          <a:solidFill>
                            <a:srgbClr val="FF0000">
                              <a:alpha val="100000"/>
                            </a:srgbClr>
                          </a:solidFill>
                          <a:latin typeface="Microsoft YaHei"/>
                          <a:ea typeface="Microsoft YaHei"/>
                          <a:cs typeface="Microsoft YaHei"/>
                        </a:rPr>
                        <a:t> </a:t>
                      </a:r>
                      <a:r>
                        <a:rPr sz="900" kern="0" spc="40" dirty="0">
                          <a:solidFill>
                            <a:srgbClr val="FF0000">
                              <a:alpha val="100000"/>
                            </a:srgbClr>
                          </a:solidFill>
                          <a:latin typeface="Microsoft YaHei"/>
                          <a:ea typeface="Microsoft YaHei"/>
                          <a:cs typeface="Microsoft YaHei"/>
                        </a:rPr>
                        <a:t>2</a:t>
                      </a:r>
                      <a:r>
                        <a:rPr sz="900" kern="0" spc="-70" dirty="0">
                          <a:solidFill>
                            <a:srgbClr val="FF0000">
                              <a:alpha val="100000"/>
                            </a:srgbClr>
                          </a:solidFill>
                          <a:latin typeface="Microsoft YaHei"/>
                          <a:ea typeface="Microsoft YaHei"/>
                          <a:cs typeface="Microsoft YaHei"/>
                        </a:rPr>
                        <a:t> </a:t>
                      </a:r>
                      <a:r>
                        <a:rPr sz="900" kern="0" spc="40" dirty="0">
                          <a:solidFill>
                            <a:srgbClr val="FF0000">
                              <a:alpha val="100000"/>
                            </a:srgbClr>
                          </a:solidFill>
                          <a:latin typeface="Microsoft YaHei"/>
                          <a:ea typeface="Microsoft YaHei"/>
                          <a:cs typeface="Microsoft YaHei"/>
                        </a:rPr>
                        <a:t>-</a:t>
                      </a:r>
                      <a:r>
                        <a:rPr sz="900" kern="0" spc="-80" dirty="0">
                          <a:solidFill>
                            <a:srgbClr val="FF0000">
                              <a:alpha val="100000"/>
                            </a:srgbClr>
                          </a:solidFill>
                          <a:latin typeface="Microsoft YaHei"/>
                          <a:ea typeface="Microsoft YaHei"/>
                          <a:cs typeface="Microsoft YaHei"/>
                        </a:rPr>
                        <a:t> </a:t>
                      </a:r>
                      <a:r>
                        <a:rPr sz="900" kern="0" spc="40" dirty="0">
                          <a:solidFill>
                            <a:srgbClr val="FF0000">
                              <a:alpha val="100000"/>
                            </a:srgbClr>
                          </a:solidFill>
                          <a:latin typeface="Microsoft YaHei"/>
                          <a:ea typeface="Microsoft YaHei"/>
                          <a:cs typeface="Microsoft YaHei"/>
                        </a:rPr>
                        <a:t>2</a:t>
                      </a:r>
                      <a:r>
                        <a:rPr sz="900" kern="0" spc="-100" dirty="0">
                          <a:solidFill>
                            <a:srgbClr val="FF0000">
                              <a:alpha val="100000"/>
                            </a:srgbClr>
                          </a:solidFill>
                          <a:latin typeface="Microsoft YaHei"/>
                          <a:ea typeface="Microsoft YaHei"/>
                          <a:cs typeface="Microsoft YaHei"/>
                        </a:rPr>
                        <a:t> </a:t>
                      </a:r>
                      <a:r>
                        <a:rPr sz="900" kern="0" spc="40" dirty="0">
                          <a:solidFill>
                            <a:srgbClr val="FF0000">
                              <a:alpha val="100000"/>
                            </a:srgbClr>
                          </a:solidFill>
                          <a:latin typeface="Microsoft YaHei"/>
                          <a:ea typeface="Microsoft YaHei"/>
                          <a:cs typeface="Microsoft YaHei"/>
                        </a:rPr>
                        <a:t>0</a:t>
                      </a:r>
                      <a:r>
                        <a:rPr sz="900" kern="0" spc="-60" dirty="0">
                          <a:solidFill>
                            <a:srgbClr val="FF0000">
                              <a:alpha val="100000"/>
                            </a:srgbClr>
                          </a:solidFill>
                          <a:latin typeface="Microsoft YaHei"/>
                          <a:ea typeface="Microsoft YaHei"/>
                          <a:cs typeface="Microsoft YaHei"/>
                        </a:rPr>
                        <a:t> </a:t>
                      </a:r>
                      <a:r>
                        <a:rPr sz="900" kern="0" spc="40" dirty="0">
                          <a:solidFill>
                            <a:srgbClr val="FF0000">
                              <a:alpha val="100000"/>
                            </a:srgbClr>
                          </a:solidFill>
                          <a:latin typeface="Microsoft YaHei"/>
                          <a:ea typeface="Microsoft YaHei"/>
                          <a:cs typeface="Microsoft YaHei"/>
                        </a:rPr>
                        <a:t>1</a:t>
                      </a:r>
                      <a:r>
                        <a:rPr sz="900" kern="0" spc="-80" dirty="0">
                          <a:solidFill>
                            <a:srgbClr val="FF0000">
                              <a:alpha val="100000"/>
                            </a:srgbClr>
                          </a:solidFill>
                          <a:latin typeface="Microsoft YaHei"/>
                          <a:ea typeface="Microsoft YaHei"/>
                          <a:cs typeface="Microsoft YaHei"/>
                        </a:rPr>
                        <a:t> </a:t>
                      </a:r>
                      <a:r>
                        <a:rPr sz="900" kern="0" spc="40" dirty="0">
                          <a:solidFill>
                            <a:srgbClr val="FF0000">
                              <a:alpha val="100000"/>
                            </a:srgbClr>
                          </a:solidFill>
                          <a:latin typeface="Microsoft YaHei"/>
                          <a:ea typeface="Microsoft YaHei"/>
                          <a:cs typeface="Microsoft YaHei"/>
                        </a:rPr>
                        <a:t>6</a:t>
                      </a:r>
                      <a:r>
                        <a:rPr sz="900" kern="0" spc="-140" dirty="0">
                          <a:solidFill>
                            <a:srgbClr val="FF0000">
                              <a:alpha val="100000"/>
                            </a:srgbClr>
                          </a:solidFill>
                          <a:latin typeface="Microsoft YaHei"/>
                          <a:ea typeface="Microsoft YaHei"/>
                          <a:cs typeface="Microsoft YaHei"/>
                        </a:rPr>
                        <a:t> </a:t>
                      </a:r>
                      <a:r>
                        <a:rPr sz="900" kern="0" spc="40" dirty="0">
                          <a:solidFill>
                            <a:srgbClr val="FF0000">
                              <a:alpha val="100000"/>
                            </a:srgbClr>
                          </a:solidFill>
                          <a:latin typeface="Microsoft YaHei"/>
                          <a:ea typeface="Microsoft YaHei"/>
                          <a:cs typeface="Microsoft YaHei"/>
                        </a:rPr>
                        <a:t>第</a:t>
                      </a:r>
                      <a:r>
                        <a:rPr sz="900" kern="0" spc="-80" dirty="0">
                          <a:solidFill>
                            <a:srgbClr val="FF0000">
                              <a:alpha val="100000"/>
                            </a:srgbClr>
                          </a:solidFill>
                          <a:latin typeface="Microsoft YaHei"/>
                          <a:ea typeface="Microsoft YaHei"/>
                          <a:cs typeface="Microsoft YaHei"/>
                        </a:rPr>
                        <a:t> </a:t>
                      </a:r>
                      <a:r>
                        <a:rPr sz="900" kern="0" spc="40" dirty="0">
                          <a:solidFill>
                            <a:srgbClr val="FF0000">
                              <a:alpha val="100000"/>
                            </a:srgbClr>
                          </a:solidFill>
                          <a:latin typeface="Microsoft YaHei"/>
                          <a:ea typeface="Microsoft YaHei"/>
                          <a:cs typeface="Microsoft YaHei"/>
                        </a:rPr>
                        <a:t>6</a:t>
                      </a:r>
                      <a:r>
                        <a:rPr sz="900" kern="0" spc="-90" dirty="0">
                          <a:solidFill>
                            <a:srgbClr val="FF0000">
                              <a:alpha val="100000"/>
                            </a:srgbClr>
                          </a:solidFill>
                          <a:latin typeface="Microsoft YaHei"/>
                          <a:ea typeface="Microsoft YaHei"/>
                          <a:cs typeface="Microsoft YaHei"/>
                        </a:rPr>
                        <a:t> </a:t>
                      </a:r>
                      <a:r>
                        <a:rPr sz="900" kern="0" spc="30" dirty="0">
                          <a:solidFill>
                            <a:srgbClr val="FF0000">
                              <a:alpha val="100000"/>
                            </a:srgbClr>
                          </a:solidFill>
                          <a:latin typeface="Microsoft YaHei"/>
                          <a:ea typeface="Microsoft YaHei"/>
                          <a:cs typeface="Microsoft YaHei"/>
                        </a:rPr>
                        <a:t>.2.</a:t>
                      </a:r>
                      <a:r>
                        <a:rPr sz="900" kern="0" spc="-90" dirty="0">
                          <a:solidFill>
                            <a:srgbClr val="FF0000">
                              <a:alpha val="100000"/>
                            </a:srgbClr>
                          </a:solidFill>
                          <a:latin typeface="Microsoft YaHei"/>
                          <a:ea typeface="Microsoft YaHei"/>
                          <a:cs typeface="Microsoft YaHei"/>
                        </a:rPr>
                        <a:t> </a:t>
                      </a:r>
                      <a:r>
                        <a:rPr sz="900" kern="0" spc="30" dirty="0">
                          <a:solidFill>
                            <a:srgbClr val="FF0000">
                              <a:alpha val="100000"/>
                            </a:srgbClr>
                          </a:solidFill>
                          <a:latin typeface="Microsoft YaHei"/>
                          <a:ea typeface="Microsoft YaHei"/>
                          <a:cs typeface="Microsoft YaHei"/>
                        </a:rPr>
                        <a:t>2</a:t>
                      </a:r>
                      <a:r>
                        <a:rPr sz="900" kern="0" spc="-130" dirty="0">
                          <a:solidFill>
                            <a:srgbClr val="FF0000">
                              <a:alpha val="100000"/>
                            </a:srgbClr>
                          </a:solidFill>
                          <a:latin typeface="Microsoft YaHei"/>
                          <a:ea typeface="Microsoft YaHei"/>
                          <a:cs typeface="Microsoft YaHei"/>
                        </a:rPr>
                        <a:t> </a:t>
                      </a:r>
                      <a:r>
                        <a:rPr sz="900" kern="0" spc="30" dirty="0">
                          <a:solidFill>
                            <a:srgbClr val="FF0000">
                              <a:alpha val="100000"/>
                            </a:srgbClr>
                          </a:solidFill>
                          <a:latin typeface="Microsoft YaHei"/>
                          <a:ea typeface="Microsoft YaHei"/>
                          <a:cs typeface="Microsoft YaHei"/>
                        </a:rPr>
                        <a:t>4</a:t>
                      </a:r>
                      <a:r>
                        <a:rPr sz="900" kern="0" spc="-130" dirty="0">
                          <a:solidFill>
                            <a:srgbClr val="FF0000">
                              <a:alpha val="100000"/>
                            </a:srgbClr>
                          </a:solidFill>
                          <a:latin typeface="Microsoft YaHei"/>
                          <a:ea typeface="Microsoft YaHei"/>
                          <a:cs typeface="Microsoft YaHei"/>
                        </a:rPr>
                        <a:t> </a:t>
                      </a:r>
                      <a:r>
                        <a:rPr sz="900" kern="0" spc="30" dirty="0">
                          <a:solidFill>
                            <a:srgbClr val="FF0000">
                              <a:alpha val="100000"/>
                            </a:srgbClr>
                          </a:solidFill>
                          <a:latin typeface="Microsoft YaHei"/>
                          <a:ea typeface="Microsoft YaHei"/>
                          <a:cs typeface="Microsoft YaHei"/>
                        </a:rPr>
                        <a:t>条</a:t>
                      </a:r>
                      <a:r>
                        <a:rPr sz="900" kern="0" spc="120" dirty="0">
                          <a:solidFill>
                            <a:srgbClr val="FF0000">
                              <a:alpha val="100000"/>
                            </a:srgbClr>
                          </a:solidFill>
                          <a:latin typeface="Microsoft YaHei"/>
                          <a:ea typeface="Microsoft YaHei"/>
                          <a:cs typeface="Microsoft YaHei"/>
                        </a:rPr>
                        <a:t> </a:t>
                      </a:r>
                      <a:r>
                        <a:rPr sz="900" kern="0" spc="30" dirty="0">
                          <a:solidFill>
                            <a:srgbClr val="FF0000">
                              <a:alpha val="100000"/>
                            </a:srgbClr>
                          </a:solidFill>
                          <a:latin typeface="Microsoft YaHei"/>
                          <a:ea typeface="Microsoft YaHei"/>
                          <a:cs typeface="Microsoft YaHei"/>
                        </a:rPr>
                        <a:t>：压</a:t>
                      </a:r>
                      <a:r>
                        <a:rPr sz="900" kern="0" spc="-120" dirty="0">
                          <a:solidFill>
                            <a:srgbClr val="FF0000">
                              <a:alpha val="100000"/>
                            </a:srgbClr>
                          </a:solidFill>
                          <a:latin typeface="Microsoft YaHei"/>
                          <a:ea typeface="Microsoft YaHei"/>
                          <a:cs typeface="Microsoft YaHei"/>
                        </a:rPr>
                        <a:t> </a:t>
                      </a:r>
                      <a:r>
                        <a:rPr sz="900" kern="0" spc="30" dirty="0">
                          <a:solidFill>
                            <a:srgbClr val="FF0000">
                              <a:alpha val="100000"/>
                            </a:srgbClr>
                          </a:solidFill>
                          <a:latin typeface="Microsoft YaHei"/>
                          <a:ea typeface="Microsoft YaHei"/>
                          <a:cs typeface="Microsoft YaHei"/>
                        </a:rPr>
                        <a:t>缩</a:t>
                      </a:r>
                      <a:r>
                        <a:rPr sz="900" kern="0" spc="-130" dirty="0">
                          <a:solidFill>
                            <a:srgbClr val="FF0000">
                              <a:alpha val="100000"/>
                            </a:srgbClr>
                          </a:solidFill>
                          <a:latin typeface="Microsoft YaHei"/>
                          <a:ea typeface="Microsoft YaHei"/>
                          <a:cs typeface="Microsoft YaHei"/>
                        </a:rPr>
                        <a:t> </a:t>
                      </a:r>
                      <a:r>
                        <a:rPr sz="900" kern="0" spc="30" dirty="0">
                          <a:solidFill>
                            <a:srgbClr val="FF0000">
                              <a:alpha val="100000"/>
                            </a:srgbClr>
                          </a:solidFill>
                          <a:latin typeface="Microsoft YaHei"/>
                          <a:ea typeface="Microsoft YaHei"/>
                          <a:cs typeface="Microsoft YaHei"/>
                        </a:rPr>
                        <a:t>天</a:t>
                      </a:r>
                      <a:r>
                        <a:rPr sz="900" kern="0" spc="-130" dirty="0">
                          <a:solidFill>
                            <a:srgbClr val="FF0000">
                              <a:alpha val="100000"/>
                            </a:srgbClr>
                          </a:solidFill>
                          <a:latin typeface="Microsoft YaHei"/>
                          <a:ea typeface="Microsoft YaHei"/>
                          <a:cs typeface="Microsoft YaHei"/>
                        </a:rPr>
                        <a:t> </a:t>
                      </a:r>
                      <a:r>
                        <a:rPr sz="900" kern="0" spc="30" dirty="0">
                          <a:solidFill>
                            <a:srgbClr val="FF0000">
                              <a:alpha val="100000"/>
                            </a:srgbClr>
                          </a:solidFill>
                          <a:latin typeface="Microsoft YaHei"/>
                          <a:ea typeface="Microsoft YaHei"/>
                          <a:cs typeface="Microsoft YaHei"/>
                        </a:rPr>
                        <a:t>然</a:t>
                      </a:r>
                      <a:r>
                        <a:rPr sz="900" kern="0" spc="-130" dirty="0">
                          <a:solidFill>
                            <a:srgbClr val="FF0000">
                              <a:alpha val="100000"/>
                            </a:srgbClr>
                          </a:solidFill>
                          <a:latin typeface="Microsoft YaHei"/>
                          <a:ea typeface="Microsoft YaHei"/>
                          <a:cs typeface="Microsoft YaHei"/>
                        </a:rPr>
                        <a:t> </a:t>
                      </a:r>
                      <a:r>
                        <a:rPr sz="900" kern="0" spc="30" dirty="0">
                          <a:solidFill>
                            <a:srgbClr val="FF0000">
                              <a:alpha val="100000"/>
                            </a:srgbClr>
                          </a:solidFill>
                          <a:latin typeface="Microsoft YaHei"/>
                          <a:ea typeface="Microsoft YaHei"/>
                          <a:cs typeface="Microsoft YaHei"/>
                        </a:rPr>
                        <a:t>气</a:t>
                      </a:r>
                      <a:r>
                        <a:rPr sz="900" kern="0" spc="-130" dirty="0">
                          <a:solidFill>
                            <a:srgbClr val="FF0000">
                              <a:alpha val="100000"/>
                            </a:srgbClr>
                          </a:solidFill>
                          <a:latin typeface="Microsoft YaHei"/>
                          <a:ea typeface="Microsoft YaHei"/>
                          <a:cs typeface="Microsoft YaHei"/>
                        </a:rPr>
                        <a:t> </a:t>
                      </a:r>
                      <a:r>
                        <a:rPr sz="900" kern="0" spc="30" dirty="0">
                          <a:solidFill>
                            <a:srgbClr val="FF0000">
                              <a:alpha val="100000"/>
                            </a:srgbClr>
                          </a:solidFill>
                          <a:latin typeface="Microsoft YaHei"/>
                          <a:ea typeface="Microsoft YaHei"/>
                          <a:cs typeface="Microsoft YaHei"/>
                        </a:rPr>
                        <a:t>储</a:t>
                      </a:r>
                      <a:r>
                        <a:rPr sz="900" kern="0" spc="-110" dirty="0">
                          <a:solidFill>
                            <a:srgbClr val="FF0000">
                              <a:alpha val="100000"/>
                            </a:srgbClr>
                          </a:solidFill>
                          <a:latin typeface="Microsoft YaHei"/>
                          <a:ea typeface="Microsoft YaHei"/>
                          <a:cs typeface="Microsoft YaHei"/>
                        </a:rPr>
                        <a:t> </a:t>
                      </a:r>
                      <a:r>
                        <a:rPr sz="900" kern="0" spc="30" dirty="0">
                          <a:solidFill>
                            <a:srgbClr val="FF0000">
                              <a:alpha val="100000"/>
                            </a:srgbClr>
                          </a:solidFill>
                          <a:latin typeface="Microsoft YaHei"/>
                          <a:ea typeface="Microsoft YaHei"/>
                          <a:cs typeface="Microsoft YaHei"/>
                        </a:rPr>
                        <a:t>配</a:t>
                      </a:r>
                      <a:r>
                        <a:rPr sz="900" kern="0" spc="-130" dirty="0">
                          <a:solidFill>
                            <a:srgbClr val="FF0000">
                              <a:alpha val="100000"/>
                            </a:srgbClr>
                          </a:solidFill>
                          <a:latin typeface="Microsoft YaHei"/>
                          <a:ea typeface="Microsoft YaHei"/>
                          <a:cs typeface="Microsoft YaHei"/>
                        </a:rPr>
                        <a:t> </a:t>
                      </a:r>
                      <a:r>
                        <a:rPr sz="900" kern="0" spc="30" dirty="0">
                          <a:solidFill>
                            <a:srgbClr val="FF0000">
                              <a:alpha val="100000"/>
                            </a:srgbClr>
                          </a:solidFill>
                          <a:latin typeface="Microsoft YaHei"/>
                          <a:ea typeface="Microsoft YaHei"/>
                          <a:cs typeface="Microsoft YaHei"/>
                        </a:rPr>
                        <a:t>站</a:t>
                      </a:r>
                      <a:r>
                        <a:rPr sz="900" kern="0" spc="-80" dirty="0">
                          <a:solidFill>
                            <a:srgbClr val="FF0000">
                              <a:alpha val="100000"/>
                            </a:srgbClr>
                          </a:solidFill>
                          <a:latin typeface="Microsoft YaHei"/>
                          <a:ea typeface="Microsoft YaHei"/>
                          <a:cs typeface="Microsoft YaHei"/>
                        </a:rPr>
                        <a:t> </a:t>
                      </a:r>
                      <a:r>
                        <a:rPr sz="900" kern="0" spc="30" dirty="0">
                          <a:solidFill>
                            <a:srgbClr val="FF0000">
                              <a:alpha val="100000"/>
                            </a:srgbClr>
                          </a:solidFill>
                          <a:latin typeface="Microsoft YaHei"/>
                          <a:ea typeface="Microsoft YaHei"/>
                          <a:cs typeface="Microsoft YaHei"/>
                        </a:rPr>
                        <a:t>、</a:t>
                      </a:r>
                      <a:r>
                        <a:rPr sz="900" kern="0" spc="-60" dirty="0">
                          <a:solidFill>
                            <a:srgbClr val="FF0000">
                              <a:alpha val="100000"/>
                            </a:srgbClr>
                          </a:solidFill>
                          <a:latin typeface="Microsoft YaHei"/>
                          <a:ea typeface="Microsoft YaHei"/>
                          <a:cs typeface="Microsoft YaHei"/>
                        </a:rPr>
                        <a:t> </a:t>
                      </a:r>
                      <a:r>
                        <a:rPr sz="900" kern="0" spc="30" dirty="0">
                          <a:solidFill>
                            <a:srgbClr val="FF0000">
                              <a:alpha val="100000"/>
                            </a:srgbClr>
                          </a:solidFill>
                          <a:latin typeface="Microsoft YaHei"/>
                          <a:ea typeface="Microsoft YaHei"/>
                          <a:cs typeface="Microsoft YaHei"/>
                        </a:rPr>
                        <a:t>压</a:t>
                      </a:r>
                      <a:r>
                        <a:rPr sz="900" kern="0" spc="0" dirty="0">
                          <a:solidFill>
                            <a:srgbClr val="FF0000">
                              <a:alpha val="100000"/>
                            </a:srgbClr>
                          </a:solidFill>
                          <a:latin typeface="Microsoft YaHei"/>
                          <a:ea typeface="Microsoft YaHei"/>
                          <a:cs typeface="Microsoft YaHei"/>
                        </a:rPr>
                        <a:t>          </a:t>
                      </a:r>
                      <a:r>
                        <a:rPr sz="900" kern="0" spc="210" dirty="0">
                          <a:solidFill>
                            <a:srgbClr val="FF0000">
                              <a:alpha val="100000"/>
                            </a:srgbClr>
                          </a:solidFill>
                          <a:latin typeface="Microsoft YaHei"/>
                          <a:ea typeface="Microsoft YaHei"/>
                          <a:cs typeface="Microsoft YaHei"/>
                        </a:rPr>
                        <a:t>缩天然气瓶组供气站的压缩天然气供气系统应根据</a:t>
                      </a:r>
                      <a:r>
                        <a:rPr sz="900" kern="0" spc="0" dirty="0">
                          <a:solidFill>
                            <a:srgbClr val="FF0000">
                              <a:alpha val="100000"/>
                            </a:srgbClr>
                          </a:solidFill>
                          <a:latin typeface="Microsoft YaHei"/>
                          <a:ea typeface="Microsoft YaHei"/>
                          <a:cs typeface="Microsoft YaHei"/>
                        </a:rPr>
                        <a:t>           </a:t>
                      </a:r>
                      <a:r>
                        <a:rPr sz="900" kern="0" spc="70" dirty="0">
                          <a:solidFill>
                            <a:srgbClr val="FF0000">
                              <a:alpha val="100000"/>
                            </a:srgbClr>
                          </a:solidFill>
                          <a:latin typeface="Microsoft YaHei"/>
                          <a:ea typeface="Microsoft YaHei"/>
                          <a:cs typeface="Microsoft YaHei"/>
                        </a:rPr>
                        <a:t>工</a:t>
                      </a:r>
                      <a:r>
                        <a:rPr sz="900" kern="0" spc="-120" dirty="0">
                          <a:solidFill>
                            <a:srgbClr val="FF0000">
                              <a:alpha val="100000"/>
                            </a:srgbClr>
                          </a:solidFill>
                          <a:latin typeface="Microsoft YaHei"/>
                          <a:ea typeface="Microsoft YaHei"/>
                          <a:cs typeface="Microsoft YaHei"/>
                        </a:rPr>
                        <a:t> </a:t>
                      </a:r>
                      <a:r>
                        <a:rPr sz="900" kern="0" spc="70" dirty="0">
                          <a:solidFill>
                            <a:srgbClr val="FF0000">
                              <a:alpha val="100000"/>
                            </a:srgbClr>
                          </a:solidFill>
                          <a:latin typeface="Microsoft YaHei"/>
                          <a:ea typeface="Microsoft YaHei"/>
                          <a:cs typeface="Microsoft YaHei"/>
                        </a:rPr>
                        <a:t>艺</a:t>
                      </a:r>
                      <a:r>
                        <a:rPr sz="900" kern="0" spc="-120" dirty="0">
                          <a:solidFill>
                            <a:srgbClr val="FF0000">
                              <a:alpha val="100000"/>
                            </a:srgbClr>
                          </a:solidFill>
                          <a:latin typeface="Microsoft YaHei"/>
                          <a:ea typeface="Microsoft YaHei"/>
                          <a:cs typeface="Microsoft YaHei"/>
                        </a:rPr>
                        <a:t> </a:t>
                      </a:r>
                      <a:r>
                        <a:rPr sz="900" kern="0" spc="70" dirty="0">
                          <a:solidFill>
                            <a:srgbClr val="FF0000">
                              <a:alpha val="100000"/>
                            </a:srgbClr>
                          </a:solidFill>
                          <a:latin typeface="Microsoft YaHei"/>
                          <a:ea typeface="Microsoft YaHei"/>
                          <a:cs typeface="Microsoft YaHei"/>
                        </a:rPr>
                        <a:t>要</a:t>
                      </a:r>
                      <a:r>
                        <a:rPr sz="900" kern="0" spc="-120" dirty="0">
                          <a:solidFill>
                            <a:srgbClr val="FF0000">
                              <a:alpha val="100000"/>
                            </a:srgbClr>
                          </a:solidFill>
                          <a:latin typeface="Microsoft YaHei"/>
                          <a:ea typeface="Microsoft YaHei"/>
                          <a:cs typeface="Microsoft YaHei"/>
                        </a:rPr>
                        <a:t> </a:t>
                      </a:r>
                      <a:r>
                        <a:rPr sz="900" kern="0" spc="70" dirty="0">
                          <a:solidFill>
                            <a:srgbClr val="FF0000">
                              <a:alpha val="100000"/>
                            </a:srgbClr>
                          </a:solidFill>
                          <a:latin typeface="Microsoft YaHei"/>
                          <a:ea typeface="Microsoft YaHei"/>
                          <a:cs typeface="Microsoft YaHei"/>
                        </a:rPr>
                        <a:t>求</a:t>
                      </a:r>
                      <a:r>
                        <a:rPr sz="900" kern="0" spc="-140" dirty="0">
                          <a:solidFill>
                            <a:srgbClr val="FF0000">
                              <a:alpha val="100000"/>
                            </a:srgbClr>
                          </a:solidFill>
                          <a:latin typeface="Microsoft YaHei"/>
                          <a:ea typeface="Microsoft YaHei"/>
                          <a:cs typeface="Microsoft YaHei"/>
                        </a:rPr>
                        <a:t> </a:t>
                      </a:r>
                      <a:r>
                        <a:rPr sz="900" kern="0" spc="70" dirty="0">
                          <a:solidFill>
                            <a:srgbClr val="FF0000">
                              <a:alpha val="100000"/>
                            </a:srgbClr>
                          </a:solidFill>
                          <a:latin typeface="Microsoft YaHei"/>
                          <a:ea typeface="Microsoft YaHei"/>
                          <a:cs typeface="Microsoft YaHei"/>
                        </a:rPr>
                        <a:t>分</a:t>
                      </a:r>
                      <a:r>
                        <a:rPr sz="900" kern="0" spc="-120" dirty="0">
                          <a:solidFill>
                            <a:srgbClr val="FF0000">
                              <a:alpha val="100000"/>
                            </a:srgbClr>
                          </a:solidFill>
                          <a:latin typeface="Microsoft YaHei"/>
                          <a:ea typeface="Microsoft YaHei"/>
                          <a:cs typeface="Microsoft YaHei"/>
                        </a:rPr>
                        <a:t> </a:t>
                      </a:r>
                      <a:r>
                        <a:rPr sz="900" kern="0" spc="70" dirty="0">
                          <a:solidFill>
                            <a:srgbClr val="FF0000">
                              <a:alpha val="100000"/>
                            </a:srgbClr>
                          </a:solidFill>
                          <a:latin typeface="Microsoft YaHei"/>
                          <a:ea typeface="Microsoft YaHei"/>
                          <a:cs typeface="Microsoft YaHei"/>
                        </a:rPr>
                        <a:t>级</a:t>
                      </a:r>
                      <a:r>
                        <a:rPr sz="900" kern="0" spc="-120" dirty="0">
                          <a:solidFill>
                            <a:srgbClr val="FF0000">
                              <a:alpha val="100000"/>
                            </a:srgbClr>
                          </a:solidFill>
                          <a:latin typeface="Microsoft YaHei"/>
                          <a:ea typeface="Microsoft YaHei"/>
                          <a:cs typeface="Microsoft YaHei"/>
                        </a:rPr>
                        <a:t> </a:t>
                      </a:r>
                      <a:r>
                        <a:rPr sz="900" kern="0" spc="70" dirty="0">
                          <a:solidFill>
                            <a:srgbClr val="FF0000">
                              <a:alpha val="100000"/>
                            </a:srgbClr>
                          </a:solidFill>
                          <a:latin typeface="Microsoft YaHei"/>
                          <a:ea typeface="Microsoft YaHei"/>
                          <a:cs typeface="Microsoft YaHei"/>
                        </a:rPr>
                        <a:t>调</a:t>
                      </a:r>
                      <a:r>
                        <a:rPr sz="900" kern="0" spc="-130" dirty="0">
                          <a:solidFill>
                            <a:srgbClr val="FF0000">
                              <a:alpha val="100000"/>
                            </a:srgbClr>
                          </a:solidFill>
                          <a:latin typeface="Microsoft YaHei"/>
                          <a:ea typeface="Microsoft YaHei"/>
                          <a:cs typeface="Microsoft YaHei"/>
                        </a:rPr>
                        <a:t> </a:t>
                      </a:r>
                      <a:r>
                        <a:rPr sz="900" kern="0" spc="70" dirty="0">
                          <a:solidFill>
                            <a:srgbClr val="FF0000">
                              <a:alpha val="100000"/>
                            </a:srgbClr>
                          </a:solidFill>
                          <a:latin typeface="Microsoft YaHei"/>
                          <a:ea typeface="Microsoft YaHei"/>
                          <a:cs typeface="Microsoft YaHei"/>
                        </a:rPr>
                        <a:t>压</a:t>
                      </a:r>
                      <a:r>
                        <a:rPr sz="900" kern="0" spc="130" dirty="0">
                          <a:solidFill>
                            <a:srgbClr val="FF0000">
                              <a:alpha val="100000"/>
                            </a:srgbClr>
                          </a:solidFill>
                          <a:latin typeface="Microsoft YaHei"/>
                          <a:ea typeface="Microsoft YaHei"/>
                          <a:cs typeface="Microsoft YaHei"/>
                        </a:rPr>
                        <a:t> </a:t>
                      </a:r>
                      <a:r>
                        <a:rPr sz="900" kern="0" spc="70" dirty="0">
                          <a:solidFill>
                            <a:srgbClr val="FF0000">
                              <a:alpha val="100000"/>
                            </a:srgbClr>
                          </a:solidFill>
                          <a:latin typeface="Microsoft YaHei"/>
                          <a:ea typeface="Microsoft YaHei"/>
                          <a:cs typeface="Microsoft YaHei"/>
                        </a:rPr>
                        <a:t>，并</a:t>
                      </a:r>
                      <a:r>
                        <a:rPr sz="900" kern="0" spc="-140" dirty="0">
                          <a:solidFill>
                            <a:srgbClr val="FF0000">
                              <a:alpha val="100000"/>
                            </a:srgbClr>
                          </a:solidFill>
                          <a:latin typeface="Microsoft YaHei"/>
                          <a:ea typeface="Microsoft YaHei"/>
                          <a:cs typeface="Microsoft YaHei"/>
                        </a:rPr>
                        <a:t> </a:t>
                      </a:r>
                      <a:r>
                        <a:rPr sz="900" kern="0" spc="70" dirty="0">
                          <a:solidFill>
                            <a:srgbClr val="FF0000">
                              <a:alpha val="100000"/>
                            </a:srgbClr>
                          </a:solidFill>
                          <a:latin typeface="Microsoft YaHei"/>
                          <a:ea typeface="Microsoft YaHei"/>
                          <a:cs typeface="Microsoft YaHei"/>
                        </a:rPr>
                        <a:t>应</a:t>
                      </a:r>
                      <a:r>
                        <a:rPr sz="900" kern="0" spc="-130" dirty="0">
                          <a:solidFill>
                            <a:srgbClr val="FF0000">
                              <a:alpha val="100000"/>
                            </a:srgbClr>
                          </a:solidFill>
                          <a:latin typeface="Microsoft YaHei"/>
                          <a:ea typeface="Microsoft YaHei"/>
                          <a:cs typeface="Microsoft YaHei"/>
                        </a:rPr>
                        <a:t> </a:t>
                      </a:r>
                      <a:r>
                        <a:rPr sz="900" kern="0" spc="70" dirty="0">
                          <a:solidFill>
                            <a:srgbClr val="FF0000">
                              <a:alpha val="100000"/>
                            </a:srgbClr>
                          </a:solidFill>
                          <a:latin typeface="Microsoft YaHei"/>
                          <a:ea typeface="Microsoft YaHei"/>
                          <a:cs typeface="Microsoft YaHei"/>
                        </a:rPr>
                        <a:t>符</a:t>
                      </a:r>
                      <a:r>
                        <a:rPr sz="900" kern="0" spc="-120" dirty="0">
                          <a:solidFill>
                            <a:srgbClr val="FF0000">
                              <a:alpha val="100000"/>
                            </a:srgbClr>
                          </a:solidFill>
                          <a:latin typeface="Microsoft YaHei"/>
                          <a:ea typeface="Microsoft YaHei"/>
                          <a:cs typeface="Microsoft YaHei"/>
                        </a:rPr>
                        <a:t> </a:t>
                      </a:r>
                      <a:r>
                        <a:rPr sz="900" kern="0" spc="70" dirty="0">
                          <a:solidFill>
                            <a:srgbClr val="FF0000">
                              <a:alpha val="100000"/>
                            </a:srgbClr>
                          </a:solidFill>
                          <a:latin typeface="Microsoft YaHei"/>
                          <a:ea typeface="Microsoft YaHei"/>
                          <a:cs typeface="Microsoft YaHei"/>
                        </a:rPr>
                        <a:t>合</a:t>
                      </a:r>
                      <a:r>
                        <a:rPr sz="900" kern="0" spc="-120" dirty="0">
                          <a:solidFill>
                            <a:srgbClr val="FF0000">
                              <a:alpha val="100000"/>
                            </a:srgbClr>
                          </a:solidFill>
                          <a:latin typeface="Microsoft YaHei"/>
                          <a:ea typeface="Microsoft YaHei"/>
                          <a:cs typeface="Microsoft YaHei"/>
                        </a:rPr>
                        <a:t> </a:t>
                      </a:r>
                      <a:r>
                        <a:rPr sz="900" kern="0" spc="70" dirty="0">
                          <a:solidFill>
                            <a:srgbClr val="FF0000">
                              <a:alpha val="100000"/>
                            </a:srgbClr>
                          </a:solidFill>
                          <a:latin typeface="Microsoft YaHei"/>
                          <a:ea typeface="Microsoft YaHei"/>
                          <a:cs typeface="Microsoft YaHei"/>
                        </a:rPr>
                        <a:t>下</a:t>
                      </a:r>
                      <a:r>
                        <a:rPr sz="900" kern="0" spc="-130" dirty="0">
                          <a:solidFill>
                            <a:srgbClr val="FF0000">
                              <a:alpha val="100000"/>
                            </a:srgbClr>
                          </a:solidFill>
                          <a:latin typeface="Microsoft YaHei"/>
                          <a:ea typeface="Microsoft YaHei"/>
                          <a:cs typeface="Microsoft YaHei"/>
                        </a:rPr>
                        <a:t> </a:t>
                      </a:r>
                      <a:r>
                        <a:rPr sz="900" kern="0" spc="70" dirty="0">
                          <a:solidFill>
                            <a:srgbClr val="FF0000">
                              <a:alpha val="100000"/>
                            </a:srgbClr>
                          </a:solidFill>
                          <a:latin typeface="Microsoft YaHei"/>
                          <a:ea typeface="Microsoft YaHei"/>
                          <a:cs typeface="Microsoft YaHei"/>
                        </a:rPr>
                        <a:t>列</a:t>
                      </a:r>
                      <a:r>
                        <a:rPr sz="900" kern="0" spc="-130" dirty="0">
                          <a:solidFill>
                            <a:srgbClr val="FF0000">
                              <a:alpha val="100000"/>
                            </a:srgbClr>
                          </a:solidFill>
                          <a:latin typeface="Microsoft YaHei"/>
                          <a:ea typeface="Microsoft YaHei"/>
                          <a:cs typeface="Microsoft YaHei"/>
                        </a:rPr>
                        <a:t> </a:t>
                      </a:r>
                      <a:r>
                        <a:rPr sz="900" kern="0" spc="70" dirty="0">
                          <a:solidFill>
                            <a:srgbClr val="FF0000">
                              <a:alpha val="100000"/>
                            </a:srgbClr>
                          </a:solidFill>
                          <a:latin typeface="Microsoft YaHei"/>
                          <a:ea typeface="Microsoft YaHei"/>
                          <a:cs typeface="Microsoft YaHei"/>
                        </a:rPr>
                        <a:t>规</a:t>
                      </a:r>
                      <a:r>
                        <a:rPr sz="900" kern="0" spc="-120" dirty="0">
                          <a:solidFill>
                            <a:srgbClr val="FF0000">
                              <a:alpha val="100000"/>
                            </a:srgbClr>
                          </a:solidFill>
                          <a:latin typeface="Microsoft YaHei"/>
                          <a:ea typeface="Microsoft YaHei"/>
                          <a:cs typeface="Microsoft YaHei"/>
                        </a:rPr>
                        <a:t> </a:t>
                      </a:r>
                      <a:r>
                        <a:rPr sz="900" kern="0" spc="60" dirty="0">
                          <a:solidFill>
                            <a:srgbClr val="FF0000">
                              <a:alpha val="100000"/>
                            </a:srgbClr>
                          </a:solidFill>
                          <a:latin typeface="Microsoft YaHei"/>
                          <a:ea typeface="Microsoft YaHei"/>
                          <a:cs typeface="Microsoft YaHei"/>
                        </a:rPr>
                        <a:t>定</a:t>
                      </a:r>
                      <a:r>
                        <a:rPr sz="900" kern="0" spc="-80" dirty="0">
                          <a:solidFill>
                            <a:srgbClr val="FF0000">
                              <a:alpha val="100000"/>
                            </a:srgbClr>
                          </a:solidFill>
                          <a:latin typeface="Microsoft YaHei"/>
                          <a:ea typeface="Microsoft YaHei"/>
                          <a:cs typeface="Microsoft YaHei"/>
                        </a:rPr>
                        <a:t> </a:t>
                      </a:r>
                      <a:r>
                        <a:rPr sz="900" kern="0" spc="60" dirty="0">
                          <a:solidFill>
                            <a:srgbClr val="FF0000">
                              <a:alpha val="100000"/>
                            </a:srgbClr>
                          </a:solidFill>
                          <a:latin typeface="Microsoft YaHei"/>
                          <a:ea typeface="Microsoft YaHei"/>
                          <a:cs typeface="Microsoft YaHei"/>
                        </a:rPr>
                        <a:t>:</a:t>
                      </a:r>
                      <a:endParaRPr sz="900" dirty="0">
                        <a:latin typeface="Microsoft YaHei"/>
                        <a:ea typeface="Microsoft YaHei"/>
                        <a:cs typeface="Microsoft YaHei"/>
                      </a:endParaRPr>
                    </a:p>
                    <a:p>
                      <a:pPr marL="232409" indent="8889" algn="l" rtl="0" eaLnBrk="0">
                        <a:lnSpc>
                          <a:spcPct val="125000"/>
                        </a:lnSpc>
                        <a:spcBef>
                          <a:spcPts val="181"/>
                        </a:spcBef>
                        <a:tabLst/>
                      </a:pPr>
                      <a:r>
                        <a:rPr sz="900" kern="0" spc="60" dirty="0">
                          <a:solidFill>
                            <a:srgbClr val="FF0000">
                              <a:alpha val="100000"/>
                            </a:srgbClr>
                          </a:solidFill>
                          <a:latin typeface="Microsoft YaHei"/>
                          <a:ea typeface="Microsoft YaHei"/>
                          <a:cs typeface="Microsoft YaHei"/>
                        </a:rPr>
                        <a:t>1</a:t>
                      </a:r>
                      <a:r>
                        <a:rPr sz="900" kern="0" spc="10" dirty="0">
                          <a:solidFill>
                            <a:srgbClr val="FF0000">
                              <a:alpha val="100000"/>
                            </a:srgbClr>
                          </a:solidFill>
                          <a:latin typeface="Microsoft YaHei"/>
                          <a:ea typeface="Microsoft YaHei"/>
                          <a:cs typeface="Microsoft YaHei"/>
                        </a:rPr>
                        <a:t>  </a:t>
                      </a:r>
                      <a:r>
                        <a:rPr sz="900" kern="0" spc="60" dirty="0">
                          <a:solidFill>
                            <a:srgbClr val="FF0000">
                              <a:alpha val="100000"/>
                            </a:srgbClr>
                          </a:solidFill>
                          <a:latin typeface="Microsoft YaHei"/>
                          <a:ea typeface="Microsoft YaHei"/>
                          <a:cs typeface="Microsoft YaHei"/>
                        </a:rPr>
                        <a:t>宜</a:t>
                      </a:r>
                      <a:r>
                        <a:rPr sz="900" kern="0" spc="-120" dirty="0">
                          <a:solidFill>
                            <a:srgbClr val="FF0000">
                              <a:alpha val="100000"/>
                            </a:srgbClr>
                          </a:solidFill>
                          <a:latin typeface="Microsoft YaHei"/>
                          <a:ea typeface="Microsoft YaHei"/>
                          <a:cs typeface="Microsoft YaHei"/>
                        </a:rPr>
                        <a:t> </a:t>
                      </a:r>
                      <a:r>
                        <a:rPr sz="900" kern="0" spc="60" dirty="0">
                          <a:solidFill>
                            <a:srgbClr val="FF0000">
                              <a:alpha val="100000"/>
                            </a:srgbClr>
                          </a:solidFill>
                          <a:latin typeface="Microsoft YaHei"/>
                          <a:ea typeface="Microsoft YaHei"/>
                          <a:cs typeface="Microsoft YaHei"/>
                        </a:rPr>
                        <a:t>采</a:t>
                      </a:r>
                      <a:r>
                        <a:rPr sz="900" kern="0" spc="-120" dirty="0">
                          <a:solidFill>
                            <a:srgbClr val="FF0000">
                              <a:alpha val="100000"/>
                            </a:srgbClr>
                          </a:solidFill>
                          <a:latin typeface="Microsoft YaHei"/>
                          <a:ea typeface="Microsoft YaHei"/>
                          <a:cs typeface="Microsoft YaHei"/>
                        </a:rPr>
                        <a:t> </a:t>
                      </a:r>
                      <a:r>
                        <a:rPr sz="900" kern="0" spc="60" dirty="0">
                          <a:solidFill>
                            <a:srgbClr val="FF0000">
                              <a:alpha val="100000"/>
                            </a:srgbClr>
                          </a:solidFill>
                          <a:latin typeface="Microsoft YaHei"/>
                          <a:ea typeface="Microsoft YaHei"/>
                          <a:cs typeface="Microsoft YaHei"/>
                        </a:rPr>
                        <a:t>用 自</a:t>
                      </a:r>
                      <a:r>
                        <a:rPr sz="900" kern="0" spc="-120" dirty="0">
                          <a:solidFill>
                            <a:srgbClr val="FF0000">
                              <a:alpha val="100000"/>
                            </a:srgbClr>
                          </a:solidFill>
                          <a:latin typeface="Microsoft YaHei"/>
                          <a:ea typeface="Microsoft YaHei"/>
                          <a:cs typeface="Microsoft YaHei"/>
                        </a:rPr>
                        <a:t> </a:t>
                      </a:r>
                      <a:r>
                        <a:rPr sz="900" kern="0" spc="60" dirty="0">
                          <a:solidFill>
                            <a:srgbClr val="FF0000">
                              <a:alpha val="100000"/>
                            </a:srgbClr>
                          </a:solidFill>
                          <a:latin typeface="Microsoft YaHei"/>
                          <a:ea typeface="Microsoft YaHei"/>
                          <a:cs typeface="Microsoft YaHei"/>
                        </a:rPr>
                        <a:t>力</a:t>
                      </a:r>
                      <a:r>
                        <a:rPr sz="900" kern="0" spc="-120" dirty="0">
                          <a:solidFill>
                            <a:srgbClr val="FF0000">
                              <a:alpha val="100000"/>
                            </a:srgbClr>
                          </a:solidFill>
                          <a:latin typeface="Microsoft YaHei"/>
                          <a:ea typeface="Microsoft YaHei"/>
                          <a:cs typeface="Microsoft YaHei"/>
                        </a:rPr>
                        <a:t> </a:t>
                      </a:r>
                      <a:r>
                        <a:rPr sz="900" kern="0" spc="60" dirty="0">
                          <a:solidFill>
                            <a:srgbClr val="FF0000">
                              <a:alpha val="100000"/>
                            </a:srgbClr>
                          </a:solidFill>
                          <a:latin typeface="Microsoft YaHei"/>
                          <a:ea typeface="Microsoft YaHei"/>
                          <a:cs typeface="Microsoft YaHei"/>
                        </a:rPr>
                        <a:t>式</a:t>
                      </a:r>
                      <a:r>
                        <a:rPr sz="900" kern="0" spc="-120" dirty="0">
                          <a:solidFill>
                            <a:srgbClr val="FF0000">
                              <a:alpha val="100000"/>
                            </a:srgbClr>
                          </a:solidFill>
                          <a:latin typeface="Microsoft YaHei"/>
                          <a:ea typeface="Microsoft YaHei"/>
                          <a:cs typeface="Microsoft YaHei"/>
                        </a:rPr>
                        <a:t> </a:t>
                      </a:r>
                      <a:r>
                        <a:rPr sz="900" kern="0" spc="60" dirty="0">
                          <a:solidFill>
                            <a:srgbClr val="FF0000">
                              <a:alpha val="100000"/>
                            </a:srgbClr>
                          </a:solidFill>
                          <a:latin typeface="Microsoft YaHei"/>
                          <a:ea typeface="Microsoft YaHei"/>
                          <a:cs typeface="Microsoft YaHei"/>
                        </a:rPr>
                        <a:t>调</a:t>
                      </a:r>
                      <a:r>
                        <a:rPr sz="900" kern="0" spc="-130" dirty="0">
                          <a:solidFill>
                            <a:srgbClr val="FF0000">
                              <a:alpha val="100000"/>
                            </a:srgbClr>
                          </a:solidFill>
                          <a:latin typeface="Microsoft YaHei"/>
                          <a:ea typeface="Microsoft YaHei"/>
                          <a:cs typeface="Microsoft YaHei"/>
                        </a:rPr>
                        <a:t> </a:t>
                      </a:r>
                      <a:r>
                        <a:rPr sz="900" kern="0" spc="60" dirty="0">
                          <a:solidFill>
                            <a:srgbClr val="FF0000">
                              <a:alpha val="100000"/>
                            </a:srgbClr>
                          </a:solidFill>
                          <a:latin typeface="Microsoft YaHei"/>
                          <a:ea typeface="Microsoft YaHei"/>
                          <a:cs typeface="Microsoft YaHei"/>
                        </a:rPr>
                        <a:t>压</a:t>
                      </a:r>
                      <a:r>
                        <a:rPr sz="900" kern="0" spc="-130" dirty="0">
                          <a:solidFill>
                            <a:srgbClr val="FF0000">
                              <a:alpha val="100000"/>
                            </a:srgbClr>
                          </a:solidFill>
                          <a:latin typeface="Microsoft YaHei"/>
                          <a:ea typeface="Microsoft YaHei"/>
                          <a:cs typeface="Microsoft YaHei"/>
                        </a:rPr>
                        <a:t> </a:t>
                      </a:r>
                      <a:r>
                        <a:rPr sz="900" kern="0" spc="60" dirty="0">
                          <a:solidFill>
                            <a:srgbClr val="FF0000">
                              <a:alpha val="100000"/>
                            </a:srgbClr>
                          </a:solidFill>
                          <a:latin typeface="Microsoft YaHei"/>
                          <a:ea typeface="Microsoft YaHei"/>
                          <a:cs typeface="Microsoft YaHei"/>
                        </a:rPr>
                        <a:t>器</a:t>
                      </a:r>
                      <a:r>
                        <a:rPr sz="900" kern="0" spc="120" dirty="0">
                          <a:solidFill>
                            <a:srgbClr val="FF0000">
                              <a:alpha val="100000"/>
                            </a:srgbClr>
                          </a:solidFill>
                          <a:latin typeface="Microsoft YaHei"/>
                          <a:ea typeface="Microsoft YaHei"/>
                          <a:cs typeface="Microsoft YaHei"/>
                        </a:rPr>
                        <a:t> </a:t>
                      </a:r>
                      <a:r>
                        <a:rPr sz="900" kern="0" spc="60" dirty="0">
                          <a:solidFill>
                            <a:srgbClr val="FF0000">
                              <a:alpha val="100000"/>
                            </a:srgbClr>
                          </a:solidFill>
                          <a:latin typeface="Microsoft YaHei"/>
                          <a:ea typeface="Microsoft YaHei"/>
                          <a:cs typeface="Microsoft YaHei"/>
                        </a:rPr>
                        <a:t>，不</a:t>
                      </a:r>
                      <a:r>
                        <a:rPr sz="900" kern="0" spc="-120" dirty="0">
                          <a:solidFill>
                            <a:srgbClr val="FF0000">
                              <a:alpha val="100000"/>
                            </a:srgbClr>
                          </a:solidFill>
                          <a:latin typeface="Microsoft YaHei"/>
                          <a:ea typeface="Microsoft YaHei"/>
                          <a:cs typeface="Microsoft YaHei"/>
                        </a:rPr>
                        <a:t> </a:t>
                      </a:r>
                      <a:r>
                        <a:rPr sz="900" kern="0" spc="60" dirty="0">
                          <a:solidFill>
                            <a:srgbClr val="FF0000">
                              <a:alpha val="100000"/>
                            </a:srgbClr>
                          </a:solidFill>
                          <a:latin typeface="Microsoft YaHei"/>
                          <a:ea typeface="Microsoft YaHei"/>
                          <a:cs typeface="Microsoft YaHei"/>
                        </a:rPr>
                        <a:t>得</a:t>
                      </a:r>
                      <a:r>
                        <a:rPr sz="900" kern="0" spc="-130" dirty="0">
                          <a:solidFill>
                            <a:srgbClr val="FF0000">
                              <a:alpha val="100000"/>
                            </a:srgbClr>
                          </a:solidFill>
                          <a:latin typeface="Microsoft YaHei"/>
                          <a:ea typeface="Microsoft YaHei"/>
                          <a:cs typeface="Microsoft YaHei"/>
                        </a:rPr>
                        <a:t> </a:t>
                      </a:r>
                      <a:r>
                        <a:rPr sz="900" kern="0" spc="60" dirty="0">
                          <a:solidFill>
                            <a:srgbClr val="FF0000">
                              <a:alpha val="100000"/>
                            </a:srgbClr>
                          </a:solidFill>
                          <a:latin typeface="Microsoft YaHei"/>
                          <a:ea typeface="Microsoft YaHei"/>
                          <a:cs typeface="Microsoft YaHei"/>
                        </a:rPr>
                        <a:t>采</a:t>
                      </a:r>
                      <a:r>
                        <a:rPr sz="900" kern="0" spc="-120" dirty="0">
                          <a:solidFill>
                            <a:srgbClr val="FF0000">
                              <a:alpha val="100000"/>
                            </a:srgbClr>
                          </a:solidFill>
                          <a:latin typeface="Microsoft YaHei"/>
                          <a:ea typeface="Microsoft YaHei"/>
                          <a:cs typeface="Microsoft YaHei"/>
                        </a:rPr>
                        <a:t> </a:t>
                      </a:r>
                      <a:r>
                        <a:rPr sz="900" kern="0" spc="60" dirty="0">
                          <a:solidFill>
                            <a:srgbClr val="FF0000">
                              <a:alpha val="100000"/>
                            </a:srgbClr>
                          </a:solidFill>
                          <a:latin typeface="Microsoft YaHei"/>
                          <a:ea typeface="Microsoft YaHei"/>
                          <a:cs typeface="Microsoft YaHei"/>
                        </a:rPr>
                        <a:t>用</a:t>
                      </a:r>
                      <a:r>
                        <a:rPr sz="900" kern="0" spc="-120" dirty="0">
                          <a:solidFill>
                            <a:srgbClr val="FF0000">
                              <a:alpha val="100000"/>
                            </a:srgbClr>
                          </a:solidFill>
                          <a:latin typeface="Microsoft YaHei"/>
                          <a:ea typeface="Microsoft YaHei"/>
                          <a:cs typeface="Microsoft YaHei"/>
                        </a:rPr>
                        <a:t> </a:t>
                      </a:r>
                      <a:r>
                        <a:rPr sz="900" kern="0" spc="60" dirty="0">
                          <a:solidFill>
                            <a:srgbClr val="FF0000">
                              <a:alpha val="100000"/>
                            </a:srgbClr>
                          </a:solidFill>
                          <a:latin typeface="Microsoft YaHei"/>
                          <a:ea typeface="Microsoft YaHei"/>
                          <a:cs typeface="Microsoft YaHei"/>
                        </a:rPr>
                        <a:t>手</a:t>
                      </a:r>
                      <a:r>
                        <a:rPr sz="900" kern="0" spc="-120" dirty="0">
                          <a:solidFill>
                            <a:srgbClr val="FF0000">
                              <a:alpha val="100000"/>
                            </a:srgbClr>
                          </a:solidFill>
                          <a:latin typeface="Microsoft YaHei"/>
                          <a:ea typeface="Microsoft YaHei"/>
                          <a:cs typeface="Microsoft YaHei"/>
                        </a:rPr>
                        <a:t> </a:t>
                      </a:r>
                      <a:r>
                        <a:rPr sz="900" kern="0" spc="60" dirty="0">
                          <a:solidFill>
                            <a:srgbClr val="FF0000">
                              <a:alpha val="100000"/>
                            </a:srgbClr>
                          </a:solidFill>
                          <a:latin typeface="Microsoft YaHei"/>
                          <a:ea typeface="Microsoft YaHei"/>
                          <a:cs typeface="Microsoft YaHei"/>
                        </a:rPr>
                        <a:t>动</a:t>
                      </a:r>
                      <a:r>
                        <a:rPr sz="900" kern="0" spc="-130" dirty="0">
                          <a:solidFill>
                            <a:srgbClr val="FF0000">
                              <a:alpha val="100000"/>
                            </a:srgbClr>
                          </a:solidFill>
                          <a:latin typeface="Microsoft YaHei"/>
                          <a:ea typeface="Microsoft YaHei"/>
                          <a:cs typeface="Microsoft YaHei"/>
                        </a:rPr>
                        <a:t> </a:t>
                      </a:r>
                      <a:r>
                        <a:rPr sz="900" kern="0" spc="60" dirty="0">
                          <a:solidFill>
                            <a:srgbClr val="FF0000">
                              <a:alpha val="100000"/>
                            </a:srgbClr>
                          </a:solidFill>
                          <a:latin typeface="Microsoft YaHei"/>
                          <a:ea typeface="Microsoft YaHei"/>
                          <a:cs typeface="Microsoft YaHei"/>
                        </a:rPr>
                        <a:t>装</a:t>
                      </a:r>
                      <a:r>
                        <a:rPr sz="900" kern="0" spc="-120" dirty="0">
                          <a:solidFill>
                            <a:srgbClr val="FF0000">
                              <a:alpha val="100000"/>
                            </a:srgbClr>
                          </a:solidFill>
                          <a:latin typeface="Microsoft YaHei"/>
                          <a:ea typeface="Microsoft YaHei"/>
                          <a:cs typeface="Microsoft YaHei"/>
                        </a:rPr>
                        <a:t> </a:t>
                      </a:r>
                      <a:r>
                        <a:rPr sz="900" kern="0" spc="60" dirty="0">
                          <a:solidFill>
                            <a:srgbClr val="FF0000">
                              <a:alpha val="100000"/>
                            </a:srgbClr>
                          </a:solidFill>
                          <a:latin typeface="Microsoft YaHei"/>
                          <a:ea typeface="Microsoft YaHei"/>
                          <a:cs typeface="Microsoft YaHei"/>
                        </a:rPr>
                        <a:t>置</a:t>
                      </a:r>
                      <a:r>
                        <a:rPr sz="900" kern="0" spc="-120" dirty="0">
                          <a:solidFill>
                            <a:srgbClr val="FF0000">
                              <a:alpha val="100000"/>
                            </a:srgbClr>
                          </a:solidFill>
                          <a:latin typeface="Microsoft YaHei"/>
                          <a:ea typeface="Microsoft YaHei"/>
                          <a:cs typeface="Microsoft YaHei"/>
                        </a:rPr>
                        <a:t> </a:t>
                      </a:r>
                      <a:r>
                        <a:rPr sz="900" kern="0" spc="60" dirty="0">
                          <a:solidFill>
                            <a:srgbClr val="FF0000">
                              <a:alpha val="100000"/>
                            </a:srgbClr>
                          </a:solidFill>
                          <a:latin typeface="Microsoft YaHei"/>
                          <a:ea typeface="Microsoft YaHei"/>
                          <a:cs typeface="Microsoft YaHei"/>
                        </a:rPr>
                        <a:t>节</a:t>
                      </a:r>
                      <a:r>
                        <a:rPr sz="900" kern="0" spc="-130" dirty="0">
                          <a:solidFill>
                            <a:srgbClr val="FF0000">
                              <a:alpha val="100000"/>
                            </a:srgbClr>
                          </a:solidFill>
                          <a:latin typeface="Microsoft YaHei"/>
                          <a:ea typeface="Microsoft YaHei"/>
                          <a:cs typeface="Microsoft YaHei"/>
                        </a:rPr>
                        <a:t> </a:t>
                      </a:r>
                      <a:r>
                        <a:rPr sz="900" kern="0" spc="50" dirty="0">
                          <a:solidFill>
                            <a:srgbClr val="FF0000">
                              <a:alpha val="100000"/>
                            </a:srgbClr>
                          </a:solidFill>
                          <a:latin typeface="Microsoft YaHei"/>
                          <a:ea typeface="Microsoft YaHei"/>
                          <a:cs typeface="Microsoft YaHei"/>
                        </a:rPr>
                        <a:t>流</a:t>
                      </a:r>
                      <a:r>
                        <a:rPr sz="900" kern="0" spc="-120" dirty="0">
                          <a:solidFill>
                            <a:srgbClr val="FF0000">
                              <a:alpha val="100000"/>
                            </a:srgbClr>
                          </a:solidFill>
                          <a:latin typeface="Microsoft YaHei"/>
                          <a:ea typeface="Microsoft YaHei"/>
                          <a:cs typeface="Microsoft YaHei"/>
                        </a:rPr>
                        <a:t> </a:t>
                      </a:r>
                      <a:r>
                        <a:rPr sz="900" kern="0" spc="50" dirty="0">
                          <a:solidFill>
                            <a:srgbClr val="FF0000">
                              <a:alpha val="100000"/>
                            </a:srgbClr>
                          </a:solidFill>
                          <a:latin typeface="Microsoft YaHei"/>
                          <a:ea typeface="Microsoft YaHei"/>
                          <a:cs typeface="Microsoft YaHei"/>
                        </a:rPr>
                        <a:t>减</a:t>
                      </a:r>
                      <a:r>
                        <a:rPr sz="900" kern="0" spc="0" dirty="0">
                          <a:solidFill>
                            <a:srgbClr val="FF0000">
                              <a:alpha val="100000"/>
                            </a:srgbClr>
                          </a:solidFill>
                          <a:latin typeface="Microsoft YaHei"/>
                          <a:ea typeface="Microsoft YaHei"/>
                          <a:cs typeface="Microsoft YaHei"/>
                        </a:rPr>
                        <a:t>           </a:t>
                      </a:r>
                      <a:r>
                        <a:rPr sz="900" kern="0" spc="30" dirty="0">
                          <a:solidFill>
                            <a:srgbClr val="FF0000">
                              <a:alpha val="100000"/>
                            </a:srgbClr>
                          </a:solidFill>
                          <a:latin typeface="Microsoft YaHei"/>
                          <a:ea typeface="Microsoft YaHei"/>
                          <a:cs typeface="Microsoft YaHei"/>
                        </a:rPr>
                        <a:t>压</a:t>
                      </a:r>
                      <a:r>
                        <a:rPr sz="900" kern="0" spc="-120" dirty="0">
                          <a:solidFill>
                            <a:srgbClr val="FF0000">
                              <a:alpha val="100000"/>
                            </a:srgbClr>
                          </a:solidFill>
                          <a:latin typeface="Microsoft YaHei"/>
                          <a:ea typeface="Microsoft YaHei"/>
                          <a:cs typeface="Microsoft YaHei"/>
                        </a:rPr>
                        <a:t> </a:t>
                      </a:r>
                      <a:r>
                        <a:rPr sz="900" kern="0" spc="30" dirty="0">
                          <a:solidFill>
                            <a:srgbClr val="FF0000">
                              <a:alpha val="100000"/>
                            </a:srgbClr>
                          </a:solidFill>
                          <a:latin typeface="Microsoft YaHei"/>
                          <a:ea typeface="Microsoft YaHei"/>
                          <a:cs typeface="Microsoft YaHei"/>
                        </a:rPr>
                        <a:t>;</a:t>
                      </a:r>
                      <a:endParaRPr sz="900" dirty="0">
                        <a:latin typeface="Microsoft YaHei"/>
                        <a:ea typeface="Microsoft YaHei"/>
                        <a:cs typeface="Microsoft YaHei"/>
                      </a:endParaRPr>
                    </a:p>
                    <a:p>
                      <a:pPr marL="232409" indent="3810" algn="l" rtl="0" eaLnBrk="0">
                        <a:lnSpc>
                          <a:spcPct val="131000"/>
                        </a:lnSpc>
                        <a:spcBef>
                          <a:spcPts val="192"/>
                        </a:spcBef>
                        <a:tabLst/>
                      </a:pPr>
                      <a:r>
                        <a:rPr sz="900" kern="0" spc="200" dirty="0">
                          <a:solidFill>
                            <a:srgbClr val="FF0000">
                              <a:alpha val="100000"/>
                            </a:srgbClr>
                          </a:solidFill>
                          <a:latin typeface="Microsoft YaHei"/>
                          <a:ea typeface="Microsoft YaHei"/>
                          <a:cs typeface="Microsoft YaHei"/>
                        </a:rPr>
                        <a:t>2应根据工艺要求设置紧</a:t>
                      </a:r>
                      <a:r>
                        <a:rPr sz="900" kern="0" spc="190" dirty="0">
                          <a:solidFill>
                            <a:srgbClr val="FF0000">
                              <a:alpha val="100000"/>
                            </a:srgbClr>
                          </a:solidFill>
                          <a:latin typeface="Microsoft YaHei"/>
                          <a:ea typeface="Microsoft YaHei"/>
                          <a:cs typeface="Microsoft YaHei"/>
                        </a:rPr>
                        <a:t>急切断阀和安全放散装置</a:t>
                      </a:r>
                      <a:r>
                        <a:rPr sz="900" kern="0" spc="260" dirty="0">
                          <a:solidFill>
                            <a:srgbClr val="FF0000">
                              <a:alpha val="100000"/>
                            </a:srgbClr>
                          </a:solidFill>
                          <a:latin typeface="Microsoft YaHei"/>
                          <a:ea typeface="Microsoft YaHei"/>
                          <a:cs typeface="Microsoft YaHei"/>
                        </a:rPr>
                        <a:t> </a:t>
                      </a:r>
                      <a:r>
                        <a:rPr sz="900" kern="0" spc="190" dirty="0">
                          <a:solidFill>
                            <a:srgbClr val="FF0000">
                              <a:alpha val="100000"/>
                            </a:srgbClr>
                          </a:solidFill>
                          <a:latin typeface="Microsoft YaHei"/>
                          <a:ea typeface="Microsoft YaHei"/>
                          <a:cs typeface="Microsoft YaHei"/>
                        </a:rPr>
                        <a:t>，</a:t>
                      </a:r>
                      <a:r>
                        <a:rPr sz="900" kern="0" spc="0" dirty="0">
                          <a:solidFill>
                            <a:srgbClr val="FF0000">
                              <a:alpha val="100000"/>
                            </a:srgbClr>
                          </a:solidFill>
                          <a:latin typeface="Microsoft YaHei"/>
                          <a:ea typeface="Microsoft YaHei"/>
                          <a:cs typeface="Microsoft YaHei"/>
                        </a:rPr>
                        <a:t>        </a:t>
                      </a:r>
                      <a:r>
                        <a:rPr sz="900" kern="0" spc="70" dirty="0">
                          <a:solidFill>
                            <a:srgbClr val="FF0000">
                              <a:alpha val="100000"/>
                            </a:srgbClr>
                          </a:solidFill>
                          <a:latin typeface="Microsoft YaHei"/>
                          <a:ea typeface="Microsoft YaHei"/>
                          <a:cs typeface="Microsoft YaHei"/>
                        </a:rPr>
                        <a:t>安</a:t>
                      </a:r>
                      <a:r>
                        <a:rPr sz="900" kern="0" spc="-140" dirty="0">
                          <a:solidFill>
                            <a:srgbClr val="FF0000">
                              <a:alpha val="100000"/>
                            </a:srgbClr>
                          </a:solidFill>
                          <a:latin typeface="Microsoft YaHei"/>
                          <a:ea typeface="Microsoft YaHei"/>
                          <a:cs typeface="Microsoft YaHei"/>
                        </a:rPr>
                        <a:t> </a:t>
                      </a:r>
                      <a:r>
                        <a:rPr sz="900" kern="0" spc="70" dirty="0">
                          <a:solidFill>
                            <a:srgbClr val="FF0000">
                              <a:alpha val="100000"/>
                            </a:srgbClr>
                          </a:solidFill>
                          <a:latin typeface="Microsoft YaHei"/>
                          <a:ea typeface="Microsoft YaHei"/>
                          <a:cs typeface="Microsoft YaHei"/>
                        </a:rPr>
                        <a:t>全</a:t>
                      </a:r>
                      <a:r>
                        <a:rPr sz="900" kern="0" spc="-130" dirty="0">
                          <a:solidFill>
                            <a:srgbClr val="FF0000">
                              <a:alpha val="100000"/>
                            </a:srgbClr>
                          </a:solidFill>
                          <a:latin typeface="Microsoft YaHei"/>
                          <a:ea typeface="Microsoft YaHei"/>
                          <a:cs typeface="Microsoft YaHei"/>
                        </a:rPr>
                        <a:t> </a:t>
                      </a:r>
                      <a:r>
                        <a:rPr sz="900" kern="0" spc="70" dirty="0">
                          <a:solidFill>
                            <a:srgbClr val="FF0000">
                              <a:alpha val="100000"/>
                            </a:srgbClr>
                          </a:solidFill>
                          <a:latin typeface="Microsoft YaHei"/>
                          <a:ea typeface="Microsoft YaHei"/>
                          <a:cs typeface="Microsoft YaHei"/>
                        </a:rPr>
                        <a:t>放</a:t>
                      </a:r>
                      <a:r>
                        <a:rPr sz="900" kern="0" spc="-120" dirty="0">
                          <a:solidFill>
                            <a:srgbClr val="FF0000">
                              <a:alpha val="100000"/>
                            </a:srgbClr>
                          </a:solidFill>
                          <a:latin typeface="Microsoft YaHei"/>
                          <a:ea typeface="Microsoft YaHei"/>
                          <a:cs typeface="Microsoft YaHei"/>
                        </a:rPr>
                        <a:t> </a:t>
                      </a:r>
                      <a:r>
                        <a:rPr sz="900" kern="0" spc="70" dirty="0">
                          <a:solidFill>
                            <a:srgbClr val="FF0000">
                              <a:alpha val="100000"/>
                            </a:srgbClr>
                          </a:solidFill>
                          <a:latin typeface="Microsoft YaHei"/>
                          <a:ea typeface="Microsoft YaHei"/>
                          <a:cs typeface="Microsoft YaHei"/>
                        </a:rPr>
                        <a:t>散</a:t>
                      </a:r>
                      <a:r>
                        <a:rPr sz="900" kern="0" spc="-130" dirty="0">
                          <a:solidFill>
                            <a:srgbClr val="FF0000">
                              <a:alpha val="100000"/>
                            </a:srgbClr>
                          </a:solidFill>
                          <a:latin typeface="Microsoft YaHei"/>
                          <a:ea typeface="Microsoft YaHei"/>
                          <a:cs typeface="Microsoft YaHei"/>
                        </a:rPr>
                        <a:t> </a:t>
                      </a:r>
                      <a:r>
                        <a:rPr sz="900" kern="0" spc="70" dirty="0">
                          <a:solidFill>
                            <a:srgbClr val="FF0000">
                              <a:alpha val="100000"/>
                            </a:srgbClr>
                          </a:solidFill>
                          <a:latin typeface="Microsoft YaHei"/>
                          <a:ea typeface="Microsoft YaHei"/>
                          <a:cs typeface="Microsoft YaHei"/>
                        </a:rPr>
                        <a:t>装</a:t>
                      </a:r>
                      <a:r>
                        <a:rPr sz="900" kern="0" spc="-120" dirty="0">
                          <a:solidFill>
                            <a:srgbClr val="FF0000">
                              <a:alpha val="100000"/>
                            </a:srgbClr>
                          </a:solidFill>
                          <a:latin typeface="Microsoft YaHei"/>
                          <a:ea typeface="Microsoft YaHei"/>
                          <a:cs typeface="Microsoft YaHei"/>
                        </a:rPr>
                        <a:t> </a:t>
                      </a:r>
                      <a:r>
                        <a:rPr sz="900" kern="0" spc="70" dirty="0">
                          <a:solidFill>
                            <a:srgbClr val="FF0000">
                              <a:alpha val="100000"/>
                            </a:srgbClr>
                          </a:solidFill>
                          <a:latin typeface="Microsoft YaHei"/>
                          <a:ea typeface="Microsoft YaHei"/>
                          <a:cs typeface="Microsoft YaHei"/>
                        </a:rPr>
                        <a:t>置</a:t>
                      </a:r>
                      <a:r>
                        <a:rPr sz="900" kern="0" spc="-90" dirty="0">
                          <a:solidFill>
                            <a:srgbClr val="FF0000">
                              <a:alpha val="100000"/>
                            </a:srgbClr>
                          </a:solidFill>
                          <a:latin typeface="Microsoft YaHei"/>
                          <a:ea typeface="Microsoft YaHei"/>
                          <a:cs typeface="Microsoft YaHei"/>
                        </a:rPr>
                        <a:t> </a:t>
                      </a:r>
                      <a:r>
                        <a:rPr sz="900" kern="0" spc="70" dirty="0">
                          <a:solidFill>
                            <a:srgbClr val="FF0000">
                              <a:alpha val="100000"/>
                            </a:srgbClr>
                          </a:solidFill>
                          <a:latin typeface="Microsoft YaHei"/>
                          <a:ea typeface="Microsoft YaHei"/>
                          <a:cs typeface="Microsoft YaHei"/>
                        </a:rPr>
                        <a:t>的</a:t>
                      </a:r>
                      <a:r>
                        <a:rPr sz="900" kern="0" spc="-120" dirty="0">
                          <a:solidFill>
                            <a:srgbClr val="FF0000">
                              <a:alpha val="100000"/>
                            </a:srgbClr>
                          </a:solidFill>
                          <a:latin typeface="Microsoft YaHei"/>
                          <a:ea typeface="Microsoft YaHei"/>
                          <a:cs typeface="Microsoft YaHei"/>
                        </a:rPr>
                        <a:t> </a:t>
                      </a:r>
                      <a:r>
                        <a:rPr sz="900" kern="0" spc="70" dirty="0">
                          <a:solidFill>
                            <a:srgbClr val="FF0000">
                              <a:alpha val="100000"/>
                            </a:srgbClr>
                          </a:solidFill>
                          <a:latin typeface="Microsoft YaHei"/>
                          <a:ea typeface="Microsoft YaHei"/>
                          <a:cs typeface="Microsoft YaHei"/>
                        </a:rPr>
                        <a:t>设</a:t>
                      </a:r>
                      <a:r>
                        <a:rPr sz="900" kern="0" spc="-120" dirty="0">
                          <a:solidFill>
                            <a:srgbClr val="FF0000">
                              <a:alpha val="100000"/>
                            </a:srgbClr>
                          </a:solidFill>
                          <a:latin typeface="Microsoft YaHei"/>
                          <a:ea typeface="Microsoft YaHei"/>
                          <a:cs typeface="Microsoft YaHei"/>
                        </a:rPr>
                        <a:t> </a:t>
                      </a:r>
                      <a:r>
                        <a:rPr sz="900" kern="0" spc="70" dirty="0">
                          <a:solidFill>
                            <a:srgbClr val="FF0000">
                              <a:alpha val="100000"/>
                            </a:srgbClr>
                          </a:solidFill>
                          <a:latin typeface="Microsoft YaHei"/>
                          <a:ea typeface="Microsoft YaHei"/>
                          <a:cs typeface="Microsoft YaHei"/>
                        </a:rPr>
                        <a:t>置</a:t>
                      </a:r>
                      <a:r>
                        <a:rPr sz="900" kern="0" spc="-140" dirty="0">
                          <a:solidFill>
                            <a:srgbClr val="FF0000">
                              <a:alpha val="100000"/>
                            </a:srgbClr>
                          </a:solidFill>
                          <a:latin typeface="Microsoft YaHei"/>
                          <a:ea typeface="Microsoft YaHei"/>
                          <a:cs typeface="Microsoft YaHei"/>
                        </a:rPr>
                        <a:t> </a:t>
                      </a:r>
                      <a:r>
                        <a:rPr sz="900" kern="0" spc="70" dirty="0">
                          <a:solidFill>
                            <a:srgbClr val="FF0000">
                              <a:alpha val="100000"/>
                            </a:srgbClr>
                          </a:solidFill>
                          <a:latin typeface="Microsoft YaHei"/>
                          <a:ea typeface="Microsoft YaHei"/>
                          <a:cs typeface="Microsoft YaHei"/>
                        </a:rPr>
                        <a:t>应</a:t>
                      </a:r>
                      <a:r>
                        <a:rPr sz="900" kern="0" spc="-120" dirty="0">
                          <a:solidFill>
                            <a:srgbClr val="FF0000">
                              <a:alpha val="100000"/>
                            </a:srgbClr>
                          </a:solidFill>
                          <a:latin typeface="Microsoft YaHei"/>
                          <a:ea typeface="Microsoft YaHei"/>
                          <a:cs typeface="Microsoft YaHei"/>
                        </a:rPr>
                        <a:t> </a:t>
                      </a:r>
                      <a:r>
                        <a:rPr sz="900" kern="0" spc="70" dirty="0">
                          <a:solidFill>
                            <a:srgbClr val="FF0000">
                              <a:alpha val="100000"/>
                            </a:srgbClr>
                          </a:solidFill>
                          <a:latin typeface="Microsoft YaHei"/>
                          <a:ea typeface="Microsoft YaHei"/>
                          <a:cs typeface="Microsoft YaHei"/>
                        </a:rPr>
                        <a:t>符</a:t>
                      </a:r>
                      <a:r>
                        <a:rPr sz="900" kern="0" spc="-130" dirty="0">
                          <a:solidFill>
                            <a:srgbClr val="FF0000">
                              <a:alpha val="100000"/>
                            </a:srgbClr>
                          </a:solidFill>
                          <a:latin typeface="Microsoft YaHei"/>
                          <a:ea typeface="Microsoft YaHei"/>
                          <a:cs typeface="Microsoft YaHei"/>
                        </a:rPr>
                        <a:t> </a:t>
                      </a:r>
                      <a:r>
                        <a:rPr sz="900" kern="0" spc="70" dirty="0">
                          <a:solidFill>
                            <a:srgbClr val="FF0000">
                              <a:alpha val="100000"/>
                            </a:srgbClr>
                          </a:solidFill>
                          <a:latin typeface="Microsoft YaHei"/>
                          <a:ea typeface="Microsoft YaHei"/>
                          <a:cs typeface="Microsoft YaHei"/>
                        </a:rPr>
                        <a:t>合</a:t>
                      </a:r>
                      <a:r>
                        <a:rPr sz="900" kern="0" spc="-130" dirty="0">
                          <a:solidFill>
                            <a:srgbClr val="FF0000">
                              <a:alpha val="100000"/>
                            </a:srgbClr>
                          </a:solidFill>
                          <a:latin typeface="Microsoft YaHei"/>
                          <a:ea typeface="Microsoft YaHei"/>
                          <a:cs typeface="Microsoft YaHei"/>
                        </a:rPr>
                        <a:t> </a:t>
                      </a:r>
                      <a:r>
                        <a:rPr sz="900" kern="0" spc="70" dirty="0">
                          <a:solidFill>
                            <a:srgbClr val="FF0000">
                              <a:alpha val="100000"/>
                            </a:srgbClr>
                          </a:solidFill>
                          <a:latin typeface="Microsoft YaHei"/>
                          <a:ea typeface="Microsoft YaHei"/>
                          <a:cs typeface="Microsoft YaHei"/>
                        </a:rPr>
                        <a:t>本</a:t>
                      </a:r>
                      <a:r>
                        <a:rPr sz="900" kern="0" spc="-120" dirty="0">
                          <a:solidFill>
                            <a:srgbClr val="FF0000">
                              <a:alpha val="100000"/>
                            </a:srgbClr>
                          </a:solidFill>
                          <a:latin typeface="Microsoft YaHei"/>
                          <a:ea typeface="Microsoft YaHei"/>
                          <a:cs typeface="Microsoft YaHei"/>
                        </a:rPr>
                        <a:t> </a:t>
                      </a:r>
                      <a:r>
                        <a:rPr sz="900" kern="0" spc="70" dirty="0">
                          <a:solidFill>
                            <a:srgbClr val="FF0000">
                              <a:alpha val="100000"/>
                            </a:srgbClr>
                          </a:solidFill>
                          <a:latin typeface="Microsoft YaHei"/>
                          <a:ea typeface="Microsoft YaHei"/>
                          <a:cs typeface="Microsoft YaHei"/>
                        </a:rPr>
                        <a:t>规</a:t>
                      </a:r>
                      <a:r>
                        <a:rPr sz="900" kern="0" spc="-120" dirty="0">
                          <a:solidFill>
                            <a:srgbClr val="FF0000">
                              <a:alpha val="100000"/>
                            </a:srgbClr>
                          </a:solidFill>
                          <a:latin typeface="Microsoft YaHei"/>
                          <a:ea typeface="Microsoft YaHei"/>
                          <a:cs typeface="Microsoft YaHei"/>
                        </a:rPr>
                        <a:t> </a:t>
                      </a:r>
                      <a:r>
                        <a:rPr sz="900" kern="0" spc="70" dirty="0">
                          <a:solidFill>
                            <a:srgbClr val="FF0000">
                              <a:alpha val="100000"/>
                            </a:srgbClr>
                          </a:solidFill>
                          <a:latin typeface="Microsoft YaHei"/>
                          <a:ea typeface="Microsoft YaHei"/>
                          <a:cs typeface="Microsoft YaHei"/>
                        </a:rPr>
                        <a:t>范</a:t>
                      </a:r>
                      <a:r>
                        <a:rPr sz="900" kern="0" spc="-130" dirty="0">
                          <a:solidFill>
                            <a:srgbClr val="FF0000">
                              <a:alpha val="100000"/>
                            </a:srgbClr>
                          </a:solidFill>
                          <a:latin typeface="Microsoft YaHei"/>
                          <a:ea typeface="Microsoft YaHei"/>
                          <a:cs typeface="Microsoft YaHei"/>
                        </a:rPr>
                        <a:t> </a:t>
                      </a:r>
                      <a:r>
                        <a:rPr sz="900" kern="0" spc="70" dirty="0">
                          <a:solidFill>
                            <a:srgbClr val="FF0000">
                              <a:alpha val="100000"/>
                            </a:srgbClr>
                          </a:solidFill>
                          <a:latin typeface="Microsoft YaHei"/>
                          <a:ea typeface="Microsoft YaHei"/>
                          <a:cs typeface="Microsoft YaHei"/>
                        </a:rPr>
                        <a:t>第</a:t>
                      </a:r>
                      <a:r>
                        <a:rPr sz="900" kern="0" spc="-90" dirty="0">
                          <a:solidFill>
                            <a:srgbClr val="FF0000">
                              <a:alpha val="100000"/>
                            </a:srgbClr>
                          </a:solidFill>
                          <a:latin typeface="Microsoft YaHei"/>
                          <a:ea typeface="Microsoft YaHei"/>
                          <a:cs typeface="Microsoft YaHei"/>
                        </a:rPr>
                        <a:t> </a:t>
                      </a:r>
                      <a:r>
                        <a:rPr sz="900" kern="0" spc="70" dirty="0">
                          <a:solidFill>
                            <a:srgbClr val="FF0000">
                              <a:alpha val="100000"/>
                            </a:srgbClr>
                          </a:solidFill>
                          <a:latin typeface="Microsoft YaHei"/>
                          <a:ea typeface="Microsoft YaHei"/>
                          <a:cs typeface="Microsoft YaHei"/>
                        </a:rPr>
                        <a:t>6</a:t>
                      </a:r>
                      <a:r>
                        <a:rPr sz="900" kern="0" spc="-80" dirty="0">
                          <a:solidFill>
                            <a:srgbClr val="FF0000">
                              <a:alpha val="100000"/>
                            </a:srgbClr>
                          </a:solidFill>
                          <a:latin typeface="Microsoft YaHei"/>
                          <a:ea typeface="Microsoft YaHei"/>
                          <a:cs typeface="Microsoft YaHei"/>
                        </a:rPr>
                        <a:t> </a:t>
                      </a:r>
                      <a:r>
                        <a:rPr sz="900" kern="0" spc="70" dirty="0">
                          <a:solidFill>
                            <a:srgbClr val="FF0000">
                              <a:alpha val="100000"/>
                            </a:srgbClr>
                          </a:solidFill>
                          <a:latin typeface="Microsoft YaHei"/>
                          <a:ea typeface="Microsoft YaHei"/>
                          <a:cs typeface="Microsoft YaHei"/>
                        </a:rPr>
                        <a:t>.2.</a:t>
                      </a:r>
                      <a:r>
                        <a:rPr sz="900" kern="0" spc="-90" dirty="0">
                          <a:solidFill>
                            <a:srgbClr val="FF0000">
                              <a:alpha val="100000"/>
                            </a:srgbClr>
                          </a:solidFill>
                          <a:latin typeface="Microsoft YaHei"/>
                          <a:ea typeface="Microsoft YaHei"/>
                          <a:cs typeface="Microsoft YaHei"/>
                        </a:rPr>
                        <a:t> </a:t>
                      </a:r>
                      <a:r>
                        <a:rPr sz="900" kern="0" spc="70" dirty="0">
                          <a:solidFill>
                            <a:srgbClr val="FF0000">
                              <a:alpha val="100000"/>
                            </a:srgbClr>
                          </a:solidFill>
                          <a:latin typeface="Microsoft YaHei"/>
                          <a:ea typeface="Microsoft YaHei"/>
                          <a:cs typeface="Microsoft YaHei"/>
                        </a:rPr>
                        <a:t>6</a:t>
                      </a:r>
                      <a:r>
                        <a:rPr sz="900" kern="0" spc="-130" dirty="0">
                          <a:solidFill>
                            <a:srgbClr val="FF0000">
                              <a:alpha val="100000"/>
                            </a:srgbClr>
                          </a:solidFill>
                          <a:latin typeface="Microsoft YaHei"/>
                          <a:ea typeface="Microsoft YaHei"/>
                          <a:cs typeface="Microsoft YaHei"/>
                        </a:rPr>
                        <a:t> </a:t>
                      </a:r>
                      <a:r>
                        <a:rPr sz="900" kern="0" spc="70" dirty="0">
                          <a:solidFill>
                            <a:srgbClr val="FF0000">
                              <a:alpha val="100000"/>
                            </a:srgbClr>
                          </a:solidFill>
                          <a:latin typeface="Microsoft YaHei"/>
                          <a:ea typeface="Microsoft YaHei"/>
                          <a:cs typeface="Microsoft YaHei"/>
                        </a:rPr>
                        <a:t>条</a:t>
                      </a:r>
                      <a:r>
                        <a:rPr sz="900" kern="0" spc="-70" dirty="0">
                          <a:solidFill>
                            <a:srgbClr val="FF0000">
                              <a:alpha val="100000"/>
                            </a:srgbClr>
                          </a:solidFill>
                          <a:latin typeface="Microsoft YaHei"/>
                          <a:ea typeface="Microsoft YaHei"/>
                          <a:cs typeface="Microsoft YaHei"/>
                        </a:rPr>
                        <a:t> </a:t>
                      </a:r>
                      <a:r>
                        <a:rPr sz="900" kern="0" spc="60" dirty="0">
                          <a:solidFill>
                            <a:srgbClr val="FF0000">
                              <a:alpha val="100000"/>
                            </a:srgbClr>
                          </a:solidFill>
                          <a:latin typeface="Microsoft YaHei"/>
                          <a:ea typeface="Microsoft YaHei"/>
                          <a:cs typeface="Microsoft YaHei"/>
                        </a:rPr>
                        <a:t>、</a:t>
                      </a:r>
                      <a:r>
                        <a:rPr sz="900" kern="0" spc="-70" dirty="0">
                          <a:solidFill>
                            <a:srgbClr val="FF0000">
                              <a:alpha val="100000"/>
                            </a:srgbClr>
                          </a:solidFill>
                          <a:latin typeface="Microsoft YaHei"/>
                          <a:ea typeface="Microsoft YaHei"/>
                          <a:cs typeface="Microsoft YaHei"/>
                        </a:rPr>
                        <a:t> </a:t>
                      </a:r>
                      <a:r>
                        <a:rPr sz="900" kern="0" spc="60" dirty="0">
                          <a:solidFill>
                            <a:srgbClr val="FF0000">
                              <a:alpha val="100000"/>
                            </a:srgbClr>
                          </a:solidFill>
                          <a:latin typeface="Microsoft YaHei"/>
                          <a:ea typeface="Microsoft YaHei"/>
                          <a:cs typeface="Microsoft YaHei"/>
                        </a:rPr>
                        <a:t>第</a:t>
                      </a:r>
                      <a:r>
                        <a:rPr sz="900" kern="0" spc="0" dirty="0">
                          <a:solidFill>
                            <a:srgbClr val="FF0000">
                              <a:alpha val="100000"/>
                            </a:srgbClr>
                          </a:solidFill>
                          <a:latin typeface="Microsoft YaHei"/>
                          <a:ea typeface="Microsoft YaHei"/>
                          <a:cs typeface="Microsoft YaHei"/>
                        </a:rPr>
                        <a:t>             </a:t>
                      </a:r>
                      <a:r>
                        <a:rPr sz="900" kern="0" spc="70" dirty="0">
                          <a:solidFill>
                            <a:srgbClr val="FF0000">
                              <a:alpha val="100000"/>
                            </a:srgbClr>
                          </a:solidFill>
                          <a:latin typeface="Microsoft YaHei"/>
                          <a:ea typeface="Microsoft YaHei"/>
                          <a:cs typeface="Microsoft YaHei"/>
                        </a:rPr>
                        <a:t>6.2.</a:t>
                      </a:r>
                      <a:r>
                        <a:rPr sz="900" kern="0" spc="-20" dirty="0">
                          <a:solidFill>
                            <a:srgbClr val="FF0000">
                              <a:alpha val="100000"/>
                            </a:srgbClr>
                          </a:solidFill>
                          <a:latin typeface="Microsoft YaHei"/>
                          <a:ea typeface="Microsoft YaHei"/>
                          <a:cs typeface="Microsoft YaHei"/>
                        </a:rPr>
                        <a:t> </a:t>
                      </a:r>
                      <a:r>
                        <a:rPr sz="900" kern="0" spc="70" dirty="0">
                          <a:solidFill>
                            <a:srgbClr val="FF0000">
                              <a:alpha val="100000"/>
                            </a:srgbClr>
                          </a:solidFill>
                          <a:latin typeface="Microsoft YaHei"/>
                          <a:ea typeface="Microsoft YaHei"/>
                          <a:cs typeface="Microsoft YaHei"/>
                        </a:rPr>
                        <a:t>7</a:t>
                      </a:r>
                      <a:r>
                        <a:rPr sz="900" kern="0" spc="-130" dirty="0">
                          <a:solidFill>
                            <a:srgbClr val="FF0000">
                              <a:alpha val="100000"/>
                            </a:srgbClr>
                          </a:solidFill>
                          <a:latin typeface="Microsoft YaHei"/>
                          <a:ea typeface="Microsoft YaHei"/>
                          <a:cs typeface="Microsoft YaHei"/>
                        </a:rPr>
                        <a:t> </a:t>
                      </a:r>
                      <a:r>
                        <a:rPr sz="900" kern="0" spc="70" dirty="0">
                          <a:solidFill>
                            <a:srgbClr val="FF0000">
                              <a:alpha val="100000"/>
                            </a:srgbClr>
                          </a:solidFill>
                          <a:latin typeface="Microsoft YaHei"/>
                          <a:ea typeface="Microsoft YaHei"/>
                          <a:cs typeface="Microsoft YaHei"/>
                        </a:rPr>
                        <a:t>条</a:t>
                      </a:r>
                      <a:r>
                        <a:rPr sz="900" kern="0" spc="-90" dirty="0">
                          <a:solidFill>
                            <a:srgbClr val="FF0000">
                              <a:alpha val="100000"/>
                            </a:srgbClr>
                          </a:solidFill>
                          <a:latin typeface="Microsoft YaHei"/>
                          <a:ea typeface="Microsoft YaHei"/>
                          <a:cs typeface="Microsoft YaHei"/>
                        </a:rPr>
                        <a:t> </a:t>
                      </a:r>
                      <a:r>
                        <a:rPr sz="900" kern="0" spc="70" dirty="0">
                          <a:solidFill>
                            <a:srgbClr val="FF0000">
                              <a:alpha val="100000"/>
                            </a:srgbClr>
                          </a:solidFill>
                          <a:latin typeface="Microsoft YaHei"/>
                          <a:ea typeface="Microsoft YaHei"/>
                          <a:cs typeface="Microsoft YaHei"/>
                        </a:rPr>
                        <a:t>的</a:t>
                      </a:r>
                      <a:r>
                        <a:rPr sz="900" kern="0" spc="-120" dirty="0">
                          <a:solidFill>
                            <a:srgbClr val="FF0000">
                              <a:alpha val="100000"/>
                            </a:srgbClr>
                          </a:solidFill>
                          <a:latin typeface="Microsoft YaHei"/>
                          <a:ea typeface="Microsoft YaHei"/>
                          <a:cs typeface="Microsoft YaHei"/>
                        </a:rPr>
                        <a:t> </a:t>
                      </a:r>
                      <a:r>
                        <a:rPr sz="900" kern="0" spc="70" dirty="0">
                          <a:solidFill>
                            <a:srgbClr val="FF0000">
                              <a:alpha val="100000"/>
                            </a:srgbClr>
                          </a:solidFill>
                          <a:latin typeface="Microsoft YaHei"/>
                          <a:ea typeface="Microsoft YaHei"/>
                          <a:cs typeface="Microsoft YaHei"/>
                        </a:rPr>
                        <a:t>规</a:t>
                      </a:r>
                      <a:r>
                        <a:rPr sz="900" kern="0" spc="-130" dirty="0">
                          <a:solidFill>
                            <a:srgbClr val="FF0000">
                              <a:alpha val="100000"/>
                            </a:srgbClr>
                          </a:solidFill>
                          <a:latin typeface="Microsoft YaHei"/>
                          <a:ea typeface="Microsoft YaHei"/>
                          <a:cs typeface="Microsoft YaHei"/>
                        </a:rPr>
                        <a:t> </a:t>
                      </a:r>
                      <a:r>
                        <a:rPr sz="900" kern="0" spc="70" dirty="0">
                          <a:solidFill>
                            <a:srgbClr val="FF0000">
                              <a:alpha val="100000"/>
                            </a:srgbClr>
                          </a:solidFill>
                          <a:latin typeface="Microsoft YaHei"/>
                          <a:ea typeface="Microsoft YaHei"/>
                          <a:cs typeface="Microsoft YaHei"/>
                        </a:rPr>
                        <a:t>定</a:t>
                      </a:r>
                      <a:r>
                        <a:rPr sz="900" kern="0" spc="-120" dirty="0">
                          <a:solidFill>
                            <a:srgbClr val="FF0000">
                              <a:alpha val="100000"/>
                            </a:srgbClr>
                          </a:solidFill>
                          <a:latin typeface="Microsoft YaHei"/>
                          <a:ea typeface="Microsoft YaHei"/>
                          <a:cs typeface="Microsoft YaHei"/>
                        </a:rPr>
                        <a:t> </a:t>
                      </a:r>
                      <a:r>
                        <a:rPr sz="900" kern="0" spc="70" dirty="0">
                          <a:solidFill>
                            <a:srgbClr val="FF0000">
                              <a:alpha val="100000"/>
                            </a:srgbClr>
                          </a:solidFill>
                          <a:latin typeface="Microsoft YaHei"/>
                          <a:ea typeface="Microsoft YaHei"/>
                          <a:cs typeface="Microsoft YaHei"/>
                        </a:rPr>
                        <a:t>;</a:t>
                      </a:r>
                      <a:endParaRPr sz="900" dirty="0">
                        <a:latin typeface="Microsoft YaHei"/>
                        <a:ea typeface="Microsoft YaHei"/>
                        <a:cs typeface="Microsoft YaHei"/>
                      </a:endParaRPr>
                    </a:p>
                    <a:p>
                      <a:pPr marL="232409" indent="6350" algn="l" rtl="0" eaLnBrk="0">
                        <a:lnSpc>
                          <a:spcPct val="125000"/>
                        </a:lnSpc>
                        <a:spcBef>
                          <a:spcPts val="62"/>
                        </a:spcBef>
                        <a:tabLst/>
                      </a:pPr>
                      <a:r>
                        <a:rPr sz="900" kern="0" spc="190" dirty="0">
                          <a:solidFill>
                            <a:srgbClr val="FF0000">
                              <a:alpha val="100000"/>
                            </a:srgbClr>
                          </a:solidFill>
                          <a:latin typeface="Microsoft YaHei"/>
                          <a:ea typeface="Microsoft YaHei"/>
                          <a:cs typeface="Microsoft YaHei"/>
                        </a:rPr>
                        <a:t>3一级调压器进口管道应设置快速切断阀</a:t>
                      </a:r>
                      <a:r>
                        <a:rPr sz="900" kern="0" spc="180" dirty="0">
                          <a:solidFill>
                            <a:srgbClr val="FF0000">
                              <a:alpha val="100000"/>
                            </a:srgbClr>
                          </a:solidFill>
                          <a:latin typeface="Microsoft YaHei"/>
                          <a:ea typeface="Microsoft YaHei"/>
                          <a:cs typeface="Microsoft YaHei"/>
                        </a:rPr>
                        <a:t> ，宜设置</a:t>
                      </a:r>
                      <a:r>
                        <a:rPr sz="900" kern="0" spc="0" dirty="0">
                          <a:solidFill>
                            <a:srgbClr val="FF0000">
                              <a:alpha val="100000"/>
                            </a:srgbClr>
                          </a:solidFill>
                          <a:latin typeface="Microsoft YaHei"/>
                          <a:ea typeface="Microsoft YaHei"/>
                          <a:cs typeface="Microsoft YaHei"/>
                        </a:rPr>
                        <a:t>            </a:t>
                      </a:r>
                      <a:r>
                        <a:rPr sz="900" kern="0" spc="120" dirty="0">
                          <a:solidFill>
                            <a:srgbClr val="FF0000">
                              <a:alpha val="100000"/>
                            </a:srgbClr>
                          </a:solidFill>
                          <a:latin typeface="Microsoft YaHei"/>
                          <a:ea typeface="Microsoft YaHei"/>
                          <a:cs typeface="Microsoft YaHei"/>
                        </a:rPr>
                        <a:t>过滤器</a:t>
                      </a:r>
                      <a:r>
                        <a:rPr sz="900" kern="0" spc="-120" dirty="0">
                          <a:solidFill>
                            <a:srgbClr val="FF0000">
                              <a:alpha val="100000"/>
                            </a:srgbClr>
                          </a:solidFill>
                          <a:latin typeface="Microsoft YaHei"/>
                          <a:ea typeface="Microsoft YaHei"/>
                          <a:cs typeface="Microsoft YaHei"/>
                        </a:rPr>
                        <a:t> </a:t>
                      </a:r>
                      <a:r>
                        <a:rPr sz="900" kern="0" spc="120" dirty="0">
                          <a:solidFill>
                            <a:srgbClr val="FF0000">
                              <a:alpha val="100000"/>
                            </a:srgbClr>
                          </a:solidFill>
                          <a:latin typeface="Microsoft YaHei"/>
                          <a:ea typeface="Microsoft YaHei"/>
                          <a:cs typeface="Microsoft YaHei"/>
                        </a:rPr>
                        <a:t>。</a:t>
                      </a:r>
                      <a:endParaRPr sz="900" dirty="0">
                        <a:latin typeface="Microsoft YaHei"/>
                        <a:ea typeface="Microsoft YaHei"/>
                        <a:cs typeface="Microsoft YaHei"/>
                      </a:endParaRPr>
                    </a:p>
                  </a:txBody>
                  <a:tcPr marL="0" marR="0" marT="0" marB="0">
                    <a:lnL w="12700" cap="flat" cmpd="sng" algn="ctr">
                      <a:solidFill>
                        <a:srgbClr val="8EBFD6"/>
                      </a:solidFill>
                      <a:prstDash val="solid"/>
                      <a:round/>
                      <a:headEnd type="none" w="med" len="med"/>
                      <a:tailEnd type="none" w="med" len="med"/>
                    </a:lnL>
                    <a:lnR>
                      <a:noFill/>
                    </a:lnR>
                    <a:lnT>
                      <a:noFill/>
                    </a:lnT>
                    <a:lnB w="12700" cap="flat" cmpd="sng" algn="ctr">
                      <a:solidFill>
                        <a:srgbClr val="8EBFD6"/>
                      </a:solidFill>
                      <a:prstDash val="solid"/>
                      <a:round/>
                      <a:headEnd type="none" w="med" len="med"/>
                      <a:tailEnd type="none" w="med" len="med"/>
                    </a:lnB>
                  </a:tcPr>
                </a:tc>
                <a:extLst>
                  <a:ext uri="{0D108BD9-81ED-4DB2-BD59-A6C34878D82A}">
                    <a16:rowId xmlns:a16="http://schemas.microsoft.com/office/drawing/2014/main" val="10000"/>
                  </a:ext>
                </a:extLst>
              </a:tr>
            </a:tbl>
          </a:graphicData>
        </a:graphic>
      </p:graphicFrame>
      <p:sp>
        <p:nvSpPr>
          <p:cNvPr id="1072" name="textbox 1072"/>
          <p:cNvSpPr/>
          <p:nvPr/>
        </p:nvSpPr>
        <p:spPr>
          <a:xfrm>
            <a:off x="702236" y="510426"/>
            <a:ext cx="8719819" cy="1052194"/>
          </a:xfrm>
          <a:prstGeom prst="rect">
            <a:avLst/>
          </a:prstGeom>
          <a:noFill/>
          <a:ln w="0" cap="flat">
            <a:noFill/>
            <a:prstDash val="solid"/>
            <a:miter lim="0"/>
          </a:ln>
        </p:spPr>
        <p:txBody>
          <a:bodyPr vert="horz" wrap="square" lIns="0" tIns="0" rIns="0" bIns="0"/>
          <a:lstStyle/>
          <a:p>
            <a:pPr algn="l" rtl="0" eaLnBrk="0">
              <a:lnSpc>
                <a:spcPct val="83341"/>
              </a:lnSpc>
              <a:tabLst/>
            </a:pPr>
            <a:endParaRPr sz="100" dirty="0">
              <a:latin typeface="Arial"/>
              <a:ea typeface="Arial"/>
              <a:cs typeface="Arial"/>
            </a:endParaRPr>
          </a:p>
          <a:p>
            <a:pPr marL="215900" algn="l" rtl="0" eaLnBrk="0">
              <a:lnSpc>
                <a:spcPts val="4227"/>
              </a:lnSpc>
              <a:tabLst/>
            </a:pPr>
            <a:r>
              <a:rPr sz="3200" b="1" kern="0" spc="-80" dirty="0">
                <a:solidFill>
                  <a:srgbClr val="000000">
                    <a:alpha val="100000"/>
                  </a:srgbClr>
                </a:solidFill>
                <a:latin typeface="Microsoft YaHei"/>
                <a:ea typeface="Microsoft YaHei"/>
                <a:cs typeface="Microsoft YaHei"/>
              </a:rPr>
              <a:t>《城镇燃气经营安全重大隐患判定标准》解析</a:t>
            </a:r>
            <a:endParaRPr sz="3200" dirty="0">
              <a:latin typeface="Microsoft YaHei"/>
              <a:ea typeface="Microsoft YaHei"/>
              <a:cs typeface="Microsoft YaHei"/>
            </a:endParaRPr>
          </a:p>
          <a:p>
            <a:pPr algn="l" rtl="0" eaLnBrk="0">
              <a:lnSpc>
                <a:spcPct val="104000"/>
              </a:lnSpc>
              <a:tabLst/>
            </a:pPr>
            <a:endParaRPr sz="1000" dirty="0">
              <a:latin typeface="Arial"/>
              <a:ea typeface="Arial"/>
              <a:cs typeface="Arial"/>
            </a:endParaRPr>
          </a:p>
          <a:p>
            <a:pPr algn="l" rtl="0" eaLnBrk="0">
              <a:lnSpc>
                <a:spcPct val="100000"/>
              </a:lnSpc>
              <a:tabLst/>
            </a:pPr>
            <a:endParaRPr sz="400" dirty="0">
              <a:latin typeface="Arial"/>
              <a:ea typeface="Arial"/>
              <a:cs typeface="Arial"/>
            </a:endParaRPr>
          </a:p>
          <a:p>
            <a:pPr marL="52069" algn="l" rtl="0" eaLnBrk="0">
              <a:lnSpc>
                <a:spcPts val="2123"/>
              </a:lnSpc>
              <a:spcBef>
                <a:spcPts val="1"/>
              </a:spcBef>
              <a:tabLst/>
            </a:pPr>
            <a:r>
              <a:rPr sz="1600" kern="0" spc="10" dirty="0">
                <a:solidFill>
                  <a:srgbClr val="FF0000">
                    <a:alpha val="100000"/>
                  </a:srgbClr>
                </a:solidFill>
                <a:latin typeface="Wingdings"/>
                <a:ea typeface="Wingdings"/>
                <a:cs typeface="Wingdings"/>
              </a:rPr>
              <a:t>n</a:t>
            </a:r>
            <a:r>
              <a:rPr sz="1600" kern="0" spc="-570" dirty="0">
                <a:solidFill>
                  <a:srgbClr val="FF0000">
                    <a:alpha val="100000"/>
                  </a:srgbClr>
                </a:solidFill>
                <a:latin typeface="Wingdings"/>
                <a:ea typeface="Wingdings"/>
                <a:cs typeface="Wingdings"/>
              </a:rPr>
              <a:t> </a:t>
            </a:r>
            <a:r>
              <a:rPr sz="1600" kern="0" spc="10" dirty="0">
                <a:solidFill>
                  <a:srgbClr val="000000">
                    <a:alpha val="100000"/>
                  </a:srgbClr>
                </a:solidFill>
                <a:latin typeface="Microsoft YaHei"/>
                <a:ea typeface="Microsoft YaHei"/>
                <a:cs typeface="Microsoft YaHei"/>
              </a:rPr>
              <a:t>第五条  燃气经营者在燃气厂站安全管理中</a:t>
            </a:r>
            <a:r>
              <a:rPr sz="1600" kern="0" spc="0" dirty="0">
                <a:solidFill>
                  <a:srgbClr val="000000">
                    <a:alpha val="100000"/>
                  </a:srgbClr>
                </a:solidFill>
                <a:latin typeface="Microsoft YaHei"/>
                <a:ea typeface="Microsoft YaHei"/>
                <a:cs typeface="Microsoft YaHei"/>
              </a:rPr>
              <a:t> ，有下列情形之一的 ，判定为重大隐患 </a:t>
            </a:r>
            <a:r>
              <a:rPr sz="1600" kern="0" spc="-380" dirty="0">
                <a:solidFill>
                  <a:srgbClr val="000000">
                    <a:alpha val="100000"/>
                  </a:srgbClr>
                </a:solidFill>
                <a:latin typeface="Microsoft YaHei"/>
                <a:ea typeface="Microsoft YaHei"/>
                <a:cs typeface="Microsoft YaHei"/>
              </a:rPr>
              <a:t>：（</a:t>
            </a:r>
            <a:r>
              <a:rPr sz="1600" kern="0" spc="80" dirty="0">
                <a:solidFill>
                  <a:srgbClr val="000000">
                    <a:alpha val="100000"/>
                  </a:srgbClr>
                </a:solidFill>
                <a:latin typeface="Microsoft YaHei"/>
                <a:ea typeface="Microsoft YaHei"/>
                <a:cs typeface="Microsoft YaHei"/>
              </a:rPr>
              <a:t> </a:t>
            </a:r>
            <a:r>
              <a:rPr sz="1600" kern="0" spc="0" dirty="0">
                <a:solidFill>
                  <a:srgbClr val="000000">
                    <a:alpha val="100000"/>
                  </a:srgbClr>
                </a:solidFill>
                <a:latin typeface="Microsoft YaHei"/>
                <a:ea typeface="Microsoft YaHei"/>
                <a:cs typeface="Microsoft YaHei"/>
              </a:rPr>
              <a:t>5种）</a:t>
            </a:r>
            <a:endParaRPr sz="1600" dirty="0">
              <a:latin typeface="Microsoft YaHei"/>
              <a:ea typeface="Microsoft YaHei"/>
              <a:cs typeface="Microsoft YaHei"/>
            </a:endParaRPr>
          </a:p>
        </p:txBody>
      </p:sp>
      <p:pic>
        <p:nvPicPr>
          <p:cNvPr id="1074" name="picture 1074"/>
          <p:cNvPicPr>
            <a:picLocks noChangeAspect="1"/>
          </p:cNvPicPr>
          <p:nvPr/>
        </p:nvPicPr>
        <p:blipFill>
          <a:blip r:embed="rId2"/>
          <a:stretch>
            <a:fillRect/>
          </a:stretch>
        </p:blipFill>
        <p:spPr>
          <a:xfrm rot="21600000">
            <a:off x="4725923" y="4410455"/>
            <a:ext cx="1731264" cy="1728216"/>
          </a:xfrm>
          <a:prstGeom prst="rect">
            <a:avLst/>
          </a:prstGeom>
        </p:spPr>
      </p:pic>
      <p:sp>
        <p:nvSpPr>
          <p:cNvPr id="1076" name="textbox 1076"/>
          <p:cNvSpPr/>
          <p:nvPr/>
        </p:nvSpPr>
        <p:spPr>
          <a:xfrm>
            <a:off x="1705773" y="1802229"/>
            <a:ext cx="8756650" cy="295275"/>
          </a:xfrm>
          <a:prstGeom prst="rect">
            <a:avLst/>
          </a:prstGeom>
          <a:noFill/>
          <a:ln w="0" cap="flat">
            <a:noFill/>
            <a:prstDash val="solid"/>
            <a:miter lim="0"/>
          </a:ln>
        </p:spPr>
        <p:txBody>
          <a:bodyPr vert="horz" wrap="square" lIns="0" tIns="0" rIns="0" bIns="0"/>
          <a:lstStyle/>
          <a:p>
            <a:pPr algn="l" rtl="0" eaLnBrk="0">
              <a:lnSpc>
                <a:spcPct val="83341"/>
              </a:lnSpc>
              <a:tabLst/>
            </a:pPr>
            <a:endParaRPr sz="100" dirty="0">
              <a:latin typeface="Arial"/>
              <a:ea typeface="Arial"/>
              <a:cs typeface="Arial"/>
            </a:endParaRPr>
          </a:p>
          <a:p>
            <a:pPr algn="r" rtl="0" eaLnBrk="0">
              <a:lnSpc>
                <a:spcPts val="2123"/>
              </a:lnSpc>
              <a:tabLst/>
            </a:pPr>
            <a:r>
              <a:rPr sz="1600" kern="0" spc="80" dirty="0">
                <a:solidFill>
                  <a:srgbClr val="000000">
                    <a:alpha val="100000"/>
                  </a:srgbClr>
                </a:solidFill>
                <a:latin typeface="Microsoft YaHei"/>
                <a:ea typeface="Microsoft YaHei"/>
                <a:cs typeface="Microsoft YaHei"/>
              </a:rPr>
              <a:t>（ 二 ）燃气厂站内设备和管道未设置防止系统压力参数超过限值的自动切断和放</a:t>
            </a:r>
            <a:r>
              <a:rPr sz="1600" kern="0" spc="70" dirty="0">
                <a:solidFill>
                  <a:srgbClr val="000000">
                    <a:alpha val="100000"/>
                  </a:srgbClr>
                </a:solidFill>
                <a:latin typeface="Microsoft YaHei"/>
                <a:ea typeface="Microsoft YaHei"/>
                <a:cs typeface="Microsoft YaHei"/>
              </a:rPr>
              <a:t>散装置 ；</a:t>
            </a:r>
            <a:endParaRPr sz="1600" dirty="0">
              <a:latin typeface="Microsoft YaHei"/>
              <a:ea typeface="Microsoft YaHei"/>
              <a:cs typeface="Microsoft YaHei"/>
            </a:endParaRPr>
          </a:p>
        </p:txBody>
      </p:sp>
      <p:sp>
        <p:nvSpPr>
          <p:cNvPr id="1078" name="textbox 1078"/>
          <p:cNvSpPr/>
          <p:nvPr/>
        </p:nvSpPr>
        <p:spPr>
          <a:xfrm>
            <a:off x="5019226" y="2424529"/>
            <a:ext cx="2153285" cy="295275"/>
          </a:xfrm>
          <a:prstGeom prst="rect">
            <a:avLst/>
          </a:prstGeom>
          <a:noFill/>
          <a:ln w="0" cap="flat">
            <a:noFill/>
            <a:prstDash val="solid"/>
            <a:miter lim="0"/>
          </a:ln>
        </p:spPr>
        <p:txBody>
          <a:bodyPr vert="horz" wrap="square" lIns="0" tIns="0" rIns="0" bIns="0"/>
          <a:lstStyle/>
          <a:p>
            <a:pPr algn="l" rtl="0" eaLnBrk="0">
              <a:lnSpc>
                <a:spcPct val="83341"/>
              </a:lnSpc>
              <a:tabLst/>
            </a:pPr>
            <a:endParaRPr sz="100" dirty="0">
              <a:latin typeface="Arial"/>
              <a:ea typeface="Arial"/>
              <a:cs typeface="Arial"/>
            </a:endParaRPr>
          </a:p>
          <a:p>
            <a:pPr marL="12700" algn="l" rtl="0" eaLnBrk="0">
              <a:lnSpc>
                <a:spcPts val="2123"/>
              </a:lnSpc>
              <a:tabLst/>
            </a:pPr>
            <a:r>
              <a:rPr sz="1600" kern="0" spc="100" dirty="0">
                <a:solidFill>
                  <a:srgbClr val="000000">
                    <a:alpha val="100000"/>
                  </a:srgbClr>
                </a:solidFill>
                <a:latin typeface="Microsoft YaHei"/>
                <a:ea typeface="Microsoft YaHei"/>
                <a:cs typeface="Microsoft YaHei"/>
              </a:rPr>
              <a:t>5</a:t>
            </a:r>
            <a:r>
              <a:rPr sz="1600" kern="0" spc="-250" dirty="0">
                <a:solidFill>
                  <a:srgbClr val="000000">
                    <a:alpha val="100000"/>
                  </a:srgbClr>
                </a:solidFill>
                <a:latin typeface="Microsoft YaHei"/>
                <a:ea typeface="Microsoft YaHei"/>
                <a:cs typeface="Microsoft YaHei"/>
              </a:rPr>
              <a:t> </a:t>
            </a:r>
            <a:r>
              <a:rPr sz="1600" kern="0" spc="100" dirty="0">
                <a:solidFill>
                  <a:srgbClr val="000000">
                    <a:alpha val="100000"/>
                  </a:srgbClr>
                </a:solidFill>
                <a:latin typeface="Microsoft YaHei"/>
                <a:ea typeface="Microsoft YaHei"/>
                <a:cs typeface="Microsoft YaHei"/>
              </a:rPr>
              <a:t>、</a:t>
            </a:r>
            <a:r>
              <a:rPr sz="1600" kern="0" spc="-300" dirty="0">
                <a:solidFill>
                  <a:srgbClr val="000000">
                    <a:alpha val="100000"/>
                  </a:srgbClr>
                </a:solidFill>
                <a:latin typeface="Microsoft YaHei"/>
                <a:ea typeface="Microsoft YaHei"/>
                <a:cs typeface="Microsoft YaHei"/>
              </a:rPr>
              <a:t> </a:t>
            </a:r>
            <a:r>
              <a:rPr sz="1600" kern="0" spc="100" dirty="0">
                <a:solidFill>
                  <a:srgbClr val="000000">
                    <a:alpha val="100000"/>
                  </a:srgbClr>
                </a:solidFill>
                <a:latin typeface="Microsoft YaHei"/>
                <a:ea typeface="Microsoft YaHei"/>
                <a:cs typeface="Microsoft YaHei"/>
              </a:rPr>
              <a:t>压缩天然气供应</a:t>
            </a:r>
            <a:r>
              <a:rPr sz="1600" kern="0" spc="90" dirty="0">
                <a:solidFill>
                  <a:srgbClr val="000000">
                    <a:alpha val="100000"/>
                  </a:srgbClr>
                </a:solidFill>
                <a:latin typeface="Microsoft YaHei"/>
                <a:ea typeface="Microsoft YaHei"/>
                <a:cs typeface="Microsoft YaHei"/>
              </a:rPr>
              <a:t>站</a:t>
            </a:r>
            <a:endParaRPr sz="1600" dirty="0">
              <a:latin typeface="Microsoft YaHei"/>
              <a:ea typeface="Microsoft YaHei"/>
              <a:cs typeface="Microsoft YaHei"/>
            </a:endParaRPr>
          </a:p>
        </p:txBody>
      </p:sp>
      <p:pic>
        <p:nvPicPr>
          <p:cNvPr id="1080" name="picture 1080"/>
          <p:cNvPicPr>
            <a:picLocks noChangeAspect="1"/>
          </p:cNvPicPr>
          <p:nvPr/>
        </p:nvPicPr>
        <p:blipFill>
          <a:blip r:embed="rId3"/>
          <a:stretch>
            <a:fillRect/>
          </a:stretch>
        </p:blipFill>
        <p:spPr>
          <a:xfrm rot="21600000">
            <a:off x="11472671" y="0"/>
            <a:ext cx="719328" cy="720852"/>
          </a:xfrm>
          <a:prstGeom prst="rect">
            <a:avLst/>
          </a:prstGeom>
        </p:spPr>
      </p:pic>
      <p:pic>
        <p:nvPicPr>
          <p:cNvPr id="1082" name="picture 1082"/>
          <p:cNvPicPr>
            <a:picLocks noChangeAspect="1"/>
          </p:cNvPicPr>
          <p:nvPr/>
        </p:nvPicPr>
        <p:blipFill>
          <a:blip r:embed="rId4"/>
          <a:stretch>
            <a:fillRect/>
          </a:stretch>
        </p:blipFill>
        <p:spPr>
          <a:xfrm rot="21600000">
            <a:off x="0" y="6138671"/>
            <a:ext cx="720852" cy="719328"/>
          </a:xfrm>
          <a:prstGeom prst="rect">
            <a:avLst/>
          </a:prstGeom>
        </p:spPr>
      </p:pic>
      <p:pic>
        <p:nvPicPr>
          <p:cNvPr id="1084" name="picture 1084"/>
          <p:cNvPicPr>
            <a:picLocks noChangeAspect="1"/>
          </p:cNvPicPr>
          <p:nvPr/>
        </p:nvPicPr>
        <p:blipFill>
          <a:blip r:embed="rId5"/>
          <a:stretch>
            <a:fillRect/>
          </a:stretch>
        </p:blipFill>
        <p:spPr>
          <a:xfrm rot="21600000">
            <a:off x="720090" y="1619250"/>
            <a:ext cx="10751184" cy="12700"/>
          </a:xfrm>
          <a:prstGeom prst="rect">
            <a:avLst/>
          </a:prstGeom>
        </p:spPr>
      </p:pic>
      <p:pic>
        <p:nvPicPr>
          <p:cNvPr id="1086" name="picture 1086"/>
          <p:cNvPicPr>
            <a:picLocks noChangeAspect="1"/>
          </p:cNvPicPr>
          <p:nvPr/>
        </p:nvPicPr>
        <p:blipFill>
          <a:blip r:embed="rId5"/>
          <a:stretch>
            <a:fillRect/>
          </a:stretch>
        </p:blipFill>
        <p:spPr>
          <a:xfrm rot="21600000">
            <a:off x="720090" y="2241550"/>
            <a:ext cx="10751184" cy="12700"/>
          </a:xfrm>
          <a:prstGeom prst="rect">
            <a:avLst/>
          </a:prstGeom>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 name="rect 42"/>
          <p:cNvSpPr/>
          <p:nvPr/>
        </p:nvSpPr>
        <p:spPr>
          <a:xfrm>
            <a:off x="0" y="0"/>
            <a:ext cx="12192000" cy="6858000"/>
          </a:xfrm>
          <a:prstGeom prst="rect">
            <a:avLst/>
          </a:prstGeom>
          <a:solidFill>
            <a:srgbClr val="E4F4FB">
              <a:alpha val="100000"/>
            </a:srgbClr>
          </a:solidFill>
          <a:ln w="0" cap="flat">
            <a:noFill/>
            <a:prstDash val="solid"/>
            <a:miter lim="0"/>
          </a:ln>
        </p:spPr>
        <p:txBody>
          <a:bodyPr rtlCol="0"/>
          <a:lstStyle/>
          <a:p>
            <a:pPr algn="ctr"/>
            <a:endParaRPr lang="zh-CN" altLang="en-US"/>
          </a:p>
        </p:txBody>
      </p:sp>
      <p:sp>
        <p:nvSpPr>
          <p:cNvPr id="44" name="rect 44"/>
          <p:cNvSpPr/>
          <p:nvPr/>
        </p:nvSpPr>
        <p:spPr>
          <a:xfrm>
            <a:off x="1496060" y="2731134"/>
            <a:ext cx="923925" cy="321945"/>
          </a:xfrm>
          <a:prstGeom prst="rect">
            <a:avLst/>
          </a:prstGeom>
          <a:solidFill>
            <a:srgbClr val="FFFF00">
              <a:alpha val="100000"/>
            </a:srgbClr>
          </a:solidFill>
          <a:ln w="0" cap="flat">
            <a:noFill/>
            <a:prstDash val="solid"/>
            <a:miter lim="0"/>
          </a:ln>
        </p:spPr>
        <p:txBody>
          <a:bodyPr rtlCol="0"/>
          <a:lstStyle/>
          <a:p>
            <a:pPr algn="ctr"/>
            <a:endParaRPr lang="zh-CN" altLang="en-US"/>
          </a:p>
        </p:txBody>
      </p:sp>
      <p:sp>
        <p:nvSpPr>
          <p:cNvPr id="46" name="rect 46"/>
          <p:cNvSpPr/>
          <p:nvPr/>
        </p:nvSpPr>
        <p:spPr>
          <a:xfrm>
            <a:off x="1496060" y="3216909"/>
            <a:ext cx="923925" cy="321945"/>
          </a:xfrm>
          <a:prstGeom prst="rect">
            <a:avLst/>
          </a:prstGeom>
          <a:solidFill>
            <a:srgbClr val="FFFF00">
              <a:alpha val="100000"/>
            </a:srgbClr>
          </a:solidFill>
          <a:ln w="0" cap="flat">
            <a:noFill/>
            <a:prstDash val="solid"/>
            <a:miter lim="0"/>
          </a:ln>
        </p:spPr>
        <p:txBody>
          <a:bodyPr rtlCol="0"/>
          <a:lstStyle/>
          <a:p>
            <a:pPr algn="ctr"/>
            <a:endParaRPr lang="zh-CN" altLang="en-US"/>
          </a:p>
        </p:txBody>
      </p:sp>
      <p:sp>
        <p:nvSpPr>
          <p:cNvPr id="48" name="textbox 48"/>
          <p:cNvSpPr/>
          <p:nvPr/>
        </p:nvSpPr>
        <p:spPr>
          <a:xfrm>
            <a:off x="769137" y="2290673"/>
            <a:ext cx="10816590" cy="1729739"/>
          </a:xfrm>
          <a:prstGeom prst="rect">
            <a:avLst/>
          </a:prstGeom>
          <a:noFill/>
          <a:ln w="0" cap="flat">
            <a:noFill/>
            <a:prstDash val="solid"/>
            <a:miter lim="0"/>
          </a:ln>
        </p:spPr>
        <p:txBody>
          <a:bodyPr vert="horz" wrap="square" lIns="0" tIns="0" rIns="0" bIns="0"/>
          <a:lstStyle/>
          <a:p>
            <a:pPr algn="l" rtl="0" eaLnBrk="0">
              <a:lnSpc>
                <a:spcPct val="82553"/>
              </a:lnSpc>
              <a:tabLst/>
            </a:pPr>
            <a:endParaRPr sz="100" dirty="0">
              <a:latin typeface="Arial"/>
              <a:ea typeface="Arial"/>
              <a:cs typeface="Arial"/>
            </a:endParaRPr>
          </a:p>
          <a:p>
            <a:pPr marL="281940" algn="l" rtl="0" eaLnBrk="0">
              <a:lnSpc>
                <a:spcPct val="88000"/>
              </a:lnSpc>
              <a:tabLst/>
            </a:pPr>
            <a:r>
              <a:rPr sz="1700" kern="0" spc="60" dirty="0">
                <a:solidFill>
                  <a:srgbClr val="000000">
                    <a:alpha val="100000"/>
                  </a:srgbClr>
                </a:solidFill>
                <a:latin typeface="Microsoft YaHei"/>
                <a:ea typeface="Microsoft YaHei"/>
                <a:cs typeface="Microsoft YaHei"/>
              </a:rPr>
              <a:t>违法违纪行为 ，定义为重大隐患状</a:t>
            </a:r>
            <a:r>
              <a:rPr sz="1700" kern="0" spc="50" dirty="0">
                <a:solidFill>
                  <a:srgbClr val="000000">
                    <a:alpha val="100000"/>
                  </a:srgbClr>
                </a:solidFill>
                <a:latin typeface="Microsoft YaHei"/>
                <a:ea typeface="Microsoft YaHei"/>
                <a:cs typeface="Microsoft YaHei"/>
              </a:rPr>
              <a:t>况。</a:t>
            </a:r>
            <a:endParaRPr sz="1700" dirty="0">
              <a:latin typeface="Microsoft YaHei"/>
              <a:ea typeface="Microsoft YaHei"/>
              <a:cs typeface="Microsoft YaHei"/>
            </a:endParaRPr>
          </a:p>
          <a:p>
            <a:pPr algn="l" rtl="0" eaLnBrk="0">
              <a:lnSpc>
                <a:spcPct val="119000"/>
              </a:lnSpc>
              <a:tabLst/>
            </a:pPr>
            <a:endParaRPr sz="1000" dirty="0">
              <a:latin typeface="Arial"/>
              <a:ea typeface="Arial"/>
              <a:cs typeface="Arial"/>
            </a:endParaRPr>
          </a:p>
          <a:p>
            <a:pPr marL="12700" algn="l" rtl="0" eaLnBrk="0">
              <a:lnSpc>
                <a:spcPct val="98000"/>
              </a:lnSpc>
              <a:spcBef>
                <a:spcPts val="510"/>
              </a:spcBef>
              <a:tabLst>
                <a:tab pos="196850" algn="l"/>
              </a:tabLst>
            </a:pPr>
            <a:r>
              <a:rPr sz="1700" kern="0" spc="0" dirty="0">
                <a:solidFill>
                  <a:srgbClr val="000000">
                    <a:alpha val="100000"/>
                  </a:srgbClr>
                </a:solidFill>
                <a:latin typeface="Microsoft YaHei"/>
                <a:ea typeface="Microsoft YaHei"/>
                <a:cs typeface="Microsoft YaHei"/>
              </a:rPr>
              <a:t>	</a:t>
            </a:r>
            <a:r>
              <a:rPr sz="1700" kern="0" spc="170" dirty="0">
                <a:solidFill>
                  <a:srgbClr val="000000">
                    <a:alpha val="100000"/>
                  </a:srgbClr>
                </a:solidFill>
                <a:latin typeface="Microsoft YaHei"/>
                <a:ea typeface="Microsoft YaHei"/>
                <a:cs typeface="Microsoft YaHei"/>
              </a:rPr>
              <a:t> </a:t>
            </a:r>
            <a:r>
              <a:rPr sz="1700" kern="0" spc="60" dirty="0">
                <a:solidFill>
                  <a:srgbClr val="000000">
                    <a:alpha val="100000"/>
                  </a:srgbClr>
                </a:solidFill>
                <a:latin typeface="Microsoft YaHei"/>
                <a:ea typeface="Microsoft YaHei"/>
                <a:cs typeface="Microsoft YaHei"/>
              </a:rPr>
              <a:t>坚持</a:t>
            </a:r>
            <a:r>
              <a:rPr sz="1700" kern="0" spc="60" dirty="0">
                <a:solidFill>
                  <a:srgbClr val="FF0000">
                    <a:alpha val="100000"/>
                  </a:srgbClr>
                </a:solidFill>
                <a:latin typeface="Microsoft YaHei"/>
                <a:ea typeface="Microsoft YaHei"/>
                <a:cs typeface="Microsoft YaHei"/>
              </a:rPr>
              <a:t>尊重实际 </a:t>
            </a:r>
            <a:r>
              <a:rPr sz="1700" kern="0" spc="60" dirty="0">
                <a:solidFill>
                  <a:srgbClr val="000000">
                    <a:alpha val="100000"/>
                  </a:srgbClr>
                </a:solidFill>
                <a:latin typeface="Microsoft YaHei"/>
                <a:ea typeface="Microsoft YaHei"/>
                <a:cs typeface="Microsoft YaHei"/>
              </a:rPr>
              <a:t>，深度剖析近年典型事故 ，提炼导致重大灾难的隐患模式。</a:t>
            </a:r>
            <a:endParaRPr sz="1700" dirty="0">
              <a:latin typeface="Microsoft YaHei"/>
              <a:ea typeface="Microsoft YaHei"/>
              <a:cs typeface="Microsoft YaHei"/>
            </a:endParaRPr>
          </a:p>
          <a:p>
            <a:pPr algn="l" rtl="0" eaLnBrk="0">
              <a:lnSpc>
                <a:spcPct val="108000"/>
              </a:lnSpc>
              <a:tabLst/>
            </a:pPr>
            <a:endParaRPr sz="1000" dirty="0">
              <a:latin typeface="Arial"/>
              <a:ea typeface="Arial"/>
              <a:cs typeface="Arial"/>
            </a:endParaRPr>
          </a:p>
          <a:p>
            <a:pPr algn="l" rtl="0" eaLnBrk="0">
              <a:lnSpc>
                <a:spcPct val="107000"/>
              </a:lnSpc>
              <a:tabLst/>
            </a:pPr>
            <a:endParaRPr sz="400" dirty="0">
              <a:latin typeface="Arial"/>
              <a:ea typeface="Arial"/>
              <a:cs typeface="Arial"/>
            </a:endParaRPr>
          </a:p>
          <a:p>
            <a:pPr marL="297815" indent="-285115" algn="l" rtl="0" eaLnBrk="0">
              <a:lnSpc>
                <a:spcPct val="144000"/>
              </a:lnSpc>
              <a:spcBef>
                <a:spcPts val="3"/>
              </a:spcBef>
              <a:tabLst>
                <a:tab pos="196850" algn="l"/>
              </a:tabLst>
            </a:pPr>
            <a:r>
              <a:rPr sz="1700" kern="0" spc="0" dirty="0">
                <a:solidFill>
                  <a:srgbClr val="000000">
                    <a:alpha val="100000"/>
                  </a:srgbClr>
                </a:solidFill>
                <a:latin typeface="Microsoft YaHei"/>
                <a:ea typeface="Microsoft YaHei"/>
                <a:cs typeface="Microsoft YaHei"/>
              </a:rPr>
              <a:t>	</a:t>
            </a:r>
            <a:r>
              <a:rPr sz="1700" kern="0" spc="170" dirty="0">
                <a:solidFill>
                  <a:srgbClr val="000000">
                    <a:alpha val="100000"/>
                  </a:srgbClr>
                </a:solidFill>
                <a:latin typeface="Microsoft YaHei"/>
                <a:ea typeface="Microsoft YaHei"/>
                <a:cs typeface="Microsoft YaHei"/>
              </a:rPr>
              <a:t> </a:t>
            </a:r>
            <a:r>
              <a:rPr sz="1700" kern="0" spc="60" dirty="0">
                <a:solidFill>
                  <a:srgbClr val="000000">
                    <a:alpha val="100000"/>
                  </a:srgbClr>
                </a:solidFill>
                <a:latin typeface="Microsoft YaHei"/>
                <a:ea typeface="Microsoft YaHei"/>
                <a:cs typeface="Microsoft YaHei"/>
              </a:rPr>
              <a:t>坚持</a:t>
            </a:r>
            <a:r>
              <a:rPr sz="1700" kern="0" spc="60" dirty="0">
                <a:solidFill>
                  <a:srgbClr val="FF0000">
                    <a:alpha val="100000"/>
                  </a:srgbClr>
                </a:solidFill>
                <a:latin typeface="Microsoft YaHei"/>
                <a:ea typeface="Microsoft YaHei"/>
                <a:cs typeface="Microsoft YaHei"/>
              </a:rPr>
              <a:t>责任清晰 </a:t>
            </a:r>
            <a:r>
              <a:rPr sz="1700" kern="0" spc="60" dirty="0">
                <a:solidFill>
                  <a:srgbClr val="000000">
                    <a:alpha val="100000"/>
                  </a:srgbClr>
                </a:solidFill>
                <a:latin typeface="Microsoft YaHei"/>
                <a:ea typeface="Microsoft YaHei"/>
                <a:cs typeface="Microsoft YaHei"/>
              </a:rPr>
              <a:t>，重大隐患的排查治理责任主</a:t>
            </a:r>
            <a:r>
              <a:rPr sz="1700" kern="0" spc="50" dirty="0">
                <a:solidFill>
                  <a:srgbClr val="000000">
                    <a:alpha val="100000"/>
                  </a:srgbClr>
                </a:solidFill>
                <a:latin typeface="Microsoft YaHei"/>
                <a:ea typeface="Microsoft YaHei"/>
                <a:cs typeface="Microsoft YaHei"/>
              </a:rPr>
              <a:t>体清晰 ，燃气经营者与管理部门需各司其职 ，确保责任落地 ，</a:t>
            </a:r>
            <a:r>
              <a:rPr sz="1700" kern="0" spc="0" dirty="0">
                <a:solidFill>
                  <a:srgbClr val="000000">
                    <a:alpha val="100000"/>
                  </a:srgbClr>
                </a:solidFill>
                <a:latin typeface="Microsoft YaHei"/>
                <a:ea typeface="Microsoft YaHei"/>
                <a:cs typeface="Microsoft YaHei"/>
              </a:rPr>
              <a:t> </a:t>
            </a:r>
            <a:r>
              <a:rPr sz="1700" kern="0" spc="50" dirty="0">
                <a:solidFill>
                  <a:srgbClr val="000000">
                    <a:alpha val="100000"/>
                  </a:srgbClr>
                </a:solidFill>
                <a:latin typeface="Microsoft YaHei"/>
                <a:ea typeface="Microsoft YaHei"/>
                <a:cs typeface="Microsoft YaHei"/>
              </a:rPr>
              <a:t>同时实行闭环管理 ，确保工作实</a:t>
            </a:r>
            <a:r>
              <a:rPr sz="1700" kern="0" spc="40" dirty="0">
                <a:solidFill>
                  <a:srgbClr val="000000">
                    <a:alpha val="100000"/>
                  </a:srgbClr>
                </a:solidFill>
                <a:latin typeface="Microsoft YaHei"/>
                <a:ea typeface="Microsoft YaHei"/>
                <a:cs typeface="Microsoft YaHei"/>
              </a:rPr>
              <a:t>效。</a:t>
            </a:r>
            <a:endParaRPr sz="1700" dirty="0">
              <a:latin typeface="Microsoft YaHei"/>
              <a:ea typeface="Microsoft YaHei"/>
              <a:cs typeface="Microsoft YaHei"/>
            </a:endParaRPr>
          </a:p>
        </p:txBody>
      </p:sp>
      <p:pic>
        <p:nvPicPr>
          <p:cNvPr id="50" name="picture 50"/>
          <p:cNvPicPr>
            <a:picLocks noChangeAspect="1"/>
          </p:cNvPicPr>
          <p:nvPr/>
        </p:nvPicPr>
        <p:blipFill>
          <a:blip r:embed="rId2"/>
          <a:stretch>
            <a:fillRect/>
          </a:stretch>
        </p:blipFill>
        <p:spPr>
          <a:xfrm rot="21600000">
            <a:off x="781837" y="3263722"/>
            <a:ext cx="184480" cy="253288"/>
          </a:xfrm>
          <a:prstGeom prst="rect">
            <a:avLst/>
          </a:prstGeom>
        </p:spPr>
      </p:pic>
      <p:pic>
        <p:nvPicPr>
          <p:cNvPr id="52" name="picture 52"/>
          <p:cNvPicPr>
            <a:picLocks noChangeAspect="1"/>
          </p:cNvPicPr>
          <p:nvPr/>
        </p:nvPicPr>
        <p:blipFill>
          <a:blip r:embed="rId3"/>
          <a:stretch>
            <a:fillRect/>
          </a:stretch>
        </p:blipFill>
        <p:spPr>
          <a:xfrm rot="21600000">
            <a:off x="781837" y="2777947"/>
            <a:ext cx="184480" cy="253288"/>
          </a:xfrm>
          <a:prstGeom prst="rect">
            <a:avLst/>
          </a:prstGeom>
        </p:spPr>
      </p:pic>
      <p:sp>
        <p:nvSpPr>
          <p:cNvPr id="54" name="rect 54"/>
          <p:cNvSpPr/>
          <p:nvPr/>
        </p:nvSpPr>
        <p:spPr>
          <a:xfrm>
            <a:off x="1496060" y="1760220"/>
            <a:ext cx="923925" cy="321945"/>
          </a:xfrm>
          <a:prstGeom prst="rect">
            <a:avLst/>
          </a:prstGeom>
          <a:solidFill>
            <a:srgbClr val="FFFF00">
              <a:alpha val="100000"/>
            </a:srgbClr>
          </a:solidFill>
          <a:ln w="0" cap="flat">
            <a:noFill/>
            <a:prstDash val="solid"/>
            <a:miter lim="0"/>
          </a:ln>
        </p:spPr>
        <p:txBody>
          <a:bodyPr rtlCol="0"/>
          <a:lstStyle/>
          <a:p>
            <a:pPr algn="ctr"/>
            <a:endParaRPr lang="zh-CN" altLang="en-US"/>
          </a:p>
        </p:txBody>
      </p:sp>
      <p:sp>
        <p:nvSpPr>
          <p:cNvPr id="56" name="textbox 56"/>
          <p:cNvSpPr/>
          <p:nvPr/>
        </p:nvSpPr>
        <p:spPr>
          <a:xfrm>
            <a:off x="738944" y="510426"/>
            <a:ext cx="10609580" cy="1562735"/>
          </a:xfrm>
          <a:prstGeom prst="rect">
            <a:avLst/>
          </a:prstGeom>
          <a:noFill/>
          <a:ln w="0" cap="flat">
            <a:noFill/>
            <a:prstDash val="solid"/>
            <a:miter lim="0"/>
          </a:ln>
        </p:spPr>
        <p:txBody>
          <a:bodyPr vert="horz" wrap="square" lIns="0" tIns="0" rIns="0" bIns="0"/>
          <a:lstStyle/>
          <a:p>
            <a:pPr algn="l" rtl="0" eaLnBrk="0">
              <a:lnSpc>
                <a:spcPct val="83341"/>
              </a:lnSpc>
              <a:tabLst/>
            </a:pPr>
            <a:endParaRPr sz="100" dirty="0">
              <a:latin typeface="Arial"/>
              <a:ea typeface="Arial"/>
              <a:cs typeface="Arial"/>
            </a:endParaRPr>
          </a:p>
          <a:p>
            <a:pPr marL="12700" algn="l" rtl="0" eaLnBrk="0">
              <a:lnSpc>
                <a:spcPts val="4227"/>
              </a:lnSpc>
              <a:tabLst/>
            </a:pPr>
            <a:r>
              <a:rPr sz="3200" b="1" kern="0" spc="-10" dirty="0">
                <a:solidFill>
                  <a:srgbClr val="000000">
                    <a:alpha val="100000"/>
                  </a:srgbClr>
                </a:solidFill>
                <a:latin typeface="Microsoft YaHei"/>
                <a:ea typeface="Microsoft YaHei"/>
                <a:cs typeface="Microsoft YaHei"/>
              </a:rPr>
              <a:t>编制《标准》原则</a:t>
            </a:r>
            <a:endParaRPr sz="3200" dirty="0">
              <a:latin typeface="Microsoft YaHei"/>
              <a:ea typeface="Microsoft YaHei"/>
              <a:cs typeface="Microsoft YaHei"/>
            </a:endParaRPr>
          </a:p>
          <a:p>
            <a:pPr algn="l" rtl="0" eaLnBrk="0">
              <a:lnSpc>
                <a:spcPct val="108000"/>
              </a:lnSpc>
              <a:tabLst/>
            </a:pPr>
            <a:endParaRPr sz="1000" dirty="0">
              <a:latin typeface="Arial"/>
              <a:ea typeface="Arial"/>
              <a:cs typeface="Arial"/>
            </a:endParaRPr>
          </a:p>
          <a:p>
            <a:pPr marL="42544" algn="l" rtl="0" eaLnBrk="0">
              <a:lnSpc>
                <a:spcPts val="2323"/>
              </a:lnSpc>
              <a:spcBef>
                <a:spcPts val="513"/>
              </a:spcBef>
              <a:tabLst/>
            </a:pPr>
            <a:r>
              <a:rPr sz="1700" kern="0" spc="40" dirty="0">
                <a:solidFill>
                  <a:srgbClr val="FF0000">
                    <a:alpha val="100000"/>
                  </a:srgbClr>
                </a:solidFill>
                <a:latin typeface="Wingdings"/>
                <a:ea typeface="Wingdings"/>
                <a:cs typeface="Wingdings"/>
              </a:rPr>
              <a:t>n</a:t>
            </a:r>
            <a:r>
              <a:rPr sz="1700" kern="0" spc="-750" dirty="0">
                <a:solidFill>
                  <a:srgbClr val="FF0000">
                    <a:alpha val="100000"/>
                  </a:srgbClr>
                </a:solidFill>
                <a:latin typeface="Wingdings"/>
                <a:ea typeface="Wingdings"/>
                <a:cs typeface="Wingdings"/>
              </a:rPr>
              <a:t> </a:t>
            </a:r>
            <a:r>
              <a:rPr sz="1700" kern="0" spc="40" dirty="0">
                <a:solidFill>
                  <a:srgbClr val="000000">
                    <a:alpha val="100000"/>
                  </a:srgbClr>
                </a:solidFill>
                <a:latin typeface="Microsoft YaHei"/>
                <a:ea typeface="Microsoft YaHei"/>
                <a:cs typeface="Microsoft YaHei"/>
              </a:rPr>
              <a:t>《标准》</a:t>
            </a:r>
            <a:r>
              <a:rPr sz="1700" kern="0" spc="310" dirty="0">
                <a:solidFill>
                  <a:srgbClr val="000000">
                    <a:alpha val="100000"/>
                  </a:srgbClr>
                </a:solidFill>
                <a:latin typeface="Microsoft YaHei"/>
                <a:ea typeface="Microsoft YaHei"/>
                <a:cs typeface="Microsoft YaHei"/>
              </a:rPr>
              <a:t> </a:t>
            </a:r>
            <a:r>
              <a:rPr sz="1700" kern="0" spc="40" dirty="0">
                <a:solidFill>
                  <a:srgbClr val="000000">
                    <a:alpha val="100000"/>
                  </a:srgbClr>
                </a:solidFill>
                <a:latin typeface="Microsoft YaHei"/>
                <a:ea typeface="Microsoft YaHei"/>
                <a:cs typeface="Microsoft YaHei"/>
              </a:rPr>
              <a:t>内容编制 </a:t>
            </a:r>
            <a:r>
              <a:rPr sz="1700" kern="0" spc="30" dirty="0">
                <a:solidFill>
                  <a:srgbClr val="000000">
                    <a:alpha val="100000"/>
                  </a:srgbClr>
                </a:solidFill>
                <a:latin typeface="Microsoft YaHei"/>
                <a:ea typeface="Microsoft YaHei"/>
                <a:cs typeface="Microsoft YaHei"/>
              </a:rPr>
              <a:t>，总体遵循以下原则 ：</a:t>
            </a:r>
            <a:endParaRPr sz="1700" dirty="0">
              <a:latin typeface="Microsoft YaHei"/>
              <a:ea typeface="Microsoft YaHei"/>
              <a:cs typeface="Microsoft YaHei"/>
            </a:endParaRPr>
          </a:p>
          <a:p>
            <a:pPr algn="l" rtl="0" eaLnBrk="0">
              <a:lnSpc>
                <a:spcPct val="102000"/>
              </a:lnSpc>
              <a:tabLst/>
            </a:pPr>
            <a:endParaRPr sz="1000" dirty="0">
              <a:latin typeface="Arial"/>
              <a:ea typeface="Arial"/>
              <a:cs typeface="Arial"/>
            </a:endParaRPr>
          </a:p>
          <a:p>
            <a:pPr algn="l" rtl="0" eaLnBrk="0">
              <a:lnSpc>
                <a:spcPct val="108000"/>
              </a:lnSpc>
              <a:tabLst/>
            </a:pPr>
            <a:endParaRPr sz="400" dirty="0">
              <a:latin typeface="Arial"/>
              <a:ea typeface="Arial"/>
              <a:cs typeface="Arial"/>
            </a:endParaRPr>
          </a:p>
          <a:p>
            <a:pPr marL="42544" algn="l" rtl="0" eaLnBrk="0">
              <a:lnSpc>
                <a:spcPct val="98000"/>
              </a:lnSpc>
              <a:spcBef>
                <a:spcPts val="3"/>
              </a:spcBef>
              <a:tabLst>
                <a:tab pos="227329" algn="l"/>
              </a:tabLst>
            </a:pPr>
            <a:r>
              <a:rPr sz="1700" kern="0" spc="0" dirty="0">
                <a:solidFill>
                  <a:srgbClr val="000000">
                    <a:alpha val="100000"/>
                  </a:srgbClr>
                </a:solidFill>
                <a:latin typeface="Microsoft YaHei"/>
                <a:ea typeface="Microsoft YaHei"/>
                <a:cs typeface="Microsoft YaHei"/>
              </a:rPr>
              <a:t>	</a:t>
            </a:r>
            <a:r>
              <a:rPr sz="1700" kern="0" spc="170" dirty="0">
                <a:solidFill>
                  <a:srgbClr val="000000">
                    <a:alpha val="100000"/>
                  </a:srgbClr>
                </a:solidFill>
                <a:latin typeface="Microsoft YaHei"/>
                <a:ea typeface="Microsoft YaHei"/>
                <a:cs typeface="Microsoft YaHei"/>
              </a:rPr>
              <a:t> </a:t>
            </a:r>
            <a:r>
              <a:rPr sz="1700" kern="0" spc="80" dirty="0">
                <a:solidFill>
                  <a:srgbClr val="000000">
                    <a:alpha val="100000"/>
                  </a:srgbClr>
                </a:solidFill>
                <a:latin typeface="Microsoft YaHei"/>
                <a:ea typeface="Microsoft YaHei"/>
                <a:cs typeface="Microsoft YaHei"/>
              </a:rPr>
              <a:t>坚持</a:t>
            </a:r>
            <a:r>
              <a:rPr sz="1700" kern="0" spc="80" dirty="0">
                <a:solidFill>
                  <a:srgbClr val="FF0000">
                    <a:alpha val="100000"/>
                  </a:srgbClr>
                </a:solidFill>
                <a:latin typeface="Microsoft YaHei"/>
                <a:ea typeface="Microsoft YaHei"/>
                <a:cs typeface="Microsoft YaHei"/>
              </a:rPr>
              <a:t>于法有据 </a:t>
            </a:r>
            <a:r>
              <a:rPr sz="1700" kern="0" spc="80" dirty="0">
                <a:solidFill>
                  <a:srgbClr val="000000">
                    <a:alpha val="100000"/>
                  </a:srgbClr>
                </a:solidFill>
                <a:latin typeface="Microsoft YaHei"/>
                <a:ea typeface="Microsoft YaHei"/>
                <a:cs typeface="Microsoft YaHei"/>
              </a:rPr>
              <a:t>，依照法律法规及</a:t>
            </a:r>
            <a:r>
              <a:rPr sz="1700" kern="0" spc="70" dirty="0">
                <a:solidFill>
                  <a:srgbClr val="000000">
                    <a:alpha val="100000"/>
                  </a:srgbClr>
                </a:solidFill>
                <a:latin typeface="Microsoft YaHei"/>
                <a:ea typeface="Microsoft YaHei"/>
                <a:cs typeface="Microsoft YaHei"/>
              </a:rPr>
              <a:t>标准规范 ，我们将城镇燃气经营环节和企业可能引发的严重安全事故的</a:t>
            </a:r>
            <a:endParaRPr sz="1700" dirty="0">
              <a:latin typeface="Microsoft YaHei"/>
              <a:ea typeface="Microsoft YaHei"/>
              <a:cs typeface="Microsoft YaHei"/>
            </a:endParaRPr>
          </a:p>
        </p:txBody>
      </p:sp>
      <p:pic>
        <p:nvPicPr>
          <p:cNvPr id="58" name="picture 58"/>
          <p:cNvPicPr>
            <a:picLocks noChangeAspect="1"/>
          </p:cNvPicPr>
          <p:nvPr/>
        </p:nvPicPr>
        <p:blipFill>
          <a:blip r:embed="rId4"/>
          <a:stretch>
            <a:fillRect/>
          </a:stretch>
        </p:blipFill>
        <p:spPr>
          <a:xfrm rot="21600000">
            <a:off x="781837" y="1807032"/>
            <a:ext cx="184480" cy="253288"/>
          </a:xfrm>
          <a:prstGeom prst="rect">
            <a:avLst/>
          </a:prstGeom>
        </p:spPr>
      </p:pic>
      <p:pic>
        <p:nvPicPr>
          <p:cNvPr id="60" name="picture 60"/>
          <p:cNvPicPr>
            <a:picLocks noChangeAspect="1"/>
          </p:cNvPicPr>
          <p:nvPr/>
        </p:nvPicPr>
        <p:blipFill>
          <a:blip r:embed="rId5"/>
          <a:stretch>
            <a:fillRect/>
          </a:stretch>
        </p:blipFill>
        <p:spPr>
          <a:xfrm rot="21600000">
            <a:off x="6729984" y="4632959"/>
            <a:ext cx="2994659" cy="1408176"/>
          </a:xfrm>
          <a:prstGeom prst="rect">
            <a:avLst/>
          </a:prstGeom>
        </p:spPr>
      </p:pic>
      <p:pic>
        <p:nvPicPr>
          <p:cNvPr id="62" name="picture 62"/>
          <p:cNvPicPr>
            <a:picLocks noChangeAspect="1"/>
          </p:cNvPicPr>
          <p:nvPr/>
        </p:nvPicPr>
        <p:blipFill>
          <a:blip r:embed="rId6"/>
          <a:stretch>
            <a:fillRect/>
          </a:stretch>
        </p:blipFill>
        <p:spPr>
          <a:xfrm rot="21600000">
            <a:off x="1234439" y="4613147"/>
            <a:ext cx="1996439" cy="1429511"/>
          </a:xfrm>
          <a:prstGeom prst="rect">
            <a:avLst/>
          </a:prstGeom>
        </p:spPr>
      </p:pic>
      <p:pic>
        <p:nvPicPr>
          <p:cNvPr id="64" name="picture 64"/>
          <p:cNvPicPr>
            <a:picLocks noChangeAspect="1"/>
          </p:cNvPicPr>
          <p:nvPr/>
        </p:nvPicPr>
        <p:blipFill>
          <a:blip r:embed="rId7"/>
          <a:stretch>
            <a:fillRect/>
          </a:stretch>
        </p:blipFill>
        <p:spPr>
          <a:xfrm rot="21600000">
            <a:off x="4081271" y="4632959"/>
            <a:ext cx="1918716" cy="1408176"/>
          </a:xfrm>
          <a:prstGeom prst="rect">
            <a:avLst/>
          </a:prstGeom>
        </p:spPr>
      </p:pic>
      <p:pic>
        <p:nvPicPr>
          <p:cNvPr id="66" name="picture 66"/>
          <p:cNvPicPr>
            <a:picLocks noChangeAspect="1"/>
          </p:cNvPicPr>
          <p:nvPr/>
        </p:nvPicPr>
        <p:blipFill>
          <a:blip r:embed="rId8"/>
          <a:stretch>
            <a:fillRect/>
          </a:stretch>
        </p:blipFill>
        <p:spPr>
          <a:xfrm rot="21600000">
            <a:off x="11472671" y="0"/>
            <a:ext cx="719328" cy="720852"/>
          </a:xfrm>
          <a:prstGeom prst="rect">
            <a:avLst/>
          </a:prstGeom>
        </p:spPr>
      </p:pic>
      <p:pic>
        <p:nvPicPr>
          <p:cNvPr id="68" name="picture 68"/>
          <p:cNvPicPr>
            <a:picLocks noChangeAspect="1"/>
          </p:cNvPicPr>
          <p:nvPr/>
        </p:nvPicPr>
        <p:blipFill>
          <a:blip r:embed="rId9"/>
          <a:stretch>
            <a:fillRect/>
          </a:stretch>
        </p:blipFill>
        <p:spPr>
          <a:xfrm rot="21600000">
            <a:off x="0" y="6138671"/>
            <a:ext cx="720852" cy="719328"/>
          </a:xfrm>
          <a:prstGeom prst="rect">
            <a:avLst/>
          </a:prstGeom>
        </p:spPr>
      </p:pic>
    </p:spTree>
  </p:cSld>
  <p:clrMapOvr>
    <a:masterClrMapping/>
  </p:clrMapOvr>
</p:sld>
</file>

<file path=ppt/slides/slide50.xml><?xml version="1.0" encoding="utf-8"?>
<p:sld xmlns:a16="http://schemas.microsoft.com/office/drawing/2014/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8" name="rect 1088"/>
          <p:cNvSpPr/>
          <p:nvPr/>
        </p:nvSpPr>
        <p:spPr>
          <a:xfrm>
            <a:off x="0" y="0"/>
            <a:ext cx="12192000" cy="6858000"/>
          </a:xfrm>
          <a:prstGeom prst="rect">
            <a:avLst/>
          </a:prstGeom>
          <a:solidFill>
            <a:srgbClr val="E4F4FB">
              <a:alpha val="100000"/>
            </a:srgbClr>
          </a:solidFill>
          <a:ln w="0" cap="flat">
            <a:noFill/>
            <a:prstDash val="solid"/>
            <a:miter lim="0"/>
          </a:ln>
        </p:spPr>
        <p:txBody>
          <a:bodyPr rtlCol="0"/>
          <a:lstStyle/>
          <a:p>
            <a:pPr algn="ctr"/>
            <a:endParaRPr lang="zh-CN" altLang="en-US"/>
          </a:p>
        </p:txBody>
      </p:sp>
      <p:grpSp>
        <p:nvGrpSpPr>
          <p:cNvPr id="86" name="group 86"/>
          <p:cNvGrpSpPr/>
          <p:nvPr/>
        </p:nvGrpSpPr>
        <p:grpSpPr>
          <a:xfrm rot="21600000">
            <a:off x="720852" y="1626107"/>
            <a:ext cx="10750296" cy="4573524"/>
            <a:chOff x="0" y="0"/>
            <a:chExt cx="10750296" cy="4573524"/>
          </a:xfrm>
        </p:grpSpPr>
        <p:sp>
          <p:nvSpPr>
            <p:cNvPr id="1090" name="path 1090"/>
            <p:cNvSpPr/>
            <p:nvPr/>
          </p:nvSpPr>
          <p:spPr>
            <a:xfrm>
              <a:off x="0" y="0"/>
              <a:ext cx="10750296" cy="4573524"/>
            </a:xfrm>
            <a:custGeom>
              <a:avLst/>
              <a:gdLst/>
              <a:ahLst/>
              <a:cxnLst/>
              <a:rect l="0" t="0" r="0" b="0"/>
              <a:pathLst>
                <a:path w="16929" h="7202">
                  <a:moveTo>
                    <a:pt x="0" y="0"/>
                  </a:moveTo>
                  <a:lnTo>
                    <a:pt x="16929" y="0"/>
                  </a:lnTo>
                  <a:lnTo>
                    <a:pt x="16929" y="979"/>
                  </a:lnTo>
                  <a:lnTo>
                    <a:pt x="0" y="979"/>
                  </a:lnTo>
                  <a:lnTo>
                    <a:pt x="0" y="0"/>
                  </a:lnTo>
                  <a:close/>
                </a:path>
                <a:path w="16929" h="7202">
                  <a:moveTo>
                    <a:pt x="0" y="1958"/>
                  </a:moveTo>
                  <a:lnTo>
                    <a:pt x="4171" y="1958"/>
                  </a:lnTo>
                  <a:lnTo>
                    <a:pt x="4171" y="2940"/>
                  </a:lnTo>
                  <a:lnTo>
                    <a:pt x="0" y="2940"/>
                  </a:lnTo>
                  <a:lnTo>
                    <a:pt x="0" y="1958"/>
                  </a:lnTo>
                  <a:close/>
                </a:path>
                <a:path w="16929" h="7202">
                  <a:moveTo>
                    <a:pt x="4171" y="1958"/>
                  </a:moveTo>
                  <a:lnTo>
                    <a:pt x="11138" y="1958"/>
                  </a:lnTo>
                  <a:lnTo>
                    <a:pt x="11138" y="2940"/>
                  </a:lnTo>
                  <a:lnTo>
                    <a:pt x="4171" y="2940"/>
                  </a:lnTo>
                  <a:lnTo>
                    <a:pt x="4171" y="1958"/>
                  </a:lnTo>
                  <a:close/>
                </a:path>
                <a:path w="16929" h="7202">
                  <a:moveTo>
                    <a:pt x="11138" y="1958"/>
                  </a:moveTo>
                  <a:lnTo>
                    <a:pt x="16929" y="1958"/>
                  </a:lnTo>
                  <a:lnTo>
                    <a:pt x="16929" y="2940"/>
                  </a:lnTo>
                  <a:lnTo>
                    <a:pt x="11138" y="2940"/>
                  </a:lnTo>
                  <a:lnTo>
                    <a:pt x="11138" y="1958"/>
                  </a:lnTo>
                  <a:close/>
                </a:path>
                <a:path w="16929" h="7202">
                  <a:moveTo>
                    <a:pt x="4171" y="4368"/>
                  </a:moveTo>
                  <a:lnTo>
                    <a:pt x="11138" y="4368"/>
                  </a:lnTo>
                  <a:lnTo>
                    <a:pt x="11138" y="7202"/>
                  </a:lnTo>
                  <a:lnTo>
                    <a:pt x="4171" y="7202"/>
                  </a:lnTo>
                  <a:lnTo>
                    <a:pt x="4171" y="4368"/>
                  </a:lnTo>
                  <a:close/>
                </a:path>
              </a:pathLst>
            </a:custGeom>
            <a:solidFill>
              <a:srgbClr val="B9D6E6">
                <a:alpha val="100000"/>
              </a:srgbClr>
            </a:solidFill>
            <a:ln w="0" cap="flat">
              <a:noFill/>
              <a:prstDash val="solid"/>
              <a:miter lim="0"/>
            </a:ln>
          </p:spPr>
          <p:txBody>
            <a:bodyPr rtlCol="0"/>
            <a:lstStyle/>
            <a:p>
              <a:pPr algn="ctr"/>
              <a:endParaRPr lang="zh-CN" altLang="en-US"/>
            </a:p>
          </p:txBody>
        </p:sp>
        <p:sp>
          <p:nvSpPr>
            <p:cNvPr id="1092" name="path 1092"/>
            <p:cNvSpPr/>
            <p:nvPr/>
          </p:nvSpPr>
          <p:spPr>
            <a:xfrm>
              <a:off x="0" y="621792"/>
              <a:ext cx="10750296" cy="3951732"/>
            </a:xfrm>
            <a:custGeom>
              <a:avLst/>
              <a:gdLst/>
              <a:ahLst/>
              <a:cxnLst/>
              <a:rect l="0" t="0" r="0" b="0"/>
              <a:pathLst>
                <a:path w="16929" h="6223">
                  <a:moveTo>
                    <a:pt x="0" y="0"/>
                  </a:moveTo>
                  <a:lnTo>
                    <a:pt x="16929" y="0"/>
                  </a:lnTo>
                  <a:lnTo>
                    <a:pt x="16929" y="979"/>
                  </a:lnTo>
                  <a:lnTo>
                    <a:pt x="0" y="979"/>
                  </a:lnTo>
                  <a:lnTo>
                    <a:pt x="0" y="0"/>
                  </a:lnTo>
                  <a:close/>
                </a:path>
                <a:path w="16929" h="6223">
                  <a:moveTo>
                    <a:pt x="0" y="1960"/>
                  </a:moveTo>
                  <a:lnTo>
                    <a:pt x="4171" y="1960"/>
                  </a:lnTo>
                  <a:lnTo>
                    <a:pt x="4171" y="6223"/>
                  </a:lnTo>
                  <a:lnTo>
                    <a:pt x="0" y="6223"/>
                  </a:lnTo>
                  <a:lnTo>
                    <a:pt x="0" y="1960"/>
                  </a:lnTo>
                  <a:close/>
                </a:path>
                <a:path w="16929" h="6223">
                  <a:moveTo>
                    <a:pt x="4171" y="1960"/>
                  </a:moveTo>
                  <a:lnTo>
                    <a:pt x="11138" y="1960"/>
                  </a:lnTo>
                  <a:lnTo>
                    <a:pt x="11138" y="3388"/>
                  </a:lnTo>
                  <a:lnTo>
                    <a:pt x="4171" y="3388"/>
                  </a:lnTo>
                  <a:lnTo>
                    <a:pt x="4171" y="1960"/>
                  </a:lnTo>
                  <a:close/>
                </a:path>
                <a:path w="16929" h="6223">
                  <a:moveTo>
                    <a:pt x="11138" y="1960"/>
                  </a:moveTo>
                  <a:lnTo>
                    <a:pt x="16929" y="1960"/>
                  </a:lnTo>
                  <a:lnTo>
                    <a:pt x="16929" y="6223"/>
                  </a:lnTo>
                  <a:lnTo>
                    <a:pt x="11138" y="6223"/>
                  </a:lnTo>
                  <a:lnTo>
                    <a:pt x="11138" y="1960"/>
                  </a:lnTo>
                  <a:close/>
                </a:path>
              </a:pathLst>
            </a:custGeom>
            <a:solidFill>
              <a:srgbClr val="FFFFFF">
                <a:alpha val="100000"/>
              </a:srgbClr>
            </a:solidFill>
            <a:ln w="0" cap="flat">
              <a:noFill/>
              <a:prstDash val="solid"/>
              <a:miter lim="0"/>
            </a:ln>
          </p:spPr>
          <p:txBody>
            <a:bodyPr rtlCol="0"/>
            <a:lstStyle/>
            <a:p>
              <a:pPr algn="ctr"/>
              <a:endParaRPr lang="zh-CN" altLang="en-US"/>
            </a:p>
          </p:txBody>
        </p:sp>
      </p:grpSp>
      <p:graphicFrame>
        <p:nvGraphicFramePr>
          <p:cNvPr id="1094" name="table 1094"/>
          <p:cNvGraphicFramePr>
            <a:graphicFrameLocks noGrp="1"/>
          </p:cNvGraphicFramePr>
          <p:nvPr/>
        </p:nvGraphicFramePr>
        <p:xfrm>
          <a:off x="720090" y="2870200"/>
          <a:ext cx="10750549" cy="3353434"/>
        </p:xfrm>
        <a:graphic>
          <a:graphicData uri="http://schemas.openxmlformats.org/drawingml/2006/table">
            <a:tbl>
              <a:tblPr/>
              <a:tblGrid>
                <a:gridCol w="2649220">
                  <a:extLst>
                    <a:ext uri="{9D8B030D-6E8A-4147-A177-3AD203B41FA5}">
                      <a16:colId xmlns:a16="http://schemas.microsoft.com/office/drawing/2014/main" val="20000"/>
                    </a:ext>
                  </a:extLst>
                </a:gridCol>
                <a:gridCol w="4424045">
                  <a:extLst>
                    <a:ext uri="{9D8B030D-6E8A-4147-A177-3AD203B41FA5}">
                      <a16:colId xmlns:a16="http://schemas.microsoft.com/office/drawing/2014/main" val="20001"/>
                    </a:ext>
                  </a:extLst>
                </a:gridCol>
                <a:gridCol w="3677284">
                  <a:extLst>
                    <a:ext uri="{9D8B030D-6E8A-4147-A177-3AD203B41FA5}">
                      <a16:colId xmlns:a16="http://schemas.microsoft.com/office/drawing/2014/main" val="20002"/>
                    </a:ext>
                  </a:extLst>
                </a:gridCol>
              </a:tblGrid>
              <a:tr h="3353434">
                <a:tc>
                  <a:txBody>
                    <a:bodyPr/>
                    <a:lstStyle/>
                    <a:p>
                      <a:pPr algn="l" rtl="0" eaLnBrk="0">
                        <a:lnSpc>
                          <a:spcPct val="152000"/>
                        </a:lnSpc>
                        <a:tabLst/>
                      </a:pPr>
                      <a:endParaRPr sz="1000" dirty="0">
                        <a:latin typeface="Arial"/>
                        <a:ea typeface="Arial"/>
                        <a:cs typeface="Arial"/>
                      </a:endParaRPr>
                    </a:p>
                    <a:p>
                      <a:pPr algn="l" rtl="0" eaLnBrk="0">
                        <a:lnSpc>
                          <a:spcPct val="8355"/>
                        </a:lnSpc>
                        <a:tabLst/>
                      </a:pPr>
                      <a:endParaRPr sz="100" dirty="0">
                        <a:latin typeface="Arial"/>
                        <a:ea typeface="Arial"/>
                        <a:cs typeface="Arial"/>
                      </a:endParaRPr>
                    </a:p>
                    <a:p>
                      <a:pPr marL="872489" algn="l" rtl="0" eaLnBrk="0">
                        <a:lnSpc>
                          <a:spcPct val="84000"/>
                        </a:lnSpc>
                        <a:tabLst/>
                      </a:pPr>
                      <a:r>
                        <a:rPr sz="1600" kern="0" spc="120" dirty="0">
                          <a:solidFill>
                            <a:srgbClr val="000000">
                              <a:alpha val="100000"/>
                            </a:srgbClr>
                          </a:solidFill>
                          <a:latin typeface="Microsoft YaHei"/>
                          <a:ea typeface="Microsoft YaHei"/>
                          <a:cs typeface="Microsoft YaHei"/>
                        </a:rPr>
                        <a:t>检查要点</a:t>
                      </a:r>
                      <a:endParaRPr sz="1600" dirty="0">
                        <a:latin typeface="Microsoft YaHei"/>
                        <a:ea typeface="Microsoft YaHei"/>
                        <a:cs typeface="Microsoft YaHei"/>
                      </a:endParaRPr>
                    </a:p>
                    <a:p>
                      <a:pPr algn="l" rtl="0" eaLnBrk="0">
                        <a:lnSpc>
                          <a:spcPct val="121000"/>
                        </a:lnSpc>
                        <a:tabLst/>
                      </a:pPr>
                      <a:endParaRPr sz="1000" dirty="0">
                        <a:latin typeface="Arial"/>
                        <a:ea typeface="Arial"/>
                        <a:cs typeface="Arial"/>
                      </a:endParaRPr>
                    </a:p>
                    <a:p>
                      <a:pPr algn="l" rtl="0" eaLnBrk="0">
                        <a:lnSpc>
                          <a:spcPct val="122000"/>
                        </a:lnSpc>
                        <a:tabLst/>
                      </a:pPr>
                      <a:endParaRPr sz="1000" dirty="0">
                        <a:latin typeface="Arial"/>
                        <a:ea typeface="Arial"/>
                        <a:cs typeface="Arial"/>
                      </a:endParaRPr>
                    </a:p>
                    <a:p>
                      <a:pPr algn="l" rtl="0" eaLnBrk="0">
                        <a:lnSpc>
                          <a:spcPct val="122000"/>
                        </a:lnSpc>
                        <a:tabLst/>
                      </a:pPr>
                      <a:endParaRPr sz="1000" dirty="0">
                        <a:latin typeface="Arial"/>
                        <a:ea typeface="Arial"/>
                        <a:cs typeface="Arial"/>
                      </a:endParaRPr>
                    </a:p>
                    <a:p>
                      <a:pPr algn="l" rtl="0" eaLnBrk="0">
                        <a:lnSpc>
                          <a:spcPct val="122000"/>
                        </a:lnSpc>
                        <a:tabLst/>
                      </a:pPr>
                      <a:endParaRPr sz="1000" dirty="0">
                        <a:latin typeface="Arial"/>
                        <a:ea typeface="Arial"/>
                        <a:cs typeface="Arial"/>
                      </a:endParaRPr>
                    </a:p>
                    <a:p>
                      <a:pPr algn="l" rtl="0" eaLnBrk="0">
                        <a:lnSpc>
                          <a:spcPct val="125000"/>
                        </a:lnSpc>
                        <a:tabLst/>
                      </a:pPr>
                      <a:endParaRPr sz="300" dirty="0">
                        <a:latin typeface="Arial"/>
                        <a:ea typeface="Arial"/>
                        <a:cs typeface="Arial"/>
                      </a:endParaRPr>
                    </a:p>
                    <a:p>
                      <a:pPr marL="232409" indent="78105" algn="l" rtl="0" eaLnBrk="0">
                        <a:lnSpc>
                          <a:spcPct val="128000"/>
                        </a:lnSpc>
                        <a:spcBef>
                          <a:spcPts val="3"/>
                        </a:spcBef>
                        <a:tabLst/>
                      </a:pPr>
                      <a:r>
                        <a:rPr sz="1500" kern="0" spc="-60" dirty="0">
                          <a:solidFill>
                            <a:srgbClr val="000000">
                              <a:alpha val="100000"/>
                            </a:srgbClr>
                          </a:solidFill>
                          <a:latin typeface="Microsoft YaHei"/>
                          <a:ea typeface="Microsoft YaHei"/>
                          <a:cs typeface="Microsoft YaHei"/>
                        </a:rPr>
                        <a:t>（</a:t>
                      </a:r>
                      <a:r>
                        <a:rPr sz="1500" kern="0" spc="180" dirty="0">
                          <a:solidFill>
                            <a:srgbClr val="000000">
                              <a:alpha val="100000"/>
                            </a:srgbClr>
                          </a:solidFill>
                          <a:latin typeface="Microsoft YaHei"/>
                          <a:ea typeface="Microsoft YaHei"/>
                          <a:cs typeface="Microsoft YaHei"/>
                        </a:rPr>
                        <a:t> </a:t>
                      </a:r>
                      <a:r>
                        <a:rPr sz="1500" kern="0" spc="-60" dirty="0">
                          <a:solidFill>
                            <a:srgbClr val="000000">
                              <a:alpha val="100000"/>
                            </a:srgbClr>
                          </a:solidFill>
                          <a:latin typeface="FangSong"/>
                          <a:ea typeface="FangSong"/>
                          <a:cs typeface="FangSong"/>
                        </a:rPr>
                        <a:t>1</a:t>
                      </a:r>
                      <a:r>
                        <a:rPr sz="1500" kern="0" spc="-340" dirty="0">
                          <a:solidFill>
                            <a:srgbClr val="000000">
                              <a:alpha val="100000"/>
                            </a:srgbClr>
                          </a:solidFill>
                          <a:latin typeface="FangSong"/>
                          <a:ea typeface="FangSong"/>
                          <a:cs typeface="FangSong"/>
                        </a:rPr>
                        <a:t> </a:t>
                      </a:r>
                      <a:r>
                        <a:rPr sz="1500" kern="0" spc="-60" dirty="0">
                          <a:solidFill>
                            <a:srgbClr val="000000">
                              <a:alpha val="100000"/>
                            </a:srgbClr>
                          </a:solidFill>
                          <a:latin typeface="Microsoft YaHei"/>
                          <a:ea typeface="Microsoft YaHei"/>
                          <a:cs typeface="Microsoft YaHei"/>
                        </a:rPr>
                        <a:t>）查压力容器（储气</a:t>
                      </a:r>
                      <a:r>
                        <a:rPr sz="1500" kern="0" spc="0" dirty="0">
                          <a:solidFill>
                            <a:srgbClr val="000000">
                              <a:alpha val="100000"/>
                            </a:srgbClr>
                          </a:solidFill>
                          <a:latin typeface="Microsoft YaHei"/>
                          <a:ea typeface="Microsoft YaHei"/>
                          <a:cs typeface="Microsoft YaHei"/>
                        </a:rPr>
                        <a:t>      </a:t>
                      </a:r>
                      <a:r>
                        <a:rPr sz="1500" kern="0" spc="70" dirty="0">
                          <a:solidFill>
                            <a:srgbClr val="000000">
                              <a:alpha val="100000"/>
                            </a:srgbClr>
                          </a:solidFill>
                          <a:latin typeface="Microsoft YaHei"/>
                          <a:ea typeface="Microsoft YaHei"/>
                          <a:cs typeface="Microsoft YaHei"/>
                        </a:rPr>
                        <a:t>井、储气瓶组、</a:t>
                      </a:r>
                      <a:r>
                        <a:rPr sz="1500" kern="0" spc="-270" dirty="0">
                          <a:solidFill>
                            <a:srgbClr val="000000">
                              <a:alpha val="100000"/>
                            </a:srgbClr>
                          </a:solidFill>
                          <a:latin typeface="Microsoft YaHei"/>
                          <a:ea typeface="Microsoft YaHei"/>
                          <a:cs typeface="Microsoft YaHei"/>
                        </a:rPr>
                        <a:t> </a:t>
                      </a:r>
                      <a:r>
                        <a:rPr sz="1500" kern="0" spc="70" dirty="0">
                          <a:solidFill>
                            <a:srgbClr val="000000">
                              <a:alpha val="100000"/>
                            </a:srgbClr>
                          </a:solidFill>
                          <a:latin typeface="Microsoft YaHei"/>
                          <a:ea typeface="Microsoft YaHei"/>
                          <a:cs typeface="Microsoft YaHei"/>
                        </a:rPr>
                        <a:t>储气罐、</a:t>
                      </a:r>
                      <a:r>
                        <a:rPr sz="1500" kern="0" spc="0" dirty="0">
                          <a:solidFill>
                            <a:srgbClr val="000000">
                              <a:alpha val="100000"/>
                            </a:srgbClr>
                          </a:solidFill>
                          <a:latin typeface="Microsoft YaHei"/>
                          <a:ea typeface="Microsoft YaHei"/>
                          <a:cs typeface="Microsoft YaHei"/>
                        </a:rPr>
                        <a:t>    </a:t>
                      </a:r>
                      <a:r>
                        <a:rPr sz="1500" kern="0" spc="70" dirty="0">
                          <a:solidFill>
                            <a:srgbClr val="000000">
                              <a:alpha val="100000"/>
                            </a:srgbClr>
                          </a:solidFill>
                          <a:latin typeface="Microsoft YaHei"/>
                          <a:ea typeface="Microsoft YaHei"/>
                          <a:cs typeface="Microsoft YaHei"/>
                        </a:rPr>
                        <a:t>缓冲罐、</a:t>
                      </a:r>
                      <a:r>
                        <a:rPr sz="1500" kern="0" spc="-270" dirty="0">
                          <a:solidFill>
                            <a:srgbClr val="000000">
                              <a:alpha val="100000"/>
                            </a:srgbClr>
                          </a:solidFill>
                          <a:latin typeface="Microsoft YaHei"/>
                          <a:ea typeface="Microsoft YaHei"/>
                          <a:cs typeface="Microsoft YaHei"/>
                        </a:rPr>
                        <a:t> </a:t>
                      </a:r>
                      <a:r>
                        <a:rPr sz="1500" kern="0" spc="70" dirty="0">
                          <a:solidFill>
                            <a:srgbClr val="000000">
                              <a:alpha val="100000"/>
                            </a:srgbClr>
                          </a:solidFill>
                          <a:latin typeface="Microsoft YaHei"/>
                          <a:ea typeface="Microsoft YaHei"/>
                          <a:cs typeface="Microsoft YaHei"/>
                        </a:rPr>
                        <a:t>废气回收罐 ）</a:t>
                      </a:r>
                      <a:r>
                        <a:rPr sz="1500" kern="0" spc="0" dirty="0">
                          <a:solidFill>
                            <a:srgbClr val="000000">
                              <a:alpha val="100000"/>
                            </a:srgbClr>
                          </a:solidFill>
                          <a:latin typeface="Microsoft YaHei"/>
                          <a:ea typeface="Microsoft YaHei"/>
                          <a:cs typeface="Microsoft YaHei"/>
                        </a:rPr>
                        <a:t>       </a:t>
                      </a:r>
                      <a:r>
                        <a:rPr sz="1500" kern="0" spc="90" dirty="0">
                          <a:solidFill>
                            <a:srgbClr val="000000">
                              <a:alpha val="100000"/>
                            </a:srgbClr>
                          </a:solidFill>
                          <a:latin typeface="Microsoft YaHei"/>
                          <a:ea typeface="Microsoft YaHei"/>
                          <a:cs typeface="Microsoft YaHei"/>
                        </a:rPr>
                        <a:t>超压安全放散装置设置</a:t>
                      </a:r>
                      <a:r>
                        <a:rPr sz="1500" kern="0" spc="0" dirty="0">
                          <a:solidFill>
                            <a:srgbClr val="000000">
                              <a:alpha val="100000"/>
                            </a:srgbClr>
                          </a:solidFill>
                          <a:latin typeface="Microsoft YaHei"/>
                          <a:ea typeface="Microsoft YaHei"/>
                          <a:cs typeface="Microsoft YaHei"/>
                        </a:rPr>
                        <a:t>        </a:t>
                      </a:r>
                      <a:r>
                        <a:rPr sz="1500" kern="0" spc="50" dirty="0">
                          <a:solidFill>
                            <a:srgbClr val="000000">
                              <a:alpha val="100000"/>
                            </a:srgbClr>
                          </a:solidFill>
                          <a:latin typeface="Microsoft YaHei"/>
                          <a:ea typeface="Microsoft YaHei"/>
                          <a:cs typeface="Microsoft YaHei"/>
                        </a:rPr>
                        <a:t>情况</a:t>
                      </a:r>
                      <a:r>
                        <a:rPr sz="1500" kern="0" spc="-30" dirty="0">
                          <a:solidFill>
                            <a:srgbClr val="000000">
                              <a:alpha val="100000"/>
                            </a:srgbClr>
                          </a:solidFill>
                          <a:latin typeface="Microsoft YaHei"/>
                          <a:ea typeface="Microsoft YaHei"/>
                          <a:cs typeface="Microsoft YaHei"/>
                        </a:rPr>
                        <a:t> </a:t>
                      </a:r>
                      <a:r>
                        <a:rPr sz="1500" kern="0" spc="50" dirty="0">
                          <a:solidFill>
                            <a:srgbClr val="000000">
                              <a:alpha val="100000"/>
                            </a:srgbClr>
                          </a:solidFill>
                          <a:latin typeface="Microsoft YaHei"/>
                          <a:ea typeface="Microsoft YaHei"/>
                          <a:cs typeface="Microsoft YaHei"/>
                        </a:rPr>
                        <a:t>；</a:t>
                      </a:r>
                      <a:endParaRPr sz="1500" dirty="0">
                        <a:latin typeface="Microsoft YaHei"/>
                        <a:ea typeface="Microsoft YaHei"/>
                        <a:cs typeface="Microsoft YaHei"/>
                      </a:endParaRPr>
                    </a:p>
                  </a:txBody>
                  <a:tcPr marL="0" marR="0" marT="0" marB="0">
                    <a:lnL>
                      <a:noFill/>
                    </a:lnL>
                    <a:lnR w="12700" cap="flat" cmpd="sng" algn="ctr">
                      <a:solidFill>
                        <a:srgbClr val="8EBFD6"/>
                      </a:solidFill>
                      <a:prstDash val="solid"/>
                      <a:round/>
                      <a:headEnd type="none" w="med" len="med"/>
                      <a:tailEnd type="none" w="med" len="med"/>
                    </a:lnR>
                    <a:lnT>
                      <a:noFill/>
                    </a:lnT>
                    <a:lnB>
                      <a:noFill/>
                    </a:lnB>
                  </a:tcPr>
                </a:tc>
                <a:tc>
                  <a:txBody>
                    <a:bodyPr/>
                    <a:lstStyle/>
                    <a:p>
                      <a:pPr algn="l" rtl="0" eaLnBrk="0">
                        <a:lnSpc>
                          <a:spcPct val="152000"/>
                        </a:lnSpc>
                        <a:tabLst/>
                      </a:pPr>
                      <a:endParaRPr sz="1000" dirty="0">
                        <a:latin typeface="Arial"/>
                        <a:ea typeface="Arial"/>
                        <a:cs typeface="Arial"/>
                      </a:endParaRPr>
                    </a:p>
                    <a:p>
                      <a:pPr marL="1762125" algn="l" rtl="0" eaLnBrk="0">
                        <a:lnSpc>
                          <a:spcPct val="84000"/>
                        </a:lnSpc>
                        <a:spcBef>
                          <a:spcPts val="4"/>
                        </a:spcBef>
                        <a:tabLst/>
                      </a:pPr>
                      <a:r>
                        <a:rPr sz="1600" kern="0" spc="120" dirty="0">
                          <a:solidFill>
                            <a:srgbClr val="000000">
                              <a:alpha val="100000"/>
                            </a:srgbClr>
                          </a:solidFill>
                          <a:latin typeface="Microsoft YaHei"/>
                          <a:ea typeface="Microsoft YaHei"/>
                          <a:cs typeface="Microsoft YaHei"/>
                        </a:rPr>
                        <a:t>判定标准</a:t>
                      </a:r>
                      <a:endParaRPr sz="1600" dirty="0">
                        <a:latin typeface="Microsoft YaHei"/>
                        <a:ea typeface="Microsoft YaHei"/>
                        <a:cs typeface="Microsoft YaHei"/>
                      </a:endParaRPr>
                    </a:p>
                    <a:p>
                      <a:pPr algn="l" rtl="0" eaLnBrk="0">
                        <a:lnSpc>
                          <a:spcPct val="194000"/>
                        </a:lnSpc>
                        <a:tabLst/>
                      </a:pPr>
                      <a:endParaRPr sz="1000" dirty="0">
                        <a:latin typeface="Arial"/>
                        <a:ea typeface="Arial"/>
                        <a:cs typeface="Arial"/>
                      </a:endParaRPr>
                    </a:p>
                    <a:p>
                      <a:pPr algn="l" rtl="0" eaLnBrk="0">
                        <a:lnSpc>
                          <a:spcPct val="127000"/>
                        </a:lnSpc>
                        <a:tabLst/>
                      </a:pPr>
                      <a:endParaRPr sz="300" dirty="0">
                        <a:latin typeface="Arial"/>
                        <a:ea typeface="Arial"/>
                        <a:cs typeface="Arial"/>
                      </a:endParaRPr>
                    </a:p>
                    <a:p>
                      <a:pPr marL="233045" algn="l" rtl="0" eaLnBrk="0">
                        <a:lnSpc>
                          <a:spcPct val="125000"/>
                        </a:lnSpc>
                        <a:spcBef>
                          <a:spcPts val="1"/>
                        </a:spcBef>
                        <a:tabLst/>
                      </a:pPr>
                      <a:r>
                        <a:rPr sz="1500" kern="0" spc="70" dirty="0">
                          <a:solidFill>
                            <a:srgbClr val="000000">
                              <a:alpha val="100000"/>
                            </a:srgbClr>
                          </a:solidFill>
                          <a:latin typeface="Microsoft YaHei"/>
                          <a:ea typeface="Microsoft YaHei"/>
                          <a:cs typeface="Microsoft YaHei"/>
                        </a:rPr>
                        <a:t>压力容器未设置超压安全放散装置 ，构成重</a:t>
                      </a:r>
                      <a:r>
                        <a:rPr sz="1500" kern="0" spc="0" dirty="0">
                          <a:solidFill>
                            <a:srgbClr val="000000">
                              <a:alpha val="100000"/>
                            </a:srgbClr>
                          </a:solidFill>
                          <a:latin typeface="Microsoft YaHei"/>
                          <a:ea typeface="Microsoft YaHei"/>
                          <a:cs typeface="Microsoft YaHei"/>
                        </a:rPr>
                        <a:t>       </a:t>
                      </a:r>
                      <a:r>
                        <a:rPr sz="1500" kern="0" spc="80" dirty="0">
                          <a:solidFill>
                            <a:srgbClr val="000000">
                              <a:alpha val="100000"/>
                            </a:srgbClr>
                          </a:solidFill>
                          <a:latin typeface="Microsoft YaHei"/>
                          <a:ea typeface="Microsoft YaHei"/>
                          <a:cs typeface="Microsoft YaHei"/>
                        </a:rPr>
                        <a:t>大隐患</a:t>
                      </a:r>
                      <a:endParaRPr sz="1500" dirty="0">
                        <a:latin typeface="Microsoft YaHei"/>
                        <a:ea typeface="Microsoft YaHei"/>
                        <a:cs typeface="Microsoft YaHei"/>
                      </a:endParaRPr>
                    </a:p>
                  </a:txBody>
                  <a:tcPr marL="0" marR="0" marT="0" marB="0">
                    <a:lnL w="12700" cap="flat" cmpd="sng" algn="ctr">
                      <a:solidFill>
                        <a:srgbClr val="8EBFD6"/>
                      </a:solidFill>
                      <a:prstDash val="solid"/>
                      <a:round/>
                      <a:headEnd type="none" w="med" len="med"/>
                      <a:tailEnd type="none" w="med" len="med"/>
                    </a:lnL>
                    <a:lnR w="12700" cap="flat" cmpd="sng" algn="ctr">
                      <a:solidFill>
                        <a:srgbClr val="8EBFD6"/>
                      </a:solidFill>
                      <a:prstDash val="solid"/>
                      <a:round/>
                      <a:headEnd type="none" w="med" len="med"/>
                      <a:tailEnd type="none" w="med" len="med"/>
                    </a:lnR>
                    <a:lnT>
                      <a:noFill/>
                    </a:lnT>
                    <a:lnB>
                      <a:noFill/>
                    </a:lnB>
                  </a:tcPr>
                </a:tc>
                <a:tc>
                  <a:txBody>
                    <a:bodyPr/>
                    <a:lstStyle/>
                    <a:p>
                      <a:pPr algn="l" rtl="0" eaLnBrk="0">
                        <a:lnSpc>
                          <a:spcPct val="151000"/>
                        </a:lnSpc>
                        <a:tabLst/>
                      </a:pPr>
                      <a:endParaRPr sz="1000" dirty="0">
                        <a:latin typeface="Arial"/>
                        <a:ea typeface="Arial"/>
                        <a:cs typeface="Arial"/>
                      </a:endParaRPr>
                    </a:p>
                    <a:p>
                      <a:pPr marL="1162050" algn="l" rtl="0" eaLnBrk="0">
                        <a:lnSpc>
                          <a:spcPct val="85000"/>
                        </a:lnSpc>
                        <a:spcBef>
                          <a:spcPts val="1"/>
                        </a:spcBef>
                        <a:tabLst/>
                      </a:pPr>
                      <a:r>
                        <a:rPr sz="1600" kern="0" spc="140" dirty="0">
                          <a:solidFill>
                            <a:srgbClr val="000000">
                              <a:alpha val="100000"/>
                            </a:srgbClr>
                          </a:solidFill>
                          <a:latin typeface="Microsoft YaHei"/>
                          <a:ea typeface="Microsoft YaHei"/>
                          <a:cs typeface="Microsoft YaHei"/>
                        </a:rPr>
                        <a:t>相关参考依据</a:t>
                      </a:r>
                      <a:endParaRPr sz="1600" dirty="0">
                        <a:latin typeface="Microsoft YaHei"/>
                        <a:ea typeface="Microsoft YaHei"/>
                        <a:cs typeface="Microsoft YaHei"/>
                      </a:endParaRPr>
                    </a:p>
                    <a:p>
                      <a:pPr algn="l" rtl="0" eaLnBrk="0">
                        <a:lnSpc>
                          <a:spcPct val="122000"/>
                        </a:lnSpc>
                        <a:tabLst/>
                      </a:pPr>
                      <a:endParaRPr sz="1000" dirty="0">
                        <a:latin typeface="Arial"/>
                        <a:ea typeface="Arial"/>
                        <a:cs typeface="Arial"/>
                      </a:endParaRPr>
                    </a:p>
                    <a:p>
                      <a:pPr algn="l" rtl="0" eaLnBrk="0">
                        <a:lnSpc>
                          <a:spcPct val="123000"/>
                        </a:lnSpc>
                        <a:tabLst/>
                      </a:pPr>
                      <a:endParaRPr sz="1000" dirty="0">
                        <a:latin typeface="Arial"/>
                        <a:ea typeface="Arial"/>
                        <a:cs typeface="Arial"/>
                      </a:endParaRPr>
                    </a:p>
                    <a:p>
                      <a:pPr marL="231140" indent="84455" algn="l" rtl="0" eaLnBrk="0">
                        <a:lnSpc>
                          <a:spcPct val="122000"/>
                        </a:lnSpc>
                        <a:spcBef>
                          <a:spcPts val="364"/>
                        </a:spcBef>
                        <a:tabLst/>
                      </a:pPr>
                      <a:r>
                        <a:rPr sz="1200" kern="0" spc="30" dirty="0">
                          <a:solidFill>
                            <a:srgbClr val="FF0000">
                              <a:alpha val="100000"/>
                            </a:srgbClr>
                          </a:solidFill>
                          <a:latin typeface="Microsoft YaHei"/>
                          <a:ea typeface="Microsoft YaHei"/>
                          <a:cs typeface="Microsoft YaHei"/>
                        </a:rPr>
                        <a:t>【依据】</a:t>
                      </a:r>
                      <a:r>
                        <a:rPr sz="1200" kern="0" spc="30" dirty="0">
                          <a:solidFill>
                            <a:srgbClr val="000000">
                              <a:alpha val="100000"/>
                            </a:srgbClr>
                          </a:solidFill>
                          <a:latin typeface="Microsoft YaHei"/>
                          <a:ea typeface="Microsoft YaHei"/>
                          <a:cs typeface="Microsoft YaHei"/>
                        </a:rPr>
                        <a:t>《燃气工程项目规范》</a:t>
                      </a:r>
                      <a:r>
                        <a:rPr sz="1200" kern="0" spc="-100" dirty="0">
                          <a:solidFill>
                            <a:srgbClr val="000000">
                              <a:alpha val="100000"/>
                            </a:srgbClr>
                          </a:solidFill>
                          <a:latin typeface="Microsoft YaHei"/>
                          <a:ea typeface="Microsoft YaHei"/>
                          <a:cs typeface="Microsoft YaHei"/>
                        </a:rPr>
                        <a:t> </a:t>
                      </a:r>
                      <a:r>
                        <a:rPr sz="1200" kern="0" spc="30" dirty="0">
                          <a:solidFill>
                            <a:srgbClr val="000000">
                              <a:alpha val="100000"/>
                            </a:srgbClr>
                          </a:solidFill>
                          <a:latin typeface="Microsoft YaHei"/>
                          <a:ea typeface="Microsoft YaHei"/>
                          <a:cs typeface="Microsoft YaHei"/>
                        </a:rPr>
                        <a:t>第</a:t>
                      </a:r>
                      <a:r>
                        <a:rPr sz="1200" kern="0" spc="250" dirty="0">
                          <a:solidFill>
                            <a:srgbClr val="000000">
                              <a:alpha val="100000"/>
                            </a:srgbClr>
                          </a:solidFill>
                          <a:latin typeface="Microsoft YaHei"/>
                          <a:ea typeface="Microsoft YaHei"/>
                          <a:cs typeface="Microsoft YaHei"/>
                        </a:rPr>
                        <a:t> </a:t>
                      </a:r>
                      <a:r>
                        <a:rPr sz="1200" kern="0" spc="30" dirty="0">
                          <a:solidFill>
                            <a:srgbClr val="000000">
                              <a:alpha val="100000"/>
                            </a:srgbClr>
                          </a:solidFill>
                          <a:latin typeface="Microsoft YaHei"/>
                          <a:ea typeface="Microsoft YaHei"/>
                          <a:cs typeface="Microsoft YaHei"/>
                        </a:rPr>
                        <a:t>4.2.5</a:t>
                      </a:r>
                      <a:r>
                        <a:rPr sz="1200" kern="0" spc="250" dirty="0">
                          <a:solidFill>
                            <a:srgbClr val="000000">
                              <a:alpha val="100000"/>
                            </a:srgbClr>
                          </a:solidFill>
                          <a:latin typeface="Microsoft YaHei"/>
                          <a:ea typeface="Microsoft YaHei"/>
                          <a:cs typeface="Microsoft YaHei"/>
                        </a:rPr>
                        <a:t> </a:t>
                      </a:r>
                      <a:r>
                        <a:rPr sz="1200" kern="0" spc="30" dirty="0">
                          <a:solidFill>
                            <a:srgbClr val="000000">
                              <a:alpha val="100000"/>
                            </a:srgbClr>
                          </a:solidFill>
                          <a:latin typeface="Microsoft YaHei"/>
                          <a:ea typeface="Microsoft YaHei"/>
                          <a:cs typeface="Microsoft YaHei"/>
                        </a:rPr>
                        <a:t>条</a:t>
                      </a:r>
                      <a:r>
                        <a:rPr sz="1200" kern="0" spc="290" dirty="0">
                          <a:solidFill>
                            <a:srgbClr val="000000">
                              <a:alpha val="100000"/>
                            </a:srgbClr>
                          </a:solidFill>
                          <a:latin typeface="Microsoft YaHei"/>
                          <a:ea typeface="Microsoft YaHei"/>
                          <a:cs typeface="Microsoft YaHei"/>
                        </a:rPr>
                        <a:t> </a:t>
                      </a:r>
                      <a:r>
                        <a:rPr sz="1200" kern="0" spc="30" dirty="0">
                          <a:solidFill>
                            <a:srgbClr val="000000">
                              <a:alpha val="100000"/>
                            </a:srgbClr>
                          </a:solidFill>
                          <a:latin typeface="Microsoft YaHei"/>
                          <a:ea typeface="Microsoft YaHei"/>
                          <a:cs typeface="Microsoft YaHei"/>
                        </a:rPr>
                        <a:t>：</a:t>
                      </a:r>
                      <a:r>
                        <a:rPr sz="1200" kern="0" spc="0" dirty="0">
                          <a:solidFill>
                            <a:srgbClr val="000000">
                              <a:alpha val="100000"/>
                            </a:srgbClr>
                          </a:solidFill>
                          <a:latin typeface="Microsoft YaHei"/>
                          <a:ea typeface="Microsoft YaHei"/>
                          <a:cs typeface="Microsoft YaHei"/>
                        </a:rPr>
                        <a:t>   </a:t>
                      </a:r>
                      <a:r>
                        <a:rPr sz="1200" kern="0" spc="110" dirty="0">
                          <a:solidFill>
                            <a:srgbClr val="000000">
                              <a:alpha val="100000"/>
                            </a:srgbClr>
                          </a:solidFill>
                          <a:latin typeface="Microsoft YaHei"/>
                          <a:ea typeface="Microsoft YaHei"/>
                          <a:cs typeface="Microsoft YaHei"/>
                        </a:rPr>
                        <a:t>燃气厂站内设备和管道应按防止系统压力参</a:t>
                      </a:r>
                      <a:r>
                        <a:rPr sz="1200" kern="0" spc="0" dirty="0">
                          <a:solidFill>
                            <a:srgbClr val="000000">
                              <a:alpha val="100000"/>
                            </a:srgbClr>
                          </a:solidFill>
                          <a:latin typeface="Microsoft YaHei"/>
                          <a:ea typeface="Microsoft YaHei"/>
                          <a:cs typeface="Microsoft YaHei"/>
                        </a:rPr>
                        <a:t>       </a:t>
                      </a:r>
                      <a:r>
                        <a:rPr sz="1200" kern="0" spc="110" dirty="0">
                          <a:solidFill>
                            <a:srgbClr val="000000">
                              <a:alpha val="100000"/>
                            </a:srgbClr>
                          </a:solidFill>
                          <a:latin typeface="Microsoft YaHei"/>
                          <a:ea typeface="Microsoft YaHei"/>
                          <a:cs typeface="Microsoft YaHei"/>
                        </a:rPr>
                        <a:t>数超过限值的要求设置自动切断</a:t>
                      </a:r>
                      <a:r>
                        <a:rPr sz="1200" kern="0" spc="100" dirty="0">
                          <a:solidFill>
                            <a:srgbClr val="000000">
                              <a:alpha val="100000"/>
                            </a:srgbClr>
                          </a:solidFill>
                          <a:latin typeface="Microsoft YaHei"/>
                          <a:ea typeface="Microsoft YaHei"/>
                          <a:cs typeface="Microsoft YaHei"/>
                        </a:rPr>
                        <a:t>和放散装置</a:t>
                      </a:r>
                      <a:r>
                        <a:rPr sz="1200" kern="0" spc="-170" dirty="0">
                          <a:solidFill>
                            <a:srgbClr val="000000">
                              <a:alpha val="100000"/>
                            </a:srgbClr>
                          </a:solidFill>
                          <a:latin typeface="Microsoft YaHei"/>
                          <a:ea typeface="Microsoft YaHei"/>
                          <a:cs typeface="Microsoft YaHei"/>
                        </a:rPr>
                        <a:t> </a:t>
                      </a:r>
                      <a:r>
                        <a:rPr sz="1200" kern="0" spc="100" dirty="0">
                          <a:solidFill>
                            <a:srgbClr val="000000">
                              <a:alpha val="100000"/>
                            </a:srgbClr>
                          </a:solidFill>
                          <a:latin typeface="Microsoft YaHei"/>
                          <a:ea typeface="Microsoft YaHei"/>
                          <a:cs typeface="Microsoft YaHei"/>
                        </a:rPr>
                        <a:t>。</a:t>
                      </a:r>
                      <a:r>
                        <a:rPr sz="1200" kern="0" spc="0" dirty="0">
                          <a:solidFill>
                            <a:srgbClr val="000000">
                              <a:alpha val="100000"/>
                            </a:srgbClr>
                          </a:solidFill>
                          <a:latin typeface="Microsoft YaHei"/>
                          <a:ea typeface="Microsoft YaHei"/>
                          <a:cs typeface="Microsoft YaHei"/>
                        </a:rPr>
                        <a:t>   </a:t>
                      </a:r>
                      <a:r>
                        <a:rPr sz="1200" kern="0" spc="110" dirty="0">
                          <a:solidFill>
                            <a:srgbClr val="000000">
                              <a:alpha val="100000"/>
                            </a:srgbClr>
                          </a:solidFill>
                          <a:latin typeface="Microsoft YaHei"/>
                          <a:ea typeface="Microsoft YaHei"/>
                          <a:cs typeface="Microsoft YaHei"/>
                        </a:rPr>
                        <a:t>放散装置的设置应保证</a:t>
                      </a:r>
                      <a:r>
                        <a:rPr sz="1200" kern="0" spc="100" dirty="0">
                          <a:solidFill>
                            <a:srgbClr val="000000">
                              <a:alpha val="100000"/>
                            </a:srgbClr>
                          </a:solidFill>
                          <a:latin typeface="Microsoft YaHei"/>
                          <a:ea typeface="Microsoft YaHei"/>
                          <a:cs typeface="Microsoft YaHei"/>
                        </a:rPr>
                        <a:t>放散时的安全和卫生 ，</a:t>
                      </a:r>
                      <a:r>
                        <a:rPr sz="1200" kern="0" spc="0" dirty="0">
                          <a:solidFill>
                            <a:srgbClr val="000000">
                              <a:alpha val="100000"/>
                            </a:srgbClr>
                          </a:solidFill>
                          <a:latin typeface="Microsoft YaHei"/>
                          <a:ea typeface="Microsoft YaHei"/>
                          <a:cs typeface="Microsoft YaHei"/>
                        </a:rPr>
                        <a:t>  </a:t>
                      </a:r>
                      <a:r>
                        <a:rPr sz="1200" kern="0" spc="110" dirty="0">
                          <a:solidFill>
                            <a:srgbClr val="000000">
                              <a:alpha val="100000"/>
                            </a:srgbClr>
                          </a:solidFill>
                          <a:latin typeface="Microsoft YaHei"/>
                          <a:ea typeface="Microsoft YaHei"/>
                          <a:cs typeface="Microsoft YaHei"/>
                        </a:rPr>
                        <a:t>不得在建筑物内放散燃气和其他有害气体。</a:t>
                      </a:r>
                      <a:endParaRPr sz="1200" dirty="0">
                        <a:latin typeface="Microsoft YaHei"/>
                        <a:ea typeface="Microsoft YaHei"/>
                        <a:cs typeface="Microsoft YaHei"/>
                      </a:endParaRPr>
                    </a:p>
                    <a:p>
                      <a:pPr marL="233679" indent="80644" algn="l" rtl="0" eaLnBrk="0">
                        <a:lnSpc>
                          <a:spcPct val="118000"/>
                        </a:lnSpc>
                        <a:spcBef>
                          <a:spcPts val="196"/>
                        </a:spcBef>
                        <a:tabLst/>
                      </a:pPr>
                      <a:r>
                        <a:rPr sz="1200" kern="0" spc="-20" dirty="0">
                          <a:solidFill>
                            <a:srgbClr val="FF0000">
                              <a:alpha val="100000"/>
                            </a:srgbClr>
                          </a:solidFill>
                          <a:latin typeface="Microsoft YaHei"/>
                          <a:ea typeface="Microsoft YaHei"/>
                          <a:cs typeface="Microsoft YaHei"/>
                        </a:rPr>
                        <a:t>〖解读〗</a:t>
                      </a:r>
                      <a:r>
                        <a:rPr sz="1200" kern="0" spc="-120" dirty="0">
                          <a:solidFill>
                            <a:srgbClr val="FF0000">
                              <a:alpha val="100000"/>
                            </a:srgbClr>
                          </a:solidFill>
                          <a:latin typeface="Microsoft YaHei"/>
                          <a:ea typeface="Microsoft YaHei"/>
                          <a:cs typeface="Microsoft YaHei"/>
                        </a:rPr>
                        <a:t> </a:t>
                      </a:r>
                      <a:r>
                        <a:rPr sz="1200" kern="0" spc="-20" dirty="0">
                          <a:solidFill>
                            <a:srgbClr val="000000">
                              <a:alpha val="100000"/>
                            </a:srgbClr>
                          </a:solidFill>
                          <a:latin typeface="Microsoft YaHei"/>
                          <a:ea typeface="Microsoft YaHei"/>
                          <a:cs typeface="Microsoft YaHei"/>
                        </a:rPr>
                        <a:t>《固定式压力容器安全技术监察规</a:t>
                      </a:r>
                      <a:r>
                        <a:rPr sz="1200" kern="0" spc="-30" dirty="0">
                          <a:solidFill>
                            <a:srgbClr val="000000">
                              <a:alpha val="100000"/>
                            </a:srgbClr>
                          </a:solidFill>
                          <a:latin typeface="Microsoft YaHei"/>
                          <a:ea typeface="Microsoft YaHei"/>
                          <a:cs typeface="Microsoft YaHei"/>
                        </a:rPr>
                        <a:t>程》</a:t>
                      </a:r>
                      <a:r>
                        <a:rPr sz="1200" kern="0" spc="0" dirty="0">
                          <a:solidFill>
                            <a:srgbClr val="000000">
                              <a:alpha val="100000"/>
                            </a:srgbClr>
                          </a:solidFill>
                          <a:latin typeface="Microsoft YaHei"/>
                          <a:ea typeface="Microsoft YaHei"/>
                          <a:cs typeface="Microsoft YaHei"/>
                        </a:rPr>
                        <a:t>     TSG</a:t>
                      </a:r>
                      <a:r>
                        <a:rPr sz="1200" kern="0" spc="30" dirty="0">
                          <a:solidFill>
                            <a:srgbClr val="000000">
                              <a:alpha val="100000"/>
                            </a:srgbClr>
                          </a:solidFill>
                          <a:latin typeface="Microsoft YaHei"/>
                          <a:ea typeface="Microsoft YaHei"/>
                          <a:cs typeface="Microsoft YaHei"/>
                        </a:rPr>
                        <a:t> 21-2016第1</a:t>
                      </a:r>
                      <a:r>
                        <a:rPr sz="1200" kern="0" spc="-100" dirty="0">
                          <a:solidFill>
                            <a:srgbClr val="000000">
                              <a:alpha val="100000"/>
                            </a:srgbClr>
                          </a:solidFill>
                          <a:latin typeface="Microsoft YaHei"/>
                          <a:ea typeface="Microsoft YaHei"/>
                          <a:cs typeface="Microsoft YaHei"/>
                        </a:rPr>
                        <a:t> </a:t>
                      </a:r>
                      <a:r>
                        <a:rPr sz="1200" kern="0" spc="30" dirty="0">
                          <a:solidFill>
                            <a:srgbClr val="000000">
                              <a:alpha val="100000"/>
                            </a:srgbClr>
                          </a:solidFill>
                          <a:latin typeface="Microsoft YaHei"/>
                          <a:ea typeface="Microsoft YaHei"/>
                          <a:cs typeface="Microsoft YaHei"/>
                        </a:rPr>
                        <a:t>.6.</a:t>
                      </a:r>
                      <a:r>
                        <a:rPr sz="1200" kern="0" spc="-180" dirty="0">
                          <a:solidFill>
                            <a:srgbClr val="000000">
                              <a:alpha val="100000"/>
                            </a:srgbClr>
                          </a:solidFill>
                          <a:latin typeface="Microsoft YaHei"/>
                          <a:ea typeface="Microsoft YaHei"/>
                          <a:cs typeface="Microsoft YaHei"/>
                        </a:rPr>
                        <a:t> </a:t>
                      </a:r>
                      <a:r>
                        <a:rPr sz="1200" kern="0" spc="30" dirty="0">
                          <a:solidFill>
                            <a:srgbClr val="000000">
                              <a:alpha val="100000"/>
                            </a:srgbClr>
                          </a:solidFill>
                          <a:latin typeface="Microsoft YaHei"/>
                          <a:ea typeface="Microsoft YaHei"/>
                          <a:cs typeface="Microsoft YaHei"/>
                        </a:rPr>
                        <a:t>2条 ：安全附件及仪表</a:t>
                      </a:r>
                      <a:endParaRPr sz="1200" dirty="0">
                        <a:latin typeface="Microsoft YaHei"/>
                        <a:ea typeface="Microsoft YaHei"/>
                        <a:cs typeface="Microsoft YaHei"/>
                      </a:endParaRPr>
                    </a:p>
                    <a:p>
                      <a:pPr marL="231775" indent="635" algn="l" rtl="0" eaLnBrk="0">
                        <a:lnSpc>
                          <a:spcPct val="116000"/>
                        </a:lnSpc>
                        <a:spcBef>
                          <a:spcPts val="21"/>
                        </a:spcBef>
                        <a:tabLst/>
                      </a:pPr>
                      <a:r>
                        <a:rPr sz="1200" kern="0" spc="90" dirty="0">
                          <a:solidFill>
                            <a:srgbClr val="000000">
                              <a:alpha val="100000"/>
                            </a:srgbClr>
                          </a:solidFill>
                          <a:latin typeface="Microsoft YaHei"/>
                          <a:ea typeface="Microsoft YaHei"/>
                          <a:cs typeface="Microsoft YaHei"/>
                        </a:rPr>
                        <a:t>压力容器的安全附件 ，包括直接连接</a:t>
                      </a:r>
                      <a:r>
                        <a:rPr sz="1200" kern="0" spc="80" dirty="0">
                          <a:solidFill>
                            <a:srgbClr val="000000">
                              <a:alpha val="100000"/>
                            </a:srgbClr>
                          </a:solidFill>
                          <a:latin typeface="Microsoft YaHei"/>
                          <a:ea typeface="Microsoft YaHei"/>
                          <a:cs typeface="Microsoft YaHei"/>
                        </a:rPr>
                        <a:t>在压力</a:t>
                      </a:r>
                      <a:r>
                        <a:rPr sz="1200" kern="0" spc="0" dirty="0">
                          <a:solidFill>
                            <a:srgbClr val="000000">
                              <a:alpha val="100000"/>
                            </a:srgbClr>
                          </a:solidFill>
                          <a:latin typeface="Microsoft YaHei"/>
                          <a:ea typeface="Microsoft YaHei"/>
                          <a:cs typeface="Microsoft YaHei"/>
                        </a:rPr>
                        <a:t>       </a:t>
                      </a:r>
                      <a:r>
                        <a:rPr sz="1200" kern="0" spc="60" dirty="0">
                          <a:solidFill>
                            <a:srgbClr val="000000">
                              <a:alpha val="100000"/>
                            </a:srgbClr>
                          </a:solidFill>
                          <a:latin typeface="Microsoft YaHei"/>
                          <a:ea typeface="Microsoft YaHei"/>
                          <a:cs typeface="Microsoft YaHei"/>
                        </a:rPr>
                        <a:t>容器上的安全阀</a:t>
                      </a:r>
                      <a:r>
                        <a:rPr sz="1200" kern="0" spc="-160" dirty="0">
                          <a:solidFill>
                            <a:srgbClr val="000000">
                              <a:alpha val="100000"/>
                            </a:srgbClr>
                          </a:solidFill>
                          <a:latin typeface="Microsoft YaHei"/>
                          <a:ea typeface="Microsoft YaHei"/>
                          <a:cs typeface="Microsoft YaHei"/>
                        </a:rPr>
                        <a:t> </a:t>
                      </a:r>
                      <a:r>
                        <a:rPr sz="1200" kern="0" spc="60" dirty="0">
                          <a:solidFill>
                            <a:srgbClr val="000000">
                              <a:alpha val="100000"/>
                            </a:srgbClr>
                          </a:solidFill>
                          <a:latin typeface="Microsoft YaHei"/>
                          <a:ea typeface="Microsoft YaHei"/>
                          <a:cs typeface="Microsoft YaHei"/>
                        </a:rPr>
                        <a:t>、</a:t>
                      </a:r>
                      <a:r>
                        <a:rPr sz="1200" kern="0" spc="-210" dirty="0">
                          <a:solidFill>
                            <a:srgbClr val="000000">
                              <a:alpha val="100000"/>
                            </a:srgbClr>
                          </a:solidFill>
                          <a:latin typeface="Microsoft YaHei"/>
                          <a:ea typeface="Microsoft YaHei"/>
                          <a:cs typeface="Microsoft YaHei"/>
                        </a:rPr>
                        <a:t> </a:t>
                      </a:r>
                      <a:r>
                        <a:rPr sz="1200" kern="0" spc="60" dirty="0">
                          <a:solidFill>
                            <a:srgbClr val="000000">
                              <a:alpha val="100000"/>
                            </a:srgbClr>
                          </a:solidFill>
                          <a:latin typeface="Microsoft YaHei"/>
                          <a:ea typeface="Microsoft YaHei"/>
                          <a:cs typeface="Microsoft YaHei"/>
                        </a:rPr>
                        <a:t>爆破片装置</a:t>
                      </a:r>
                      <a:r>
                        <a:rPr sz="1200" kern="0" spc="-160" dirty="0">
                          <a:solidFill>
                            <a:srgbClr val="000000">
                              <a:alpha val="100000"/>
                            </a:srgbClr>
                          </a:solidFill>
                          <a:latin typeface="Microsoft YaHei"/>
                          <a:ea typeface="Microsoft YaHei"/>
                          <a:cs typeface="Microsoft YaHei"/>
                        </a:rPr>
                        <a:t> </a:t>
                      </a:r>
                      <a:r>
                        <a:rPr sz="1200" kern="0" spc="60" dirty="0">
                          <a:solidFill>
                            <a:srgbClr val="000000">
                              <a:alpha val="100000"/>
                            </a:srgbClr>
                          </a:solidFill>
                          <a:latin typeface="Microsoft YaHei"/>
                          <a:ea typeface="Microsoft YaHei"/>
                          <a:cs typeface="Microsoft YaHei"/>
                        </a:rPr>
                        <a:t>、</a:t>
                      </a:r>
                      <a:r>
                        <a:rPr sz="1200" kern="0" spc="-220" dirty="0">
                          <a:solidFill>
                            <a:srgbClr val="000000">
                              <a:alpha val="100000"/>
                            </a:srgbClr>
                          </a:solidFill>
                          <a:latin typeface="Microsoft YaHei"/>
                          <a:ea typeface="Microsoft YaHei"/>
                          <a:cs typeface="Microsoft YaHei"/>
                        </a:rPr>
                        <a:t> </a:t>
                      </a:r>
                      <a:r>
                        <a:rPr sz="1200" kern="0" spc="50" dirty="0">
                          <a:solidFill>
                            <a:srgbClr val="000000">
                              <a:alpha val="100000"/>
                            </a:srgbClr>
                          </a:solidFill>
                          <a:latin typeface="Microsoft YaHei"/>
                          <a:ea typeface="Microsoft YaHei"/>
                          <a:cs typeface="Microsoft YaHei"/>
                        </a:rPr>
                        <a:t>易熔塞</a:t>
                      </a:r>
                      <a:r>
                        <a:rPr sz="1200" kern="0" spc="-160" dirty="0">
                          <a:solidFill>
                            <a:srgbClr val="000000">
                              <a:alpha val="100000"/>
                            </a:srgbClr>
                          </a:solidFill>
                          <a:latin typeface="Microsoft YaHei"/>
                          <a:ea typeface="Microsoft YaHei"/>
                          <a:cs typeface="Microsoft YaHei"/>
                        </a:rPr>
                        <a:t> </a:t>
                      </a:r>
                      <a:r>
                        <a:rPr sz="1200" kern="0" spc="50" dirty="0">
                          <a:solidFill>
                            <a:srgbClr val="000000">
                              <a:alpha val="100000"/>
                            </a:srgbClr>
                          </a:solidFill>
                          <a:latin typeface="Microsoft YaHei"/>
                          <a:ea typeface="Microsoft YaHei"/>
                          <a:cs typeface="Microsoft YaHei"/>
                        </a:rPr>
                        <a:t>、</a:t>
                      </a:r>
                      <a:r>
                        <a:rPr sz="1200" kern="0" spc="-180" dirty="0">
                          <a:solidFill>
                            <a:srgbClr val="000000">
                              <a:alpha val="100000"/>
                            </a:srgbClr>
                          </a:solidFill>
                          <a:latin typeface="Microsoft YaHei"/>
                          <a:ea typeface="Microsoft YaHei"/>
                          <a:cs typeface="Microsoft YaHei"/>
                        </a:rPr>
                        <a:t> </a:t>
                      </a:r>
                      <a:r>
                        <a:rPr sz="1200" kern="0" spc="50" dirty="0">
                          <a:solidFill>
                            <a:srgbClr val="000000">
                              <a:alpha val="100000"/>
                            </a:srgbClr>
                          </a:solidFill>
                          <a:latin typeface="Microsoft YaHei"/>
                          <a:ea typeface="Microsoft YaHei"/>
                          <a:cs typeface="Microsoft YaHei"/>
                        </a:rPr>
                        <a:t>紧</a:t>
                      </a:r>
                      <a:r>
                        <a:rPr sz="1200" kern="0" spc="0" dirty="0">
                          <a:solidFill>
                            <a:srgbClr val="000000">
                              <a:alpha val="100000"/>
                            </a:srgbClr>
                          </a:solidFill>
                          <a:latin typeface="Microsoft YaHei"/>
                          <a:ea typeface="Microsoft YaHei"/>
                          <a:cs typeface="Microsoft YaHei"/>
                        </a:rPr>
                        <a:t>       </a:t>
                      </a:r>
                      <a:r>
                        <a:rPr sz="1200" kern="0" spc="80" dirty="0">
                          <a:solidFill>
                            <a:srgbClr val="000000">
                              <a:alpha val="100000"/>
                            </a:srgbClr>
                          </a:solidFill>
                          <a:latin typeface="Microsoft YaHei"/>
                          <a:ea typeface="Microsoft YaHei"/>
                          <a:cs typeface="Microsoft YaHei"/>
                        </a:rPr>
                        <a:t>急切断装置</a:t>
                      </a:r>
                      <a:r>
                        <a:rPr sz="1200" kern="0" spc="-130" dirty="0">
                          <a:solidFill>
                            <a:srgbClr val="000000">
                              <a:alpha val="100000"/>
                            </a:srgbClr>
                          </a:solidFill>
                          <a:latin typeface="Microsoft YaHei"/>
                          <a:ea typeface="Microsoft YaHei"/>
                          <a:cs typeface="Microsoft YaHei"/>
                        </a:rPr>
                        <a:t> </a:t>
                      </a:r>
                      <a:r>
                        <a:rPr sz="1200" kern="0" spc="80" dirty="0">
                          <a:solidFill>
                            <a:srgbClr val="000000">
                              <a:alpha val="100000"/>
                            </a:srgbClr>
                          </a:solidFill>
                          <a:latin typeface="Microsoft YaHei"/>
                          <a:ea typeface="Microsoft YaHei"/>
                          <a:cs typeface="Microsoft YaHei"/>
                        </a:rPr>
                        <a:t>、</a:t>
                      </a:r>
                      <a:r>
                        <a:rPr sz="1200" kern="0" spc="-210" dirty="0">
                          <a:solidFill>
                            <a:srgbClr val="000000">
                              <a:alpha val="100000"/>
                            </a:srgbClr>
                          </a:solidFill>
                          <a:latin typeface="Microsoft YaHei"/>
                          <a:ea typeface="Microsoft YaHei"/>
                          <a:cs typeface="Microsoft YaHei"/>
                        </a:rPr>
                        <a:t> </a:t>
                      </a:r>
                      <a:r>
                        <a:rPr sz="1200" kern="0" spc="80" dirty="0">
                          <a:solidFill>
                            <a:srgbClr val="000000">
                              <a:alpha val="100000"/>
                            </a:srgbClr>
                          </a:solidFill>
                          <a:latin typeface="Microsoft YaHei"/>
                          <a:ea typeface="Microsoft YaHei"/>
                          <a:cs typeface="Microsoft YaHei"/>
                        </a:rPr>
                        <a:t>安全联锁装置。</a:t>
                      </a:r>
                      <a:endParaRPr sz="1200" dirty="0">
                        <a:latin typeface="Microsoft YaHei"/>
                        <a:ea typeface="Microsoft YaHei"/>
                        <a:cs typeface="Microsoft YaHei"/>
                      </a:endParaRPr>
                    </a:p>
                  </a:txBody>
                  <a:tcPr marL="0" marR="0" marT="0" marB="0">
                    <a:lnL w="12700" cap="flat" cmpd="sng" algn="ctr">
                      <a:solidFill>
                        <a:srgbClr val="8EBFD6"/>
                      </a:solidFill>
                      <a:prstDash val="solid"/>
                      <a:round/>
                      <a:headEnd type="none" w="med" len="med"/>
                      <a:tailEnd type="none" w="med" len="med"/>
                    </a:lnL>
                    <a:lnR>
                      <a:noFill/>
                    </a:lnR>
                    <a:lnT>
                      <a:noFill/>
                    </a:lnT>
                    <a:lnB>
                      <a:noFill/>
                    </a:lnB>
                  </a:tcPr>
                </a:tc>
                <a:extLst>
                  <a:ext uri="{0D108BD9-81ED-4DB2-BD59-A6C34878D82A}">
                    <a16:rowId xmlns:a16="http://schemas.microsoft.com/office/drawing/2014/main" val="10000"/>
                  </a:ext>
                </a:extLst>
              </a:tr>
            </a:tbl>
          </a:graphicData>
        </a:graphic>
      </p:graphicFrame>
      <p:sp>
        <p:nvSpPr>
          <p:cNvPr id="1096" name="textbox 1096"/>
          <p:cNvSpPr/>
          <p:nvPr/>
        </p:nvSpPr>
        <p:spPr>
          <a:xfrm>
            <a:off x="702236" y="510426"/>
            <a:ext cx="8719819" cy="1052194"/>
          </a:xfrm>
          <a:prstGeom prst="rect">
            <a:avLst/>
          </a:prstGeom>
          <a:noFill/>
          <a:ln w="0" cap="flat">
            <a:noFill/>
            <a:prstDash val="solid"/>
            <a:miter lim="0"/>
          </a:ln>
        </p:spPr>
        <p:txBody>
          <a:bodyPr vert="horz" wrap="square" lIns="0" tIns="0" rIns="0" bIns="0"/>
          <a:lstStyle/>
          <a:p>
            <a:pPr algn="l" rtl="0" eaLnBrk="0">
              <a:lnSpc>
                <a:spcPct val="83341"/>
              </a:lnSpc>
              <a:tabLst/>
            </a:pPr>
            <a:endParaRPr sz="100" dirty="0">
              <a:latin typeface="Arial"/>
              <a:ea typeface="Arial"/>
              <a:cs typeface="Arial"/>
            </a:endParaRPr>
          </a:p>
          <a:p>
            <a:pPr marL="215900" algn="l" rtl="0" eaLnBrk="0">
              <a:lnSpc>
                <a:spcPts val="4227"/>
              </a:lnSpc>
              <a:tabLst/>
            </a:pPr>
            <a:r>
              <a:rPr sz="3200" b="1" kern="0" spc="-80" dirty="0">
                <a:solidFill>
                  <a:srgbClr val="000000">
                    <a:alpha val="100000"/>
                  </a:srgbClr>
                </a:solidFill>
                <a:latin typeface="Microsoft YaHei"/>
                <a:ea typeface="Microsoft YaHei"/>
                <a:cs typeface="Microsoft YaHei"/>
              </a:rPr>
              <a:t>《城镇燃气经营安全重大隐患判定标准》解析</a:t>
            </a:r>
            <a:endParaRPr sz="3200" dirty="0">
              <a:latin typeface="Microsoft YaHei"/>
              <a:ea typeface="Microsoft YaHei"/>
              <a:cs typeface="Microsoft YaHei"/>
            </a:endParaRPr>
          </a:p>
          <a:p>
            <a:pPr algn="l" rtl="0" eaLnBrk="0">
              <a:lnSpc>
                <a:spcPct val="104000"/>
              </a:lnSpc>
              <a:tabLst/>
            </a:pPr>
            <a:endParaRPr sz="1000" dirty="0">
              <a:latin typeface="Arial"/>
              <a:ea typeface="Arial"/>
              <a:cs typeface="Arial"/>
            </a:endParaRPr>
          </a:p>
          <a:p>
            <a:pPr algn="l" rtl="0" eaLnBrk="0">
              <a:lnSpc>
                <a:spcPct val="100000"/>
              </a:lnSpc>
              <a:tabLst/>
            </a:pPr>
            <a:endParaRPr sz="400" dirty="0">
              <a:latin typeface="Arial"/>
              <a:ea typeface="Arial"/>
              <a:cs typeface="Arial"/>
            </a:endParaRPr>
          </a:p>
          <a:p>
            <a:pPr marL="52069" algn="l" rtl="0" eaLnBrk="0">
              <a:lnSpc>
                <a:spcPts val="2123"/>
              </a:lnSpc>
              <a:spcBef>
                <a:spcPts val="1"/>
              </a:spcBef>
              <a:tabLst/>
            </a:pPr>
            <a:r>
              <a:rPr sz="1600" kern="0" spc="10" dirty="0">
                <a:solidFill>
                  <a:srgbClr val="FF0000">
                    <a:alpha val="100000"/>
                  </a:srgbClr>
                </a:solidFill>
                <a:latin typeface="Wingdings"/>
                <a:ea typeface="Wingdings"/>
                <a:cs typeface="Wingdings"/>
              </a:rPr>
              <a:t>n</a:t>
            </a:r>
            <a:r>
              <a:rPr sz="1600" kern="0" spc="-570" dirty="0">
                <a:solidFill>
                  <a:srgbClr val="FF0000">
                    <a:alpha val="100000"/>
                  </a:srgbClr>
                </a:solidFill>
                <a:latin typeface="Wingdings"/>
                <a:ea typeface="Wingdings"/>
                <a:cs typeface="Wingdings"/>
              </a:rPr>
              <a:t> </a:t>
            </a:r>
            <a:r>
              <a:rPr sz="1600" kern="0" spc="10" dirty="0">
                <a:solidFill>
                  <a:srgbClr val="000000">
                    <a:alpha val="100000"/>
                  </a:srgbClr>
                </a:solidFill>
                <a:latin typeface="Microsoft YaHei"/>
                <a:ea typeface="Microsoft YaHei"/>
                <a:cs typeface="Microsoft YaHei"/>
              </a:rPr>
              <a:t>第五条  燃气经营者在燃气厂站安全管理中</a:t>
            </a:r>
            <a:r>
              <a:rPr sz="1600" kern="0" spc="0" dirty="0">
                <a:solidFill>
                  <a:srgbClr val="000000">
                    <a:alpha val="100000"/>
                  </a:srgbClr>
                </a:solidFill>
                <a:latin typeface="Microsoft YaHei"/>
                <a:ea typeface="Microsoft YaHei"/>
                <a:cs typeface="Microsoft YaHei"/>
              </a:rPr>
              <a:t> ，有下列情形之一的 ，判定为重大隐患 </a:t>
            </a:r>
            <a:r>
              <a:rPr sz="1600" kern="0" spc="-380" dirty="0">
                <a:solidFill>
                  <a:srgbClr val="000000">
                    <a:alpha val="100000"/>
                  </a:srgbClr>
                </a:solidFill>
                <a:latin typeface="Microsoft YaHei"/>
                <a:ea typeface="Microsoft YaHei"/>
                <a:cs typeface="Microsoft YaHei"/>
              </a:rPr>
              <a:t>：（</a:t>
            </a:r>
            <a:r>
              <a:rPr sz="1600" kern="0" spc="80" dirty="0">
                <a:solidFill>
                  <a:srgbClr val="000000">
                    <a:alpha val="100000"/>
                  </a:srgbClr>
                </a:solidFill>
                <a:latin typeface="Microsoft YaHei"/>
                <a:ea typeface="Microsoft YaHei"/>
                <a:cs typeface="Microsoft YaHei"/>
              </a:rPr>
              <a:t> </a:t>
            </a:r>
            <a:r>
              <a:rPr sz="1600" kern="0" spc="0" dirty="0">
                <a:solidFill>
                  <a:srgbClr val="000000">
                    <a:alpha val="100000"/>
                  </a:srgbClr>
                </a:solidFill>
                <a:latin typeface="Microsoft YaHei"/>
                <a:ea typeface="Microsoft YaHei"/>
                <a:cs typeface="Microsoft YaHei"/>
              </a:rPr>
              <a:t>5种）</a:t>
            </a:r>
            <a:endParaRPr sz="1600" dirty="0">
              <a:latin typeface="Microsoft YaHei"/>
              <a:ea typeface="Microsoft YaHei"/>
              <a:cs typeface="Microsoft YaHei"/>
            </a:endParaRPr>
          </a:p>
        </p:txBody>
      </p:sp>
      <p:pic>
        <p:nvPicPr>
          <p:cNvPr id="1098" name="picture 1098"/>
          <p:cNvPicPr>
            <a:picLocks noChangeAspect="1"/>
          </p:cNvPicPr>
          <p:nvPr/>
        </p:nvPicPr>
        <p:blipFill>
          <a:blip r:embed="rId2"/>
          <a:stretch>
            <a:fillRect/>
          </a:stretch>
        </p:blipFill>
        <p:spPr>
          <a:xfrm rot="21600000">
            <a:off x="3369944" y="6193154"/>
            <a:ext cx="4424044" cy="12700"/>
          </a:xfrm>
          <a:prstGeom prst="rect">
            <a:avLst/>
          </a:prstGeom>
        </p:spPr>
      </p:pic>
      <p:pic>
        <p:nvPicPr>
          <p:cNvPr id="1100" name="picture 1100"/>
          <p:cNvPicPr>
            <a:picLocks noChangeAspect="1"/>
          </p:cNvPicPr>
          <p:nvPr/>
        </p:nvPicPr>
        <p:blipFill>
          <a:blip r:embed="rId3"/>
          <a:stretch>
            <a:fillRect/>
          </a:stretch>
        </p:blipFill>
        <p:spPr>
          <a:xfrm rot="21600000">
            <a:off x="4693920" y="4474464"/>
            <a:ext cx="1799844" cy="1749551"/>
          </a:xfrm>
          <a:prstGeom prst="rect">
            <a:avLst/>
          </a:prstGeom>
        </p:spPr>
      </p:pic>
      <p:sp>
        <p:nvSpPr>
          <p:cNvPr id="1102" name="textbox 1102"/>
          <p:cNvSpPr/>
          <p:nvPr/>
        </p:nvSpPr>
        <p:spPr>
          <a:xfrm>
            <a:off x="1705773" y="1802229"/>
            <a:ext cx="8756650" cy="295275"/>
          </a:xfrm>
          <a:prstGeom prst="rect">
            <a:avLst/>
          </a:prstGeom>
          <a:noFill/>
          <a:ln w="0" cap="flat">
            <a:noFill/>
            <a:prstDash val="solid"/>
            <a:miter lim="0"/>
          </a:ln>
        </p:spPr>
        <p:txBody>
          <a:bodyPr vert="horz" wrap="square" lIns="0" tIns="0" rIns="0" bIns="0"/>
          <a:lstStyle/>
          <a:p>
            <a:pPr algn="l" rtl="0" eaLnBrk="0">
              <a:lnSpc>
                <a:spcPct val="83341"/>
              </a:lnSpc>
              <a:tabLst/>
            </a:pPr>
            <a:endParaRPr sz="100" dirty="0">
              <a:latin typeface="Arial"/>
              <a:ea typeface="Arial"/>
              <a:cs typeface="Arial"/>
            </a:endParaRPr>
          </a:p>
          <a:p>
            <a:pPr algn="r" rtl="0" eaLnBrk="0">
              <a:lnSpc>
                <a:spcPts val="2123"/>
              </a:lnSpc>
              <a:tabLst/>
            </a:pPr>
            <a:r>
              <a:rPr sz="1600" kern="0" spc="80" dirty="0">
                <a:solidFill>
                  <a:srgbClr val="000000">
                    <a:alpha val="100000"/>
                  </a:srgbClr>
                </a:solidFill>
                <a:latin typeface="Microsoft YaHei"/>
                <a:ea typeface="Microsoft YaHei"/>
                <a:cs typeface="Microsoft YaHei"/>
              </a:rPr>
              <a:t>（ 二 ）燃气厂站内设备和管道未设置防止系统压力参数超过限值的自动切断和放</a:t>
            </a:r>
            <a:r>
              <a:rPr sz="1600" kern="0" spc="70" dirty="0">
                <a:solidFill>
                  <a:srgbClr val="000000">
                    <a:alpha val="100000"/>
                  </a:srgbClr>
                </a:solidFill>
                <a:latin typeface="Microsoft YaHei"/>
                <a:ea typeface="Microsoft YaHei"/>
                <a:cs typeface="Microsoft YaHei"/>
              </a:rPr>
              <a:t>散装置 ；</a:t>
            </a:r>
            <a:endParaRPr sz="1600" dirty="0">
              <a:latin typeface="Microsoft YaHei"/>
              <a:ea typeface="Microsoft YaHei"/>
              <a:cs typeface="Microsoft YaHei"/>
            </a:endParaRPr>
          </a:p>
        </p:txBody>
      </p:sp>
      <p:sp>
        <p:nvSpPr>
          <p:cNvPr id="1104" name="textbox 1104"/>
          <p:cNvSpPr/>
          <p:nvPr/>
        </p:nvSpPr>
        <p:spPr>
          <a:xfrm>
            <a:off x="5094022" y="2424529"/>
            <a:ext cx="1997710" cy="295275"/>
          </a:xfrm>
          <a:prstGeom prst="rect">
            <a:avLst/>
          </a:prstGeom>
          <a:noFill/>
          <a:ln w="0" cap="flat">
            <a:noFill/>
            <a:prstDash val="solid"/>
            <a:miter lim="0"/>
          </a:ln>
        </p:spPr>
        <p:txBody>
          <a:bodyPr vert="horz" wrap="square" lIns="0" tIns="0" rIns="0" bIns="0"/>
          <a:lstStyle/>
          <a:p>
            <a:pPr algn="l" rtl="0" eaLnBrk="0">
              <a:lnSpc>
                <a:spcPct val="83341"/>
              </a:lnSpc>
              <a:tabLst/>
            </a:pPr>
            <a:endParaRPr sz="100" dirty="0">
              <a:latin typeface="Arial"/>
              <a:ea typeface="Arial"/>
              <a:cs typeface="Arial"/>
            </a:endParaRPr>
          </a:p>
          <a:p>
            <a:pPr marL="12700" algn="l" rtl="0" eaLnBrk="0">
              <a:lnSpc>
                <a:spcPts val="2123"/>
              </a:lnSpc>
              <a:tabLst/>
            </a:pPr>
            <a:r>
              <a:rPr sz="1600" kern="0" spc="130" dirty="0">
                <a:solidFill>
                  <a:srgbClr val="000000">
                    <a:alpha val="100000"/>
                  </a:srgbClr>
                </a:solidFill>
                <a:latin typeface="Microsoft YaHei"/>
                <a:ea typeface="Microsoft YaHei"/>
                <a:cs typeface="Microsoft YaHei"/>
              </a:rPr>
              <a:t>6</a:t>
            </a:r>
            <a:r>
              <a:rPr sz="1600" kern="0" spc="-220" dirty="0">
                <a:solidFill>
                  <a:srgbClr val="000000">
                    <a:alpha val="100000"/>
                  </a:srgbClr>
                </a:solidFill>
                <a:latin typeface="Microsoft YaHei"/>
                <a:ea typeface="Microsoft YaHei"/>
                <a:cs typeface="Microsoft YaHei"/>
              </a:rPr>
              <a:t> </a:t>
            </a:r>
            <a:r>
              <a:rPr sz="1600" kern="0" spc="130" dirty="0">
                <a:solidFill>
                  <a:srgbClr val="000000">
                    <a:alpha val="100000"/>
                  </a:srgbClr>
                </a:solidFill>
                <a:latin typeface="Microsoft YaHei"/>
                <a:ea typeface="Microsoft YaHei"/>
                <a:cs typeface="Microsoft YaHei"/>
              </a:rPr>
              <a:t>、</a:t>
            </a:r>
            <a:r>
              <a:rPr sz="1600" kern="0" spc="-240" dirty="0">
                <a:solidFill>
                  <a:srgbClr val="000000">
                    <a:alpha val="100000"/>
                  </a:srgbClr>
                </a:solidFill>
                <a:latin typeface="Microsoft YaHei"/>
                <a:ea typeface="Microsoft YaHei"/>
                <a:cs typeface="Microsoft YaHei"/>
              </a:rPr>
              <a:t> </a:t>
            </a:r>
            <a:r>
              <a:rPr sz="1600" kern="0" spc="0" dirty="0">
                <a:solidFill>
                  <a:srgbClr val="000000">
                    <a:alpha val="100000"/>
                  </a:srgbClr>
                </a:solidFill>
                <a:latin typeface="Microsoft YaHei"/>
                <a:ea typeface="Microsoft YaHei"/>
                <a:cs typeface="Microsoft YaHei"/>
              </a:rPr>
              <a:t>CNG</a:t>
            </a:r>
            <a:r>
              <a:rPr sz="1600" kern="0" spc="130" dirty="0">
                <a:solidFill>
                  <a:srgbClr val="000000">
                    <a:alpha val="100000"/>
                  </a:srgbClr>
                </a:solidFill>
                <a:latin typeface="Microsoft YaHei"/>
                <a:ea typeface="Microsoft YaHei"/>
                <a:cs typeface="Microsoft YaHei"/>
              </a:rPr>
              <a:t>汽车加气站</a:t>
            </a:r>
            <a:endParaRPr sz="1600" dirty="0">
              <a:latin typeface="Microsoft YaHei"/>
              <a:ea typeface="Microsoft YaHei"/>
              <a:cs typeface="Microsoft YaHei"/>
            </a:endParaRPr>
          </a:p>
        </p:txBody>
      </p:sp>
      <p:pic>
        <p:nvPicPr>
          <p:cNvPr id="1106" name="picture 1106"/>
          <p:cNvPicPr>
            <a:picLocks noChangeAspect="1"/>
          </p:cNvPicPr>
          <p:nvPr/>
        </p:nvPicPr>
        <p:blipFill>
          <a:blip r:embed="rId4"/>
          <a:stretch>
            <a:fillRect/>
          </a:stretch>
        </p:blipFill>
        <p:spPr>
          <a:xfrm rot="21600000">
            <a:off x="11472671" y="0"/>
            <a:ext cx="719328" cy="720852"/>
          </a:xfrm>
          <a:prstGeom prst="rect">
            <a:avLst/>
          </a:prstGeom>
        </p:spPr>
      </p:pic>
      <p:pic>
        <p:nvPicPr>
          <p:cNvPr id="1108" name="picture 1108"/>
          <p:cNvPicPr>
            <a:picLocks noChangeAspect="1"/>
          </p:cNvPicPr>
          <p:nvPr/>
        </p:nvPicPr>
        <p:blipFill>
          <a:blip r:embed="rId5"/>
          <a:stretch>
            <a:fillRect/>
          </a:stretch>
        </p:blipFill>
        <p:spPr>
          <a:xfrm rot="21600000">
            <a:off x="0" y="6138671"/>
            <a:ext cx="720852" cy="719328"/>
          </a:xfrm>
          <a:prstGeom prst="rect">
            <a:avLst/>
          </a:prstGeom>
        </p:spPr>
      </p:pic>
      <p:pic>
        <p:nvPicPr>
          <p:cNvPr id="1110" name="picture 1110"/>
          <p:cNvPicPr>
            <a:picLocks noChangeAspect="1"/>
          </p:cNvPicPr>
          <p:nvPr/>
        </p:nvPicPr>
        <p:blipFill>
          <a:blip r:embed="rId6"/>
          <a:stretch>
            <a:fillRect/>
          </a:stretch>
        </p:blipFill>
        <p:spPr>
          <a:xfrm rot="21600000">
            <a:off x="720090" y="1619250"/>
            <a:ext cx="10751184" cy="12700"/>
          </a:xfrm>
          <a:prstGeom prst="rect">
            <a:avLst/>
          </a:prstGeom>
        </p:spPr>
      </p:pic>
      <p:pic>
        <p:nvPicPr>
          <p:cNvPr id="1112" name="picture 1112"/>
          <p:cNvPicPr>
            <a:picLocks noChangeAspect="1"/>
          </p:cNvPicPr>
          <p:nvPr/>
        </p:nvPicPr>
        <p:blipFill>
          <a:blip r:embed="rId6"/>
          <a:stretch>
            <a:fillRect/>
          </a:stretch>
        </p:blipFill>
        <p:spPr>
          <a:xfrm rot="21600000">
            <a:off x="720090" y="2241550"/>
            <a:ext cx="10751184" cy="12700"/>
          </a:xfrm>
          <a:prstGeom prst="rect">
            <a:avLst/>
          </a:prstGeom>
        </p:spPr>
      </p:pic>
      <p:pic>
        <p:nvPicPr>
          <p:cNvPr id="1114" name="picture 1114"/>
          <p:cNvPicPr>
            <a:picLocks noChangeAspect="1"/>
          </p:cNvPicPr>
          <p:nvPr/>
        </p:nvPicPr>
        <p:blipFill>
          <a:blip r:embed="rId7"/>
          <a:stretch>
            <a:fillRect/>
          </a:stretch>
        </p:blipFill>
        <p:spPr>
          <a:xfrm rot="21600000">
            <a:off x="7793990" y="6193154"/>
            <a:ext cx="3677284" cy="12700"/>
          </a:xfrm>
          <a:prstGeom prst="rect">
            <a:avLst/>
          </a:prstGeom>
        </p:spPr>
      </p:pic>
      <p:pic>
        <p:nvPicPr>
          <p:cNvPr id="1116" name="picture 1116"/>
          <p:cNvPicPr>
            <a:picLocks noChangeAspect="1"/>
          </p:cNvPicPr>
          <p:nvPr/>
        </p:nvPicPr>
        <p:blipFill>
          <a:blip r:embed="rId8"/>
          <a:stretch>
            <a:fillRect/>
          </a:stretch>
        </p:blipFill>
        <p:spPr>
          <a:xfrm rot="21600000">
            <a:off x="720090" y="6193154"/>
            <a:ext cx="2649855" cy="12700"/>
          </a:xfrm>
          <a:prstGeom prst="rect">
            <a:avLst/>
          </a:prstGeom>
        </p:spPr>
      </p:pic>
    </p:spTree>
  </p:cSld>
  <p:clrMapOvr>
    <a:masterClrMapping/>
  </p:clrMapOvr>
</p:sld>
</file>

<file path=ppt/slides/slide51.xml><?xml version="1.0" encoding="utf-8"?>
<p:sld xmlns:a16="http://schemas.microsoft.com/office/drawing/2014/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8" name="rect 1118"/>
          <p:cNvSpPr/>
          <p:nvPr/>
        </p:nvSpPr>
        <p:spPr>
          <a:xfrm>
            <a:off x="0" y="0"/>
            <a:ext cx="12192000" cy="6858000"/>
          </a:xfrm>
          <a:prstGeom prst="rect">
            <a:avLst/>
          </a:prstGeom>
          <a:solidFill>
            <a:srgbClr val="E4F4FB">
              <a:alpha val="100000"/>
            </a:srgbClr>
          </a:solidFill>
          <a:ln w="0" cap="flat">
            <a:noFill/>
            <a:prstDash val="solid"/>
            <a:miter lim="0"/>
          </a:ln>
        </p:spPr>
        <p:txBody>
          <a:bodyPr rtlCol="0"/>
          <a:lstStyle/>
          <a:p>
            <a:pPr algn="ctr"/>
            <a:endParaRPr lang="zh-CN" altLang="en-US"/>
          </a:p>
        </p:txBody>
      </p:sp>
      <p:grpSp>
        <p:nvGrpSpPr>
          <p:cNvPr id="88" name="group 88"/>
          <p:cNvGrpSpPr/>
          <p:nvPr/>
        </p:nvGrpSpPr>
        <p:grpSpPr>
          <a:xfrm rot="21600000">
            <a:off x="720852" y="1626107"/>
            <a:ext cx="10750296" cy="4573524"/>
            <a:chOff x="0" y="0"/>
            <a:chExt cx="10750296" cy="4573524"/>
          </a:xfrm>
        </p:grpSpPr>
        <p:sp>
          <p:nvSpPr>
            <p:cNvPr id="1120" name="path 1120"/>
            <p:cNvSpPr/>
            <p:nvPr/>
          </p:nvSpPr>
          <p:spPr>
            <a:xfrm>
              <a:off x="0" y="0"/>
              <a:ext cx="10750296" cy="4573524"/>
            </a:xfrm>
            <a:custGeom>
              <a:avLst/>
              <a:gdLst/>
              <a:ahLst/>
              <a:cxnLst/>
              <a:rect l="0" t="0" r="0" b="0"/>
              <a:pathLst>
                <a:path w="16929" h="7202">
                  <a:moveTo>
                    <a:pt x="0" y="0"/>
                  </a:moveTo>
                  <a:lnTo>
                    <a:pt x="16929" y="0"/>
                  </a:lnTo>
                  <a:lnTo>
                    <a:pt x="16929" y="979"/>
                  </a:lnTo>
                  <a:lnTo>
                    <a:pt x="0" y="979"/>
                  </a:lnTo>
                  <a:lnTo>
                    <a:pt x="0" y="0"/>
                  </a:lnTo>
                  <a:close/>
                </a:path>
                <a:path w="16929" h="7202">
                  <a:moveTo>
                    <a:pt x="0" y="1958"/>
                  </a:moveTo>
                  <a:lnTo>
                    <a:pt x="4171" y="1958"/>
                  </a:lnTo>
                  <a:lnTo>
                    <a:pt x="4171" y="2940"/>
                  </a:lnTo>
                  <a:lnTo>
                    <a:pt x="0" y="2940"/>
                  </a:lnTo>
                  <a:lnTo>
                    <a:pt x="0" y="1958"/>
                  </a:lnTo>
                  <a:close/>
                </a:path>
                <a:path w="16929" h="7202">
                  <a:moveTo>
                    <a:pt x="4171" y="1958"/>
                  </a:moveTo>
                  <a:lnTo>
                    <a:pt x="11138" y="1958"/>
                  </a:lnTo>
                  <a:lnTo>
                    <a:pt x="11138" y="2940"/>
                  </a:lnTo>
                  <a:lnTo>
                    <a:pt x="4171" y="2940"/>
                  </a:lnTo>
                  <a:lnTo>
                    <a:pt x="4171" y="1958"/>
                  </a:lnTo>
                  <a:close/>
                </a:path>
                <a:path w="16929" h="7202">
                  <a:moveTo>
                    <a:pt x="11138" y="1958"/>
                  </a:moveTo>
                  <a:lnTo>
                    <a:pt x="16929" y="1958"/>
                  </a:lnTo>
                  <a:lnTo>
                    <a:pt x="16929" y="2940"/>
                  </a:lnTo>
                  <a:lnTo>
                    <a:pt x="11138" y="2940"/>
                  </a:lnTo>
                  <a:lnTo>
                    <a:pt x="11138" y="1958"/>
                  </a:lnTo>
                  <a:close/>
                </a:path>
                <a:path w="16929" h="7202">
                  <a:moveTo>
                    <a:pt x="4171" y="4368"/>
                  </a:moveTo>
                  <a:lnTo>
                    <a:pt x="11138" y="4368"/>
                  </a:lnTo>
                  <a:lnTo>
                    <a:pt x="11138" y="7202"/>
                  </a:lnTo>
                  <a:lnTo>
                    <a:pt x="4171" y="7202"/>
                  </a:lnTo>
                  <a:lnTo>
                    <a:pt x="4171" y="4368"/>
                  </a:lnTo>
                  <a:close/>
                </a:path>
              </a:pathLst>
            </a:custGeom>
            <a:solidFill>
              <a:srgbClr val="B9D6E6">
                <a:alpha val="100000"/>
              </a:srgbClr>
            </a:solidFill>
            <a:ln w="0" cap="flat">
              <a:noFill/>
              <a:prstDash val="solid"/>
              <a:miter lim="0"/>
            </a:ln>
          </p:spPr>
          <p:txBody>
            <a:bodyPr rtlCol="0"/>
            <a:lstStyle/>
            <a:p>
              <a:pPr algn="ctr"/>
              <a:endParaRPr lang="zh-CN" altLang="en-US"/>
            </a:p>
          </p:txBody>
        </p:sp>
        <p:sp>
          <p:nvSpPr>
            <p:cNvPr id="1122" name="path 1122"/>
            <p:cNvSpPr/>
            <p:nvPr/>
          </p:nvSpPr>
          <p:spPr>
            <a:xfrm>
              <a:off x="0" y="621792"/>
              <a:ext cx="10750296" cy="3951732"/>
            </a:xfrm>
            <a:custGeom>
              <a:avLst/>
              <a:gdLst/>
              <a:ahLst/>
              <a:cxnLst/>
              <a:rect l="0" t="0" r="0" b="0"/>
              <a:pathLst>
                <a:path w="16929" h="6223">
                  <a:moveTo>
                    <a:pt x="0" y="0"/>
                  </a:moveTo>
                  <a:lnTo>
                    <a:pt x="16929" y="0"/>
                  </a:lnTo>
                  <a:lnTo>
                    <a:pt x="16929" y="979"/>
                  </a:lnTo>
                  <a:lnTo>
                    <a:pt x="0" y="979"/>
                  </a:lnTo>
                  <a:lnTo>
                    <a:pt x="0" y="0"/>
                  </a:lnTo>
                  <a:close/>
                </a:path>
                <a:path w="16929" h="6223">
                  <a:moveTo>
                    <a:pt x="0" y="1960"/>
                  </a:moveTo>
                  <a:lnTo>
                    <a:pt x="4171" y="1960"/>
                  </a:lnTo>
                  <a:lnTo>
                    <a:pt x="4171" y="6223"/>
                  </a:lnTo>
                  <a:lnTo>
                    <a:pt x="0" y="6223"/>
                  </a:lnTo>
                  <a:lnTo>
                    <a:pt x="0" y="1960"/>
                  </a:lnTo>
                  <a:close/>
                </a:path>
                <a:path w="16929" h="6223">
                  <a:moveTo>
                    <a:pt x="4171" y="1960"/>
                  </a:moveTo>
                  <a:lnTo>
                    <a:pt x="11138" y="1960"/>
                  </a:lnTo>
                  <a:lnTo>
                    <a:pt x="11138" y="3388"/>
                  </a:lnTo>
                  <a:lnTo>
                    <a:pt x="4171" y="3388"/>
                  </a:lnTo>
                  <a:lnTo>
                    <a:pt x="4171" y="1960"/>
                  </a:lnTo>
                  <a:close/>
                </a:path>
                <a:path w="16929" h="6223">
                  <a:moveTo>
                    <a:pt x="11138" y="1960"/>
                  </a:moveTo>
                  <a:lnTo>
                    <a:pt x="16929" y="1960"/>
                  </a:lnTo>
                  <a:lnTo>
                    <a:pt x="16929" y="6223"/>
                  </a:lnTo>
                  <a:lnTo>
                    <a:pt x="11138" y="6223"/>
                  </a:lnTo>
                  <a:lnTo>
                    <a:pt x="11138" y="1960"/>
                  </a:lnTo>
                  <a:close/>
                </a:path>
              </a:pathLst>
            </a:custGeom>
            <a:solidFill>
              <a:srgbClr val="FFFFFF">
                <a:alpha val="100000"/>
              </a:srgbClr>
            </a:solidFill>
            <a:ln w="0" cap="flat">
              <a:noFill/>
              <a:prstDash val="solid"/>
              <a:miter lim="0"/>
            </a:ln>
          </p:spPr>
          <p:txBody>
            <a:bodyPr rtlCol="0"/>
            <a:lstStyle/>
            <a:p>
              <a:pPr algn="ctr"/>
              <a:endParaRPr lang="zh-CN" altLang="en-US"/>
            </a:p>
          </p:txBody>
        </p:sp>
      </p:grpSp>
      <p:graphicFrame>
        <p:nvGraphicFramePr>
          <p:cNvPr id="1124" name="table 1124"/>
          <p:cNvGraphicFramePr>
            <a:graphicFrameLocks noGrp="1"/>
          </p:cNvGraphicFramePr>
          <p:nvPr/>
        </p:nvGraphicFramePr>
        <p:xfrm>
          <a:off x="720090" y="2870200"/>
          <a:ext cx="10750549" cy="3335020"/>
        </p:xfrm>
        <a:graphic>
          <a:graphicData uri="http://schemas.openxmlformats.org/drawingml/2006/table">
            <a:tbl>
              <a:tblPr/>
              <a:tblGrid>
                <a:gridCol w="2649220">
                  <a:extLst>
                    <a:ext uri="{9D8B030D-6E8A-4147-A177-3AD203B41FA5}">
                      <a16:colId xmlns:a16="http://schemas.microsoft.com/office/drawing/2014/main" val="20000"/>
                    </a:ext>
                  </a:extLst>
                </a:gridCol>
                <a:gridCol w="4424045">
                  <a:extLst>
                    <a:ext uri="{9D8B030D-6E8A-4147-A177-3AD203B41FA5}">
                      <a16:colId xmlns:a16="http://schemas.microsoft.com/office/drawing/2014/main" val="20001"/>
                    </a:ext>
                  </a:extLst>
                </a:gridCol>
                <a:gridCol w="3677284">
                  <a:extLst>
                    <a:ext uri="{9D8B030D-6E8A-4147-A177-3AD203B41FA5}">
                      <a16:colId xmlns:a16="http://schemas.microsoft.com/office/drawing/2014/main" val="20002"/>
                    </a:ext>
                  </a:extLst>
                </a:gridCol>
              </a:tblGrid>
              <a:tr h="3335020">
                <a:tc>
                  <a:txBody>
                    <a:bodyPr/>
                    <a:lstStyle/>
                    <a:p>
                      <a:pPr algn="l" rtl="0" eaLnBrk="0">
                        <a:lnSpc>
                          <a:spcPct val="152000"/>
                        </a:lnSpc>
                        <a:tabLst/>
                      </a:pPr>
                      <a:endParaRPr sz="1000" dirty="0">
                        <a:latin typeface="Arial"/>
                        <a:ea typeface="Arial"/>
                        <a:cs typeface="Arial"/>
                      </a:endParaRPr>
                    </a:p>
                    <a:p>
                      <a:pPr marL="873125" algn="l" rtl="0" eaLnBrk="0">
                        <a:lnSpc>
                          <a:spcPct val="84000"/>
                        </a:lnSpc>
                        <a:spcBef>
                          <a:spcPts val="3"/>
                        </a:spcBef>
                        <a:tabLst/>
                      </a:pPr>
                      <a:r>
                        <a:rPr sz="1600" kern="0" spc="120" dirty="0">
                          <a:solidFill>
                            <a:srgbClr val="000000">
                              <a:alpha val="100000"/>
                            </a:srgbClr>
                          </a:solidFill>
                          <a:latin typeface="Microsoft YaHei"/>
                          <a:ea typeface="Microsoft YaHei"/>
                          <a:cs typeface="Microsoft YaHei"/>
                        </a:rPr>
                        <a:t>检查要点</a:t>
                      </a:r>
                      <a:endParaRPr sz="1600" dirty="0">
                        <a:latin typeface="Microsoft YaHei"/>
                        <a:ea typeface="Microsoft YaHei"/>
                        <a:cs typeface="Microsoft YaHei"/>
                      </a:endParaRPr>
                    </a:p>
                    <a:p>
                      <a:pPr algn="l" rtl="0" eaLnBrk="0">
                        <a:lnSpc>
                          <a:spcPct val="111000"/>
                        </a:lnSpc>
                        <a:tabLst/>
                      </a:pPr>
                      <a:endParaRPr sz="1000" dirty="0">
                        <a:latin typeface="Arial"/>
                        <a:ea typeface="Arial"/>
                        <a:cs typeface="Arial"/>
                      </a:endParaRPr>
                    </a:p>
                    <a:p>
                      <a:pPr algn="l" rtl="0" eaLnBrk="0">
                        <a:lnSpc>
                          <a:spcPct val="112000"/>
                        </a:lnSpc>
                        <a:tabLst/>
                      </a:pPr>
                      <a:endParaRPr sz="1000" dirty="0">
                        <a:latin typeface="Arial"/>
                        <a:ea typeface="Arial"/>
                        <a:cs typeface="Arial"/>
                      </a:endParaRPr>
                    </a:p>
                    <a:p>
                      <a:pPr algn="l" rtl="0" eaLnBrk="0">
                        <a:lnSpc>
                          <a:spcPct val="112000"/>
                        </a:lnSpc>
                        <a:tabLst/>
                      </a:pPr>
                      <a:endParaRPr sz="1000" dirty="0">
                        <a:latin typeface="Arial"/>
                        <a:ea typeface="Arial"/>
                        <a:cs typeface="Arial"/>
                      </a:endParaRPr>
                    </a:p>
                    <a:p>
                      <a:pPr algn="l" rtl="0" eaLnBrk="0">
                        <a:lnSpc>
                          <a:spcPct val="112000"/>
                        </a:lnSpc>
                        <a:tabLst/>
                      </a:pPr>
                      <a:endParaRPr sz="1000" dirty="0">
                        <a:latin typeface="Arial"/>
                        <a:ea typeface="Arial"/>
                        <a:cs typeface="Arial"/>
                      </a:endParaRPr>
                    </a:p>
                    <a:p>
                      <a:pPr algn="l" rtl="0" eaLnBrk="0">
                        <a:lnSpc>
                          <a:spcPct val="112000"/>
                        </a:lnSpc>
                        <a:tabLst/>
                      </a:pPr>
                      <a:endParaRPr sz="1000" dirty="0">
                        <a:latin typeface="Arial"/>
                        <a:ea typeface="Arial"/>
                        <a:cs typeface="Arial"/>
                      </a:endParaRPr>
                    </a:p>
                    <a:p>
                      <a:pPr algn="l" rtl="0" eaLnBrk="0">
                        <a:lnSpc>
                          <a:spcPct val="112000"/>
                        </a:lnSpc>
                        <a:tabLst/>
                      </a:pPr>
                      <a:endParaRPr sz="1000" dirty="0">
                        <a:latin typeface="Arial"/>
                        <a:ea typeface="Arial"/>
                        <a:cs typeface="Arial"/>
                      </a:endParaRPr>
                    </a:p>
                    <a:p>
                      <a:pPr algn="l" rtl="0" eaLnBrk="0">
                        <a:lnSpc>
                          <a:spcPct val="125000"/>
                        </a:lnSpc>
                        <a:tabLst/>
                      </a:pPr>
                      <a:endParaRPr sz="300" dirty="0">
                        <a:latin typeface="Arial"/>
                        <a:ea typeface="Arial"/>
                        <a:cs typeface="Arial"/>
                      </a:endParaRPr>
                    </a:p>
                    <a:p>
                      <a:pPr marL="230504" indent="80010" algn="l" rtl="0" eaLnBrk="0">
                        <a:lnSpc>
                          <a:spcPct val="130000"/>
                        </a:lnSpc>
                        <a:spcBef>
                          <a:spcPts val="1"/>
                        </a:spcBef>
                        <a:tabLst/>
                      </a:pPr>
                      <a:r>
                        <a:rPr sz="1500" kern="0" spc="-50" dirty="0">
                          <a:solidFill>
                            <a:srgbClr val="000000">
                              <a:alpha val="100000"/>
                            </a:srgbClr>
                          </a:solidFill>
                          <a:latin typeface="Microsoft YaHei"/>
                          <a:ea typeface="Microsoft YaHei"/>
                          <a:cs typeface="Microsoft YaHei"/>
                        </a:rPr>
                        <a:t>（ </a:t>
                      </a:r>
                      <a:r>
                        <a:rPr sz="1500" kern="0" spc="-50" dirty="0">
                          <a:solidFill>
                            <a:srgbClr val="000000">
                              <a:alpha val="100000"/>
                            </a:srgbClr>
                          </a:solidFill>
                          <a:latin typeface="Arial"/>
                          <a:ea typeface="Arial"/>
                          <a:cs typeface="Arial"/>
                        </a:rPr>
                        <a:t>2 </a:t>
                      </a:r>
                      <a:r>
                        <a:rPr sz="1500" kern="0" spc="-50" dirty="0">
                          <a:solidFill>
                            <a:srgbClr val="000000">
                              <a:alpha val="100000"/>
                            </a:srgbClr>
                          </a:solidFill>
                          <a:latin typeface="Microsoft YaHei"/>
                          <a:ea typeface="Microsoft YaHei"/>
                          <a:cs typeface="Microsoft YaHei"/>
                        </a:rPr>
                        <a:t>）查压缩机、</a:t>
                      </a:r>
                      <a:r>
                        <a:rPr sz="1500" kern="0" spc="-280" dirty="0">
                          <a:solidFill>
                            <a:srgbClr val="000000">
                              <a:alpha val="100000"/>
                            </a:srgbClr>
                          </a:solidFill>
                          <a:latin typeface="Microsoft YaHei"/>
                          <a:ea typeface="Microsoft YaHei"/>
                          <a:cs typeface="Microsoft YaHei"/>
                        </a:rPr>
                        <a:t> </a:t>
                      </a:r>
                      <a:r>
                        <a:rPr sz="1500" kern="0" spc="-50" dirty="0">
                          <a:solidFill>
                            <a:srgbClr val="000000">
                              <a:alpha val="100000"/>
                            </a:srgbClr>
                          </a:solidFill>
                          <a:latin typeface="Microsoft YaHei"/>
                          <a:ea typeface="Microsoft YaHei"/>
                          <a:cs typeface="Microsoft YaHei"/>
                        </a:rPr>
                        <a:t>液压泵</a:t>
                      </a:r>
                      <a:r>
                        <a:rPr sz="1500" kern="0" spc="0" dirty="0">
                          <a:solidFill>
                            <a:srgbClr val="000000">
                              <a:alpha val="100000"/>
                            </a:srgbClr>
                          </a:solidFill>
                          <a:latin typeface="Microsoft YaHei"/>
                          <a:ea typeface="Microsoft YaHei"/>
                          <a:cs typeface="Microsoft YaHei"/>
                        </a:rPr>
                        <a:t>      </a:t>
                      </a:r>
                      <a:r>
                        <a:rPr sz="1500" kern="0" spc="90" dirty="0">
                          <a:solidFill>
                            <a:srgbClr val="000000">
                              <a:alpha val="100000"/>
                            </a:srgbClr>
                          </a:solidFill>
                          <a:latin typeface="Microsoft YaHei"/>
                          <a:ea typeface="Microsoft YaHei"/>
                          <a:cs typeface="Microsoft YaHei"/>
                        </a:rPr>
                        <a:t>的超压停机和自动安全</a:t>
                      </a:r>
                      <a:r>
                        <a:rPr sz="1500" kern="0" spc="0" dirty="0">
                          <a:solidFill>
                            <a:srgbClr val="000000">
                              <a:alpha val="100000"/>
                            </a:srgbClr>
                          </a:solidFill>
                          <a:latin typeface="Microsoft YaHei"/>
                          <a:ea typeface="Microsoft YaHei"/>
                          <a:cs typeface="Microsoft YaHei"/>
                        </a:rPr>
                        <a:t>        </a:t>
                      </a:r>
                      <a:r>
                        <a:rPr sz="1500" kern="0" spc="70" dirty="0">
                          <a:solidFill>
                            <a:srgbClr val="000000">
                              <a:alpha val="100000"/>
                            </a:srgbClr>
                          </a:solidFill>
                          <a:latin typeface="Microsoft YaHei"/>
                          <a:ea typeface="Microsoft YaHei"/>
                          <a:cs typeface="Microsoft YaHei"/>
                        </a:rPr>
                        <a:t>放散装置设置情况 ；</a:t>
                      </a:r>
                      <a:endParaRPr sz="1500" dirty="0">
                        <a:latin typeface="Microsoft YaHei"/>
                        <a:ea typeface="Microsoft YaHei"/>
                        <a:cs typeface="Microsoft YaHei"/>
                      </a:endParaRPr>
                    </a:p>
                  </a:txBody>
                  <a:tcPr marL="0" marR="0" marT="0" marB="0">
                    <a:lnL>
                      <a:noFill/>
                    </a:lnL>
                    <a:lnR w="12700" cap="flat" cmpd="sng" algn="ctr">
                      <a:solidFill>
                        <a:srgbClr val="8EBFD6"/>
                      </a:solidFill>
                      <a:prstDash val="solid"/>
                      <a:round/>
                      <a:headEnd type="none" w="med" len="med"/>
                      <a:tailEnd type="none" w="med" len="med"/>
                    </a:lnR>
                    <a:lnT>
                      <a:noFill/>
                    </a:lnT>
                    <a:lnB w="12700" cap="flat" cmpd="sng" algn="ctr">
                      <a:solidFill>
                        <a:srgbClr val="8EBFD6"/>
                      </a:solidFill>
                      <a:prstDash val="solid"/>
                      <a:round/>
                      <a:headEnd type="none" w="med" len="med"/>
                      <a:tailEnd type="none" w="med" len="med"/>
                    </a:lnB>
                  </a:tcPr>
                </a:tc>
                <a:tc>
                  <a:txBody>
                    <a:bodyPr/>
                    <a:lstStyle/>
                    <a:p>
                      <a:pPr algn="l" rtl="0" eaLnBrk="0">
                        <a:lnSpc>
                          <a:spcPct val="151000"/>
                        </a:lnSpc>
                        <a:tabLst/>
                      </a:pPr>
                      <a:endParaRPr sz="1000" dirty="0">
                        <a:latin typeface="Arial"/>
                        <a:ea typeface="Arial"/>
                        <a:cs typeface="Arial"/>
                      </a:endParaRPr>
                    </a:p>
                    <a:p>
                      <a:pPr algn="l" rtl="0" eaLnBrk="0">
                        <a:lnSpc>
                          <a:spcPct val="8769"/>
                        </a:lnSpc>
                        <a:tabLst/>
                      </a:pPr>
                      <a:endParaRPr sz="100" dirty="0">
                        <a:latin typeface="Arial"/>
                        <a:ea typeface="Arial"/>
                        <a:cs typeface="Arial"/>
                      </a:endParaRPr>
                    </a:p>
                    <a:p>
                      <a:pPr marL="1764029" algn="l" rtl="0" eaLnBrk="0">
                        <a:lnSpc>
                          <a:spcPct val="84000"/>
                        </a:lnSpc>
                        <a:tabLst/>
                      </a:pPr>
                      <a:r>
                        <a:rPr sz="1600" kern="0" spc="110" dirty="0">
                          <a:solidFill>
                            <a:srgbClr val="000000">
                              <a:alpha val="100000"/>
                            </a:srgbClr>
                          </a:solidFill>
                          <a:latin typeface="Microsoft YaHei"/>
                          <a:ea typeface="Microsoft YaHei"/>
                          <a:cs typeface="Microsoft YaHei"/>
                        </a:rPr>
                        <a:t>判定标准</a:t>
                      </a:r>
                      <a:endParaRPr sz="1600" dirty="0">
                        <a:latin typeface="Microsoft YaHei"/>
                        <a:ea typeface="Microsoft YaHei"/>
                        <a:cs typeface="Microsoft YaHei"/>
                      </a:endParaRPr>
                    </a:p>
                    <a:p>
                      <a:pPr algn="l" rtl="0" eaLnBrk="0">
                        <a:lnSpc>
                          <a:spcPct val="195000"/>
                        </a:lnSpc>
                        <a:tabLst/>
                      </a:pPr>
                      <a:endParaRPr sz="1000" dirty="0">
                        <a:latin typeface="Arial"/>
                        <a:ea typeface="Arial"/>
                        <a:cs typeface="Arial"/>
                      </a:endParaRPr>
                    </a:p>
                    <a:p>
                      <a:pPr algn="l" rtl="0" eaLnBrk="0">
                        <a:lnSpc>
                          <a:spcPct val="125000"/>
                        </a:lnSpc>
                        <a:tabLst/>
                      </a:pPr>
                      <a:endParaRPr sz="300" dirty="0">
                        <a:latin typeface="Arial"/>
                        <a:ea typeface="Arial"/>
                        <a:cs typeface="Arial"/>
                      </a:endParaRPr>
                    </a:p>
                    <a:p>
                      <a:pPr marL="231140" indent="1905" algn="l" rtl="0" eaLnBrk="0">
                        <a:lnSpc>
                          <a:spcPct val="125000"/>
                        </a:lnSpc>
                        <a:spcBef>
                          <a:spcPts val="2"/>
                        </a:spcBef>
                        <a:tabLst/>
                      </a:pPr>
                      <a:r>
                        <a:rPr sz="1500" kern="0" spc="90" dirty="0">
                          <a:solidFill>
                            <a:srgbClr val="000000">
                              <a:alpha val="100000"/>
                            </a:srgbClr>
                          </a:solidFill>
                          <a:latin typeface="Microsoft YaHei"/>
                          <a:ea typeface="Microsoft YaHei"/>
                          <a:cs typeface="Microsoft YaHei"/>
                        </a:rPr>
                        <a:t>压缩机、</a:t>
                      </a:r>
                      <a:r>
                        <a:rPr sz="1500" kern="0" spc="-310" dirty="0">
                          <a:solidFill>
                            <a:srgbClr val="000000">
                              <a:alpha val="100000"/>
                            </a:srgbClr>
                          </a:solidFill>
                          <a:latin typeface="Microsoft YaHei"/>
                          <a:ea typeface="Microsoft YaHei"/>
                          <a:cs typeface="Microsoft YaHei"/>
                        </a:rPr>
                        <a:t> </a:t>
                      </a:r>
                      <a:r>
                        <a:rPr sz="1500" kern="0" spc="90" dirty="0">
                          <a:solidFill>
                            <a:srgbClr val="000000">
                              <a:alpha val="100000"/>
                            </a:srgbClr>
                          </a:solidFill>
                          <a:latin typeface="Microsoft YaHei"/>
                          <a:ea typeface="Microsoft YaHei"/>
                          <a:cs typeface="Microsoft YaHei"/>
                        </a:rPr>
                        <a:t>液压泵未设置超压停机或自动安全</a:t>
                      </a:r>
                      <a:r>
                        <a:rPr sz="1500" kern="0" spc="0" dirty="0">
                          <a:solidFill>
                            <a:srgbClr val="000000">
                              <a:alpha val="100000"/>
                            </a:srgbClr>
                          </a:solidFill>
                          <a:latin typeface="Microsoft YaHei"/>
                          <a:ea typeface="Microsoft YaHei"/>
                          <a:cs typeface="Microsoft YaHei"/>
                        </a:rPr>
                        <a:t>       </a:t>
                      </a:r>
                      <a:r>
                        <a:rPr sz="1500" kern="0" spc="50" dirty="0">
                          <a:solidFill>
                            <a:srgbClr val="000000">
                              <a:alpha val="100000"/>
                            </a:srgbClr>
                          </a:solidFill>
                          <a:latin typeface="Microsoft YaHei"/>
                          <a:ea typeface="Microsoft YaHei"/>
                          <a:cs typeface="Microsoft YaHei"/>
                        </a:rPr>
                        <a:t>放散装置 ，构成重大隐患</a:t>
                      </a:r>
                      <a:endParaRPr sz="1500" dirty="0">
                        <a:latin typeface="Microsoft YaHei"/>
                        <a:ea typeface="Microsoft YaHei"/>
                        <a:cs typeface="Microsoft YaHei"/>
                      </a:endParaRPr>
                    </a:p>
                  </a:txBody>
                  <a:tcPr marL="0" marR="0" marT="0" marB="0">
                    <a:lnL w="12700" cap="flat" cmpd="sng" algn="ctr">
                      <a:solidFill>
                        <a:srgbClr val="8EBFD6"/>
                      </a:solidFill>
                      <a:prstDash val="solid"/>
                      <a:round/>
                      <a:headEnd type="none" w="med" len="med"/>
                      <a:tailEnd type="none" w="med" len="med"/>
                    </a:lnL>
                    <a:lnR w="12700" cap="flat" cmpd="sng" algn="ctr">
                      <a:solidFill>
                        <a:srgbClr val="8EBFD6"/>
                      </a:solidFill>
                      <a:prstDash val="solid"/>
                      <a:round/>
                      <a:headEnd type="none" w="med" len="med"/>
                      <a:tailEnd type="none" w="med" len="med"/>
                    </a:lnR>
                    <a:lnT>
                      <a:noFill/>
                    </a:lnT>
                    <a:lnB w="12700" cap="flat" cmpd="sng" algn="ctr">
                      <a:solidFill>
                        <a:srgbClr val="8EBFD6"/>
                      </a:solidFill>
                      <a:prstDash val="solid"/>
                      <a:round/>
                      <a:headEnd type="none" w="med" len="med"/>
                      <a:tailEnd type="none" w="med" len="med"/>
                    </a:lnB>
                  </a:tcPr>
                </a:tc>
                <a:tc>
                  <a:txBody>
                    <a:bodyPr/>
                    <a:lstStyle/>
                    <a:p>
                      <a:pPr algn="l" rtl="0" eaLnBrk="0">
                        <a:lnSpc>
                          <a:spcPct val="151000"/>
                        </a:lnSpc>
                        <a:tabLst/>
                      </a:pPr>
                      <a:endParaRPr sz="1000" dirty="0">
                        <a:latin typeface="Arial"/>
                        <a:ea typeface="Arial"/>
                        <a:cs typeface="Arial"/>
                      </a:endParaRPr>
                    </a:p>
                    <a:p>
                      <a:pPr marL="1163319" algn="l" rtl="0" eaLnBrk="0">
                        <a:lnSpc>
                          <a:spcPct val="85000"/>
                        </a:lnSpc>
                        <a:spcBef>
                          <a:spcPts val="1"/>
                        </a:spcBef>
                        <a:tabLst/>
                      </a:pPr>
                      <a:r>
                        <a:rPr sz="1600" kern="0" spc="140" dirty="0">
                          <a:solidFill>
                            <a:srgbClr val="000000">
                              <a:alpha val="100000"/>
                            </a:srgbClr>
                          </a:solidFill>
                          <a:latin typeface="Microsoft YaHei"/>
                          <a:ea typeface="Microsoft YaHei"/>
                          <a:cs typeface="Microsoft YaHei"/>
                        </a:rPr>
                        <a:t>相关参考依据</a:t>
                      </a:r>
                      <a:endParaRPr sz="1600" dirty="0">
                        <a:latin typeface="Microsoft YaHei"/>
                        <a:ea typeface="Microsoft YaHei"/>
                        <a:cs typeface="Microsoft YaHei"/>
                      </a:endParaRPr>
                    </a:p>
                    <a:p>
                      <a:pPr algn="l" rtl="0" eaLnBrk="0">
                        <a:lnSpc>
                          <a:spcPct val="102000"/>
                        </a:lnSpc>
                        <a:tabLst/>
                      </a:pPr>
                      <a:endParaRPr sz="1000" dirty="0">
                        <a:latin typeface="Arial"/>
                        <a:ea typeface="Arial"/>
                        <a:cs typeface="Arial"/>
                      </a:endParaRPr>
                    </a:p>
                    <a:p>
                      <a:pPr algn="l" rtl="0" eaLnBrk="0">
                        <a:lnSpc>
                          <a:spcPct val="102000"/>
                        </a:lnSpc>
                        <a:tabLst/>
                      </a:pPr>
                      <a:endParaRPr sz="1000" dirty="0">
                        <a:latin typeface="Arial"/>
                        <a:ea typeface="Arial"/>
                        <a:cs typeface="Arial"/>
                      </a:endParaRPr>
                    </a:p>
                    <a:p>
                      <a:pPr algn="l" rtl="0" eaLnBrk="0">
                        <a:lnSpc>
                          <a:spcPct val="103000"/>
                        </a:lnSpc>
                        <a:tabLst/>
                      </a:pPr>
                      <a:endParaRPr sz="1000" dirty="0">
                        <a:latin typeface="Arial"/>
                        <a:ea typeface="Arial"/>
                        <a:cs typeface="Arial"/>
                      </a:endParaRPr>
                    </a:p>
                    <a:p>
                      <a:pPr algn="l" rtl="0" eaLnBrk="0">
                        <a:lnSpc>
                          <a:spcPct val="103000"/>
                        </a:lnSpc>
                        <a:tabLst/>
                      </a:pPr>
                      <a:endParaRPr sz="1000" dirty="0">
                        <a:latin typeface="Arial"/>
                        <a:ea typeface="Arial"/>
                        <a:cs typeface="Arial"/>
                      </a:endParaRPr>
                    </a:p>
                    <a:p>
                      <a:pPr algn="l" rtl="0" eaLnBrk="0">
                        <a:lnSpc>
                          <a:spcPct val="103000"/>
                        </a:lnSpc>
                        <a:tabLst/>
                      </a:pPr>
                      <a:endParaRPr sz="1000" dirty="0">
                        <a:latin typeface="Arial"/>
                        <a:ea typeface="Arial"/>
                        <a:cs typeface="Arial"/>
                      </a:endParaRPr>
                    </a:p>
                    <a:p>
                      <a:pPr algn="l" rtl="0" eaLnBrk="0">
                        <a:lnSpc>
                          <a:spcPct val="103000"/>
                        </a:lnSpc>
                        <a:tabLst/>
                      </a:pPr>
                      <a:endParaRPr sz="1000" dirty="0">
                        <a:latin typeface="Arial"/>
                        <a:ea typeface="Arial"/>
                        <a:cs typeface="Arial"/>
                      </a:endParaRPr>
                    </a:p>
                    <a:p>
                      <a:pPr algn="l" rtl="0" eaLnBrk="0">
                        <a:lnSpc>
                          <a:spcPct val="103000"/>
                        </a:lnSpc>
                        <a:tabLst/>
                      </a:pPr>
                      <a:endParaRPr sz="300" dirty="0">
                        <a:latin typeface="Arial"/>
                        <a:ea typeface="Arial"/>
                        <a:cs typeface="Arial"/>
                      </a:endParaRPr>
                    </a:p>
                    <a:p>
                      <a:pPr marL="231140" indent="83185" algn="l" rtl="0" eaLnBrk="0">
                        <a:lnSpc>
                          <a:spcPct val="120000"/>
                        </a:lnSpc>
                        <a:spcBef>
                          <a:spcPts val="1"/>
                        </a:spcBef>
                        <a:tabLst/>
                      </a:pPr>
                      <a:r>
                        <a:rPr sz="1200" kern="0" spc="-20" dirty="0">
                          <a:solidFill>
                            <a:srgbClr val="FF0000">
                              <a:alpha val="100000"/>
                            </a:srgbClr>
                          </a:solidFill>
                          <a:latin typeface="Microsoft YaHei"/>
                          <a:ea typeface="Microsoft YaHei"/>
                          <a:cs typeface="Microsoft YaHei"/>
                        </a:rPr>
                        <a:t>〖解读〗</a:t>
                      </a:r>
                      <a:r>
                        <a:rPr sz="1200" kern="0" spc="-120" dirty="0">
                          <a:solidFill>
                            <a:srgbClr val="FF0000">
                              <a:alpha val="100000"/>
                            </a:srgbClr>
                          </a:solidFill>
                          <a:latin typeface="Microsoft YaHei"/>
                          <a:ea typeface="Microsoft YaHei"/>
                          <a:cs typeface="Microsoft YaHei"/>
                        </a:rPr>
                        <a:t> </a:t>
                      </a:r>
                      <a:r>
                        <a:rPr sz="1200" kern="0" spc="-20" dirty="0">
                          <a:solidFill>
                            <a:srgbClr val="000000">
                              <a:alpha val="100000"/>
                            </a:srgbClr>
                          </a:solidFill>
                          <a:latin typeface="Microsoft YaHei"/>
                          <a:ea typeface="Microsoft YaHei"/>
                          <a:cs typeface="Microsoft YaHei"/>
                        </a:rPr>
                        <a:t>《风机、压缩机、泵安装工</a:t>
                      </a:r>
                      <a:r>
                        <a:rPr sz="1200" kern="0" spc="-30" dirty="0">
                          <a:solidFill>
                            <a:srgbClr val="000000">
                              <a:alpha val="100000"/>
                            </a:srgbClr>
                          </a:solidFill>
                          <a:latin typeface="Microsoft YaHei"/>
                          <a:ea typeface="Microsoft YaHei"/>
                          <a:cs typeface="Microsoft YaHei"/>
                        </a:rPr>
                        <a:t>程施工及</a:t>
                      </a:r>
                      <a:r>
                        <a:rPr sz="1200" kern="0" spc="0" dirty="0">
                          <a:solidFill>
                            <a:srgbClr val="000000">
                              <a:alpha val="100000"/>
                            </a:srgbClr>
                          </a:solidFill>
                          <a:latin typeface="Microsoft YaHei"/>
                          <a:ea typeface="Microsoft YaHei"/>
                          <a:cs typeface="Microsoft YaHei"/>
                        </a:rPr>
                        <a:t>        验收规范》</a:t>
                      </a:r>
                      <a:r>
                        <a:rPr sz="1200" kern="0" spc="0" dirty="0">
                          <a:solidFill>
                            <a:srgbClr val="000000">
                              <a:alpha val="100000"/>
                            </a:srgbClr>
                          </a:solidFill>
                          <a:latin typeface="Arial"/>
                          <a:ea typeface="Arial"/>
                          <a:cs typeface="Arial"/>
                        </a:rPr>
                        <a:t>GB 50275-2010 </a:t>
                      </a:r>
                      <a:r>
                        <a:rPr sz="1200" kern="0" spc="0" dirty="0">
                          <a:solidFill>
                            <a:srgbClr val="000000">
                              <a:alpha val="100000"/>
                            </a:srgbClr>
                          </a:solidFill>
                          <a:latin typeface="Microsoft YaHei"/>
                          <a:ea typeface="Microsoft YaHei"/>
                          <a:cs typeface="Microsoft YaHei"/>
                        </a:rPr>
                        <a:t>第</a:t>
                      </a:r>
                      <a:r>
                        <a:rPr sz="1200" kern="0" spc="0" dirty="0">
                          <a:solidFill>
                            <a:srgbClr val="000000">
                              <a:alpha val="100000"/>
                            </a:srgbClr>
                          </a:solidFill>
                          <a:latin typeface="Arial"/>
                          <a:ea typeface="Arial"/>
                          <a:cs typeface="Arial"/>
                        </a:rPr>
                        <a:t>4</a:t>
                      </a:r>
                      <a:r>
                        <a:rPr sz="1200" kern="0" spc="-90" dirty="0">
                          <a:solidFill>
                            <a:srgbClr val="000000">
                              <a:alpha val="100000"/>
                            </a:srgbClr>
                          </a:solidFill>
                          <a:latin typeface="Arial"/>
                          <a:ea typeface="Arial"/>
                          <a:cs typeface="Arial"/>
                        </a:rPr>
                        <a:t> </a:t>
                      </a:r>
                      <a:r>
                        <a:rPr sz="1200" kern="0" spc="0" dirty="0">
                          <a:solidFill>
                            <a:srgbClr val="000000">
                              <a:alpha val="100000"/>
                            </a:srgbClr>
                          </a:solidFill>
                          <a:latin typeface="Arial"/>
                          <a:ea typeface="Arial"/>
                          <a:cs typeface="Arial"/>
                        </a:rPr>
                        <a:t>.</a:t>
                      </a:r>
                      <a:r>
                        <a:rPr sz="1200" kern="0" spc="-80" dirty="0">
                          <a:solidFill>
                            <a:srgbClr val="000000">
                              <a:alpha val="100000"/>
                            </a:srgbClr>
                          </a:solidFill>
                          <a:latin typeface="Arial"/>
                          <a:ea typeface="Arial"/>
                          <a:cs typeface="Arial"/>
                        </a:rPr>
                        <a:t> </a:t>
                      </a:r>
                      <a:r>
                        <a:rPr sz="1200" kern="0" spc="0" dirty="0">
                          <a:solidFill>
                            <a:srgbClr val="000000">
                              <a:alpha val="100000"/>
                            </a:srgbClr>
                          </a:solidFill>
                          <a:latin typeface="Arial"/>
                          <a:ea typeface="Arial"/>
                          <a:cs typeface="Arial"/>
                        </a:rPr>
                        <a:t>1</a:t>
                      </a:r>
                      <a:r>
                        <a:rPr sz="1200" kern="0" spc="-110" dirty="0">
                          <a:solidFill>
                            <a:srgbClr val="000000">
                              <a:alpha val="100000"/>
                            </a:srgbClr>
                          </a:solidFill>
                          <a:latin typeface="Arial"/>
                          <a:ea typeface="Arial"/>
                          <a:cs typeface="Arial"/>
                        </a:rPr>
                        <a:t> </a:t>
                      </a:r>
                      <a:r>
                        <a:rPr sz="1200" kern="0" spc="0" dirty="0">
                          <a:solidFill>
                            <a:srgbClr val="000000">
                              <a:alpha val="100000"/>
                            </a:srgbClr>
                          </a:solidFill>
                          <a:latin typeface="Arial"/>
                          <a:ea typeface="Arial"/>
                          <a:cs typeface="Arial"/>
                        </a:rPr>
                        <a:t>.</a:t>
                      </a:r>
                      <a:r>
                        <a:rPr sz="1200" kern="0" spc="-160" dirty="0">
                          <a:solidFill>
                            <a:srgbClr val="000000">
                              <a:alpha val="100000"/>
                            </a:srgbClr>
                          </a:solidFill>
                          <a:latin typeface="Arial"/>
                          <a:ea typeface="Arial"/>
                          <a:cs typeface="Arial"/>
                        </a:rPr>
                        <a:t> </a:t>
                      </a:r>
                      <a:r>
                        <a:rPr sz="1200" kern="0" spc="0" dirty="0">
                          <a:solidFill>
                            <a:srgbClr val="000000">
                              <a:alpha val="100000"/>
                            </a:srgbClr>
                          </a:solidFill>
                          <a:latin typeface="Arial"/>
                          <a:ea typeface="Arial"/>
                          <a:cs typeface="Arial"/>
                        </a:rPr>
                        <a:t>7</a:t>
                      </a:r>
                      <a:r>
                        <a:rPr sz="1200" kern="0" spc="0" dirty="0">
                          <a:solidFill>
                            <a:srgbClr val="000000">
                              <a:alpha val="100000"/>
                            </a:srgbClr>
                          </a:solidFill>
                          <a:latin typeface="Microsoft YaHei"/>
                          <a:ea typeface="Microsoft YaHei"/>
                          <a:cs typeface="Microsoft YaHei"/>
                        </a:rPr>
                        <a:t>条安全阀</a:t>
                      </a:r>
                      <a:r>
                        <a:rPr sz="1200" kern="0" spc="-160" dirty="0">
                          <a:solidFill>
                            <a:srgbClr val="000000">
                              <a:alpha val="100000"/>
                            </a:srgbClr>
                          </a:solidFill>
                          <a:latin typeface="Microsoft YaHei"/>
                          <a:ea typeface="Microsoft YaHei"/>
                          <a:cs typeface="Microsoft YaHei"/>
                        </a:rPr>
                        <a:t> </a:t>
                      </a:r>
                      <a:r>
                        <a:rPr sz="1200" kern="0" spc="0" dirty="0">
                          <a:solidFill>
                            <a:srgbClr val="000000">
                              <a:alpha val="100000"/>
                            </a:srgbClr>
                          </a:solidFill>
                          <a:latin typeface="Microsoft YaHei"/>
                          <a:ea typeface="Microsoft YaHei"/>
                          <a:cs typeface="Microsoft YaHei"/>
                        </a:rPr>
                        <a:t>、     </a:t>
                      </a:r>
                      <a:r>
                        <a:rPr sz="1200" kern="0" spc="110" dirty="0">
                          <a:solidFill>
                            <a:srgbClr val="000000">
                              <a:alpha val="100000"/>
                            </a:srgbClr>
                          </a:solidFill>
                          <a:latin typeface="Microsoft YaHei"/>
                          <a:ea typeface="Microsoft YaHei"/>
                          <a:cs typeface="Microsoft YaHei"/>
                        </a:rPr>
                        <a:t>溢流阀或超压保护装置应调整至正常开启压</a:t>
                      </a:r>
                      <a:r>
                        <a:rPr sz="1200" kern="0" spc="0" dirty="0">
                          <a:solidFill>
                            <a:srgbClr val="000000">
                              <a:alpha val="100000"/>
                            </a:srgbClr>
                          </a:solidFill>
                          <a:latin typeface="Microsoft YaHei"/>
                          <a:ea typeface="Microsoft YaHei"/>
                          <a:cs typeface="Microsoft YaHei"/>
                        </a:rPr>
                        <a:t>       </a:t>
                      </a:r>
                      <a:r>
                        <a:rPr sz="1200" kern="0" spc="90" dirty="0">
                          <a:solidFill>
                            <a:srgbClr val="000000">
                              <a:alpha val="100000"/>
                            </a:srgbClr>
                          </a:solidFill>
                          <a:latin typeface="Microsoft YaHei"/>
                          <a:ea typeface="Microsoft YaHei"/>
                          <a:cs typeface="Microsoft YaHei"/>
                        </a:rPr>
                        <a:t>力 ，其全流量压力和回座压力应符合随</a:t>
                      </a:r>
                      <a:r>
                        <a:rPr sz="1200" kern="0" spc="80" dirty="0">
                          <a:solidFill>
                            <a:srgbClr val="000000">
                              <a:alpha val="100000"/>
                            </a:srgbClr>
                          </a:solidFill>
                          <a:latin typeface="Microsoft YaHei"/>
                          <a:ea typeface="Microsoft YaHei"/>
                          <a:cs typeface="Microsoft YaHei"/>
                        </a:rPr>
                        <a:t>机技</a:t>
                      </a:r>
                      <a:r>
                        <a:rPr sz="1200" kern="0" spc="0" dirty="0">
                          <a:solidFill>
                            <a:srgbClr val="000000">
                              <a:alpha val="100000"/>
                            </a:srgbClr>
                          </a:solidFill>
                          <a:latin typeface="Microsoft YaHei"/>
                          <a:ea typeface="Microsoft YaHei"/>
                          <a:cs typeface="Microsoft YaHei"/>
                        </a:rPr>
                        <a:t>       </a:t>
                      </a:r>
                      <a:r>
                        <a:rPr sz="1200" kern="0" spc="100" dirty="0">
                          <a:solidFill>
                            <a:srgbClr val="000000">
                              <a:alpha val="100000"/>
                            </a:srgbClr>
                          </a:solidFill>
                          <a:latin typeface="Microsoft YaHei"/>
                          <a:ea typeface="Microsoft YaHei"/>
                          <a:cs typeface="Microsoft YaHei"/>
                        </a:rPr>
                        <a:t>术文件的规定。</a:t>
                      </a:r>
                      <a:endParaRPr sz="1200" dirty="0">
                        <a:latin typeface="Microsoft YaHei"/>
                        <a:ea typeface="Microsoft YaHei"/>
                        <a:cs typeface="Microsoft YaHei"/>
                      </a:endParaRPr>
                    </a:p>
                  </a:txBody>
                  <a:tcPr marL="0" marR="0" marT="0" marB="0">
                    <a:lnL w="12700" cap="flat" cmpd="sng" algn="ctr">
                      <a:solidFill>
                        <a:srgbClr val="8EBFD6"/>
                      </a:solidFill>
                      <a:prstDash val="solid"/>
                      <a:round/>
                      <a:headEnd type="none" w="med" len="med"/>
                      <a:tailEnd type="none" w="med" len="med"/>
                    </a:lnL>
                    <a:lnR>
                      <a:noFill/>
                    </a:lnR>
                    <a:lnT>
                      <a:noFill/>
                    </a:lnT>
                    <a:lnB w="12700" cap="flat" cmpd="sng" algn="ctr">
                      <a:solidFill>
                        <a:srgbClr val="8EBFD6"/>
                      </a:solidFill>
                      <a:prstDash val="solid"/>
                      <a:round/>
                      <a:headEnd type="none" w="med" len="med"/>
                      <a:tailEnd type="none" w="med" len="med"/>
                    </a:lnB>
                  </a:tcPr>
                </a:tc>
                <a:extLst>
                  <a:ext uri="{0D108BD9-81ED-4DB2-BD59-A6C34878D82A}">
                    <a16:rowId xmlns:a16="http://schemas.microsoft.com/office/drawing/2014/main" val="10000"/>
                  </a:ext>
                </a:extLst>
              </a:tr>
            </a:tbl>
          </a:graphicData>
        </a:graphic>
      </p:graphicFrame>
      <p:sp>
        <p:nvSpPr>
          <p:cNvPr id="1126" name="textbox 1126"/>
          <p:cNvSpPr/>
          <p:nvPr/>
        </p:nvSpPr>
        <p:spPr>
          <a:xfrm>
            <a:off x="702236" y="510426"/>
            <a:ext cx="8719819" cy="1052194"/>
          </a:xfrm>
          <a:prstGeom prst="rect">
            <a:avLst/>
          </a:prstGeom>
          <a:noFill/>
          <a:ln w="0" cap="flat">
            <a:noFill/>
            <a:prstDash val="solid"/>
            <a:miter lim="0"/>
          </a:ln>
        </p:spPr>
        <p:txBody>
          <a:bodyPr vert="horz" wrap="square" lIns="0" tIns="0" rIns="0" bIns="0"/>
          <a:lstStyle/>
          <a:p>
            <a:pPr algn="l" rtl="0" eaLnBrk="0">
              <a:lnSpc>
                <a:spcPct val="83341"/>
              </a:lnSpc>
              <a:tabLst/>
            </a:pPr>
            <a:endParaRPr sz="100" dirty="0">
              <a:latin typeface="Arial"/>
              <a:ea typeface="Arial"/>
              <a:cs typeface="Arial"/>
            </a:endParaRPr>
          </a:p>
          <a:p>
            <a:pPr marL="215900" algn="l" rtl="0" eaLnBrk="0">
              <a:lnSpc>
                <a:spcPts val="4227"/>
              </a:lnSpc>
              <a:tabLst/>
            </a:pPr>
            <a:r>
              <a:rPr sz="3200" b="1" kern="0" spc="-80" dirty="0">
                <a:solidFill>
                  <a:srgbClr val="000000">
                    <a:alpha val="100000"/>
                  </a:srgbClr>
                </a:solidFill>
                <a:latin typeface="Microsoft YaHei"/>
                <a:ea typeface="Microsoft YaHei"/>
                <a:cs typeface="Microsoft YaHei"/>
              </a:rPr>
              <a:t>《城镇燃气经营安全重大隐患判定标准》解析</a:t>
            </a:r>
            <a:endParaRPr sz="3200" dirty="0">
              <a:latin typeface="Microsoft YaHei"/>
              <a:ea typeface="Microsoft YaHei"/>
              <a:cs typeface="Microsoft YaHei"/>
            </a:endParaRPr>
          </a:p>
          <a:p>
            <a:pPr algn="l" rtl="0" eaLnBrk="0">
              <a:lnSpc>
                <a:spcPct val="104000"/>
              </a:lnSpc>
              <a:tabLst/>
            </a:pPr>
            <a:endParaRPr sz="1000" dirty="0">
              <a:latin typeface="Arial"/>
              <a:ea typeface="Arial"/>
              <a:cs typeface="Arial"/>
            </a:endParaRPr>
          </a:p>
          <a:p>
            <a:pPr algn="l" rtl="0" eaLnBrk="0">
              <a:lnSpc>
                <a:spcPct val="100000"/>
              </a:lnSpc>
              <a:tabLst/>
            </a:pPr>
            <a:endParaRPr sz="400" dirty="0">
              <a:latin typeface="Arial"/>
              <a:ea typeface="Arial"/>
              <a:cs typeface="Arial"/>
            </a:endParaRPr>
          </a:p>
          <a:p>
            <a:pPr marL="52069" algn="l" rtl="0" eaLnBrk="0">
              <a:lnSpc>
                <a:spcPts val="2123"/>
              </a:lnSpc>
              <a:spcBef>
                <a:spcPts val="1"/>
              </a:spcBef>
              <a:tabLst/>
            </a:pPr>
            <a:r>
              <a:rPr sz="1600" kern="0" spc="10" dirty="0">
                <a:solidFill>
                  <a:srgbClr val="FF0000">
                    <a:alpha val="100000"/>
                  </a:srgbClr>
                </a:solidFill>
                <a:latin typeface="Wingdings"/>
                <a:ea typeface="Wingdings"/>
                <a:cs typeface="Wingdings"/>
              </a:rPr>
              <a:t>n</a:t>
            </a:r>
            <a:r>
              <a:rPr sz="1600" kern="0" spc="-570" dirty="0">
                <a:solidFill>
                  <a:srgbClr val="FF0000">
                    <a:alpha val="100000"/>
                  </a:srgbClr>
                </a:solidFill>
                <a:latin typeface="Wingdings"/>
                <a:ea typeface="Wingdings"/>
                <a:cs typeface="Wingdings"/>
              </a:rPr>
              <a:t> </a:t>
            </a:r>
            <a:r>
              <a:rPr sz="1600" kern="0" spc="10" dirty="0">
                <a:solidFill>
                  <a:srgbClr val="000000">
                    <a:alpha val="100000"/>
                  </a:srgbClr>
                </a:solidFill>
                <a:latin typeface="Microsoft YaHei"/>
                <a:ea typeface="Microsoft YaHei"/>
                <a:cs typeface="Microsoft YaHei"/>
              </a:rPr>
              <a:t>第五条  燃气经营者在燃气厂站安全管理中</a:t>
            </a:r>
            <a:r>
              <a:rPr sz="1600" kern="0" spc="0" dirty="0">
                <a:solidFill>
                  <a:srgbClr val="000000">
                    <a:alpha val="100000"/>
                  </a:srgbClr>
                </a:solidFill>
                <a:latin typeface="Microsoft YaHei"/>
                <a:ea typeface="Microsoft YaHei"/>
                <a:cs typeface="Microsoft YaHei"/>
              </a:rPr>
              <a:t> ，有下列情形之一的 ，判定为重大隐患 </a:t>
            </a:r>
            <a:r>
              <a:rPr sz="1600" kern="0" spc="-380" dirty="0">
                <a:solidFill>
                  <a:srgbClr val="000000">
                    <a:alpha val="100000"/>
                  </a:srgbClr>
                </a:solidFill>
                <a:latin typeface="Microsoft YaHei"/>
                <a:ea typeface="Microsoft YaHei"/>
                <a:cs typeface="Microsoft YaHei"/>
              </a:rPr>
              <a:t>：（</a:t>
            </a:r>
            <a:r>
              <a:rPr sz="1600" kern="0" spc="80" dirty="0">
                <a:solidFill>
                  <a:srgbClr val="000000">
                    <a:alpha val="100000"/>
                  </a:srgbClr>
                </a:solidFill>
                <a:latin typeface="Microsoft YaHei"/>
                <a:ea typeface="Microsoft YaHei"/>
                <a:cs typeface="Microsoft YaHei"/>
              </a:rPr>
              <a:t> </a:t>
            </a:r>
            <a:r>
              <a:rPr sz="1600" kern="0" spc="0" dirty="0">
                <a:solidFill>
                  <a:srgbClr val="000000">
                    <a:alpha val="100000"/>
                  </a:srgbClr>
                </a:solidFill>
                <a:latin typeface="Microsoft YaHei"/>
                <a:ea typeface="Microsoft YaHei"/>
                <a:cs typeface="Microsoft YaHei"/>
              </a:rPr>
              <a:t>5种）</a:t>
            </a:r>
            <a:endParaRPr sz="1600" dirty="0">
              <a:latin typeface="Microsoft YaHei"/>
              <a:ea typeface="Microsoft YaHei"/>
              <a:cs typeface="Microsoft YaHei"/>
            </a:endParaRPr>
          </a:p>
        </p:txBody>
      </p:sp>
      <p:pic>
        <p:nvPicPr>
          <p:cNvPr id="1128" name="picture 1128"/>
          <p:cNvPicPr>
            <a:picLocks noChangeAspect="1"/>
          </p:cNvPicPr>
          <p:nvPr/>
        </p:nvPicPr>
        <p:blipFill>
          <a:blip r:embed="rId2"/>
          <a:stretch>
            <a:fillRect/>
          </a:stretch>
        </p:blipFill>
        <p:spPr>
          <a:xfrm rot="21600000">
            <a:off x="4703063" y="4471416"/>
            <a:ext cx="1746503" cy="1728216"/>
          </a:xfrm>
          <a:prstGeom prst="rect">
            <a:avLst/>
          </a:prstGeom>
        </p:spPr>
      </p:pic>
      <p:sp>
        <p:nvSpPr>
          <p:cNvPr id="1130" name="textbox 1130"/>
          <p:cNvSpPr/>
          <p:nvPr/>
        </p:nvSpPr>
        <p:spPr>
          <a:xfrm>
            <a:off x="1705773" y="1802229"/>
            <a:ext cx="8756650" cy="295275"/>
          </a:xfrm>
          <a:prstGeom prst="rect">
            <a:avLst/>
          </a:prstGeom>
          <a:noFill/>
          <a:ln w="0" cap="flat">
            <a:noFill/>
            <a:prstDash val="solid"/>
            <a:miter lim="0"/>
          </a:ln>
        </p:spPr>
        <p:txBody>
          <a:bodyPr vert="horz" wrap="square" lIns="0" tIns="0" rIns="0" bIns="0"/>
          <a:lstStyle/>
          <a:p>
            <a:pPr algn="l" rtl="0" eaLnBrk="0">
              <a:lnSpc>
                <a:spcPct val="83341"/>
              </a:lnSpc>
              <a:tabLst/>
            </a:pPr>
            <a:endParaRPr sz="100" dirty="0">
              <a:latin typeface="Arial"/>
              <a:ea typeface="Arial"/>
              <a:cs typeface="Arial"/>
            </a:endParaRPr>
          </a:p>
          <a:p>
            <a:pPr algn="r" rtl="0" eaLnBrk="0">
              <a:lnSpc>
                <a:spcPts val="2123"/>
              </a:lnSpc>
              <a:tabLst/>
            </a:pPr>
            <a:r>
              <a:rPr sz="1600" kern="0" spc="80" dirty="0">
                <a:solidFill>
                  <a:srgbClr val="000000">
                    <a:alpha val="100000"/>
                  </a:srgbClr>
                </a:solidFill>
                <a:latin typeface="Microsoft YaHei"/>
                <a:ea typeface="Microsoft YaHei"/>
                <a:cs typeface="Microsoft YaHei"/>
              </a:rPr>
              <a:t>（ 二 ）燃气厂站内设备和管道未设置防止系统压力参数超过限值的自动切断和放</a:t>
            </a:r>
            <a:r>
              <a:rPr sz="1600" kern="0" spc="70" dirty="0">
                <a:solidFill>
                  <a:srgbClr val="000000">
                    <a:alpha val="100000"/>
                  </a:srgbClr>
                </a:solidFill>
                <a:latin typeface="Microsoft YaHei"/>
                <a:ea typeface="Microsoft YaHei"/>
                <a:cs typeface="Microsoft YaHei"/>
              </a:rPr>
              <a:t>散装置 ；</a:t>
            </a:r>
            <a:endParaRPr sz="1600" dirty="0">
              <a:latin typeface="Microsoft YaHei"/>
              <a:ea typeface="Microsoft YaHei"/>
              <a:cs typeface="Microsoft YaHei"/>
            </a:endParaRPr>
          </a:p>
        </p:txBody>
      </p:sp>
      <p:sp>
        <p:nvSpPr>
          <p:cNvPr id="1132" name="textbox 1132"/>
          <p:cNvSpPr/>
          <p:nvPr/>
        </p:nvSpPr>
        <p:spPr>
          <a:xfrm>
            <a:off x="5093653" y="2431005"/>
            <a:ext cx="1995170" cy="303529"/>
          </a:xfrm>
          <a:prstGeom prst="rect">
            <a:avLst/>
          </a:prstGeom>
          <a:noFill/>
          <a:ln w="0" cap="flat">
            <a:noFill/>
            <a:prstDash val="solid"/>
            <a:miter lim="0"/>
          </a:ln>
        </p:spPr>
        <p:txBody>
          <a:bodyPr vert="horz" wrap="square" lIns="0" tIns="0" rIns="0" bIns="0"/>
          <a:lstStyle/>
          <a:p>
            <a:pPr algn="l" rtl="0" eaLnBrk="0">
              <a:lnSpc>
                <a:spcPct val="83341"/>
              </a:lnSpc>
              <a:tabLst/>
            </a:pPr>
            <a:endParaRPr sz="100" dirty="0">
              <a:latin typeface="Arial"/>
              <a:ea typeface="Arial"/>
              <a:cs typeface="Arial"/>
            </a:endParaRPr>
          </a:p>
          <a:p>
            <a:pPr marL="12700" algn="l" rtl="0" eaLnBrk="0">
              <a:lnSpc>
                <a:spcPts val="2186"/>
              </a:lnSpc>
              <a:tabLst/>
            </a:pPr>
            <a:r>
              <a:rPr sz="1600" kern="0" spc="140" dirty="0">
                <a:solidFill>
                  <a:srgbClr val="000000">
                    <a:alpha val="100000"/>
                  </a:srgbClr>
                </a:solidFill>
                <a:latin typeface="Arial"/>
                <a:ea typeface="Arial"/>
                <a:cs typeface="Arial"/>
              </a:rPr>
              <a:t>6</a:t>
            </a:r>
            <a:r>
              <a:rPr sz="1600" kern="0" spc="-230" dirty="0">
                <a:solidFill>
                  <a:srgbClr val="000000">
                    <a:alpha val="100000"/>
                  </a:srgbClr>
                </a:solidFill>
                <a:latin typeface="Arial"/>
                <a:ea typeface="Arial"/>
                <a:cs typeface="Arial"/>
              </a:rPr>
              <a:t> </a:t>
            </a:r>
            <a:r>
              <a:rPr sz="1600" kern="0" spc="140" dirty="0">
                <a:solidFill>
                  <a:srgbClr val="000000">
                    <a:alpha val="100000"/>
                  </a:srgbClr>
                </a:solidFill>
                <a:latin typeface="Microsoft YaHei"/>
                <a:ea typeface="Microsoft YaHei"/>
                <a:cs typeface="Microsoft YaHei"/>
              </a:rPr>
              <a:t>、</a:t>
            </a:r>
            <a:r>
              <a:rPr sz="1600" kern="0" spc="-240" dirty="0">
                <a:solidFill>
                  <a:srgbClr val="000000">
                    <a:alpha val="100000"/>
                  </a:srgbClr>
                </a:solidFill>
                <a:latin typeface="Microsoft YaHei"/>
                <a:ea typeface="Microsoft YaHei"/>
                <a:cs typeface="Microsoft YaHei"/>
              </a:rPr>
              <a:t> </a:t>
            </a:r>
            <a:r>
              <a:rPr sz="1600" kern="0" spc="0" dirty="0">
                <a:solidFill>
                  <a:srgbClr val="000000">
                    <a:alpha val="100000"/>
                  </a:srgbClr>
                </a:solidFill>
                <a:latin typeface="Arial"/>
                <a:ea typeface="Arial"/>
                <a:cs typeface="Arial"/>
              </a:rPr>
              <a:t>CNG</a:t>
            </a:r>
            <a:r>
              <a:rPr sz="1600" kern="0" spc="140" dirty="0">
                <a:solidFill>
                  <a:srgbClr val="000000">
                    <a:alpha val="100000"/>
                  </a:srgbClr>
                </a:solidFill>
                <a:latin typeface="Microsoft YaHei"/>
                <a:ea typeface="Microsoft YaHei"/>
                <a:cs typeface="Microsoft YaHei"/>
              </a:rPr>
              <a:t>汽车加气站</a:t>
            </a:r>
            <a:endParaRPr sz="1600" dirty="0">
              <a:latin typeface="Microsoft YaHei"/>
              <a:ea typeface="Microsoft YaHei"/>
              <a:cs typeface="Microsoft YaHei"/>
            </a:endParaRPr>
          </a:p>
        </p:txBody>
      </p:sp>
      <p:pic>
        <p:nvPicPr>
          <p:cNvPr id="1134" name="picture 1134"/>
          <p:cNvPicPr>
            <a:picLocks noChangeAspect="1"/>
          </p:cNvPicPr>
          <p:nvPr/>
        </p:nvPicPr>
        <p:blipFill>
          <a:blip r:embed="rId3"/>
          <a:stretch>
            <a:fillRect/>
          </a:stretch>
        </p:blipFill>
        <p:spPr>
          <a:xfrm rot="21600000">
            <a:off x="11472671" y="0"/>
            <a:ext cx="719328" cy="720852"/>
          </a:xfrm>
          <a:prstGeom prst="rect">
            <a:avLst/>
          </a:prstGeom>
        </p:spPr>
      </p:pic>
      <p:pic>
        <p:nvPicPr>
          <p:cNvPr id="1136" name="picture 1136"/>
          <p:cNvPicPr>
            <a:picLocks noChangeAspect="1"/>
          </p:cNvPicPr>
          <p:nvPr/>
        </p:nvPicPr>
        <p:blipFill>
          <a:blip r:embed="rId4"/>
          <a:stretch>
            <a:fillRect/>
          </a:stretch>
        </p:blipFill>
        <p:spPr>
          <a:xfrm rot="21600000">
            <a:off x="0" y="6138671"/>
            <a:ext cx="720852" cy="719328"/>
          </a:xfrm>
          <a:prstGeom prst="rect">
            <a:avLst/>
          </a:prstGeom>
        </p:spPr>
      </p:pic>
      <p:pic>
        <p:nvPicPr>
          <p:cNvPr id="1138" name="picture 1138"/>
          <p:cNvPicPr>
            <a:picLocks noChangeAspect="1"/>
          </p:cNvPicPr>
          <p:nvPr/>
        </p:nvPicPr>
        <p:blipFill>
          <a:blip r:embed="rId5"/>
          <a:stretch>
            <a:fillRect/>
          </a:stretch>
        </p:blipFill>
        <p:spPr>
          <a:xfrm rot="21600000">
            <a:off x="720090" y="1619250"/>
            <a:ext cx="10751184" cy="12700"/>
          </a:xfrm>
          <a:prstGeom prst="rect">
            <a:avLst/>
          </a:prstGeom>
        </p:spPr>
      </p:pic>
      <p:pic>
        <p:nvPicPr>
          <p:cNvPr id="1140" name="picture 1140"/>
          <p:cNvPicPr>
            <a:picLocks noChangeAspect="1"/>
          </p:cNvPicPr>
          <p:nvPr/>
        </p:nvPicPr>
        <p:blipFill>
          <a:blip r:embed="rId5"/>
          <a:stretch>
            <a:fillRect/>
          </a:stretch>
        </p:blipFill>
        <p:spPr>
          <a:xfrm rot="21600000">
            <a:off x="720090" y="2241550"/>
            <a:ext cx="10751184" cy="12700"/>
          </a:xfrm>
          <a:prstGeom prst="rect">
            <a:avLst/>
          </a:prstGeom>
        </p:spPr>
      </p:pic>
    </p:spTree>
  </p:cSld>
  <p:clrMapOvr>
    <a:masterClrMapping/>
  </p:clrMapOvr>
</p:sld>
</file>

<file path=ppt/slides/slide52.xml><?xml version="1.0" encoding="utf-8"?>
<p:sld xmlns:a16="http://schemas.microsoft.com/office/drawing/2014/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42" name="rect 1142"/>
          <p:cNvSpPr/>
          <p:nvPr/>
        </p:nvSpPr>
        <p:spPr>
          <a:xfrm>
            <a:off x="0" y="0"/>
            <a:ext cx="12192000" cy="6858000"/>
          </a:xfrm>
          <a:prstGeom prst="rect">
            <a:avLst/>
          </a:prstGeom>
          <a:solidFill>
            <a:srgbClr val="E4F4FB">
              <a:alpha val="100000"/>
            </a:srgbClr>
          </a:solidFill>
          <a:ln w="0" cap="flat">
            <a:noFill/>
            <a:prstDash val="solid"/>
            <a:miter lim="0"/>
          </a:ln>
        </p:spPr>
        <p:txBody>
          <a:bodyPr rtlCol="0"/>
          <a:lstStyle/>
          <a:p>
            <a:pPr algn="ctr"/>
            <a:endParaRPr lang="zh-CN" altLang="en-US"/>
          </a:p>
        </p:txBody>
      </p:sp>
      <p:grpSp>
        <p:nvGrpSpPr>
          <p:cNvPr id="90" name="group 90"/>
          <p:cNvGrpSpPr/>
          <p:nvPr/>
        </p:nvGrpSpPr>
        <p:grpSpPr>
          <a:xfrm rot="21600000">
            <a:off x="720852" y="1626107"/>
            <a:ext cx="10750296" cy="4817364"/>
            <a:chOff x="0" y="0"/>
            <a:chExt cx="10750296" cy="4817364"/>
          </a:xfrm>
        </p:grpSpPr>
        <p:sp>
          <p:nvSpPr>
            <p:cNvPr id="1144" name="path 1144"/>
            <p:cNvSpPr/>
            <p:nvPr/>
          </p:nvSpPr>
          <p:spPr>
            <a:xfrm>
              <a:off x="0" y="0"/>
              <a:ext cx="10750296" cy="4817364"/>
            </a:xfrm>
            <a:custGeom>
              <a:avLst/>
              <a:gdLst/>
              <a:ahLst/>
              <a:cxnLst/>
              <a:rect l="0" t="0" r="0" b="0"/>
              <a:pathLst>
                <a:path w="16929" h="7586">
                  <a:moveTo>
                    <a:pt x="0" y="0"/>
                  </a:moveTo>
                  <a:lnTo>
                    <a:pt x="16929" y="0"/>
                  </a:lnTo>
                  <a:lnTo>
                    <a:pt x="16929" y="979"/>
                  </a:lnTo>
                  <a:lnTo>
                    <a:pt x="0" y="979"/>
                  </a:lnTo>
                  <a:lnTo>
                    <a:pt x="0" y="0"/>
                  </a:lnTo>
                  <a:close/>
                </a:path>
                <a:path w="16929" h="7586">
                  <a:moveTo>
                    <a:pt x="0" y="1958"/>
                  </a:moveTo>
                  <a:lnTo>
                    <a:pt x="4171" y="1958"/>
                  </a:lnTo>
                  <a:lnTo>
                    <a:pt x="4171" y="2940"/>
                  </a:lnTo>
                  <a:lnTo>
                    <a:pt x="0" y="2940"/>
                  </a:lnTo>
                  <a:lnTo>
                    <a:pt x="0" y="1958"/>
                  </a:lnTo>
                  <a:close/>
                </a:path>
                <a:path w="16929" h="7586">
                  <a:moveTo>
                    <a:pt x="4171" y="1958"/>
                  </a:moveTo>
                  <a:lnTo>
                    <a:pt x="11138" y="1958"/>
                  </a:lnTo>
                  <a:lnTo>
                    <a:pt x="11138" y="2940"/>
                  </a:lnTo>
                  <a:lnTo>
                    <a:pt x="4171" y="2940"/>
                  </a:lnTo>
                  <a:lnTo>
                    <a:pt x="4171" y="1958"/>
                  </a:lnTo>
                  <a:close/>
                </a:path>
                <a:path w="16929" h="7586">
                  <a:moveTo>
                    <a:pt x="11138" y="1958"/>
                  </a:moveTo>
                  <a:lnTo>
                    <a:pt x="16929" y="1958"/>
                  </a:lnTo>
                  <a:lnTo>
                    <a:pt x="16929" y="2940"/>
                  </a:lnTo>
                  <a:lnTo>
                    <a:pt x="11138" y="2940"/>
                  </a:lnTo>
                  <a:lnTo>
                    <a:pt x="11138" y="1958"/>
                  </a:lnTo>
                  <a:close/>
                </a:path>
                <a:path w="16929" h="7586">
                  <a:moveTo>
                    <a:pt x="4171" y="4368"/>
                  </a:moveTo>
                  <a:lnTo>
                    <a:pt x="11138" y="4368"/>
                  </a:lnTo>
                  <a:lnTo>
                    <a:pt x="11138" y="7586"/>
                  </a:lnTo>
                  <a:lnTo>
                    <a:pt x="4171" y="7586"/>
                  </a:lnTo>
                  <a:lnTo>
                    <a:pt x="4171" y="4368"/>
                  </a:lnTo>
                  <a:close/>
                </a:path>
              </a:pathLst>
            </a:custGeom>
            <a:solidFill>
              <a:srgbClr val="B9D6E6">
                <a:alpha val="100000"/>
              </a:srgbClr>
            </a:solidFill>
            <a:ln w="0" cap="flat">
              <a:noFill/>
              <a:prstDash val="solid"/>
              <a:miter lim="0"/>
            </a:ln>
          </p:spPr>
          <p:txBody>
            <a:bodyPr rtlCol="0"/>
            <a:lstStyle/>
            <a:p>
              <a:pPr algn="ctr"/>
              <a:endParaRPr lang="zh-CN" altLang="en-US"/>
            </a:p>
          </p:txBody>
        </p:sp>
        <p:sp>
          <p:nvSpPr>
            <p:cNvPr id="1146" name="path 1146"/>
            <p:cNvSpPr/>
            <p:nvPr/>
          </p:nvSpPr>
          <p:spPr>
            <a:xfrm>
              <a:off x="0" y="621792"/>
              <a:ext cx="10750296" cy="4195572"/>
            </a:xfrm>
            <a:custGeom>
              <a:avLst/>
              <a:gdLst/>
              <a:ahLst/>
              <a:cxnLst/>
              <a:rect l="0" t="0" r="0" b="0"/>
              <a:pathLst>
                <a:path w="16929" h="6607">
                  <a:moveTo>
                    <a:pt x="0" y="0"/>
                  </a:moveTo>
                  <a:lnTo>
                    <a:pt x="16929" y="0"/>
                  </a:lnTo>
                  <a:lnTo>
                    <a:pt x="16929" y="979"/>
                  </a:lnTo>
                  <a:lnTo>
                    <a:pt x="0" y="979"/>
                  </a:lnTo>
                  <a:lnTo>
                    <a:pt x="0" y="0"/>
                  </a:lnTo>
                  <a:close/>
                </a:path>
                <a:path w="16929" h="6607">
                  <a:moveTo>
                    <a:pt x="0" y="1960"/>
                  </a:moveTo>
                  <a:lnTo>
                    <a:pt x="4171" y="1960"/>
                  </a:lnTo>
                  <a:lnTo>
                    <a:pt x="4171" y="6607"/>
                  </a:lnTo>
                  <a:lnTo>
                    <a:pt x="0" y="6607"/>
                  </a:lnTo>
                  <a:lnTo>
                    <a:pt x="0" y="1960"/>
                  </a:lnTo>
                  <a:close/>
                </a:path>
                <a:path w="16929" h="6607">
                  <a:moveTo>
                    <a:pt x="4171" y="1960"/>
                  </a:moveTo>
                  <a:lnTo>
                    <a:pt x="11138" y="1960"/>
                  </a:lnTo>
                  <a:lnTo>
                    <a:pt x="11138" y="3388"/>
                  </a:lnTo>
                  <a:lnTo>
                    <a:pt x="4171" y="3388"/>
                  </a:lnTo>
                  <a:lnTo>
                    <a:pt x="4171" y="1960"/>
                  </a:lnTo>
                  <a:close/>
                </a:path>
                <a:path w="16929" h="6607">
                  <a:moveTo>
                    <a:pt x="11138" y="1960"/>
                  </a:moveTo>
                  <a:lnTo>
                    <a:pt x="16929" y="1960"/>
                  </a:lnTo>
                  <a:lnTo>
                    <a:pt x="16929" y="6607"/>
                  </a:lnTo>
                  <a:lnTo>
                    <a:pt x="11138" y="6607"/>
                  </a:lnTo>
                  <a:lnTo>
                    <a:pt x="11138" y="1960"/>
                  </a:lnTo>
                  <a:close/>
                </a:path>
              </a:pathLst>
            </a:custGeom>
            <a:solidFill>
              <a:srgbClr val="FFFFFF">
                <a:alpha val="100000"/>
              </a:srgbClr>
            </a:solidFill>
            <a:ln w="0" cap="flat">
              <a:noFill/>
              <a:prstDash val="solid"/>
              <a:miter lim="0"/>
            </a:ln>
          </p:spPr>
          <p:txBody>
            <a:bodyPr rtlCol="0"/>
            <a:lstStyle/>
            <a:p>
              <a:pPr algn="ctr"/>
              <a:endParaRPr lang="zh-CN" altLang="en-US"/>
            </a:p>
          </p:txBody>
        </p:sp>
      </p:grpSp>
      <p:graphicFrame>
        <p:nvGraphicFramePr>
          <p:cNvPr id="1148" name="table 1148"/>
          <p:cNvGraphicFramePr>
            <a:graphicFrameLocks noGrp="1"/>
          </p:cNvGraphicFramePr>
          <p:nvPr/>
        </p:nvGraphicFramePr>
        <p:xfrm>
          <a:off x="720090" y="2870200"/>
          <a:ext cx="10750549" cy="3579494"/>
        </p:xfrm>
        <a:graphic>
          <a:graphicData uri="http://schemas.openxmlformats.org/drawingml/2006/table">
            <a:tbl>
              <a:tblPr/>
              <a:tblGrid>
                <a:gridCol w="2649220">
                  <a:extLst>
                    <a:ext uri="{9D8B030D-6E8A-4147-A177-3AD203B41FA5}">
                      <a16:colId xmlns:a16="http://schemas.microsoft.com/office/drawing/2014/main" val="20000"/>
                    </a:ext>
                  </a:extLst>
                </a:gridCol>
                <a:gridCol w="4424045">
                  <a:extLst>
                    <a:ext uri="{9D8B030D-6E8A-4147-A177-3AD203B41FA5}">
                      <a16:colId xmlns:a16="http://schemas.microsoft.com/office/drawing/2014/main" val="20001"/>
                    </a:ext>
                  </a:extLst>
                </a:gridCol>
                <a:gridCol w="3677284">
                  <a:extLst>
                    <a:ext uri="{9D8B030D-6E8A-4147-A177-3AD203B41FA5}">
                      <a16:colId xmlns:a16="http://schemas.microsoft.com/office/drawing/2014/main" val="20002"/>
                    </a:ext>
                  </a:extLst>
                </a:gridCol>
              </a:tblGrid>
              <a:tr h="2332354">
                <a:tc rowSpan="3">
                  <a:txBody>
                    <a:bodyPr/>
                    <a:lstStyle/>
                    <a:p>
                      <a:pPr algn="l" rtl="0" eaLnBrk="0">
                        <a:lnSpc>
                          <a:spcPct val="152000"/>
                        </a:lnSpc>
                        <a:tabLst/>
                      </a:pPr>
                      <a:endParaRPr sz="1000" dirty="0">
                        <a:latin typeface="Arial"/>
                        <a:ea typeface="Arial"/>
                        <a:cs typeface="Arial"/>
                      </a:endParaRPr>
                    </a:p>
                    <a:p>
                      <a:pPr algn="l" rtl="0" eaLnBrk="0">
                        <a:lnSpc>
                          <a:spcPct val="8355"/>
                        </a:lnSpc>
                        <a:tabLst/>
                      </a:pPr>
                      <a:endParaRPr sz="100" dirty="0">
                        <a:latin typeface="Arial"/>
                        <a:ea typeface="Arial"/>
                        <a:cs typeface="Arial"/>
                      </a:endParaRPr>
                    </a:p>
                    <a:p>
                      <a:pPr marL="872489" algn="l" rtl="0" eaLnBrk="0">
                        <a:lnSpc>
                          <a:spcPct val="84000"/>
                        </a:lnSpc>
                        <a:tabLst/>
                      </a:pPr>
                      <a:r>
                        <a:rPr sz="1600" kern="0" spc="120" dirty="0">
                          <a:solidFill>
                            <a:srgbClr val="000000">
                              <a:alpha val="100000"/>
                            </a:srgbClr>
                          </a:solidFill>
                          <a:latin typeface="Microsoft YaHei"/>
                          <a:ea typeface="Microsoft YaHei"/>
                          <a:cs typeface="Microsoft YaHei"/>
                        </a:rPr>
                        <a:t>检查要点</a:t>
                      </a:r>
                      <a:endParaRPr sz="1600" dirty="0">
                        <a:latin typeface="Microsoft YaHei"/>
                        <a:ea typeface="Microsoft YaHei"/>
                        <a:cs typeface="Microsoft YaHei"/>
                      </a:endParaRPr>
                    </a:p>
                    <a:p>
                      <a:pPr algn="l" rtl="0" eaLnBrk="0">
                        <a:lnSpc>
                          <a:spcPct val="107000"/>
                        </a:lnSpc>
                        <a:tabLst/>
                      </a:pPr>
                      <a:endParaRPr sz="1000" dirty="0">
                        <a:latin typeface="Arial"/>
                        <a:ea typeface="Arial"/>
                        <a:cs typeface="Arial"/>
                      </a:endParaRPr>
                    </a:p>
                    <a:p>
                      <a:pPr algn="l" rtl="0" eaLnBrk="0">
                        <a:lnSpc>
                          <a:spcPct val="107000"/>
                        </a:lnSpc>
                        <a:tabLst/>
                      </a:pPr>
                      <a:endParaRPr sz="1000" dirty="0">
                        <a:latin typeface="Arial"/>
                        <a:ea typeface="Arial"/>
                        <a:cs typeface="Arial"/>
                      </a:endParaRPr>
                    </a:p>
                    <a:p>
                      <a:pPr algn="l" rtl="0" eaLnBrk="0">
                        <a:lnSpc>
                          <a:spcPct val="107000"/>
                        </a:lnSpc>
                        <a:tabLst/>
                      </a:pPr>
                      <a:endParaRPr sz="1000" dirty="0">
                        <a:latin typeface="Arial"/>
                        <a:ea typeface="Arial"/>
                        <a:cs typeface="Arial"/>
                      </a:endParaRPr>
                    </a:p>
                    <a:p>
                      <a:pPr algn="l" rtl="0" eaLnBrk="0">
                        <a:lnSpc>
                          <a:spcPct val="107000"/>
                        </a:lnSpc>
                        <a:tabLst/>
                      </a:pPr>
                      <a:endParaRPr sz="1000" dirty="0">
                        <a:latin typeface="Arial"/>
                        <a:ea typeface="Arial"/>
                        <a:cs typeface="Arial"/>
                      </a:endParaRPr>
                    </a:p>
                    <a:p>
                      <a:pPr algn="l" rtl="0" eaLnBrk="0">
                        <a:lnSpc>
                          <a:spcPct val="107000"/>
                        </a:lnSpc>
                        <a:tabLst/>
                      </a:pPr>
                      <a:endParaRPr sz="1000" dirty="0">
                        <a:latin typeface="Arial"/>
                        <a:ea typeface="Arial"/>
                        <a:cs typeface="Arial"/>
                      </a:endParaRPr>
                    </a:p>
                    <a:p>
                      <a:pPr algn="l" rtl="0" eaLnBrk="0">
                        <a:lnSpc>
                          <a:spcPct val="107000"/>
                        </a:lnSpc>
                        <a:tabLst/>
                      </a:pPr>
                      <a:endParaRPr sz="1000" dirty="0">
                        <a:latin typeface="Arial"/>
                        <a:ea typeface="Arial"/>
                        <a:cs typeface="Arial"/>
                      </a:endParaRPr>
                    </a:p>
                    <a:p>
                      <a:pPr algn="l" rtl="0" eaLnBrk="0">
                        <a:lnSpc>
                          <a:spcPct val="108000"/>
                        </a:lnSpc>
                        <a:tabLst/>
                      </a:pPr>
                      <a:endParaRPr sz="1000" dirty="0">
                        <a:latin typeface="Arial"/>
                        <a:ea typeface="Arial"/>
                        <a:cs typeface="Arial"/>
                      </a:endParaRPr>
                    </a:p>
                    <a:p>
                      <a:pPr algn="l" rtl="0" eaLnBrk="0">
                        <a:lnSpc>
                          <a:spcPct val="128000"/>
                        </a:lnSpc>
                        <a:tabLst/>
                      </a:pPr>
                      <a:endParaRPr sz="300" dirty="0">
                        <a:latin typeface="Arial"/>
                        <a:ea typeface="Arial"/>
                        <a:cs typeface="Arial"/>
                      </a:endParaRPr>
                    </a:p>
                    <a:p>
                      <a:pPr marL="232409" indent="78105" algn="l" rtl="0" eaLnBrk="0">
                        <a:lnSpc>
                          <a:spcPct val="130000"/>
                        </a:lnSpc>
                        <a:spcBef>
                          <a:spcPts val="1"/>
                        </a:spcBef>
                        <a:tabLst/>
                      </a:pPr>
                      <a:r>
                        <a:rPr sz="1500" kern="0" spc="-60" dirty="0">
                          <a:solidFill>
                            <a:srgbClr val="000000">
                              <a:alpha val="100000"/>
                            </a:srgbClr>
                          </a:solidFill>
                          <a:latin typeface="Microsoft YaHei"/>
                          <a:ea typeface="Microsoft YaHei"/>
                          <a:cs typeface="Microsoft YaHei"/>
                        </a:rPr>
                        <a:t>（</a:t>
                      </a:r>
                      <a:r>
                        <a:rPr sz="1500" kern="0" spc="180" dirty="0">
                          <a:solidFill>
                            <a:srgbClr val="000000">
                              <a:alpha val="100000"/>
                            </a:srgbClr>
                          </a:solidFill>
                          <a:latin typeface="Microsoft YaHei"/>
                          <a:ea typeface="Microsoft YaHei"/>
                          <a:cs typeface="Microsoft YaHei"/>
                        </a:rPr>
                        <a:t> </a:t>
                      </a:r>
                      <a:r>
                        <a:rPr sz="1500" kern="0" spc="-60" dirty="0">
                          <a:solidFill>
                            <a:srgbClr val="000000">
                              <a:alpha val="100000"/>
                            </a:srgbClr>
                          </a:solidFill>
                          <a:latin typeface="FangSong"/>
                          <a:ea typeface="FangSong"/>
                          <a:cs typeface="FangSong"/>
                        </a:rPr>
                        <a:t>3</a:t>
                      </a:r>
                      <a:r>
                        <a:rPr sz="1500" kern="0" spc="-340" dirty="0">
                          <a:solidFill>
                            <a:srgbClr val="000000">
                              <a:alpha val="100000"/>
                            </a:srgbClr>
                          </a:solidFill>
                          <a:latin typeface="FangSong"/>
                          <a:ea typeface="FangSong"/>
                          <a:cs typeface="FangSong"/>
                        </a:rPr>
                        <a:t> </a:t>
                      </a:r>
                      <a:r>
                        <a:rPr sz="1500" kern="0" spc="-60" dirty="0">
                          <a:solidFill>
                            <a:srgbClr val="000000">
                              <a:alpha val="100000"/>
                            </a:srgbClr>
                          </a:solidFill>
                          <a:latin typeface="Microsoft YaHei"/>
                          <a:ea typeface="Microsoft YaHei"/>
                          <a:cs typeface="Microsoft YaHei"/>
                        </a:rPr>
                        <a:t>）查调压装置的超压</a:t>
                      </a:r>
                      <a:r>
                        <a:rPr sz="1500" kern="0" spc="0" dirty="0">
                          <a:solidFill>
                            <a:srgbClr val="000000">
                              <a:alpha val="100000"/>
                            </a:srgbClr>
                          </a:solidFill>
                          <a:latin typeface="Microsoft YaHei"/>
                          <a:ea typeface="Microsoft YaHei"/>
                          <a:cs typeface="Microsoft YaHei"/>
                        </a:rPr>
                        <a:t>      </a:t>
                      </a:r>
                      <a:r>
                        <a:rPr sz="1500" kern="0" spc="90" dirty="0">
                          <a:solidFill>
                            <a:srgbClr val="000000">
                              <a:alpha val="100000"/>
                            </a:srgbClr>
                          </a:solidFill>
                          <a:latin typeface="Microsoft YaHei"/>
                          <a:ea typeface="Microsoft YaHei"/>
                          <a:cs typeface="Microsoft YaHei"/>
                        </a:rPr>
                        <a:t>切断和安全放散装置设</a:t>
                      </a:r>
                      <a:r>
                        <a:rPr sz="1500" kern="0" spc="0" dirty="0">
                          <a:solidFill>
                            <a:srgbClr val="000000">
                              <a:alpha val="100000"/>
                            </a:srgbClr>
                          </a:solidFill>
                          <a:latin typeface="Microsoft YaHei"/>
                          <a:ea typeface="Microsoft YaHei"/>
                          <a:cs typeface="Microsoft YaHei"/>
                        </a:rPr>
                        <a:t>        </a:t>
                      </a:r>
                      <a:r>
                        <a:rPr sz="1500" kern="0" spc="40" dirty="0">
                          <a:solidFill>
                            <a:srgbClr val="000000">
                              <a:alpha val="100000"/>
                            </a:srgbClr>
                          </a:solidFill>
                          <a:latin typeface="Microsoft YaHei"/>
                          <a:ea typeface="Microsoft YaHei"/>
                          <a:cs typeface="Microsoft YaHei"/>
                        </a:rPr>
                        <a:t>置情况 ；</a:t>
                      </a:r>
                      <a:endParaRPr sz="1500" dirty="0">
                        <a:latin typeface="Microsoft YaHei"/>
                        <a:ea typeface="Microsoft YaHei"/>
                        <a:cs typeface="Microsoft YaHei"/>
                      </a:endParaRPr>
                    </a:p>
                  </a:txBody>
                  <a:tcPr marL="0" marR="0" marT="0" marB="0">
                    <a:lnL>
                      <a:noFill/>
                    </a:lnL>
                    <a:lnR w="12700" cap="flat" cmpd="sng" algn="ctr">
                      <a:solidFill>
                        <a:srgbClr val="8EBFD6"/>
                      </a:solidFill>
                      <a:prstDash val="solid"/>
                      <a:round/>
                      <a:headEnd type="none" w="med" len="med"/>
                      <a:tailEnd type="none" w="med" len="med"/>
                    </a:lnR>
                    <a:lnT>
                      <a:noFill/>
                    </a:lnT>
                    <a:lnB w="12700" cap="flat" cmpd="sng" algn="ctr">
                      <a:solidFill>
                        <a:srgbClr val="8EBFD6"/>
                      </a:solidFill>
                      <a:prstDash val="solid"/>
                      <a:round/>
                      <a:headEnd type="none" w="med" len="med"/>
                      <a:tailEnd type="none" w="med" len="med"/>
                    </a:lnB>
                  </a:tcPr>
                </a:tc>
                <a:tc rowSpan="3">
                  <a:txBody>
                    <a:bodyPr/>
                    <a:lstStyle/>
                    <a:p>
                      <a:pPr algn="l" rtl="0" eaLnBrk="0">
                        <a:lnSpc>
                          <a:spcPct val="152000"/>
                        </a:lnSpc>
                        <a:tabLst/>
                      </a:pPr>
                      <a:endParaRPr sz="1000" dirty="0">
                        <a:latin typeface="Arial"/>
                        <a:ea typeface="Arial"/>
                        <a:cs typeface="Arial"/>
                      </a:endParaRPr>
                    </a:p>
                    <a:p>
                      <a:pPr marL="1762125" algn="l" rtl="0" eaLnBrk="0">
                        <a:lnSpc>
                          <a:spcPct val="84000"/>
                        </a:lnSpc>
                        <a:spcBef>
                          <a:spcPts val="4"/>
                        </a:spcBef>
                        <a:tabLst/>
                      </a:pPr>
                      <a:r>
                        <a:rPr sz="1600" kern="0" spc="120" dirty="0">
                          <a:solidFill>
                            <a:srgbClr val="000000">
                              <a:alpha val="100000"/>
                            </a:srgbClr>
                          </a:solidFill>
                          <a:latin typeface="Microsoft YaHei"/>
                          <a:ea typeface="Microsoft YaHei"/>
                          <a:cs typeface="Microsoft YaHei"/>
                        </a:rPr>
                        <a:t>判定标准</a:t>
                      </a:r>
                      <a:endParaRPr sz="1600" dirty="0">
                        <a:latin typeface="Microsoft YaHei"/>
                        <a:ea typeface="Microsoft YaHei"/>
                        <a:cs typeface="Microsoft YaHei"/>
                      </a:endParaRPr>
                    </a:p>
                    <a:p>
                      <a:pPr algn="l" rtl="0" eaLnBrk="0">
                        <a:lnSpc>
                          <a:spcPct val="194000"/>
                        </a:lnSpc>
                        <a:tabLst/>
                      </a:pPr>
                      <a:endParaRPr sz="1000" dirty="0">
                        <a:latin typeface="Arial"/>
                        <a:ea typeface="Arial"/>
                        <a:cs typeface="Arial"/>
                      </a:endParaRPr>
                    </a:p>
                    <a:p>
                      <a:pPr algn="l" rtl="0" eaLnBrk="0">
                        <a:lnSpc>
                          <a:spcPct val="127000"/>
                        </a:lnSpc>
                        <a:tabLst/>
                      </a:pPr>
                      <a:endParaRPr sz="300" dirty="0">
                        <a:latin typeface="Arial"/>
                        <a:ea typeface="Arial"/>
                        <a:cs typeface="Arial"/>
                      </a:endParaRPr>
                    </a:p>
                    <a:p>
                      <a:pPr marL="233045" algn="l" rtl="0" eaLnBrk="0">
                        <a:lnSpc>
                          <a:spcPct val="125000"/>
                        </a:lnSpc>
                        <a:spcBef>
                          <a:spcPts val="1"/>
                        </a:spcBef>
                        <a:tabLst/>
                      </a:pPr>
                      <a:r>
                        <a:rPr sz="1500" kern="0" spc="80" dirty="0">
                          <a:solidFill>
                            <a:srgbClr val="000000">
                              <a:alpha val="100000"/>
                            </a:srgbClr>
                          </a:solidFill>
                          <a:latin typeface="Microsoft YaHei"/>
                          <a:ea typeface="Microsoft YaHei"/>
                          <a:cs typeface="Microsoft YaHei"/>
                        </a:rPr>
                        <a:t>调压装置未设置超压切断或安全放散装置</a:t>
                      </a:r>
                      <a:r>
                        <a:rPr sz="1500" kern="0" spc="210" dirty="0">
                          <a:solidFill>
                            <a:srgbClr val="000000">
                              <a:alpha val="100000"/>
                            </a:srgbClr>
                          </a:solidFill>
                          <a:latin typeface="Microsoft YaHei"/>
                          <a:ea typeface="Microsoft YaHei"/>
                          <a:cs typeface="Microsoft YaHei"/>
                        </a:rPr>
                        <a:t> </a:t>
                      </a:r>
                      <a:r>
                        <a:rPr sz="1500" kern="0" spc="80" dirty="0">
                          <a:solidFill>
                            <a:srgbClr val="000000">
                              <a:alpha val="100000"/>
                            </a:srgbClr>
                          </a:solidFill>
                          <a:latin typeface="Microsoft YaHei"/>
                          <a:ea typeface="Microsoft YaHei"/>
                          <a:cs typeface="Microsoft YaHei"/>
                        </a:rPr>
                        <a:t>，</a:t>
                      </a:r>
                      <a:r>
                        <a:rPr sz="1500" kern="0" spc="0" dirty="0">
                          <a:solidFill>
                            <a:srgbClr val="000000">
                              <a:alpha val="100000"/>
                            </a:srgbClr>
                          </a:solidFill>
                          <a:latin typeface="Microsoft YaHei"/>
                          <a:ea typeface="Microsoft YaHei"/>
                          <a:cs typeface="Microsoft YaHei"/>
                        </a:rPr>
                        <a:t>      </a:t>
                      </a:r>
                      <a:r>
                        <a:rPr sz="1500" kern="0" spc="90" dirty="0">
                          <a:solidFill>
                            <a:srgbClr val="000000">
                              <a:alpha val="100000"/>
                            </a:srgbClr>
                          </a:solidFill>
                          <a:latin typeface="Microsoft YaHei"/>
                          <a:ea typeface="Microsoft YaHei"/>
                          <a:cs typeface="Microsoft YaHei"/>
                        </a:rPr>
                        <a:t>构成重大隐患</a:t>
                      </a:r>
                      <a:endParaRPr sz="1500" dirty="0">
                        <a:latin typeface="Microsoft YaHei"/>
                        <a:ea typeface="Microsoft YaHei"/>
                        <a:cs typeface="Microsoft YaHei"/>
                      </a:endParaRPr>
                    </a:p>
                  </a:txBody>
                  <a:tcPr marL="0" marR="0" marT="0" marB="0">
                    <a:lnL w="12700" cap="flat" cmpd="sng" algn="ctr">
                      <a:solidFill>
                        <a:srgbClr val="8EBFD6"/>
                      </a:solidFill>
                      <a:prstDash val="solid"/>
                      <a:round/>
                      <a:headEnd type="none" w="med" len="med"/>
                      <a:tailEnd type="none" w="med" len="med"/>
                    </a:lnL>
                    <a:lnR w="12700" cap="flat" cmpd="sng" algn="ctr">
                      <a:solidFill>
                        <a:srgbClr val="8EBFD6"/>
                      </a:solidFill>
                      <a:prstDash val="solid"/>
                      <a:round/>
                      <a:headEnd type="none" w="med" len="med"/>
                      <a:tailEnd type="none" w="med" len="med"/>
                    </a:lnR>
                    <a:lnT>
                      <a:noFill/>
                    </a:lnT>
                    <a:lnB w="12700" cap="flat" cmpd="sng" algn="ctr">
                      <a:solidFill>
                        <a:srgbClr val="8EBFD6"/>
                      </a:solidFill>
                      <a:prstDash val="solid"/>
                      <a:round/>
                      <a:headEnd type="none" w="med" len="med"/>
                      <a:tailEnd type="none" w="med" len="med"/>
                    </a:lnB>
                  </a:tcPr>
                </a:tc>
                <a:tc>
                  <a:txBody>
                    <a:bodyPr/>
                    <a:lstStyle/>
                    <a:p>
                      <a:pPr algn="l" rtl="0" eaLnBrk="0">
                        <a:lnSpc>
                          <a:spcPct val="151000"/>
                        </a:lnSpc>
                        <a:tabLst/>
                      </a:pPr>
                      <a:endParaRPr sz="1000" dirty="0">
                        <a:latin typeface="Arial"/>
                        <a:ea typeface="Arial"/>
                        <a:cs typeface="Arial"/>
                      </a:endParaRPr>
                    </a:p>
                    <a:p>
                      <a:pPr marL="1162050" algn="l" rtl="0" eaLnBrk="0">
                        <a:lnSpc>
                          <a:spcPct val="85000"/>
                        </a:lnSpc>
                        <a:spcBef>
                          <a:spcPts val="1"/>
                        </a:spcBef>
                        <a:tabLst/>
                      </a:pPr>
                      <a:r>
                        <a:rPr sz="1600" kern="0" spc="140" dirty="0">
                          <a:solidFill>
                            <a:srgbClr val="000000">
                              <a:alpha val="100000"/>
                            </a:srgbClr>
                          </a:solidFill>
                          <a:latin typeface="Microsoft YaHei"/>
                          <a:ea typeface="Microsoft YaHei"/>
                          <a:cs typeface="Microsoft YaHei"/>
                        </a:rPr>
                        <a:t>相关参考依据</a:t>
                      </a:r>
                      <a:endParaRPr sz="1600" dirty="0">
                        <a:latin typeface="Microsoft YaHei"/>
                        <a:ea typeface="Microsoft YaHei"/>
                        <a:cs typeface="Microsoft YaHei"/>
                      </a:endParaRPr>
                    </a:p>
                    <a:p>
                      <a:pPr algn="l" rtl="0" eaLnBrk="0">
                        <a:lnSpc>
                          <a:spcPct val="105000"/>
                        </a:lnSpc>
                        <a:tabLst/>
                      </a:pPr>
                      <a:endParaRPr sz="1000" dirty="0">
                        <a:latin typeface="Arial"/>
                        <a:ea typeface="Arial"/>
                        <a:cs typeface="Arial"/>
                      </a:endParaRPr>
                    </a:p>
                    <a:p>
                      <a:pPr algn="l" rtl="0" eaLnBrk="0">
                        <a:lnSpc>
                          <a:spcPct val="106000"/>
                        </a:lnSpc>
                        <a:tabLst/>
                      </a:pPr>
                      <a:endParaRPr sz="1000" dirty="0">
                        <a:latin typeface="Arial"/>
                        <a:ea typeface="Arial"/>
                        <a:cs typeface="Arial"/>
                      </a:endParaRPr>
                    </a:p>
                    <a:p>
                      <a:pPr marL="314325" algn="l" rtl="0" eaLnBrk="0">
                        <a:lnSpc>
                          <a:spcPts val="1549"/>
                        </a:lnSpc>
                        <a:spcBef>
                          <a:spcPts val="365"/>
                        </a:spcBef>
                        <a:tabLst/>
                      </a:pPr>
                      <a:r>
                        <a:rPr sz="1200" kern="0" spc="60" dirty="0">
                          <a:solidFill>
                            <a:srgbClr val="FF0000">
                              <a:alpha val="100000"/>
                            </a:srgbClr>
                          </a:solidFill>
                          <a:latin typeface="Microsoft YaHei"/>
                          <a:ea typeface="Microsoft YaHei"/>
                          <a:cs typeface="Microsoft YaHei"/>
                        </a:rPr>
                        <a:t>〖解读〗</a:t>
                      </a:r>
                      <a:r>
                        <a:rPr sz="1200" kern="0" spc="-120" dirty="0">
                          <a:solidFill>
                            <a:srgbClr val="FF0000">
                              <a:alpha val="100000"/>
                            </a:srgbClr>
                          </a:solidFill>
                          <a:latin typeface="Microsoft YaHei"/>
                          <a:ea typeface="Microsoft YaHei"/>
                          <a:cs typeface="Microsoft YaHei"/>
                        </a:rPr>
                        <a:t> </a:t>
                      </a:r>
                      <a:r>
                        <a:rPr sz="1200" kern="0" spc="60" dirty="0">
                          <a:solidFill>
                            <a:srgbClr val="FF0000">
                              <a:alpha val="100000"/>
                            </a:srgbClr>
                          </a:solidFill>
                          <a:latin typeface="Microsoft YaHei"/>
                          <a:ea typeface="Microsoft YaHei"/>
                          <a:cs typeface="Microsoft YaHei"/>
                        </a:rPr>
                        <a:t>《压缩天然气</a:t>
                      </a:r>
                      <a:r>
                        <a:rPr sz="1200" kern="0" spc="50" dirty="0">
                          <a:solidFill>
                            <a:srgbClr val="FF0000">
                              <a:alpha val="100000"/>
                            </a:srgbClr>
                          </a:solidFill>
                          <a:latin typeface="Microsoft YaHei"/>
                          <a:ea typeface="Microsoft YaHei"/>
                          <a:cs typeface="Microsoft YaHei"/>
                        </a:rPr>
                        <a:t>供应站设计规范》</a:t>
                      </a:r>
                      <a:endParaRPr sz="1200" dirty="0">
                        <a:latin typeface="Microsoft YaHei"/>
                        <a:ea typeface="Microsoft YaHei"/>
                        <a:cs typeface="Microsoft YaHei"/>
                      </a:endParaRPr>
                    </a:p>
                    <a:p>
                      <a:pPr marL="231140" indent="6350" algn="l" rtl="0" eaLnBrk="0">
                        <a:lnSpc>
                          <a:spcPct val="119000"/>
                        </a:lnSpc>
                        <a:spcBef>
                          <a:spcPts val="27"/>
                        </a:spcBef>
                        <a:tabLst/>
                      </a:pPr>
                      <a:r>
                        <a:rPr sz="1200" kern="0" spc="0" dirty="0">
                          <a:solidFill>
                            <a:srgbClr val="FF0000">
                              <a:alpha val="100000"/>
                            </a:srgbClr>
                          </a:solidFill>
                          <a:latin typeface="Microsoft YaHei"/>
                          <a:ea typeface="Microsoft YaHei"/>
                          <a:cs typeface="Microsoft YaHei"/>
                        </a:rPr>
                        <a:t>GB</a:t>
                      </a:r>
                      <a:r>
                        <a:rPr sz="1200" kern="0" spc="350" dirty="0">
                          <a:solidFill>
                            <a:srgbClr val="FF0000">
                              <a:alpha val="100000"/>
                            </a:srgbClr>
                          </a:solidFill>
                          <a:latin typeface="Microsoft YaHei"/>
                          <a:ea typeface="Microsoft YaHei"/>
                          <a:cs typeface="Microsoft YaHei"/>
                        </a:rPr>
                        <a:t> </a:t>
                      </a:r>
                      <a:r>
                        <a:rPr sz="1200" kern="0" spc="80" dirty="0">
                          <a:solidFill>
                            <a:srgbClr val="FF0000">
                              <a:alpha val="100000"/>
                            </a:srgbClr>
                          </a:solidFill>
                          <a:latin typeface="Microsoft YaHei"/>
                          <a:ea typeface="Microsoft YaHei"/>
                          <a:cs typeface="Microsoft YaHei"/>
                        </a:rPr>
                        <a:t>51102-2016第6</a:t>
                      </a:r>
                      <a:r>
                        <a:rPr sz="1200" kern="0" spc="-170" dirty="0">
                          <a:solidFill>
                            <a:srgbClr val="FF0000">
                              <a:alpha val="100000"/>
                            </a:srgbClr>
                          </a:solidFill>
                          <a:latin typeface="Microsoft YaHei"/>
                          <a:ea typeface="Microsoft YaHei"/>
                          <a:cs typeface="Microsoft YaHei"/>
                        </a:rPr>
                        <a:t> </a:t>
                      </a:r>
                      <a:r>
                        <a:rPr sz="1200" kern="0" spc="80" dirty="0">
                          <a:solidFill>
                            <a:srgbClr val="FF0000">
                              <a:alpha val="100000"/>
                            </a:srgbClr>
                          </a:solidFill>
                          <a:latin typeface="Microsoft YaHei"/>
                          <a:ea typeface="Microsoft YaHei"/>
                          <a:cs typeface="Microsoft YaHei"/>
                        </a:rPr>
                        <a:t>.2.</a:t>
                      </a:r>
                      <a:r>
                        <a:rPr sz="1200" kern="0" spc="-170" dirty="0">
                          <a:solidFill>
                            <a:srgbClr val="FF0000">
                              <a:alpha val="100000"/>
                            </a:srgbClr>
                          </a:solidFill>
                          <a:latin typeface="Microsoft YaHei"/>
                          <a:ea typeface="Microsoft YaHei"/>
                          <a:cs typeface="Microsoft YaHei"/>
                        </a:rPr>
                        <a:t> </a:t>
                      </a:r>
                      <a:r>
                        <a:rPr sz="1200" kern="0" spc="80" dirty="0">
                          <a:solidFill>
                            <a:srgbClr val="FF0000">
                              <a:alpha val="100000"/>
                            </a:srgbClr>
                          </a:solidFill>
                          <a:latin typeface="Microsoft YaHei"/>
                          <a:ea typeface="Microsoft YaHei"/>
                          <a:cs typeface="Microsoft YaHei"/>
                        </a:rPr>
                        <a:t>24条 ：压</a:t>
                      </a:r>
                      <a:r>
                        <a:rPr sz="1200" kern="0" spc="70" dirty="0">
                          <a:solidFill>
                            <a:srgbClr val="FF0000">
                              <a:alpha val="100000"/>
                            </a:srgbClr>
                          </a:solidFill>
                          <a:latin typeface="Microsoft YaHei"/>
                          <a:ea typeface="Microsoft YaHei"/>
                          <a:cs typeface="Microsoft YaHei"/>
                        </a:rPr>
                        <a:t>缩天然气</a:t>
                      </a:r>
                      <a:r>
                        <a:rPr sz="1200" kern="0" spc="0" dirty="0">
                          <a:solidFill>
                            <a:srgbClr val="FF0000">
                              <a:alpha val="100000"/>
                            </a:srgbClr>
                          </a:solidFill>
                          <a:latin typeface="Microsoft YaHei"/>
                          <a:ea typeface="Microsoft YaHei"/>
                          <a:cs typeface="Microsoft YaHei"/>
                        </a:rPr>
                        <a:t>       </a:t>
                      </a:r>
                      <a:r>
                        <a:rPr sz="1200" kern="0" spc="100" dirty="0">
                          <a:solidFill>
                            <a:srgbClr val="FF0000">
                              <a:alpha val="100000"/>
                            </a:srgbClr>
                          </a:solidFill>
                          <a:latin typeface="Microsoft YaHei"/>
                          <a:ea typeface="Microsoft YaHei"/>
                          <a:cs typeface="Microsoft YaHei"/>
                        </a:rPr>
                        <a:t>储配站</a:t>
                      </a:r>
                      <a:r>
                        <a:rPr sz="1200" kern="0" spc="-160" dirty="0">
                          <a:solidFill>
                            <a:srgbClr val="FF0000">
                              <a:alpha val="100000"/>
                            </a:srgbClr>
                          </a:solidFill>
                          <a:latin typeface="Microsoft YaHei"/>
                          <a:ea typeface="Microsoft YaHei"/>
                          <a:cs typeface="Microsoft YaHei"/>
                        </a:rPr>
                        <a:t> </a:t>
                      </a:r>
                      <a:r>
                        <a:rPr sz="1200" kern="0" spc="100" dirty="0">
                          <a:solidFill>
                            <a:srgbClr val="FF0000">
                              <a:alpha val="100000"/>
                            </a:srgbClr>
                          </a:solidFill>
                          <a:latin typeface="Microsoft YaHei"/>
                          <a:ea typeface="Microsoft YaHei"/>
                          <a:cs typeface="Microsoft YaHei"/>
                        </a:rPr>
                        <a:t>、</a:t>
                      </a:r>
                      <a:r>
                        <a:rPr sz="1200" kern="0" spc="-220" dirty="0">
                          <a:solidFill>
                            <a:srgbClr val="FF0000">
                              <a:alpha val="100000"/>
                            </a:srgbClr>
                          </a:solidFill>
                          <a:latin typeface="Microsoft YaHei"/>
                          <a:ea typeface="Microsoft YaHei"/>
                          <a:cs typeface="Microsoft YaHei"/>
                        </a:rPr>
                        <a:t> </a:t>
                      </a:r>
                      <a:r>
                        <a:rPr sz="1200" kern="0" spc="100" dirty="0">
                          <a:solidFill>
                            <a:srgbClr val="FF0000">
                              <a:alpha val="100000"/>
                            </a:srgbClr>
                          </a:solidFill>
                          <a:latin typeface="Microsoft YaHei"/>
                          <a:ea typeface="Microsoft YaHei"/>
                          <a:cs typeface="Microsoft YaHei"/>
                        </a:rPr>
                        <a:t>压缩天然气</a:t>
                      </a:r>
                      <a:r>
                        <a:rPr sz="1200" kern="0" spc="90" dirty="0">
                          <a:solidFill>
                            <a:srgbClr val="FF0000">
                              <a:alpha val="100000"/>
                            </a:srgbClr>
                          </a:solidFill>
                          <a:latin typeface="Microsoft YaHei"/>
                          <a:ea typeface="Microsoft YaHei"/>
                          <a:cs typeface="Microsoft YaHei"/>
                        </a:rPr>
                        <a:t>瓶组供气站的压缩天然</a:t>
                      </a:r>
                      <a:r>
                        <a:rPr sz="1200" kern="0" spc="0" dirty="0">
                          <a:solidFill>
                            <a:srgbClr val="FF0000">
                              <a:alpha val="100000"/>
                            </a:srgbClr>
                          </a:solidFill>
                          <a:latin typeface="Microsoft YaHei"/>
                          <a:ea typeface="Microsoft YaHei"/>
                          <a:cs typeface="Microsoft YaHei"/>
                        </a:rPr>
                        <a:t>       </a:t>
                      </a:r>
                      <a:r>
                        <a:rPr sz="1200" kern="0" spc="90" dirty="0">
                          <a:solidFill>
                            <a:srgbClr val="FF0000">
                              <a:alpha val="100000"/>
                            </a:srgbClr>
                          </a:solidFill>
                          <a:latin typeface="Microsoft YaHei"/>
                          <a:ea typeface="Microsoft YaHei"/>
                          <a:cs typeface="Microsoft YaHei"/>
                        </a:rPr>
                        <a:t>气供气系统应根据工艺要求分级调压 ，</a:t>
                      </a:r>
                      <a:r>
                        <a:rPr sz="1200" kern="0" spc="80" dirty="0">
                          <a:solidFill>
                            <a:srgbClr val="FF0000">
                              <a:alpha val="100000"/>
                            </a:srgbClr>
                          </a:solidFill>
                          <a:latin typeface="Microsoft YaHei"/>
                          <a:ea typeface="Microsoft YaHei"/>
                          <a:cs typeface="Microsoft YaHei"/>
                        </a:rPr>
                        <a:t>并应</a:t>
                      </a:r>
                      <a:r>
                        <a:rPr sz="1200" kern="0" spc="0" dirty="0">
                          <a:solidFill>
                            <a:srgbClr val="FF0000">
                              <a:alpha val="100000"/>
                            </a:srgbClr>
                          </a:solidFill>
                          <a:latin typeface="Microsoft YaHei"/>
                          <a:ea typeface="Microsoft YaHei"/>
                          <a:cs typeface="Microsoft YaHei"/>
                        </a:rPr>
                        <a:t>       </a:t>
                      </a:r>
                      <a:r>
                        <a:rPr sz="1200" kern="0" spc="90" dirty="0">
                          <a:solidFill>
                            <a:srgbClr val="FF0000">
                              <a:alpha val="100000"/>
                            </a:srgbClr>
                          </a:solidFill>
                          <a:latin typeface="Microsoft YaHei"/>
                          <a:ea typeface="Microsoft YaHei"/>
                          <a:cs typeface="Microsoft YaHei"/>
                        </a:rPr>
                        <a:t>符合下列规定:</a:t>
                      </a:r>
                      <a:endParaRPr sz="1200" dirty="0">
                        <a:latin typeface="Microsoft YaHei"/>
                        <a:ea typeface="Microsoft YaHei"/>
                        <a:cs typeface="Microsoft YaHei"/>
                      </a:endParaRPr>
                    </a:p>
                    <a:p>
                      <a:pPr marL="233045" indent="10160" algn="l" rtl="0" eaLnBrk="0">
                        <a:lnSpc>
                          <a:spcPct val="119000"/>
                        </a:lnSpc>
                        <a:spcBef>
                          <a:spcPts val="24"/>
                        </a:spcBef>
                        <a:tabLst/>
                      </a:pPr>
                      <a:r>
                        <a:rPr sz="1200" kern="0" spc="80" dirty="0">
                          <a:solidFill>
                            <a:srgbClr val="FF0000">
                              <a:alpha val="100000"/>
                            </a:srgbClr>
                          </a:solidFill>
                          <a:latin typeface="Microsoft YaHei"/>
                          <a:ea typeface="Microsoft YaHei"/>
                          <a:cs typeface="Microsoft YaHei"/>
                        </a:rPr>
                        <a:t>1</a:t>
                      </a:r>
                      <a:r>
                        <a:rPr sz="1200" kern="0" spc="270" dirty="0">
                          <a:solidFill>
                            <a:srgbClr val="FF0000">
                              <a:alpha val="100000"/>
                            </a:srgbClr>
                          </a:solidFill>
                          <a:latin typeface="Microsoft YaHei"/>
                          <a:ea typeface="Microsoft YaHei"/>
                          <a:cs typeface="Microsoft YaHei"/>
                        </a:rPr>
                        <a:t> </a:t>
                      </a:r>
                      <a:r>
                        <a:rPr sz="1200" kern="0" spc="80" dirty="0">
                          <a:solidFill>
                            <a:srgbClr val="FF0000">
                              <a:alpha val="100000"/>
                            </a:srgbClr>
                          </a:solidFill>
                          <a:latin typeface="Microsoft YaHei"/>
                          <a:ea typeface="Microsoft YaHei"/>
                          <a:cs typeface="Microsoft YaHei"/>
                        </a:rPr>
                        <a:t>宜采用自力式调压器 ，不</a:t>
                      </a:r>
                      <a:r>
                        <a:rPr sz="1200" kern="0" spc="70" dirty="0">
                          <a:solidFill>
                            <a:srgbClr val="FF0000">
                              <a:alpha val="100000"/>
                            </a:srgbClr>
                          </a:solidFill>
                          <a:latin typeface="Microsoft YaHei"/>
                          <a:ea typeface="Microsoft YaHei"/>
                          <a:cs typeface="Microsoft YaHei"/>
                        </a:rPr>
                        <a:t>得采用手动装置</a:t>
                      </a:r>
                      <a:r>
                        <a:rPr sz="1200" kern="0" spc="0" dirty="0">
                          <a:solidFill>
                            <a:srgbClr val="FF0000">
                              <a:alpha val="100000"/>
                            </a:srgbClr>
                          </a:solidFill>
                          <a:latin typeface="Microsoft YaHei"/>
                          <a:ea typeface="Microsoft YaHei"/>
                          <a:cs typeface="Microsoft YaHei"/>
                        </a:rPr>
                        <a:t>       </a:t>
                      </a:r>
                      <a:r>
                        <a:rPr sz="1200" kern="0" spc="80" dirty="0">
                          <a:solidFill>
                            <a:srgbClr val="FF0000">
                              <a:alpha val="100000"/>
                            </a:srgbClr>
                          </a:solidFill>
                          <a:latin typeface="Microsoft YaHei"/>
                          <a:ea typeface="Microsoft YaHei"/>
                          <a:cs typeface="Microsoft YaHei"/>
                        </a:rPr>
                        <a:t>节流减压;</a:t>
                      </a:r>
                      <a:endParaRPr sz="1200" dirty="0">
                        <a:latin typeface="Microsoft YaHei"/>
                        <a:ea typeface="Microsoft YaHei"/>
                        <a:cs typeface="Microsoft YaHei"/>
                      </a:endParaRPr>
                    </a:p>
                  </a:txBody>
                  <a:tcPr marL="0" marR="0" marT="0" marB="0">
                    <a:lnL w="12700" cap="flat" cmpd="sng" algn="ctr">
                      <a:solidFill>
                        <a:srgbClr val="8EBFD6"/>
                      </a:solidFill>
                      <a:prstDash val="solid"/>
                      <a:round/>
                      <a:headEnd type="none" w="med" len="med"/>
                      <a:tailEnd type="none" w="med" len="med"/>
                    </a:lnL>
                    <a:lnR>
                      <a:noFill/>
                    </a:lnR>
                    <a:lnT>
                      <a:noFill/>
                    </a:lnT>
                    <a:lnB>
                      <a:noFill/>
                    </a:lnB>
                  </a:tcPr>
                </a:tc>
                <a:extLst>
                  <a:ext uri="{0D108BD9-81ED-4DB2-BD59-A6C34878D82A}">
                    <a16:rowId xmlns:a16="http://schemas.microsoft.com/office/drawing/2014/main" val="10000"/>
                  </a:ext>
                </a:extLst>
              </a:tr>
              <a:tr h="657225">
                <a:tc vMerge="1">
                  <a:txBody>
                    <a:bodyPr/>
                    <a:lstStyle/>
                    <a:p>
                      <a:pPr algn="l" rtl="0" eaLnBrk="0">
                        <a:lnSpc>
                          <a:spcPct val="100000"/>
                        </a:lnSpc>
                        <a:tabLst/>
                      </a:pPr>
                      <a:endParaRPr sz="1000" dirty="0">
                        <a:latin typeface="Arial"/>
                        <a:ea typeface="Arial"/>
                        <a:cs typeface="Arial"/>
                      </a:endParaRPr>
                    </a:p>
                  </a:txBody>
                  <a:tcPr marL="0" marR="0" marT="0" marB="0">
                    <a:lnL>
                      <a:noFill/>
                    </a:lnL>
                    <a:lnR w="12700" cap="flat" cmpd="sng" algn="ctr">
                      <a:solidFill>
                        <a:srgbClr val="8EBFD6"/>
                      </a:solidFill>
                      <a:prstDash val="solid"/>
                      <a:round/>
                      <a:headEnd type="none" w="med" len="med"/>
                      <a:tailEnd type="none" w="med" len="med"/>
                    </a:lnR>
                    <a:lnT>
                      <a:noFill/>
                    </a:lnT>
                    <a:lnB w="12700" cap="flat" cmpd="sng" algn="ctr">
                      <a:solidFill>
                        <a:srgbClr val="8EBFD6"/>
                      </a:solidFill>
                      <a:prstDash val="solid"/>
                      <a:round/>
                      <a:headEnd type="none" w="med" len="med"/>
                      <a:tailEnd type="none" w="med" len="med"/>
                    </a:lnB>
                  </a:tcPr>
                </a:tc>
                <a:tc vMerge="1">
                  <a:txBody>
                    <a:bodyPr/>
                    <a:lstStyle/>
                    <a:p>
                      <a:pPr algn="l" rtl="0" eaLnBrk="0">
                        <a:lnSpc>
                          <a:spcPct val="100000"/>
                        </a:lnSpc>
                        <a:tabLst/>
                      </a:pPr>
                      <a:endParaRPr sz="1000" dirty="0">
                        <a:latin typeface="Arial"/>
                        <a:ea typeface="Arial"/>
                        <a:cs typeface="Arial"/>
                      </a:endParaRPr>
                    </a:p>
                  </a:txBody>
                  <a:tcPr marL="0" marR="0" marT="0" marB="0">
                    <a:lnL w="12700" cap="flat" cmpd="sng" algn="ctr">
                      <a:solidFill>
                        <a:srgbClr val="8EBFD6"/>
                      </a:solidFill>
                      <a:prstDash val="solid"/>
                      <a:round/>
                      <a:headEnd type="none" w="med" len="med"/>
                      <a:tailEnd type="none" w="med" len="med"/>
                    </a:lnL>
                    <a:lnR w="12700" cap="flat" cmpd="sng" algn="ctr">
                      <a:solidFill>
                        <a:srgbClr val="8EBFD6"/>
                      </a:solidFill>
                      <a:prstDash val="solid"/>
                      <a:round/>
                      <a:headEnd type="none" w="med" len="med"/>
                      <a:tailEnd type="none" w="med" len="med"/>
                    </a:lnR>
                    <a:lnT>
                      <a:noFill/>
                    </a:lnT>
                    <a:lnB w="12700" cap="flat" cmpd="sng" algn="ctr">
                      <a:solidFill>
                        <a:srgbClr val="8EBFD6"/>
                      </a:solidFill>
                      <a:prstDash val="solid"/>
                      <a:round/>
                      <a:headEnd type="none" w="med" len="med"/>
                      <a:tailEnd type="none" w="med" len="med"/>
                    </a:lnB>
                  </a:tcPr>
                </a:tc>
                <a:tc>
                  <a:txBody>
                    <a:bodyPr/>
                    <a:lstStyle/>
                    <a:p>
                      <a:pPr algn="l" rtl="0" eaLnBrk="0">
                        <a:lnSpc>
                          <a:spcPct val="23239"/>
                        </a:lnSpc>
                        <a:tabLst/>
                      </a:pPr>
                      <a:endParaRPr sz="100" dirty="0">
                        <a:latin typeface="Arial"/>
                        <a:ea typeface="Arial"/>
                        <a:cs typeface="Arial"/>
                      </a:endParaRPr>
                    </a:p>
                    <a:p>
                      <a:pPr marL="231140" indent="6350" algn="l" rtl="0" eaLnBrk="0">
                        <a:lnSpc>
                          <a:spcPct val="118000"/>
                        </a:lnSpc>
                        <a:tabLst/>
                      </a:pPr>
                      <a:r>
                        <a:rPr sz="1200" kern="0" spc="110" dirty="0">
                          <a:solidFill>
                            <a:srgbClr val="FF0000">
                              <a:alpha val="100000"/>
                            </a:srgbClr>
                          </a:solidFill>
                          <a:latin typeface="Microsoft YaHei"/>
                          <a:ea typeface="Microsoft YaHei"/>
                          <a:cs typeface="Microsoft YaHei"/>
                        </a:rPr>
                        <a:t>2应根据工艺要求设置紧急切断阀和安全</a:t>
                      </a:r>
                      <a:r>
                        <a:rPr sz="1200" kern="0" spc="100" dirty="0">
                          <a:solidFill>
                            <a:srgbClr val="FF0000">
                              <a:alpha val="100000"/>
                            </a:srgbClr>
                          </a:solidFill>
                          <a:latin typeface="Microsoft YaHei"/>
                          <a:ea typeface="Microsoft YaHei"/>
                          <a:cs typeface="Microsoft YaHei"/>
                        </a:rPr>
                        <a:t>放</a:t>
                      </a:r>
                      <a:r>
                        <a:rPr sz="1200" kern="0" spc="0" dirty="0">
                          <a:solidFill>
                            <a:srgbClr val="FF0000">
                              <a:alpha val="100000"/>
                            </a:srgbClr>
                          </a:solidFill>
                          <a:latin typeface="Microsoft YaHei"/>
                          <a:ea typeface="Microsoft YaHei"/>
                          <a:cs typeface="Microsoft YaHei"/>
                        </a:rPr>
                        <a:t>        </a:t>
                      </a:r>
                      <a:r>
                        <a:rPr sz="1200" kern="0" spc="90" dirty="0">
                          <a:solidFill>
                            <a:srgbClr val="FF0000">
                              <a:alpha val="100000"/>
                            </a:srgbClr>
                          </a:solidFill>
                          <a:latin typeface="Microsoft YaHei"/>
                          <a:ea typeface="Microsoft YaHei"/>
                          <a:cs typeface="Microsoft YaHei"/>
                        </a:rPr>
                        <a:t>散装置 ，安全放散装置的设置应符合本</a:t>
                      </a:r>
                      <a:r>
                        <a:rPr sz="1200" kern="0" spc="80" dirty="0">
                          <a:solidFill>
                            <a:srgbClr val="FF0000">
                              <a:alpha val="100000"/>
                            </a:srgbClr>
                          </a:solidFill>
                          <a:latin typeface="Microsoft YaHei"/>
                          <a:ea typeface="Microsoft YaHei"/>
                          <a:cs typeface="Microsoft YaHei"/>
                        </a:rPr>
                        <a:t>规范</a:t>
                      </a:r>
                      <a:r>
                        <a:rPr sz="1200" kern="0" spc="0" dirty="0">
                          <a:solidFill>
                            <a:srgbClr val="FF0000">
                              <a:alpha val="100000"/>
                            </a:srgbClr>
                          </a:solidFill>
                          <a:latin typeface="Microsoft YaHei"/>
                          <a:ea typeface="Microsoft YaHei"/>
                          <a:cs typeface="Microsoft YaHei"/>
                        </a:rPr>
                        <a:t>       </a:t>
                      </a:r>
                      <a:r>
                        <a:rPr sz="1200" kern="0" spc="60" dirty="0">
                          <a:solidFill>
                            <a:srgbClr val="FF0000">
                              <a:alpha val="100000"/>
                            </a:srgbClr>
                          </a:solidFill>
                          <a:latin typeface="Microsoft YaHei"/>
                          <a:ea typeface="Microsoft YaHei"/>
                          <a:cs typeface="Microsoft YaHei"/>
                        </a:rPr>
                        <a:t>第6</a:t>
                      </a:r>
                      <a:r>
                        <a:rPr sz="1200" kern="0" spc="-170" dirty="0">
                          <a:solidFill>
                            <a:srgbClr val="FF0000">
                              <a:alpha val="100000"/>
                            </a:srgbClr>
                          </a:solidFill>
                          <a:latin typeface="Microsoft YaHei"/>
                          <a:ea typeface="Microsoft YaHei"/>
                          <a:cs typeface="Microsoft YaHei"/>
                        </a:rPr>
                        <a:t> </a:t>
                      </a:r>
                      <a:r>
                        <a:rPr sz="1200" kern="0" spc="60" dirty="0">
                          <a:solidFill>
                            <a:srgbClr val="FF0000">
                              <a:alpha val="100000"/>
                            </a:srgbClr>
                          </a:solidFill>
                          <a:latin typeface="Microsoft YaHei"/>
                          <a:ea typeface="Microsoft YaHei"/>
                          <a:cs typeface="Microsoft YaHei"/>
                        </a:rPr>
                        <a:t>.2.</a:t>
                      </a:r>
                      <a:r>
                        <a:rPr sz="1200" kern="0" spc="-160" dirty="0">
                          <a:solidFill>
                            <a:srgbClr val="FF0000">
                              <a:alpha val="100000"/>
                            </a:srgbClr>
                          </a:solidFill>
                          <a:latin typeface="Microsoft YaHei"/>
                          <a:ea typeface="Microsoft YaHei"/>
                          <a:cs typeface="Microsoft YaHei"/>
                        </a:rPr>
                        <a:t> </a:t>
                      </a:r>
                      <a:r>
                        <a:rPr sz="1200" kern="0" spc="60" dirty="0">
                          <a:solidFill>
                            <a:srgbClr val="FF0000">
                              <a:alpha val="100000"/>
                            </a:srgbClr>
                          </a:solidFill>
                          <a:latin typeface="Microsoft YaHei"/>
                          <a:ea typeface="Microsoft YaHei"/>
                          <a:cs typeface="Microsoft YaHei"/>
                        </a:rPr>
                        <a:t>6条</a:t>
                      </a:r>
                      <a:r>
                        <a:rPr sz="1200" kern="0" spc="-160" dirty="0">
                          <a:solidFill>
                            <a:srgbClr val="FF0000">
                              <a:alpha val="100000"/>
                            </a:srgbClr>
                          </a:solidFill>
                          <a:latin typeface="Microsoft YaHei"/>
                          <a:ea typeface="Microsoft YaHei"/>
                          <a:cs typeface="Microsoft YaHei"/>
                        </a:rPr>
                        <a:t> </a:t>
                      </a:r>
                      <a:r>
                        <a:rPr sz="1200" kern="0" spc="60" dirty="0">
                          <a:solidFill>
                            <a:srgbClr val="FF0000">
                              <a:alpha val="100000"/>
                            </a:srgbClr>
                          </a:solidFill>
                          <a:latin typeface="Microsoft YaHei"/>
                          <a:ea typeface="Microsoft YaHei"/>
                          <a:cs typeface="Microsoft YaHei"/>
                        </a:rPr>
                        <a:t>、</a:t>
                      </a:r>
                      <a:r>
                        <a:rPr sz="1200" kern="0" spc="-230" dirty="0">
                          <a:solidFill>
                            <a:srgbClr val="FF0000">
                              <a:alpha val="100000"/>
                            </a:srgbClr>
                          </a:solidFill>
                          <a:latin typeface="Microsoft YaHei"/>
                          <a:ea typeface="Microsoft YaHei"/>
                          <a:cs typeface="Microsoft YaHei"/>
                        </a:rPr>
                        <a:t> </a:t>
                      </a:r>
                      <a:r>
                        <a:rPr sz="1200" kern="0" spc="60" dirty="0">
                          <a:solidFill>
                            <a:srgbClr val="FF0000">
                              <a:alpha val="100000"/>
                            </a:srgbClr>
                          </a:solidFill>
                          <a:latin typeface="Microsoft YaHei"/>
                          <a:ea typeface="Microsoft YaHei"/>
                          <a:cs typeface="Microsoft YaHei"/>
                        </a:rPr>
                        <a:t>第6</a:t>
                      </a:r>
                      <a:r>
                        <a:rPr sz="1200" kern="0" spc="-160" dirty="0">
                          <a:solidFill>
                            <a:srgbClr val="FF0000">
                              <a:alpha val="100000"/>
                            </a:srgbClr>
                          </a:solidFill>
                          <a:latin typeface="Microsoft YaHei"/>
                          <a:ea typeface="Microsoft YaHei"/>
                          <a:cs typeface="Microsoft YaHei"/>
                        </a:rPr>
                        <a:t> </a:t>
                      </a:r>
                      <a:r>
                        <a:rPr sz="1200" kern="0" spc="60" dirty="0">
                          <a:solidFill>
                            <a:srgbClr val="FF0000">
                              <a:alpha val="100000"/>
                            </a:srgbClr>
                          </a:solidFill>
                          <a:latin typeface="Microsoft YaHei"/>
                          <a:ea typeface="Microsoft YaHei"/>
                          <a:cs typeface="Microsoft YaHei"/>
                        </a:rPr>
                        <a:t>.</a:t>
                      </a:r>
                      <a:r>
                        <a:rPr sz="1200" kern="0" spc="50" dirty="0">
                          <a:solidFill>
                            <a:srgbClr val="FF0000">
                              <a:alpha val="100000"/>
                            </a:srgbClr>
                          </a:solidFill>
                          <a:latin typeface="Microsoft YaHei"/>
                          <a:ea typeface="Microsoft YaHei"/>
                          <a:cs typeface="Microsoft YaHei"/>
                        </a:rPr>
                        <a:t>2.</a:t>
                      </a:r>
                      <a:r>
                        <a:rPr sz="1200" kern="0" spc="-180" dirty="0">
                          <a:solidFill>
                            <a:srgbClr val="FF0000">
                              <a:alpha val="100000"/>
                            </a:srgbClr>
                          </a:solidFill>
                          <a:latin typeface="Microsoft YaHei"/>
                          <a:ea typeface="Microsoft YaHei"/>
                          <a:cs typeface="Microsoft YaHei"/>
                        </a:rPr>
                        <a:t> </a:t>
                      </a:r>
                      <a:r>
                        <a:rPr sz="1200" kern="0" spc="50" dirty="0">
                          <a:solidFill>
                            <a:srgbClr val="FF0000">
                              <a:alpha val="100000"/>
                            </a:srgbClr>
                          </a:solidFill>
                          <a:latin typeface="Microsoft YaHei"/>
                          <a:ea typeface="Microsoft YaHei"/>
                          <a:cs typeface="Microsoft YaHei"/>
                        </a:rPr>
                        <a:t>7条的规定;</a:t>
                      </a:r>
                      <a:endParaRPr sz="1200" dirty="0">
                        <a:latin typeface="Microsoft YaHei"/>
                        <a:ea typeface="Microsoft YaHei"/>
                        <a:cs typeface="Microsoft YaHei"/>
                      </a:endParaRPr>
                    </a:p>
                  </a:txBody>
                  <a:tcPr marL="0" marR="0" marT="0" marB="0">
                    <a:lnL w="12700" cap="flat" cmpd="sng" algn="ctr">
                      <a:solidFill>
                        <a:srgbClr val="8EBFD6"/>
                      </a:solidFill>
                      <a:prstDash val="solid"/>
                      <a:round/>
                      <a:headEnd type="none" w="med" len="med"/>
                      <a:tailEnd type="none" w="med" len="med"/>
                    </a:lnL>
                    <a:lnR>
                      <a:noFill/>
                    </a:lnR>
                    <a:lnT>
                      <a:noFill/>
                    </a:lnT>
                    <a:lnB>
                      <a:noFill/>
                    </a:lnB>
                  </a:tcPr>
                </a:tc>
                <a:extLst>
                  <a:ext uri="{0D108BD9-81ED-4DB2-BD59-A6C34878D82A}">
                    <a16:rowId xmlns:a16="http://schemas.microsoft.com/office/drawing/2014/main" val="10001"/>
                  </a:ext>
                </a:extLst>
              </a:tr>
              <a:tr h="589915">
                <a:tc vMerge="1">
                  <a:txBody>
                    <a:bodyPr/>
                    <a:lstStyle/>
                    <a:p>
                      <a:pPr algn="l" rtl="0" eaLnBrk="0">
                        <a:lnSpc>
                          <a:spcPct val="100000"/>
                        </a:lnSpc>
                        <a:tabLst/>
                      </a:pPr>
                      <a:endParaRPr sz="1000" dirty="0">
                        <a:latin typeface="Arial"/>
                        <a:ea typeface="Arial"/>
                        <a:cs typeface="Arial"/>
                      </a:endParaRPr>
                    </a:p>
                  </a:txBody>
                  <a:tcPr marL="0" marR="0" marT="0" marB="0">
                    <a:lnL>
                      <a:noFill/>
                    </a:lnL>
                    <a:lnR w="12700" cap="flat" cmpd="sng" algn="ctr">
                      <a:solidFill>
                        <a:srgbClr val="8EBFD6"/>
                      </a:solidFill>
                      <a:prstDash val="solid"/>
                      <a:round/>
                      <a:headEnd type="none" w="med" len="med"/>
                      <a:tailEnd type="none" w="med" len="med"/>
                    </a:lnR>
                    <a:lnT>
                      <a:noFill/>
                    </a:lnT>
                    <a:lnB w="12700" cap="flat" cmpd="sng" algn="ctr">
                      <a:solidFill>
                        <a:srgbClr val="8EBFD6"/>
                      </a:solidFill>
                      <a:prstDash val="solid"/>
                      <a:round/>
                      <a:headEnd type="none" w="med" len="med"/>
                      <a:tailEnd type="none" w="med" len="med"/>
                    </a:lnB>
                  </a:tcPr>
                </a:tc>
                <a:tc vMerge="1">
                  <a:txBody>
                    <a:bodyPr/>
                    <a:lstStyle/>
                    <a:p>
                      <a:pPr algn="l" rtl="0" eaLnBrk="0">
                        <a:lnSpc>
                          <a:spcPct val="100000"/>
                        </a:lnSpc>
                        <a:tabLst/>
                      </a:pPr>
                      <a:endParaRPr sz="1000" dirty="0">
                        <a:latin typeface="Arial"/>
                        <a:ea typeface="Arial"/>
                        <a:cs typeface="Arial"/>
                      </a:endParaRPr>
                    </a:p>
                  </a:txBody>
                  <a:tcPr marL="0" marR="0" marT="0" marB="0">
                    <a:lnL w="12700" cap="flat" cmpd="sng" algn="ctr">
                      <a:solidFill>
                        <a:srgbClr val="8EBFD6"/>
                      </a:solidFill>
                      <a:prstDash val="solid"/>
                      <a:round/>
                      <a:headEnd type="none" w="med" len="med"/>
                      <a:tailEnd type="none" w="med" len="med"/>
                    </a:lnL>
                    <a:lnR w="12700" cap="flat" cmpd="sng" algn="ctr">
                      <a:solidFill>
                        <a:srgbClr val="8EBFD6"/>
                      </a:solidFill>
                      <a:prstDash val="solid"/>
                      <a:round/>
                      <a:headEnd type="none" w="med" len="med"/>
                      <a:tailEnd type="none" w="med" len="med"/>
                    </a:lnR>
                    <a:lnT>
                      <a:noFill/>
                    </a:lnT>
                    <a:lnB w="12700" cap="flat" cmpd="sng" algn="ctr">
                      <a:solidFill>
                        <a:srgbClr val="8EBFD6"/>
                      </a:solidFill>
                      <a:prstDash val="solid"/>
                      <a:round/>
                      <a:headEnd type="none" w="med" len="med"/>
                      <a:tailEnd type="none" w="med" len="med"/>
                    </a:lnB>
                  </a:tcPr>
                </a:tc>
                <a:tc>
                  <a:txBody>
                    <a:bodyPr/>
                    <a:lstStyle/>
                    <a:p>
                      <a:pPr algn="l" rtl="0" eaLnBrk="0">
                        <a:lnSpc>
                          <a:spcPct val="19676"/>
                        </a:lnSpc>
                        <a:tabLst/>
                      </a:pPr>
                      <a:endParaRPr sz="100" dirty="0">
                        <a:latin typeface="Arial"/>
                        <a:ea typeface="Arial"/>
                        <a:cs typeface="Arial"/>
                      </a:endParaRPr>
                    </a:p>
                    <a:p>
                      <a:pPr marL="234315" indent="6350" algn="l" rtl="0" eaLnBrk="0">
                        <a:lnSpc>
                          <a:spcPct val="114000"/>
                        </a:lnSpc>
                        <a:tabLst/>
                      </a:pPr>
                      <a:r>
                        <a:rPr sz="1200" kern="0" spc="100" dirty="0">
                          <a:solidFill>
                            <a:srgbClr val="FF0000">
                              <a:alpha val="100000"/>
                            </a:srgbClr>
                          </a:solidFill>
                          <a:latin typeface="Microsoft YaHei"/>
                          <a:ea typeface="Microsoft YaHei"/>
                          <a:cs typeface="Microsoft YaHei"/>
                        </a:rPr>
                        <a:t>3一级调压器进口管道应设置快速切断阀 ，</a:t>
                      </a:r>
                      <a:r>
                        <a:rPr sz="1200" kern="0" spc="0" dirty="0">
                          <a:solidFill>
                            <a:srgbClr val="FF0000">
                              <a:alpha val="100000"/>
                            </a:srgbClr>
                          </a:solidFill>
                          <a:latin typeface="Microsoft YaHei"/>
                          <a:ea typeface="Microsoft YaHei"/>
                          <a:cs typeface="Microsoft YaHei"/>
                        </a:rPr>
                        <a:t>        </a:t>
                      </a:r>
                      <a:r>
                        <a:rPr sz="1200" kern="0" spc="90" dirty="0">
                          <a:solidFill>
                            <a:srgbClr val="FF0000">
                              <a:alpha val="100000"/>
                            </a:srgbClr>
                          </a:solidFill>
                          <a:latin typeface="Microsoft YaHei"/>
                          <a:ea typeface="Microsoft YaHei"/>
                          <a:cs typeface="Microsoft YaHei"/>
                        </a:rPr>
                        <a:t>宜设置过滤器。</a:t>
                      </a:r>
                      <a:endParaRPr sz="1200" dirty="0">
                        <a:latin typeface="Microsoft YaHei"/>
                        <a:ea typeface="Microsoft YaHei"/>
                        <a:cs typeface="Microsoft YaHei"/>
                      </a:endParaRPr>
                    </a:p>
                  </a:txBody>
                  <a:tcPr marL="0" marR="0" marT="0" marB="0">
                    <a:lnL w="12700" cap="flat" cmpd="sng" algn="ctr">
                      <a:solidFill>
                        <a:srgbClr val="8EBFD6"/>
                      </a:solidFill>
                      <a:prstDash val="solid"/>
                      <a:round/>
                      <a:headEnd type="none" w="med" len="med"/>
                      <a:tailEnd type="none" w="med" len="med"/>
                    </a:lnL>
                    <a:lnR>
                      <a:noFill/>
                    </a:lnR>
                    <a:lnT>
                      <a:noFill/>
                    </a:lnT>
                    <a:lnB w="12700" cap="flat" cmpd="sng" algn="ctr">
                      <a:solidFill>
                        <a:srgbClr val="8EBFD6"/>
                      </a:solidFill>
                      <a:prstDash val="solid"/>
                      <a:round/>
                      <a:headEnd type="none" w="med" len="med"/>
                      <a:tailEnd type="none" w="med" len="med"/>
                    </a:lnB>
                  </a:tcPr>
                </a:tc>
                <a:extLst>
                  <a:ext uri="{0D108BD9-81ED-4DB2-BD59-A6C34878D82A}">
                    <a16:rowId xmlns:a16="http://schemas.microsoft.com/office/drawing/2014/main" val="10002"/>
                  </a:ext>
                </a:extLst>
              </a:tr>
            </a:tbl>
          </a:graphicData>
        </a:graphic>
      </p:graphicFrame>
      <p:sp>
        <p:nvSpPr>
          <p:cNvPr id="1150" name="textbox 1150"/>
          <p:cNvSpPr/>
          <p:nvPr/>
        </p:nvSpPr>
        <p:spPr>
          <a:xfrm>
            <a:off x="701601" y="510426"/>
            <a:ext cx="8720455" cy="1052194"/>
          </a:xfrm>
          <a:prstGeom prst="rect">
            <a:avLst/>
          </a:prstGeom>
          <a:noFill/>
          <a:ln w="0" cap="flat">
            <a:noFill/>
            <a:prstDash val="solid"/>
            <a:miter lim="0"/>
          </a:ln>
        </p:spPr>
        <p:txBody>
          <a:bodyPr vert="horz" wrap="square" lIns="0" tIns="0" rIns="0" bIns="0"/>
          <a:lstStyle/>
          <a:p>
            <a:pPr algn="l" rtl="0" eaLnBrk="0">
              <a:lnSpc>
                <a:spcPct val="83341"/>
              </a:lnSpc>
              <a:tabLst/>
            </a:pPr>
            <a:endParaRPr sz="100" dirty="0">
              <a:latin typeface="Arial"/>
              <a:ea typeface="Arial"/>
              <a:cs typeface="Arial"/>
            </a:endParaRPr>
          </a:p>
          <a:p>
            <a:pPr marL="215900" algn="l" rtl="0" eaLnBrk="0">
              <a:lnSpc>
                <a:spcPts val="4227"/>
              </a:lnSpc>
              <a:tabLst/>
            </a:pPr>
            <a:r>
              <a:rPr sz="3200" b="1" kern="0" spc="-80" dirty="0">
                <a:solidFill>
                  <a:srgbClr val="000000">
                    <a:alpha val="100000"/>
                  </a:srgbClr>
                </a:solidFill>
                <a:latin typeface="Microsoft YaHei"/>
                <a:ea typeface="Microsoft YaHei"/>
                <a:cs typeface="Microsoft YaHei"/>
              </a:rPr>
              <a:t>《城镇燃气经营安全重大隐患判定标准》解析</a:t>
            </a:r>
            <a:endParaRPr sz="3200" dirty="0">
              <a:latin typeface="Microsoft YaHei"/>
              <a:ea typeface="Microsoft YaHei"/>
              <a:cs typeface="Microsoft YaHei"/>
            </a:endParaRPr>
          </a:p>
          <a:p>
            <a:pPr algn="l" rtl="0" eaLnBrk="0">
              <a:lnSpc>
                <a:spcPct val="104000"/>
              </a:lnSpc>
              <a:tabLst/>
            </a:pPr>
            <a:endParaRPr sz="1000" dirty="0">
              <a:latin typeface="Arial"/>
              <a:ea typeface="Arial"/>
              <a:cs typeface="Arial"/>
            </a:endParaRPr>
          </a:p>
          <a:p>
            <a:pPr algn="l" rtl="0" eaLnBrk="0">
              <a:lnSpc>
                <a:spcPct val="100000"/>
              </a:lnSpc>
              <a:tabLst/>
            </a:pPr>
            <a:endParaRPr sz="400" dirty="0">
              <a:latin typeface="Arial"/>
              <a:ea typeface="Arial"/>
              <a:cs typeface="Arial"/>
            </a:endParaRPr>
          </a:p>
          <a:p>
            <a:pPr marL="52705" algn="l" rtl="0" eaLnBrk="0">
              <a:lnSpc>
                <a:spcPts val="2123"/>
              </a:lnSpc>
              <a:spcBef>
                <a:spcPts val="1"/>
              </a:spcBef>
              <a:tabLst/>
            </a:pPr>
            <a:r>
              <a:rPr sz="1600" kern="0" spc="10" dirty="0">
                <a:solidFill>
                  <a:srgbClr val="FF0000">
                    <a:alpha val="100000"/>
                  </a:srgbClr>
                </a:solidFill>
                <a:latin typeface="Wingdings"/>
                <a:ea typeface="Wingdings"/>
                <a:cs typeface="Wingdings"/>
              </a:rPr>
              <a:t>n</a:t>
            </a:r>
            <a:r>
              <a:rPr sz="1600" kern="0" spc="-570" dirty="0">
                <a:solidFill>
                  <a:srgbClr val="FF0000">
                    <a:alpha val="100000"/>
                  </a:srgbClr>
                </a:solidFill>
                <a:latin typeface="Wingdings"/>
                <a:ea typeface="Wingdings"/>
                <a:cs typeface="Wingdings"/>
              </a:rPr>
              <a:t> </a:t>
            </a:r>
            <a:r>
              <a:rPr sz="1600" kern="0" spc="10" dirty="0">
                <a:solidFill>
                  <a:srgbClr val="000000">
                    <a:alpha val="100000"/>
                  </a:srgbClr>
                </a:solidFill>
                <a:latin typeface="Microsoft YaHei"/>
                <a:ea typeface="Microsoft YaHei"/>
                <a:cs typeface="Microsoft YaHei"/>
              </a:rPr>
              <a:t>第五条  燃气经营者在燃气厂站安全管理中</a:t>
            </a:r>
            <a:r>
              <a:rPr sz="1600" kern="0" spc="0" dirty="0">
                <a:solidFill>
                  <a:srgbClr val="000000">
                    <a:alpha val="100000"/>
                  </a:srgbClr>
                </a:solidFill>
                <a:latin typeface="Microsoft YaHei"/>
                <a:ea typeface="Microsoft YaHei"/>
                <a:cs typeface="Microsoft YaHei"/>
              </a:rPr>
              <a:t> ，有下列情形之一的 ，判定为重大隐患 </a:t>
            </a:r>
            <a:r>
              <a:rPr sz="1600" kern="0" spc="-380" dirty="0">
                <a:solidFill>
                  <a:srgbClr val="000000">
                    <a:alpha val="100000"/>
                  </a:srgbClr>
                </a:solidFill>
                <a:latin typeface="Microsoft YaHei"/>
                <a:ea typeface="Microsoft YaHei"/>
                <a:cs typeface="Microsoft YaHei"/>
              </a:rPr>
              <a:t>：（</a:t>
            </a:r>
            <a:r>
              <a:rPr sz="1600" kern="0" spc="80" dirty="0">
                <a:solidFill>
                  <a:srgbClr val="000000">
                    <a:alpha val="100000"/>
                  </a:srgbClr>
                </a:solidFill>
                <a:latin typeface="Microsoft YaHei"/>
                <a:ea typeface="Microsoft YaHei"/>
                <a:cs typeface="Microsoft YaHei"/>
              </a:rPr>
              <a:t> </a:t>
            </a:r>
            <a:r>
              <a:rPr sz="1600" kern="0" spc="0" dirty="0">
                <a:solidFill>
                  <a:srgbClr val="000000">
                    <a:alpha val="100000"/>
                  </a:srgbClr>
                </a:solidFill>
                <a:latin typeface="Microsoft YaHei"/>
                <a:ea typeface="Microsoft YaHei"/>
                <a:cs typeface="Microsoft YaHei"/>
              </a:rPr>
              <a:t>5种）</a:t>
            </a:r>
            <a:endParaRPr sz="1600" dirty="0">
              <a:latin typeface="Microsoft YaHei"/>
              <a:ea typeface="Microsoft YaHei"/>
              <a:cs typeface="Microsoft YaHei"/>
            </a:endParaRPr>
          </a:p>
        </p:txBody>
      </p:sp>
      <p:pic>
        <p:nvPicPr>
          <p:cNvPr id="1152" name="picture 1152"/>
          <p:cNvPicPr>
            <a:picLocks noChangeAspect="1"/>
          </p:cNvPicPr>
          <p:nvPr/>
        </p:nvPicPr>
        <p:blipFill>
          <a:blip r:embed="rId2"/>
          <a:stretch>
            <a:fillRect/>
          </a:stretch>
        </p:blipFill>
        <p:spPr>
          <a:xfrm rot="21600000">
            <a:off x="4748783" y="4471416"/>
            <a:ext cx="1740407" cy="1728216"/>
          </a:xfrm>
          <a:prstGeom prst="rect">
            <a:avLst/>
          </a:prstGeom>
        </p:spPr>
      </p:pic>
      <p:sp>
        <p:nvSpPr>
          <p:cNvPr id="1154" name="textbox 1154"/>
          <p:cNvSpPr/>
          <p:nvPr/>
        </p:nvSpPr>
        <p:spPr>
          <a:xfrm>
            <a:off x="1705773" y="1802229"/>
            <a:ext cx="8756650" cy="295275"/>
          </a:xfrm>
          <a:prstGeom prst="rect">
            <a:avLst/>
          </a:prstGeom>
          <a:noFill/>
          <a:ln w="0" cap="flat">
            <a:noFill/>
            <a:prstDash val="solid"/>
            <a:miter lim="0"/>
          </a:ln>
        </p:spPr>
        <p:txBody>
          <a:bodyPr vert="horz" wrap="square" lIns="0" tIns="0" rIns="0" bIns="0"/>
          <a:lstStyle/>
          <a:p>
            <a:pPr algn="l" rtl="0" eaLnBrk="0">
              <a:lnSpc>
                <a:spcPct val="83341"/>
              </a:lnSpc>
              <a:tabLst/>
            </a:pPr>
            <a:endParaRPr sz="100" dirty="0">
              <a:latin typeface="Arial"/>
              <a:ea typeface="Arial"/>
              <a:cs typeface="Arial"/>
            </a:endParaRPr>
          </a:p>
          <a:p>
            <a:pPr algn="r" rtl="0" eaLnBrk="0">
              <a:lnSpc>
                <a:spcPts val="2123"/>
              </a:lnSpc>
              <a:tabLst/>
            </a:pPr>
            <a:r>
              <a:rPr sz="1600" kern="0" spc="80" dirty="0">
                <a:solidFill>
                  <a:srgbClr val="000000">
                    <a:alpha val="100000"/>
                  </a:srgbClr>
                </a:solidFill>
                <a:latin typeface="Microsoft YaHei"/>
                <a:ea typeface="Microsoft YaHei"/>
                <a:cs typeface="Microsoft YaHei"/>
              </a:rPr>
              <a:t>（ 二 ）燃气厂站内设备和管道未设置防止系统压力参数超过限值的自动切断和放</a:t>
            </a:r>
            <a:r>
              <a:rPr sz="1600" kern="0" spc="70" dirty="0">
                <a:solidFill>
                  <a:srgbClr val="000000">
                    <a:alpha val="100000"/>
                  </a:srgbClr>
                </a:solidFill>
                <a:latin typeface="Microsoft YaHei"/>
                <a:ea typeface="Microsoft YaHei"/>
                <a:cs typeface="Microsoft YaHei"/>
              </a:rPr>
              <a:t>散装置 ；</a:t>
            </a:r>
            <a:endParaRPr sz="1600" dirty="0">
              <a:latin typeface="Microsoft YaHei"/>
              <a:ea typeface="Microsoft YaHei"/>
              <a:cs typeface="Microsoft YaHei"/>
            </a:endParaRPr>
          </a:p>
        </p:txBody>
      </p:sp>
      <p:sp>
        <p:nvSpPr>
          <p:cNvPr id="1156" name="textbox 1156"/>
          <p:cNvSpPr/>
          <p:nvPr/>
        </p:nvSpPr>
        <p:spPr>
          <a:xfrm>
            <a:off x="5094022" y="2424529"/>
            <a:ext cx="1997710" cy="295275"/>
          </a:xfrm>
          <a:prstGeom prst="rect">
            <a:avLst/>
          </a:prstGeom>
          <a:noFill/>
          <a:ln w="0" cap="flat">
            <a:noFill/>
            <a:prstDash val="solid"/>
            <a:miter lim="0"/>
          </a:ln>
        </p:spPr>
        <p:txBody>
          <a:bodyPr vert="horz" wrap="square" lIns="0" tIns="0" rIns="0" bIns="0"/>
          <a:lstStyle/>
          <a:p>
            <a:pPr algn="l" rtl="0" eaLnBrk="0">
              <a:lnSpc>
                <a:spcPct val="83341"/>
              </a:lnSpc>
              <a:tabLst/>
            </a:pPr>
            <a:endParaRPr sz="100" dirty="0">
              <a:latin typeface="Arial"/>
              <a:ea typeface="Arial"/>
              <a:cs typeface="Arial"/>
            </a:endParaRPr>
          </a:p>
          <a:p>
            <a:pPr marL="12700" algn="l" rtl="0" eaLnBrk="0">
              <a:lnSpc>
                <a:spcPts val="2123"/>
              </a:lnSpc>
              <a:tabLst/>
            </a:pPr>
            <a:r>
              <a:rPr sz="1600" kern="0" spc="130" dirty="0">
                <a:solidFill>
                  <a:srgbClr val="000000">
                    <a:alpha val="100000"/>
                  </a:srgbClr>
                </a:solidFill>
                <a:latin typeface="Microsoft YaHei"/>
                <a:ea typeface="Microsoft YaHei"/>
                <a:cs typeface="Microsoft YaHei"/>
              </a:rPr>
              <a:t>6</a:t>
            </a:r>
            <a:r>
              <a:rPr sz="1600" kern="0" spc="-220" dirty="0">
                <a:solidFill>
                  <a:srgbClr val="000000">
                    <a:alpha val="100000"/>
                  </a:srgbClr>
                </a:solidFill>
                <a:latin typeface="Microsoft YaHei"/>
                <a:ea typeface="Microsoft YaHei"/>
                <a:cs typeface="Microsoft YaHei"/>
              </a:rPr>
              <a:t> </a:t>
            </a:r>
            <a:r>
              <a:rPr sz="1600" kern="0" spc="130" dirty="0">
                <a:solidFill>
                  <a:srgbClr val="000000">
                    <a:alpha val="100000"/>
                  </a:srgbClr>
                </a:solidFill>
                <a:latin typeface="Microsoft YaHei"/>
                <a:ea typeface="Microsoft YaHei"/>
                <a:cs typeface="Microsoft YaHei"/>
              </a:rPr>
              <a:t>、</a:t>
            </a:r>
            <a:r>
              <a:rPr sz="1600" kern="0" spc="-240" dirty="0">
                <a:solidFill>
                  <a:srgbClr val="000000">
                    <a:alpha val="100000"/>
                  </a:srgbClr>
                </a:solidFill>
                <a:latin typeface="Microsoft YaHei"/>
                <a:ea typeface="Microsoft YaHei"/>
                <a:cs typeface="Microsoft YaHei"/>
              </a:rPr>
              <a:t> </a:t>
            </a:r>
            <a:r>
              <a:rPr sz="1600" kern="0" spc="0" dirty="0">
                <a:solidFill>
                  <a:srgbClr val="000000">
                    <a:alpha val="100000"/>
                  </a:srgbClr>
                </a:solidFill>
                <a:latin typeface="Microsoft YaHei"/>
                <a:ea typeface="Microsoft YaHei"/>
                <a:cs typeface="Microsoft YaHei"/>
              </a:rPr>
              <a:t>CNG</a:t>
            </a:r>
            <a:r>
              <a:rPr sz="1600" kern="0" spc="130" dirty="0">
                <a:solidFill>
                  <a:srgbClr val="000000">
                    <a:alpha val="100000"/>
                  </a:srgbClr>
                </a:solidFill>
                <a:latin typeface="Microsoft YaHei"/>
                <a:ea typeface="Microsoft YaHei"/>
                <a:cs typeface="Microsoft YaHei"/>
              </a:rPr>
              <a:t>汽车加气站</a:t>
            </a:r>
            <a:endParaRPr sz="1600" dirty="0">
              <a:latin typeface="Microsoft YaHei"/>
              <a:ea typeface="Microsoft YaHei"/>
              <a:cs typeface="Microsoft YaHei"/>
            </a:endParaRPr>
          </a:p>
        </p:txBody>
      </p:sp>
      <p:pic>
        <p:nvPicPr>
          <p:cNvPr id="1158" name="picture 1158"/>
          <p:cNvPicPr>
            <a:picLocks noChangeAspect="1"/>
          </p:cNvPicPr>
          <p:nvPr/>
        </p:nvPicPr>
        <p:blipFill>
          <a:blip r:embed="rId3"/>
          <a:stretch>
            <a:fillRect/>
          </a:stretch>
        </p:blipFill>
        <p:spPr>
          <a:xfrm rot="21600000">
            <a:off x="11472671" y="0"/>
            <a:ext cx="719328" cy="720852"/>
          </a:xfrm>
          <a:prstGeom prst="rect">
            <a:avLst/>
          </a:prstGeom>
        </p:spPr>
      </p:pic>
      <p:pic>
        <p:nvPicPr>
          <p:cNvPr id="1160" name="picture 1160"/>
          <p:cNvPicPr>
            <a:picLocks noChangeAspect="1"/>
          </p:cNvPicPr>
          <p:nvPr/>
        </p:nvPicPr>
        <p:blipFill>
          <a:blip r:embed="rId4"/>
          <a:stretch>
            <a:fillRect/>
          </a:stretch>
        </p:blipFill>
        <p:spPr>
          <a:xfrm rot="21600000">
            <a:off x="0" y="6138671"/>
            <a:ext cx="720852" cy="719328"/>
          </a:xfrm>
          <a:prstGeom prst="rect">
            <a:avLst/>
          </a:prstGeom>
        </p:spPr>
      </p:pic>
      <p:pic>
        <p:nvPicPr>
          <p:cNvPr id="1162" name="picture 1162"/>
          <p:cNvPicPr>
            <a:picLocks noChangeAspect="1"/>
          </p:cNvPicPr>
          <p:nvPr/>
        </p:nvPicPr>
        <p:blipFill>
          <a:blip r:embed="rId5"/>
          <a:stretch>
            <a:fillRect/>
          </a:stretch>
        </p:blipFill>
        <p:spPr>
          <a:xfrm rot="21600000">
            <a:off x="720090" y="1619250"/>
            <a:ext cx="10751184" cy="12700"/>
          </a:xfrm>
          <a:prstGeom prst="rect">
            <a:avLst/>
          </a:prstGeom>
        </p:spPr>
      </p:pic>
      <p:pic>
        <p:nvPicPr>
          <p:cNvPr id="1164" name="picture 1164"/>
          <p:cNvPicPr>
            <a:picLocks noChangeAspect="1"/>
          </p:cNvPicPr>
          <p:nvPr/>
        </p:nvPicPr>
        <p:blipFill>
          <a:blip r:embed="rId5"/>
          <a:stretch>
            <a:fillRect/>
          </a:stretch>
        </p:blipFill>
        <p:spPr>
          <a:xfrm rot="21600000">
            <a:off x="720090" y="2241550"/>
            <a:ext cx="10751184" cy="12700"/>
          </a:xfrm>
          <a:prstGeom prst="rect">
            <a:avLst/>
          </a:prstGeom>
        </p:spPr>
      </p:pic>
    </p:spTree>
  </p:cSld>
  <p:clrMapOvr>
    <a:masterClrMapping/>
  </p:clrMapOvr>
</p:sld>
</file>

<file path=ppt/slides/slide53.xml><?xml version="1.0" encoding="utf-8"?>
<p:sld xmlns:a16="http://schemas.microsoft.com/office/drawing/2014/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66" name="rect 1166"/>
          <p:cNvSpPr/>
          <p:nvPr/>
        </p:nvSpPr>
        <p:spPr>
          <a:xfrm>
            <a:off x="0" y="0"/>
            <a:ext cx="12192000" cy="6858000"/>
          </a:xfrm>
          <a:prstGeom prst="rect">
            <a:avLst/>
          </a:prstGeom>
          <a:solidFill>
            <a:srgbClr val="E4F4FB">
              <a:alpha val="100000"/>
            </a:srgbClr>
          </a:solidFill>
          <a:ln w="0" cap="flat">
            <a:noFill/>
            <a:prstDash val="solid"/>
            <a:miter lim="0"/>
          </a:ln>
        </p:spPr>
        <p:txBody>
          <a:bodyPr rtlCol="0"/>
          <a:lstStyle/>
          <a:p>
            <a:pPr algn="ctr"/>
            <a:endParaRPr lang="zh-CN" altLang="en-US"/>
          </a:p>
        </p:txBody>
      </p:sp>
      <p:grpSp>
        <p:nvGrpSpPr>
          <p:cNvPr id="92" name="group 92"/>
          <p:cNvGrpSpPr/>
          <p:nvPr/>
        </p:nvGrpSpPr>
        <p:grpSpPr>
          <a:xfrm rot="21600000">
            <a:off x="720852" y="1848611"/>
            <a:ext cx="10751819" cy="4780788"/>
            <a:chOff x="0" y="0"/>
            <a:chExt cx="10751819" cy="4780788"/>
          </a:xfrm>
        </p:grpSpPr>
        <p:sp>
          <p:nvSpPr>
            <p:cNvPr id="1168" name="path 1168"/>
            <p:cNvSpPr/>
            <p:nvPr/>
          </p:nvSpPr>
          <p:spPr>
            <a:xfrm>
              <a:off x="0" y="0"/>
              <a:ext cx="10751819" cy="4780788"/>
            </a:xfrm>
            <a:custGeom>
              <a:avLst/>
              <a:gdLst/>
              <a:ahLst/>
              <a:cxnLst/>
              <a:rect l="0" t="0" r="0" b="0"/>
              <a:pathLst>
                <a:path w="16931" h="7528">
                  <a:moveTo>
                    <a:pt x="0" y="0"/>
                  </a:moveTo>
                  <a:lnTo>
                    <a:pt x="16931" y="0"/>
                  </a:lnTo>
                  <a:lnTo>
                    <a:pt x="16931" y="979"/>
                  </a:lnTo>
                  <a:lnTo>
                    <a:pt x="0" y="979"/>
                  </a:lnTo>
                  <a:lnTo>
                    <a:pt x="0" y="0"/>
                  </a:lnTo>
                  <a:close/>
                </a:path>
                <a:path w="16931" h="7528">
                  <a:moveTo>
                    <a:pt x="0" y="1958"/>
                  </a:moveTo>
                  <a:lnTo>
                    <a:pt x="4173" y="1958"/>
                  </a:lnTo>
                  <a:lnTo>
                    <a:pt x="4173" y="7528"/>
                  </a:lnTo>
                  <a:lnTo>
                    <a:pt x="0" y="7528"/>
                  </a:lnTo>
                  <a:lnTo>
                    <a:pt x="0" y="1958"/>
                  </a:lnTo>
                  <a:close/>
                </a:path>
                <a:path w="16931" h="7528">
                  <a:moveTo>
                    <a:pt x="4173" y="1958"/>
                  </a:moveTo>
                  <a:lnTo>
                    <a:pt x="11140" y="1958"/>
                  </a:lnTo>
                  <a:lnTo>
                    <a:pt x="11140" y="3386"/>
                  </a:lnTo>
                  <a:lnTo>
                    <a:pt x="4173" y="3386"/>
                  </a:lnTo>
                  <a:lnTo>
                    <a:pt x="4173" y="1958"/>
                  </a:lnTo>
                  <a:close/>
                </a:path>
                <a:path w="16931" h="7528">
                  <a:moveTo>
                    <a:pt x="11140" y="1958"/>
                  </a:moveTo>
                  <a:lnTo>
                    <a:pt x="16931" y="1958"/>
                  </a:lnTo>
                  <a:lnTo>
                    <a:pt x="16931" y="7528"/>
                  </a:lnTo>
                  <a:lnTo>
                    <a:pt x="11140" y="7528"/>
                  </a:lnTo>
                  <a:lnTo>
                    <a:pt x="11140" y="1958"/>
                  </a:lnTo>
                  <a:close/>
                </a:path>
              </a:pathLst>
            </a:custGeom>
            <a:solidFill>
              <a:srgbClr val="B9D6E6">
                <a:alpha val="100000"/>
              </a:srgbClr>
            </a:solidFill>
            <a:ln w="0" cap="flat">
              <a:noFill/>
              <a:prstDash val="solid"/>
              <a:miter lim="0"/>
            </a:ln>
          </p:spPr>
          <p:txBody>
            <a:bodyPr rtlCol="0"/>
            <a:lstStyle/>
            <a:p>
              <a:pPr algn="ctr"/>
              <a:endParaRPr lang="zh-CN" altLang="en-US"/>
            </a:p>
          </p:txBody>
        </p:sp>
        <p:sp>
          <p:nvSpPr>
            <p:cNvPr id="1170" name="path 1170"/>
            <p:cNvSpPr/>
            <p:nvPr/>
          </p:nvSpPr>
          <p:spPr>
            <a:xfrm>
              <a:off x="0" y="621792"/>
              <a:ext cx="10751819" cy="4158995"/>
            </a:xfrm>
            <a:custGeom>
              <a:avLst/>
              <a:gdLst/>
              <a:ahLst/>
              <a:cxnLst/>
              <a:rect l="0" t="0" r="0" b="0"/>
              <a:pathLst>
                <a:path w="16931" h="6549">
                  <a:moveTo>
                    <a:pt x="0" y="0"/>
                  </a:moveTo>
                  <a:lnTo>
                    <a:pt x="4173" y="0"/>
                  </a:lnTo>
                  <a:lnTo>
                    <a:pt x="4173" y="979"/>
                  </a:lnTo>
                  <a:lnTo>
                    <a:pt x="0" y="979"/>
                  </a:lnTo>
                  <a:lnTo>
                    <a:pt x="0" y="0"/>
                  </a:lnTo>
                  <a:close/>
                </a:path>
                <a:path w="16931" h="6549">
                  <a:moveTo>
                    <a:pt x="4173" y="0"/>
                  </a:moveTo>
                  <a:lnTo>
                    <a:pt x="11140" y="0"/>
                  </a:lnTo>
                  <a:lnTo>
                    <a:pt x="11140" y="979"/>
                  </a:lnTo>
                  <a:lnTo>
                    <a:pt x="4173" y="979"/>
                  </a:lnTo>
                  <a:lnTo>
                    <a:pt x="4173" y="0"/>
                  </a:lnTo>
                  <a:close/>
                </a:path>
                <a:path w="16931" h="6549">
                  <a:moveTo>
                    <a:pt x="11140" y="0"/>
                  </a:moveTo>
                  <a:lnTo>
                    <a:pt x="16931" y="0"/>
                  </a:lnTo>
                  <a:lnTo>
                    <a:pt x="16931" y="979"/>
                  </a:lnTo>
                  <a:lnTo>
                    <a:pt x="11140" y="979"/>
                  </a:lnTo>
                  <a:lnTo>
                    <a:pt x="11140" y="0"/>
                  </a:lnTo>
                  <a:close/>
                </a:path>
                <a:path w="16931" h="6549">
                  <a:moveTo>
                    <a:pt x="4173" y="2407"/>
                  </a:moveTo>
                  <a:lnTo>
                    <a:pt x="11140" y="2407"/>
                  </a:lnTo>
                  <a:lnTo>
                    <a:pt x="11140" y="6549"/>
                  </a:lnTo>
                  <a:lnTo>
                    <a:pt x="4173" y="6549"/>
                  </a:lnTo>
                  <a:lnTo>
                    <a:pt x="4173" y="2407"/>
                  </a:lnTo>
                  <a:close/>
                </a:path>
              </a:pathLst>
            </a:custGeom>
            <a:solidFill>
              <a:srgbClr val="FFFFFF">
                <a:alpha val="100000"/>
              </a:srgbClr>
            </a:solidFill>
            <a:ln w="0" cap="flat">
              <a:noFill/>
              <a:prstDash val="solid"/>
              <a:miter lim="0"/>
            </a:ln>
          </p:spPr>
          <p:txBody>
            <a:bodyPr rtlCol="0"/>
            <a:lstStyle/>
            <a:p>
              <a:pPr algn="ctr"/>
              <a:endParaRPr lang="zh-CN" altLang="en-US"/>
            </a:p>
          </p:txBody>
        </p:sp>
      </p:grpSp>
      <p:graphicFrame>
        <p:nvGraphicFramePr>
          <p:cNvPr id="1172" name="table 1172"/>
          <p:cNvGraphicFramePr>
            <a:graphicFrameLocks noGrp="1"/>
          </p:cNvGraphicFramePr>
          <p:nvPr/>
        </p:nvGraphicFramePr>
        <p:xfrm>
          <a:off x="720725" y="2463800"/>
          <a:ext cx="10750549" cy="4171950"/>
        </p:xfrm>
        <a:graphic>
          <a:graphicData uri="http://schemas.openxmlformats.org/drawingml/2006/table">
            <a:tbl>
              <a:tblPr/>
              <a:tblGrid>
                <a:gridCol w="2649220">
                  <a:extLst>
                    <a:ext uri="{9D8B030D-6E8A-4147-A177-3AD203B41FA5}">
                      <a16:colId xmlns:a16="http://schemas.microsoft.com/office/drawing/2014/main" val="20000"/>
                    </a:ext>
                  </a:extLst>
                </a:gridCol>
                <a:gridCol w="4424045">
                  <a:extLst>
                    <a:ext uri="{9D8B030D-6E8A-4147-A177-3AD203B41FA5}">
                      <a16:colId xmlns:a16="http://schemas.microsoft.com/office/drawing/2014/main" val="20001"/>
                    </a:ext>
                  </a:extLst>
                </a:gridCol>
                <a:gridCol w="3677284">
                  <a:extLst>
                    <a:ext uri="{9D8B030D-6E8A-4147-A177-3AD203B41FA5}">
                      <a16:colId xmlns:a16="http://schemas.microsoft.com/office/drawing/2014/main" val="20002"/>
                    </a:ext>
                  </a:extLst>
                </a:gridCol>
              </a:tblGrid>
              <a:tr h="4171950">
                <a:tc>
                  <a:txBody>
                    <a:bodyPr/>
                    <a:lstStyle/>
                    <a:p>
                      <a:pPr algn="l" rtl="0" eaLnBrk="0">
                        <a:lnSpc>
                          <a:spcPct val="157000"/>
                        </a:lnSpc>
                        <a:tabLst/>
                      </a:pPr>
                      <a:endParaRPr sz="1000" dirty="0">
                        <a:latin typeface="Arial"/>
                        <a:ea typeface="Arial"/>
                        <a:cs typeface="Arial"/>
                      </a:endParaRPr>
                    </a:p>
                    <a:p>
                      <a:pPr marL="872489" algn="l" rtl="0" eaLnBrk="0">
                        <a:lnSpc>
                          <a:spcPct val="84000"/>
                        </a:lnSpc>
                        <a:tabLst/>
                      </a:pPr>
                      <a:r>
                        <a:rPr sz="1600" kern="0" spc="120" dirty="0">
                          <a:solidFill>
                            <a:srgbClr val="000000">
                              <a:alpha val="100000"/>
                            </a:srgbClr>
                          </a:solidFill>
                          <a:latin typeface="Microsoft YaHei"/>
                          <a:ea typeface="Microsoft YaHei"/>
                          <a:cs typeface="Microsoft YaHei"/>
                        </a:rPr>
                        <a:t>检查要点</a:t>
                      </a:r>
                      <a:endParaRPr sz="1600" dirty="0">
                        <a:latin typeface="Microsoft YaHei"/>
                        <a:ea typeface="Microsoft YaHei"/>
                        <a:cs typeface="Microsoft YaHei"/>
                      </a:endParaRPr>
                    </a:p>
                    <a:p>
                      <a:pPr algn="l" rtl="0" eaLnBrk="0">
                        <a:lnSpc>
                          <a:spcPct val="106000"/>
                        </a:lnSpc>
                        <a:tabLst/>
                      </a:pPr>
                      <a:endParaRPr sz="1000" dirty="0">
                        <a:latin typeface="Arial"/>
                        <a:ea typeface="Arial"/>
                        <a:cs typeface="Arial"/>
                      </a:endParaRPr>
                    </a:p>
                    <a:p>
                      <a:pPr algn="l" rtl="0" eaLnBrk="0">
                        <a:lnSpc>
                          <a:spcPct val="106000"/>
                        </a:lnSpc>
                        <a:tabLst/>
                      </a:pPr>
                      <a:endParaRPr sz="1000" dirty="0">
                        <a:latin typeface="Arial"/>
                        <a:ea typeface="Arial"/>
                        <a:cs typeface="Arial"/>
                      </a:endParaRPr>
                    </a:p>
                    <a:p>
                      <a:pPr algn="l" rtl="0" eaLnBrk="0">
                        <a:lnSpc>
                          <a:spcPct val="107000"/>
                        </a:lnSpc>
                        <a:tabLst/>
                      </a:pPr>
                      <a:endParaRPr sz="1000" dirty="0">
                        <a:latin typeface="Arial"/>
                        <a:ea typeface="Arial"/>
                        <a:cs typeface="Arial"/>
                      </a:endParaRPr>
                    </a:p>
                    <a:p>
                      <a:pPr algn="l" rtl="0" eaLnBrk="0">
                        <a:lnSpc>
                          <a:spcPct val="107000"/>
                        </a:lnSpc>
                        <a:tabLst/>
                      </a:pPr>
                      <a:endParaRPr sz="1000" dirty="0">
                        <a:latin typeface="Arial"/>
                        <a:ea typeface="Arial"/>
                        <a:cs typeface="Arial"/>
                      </a:endParaRPr>
                    </a:p>
                    <a:p>
                      <a:pPr algn="l" rtl="0" eaLnBrk="0">
                        <a:lnSpc>
                          <a:spcPct val="107000"/>
                        </a:lnSpc>
                        <a:tabLst/>
                      </a:pPr>
                      <a:endParaRPr sz="1000" dirty="0">
                        <a:latin typeface="Arial"/>
                        <a:ea typeface="Arial"/>
                        <a:cs typeface="Arial"/>
                      </a:endParaRPr>
                    </a:p>
                    <a:p>
                      <a:pPr algn="l" rtl="0" eaLnBrk="0">
                        <a:lnSpc>
                          <a:spcPct val="107000"/>
                        </a:lnSpc>
                        <a:tabLst/>
                      </a:pPr>
                      <a:endParaRPr sz="1000" dirty="0">
                        <a:latin typeface="Arial"/>
                        <a:ea typeface="Arial"/>
                        <a:cs typeface="Arial"/>
                      </a:endParaRPr>
                    </a:p>
                    <a:p>
                      <a:pPr algn="l" rtl="0" eaLnBrk="0">
                        <a:lnSpc>
                          <a:spcPct val="107000"/>
                        </a:lnSpc>
                        <a:tabLst/>
                      </a:pPr>
                      <a:endParaRPr sz="1000" dirty="0">
                        <a:latin typeface="Arial"/>
                        <a:ea typeface="Arial"/>
                        <a:cs typeface="Arial"/>
                      </a:endParaRPr>
                    </a:p>
                    <a:p>
                      <a:pPr algn="l" rtl="0" eaLnBrk="0">
                        <a:lnSpc>
                          <a:spcPct val="107000"/>
                        </a:lnSpc>
                        <a:tabLst/>
                      </a:pPr>
                      <a:endParaRPr sz="1000" dirty="0">
                        <a:latin typeface="Arial"/>
                        <a:ea typeface="Arial"/>
                        <a:cs typeface="Arial"/>
                      </a:endParaRPr>
                    </a:p>
                    <a:p>
                      <a:pPr algn="l" rtl="0" eaLnBrk="0">
                        <a:lnSpc>
                          <a:spcPct val="107000"/>
                        </a:lnSpc>
                        <a:tabLst/>
                      </a:pPr>
                      <a:endParaRPr sz="1000" dirty="0">
                        <a:latin typeface="Arial"/>
                        <a:ea typeface="Arial"/>
                        <a:cs typeface="Arial"/>
                      </a:endParaRPr>
                    </a:p>
                    <a:p>
                      <a:pPr algn="l" rtl="0" eaLnBrk="0">
                        <a:lnSpc>
                          <a:spcPct val="125000"/>
                        </a:lnSpc>
                        <a:tabLst/>
                      </a:pPr>
                      <a:endParaRPr sz="300" dirty="0">
                        <a:latin typeface="Arial"/>
                        <a:ea typeface="Arial"/>
                        <a:cs typeface="Arial"/>
                      </a:endParaRPr>
                    </a:p>
                    <a:p>
                      <a:pPr marL="231140" indent="18415" algn="l" rtl="0" eaLnBrk="0">
                        <a:lnSpc>
                          <a:spcPct val="126000"/>
                        </a:lnSpc>
                        <a:tabLst/>
                      </a:pPr>
                      <a:r>
                        <a:rPr sz="1500" kern="0" spc="60" dirty="0">
                          <a:solidFill>
                            <a:srgbClr val="000000">
                              <a:alpha val="100000"/>
                            </a:srgbClr>
                          </a:solidFill>
                          <a:latin typeface="FangSong"/>
                          <a:ea typeface="FangSong"/>
                          <a:cs typeface="FangSong"/>
                        </a:rPr>
                        <a:t>1.</a:t>
                      </a:r>
                      <a:r>
                        <a:rPr sz="1500" kern="0" spc="60" dirty="0">
                          <a:solidFill>
                            <a:srgbClr val="000000">
                              <a:alpha val="100000"/>
                            </a:srgbClr>
                          </a:solidFill>
                          <a:latin typeface="Microsoft YaHei"/>
                          <a:ea typeface="Microsoft YaHei"/>
                          <a:cs typeface="Microsoft YaHei"/>
                        </a:rPr>
                        <a:t>查压缩天然气、</a:t>
                      </a:r>
                      <a:r>
                        <a:rPr sz="1500" kern="0" spc="-300" dirty="0">
                          <a:solidFill>
                            <a:srgbClr val="000000">
                              <a:alpha val="100000"/>
                            </a:srgbClr>
                          </a:solidFill>
                          <a:latin typeface="Microsoft YaHei"/>
                          <a:ea typeface="Microsoft YaHei"/>
                          <a:cs typeface="Microsoft YaHei"/>
                        </a:rPr>
                        <a:t> </a:t>
                      </a:r>
                      <a:r>
                        <a:rPr sz="1500" kern="0" spc="60" dirty="0">
                          <a:solidFill>
                            <a:srgbClr val="000000">
                              <a:alpha val="100000"/>
                            </a:srgbClr>
                          </a:solidFill>
                          <a:latin typeface="Microsoft YaHei"/>
                          <a:ea typeface="Microsoft YaHei"/>
                          <a:cs typeface="Microsoft YaHei"/>
                        </a:rPr>
                        <a:t>液化</a:t>
                      </a:r>
                      <a:r>
                        <a:rPr sz="1500" kern="0" spc="0" dirty="0">
                          <a:solidFill>
                            <a:srgbClr val="000000">
                              <a:alpha val="100000"/>
                            </a:srgbClr>
                          </a:solidFill>
                          <a:latin typeface="Microsoft YaHei"/>
                          <a:ea typeface="Microsoft YaHei"/>
                          <a:cs typeface="Microsoft YaHei"/>
                        </a:rPr>
                        <a:t>        </a:t>
                      </a:r>
                      <a:r>
                        <a:rPr sz="1500" kern="0" spc="90" dirty="0">
                          <a:solidFill>
                            <a:srgbClr val="000000">
                              <a:alpha val="100000"/>
                            </a:srgbClr>
                          </a:solidFill>
                          <a:latin typeface="Microsoft YaHei"/>
                          <a:ea typeface="Microsoft YaHei"/>
                          <a:cs typeface="Microsoft YaHei"/>
                        </a:rPr>
                        <a:t>天然气和液化石油气装</a:t>
                      </a:r>
                      <a:r>
                        <a:rPr sz="1500" kern="0" spc="0" dirty="0">
                          <a:solidFill>
                            <a:srgbClr val="000000">
                              <a:alpha val="100000"/>
                            </a:srgbClr>
                          </a:solidFill>
                          <a:latin typeface="Microsoft YaHei"/>
                          <a:ea typeface="Microsoft YaHei"/>
                          <a:cs typeface="Microsoft YaHei"/>
                        </a:rPr>
                        <a:t>        </a:t>
                      </a:r>
                      <a:r>
                        <a:rPr sz="1500" kern="0" spc="70" dirty="0">
                          <a:solidFill>
                            <a:srgbClr val="000000">
                              <a:alpha val="100000"/>
                            </a:srgbClr>
                          </a:solidFill>
                          <a:latin typeface="Microsoft YaHei"/>
                          <a:ea typeface="Microsoft YaHei"/>
                          <a:cs typeface="Microsoft YaHei"/>
                        </a:rPr>
                        <a:t>卸系统现场。</a:t>
                      </a:r>
                      <a:endParaRPr sz="1500" dirty="0">
                        <a:latin typeface="Microsoft YaHei"/>
                        <a:ea typeface="Microsoft YaHei"/>
                        <a:cs typeface="Microsoft YaHei"/>
                      </a:endParaRPr>
                    </a:p>
                  </a:txBody>
                  <a:tcPr marL="0" marR="0" marT="0" marB="0">
                    <a:lnL>
                      <a:noFill/>
                    </a:lnL>
                    <a:lnR w="12700" cap="flat" cmpd="sng" algn="ctr">
                      <a:solidFill>
                        <a:srgbClr val="8EBFD6"/>
                      </a:solidFill>
                      <a:prstDash val="solid"/>
                      <a:round/>
                      <a:headEnd type="none" w="med" len="med"/>
                      <a:tailEnd type="none" w="med" len="med"/>
                    </a:lnR>
                    <a:lnT w="12700" cap="flat" cmpd="sng" algn="ctr">
                      <a:solidFill>
                        <a:srgbClr val="8EBFD6"/>
                      </a:solidFill>
                      <a:prstDash val="solid"/>
                      <a:round/>
                      <a:headEnd type="none" w="med" len="med"/>
                      <a:tailEnd type="none" w="med" len="med"/>
                    </a:lnT>
                    <a:lnB w="12700" cap="flat" cmpd="sng" algn="ctr">
                      <a:solidFill>
                        <a:srgbClr val="8EBFD6"/>
                      </a:solidFill>
                      <a:prstDash val="solid"/>
                      <a:round/>
                      <a:headEnd type="none" w="med" len="med"/>
                      <a:tailEnd type="none" w="med" len="med"/>
                    </a:lnB>
                  </a:tcPr>
                </a:tc>
                <a:tc>
                  <a:txBody>
                    <a:bodyPr/>
                    <a:lstStyle/>
                    <a:p>
                      <a:pPr algn="l" rtl="0" eaLnBrk="0">
                        <a:lnSpc>
                          <a:spcPct val="156000"/>
                        </a:lnSpc>
                        <a:tabLst/>
                      </a:pPr>
                      <a:endParaRPr sz="1000" dirty="0">
                        <a:latin typeface="Arial"/>
                        <a:ea typeface="Arial"/>
                        <a:cs typeface="Arial"/>
                      </a:endParaRPr>
                    </a:p>
                    <a:p>
                      <a:pPr marL="1762125" algn="l" rtl="0" eaLnBrk="0">
                        <a:lnSpc>
                          <a:spcPct val="84000"/>
                        </a:lnSpc>
                        <a:spcBef>
                          <a:spcPts val="6"/>
                        </a:spcBef>
                        <a:tabLst/>
                      </a:pPr>
                      <a:r>
                        <a:rPr sz="1600" kern="0" spc="120" dirty="0">
                          <a:solidFill>
                            <a:srgbClr val="000000">
                              <a:alpha val="100000"/>
                            </a:srgbClr>
                          </a:solidFill>
                          <a:latin typeface="Microsoft YaHei"/>
                          <a:ea typeface="Microsoft YaHei"/>
                          <a:cs typeface="Microsoft YaHei"/>
                        </a:rPr>
                        <a:t>判定标准</a:t>
                      </a:r>
                      <a:endParaRPr sz="1600" dirty="0">
                        <a:latin typeface="Microsoft YaHei"/>
                        <a:ea typeface="Microsoft YaHei"/>
                        <a:cs typeface="Microsoft YaHei"/>
                      </a:endParaRPr>
                    </a:p>
                    <a:p>
                      <a:pPr algn="l" rtl="0" eaLnBrk="0">
                        <a:lnSpc>
                          <a:spcPct val="194000"/>
                        </a:lnSpc>
                        <a:tabLst/>
                      </a:pPr>
                      <a:endParaRPr sz="1000" dirty="0">
                        <a:latin typeface="Arial"/>
                        <a:ea typeface="Arial"/>
                        <a:cs typeface="Arial"/>
                      </a:endParaRPr>
                    </a:p>
                    <a:p>
                      <a:pPr algn="l" rtl="0" eaLnBrk="0">
                        <a:lnSpc>
                          <a:spcPct val="127000"/>
                        </a:lnSpc>
                        <a:tabLst/>
                      </a:pPr>
                      <a:endParaRPr sz="300" dirty="0">
                        <a:latin typeface="Arial"/>
                        <a:ea typeface="Arial"/>
                        <a:cs typeface="Arial"/>
                      </a:endParaRPr>
                    </a:p>
                    <a:p>
                      <a:pPr marL="232409" algn="l" rtl="0" eaLnBrk="0">
                        <a:lnSpc>
                          <a:spcPct val="125000"/>
                        </a:lnSpc>
                        <a:spcBef>
                          <a:spcPts val="3"/>
                        </a:spcBef>
                        <a:tabLst/>
                      </a:pPr>
                      <a:r>
                        <a:rPr sz="1500" kern="0" spc="100" dirty="0">
                          <a:solidFill>
                            <a:srgbClr val="000000">
                              <a:alpha val="100000"/>
                            </a:srgbClr>
                          </a:solidFill>
                          <a:latin typeface="Microsoft YaHei"/>
                          <a:ea typeface="Microsoft YaHei"/>
                          <a:cs typeface="Microsoft YaHei"/>
                        </a:rPr>
                        <a:t>现场未设置防止装卸用管拉脱的拉</a:t>
                      </a:r>
                      <a:r>
                        <a:rPr sz="1500" kern="0" spc="90" dirty="0">
                          <a:solidFill>
                            <a:srgbClr val="000000">
                              <a:alpha val="100000"/>
                            </a:srgbClr>
                          </a:solidFill>
                          <a:latin typeface="Microsoft YaHei"/>
                          <a:ea typeface="Microsoft YaHei"/>
                          <a:cs typeface="Microsoft YaHei"/>
                        </a:rPr>
                        <a:t>断阀及联</a:t>
                      </a:r>
                      <a:r>
                        <a:rPr sz="1500" kern="0" spc="-10" dirty="0">
                          <a:solidFill>
                            <a:srgbClr val="000000">
                              <a:alpha val="100000"/>
                            </a:srgbClr>
                          </a:solidFill>
                          <a:latin typeface="Microsoft YaHei"/>
                          <a:ea typeface="Microsoft YaHei"/>
                          <a:cs typeface="Microsoft YaHei"/>
                        </a:rPr>
                        <a:t>       </a:t>
                      </a:r>
                      <a:r>
                        <a:rPr sz="1500" kern="0" spc="50" dirty="0">
                          <a:solidFill>
                            <a:srgbClr val="000000">
                              <a:alpha val="100000"/>
                            </a:srgbClr>
                          </a:solidFill>
                          <a:latin typeface="Microsoft YaHei"/>
                          <a:ea typeface="Microsoft YaHei"/>
                          <a:cs typeface="Microsoft YaHei"/>
                        </a:rPr>
                        <a:t>锁保护装置 ，构成重大隐患</a:t>
                      </a:r>
                      <a:endParaRPr sz="1500" dirty="0">
                        <a:latin typeface="Microsoft YaHei"/>
                        <a:ea typeface="Microsoft YaHei"/>
                        <a:cs typeface="Microsoft YaHei"/>
                      </a:endParaRPr>
                    </a:p>
                  </a:txBody>
                  <a:tcPr marL="0" marR="0" marT="0" marB="0">
                    <a:lnL w="12700" cap="flat" cmpd="sng" algn="ctr">
                      <a:solidFill>
                        <a:srgbClr val="8EBFD6"/>
                      </a:solidFill>
                      <a:prstDash val="solid"/>
                      <a:round/>
                      <a:headEnd type="none" w="med" len="med"/>
                      <a:tailEnd type="none" w="med" len="med"/>
                    </a:lnL>
                    <a:lnR w="12700" cap="flat" cmpd="sng" algn="ctr">
                      <a:solidFill>
                        <a:srgbClr val="8EBFD6"/>
                      </a:solidFill>
                      <a:prstDash val="solid"/>
                      <a:round/>
                      <a:headEnd type="none" w="med" len="med"/>
                      <a:tailEnd type="none" w="med" len="med"/>
                    </a:lnR>
                    <a:lnT w="12700" cap="flat" cmpd="sng" algn="ctr">
                      <a:solidFill>
                        <a:srgbClr val="8EBFD6"/>
                      </a:solidFill>
                      <a:prstDash val="solid"/>
                      <a:round/>
                      <a:headEnd type="none" w="med" len="med"/>
                      <a:tailEnd type="none" w="med" len="med"/>
                    </a:lnT>
                    <a:lnB w="12700" cap="flat" cmpd="sng" algn="ctr">
                      <a:solidFill>
                        <a:srgbClr val="8EBFD6"/>
                      </a:solidFill>
                      <a:prstDash val="solid"/>
                      <a:round/>
                      <a:headEnd type="none" w="med" len="med"/>
                      <a:tailEnd type="none" w="med" len="med"/>
                    </a:lnB>
                  </a:tcPr>
                </a:tc>
                <a:tc>
                  <a:txBody>
                    <a:bodyPr/>
                    <a:lstStyle/>
                    <a:p>
                      <a:pPr algn="l" rtl="0" eaLnBrk="0">
                        <a:lnSpc>
                          <a:spcPct val="155000"/>
                        </a:lnSpc>
                        <a:tabLst/>
                      </a:pPr>
                      <a:endParaRPr sz="1000" dirty="0">
                        <a:latin typeface="Arial"/>
                        <a:ea typeface="Arial"/>
                        <a:cs typeface="Arial"/>
                      </a:endParaRPr>
                    </a:p>
                    <a:p>
                      <a:pPr marL="1162050" algn="l" rtl="0" eaLnBrk="0">
                        <a:lnSpc>
                          <a:spcPct val="85000"/>
                        </a:lnSpc>
                        <a:spcBef>
                          <a:spcPts val="3"/>
                        </a:spcBef>
                        <a:tabLst/>
                      </a:pPr>
                      <a:r>
                        <a:rPr sz="1600" kern="0" spc="140" dirty="0">
                          <a:solidFill>
                            <a:srgbClr val="000000">
                              <a:alpha val="100000"/>
                            </a:srgbClr>
                          </a:solidFill>
                          <a:latin typeface="Microsoft YaHei"/>
                          <a:ea typeface="Microsoft YaHei"/>
                          <a:cs typeface="Microsoft YaHei"/>
                        </a:rPr>
                        <a:t>相关参考依据</a:t>
                      </a:r>
                      <a:endParaRPr sz="1600" dirty="0">
                        <a:latin typeface="Microsoft YaHei"/>
                        <a:ea typeface="Microsoft YaHei"/>
                        <a:cs typeface="Microsoft YaHei"/>
                      </a:endParaRPr>
                    </a:p>
                    <a:p>
                      <a:pPr algn="l" rtl="0" eaLnBrk="0">
                        <a:lnSpc>
                          <a:spcPct val="100000"/>
                        </a:lnSpc>
                        <a:tabLst/>
                      </a:pPr>
                      <a:endParaRPr sz="1000" dirty="0">
                        <a:latin typeface="Arial"/>
                        <a:ea typeface="Arial"/>
                        <a:cs typeface="Arial"/>
                      </a:endParaRPr>
                    </a:p>
                    <a:p>
                      <a:pPr algn="l" rtl="0" eaLnBrk="0">
                        <a:lnSpc>
                          <a:spcPct val="101000"/>
                        </a:lnSpc>
                        <a:tabLst/>
                      </a:pPr>
                      <a:endParaRPr sz="1000" dirty="0">
                        <a:latin typeface="Arial"/>
                        <a:ea typeface="Arial"/>
                        <a:cs typeface="Arial"/>
                      </a:endParaRPr>
                    </a:p>
                    <a:p>
                      <a:pPr marL="238759" indent="63500" algn="l" rtl="0" eaLnBrk="0">
                        <a:lnSpc>
                          <a:spcPct val="129000"/>
                        </a:lnSpc>
                        <a:spcBef>
                          <a:spcPts val="366"/>
                        </a:spcBef>
                        <a:tabLst/>
                      </a:pPr>
                      <a:r>
                        <a:rPr sz="1200" kern="0" spc="60" dirty="0">
                          <a:solidFill>
                            <a:srgbClr val="FF0000">
                              <a:alpha val="100000"/>
                            </a:srgbClr>
                          </a:solidFill>
                          <a:latin typeface="FangSong"/>
                          <a:ea typeface="FangSong"/>
                          <a:cs typeface="FangSong"/>
                        </a:rPr>
                        <a:t>〖解读</a:t>
                      </a:r>
                      <a:r>
                        <a:rPr sz="1200" kern="0" spc="-360" dirty="0">
                          <a:solidFill>
                            <a:srgbClr val="FF0000">
                              <a:alpha val="100000"/>
                            </a:srgbClr>
                          </a:solidFill>
                          <a:latin typeface="FangSong"/>
                          <a:ea typeface="FangSong"/>
                          <a:cs typeface="FangSong"/>
                        </a:rPr>
                        <a:t> </a:t>
                      </a:r>
                      <a:r>
                        <a:rPr sz="1200" kern="0" spc="60" dirty="0">
                          <a:solidFill>
                            <a:srgbClr val="FF0000">
                              <a:alpha val="100000"/>
                            </a:srgbClr>
                          </a:solidFill>
                          <a:latin typeface="FangSong"/>
                          <a:ea typeface="FangSong"/>
                          <a:cs typeface="FangSong"/>
                        </a:rPr>
                        <a:t>〗</a:t>
                      </a:r>
                      <a:r>
                        <a:rPr sz="1200" kern="0" spc="-480" dirty="0">
                          <a:solidFill>
                            <a:srgbClr val="FF0000">
                              <a:alpha val="100000"/>
                            </a:srgbClr>
                          </a:solidFill>
                          <a:latin typeface="FangSong"/>
                          <a:ea typeface="FangSong"/>
                          <a:cs typeface="FangSong"/>
                        </a:rPr>
                        <a:t> </a:t>
                      </a:r>
                      <a:r>
                        <a:rPr sz="1200" kern="0" spc="60" dirty="0">
                          <a:solidFill>
                            <a:srgbClr val="404040">
                              <a:alpha val="100000"/>
                            </a:srgbClr>
                          </a:solidFill>
                          <a:latin typeface="FangSong"/>
                          <a:ea typeface="FangSong"/>
                          <a:cs typeface="FangSong"/>
                        </a:rPr>
                        <a:t>《压缩天然气供应站</a:t>
                      </a:r>
                      <a:r>
                        <a:rPr sz="1200" kern="0" spc="50" dirty="0">
                          <a:solidFill>
                            <a:srgbClr val="404040">
                              <a:alpha val="100000"/>
                            </a:srgbClr>
                          </a:solidFill>
                          <a:latin typeface="FangSong"/>
                          <a:ea typeface="FangSong"/>
                          <a:cs typeface="FangSong"/>
                        </a:rPr>
                        <a:t>设计规范》</a:t>
                      </a:r>
                      <a:r>
                        <a:rPr sz="1200" kern="0" spc="0" dirty="0">
                          <a:solidFill>
                            <a:srgbClr val="404040">
                              <a:alpha val="100000"/>
                            </a:srgbClr>
                          </a:solidFill>
                          <a:latin typeface="FangSong"/>
                          <a:ea typeface="FangSong"/>
                          <a:cs typeface="FangSong"/>
                        </a:rPr>
                        <a:t>GB     </a:t>
                      </a:r>
                      <a:r>
                        <a:rPr sz="1200" kern="0" spc="80" dirty="0">
                          <a:solidFill>
                            <a:srgbClr val="404040">
                              <a:alpha val="100000"/>
                            </a:srgbClr>
                          </a:solidFill>
                          <a:latin typeface="FangSong"/>
                          <a:ea typeface="FangSong"/>
                          <a:cs typeface="FangSong"/>
                        </a:rPr>
                        <a:t>51102--201</a:t>
                      </a:r>
                      <a:r>
                        <a:rPr sz="1200" kern="0" spc="70" dirty="0">
                          <a:solidFill>
                            <a:srgbClr val="404040">
                              <a:alpha val="100000"/>
                            </a:srgbClr>
                          </a:solidFill>
                          <a:latin typeface="FangSong"/>
                          <a:ea typeface="FangSong"/>
                          <a:cs typeface="FangSong"/>
                        </a:rPr>
                        <a:t>6</a:t>
                      </a:r>
                      <a:r>
                        <a:rPr sz="1200" kern="0" spc="70" dirty="0">
                          <a:solidFill>
                            <a:srgbClr val="FF0000">
                              <a:alpha val="100000"/>
                            </a:srgbClr>
                          </a:solidFill>
                          <a:latin typeface="FangSong"/>
                          <a:ea typeface="FangSong"/>
                          <a:cs typeface="FangSong"/>
                        </a:rPr>
                        <a:t>第6.2.9条</a:t>
                      </a:r>
                      <a:r>
                        <a:rPr sz="1200" kern="0" spc="-320" dirty="0">
                          <a:solidFill>
                            <a:srgbClr val="FF0000">
                              <a:alpha val="100000"/>
                            </a:srgbClr>
                          </a:solidFill>
                          <a:latin typeface="FangSong"/>
                          <a:ea typeface="FangSong"/>
                          <a:cs typeface="FangSong"/>
                        </a:rPr>
                        <a:t> </a:t>
                      </a:r>
                      <a:r>
                        <a:rPr sz="1200" kern="0" spc="70" dirty="0">
                          <a:solidFill>
                            <a:srgbClr val="FF0000">
                              <a:alpha val="100000"/>
                            </a:srgbClr>
                          </a:solidFill>
                          <a:latin typeface="FangSong"/>
                          <a:ea typeface="FangSong"/>
                          <a:cs typeface="FangSong"/>
                        </a:rPr>
                        <a:t>：压缩天然</a:t>
                      </a:r>
                      <a:r>
                        <a:rPr sz="1200" kern="0" spc="-350" dirty="0">
                          <a:solidFill>
                            <a:srgbClr val="FF0000">
                              <a:alpha val="100000"/>
                            </a:srgbClr>
                          </a:solidFill>
                          <a:latin typeface="FangSong"/>
                          <a:ea typeface="FangSong"/>
                          <a:cs typeface="FangSong"/>
                        </a:rPr>
                        <a:t> </a:t>
                      </a:r>
                      <a:r>
                        <a:rPr sz="1200" kern="0" spc="70" dirty="0">
                          <a:solidFill>
                            <a:srgbClr val="FF0000">
                              <a:alpha val="100000"/>
                            </a:srgbClr>
                          </a:solidFill>
                          <a:latin typeface="FangSong"/>
                          <a:ea typeface="FangSong"/>
                          <a:cs typeface="FangSong"/>
                        </a:rPr>
                        <a:t>气加</a:t>
                      </a:r>
                      <a:r>
                        <a:rPr sz="1200" kern="0" spc="-360" dirty="0">
                          <a:solidFill>
                            <a:srgbClr val="FF0000">
                              <a:alpha val="100000"/>
                            </a:srgbClr>
                          </a:solidFill>
                          <a:latin typeface="FangSong"/>
                          <a:ea typeface="FangSong"/>
                          <a:cs typeface="FangSong"/>
                        </a:rPr>
                        <a:t> </a:t>
                      </a:r>
                      <a:r>
                        <a:rPr sz="1200" kern="0" spc="70" dirty="0">
                          <a:solidFill>
                            <a:srgbClr val="FF0000">
                              <a:alpha val="100000"/>
                            </a:srgbClr>
                          </a:solidFill>
                          <a:latin typeface="FangSong"/>
                          <a:ea typeface="FangSong"/>
                          <a:cs typeface="FangSong"/>
                        </a:rPr>
                        <a:t>气</a:t>
                      </a:r>
                      <a:r>
                        <a:rPr sz="1200" kern="0" spc="0" dirty="0">
                          <a:solidFill>
                            <a:srgbClr val="FF0000">
                              <a:alpha val="100000"/>
                            </a:srgbClr>
                          </a:solidFill>
                          <a:latin typeface="FangSong"/>
                          <a:ea typeface="FangSong"/>
                          <a:cs typeface="FangSong"/>
                        </a:rPr>
                        <a:t>     </a:t>
                      </a:r>
                      <a:r>
                        <a:rPr sz="1200" kern="0" spc="10" dirty="0">
                          <a:solidFill>
                            <a:srgbClr val="FF0000">
                              <a:alpha val="100000"/>
                            </a:srgbClr>
                          </a:solidFill>
                          <a:latin typeface="FangSong"/>
                          <a:ea typeface="FangSong"/>
                          <a:cs typeface="FangSong"/>
                        </a:rPr>
                        <a:t>站</a:t>
                      </a:r>
                      <a:r>
                        <a:rPr sz="1200" kern="0" spc="-260" dirty="0">
                          <a:solidFill>
                            <a:srgbClr val="FF0000">
                              <a:alpha val="100000"/>
                            </a:srgbClr>
                          </a:solidFill>
                          <a:latin typeface="FangSong"/>
                          <a:ea typeface="FangSong"/>
                          <a:cs typeface="FangSong"/>
                        </a:rPr>
                        <a:t> </a:t>
                      </a:r>
                      <a:r>
                        <a:rPr sz="1200" kern="0" spc="10" dirty="0">
                          <a:solidFill>
                            <a:srgbClr val="FF0000">
                              <a:alpha val="100000"/>
                            </a:srgbClr>
                          </a:solidFill>
                          <a:latin typeface="FangSong"/>
                          <a:ea typeface="FangSong"/>
                          <a:cs typeface="FangSong"/>
                        </a:rPr>
                        <a:t>内</a:t>
                      </a:r>
                      <a:r>
                        <a:rPr sz="1200" kern="0" spc="-330" dirty="0">
                          <a:solidFill>
                            <a:srgbClr val="FF0000">
                              <a:alpha val="100000"/>
                            </a:srgbClr>
                          </a:solidFill>
                          <a:latin typeface="FangSong"/>
                          <a:ea typeface="FangSong"/>
                          <a:cs typeface="FangSong"/>
                        </a:rPr>
                        <a:t> </a:t>
                      </a:r>
                      <a:r>
                        <a:rPr sz="1200" kern="0" spc="10" dirty="0">
                          <a:solidFill>
                            <a:srgbClr val="FF0000">
                              <a:alpha val="100000"/>
                            </a:srgbClr>
                          </a:solidFill>
                          <a:latin typeface="FangSong"/>
                          <a:ea typeface="FangSong"/>
                          <a:cs typeface="FangSong"/>
                        </a:rPr>
                        <a:t>的加</a:t>
                      </a:r>
                      <a:r>
                        <a:rPr sz="1200" kern="0" spc="-360" dirty="0">
                          <a:solidFill>
                            <a:srgbClr val="FF0000">
                              <a:alpha val="100000"/>
                            </a:srgbClr>
                          </a:solidFill>
                          <a:latin typeface="FangSong"/>
                          <a:ea typeface="FangSong"/>
                          <a:cs typeface="FangSong"/>
                        </a:rPr>
                        <a:t> </a:t>
                      </a:r>
                      <a:r>
                        <a:rPr sz="1200" kern="0" spc="10" dirty="0">
                          <a:solidFill>
                            <a:srgbClr val="FF0000">
                              <a:alpha val="100000"/>
                            </a:srgbClr>
                          </a:solidFill>
                          <a:latin typeface="FangSong"/>
                          <a:ea typeface="FangSong"/>
                          <a:cs typeface="FangSong"/>
                        </a:rPr>
                        <a:t>气柱</a:t>
                      </a:r>
                      <a:r>
                        <a:rPr sz="1200" kern="0" spc="-310" dirty="0">
                          <a:solidFill>
                            <a:srgbClr val="FF0000">
                              <a:alpha val="100000"/>
                            </a:srgbClr>
                          </a:solidFill>
                          <a:latin typeface="FangSong"/>
                          <a:ea typeface="FangSong"/>
                          <a:cs typeface="FangSong"/>
                        </a:rPr>
                        <a:t> </a:t>
                      </a:r>
                      <a:r>
                        <a:rPr sz="1200" kern="0" spc="10" dirty="0">
                          <a:solidFill>
                            <a:srgbClr val="FF0000">
                              <a:alpha val="100000"/>
                            </a:srgbClr>
                          </a:solidFill>
                          <a:latin typeface="FangSong"/>
                          <a:ea typeface="FangSong"/>
                          <a:cs typeface="FangSong"/>
                        </a:rPr>
                        <a:t>、压缩</a:t>
                      </a:r>
                      <a:r>
                        <a:rPr sz="1200" kern="0" spc="0" dirty="0">
                          <a:solidFill>
                            <a:srgbClr val="FF0000">
                              <a:alpha val="100000"/>
                            </a:srgbClr>
                          </a:solidFill>
                          <a:latin typeface="FangSong"/>
                          <a:ea typeface="FangSong"/>
                          <a:cs typeface="FangSong"/>
                        </a:rPr>
                        <a:t>天然</a:t>
                      </a:r>
                      <a:r>
                        <a:rPr sz="1200" kern="0" spc="-350" dirty="0">
                          <a:solidFill>
                            <a:srgbClr val="FF0000">
                              <a:alpha val="100000"/>
                            </a:srgbClr>
                          </a:solidFill>
                          <a:latin typeface="FangSong"/>
                          <a:ea typeface="FangSong"/>
                          <a:cs typeface="FangSong"/>
                        </a:rPr>
                        <a:t> </a:t>
                      </a:r>
                      <a:r>
                        <a:rPr sz="1200" kern="0" spc="0" dirty="0">
                          <a:solidFill>
                            <a:srgbClr val="FF0000">
                              <a:alpha val="100000"/>
                            </a:srgbClr>
                          </a:solidFill>
                          <a:latin typeface="FangSong"/>
                          <a:ea typeface="FangSong"/>
                          <a:cs typeface="FangSong"/>
                        </a:rPr>
                        <a:t>气储配站内</a:t>
                      </a:r>
                      <a:r>
                        <a:rPr sz="1200" kern="0" spc="-330" dirty="0">
                          <a:solidFill>
                            <a:srgbClr val="FF0000">
                              <a:alpha val="100000"/>
                            </a:srgbClr>
                          </a:solidFill>
                          <a:latin typeface="FangSong"/>
                          <a:ea typeface="FangSong"/>
                          <a:cs typeface="FangSong"/>
                        </a:rPr>
                        <a:t> </a:t>
                      </a:r>
                      <a:r>
                        <a:rPr sz="1200" kern="0" spc="0" dirty="0">
                          <a:solidFill>
                            <a:srgbClr val="FF0000">
                              <a:alpha val="100000"/>
                            </a:srgbClr>
                          </a:solidFill>
                          <a:latin typeface="FangSong"/>
                          <a:ea typeface="FangSong"/>
                          <a:cs typeface="FangSong"/>
                        </a:rPr>
                        <a:t>的</a:t>
                      </a:r>
                      <a:r>
                        <a:rPr sz="1200" kern="0" spc="320" dirty="0">
                          <a:solidFill>
                            <a:srgbClr val="FF0000">
                              <a:alpha val="100000"/>
                            </a:srgbClr>
                          </a:solidFill>
                          <a:latin typeface="FangSong"/>
                          <a:ea typeface="FangSong"/>
                          <a:cs typeface="FangSong"/>
                        </a:rPr>
                        <a:t> </a:t>
                      </a:r>
                      <a:r>
                        <a:rPr sz="1200" kern="0" spc="0" dirty="0">
                          <a:solidFill>
                            <a:srgbClr val="FF0000">
                              <a:alpha val="100000"/>
                            </a:srgbClr>
                          </a:solidFill>
                          <a:latin typeface="FangSong"/>
                          <a:ea typeface="FangSong"/>
                          <a:cs typeface="FangSong"/>
                        </a:rPr>
                        <a:t>卸     </a:t>
                      </a:r>
                      <a:r>
                        <a:rPr sz="1200" kern="0" spc="40" dirty="0">
                          <a:solidFill>
                            <a:srgbClr val="FF0000">
                              <a:alpha val="100000"/>
                            </a:srgbClr>
                          </a:solidFill>
                          <a:latin typeface="FangSong"/>
                          <a:ea typeface="FangSong"/>
                          <a:cs typeface="FangSong"/>
                        </a:rPr>
                        <a:t>气柱</a:t>
                      </a:r>
                      <a:r>
                        <a:rPr sz="1200" kern="0" spc="-290" dirty="0">
                          <a:solidFill>
                            <a:srgbClr val="FF0000">
                              <a:alpha val="100000"/>
                            </a:srgbClr>
                          </a:solidFill>
                          <a:latin typeface="FangSong"/>
                          <a:ea typeface="FangSong"/>
                          <a:cs typeface="FangSong"/>
                        </a:rPr>
                        <a:t> </a:t>
                      </a:r>
                      <a:r>
                        <a:rPr sz="1200" kern="0" spc="40" dirty="0">
                          <a:solidFill>
                            <a:srgbClr val="FF0000">
                              <a:alpha val="100000"/>
                            </a:srgbClr>
                          </a:solidFill>
                          <a:latin typeface="FangSong"/>
                          <a:ea typeface="FangSong"/>
                          <a:cs typeface="FangSong"/>
                        </a:rPr>
                        <a:t>、压缩天然</a:t>
                      </a:r>
                      <a:r>
                        <a:rPr sz="1200" kern="0" spc="-360" dirty="0">
                          <a:solidFill>
                            <a:srgbClr val="FF0000">
                              <a:alpha val="100000"/>
                            </a:srgbClr>
                          </a:solidFill>
                          <a:latin typeface="FangSong"/>
                          <a:ea typeface="FangSong"/>
                          <a:cs typeface="FangSong"/>
                        </a:rPr>
                        <a:t> </a:t>
                      </a:r>
                      <a:r>
                        <a:rPr sz="1200" kern="0" spc="40" dirty="0">
                          <a:solidFill>
                            <a:srgbClr val="FF0000">
                              <a:alpha val="100000"/>
                            </a:srgbClr>
                          </a:solidFill>
                          <a:latin typeface="FangSong"/>
                          <a:ea typeface="FangSong"/>
                          <a:cs typeface="FangSong"/>
                        </a:rPr>
                        <a:t>气瓶组供</a:t>
                      </a:r>
                      <a:r>
                        <a:rPr sz="1200" kern="0" spc="-350" dirty="0">
                          <a:solidFill>
                            <a:srgbClr val="FF0000">
                              <a:alpha val="100000"/>
                            </a:srgbClr>
                          </a:solidFill>
                          <a:latin typeface="FangSong"/>
                          <a:ea typeface="FangSong"/>
                          <a:cs typeface="FangSong"/>
                        </a:rPr>
                        <a:t> </a:t>
                      </a:r>
                      <a:r>
                        <a:rPr sz="1200" kern="0" spc="40" dirty="0">
                          <a:solidFill>
                            <a:srgbClr val="FF0000">
                              <a:alpha val="100000"/>
                            </a:srgbClr>
                          </a:solidFill>
                          <a:latin typeface="FangSong"/>
                          <a:ea typeface="FangSong"/>
                          <a:cs typeface="FangSong"/>
                        </a:rPr>
                        <a:t>气站内</a:t>
                      </a:r>
                      <a:r>
                        <a:rPr sz="1200" kern="0" spc="-330" dirty="0">
                          <a:solidFill>
                            <a:srgbClr val="FF0000">
                              <a:alpha val="100000"/>
                            </a:srgbClr>
                          </a:solidFill>
                          <a:latin typeface="FangSong"/>
                          <a:ea typeface="FangSong"/>
                          <a:cs typeface="FangSong"/>
                        </a:rPr>
                        <a:t> </a:t>
                      </a:r>
                      <a:r>
                        <a:rPr sz="1200" kern="0" spc="40" dirty="0">
                          <a:solidFill>
                            <a:srgbClr val="FF0000">
                              <a:alpha val="100000"/>
                            </a:srgbClr>
                          </a:solidFill>
                          <a:latin typeface="FangSong"/>
                          <a:ea typeface="FangSong"/>
                          <a:cs typeface="FangSong"/>
                        </a:rPr>
                        <a:t>的卸</a:t>
                      </a:r>
                      <a:r>
                        <a:rPr sz="1200" kern="0" spc="-360" dirty="0">
                          <a:solidFill>
                            <a:srgbClr val="FF0000">
                              <a:alpha val="100000"/>
                            </a:srgbClr>
                          </a:solidFill>
                          <a:latin typeface="FangSong"/>
                          <a:ea typeface="FangSong"/>
                          <a:cs typeface="FangSong"/>
                        </a:rPr>
                        <a:t> </a:t>
                      </a:r>
                      <a:r>
                        <a:rPr sz="1200" kern="0" spc="40" dirty="0">
                          <a:solidFill>
                            <a:srgbClr val="FF0000">
                              <a:alpha val="100000"/>
                            </a:srgbClr>
                          </a:solidFill>
                          <a:latin typeface="FangSong"/>
                          <a:ea typeface="FangSong"/>
                          <a:cs typeface="FangSong"/>
                        </a:rPr>
                        <a:t>气装置</a:t>
                      </a:r>
                      <a:r>
                        <a:rPr sz="1200" kern="0" spc="0" dirty="0">
                          <a:solidFill>
                            <a:srgbClr val="FF0000">
                              <a:alpha val="100000"/>
                            </a:srgbClr>
                          </a:solidFill>
                          <a:latin typeface="FangSong"/>
                          <a:ea typeface="FangSong"/>
                          <a:cs typeface="FangSong"/>
                        </a:rPr>
                        <a:t>    </a:t>
                      </a:r>
                      <a:r>
                        <a:rPr sz="1200" kern="0" spc="-10" dirty="0">
                          <a:solidFill>
                            <a:srgbClr val="FF0000">
                              <a:alpha val="100000"/>
                            </a:srgbClr>
                          </a:solidFill>
                          <a:latin typeface="FangSong"/>
                          <a:ea typeface="FangSong"/>
                          <a:cs typeface="FangSong"/>
                        </a:rPr>
                        <a:t>应设置拉</a:t>
                      </a:r>
                      <a:r>
                        <a:rPr sz="1200" kern="0" spc="-360" dirty="0">
                          <a:solidFill>
                            <a:srgbClr val="FF0000">
                              <a:alpha val="100000"/>
                            </a:srgbClr>
                          </a:solidFill>
                          <a:latin typeface="FangSong"/>
                          <a:ea typeface="FangSong"/>
                          <a:cs typeface="FangSong"/>
                        </a:rPr>
                        <a:t> </a:t>
                      </a:r>
                      <a:r>
                        <a:rPr sz="1200" kern="0" spc="-10" dirty="0">
                          <a:solidFill>
                            <a:srgbClr val="FF0000">
                              <a:alpha val="100000"/>
                            </a:srgbClr>
                          </a:solidFill>
                          <a:latin typeface="FangSong"/>
                          <a:ea typeface="FangSong"/>
                          <a:cs typeface="FangSong"/>
                        </a:rPr>
                        <a:t>断</a:t>
                      </a:r>
                      <a:r>
                        <a:rPr sz="1200" kern="0" spc="-310" dirty="0">
                          <a:solidFill>
                            <a:srgbClr val="FF0000">
                              <a:alpha val="100000"/>
                            </a:srgbClr>
                          </a:solidFill>
                          <a:latin typeface="FangSong"/>
                          <a:ea typeface="FangSong"/>
                          <a:cs typeface="FangSong"/>
                        </a:rPr>
                        <a:t> </a:t>
                      </a:r>
                      <a:r>
                        <a:rPr sz="1200" kern="0" spc="-10" dirty="0">
                          <a:solidFill>
                            <a:srgbClr val="FF0000">
                              <a:alpha val="100000"/>
                            </a:srgbClr>
                          </a:solidFill>
                          <a:latin typeface="FangSong"/>
                          <a:ea typeface="FangSong"/>
                          <a:cs typeface="FangSong"/>
                        </a:rPr>
                        <a:t>阀</a:t>
                      </a:r>
                      <a:r>
                        <a:rPr sz="1200" kern="0" spc="-310" dirty="0">
                          <a:solidFill>
                            <a:srgbClr val="FF0000">
                              <a:alpha val="100000"/>
                            </a:srgbClr>
                          </a:solidFill>
                          <a:latin typeface="FangSong"/>
                          <a:ea typeface="FangSong"/>
                          <a:cs typeface="FangSong"/>
                        </a:rPr>
                        <a:t> </a:t>
                      </a:r>
                      <a:r>
                        <a:rPr sz="1200" kern="0" spc="-10" dirty="0">
                          <a:solidFill>
                            <a:srgbClr val="FF0000">
                              <a:alpha val="100000"/>
                            </a:srgbClr>
                          </a:solidFill>
                          <a:latin typeface="FangSong"/>
                          <a:ea typeface="FangSong"/>
                          <a:cs typeface="FangSong"/>
                        </a:rPr>
                        <a:t>、紧</a:t>
                      </a:r>
                      <a:r>
                        <a:rPr sz="1200" kern="0" spc="390" dirty="0">
                          <a:solidFill>
                            <a:srgbClr val="FF0000">
                              <a:alpha val="100000"/>
                            </a:srgbClr>
                          </a:solidFill>
                          <a:latin typeface="FangSong"/>
                          <a:ea typeface="FangSong"/>
                          <a:cs typeface="FangSong"/>
                        </a:rPr>
                        <a:t> </a:t>
                      </a:r>
                      <a:r>
                        <a:rPr sz="1200" kern="0" spc="-10" dirty="0">
                          <a:solidFill>
                            <a:srgbClr val="FF0000">
                              <a:alpha val="100000"/>
                            </a:srgbClr>
                          </a:solidFill>
                          <a:latin typeface="FangSong"/>
                          <a:ea typeface="FangSong"/>
                          <a:cs typeface="FangSong"/>
                        </a:rPr>
                        <a:t>急切</a:t>
                      </a:r>
                      <a:r>
                        <a:rPr sz="1200" kern="0" spc="-360" dirty="0">
                          <a:solidFill>
                            <a:srgbClr val="FF0000">
                              <a:alpha val="100000"/>
                            </a:srgbClr>
                          </a:solidFill>
                          <a:latin typeface="FangSong"/>
                          <a:ea typeface="FangSong"/>
                          <a:cs typeface="FangSong"/>
                        </a:rPr>
                        <a:t> </a:t>
                      </a:r>
                      <a:r>
                        <a:rPr sz="1200" kern="0" spc="-10" dirty="0">
                          <a:solidFill>
                            <a:srgbClr val="FF0000">
                              <a:alpha val="100000"/>
                            </a:srgbClr>
                          </a:solidFill>
                          <a:latin typeface="FangSong"/>
                          <a:ea typeface="FangSong"/>
                          <a:cs typeface="FangSong"/>
                        </a:rPr>
                        <a:t>断</a:t>
                      </a:r>
                      <a:r>
                        <a:rPr sz="1200" kern="0" spc="-310" dirty="0">
                          <a:solidFill>
                            <a:srgbClr val="FF0000">
                              <a:alpha val="100000"/>
                            </a:srgbClr>
                          </a:solidFill>
                          <a:latin typeface="FangSong"/>
                          <a:ea typeface="FangSong"/>
                          <a:cs typeface="FangSong"/>
                        </a:rPr>
                        <a:t> </a:t>
                      </a:r>
                      <a:r>
                        <a:rPr sz="1200" kern="0" spc="-10" dirty="0">
                          <a:solidFill>
                            <a:srgbClr val="FF0000">
                              <a:alpha val="100000"/>
                            </a:srgbClr>
                          </a:solidFill>
                          <a:latin typeface="FangSong"/>
                          <a:ea typeface="FangSong"/>
                          <a:cs typeface="FangSong"/>
                        </a:rPr>
                        <a:t>阀和放</a:t>
                      </a:r>
                      <a:r>
                        <a:rPr sz="1200" kern="0" spc="-330" dirty="0">
                          <a:solidFill>
                            <a:srgbClr val="FF0000">
                              <a:alpha val="100000"/>
                            </a:srgbClr>
                          </a:solidFill>
                          <a:latin typeface="FangSong"/>
                          <a:ea typeface="FangSong"/>
                          <a:cs typeface="FangSong"/>
                        </a:rPr>
                        <a:t> </a:t>
                      </a:r>
                      <a:r>
                        <a:rPr sz="1200" kern="0" spc="-20" dirty="0">
                          <a:solidFill>
                            <a:srgbClr val="FF0000">
                              <a:alpha val="100000"/>
                            </a:srgbClr>
                          </a:solidFill>
                          <a:latin typeface="FangSong"/>
                          <a:ea typeface="FangSong"/>
                          <a:cs typeface="FangSong"/>
                        </a:rPr>
                        <a:t>空阀</a:t>
                      </a:r>
                      <a:r>
                        <a:rPr sz="1200" kern="0" spc="-320" dirty="0">
                          <a:solidFill>
                            <a:srgbClr val="FF0000">
                              <a:alpha val="100000"/>
                            </a:srgbClr>
                          </a:solidFill>
                          <a:latin typeface="FangSong"/>
                          <a:ea typeface="FangSong"/>
                          <a:cs typeface="FangSong"/>
                        </a:rPr>
                        <a:t> </a:t>
                      </a:r>
                      <a:r>
                        <a:rPr sz="1200" kern="0" spc="-20" dirty="0">
                          <a:solidFill>
                            <a:srgbClr val="FF0000">
                              <a:alpha val="100000"/>
                            </a:srgbClr>
                          </a:solidFill>
                          <a:latin typeface="FangSong"/>
                          <a:ea typeface="FangSong"/>
                          <a:cs typeface="FangSong"/>
                        </a:rPr>
                        <a:t>，并</a:t>
                      </a:r>
                      <a:r>
                        <a:rPr sz="1200" kern="0" spc="0" dirty="0">
                          <a:solidFill>
                            <a:srgbClr val="FF0000">
                              <a:alpha val="100000"/>
                            </a:srgbClr>
                          </a:solidFill>
                          <a:latin typeface="FangSong"/>
                          <a:ea typeface="FangSong"/>
                          <a:cs typeface="FangSong"/>
                        </a:rPr>
                        <a:t>     </a:t>
                      </a:r>
                      <a:r>
                        <a:rPr sz="1200" kern="0" spc="90" dirty="0">
                          <a:solidFill>
                            <a:srgbClr val="FF0000">
                              <a:alpha val="100000"/>
                            </a:srgbClr>
                          </a:solidFill>
                          <a:latin typeface="FangSong"/>
                          <a:ea typeface="FangSong"/>
                          <a:cs typeface="FangSong"/>
                        </a:rPr>
                        <a:t>宜设置质量式流量计量装置</a:t>
                      </a:r>
                      <a:r>
                        <a:rPr sz="1200" kern="0" spc="-240" dirty="0">
                          <a:solidFill>
                            <a:srgbClr val="FF0000">
                              <a:alpha val="100000"/>
                            </a:srgbClr>
                          </a:solidFill>
                          <a:latin typeface="FangSong"/>
                          <a:ea typeface="FangSong"/>
                          <a:cs typeface="FangSong"/>
                        </a:rPr>
                        <a:t> </a:t>
                      </a:r>
                      <a:r>
                        <a:rPr sz="1200" kern="0" spc="90" dirty="0">
                          <a:solidFill>
                            <a:srgbClr val="FF0000">
                              <a:alpha val="100000"/>
                            </a:srgbClr>
                          </a:solidFill>
                          <a:latin typeface="FangSong"/>
                          <a:ea typeface="FangSong"/>
                          <a:cs typeface="FangSong"/>
                        </a:rPr>
                        <a:t>。紧急切断阀应</a:t>
                      </a:r>
                      <a:r>
                        <a:rPr sz="1200" kern="0" spc="0" dirty="0">
                          <a:solidFill>
                            <a:srgbClr val="FF0000">
                              <a:alpha val="100000"/>
                            </a:srgbClr>
                          </a:solidFill>
                          <a:latin typeface="FangSong"/>
                          <a:ea typeface="FangSong"/>
                          <a:cs typeface="FangSong"/>
                        </a:rPr>
                        <a:t>    </a:t>
                      </a:r>
                      <a:r>
                        <a:rPr sz="1200" kern="0" spc="100" dirty="0">
                          <a:solidFill>
                            <a:srgbClr val="FF0000">
                              <a:alpha val="100000"/>
                            </a:srgbClr>
                          </a:solidFill>
                          <a:latin typeface="FangSong"/>
                          <a:ea typeface="FangSong"/>
                          <a:cs typeface="FangSong"/>
                        </a:rPr>
                        <a:t>与紧急切断系统连锁。</a:t>
                      </a:r>
                      <a:endParaRPr sz="1200" dirty="0">
                        <a:latin typeface="FangSong"/>
                        <a:ea typeface="FangSong"/>
                        <a:cs typeface="FangSong"/>
                      </a:endParaRPr>
                    </a:p>
                    <a:p>
                      <a:pPr marL="313054" algn="l" rtl="0" eaLnBrk="0">
                        <a:lnSpc>
                          <a:spcPct val="87000"/>
                        </a:lnSpc>
                        <a:spcBef>
                          <a:spcPts val="1491"/>
                        </a:spcBef>
                        <a:tabLst/>
                      </a:pPr>
                      <a:r>
                        <a:rPr sz="1200" kern="0" spc="60" dirty="0">
                          <a:solidFill>
                            <a:srgbClr val="404040">
                              <a:alpha val="100000"/>
                            </a:srgbClr>
                          </a:solidFill>
                          <a:latin typeface="FangSong"/>
                          <a:ea typeface="FangSong"/>
                          <a:cs typeface="FangSong"/>
                        </a:rPr>
                        <a:t>《液化石油气供应工程设计规范》</a:t>
                      </a:r>
                      <a:r>
                        <a:rPr sz="1200" kern="0" spc="0" dirty="0">
                          <a:solidFill>
                            <a:srgbClr val="404040">
                              <a:alpha val="100000"/>
                            </a:srgbClr>
                          </a:solidFill>
                          <a:latin typeface="FangSong"/>
                          <a:ea typeface="FangSong"/>
                          <a:cs typeface="FangSong"/>
                        </a:rPr>
                        <a:t>GB</a:t>
                      </a:r>
                      <a:endParaRPr sz="1200" dirty="0">
                        <a:latin typeface="FangSong"/>
                        <a:ea typeface="FangSong"/>
                        <a:cs typeface="FangSong"/>
                      </a:endParaRPr>
                    </a:p>
                    <a:p>
                      <a:pPr marL="240029" indent="-1270" algn="l" rtl="0" eaLnBrk="0">
                        <a:lnSpc>
                          <a:spcPct val="129000"/>
                        </a:lnSpc>
                        <a:spcBef>
                          <a:spcPts val="189"/>
                        </a:spcBef>
                        <a:tabLst/>
                      </a:pPr>
                      <a:r>
                        <a:rPr sz="1200" kern="0" spc="60" dirty="0">
                          <a:solidFill>
                            <a:srgbClr val="404040">
                              <a:alpha val="100000"/>
                            </a:srgbClr>
                          </a:solidFill>
                          <a:latin typeface="FangSong"/>
                          <a:ea typeface="FangSong"/>
                          <a:cs typeface="FangSong"/>
                        </a:rPr>
                        <a:t>51142-2015</a:t>
                      </a:r>
                      <a:r>
                        <a:rPr sz="1200" kern="0" spc="400" dirty="0">
                          <a:solidFill>
                            <a:srgbClr val="404040">
                              <a:alpha val="100000"/>
                            </a:srgbClr>
                          </a:solidFill>
                          <a:latin typeface="FangSong"/>
                          <a:ea typeface="FangSong"/>
                          <a:cs typeface="FangSong"/>
                        </a:rPr>
                        <a:t> </a:t>
                      </a:r>
                      <a:r>
                        <a:rPr sz="1200" kern="0" spc="60" dirty="0">
                          <a:solidFill>
                            <a:srgbClr val="FF0000">
                              <a:alpha val="100000"/>
                            </a:srgbClr>
                          </a:solidFill>
                          <a:latin typeface="FangSong"/>
                          <a:ea typeface="FangSong"/>
                          <a:cs typeface="FangSong"/>
                        </a:rPr>
                        <a:t>第5.3.</a:t>
                      </a:r>
                      <a:r>
                        <a:rPr sz="1200" kern="0" spc="-350" dirty="0">
                          <a:solidFill>
                            <a:srgbClr val="FF0000">
                              <a:alpha val="100000"/>
                            </a:srgbClr>
                          </a:solidFill>
                          <a:latin typeface="FangSong"/>
                          <a:ea typeface="FangSong"/>
                          <a:cs typeface="FangSong"/>
                        </a:rPr>
                        <a:t> </a:t>
                      </a:r>
                      <a:r>
                        <a:rPr sz="1200" kern="0" spc="60" dirty="0">
                          <a:solidFill>
                            <a:srgbClr val="FF0000">
                              <a:alpha val="100000"/>
                            </a:srgbClr>
                          </a:solidFill>
                          <a:latin typeface="FangSong"/>
                          <a:ea typeface="FangSong"/>
                          <a:cs typeface="FangSong"/>
                        </a:rPr>
                        <a:t>14条</a:t>
                      </a:r>
                      <a:r>
                        <a:rPr sz="1200" kern="0" spc="-310" dirty="0">
                          <a:solidFill>
                            <a:srgbClr val="FF0000">
                              <a:alpha val="100000"/>
                            </a:srgbClr>
                          </a:solidFill>
                          <a:latin typeface="FangSong"/>
                          <a:ea typeface="FangSong"/>
                          <a:cs typeface="FangSong"/>
                        </a:rPr>
                        <a:t> </a:t>
                      </a:r>
                      <a:r>
                        <a:rPr sz="1200" kern="0" spc="60" dirty="0">
                          <a:solidFill>
                            <a:srgbClr val="FF0000">
                              <a:alpha val="100000"/>
                            </a:srgbClr>
                          </a:solidFill>
                          <a:latin typeface="FangSong"/>
                          <a:ea typeface="FangSong"/>
                          <a:cs typeface="FangSong"/>
                        </a:rPr>
                        <a:t>：汽车槽车装卸</a:t>
                      </a:r>
                      <a:r>
                        <a:rPr sz="1200" kern="0" spc="-290" dirty="0">
                          <a:solidFill>
                            <a:srgbClr val="FF0000">
                              <a:alpha val="100000"/>
                            </a:srgbClr>
                          </a:solidFill>
                          <a:latin typeface="FangSong"/>
                          <a:ea typeface="FangSong"/>
                          <a:cs typeface="FangSong"/>
                        </a:rPr>
                        <a:t> </a:t>
                      </a:r>
                      <a:r>
                        <a:rPr sz="1200" kern="0" spc="60" dirty="0">
                          <a:solidFill>
                            <a:srgbClr val="FF0000">
                              <a:alpha val="100000"/>
                            </a:srgbClr>
                          </a:solidFill>
                          <a:latin typeface="FangSong"/>
                          <a:ea typeface="FangSong"/>
                          <a:cs typeface="FangSong"/>
                        </a:rPr>
                        <a:t>台</a:t>
                      </a:r>
                      <a:r>
                        <a:rPr sz="1200" kern="0" spc="0" dirty="0">
                          <a:solidFill>
                            <a:srgbClr val="FF0000">
                              <a:alpha val="100000"/>
                            </a:srgbClr>
                          </a:solidFill>
                          <a:latin typeface="FangSong"/>
                          <a:ea typeface="FangSong"/>
                          <a:cs typeface="FangSong"/>
                        </a:rPr>
                        <a:t>    </a:t>
                      </a:r>
                      <a:r>
                        <a:rPr sz="1200" kern="0" spc="70" dirty="0">
                          <a:solidFill>
                            <a:srgbClr val="FF0000">
                              <a:alpha val="100000"/>
                            </a:srgbClr>
                          </a:solidFill>
                          <a:latin typeface="FangSong"/>
                          <a:ea typeface="FangSong"/>
                          <a:cs typeface="FangSong"/>
                        </a:rPr>
                        <a:t>柱</a:t>
                      </a:r>
                      <a:r>
                        <a:rPr sz="1200" kern="0" spc="-330" dirty="0">
                          <a:solidFill>
                            <a:srgbClr val="FF0000">
                              <a:alpha val="100000"/>
                            </a:srgbClr>
                          </a:solidFill>
                          <a:latin typeface="FangSong"/>
                          <a:ea typeface="FangSong"/>
                          <a:cs typeface="FangSong"/>
                        </a:rPr>
                        <a:t> </a:t>
                      </a:r>
                      <a:r>
                        <a:rPr sz="1200" kern="0" spc="70" dirty="0">
                          <a:solidFill>
                            <a:srgbClr val="FF0000">
                              <a:alpha val="100000"/>
                            </a:srgbClr>
                          </a:solidFill>
                          <a:latin typeface="FangSong"/>
                          <a:ea typeface="FangSong"/>
                          <a:cs typeface="FangSong"/>
                        </a:rPr>
                        <a:t>的装卸接头应采用与汽车</a:t>
                      </a:r>
                      <a:r>
                        <a:rPr sz="1200" kern="0" spc="60" dirty="0">
                          <a:solidFill>
                            <a:srgbClr val="FF0000">
                              <a:alpha val="100000"/>
                            </a:srgbClr>
                          </a:solidFill>
                          <a:latin typeface="FangSong"/>
                          <a:ea typeface="FangSong"/>
                          <a:cs typeface="FangSong"/>
                        </a:rPr>
                        <a:t>槽车配套</a:t>
                      </a:r>
                      <a:r>
                        <a:rPr sz="1200" kern="0" spc="-330" dirty="0">
                          <a:solidFill>
                            <a:srgbClr val="FF0000">
                              <a:alpha val="100000"/>
                            </a:srgbClr>
                          </a:solidFill>
                          <a:latin typeface="FangSong"/>
                          <a:ea typeface="FangSong"/>
                          <a:cs typeface="FangSong"/>
                        </a:rPr>
                        <a:t> </a:t>
                      </a:r>
                      <a:r>
                        <a:rPr sz="1200" kern="0" spc="60" dirty="0">
                          <a:solidFill>
                            <a:srgbClr val="FF0000">
                              <a:alpha val="100000"/>
                            </a:srgbClr>
                          </a:solidFill>
                          <a:latin typeface="FangSong"/>
                          <a:ea typeface="FangSong"/>
                          <a:cs typeface="FangSong"/>
                        </a:rPr>
                        <a:t>的</a:t>
                      </a:r>
                      <a:r>
                        <a:rPr sz="1200" kern="0" spc="320" dirty="0">
                          <a:solidFill>
                            <a:srgbClr val="FF0000">
                              <a:alpha val="100000"/>
                            </a:srgbClr>
                          </a:solidFill>
                          <a:latin typeface="FangSong"/>
                          <a:ea typeface="FangSong"/>
                          <a:cs typeface="FangSong"/>
                        </a:rPr>
                        <a:t> </a:t>
                      </a:r>
                      <a:r>
                        <a:rPr sz="1200" kern="0" spc="60" dirty="0">
                          <a:solidFill>
                            <a:srgbClr val="FF0000">
                              <a:alpha val="100000"/>
                            </a:srgbClr>
                          </a:solidFill>
                          <a:latin typeface="FangSong"/>
                          <a:ea typeface="FangSong"/>
                          <a:cs typeface="FangSong"/>
                        </a:rPr>
                        <a:t>快</a:t>
                      </a:r>
                      <a:r>
                        <a:rPr sz="1200" kern="0" spc="0" dirty="0">
                          <a:solidFill>
                            <a:srgbClr val="FF0000">
                              <a:alpha val="100000"/>
                            </a:srgbClr>
                          </a:solidFill>
                          <a:latin typeface="FangSong"/>
                          <a:ea typeface="FangSong"/>
                          <a:cs typeface="FangSong"/>
                        </a:rPr>
                        <a:t>     </a:t>
                      </a:r>
                      <a:r>
                        <a:rPr sz="1200" kern="0" spc="20" dirty="0">
                          <a:solidFill>
                            <a:srgbClr val="FF0000">
                              <a:alpha val="100000"/>
                            </a:srgbClr>
                          </a:solidFill>
                          <a:latin typeface="FangSong"/>
                          <a:ea typeface="FangSong"/>
                          <a:cs typeface="FangSong"/>
                        </a:rPr>
                        <a:t>装接头</a:t>
                      </a:r>
                      <a:r>
                        <a:rPr sz="1200" kern="0" spc="-330" dirty="0">
                          <a:solidFill>
                            <a:srgbClr val="FF0000">
                              <a:alpha val="100000"/>
                            </a:srgbClr>
                          </a:solidFill>
                          <a:latin typeface="FangSong"/>
                          <a:ea typeface="FangSong"/>
                          <a:cs typeface="FangSong"/>
                        </a:rPr>
                        <a:t> </a:t>
                      </a:r>
                      <a:r>
                        <a:rPr sz="1200" kern="0" spc="20" dirty="0">
                          <a:solidFill>
                            <a:srgbClr val="FF0000">
                              <a:alpha val="100000"/>
                            </a:srgbClr>
                          </a:solidFill>
                          <a:latin typeface="FangSong"/>
                          <a:ea typeface="FangSong"/>
                          <a:cs typeface="FangSong"/>
                        </a:rPr>
                        <a:t>，接头</a:t>
                      </a:r>
                      <a:r>
                        <a:rPr sz="1200" kern="0" spc="-350" dirty="0">
                          <a:solidFill>
                            <a:srgbClr val="FF0000">
                              <a:alpha val="100000"/>
                            </a:srgbClr>
                          </a:solidFill>
                          <a:latin typeface="FangSong"/>
                          <a:ea typeface="FangSong"/>
                          <a:cs typeface="FangSong"/>
                        </a:rPr>
                        <a:t> </a:t>
                      </a:r>
                      <a:r>
                        <a:rPr sz="1200" kern="0" spc="20" dirty="0">
                          <a:solidFill>
                            <a:srgbClr val="FF0000">
                              <a:alpha val="100000"/>
                            </a:srgbClr>
                          </a:solidFill>
                          <a:latin typeface="FangSong"/>
                          <a:ea typeface="FangSong"/>
                          <a:cs typeface="FangSong"/>
                        </a:rPr>
                        <a:t>与装卸</a:t>
                      </a:r>
                      <a:r>
                        <a:rPr sz="1200" kern="0" spc="-330" dirty="0">
                          <a:solidFill>
                            <a:srgbClr val="FF0000">
                              <a:alpha val="100000"/>
                            </a:srgbClr>
                          </a:solidFill>
                          <a:latin typeface="FangSong"/>
                          <a:ea typeface="FangSong"/>
                          <a:cs typeface="FangSong"/>
                        </a:rPr>
                        <a:t> </a:t>
                      </a:r>
                      <a:r>
                        <a:rPr sz="1200" kern="0" spc="20" dirty="0">
                          <a:solidFill>
                            <a:srgbClr val="FF0000">
                              <a:alpha val="100000"/>
                            </a:srgbClr>
                          </a:solidFill>
                          <a:latin typeface="FangSong"/>
                          <a:ea typeface="FangSong"/>
                          <a:cs typeface="FangSong"/>
                        </a:rPr>
                        <a:t>管之</a:t>
                      </a:r>
                      <a:r>
                        <a:rPr sz="1200" kern="0" spc="-290" dirty="0">
                          <a:solidFill>
                            <a:srgbClr val="FF0000">
                              <a:alpha val="100000"/>
                            </a:srgbClr>
                          </a:solidFill>
                          <a:latin typeface="FangSong"/>
                          <a:ea typeface="FangSong"/>
                          <a:cs typeface="FangSong"/>
                        </a:rPr>
                        <a:t> </a:t>
                      </a:r>
                      <a:r>
                        <a:rPr sz="1200" kern="0" spc="20" dirty="0">
                          <a:solidFill>
                            <a:srgbClr val="FF0000">
                              <a:alpha val="100000"/>
                            </a:srgbClr>
                          </a:solidFill>
                          <a:latin typeface="FangSong"/>
                          <a:ea typeface="FangSong"/>
                          <a:cs typeface="FangSong"/>
                        </a:rPr>
                        <a:t>间应设置</a:t>
                      </a:r>
                      <a:r>
                        <a:rPr sz="1200" kern="0" spc="-310" dirty="0">
                          <a:solidFill>
                            <a:srgbClr val="FF0000">
                              <a:alpha val="100000"/>
                            </a:srgbClr>
                          </a:solidFill>
                          <a:latin typeface="FangSong"/>
                          <a:ea typeface="FangSong"/>
                          <a:cs typeface="FangSong"/>
                        </a:rPr>
                        <a:t> </a:t>
                      </a:r>
                      <a:r>
                        <a:rPr sz="1200" kern="0" spc="20" dirty="0">
                          <a:solidFill>
                            <a:srgbClr val="FF0000">
                              <a:alpha val="100000"/>
                            </a:srgbClr>
                          </a:solidFill>
                          <a:latin typeface="FangSong"/>
                          <a:ea typeface="FangSong"/>
                          <a:cs typeface="FangSong"/>
                        </a:rPr>
                        <a:t>阀门</a:t>
                      </a:r>
                      <a:r>
                        <a:rPr sz="1200" kern="0" spc="-310" dirty="0">
                          <a:solidFill>
                            <a:srgbClr val="FF0000">
                              <a:alpha val="100000"/>
                            </a:srgbClr>
                          </a:solidFill>
                          <a:latin typeface="FangSong"/>
                          <a:ea typeface="FangSong"/>
                          <a:cs typeface="FangSong"/>
                        </a:rPr>
                        <a:t> </a:t>
                      </a:r>
                      <a:r>
                        <a:rPr sz="1200" kern="0" spc="20" dirty="0">
                          <a:solidFill>
                            <a:srgbClr val="FF0000">
                              <a:alpha val="100000"/>
                            </a:srgbClr>
                          </a:solidFill>
                          <a:latin typeface="FangSong"/>
                          <a:ea typeface="FangSong"/>
                          <a:cs typeface="FangSong"/>
                        </a:rPr>
                        <a:t>。装</a:t>
                      </a:r>
                      <a:r>
                        <a:rPr sz="1200" kern="0" spc="0" dirty="0">
                          <a:solidFill>
                            <a:srgbClr val="FF0000">
                              <a:alpha val="100000"/>
                            </a:srgbClr>
                          </a:solidFill>
                          <a:latin typeface="FangSong"/>
                          <a:ea typeface="FangSong"/>
                          <a:cs typeface="FangSong"/>
                        </a:rPr>
                        <a:t>    </a:t>
                      </a:r>
                      <a:r>
                        <a:rPr sz="1200" kern="0" spc="30" dirty="0">
                          <a:solidFill>
                            <a:srgbClr val="FF0000">
                              <a:alpha val="100000"/>
                            </a:srgbClr>
                          </a:solidFill>
                          <a:latin typeface="FangSong"/>
                          <a:ea typeface="FangSong"/>
                          <a:cs typeface="FangSong"/>
                        </a:rPr>
                        <a:t>卸</a:t>
                      </a:r>
                      <a:r>
                        <a:rPr sz="1200" kern="0" spc="-310" dirty="0">
                          <a:solidFill>
                            <a:srgbClr val="FF0000">
                              <a:alpha val="100000"/>
                            </a:srgbClr>
                          </a:solidFill>
                          <a:latin typeface="FangSong"/>
                          <a:ea typeface="FangSong"/>
                          <a:cs typeface="FangSong"/>
                        </a:rPr>
                        <a:t> </a:t>
                      </a:r>
                      <a:r>
                        <a:rPr sz="1200" kern="0" spc="30" dirty="0">
                          <a:solidFill>
                            <a:srgbClr val="FF0000">
                              <a:alpha val="100000"/>
                            </a:srgbClr>
                          </a:solidFill>
                          <a:latin typeface="FangSong"/>
                          <a:ea typeface="FangSong"/>
                          <a:cs typeface="FangSong"/>
                        </a:rPr>
                        <a:t>管段应设置拉</a:t>
                      </a:r>
                      <a:r>
                        <a:rPr sz="1200" kern="0" spc="-350" dirty="0">
                          <a:solidFill>
                            <a:srgbClr val="FF0000">
                              <a:alpha val="100000"/>
                            </a:srgbClr>
                          </a:solidFill>
                          <a:latin typeface="FangSong"/>
                          <a:ea typeface="FangSong"/>
                          <a:cs typeface="FangSong"/>
                        </a:rPr>
                        <a:t> </a:t>
                      </a:r>
                      <a:r>
                        <a:rPr sz="1200" kern="0" spc="30" dirty="0">
                          <a:solidFill>
                            <a:srgbClr val="FF0000">
                              <a:alpha val="100000"/>
                            </a:srgbClr>
                          </a:solidFill>
                          <a:latin typeface="FangSong"/>
                          <a:ea typeface="FangSong"/>
                          <a:cs typeface="FangSong"/>
                        </a:rPr>
                        <a:t>断</a:t>
                      </a:r>
                      <a:r>
                        <a:rPr sz="1200" kern="0" spc="340" dirty="0">
                          <a:solidFill>
                            <a:srgbClr val="FF0000">
                              <a:alpha val="100000"/>
                            </a:srgbClr>
                          </a:solidFill>
                          <a:latin typeface="FangSong"/>
                          <a:ea typeface="FangSong"/>
                          <a:cs typeface="FangSong"/>
                        </a:rPr>
                        <a:t> </a:t>
                      </a:r>
                      <a:r>
                        <a:rPr sz="1200" kern="0" spc="30" dirty="0">
                          <a:solidFill>
                            <a:srgbClr val="FF0000">
                              <a:alpha val="100000"/>
                            </a:srgbClr>
                          </a:solidFill>
                          <a:latin typeface="FangSong"/>
                          <a:ea typeface="FangSong"/>
                          <a:cs typeface="FangSong"/>
                        </a:rPr>
                        <a:t>力</a:t>
                      </a:r>
                      <a:r>
                        <a:rPr sz="1200" kern="0" spc="-360" dirty="0">
                          <a:solidFill>
                            <a:srgbClr val="FF0000">
                              <a:alpha val="100000"/>
                            </a:srgbClr>
                          </a:solidFill>
                          <a:latin typeface="FangSong"/>
                          <a:ea typeface="FangSong"/>
                          <a:cs typeface="FangSong"/>
                        </a:rPr>
                        <a:t> </a:t>
                      </a:r>
                      <a:r>
                        <a:rPr sz="1200" kern="0" spc="30" dirty="0">
                          <a:solidFill>
                            <a:srgbClr val="FF0000">
                              <a:alpha val="100000"/>
                            </a:srgbClr>
                          </a:solidFill>
                          <a:latin typeface="FangSong"/>
                          <a:ea typeface="FangSong"/>
                          <a:cs typeface="FangSong"/>
                        </a:rPr>
                        <a:t>为800N～</a:t>
                      </a:r>
                      <a:r>
                        <a:rPr sz="1200" kern="0" spc="-230" dirty="0">
                          <a:solidFill>
                            <a:srgbClr val="FF0000">
                              <a:alpha val="100000"/>
                            </a:srgbClr>
                          </a:solidFill>
                          <a:latin typeface="FangSong"/>
                          <a:ea typeface="FangSong"/>
                          <a:cs typeface="FangSong"/>
                        </a:rPr>
                        <a:t> </a:t>
                      </a:r>
                      <a:r>
                        <a:rPr sz="1200" kern="0" spc="30" dirty="0">
                          <a:solidFill>
                            <a:srgbClr val="FF0000">
                              <a:alpha val="100000"/>
                            </a:srgbClr>
                          </a:solidFill>
                          <a:latin typeface="FangSong"/>
                          <a:ea typeface="FangSong"/>
                          <a:cs typeface="FangSong"/>
                        </a:rPr>
                        <a:t>1400N</a:t>
                      </a:r>
                      <a:r>
                        <a:rPr sz="1200" kern="0" spc="390" dirty="0">
                          <a:solidFill>
                            <a:srgbClr val="FF0000">
                              <a:alpha val="100000"/>
                            </a:srgbClr>
                          </a:solidFill>
                          <a:latin typeface="FangSong"/>
                          <a:ea typeface="FangSong"/>
                          <a:cs typeface="FangSong"/>
                        </a:rPr>
                        <a:t> </a:t>
                      </a:r>
                      <a:r>
                        <a:rPr sz="1200" kern="0" spc="30" dirty="0">
                          <a:solidFill>
                            <a:srgbClr val="000000">
                              <a:alpha val="100000"/>
                            </a:srgbClr>
                          </a:solidFill>
                          <a:latin typeface="FangSong"/>
                          <a:ea typeface="FangSong"/>
                          <a:cs typeface="FangSong"/>
                        </a:rPr>
                        <a:t>的</a:t>
                      </a:r>
                      <a:r>
                        <a:rPr sz="1200" kern="0" spc="30" dirty="0">
                          <a:solidFill>
                            <a:srgbClr val="FF0000">
                              <a:alpha val="100000"/>
                            </a:srgbClr>
                          </a:solidFill>
                          <a:latin typeface="FangSong"/>
                          <a:ea typeface="FangSong"/>
                          <a:cs typeface="FangSong"/>
                        </a:rPr>
                        <a:t>拉</a:t>
                      </a:r>
                      <a:r>
                        <a:rPr sz="1200" kern="0" spc="0" dirty="0">
                          <a:solidFill>
                            <a:srgbClr val="FF0000">
                              <a:alpha val="100000"/>
                            </a:srgbClr>
                          </a:solidFill>
                          <a:latin typeface="FangSong"/>
                          <a:ea typeface="FangSong"/>
                          <a:cs typeface="FangSong"/>
                        </a:rPr>
                        <a:t>    </a:t>
                      </a:r>
                      <a:r>
                        <a:rPr sz="1200" kern="0" spc="50" dirty="0">
                          <a:solidFill>
                            <a:srgbClr val="FF0000">
                              <a:alpha val="100000"/>
                            </a:srgbClr>
                          </a:solidFill>
                          <a:latin typeface="FangSong"/>
                          <a:ea typeface="FangSong"/>
                          <a:cs typeface="FangSong"/>
                        </a:rPr>
                        <a:t>断阀。</a:t>
                      </a:r>
                      <a:endParaRPr sz="1200" dirty="0">
                        <a:latin typeface="FangSong"/>
                        <a:ea typeface="FangSong"/>
                        <a:cs typeface="FangSong"/>
                      </a:endParaRPr>
                    </a:p>
                  </a:txBody>
                  <a:tcPr marL="0" marR="0" marT="0" marB="0">
                    <a:lnL w="12700" cap="flat" cmpd="sng" algn="ctr">
                      <a:solidFill>
                        <a:srgbClr val="8EBFD6"/>
                      </a:solidFill>
                      <a:prstDash val="solid"/>
                      <a:round/>
                      <a:headEnd type="none" w="med" len="med"/>
                      <a:tailEnd type="none" w="med" len="med"/>
                    </a:lnL>
                    <a:lnR>
                      <a:noFill/>
                    </a:lnR>
                    <a:lnT w="12700" cap="flat" cmpd="sng" algn="ctr">
                      <a:solidFill>
                        <a:srgbClr val="8EBFD6"/>
                      </a:solidFill>
                      <a:prstDash val="solid"/>
                      <a:round/>
                      <a:headEnd type="none" w="med" len="med"/>
                      <a:tailEnd type="none" w="med" len="med"/>
                    </a:lnT>
                    <a:lnB w="12700" cap="flat" cmpd="sng" algn="ctr">
                      <a:solidFill>
                        <a:srgbClr val="8EBFD6"/>
                      </a:solidFill>
                      <a:prstDash val="solid"/>
                      <a:round/>
                      <a:headEnd type="none" w="med" len="med"/>
                      <a:tailEnd type="none" w="med" len="med"/>
                    </a:lnB>
                  </a:tcPr>
                </a:tc>
                <a:extLst>
                  <a:ext uri="{0D108BD9-81ED-4DB2-BD59-A6C34878D82A}">
                    <a16:rowId xmlns:a16="http://schemas.microsoft.com/office/drawing/2014/main" val="10000"/>
                  </a:ext>
                </a:extLst>
              </a:tr>
            </a:tbl>
          </a:graphicData>
        </a:graphic>
      </p:graphicFrame>
      <p:sp>
        <p:nvSpPr>
          <p:cNvPr id="1174" name="textbox 1174"/>
          <p:cNvSpPr/>
          <p:nvPr/>
        </p:nvSpPr>
        <p:spPr>
          <a:xfrm>
            <a:off x="702236" y="510426"/>
            <a:ext cx="8719819" cy="1052194"/>
          </a:xfrm>
          <a:prstGeom prst="rect">
            <a:avLst/>
          </a:prstGeom>
          <a:noFill/>
          <a:ln w="0" cap="flat">
            <a:noFill/>
            <a:prstDash val="solid"/>
            <a:miter lim="0"/>
          </a:ln>
        </p:spPr>
        <p:txBody>
          <a:bodyPr vert="horz" wrap="square" lIns="0" tIns="0" rIns="0" bIns="0"/>
          <a:lstStyle/>
          <a:p>
            <a:pPr algn="l" rtl="0" eaLnBrk="0">
              <a:lnSpc>
                <a:spcPct val="83341"/>
              </a:lnSpc>
              <a:tabLst/>
            </a:pPr>
            <a:endParaRPr sz="100" dirty="0">
              <a:latin typeface="Arial"/>
              <a:ea typeface="Arial"/>
              <a:cs typeface="Arial"/>
            </a:endParaRPr>
          </a:p>
          <a:p>
            <a:pPr marL="215900" algn="l" rtl="0" eaLnBrk="0">
              <a:lnSpc>
                <a:spcPts val="4227"/>
              </a:lnSpc>
              <a:tabLst/>
            </a:pPr>
            <a:r>
              <a:rPr sz="3200" b="1" kern="0" spc="-80" dirty="0">
                <a:solidFill>
                  <a:srgbClr val="000000">
                    <a:alpha val="100000"/>
                  </a:srgbClr>
                </a:solidFill>
                <a:latin typeface="Microsoft YaHei"/>
                <a:ea typeface="Microsoft YaHei"/>
                <a:cs typeface="Microsoft YaHei"/>
              </a:rPr>
              <a:t>《城镇燃气经营安全重大隐患判定标准》解析</a:t>
            </a:r>
            <a:endParaRPr sz="3200" dirty="0">
              <a:latin typeface="Microsoft YaHei"/>
              <a:ea typeface="Microsoft YaHei"/>
              <a:cs typeface="Microsoft YaHei"/>
            </a:endParaRPr>
          </a:p>
          <a:p>
            <a:pPr algn="l" rtl="0" eaLnBrk="0">
              <a:lnSpc>
                <a:spcPct val="104000"/>
              </a:lnSpc>
              <a:tabLst/>
            </a:pPr>
            <a:endParaRPr sz="1000" dirty="0">
              <a:latin typeface="Arial"/>
              <a:ea typeface="Arial"/>
              <a:cs typeface="Arial"/>
            </a:endParaRPr>
          </a:p>
          <a:p>
            <a:pPr algn="l" rtl="0" eaLnBrk="0">
              <a:lnSpc>
                <a:spcPct val="100000"/>
              </a:lnSpc>
              <a:tabLst/>
            </a:pPr>
            <a:endParaRPr sz="400" dirty="0">
              <a:latin typeface="Arial"/>
              <a:ea typeface="Arial"/>
              <a:cs typeface="Arial"/>
            </a:endParaRPr>
          </a:p>
          <a:p>
            <a:pPr marL="52069" algn="l" rtl="0" eaLnBrk="0">
              <a:lnSpc>
                <a:spcPts val="2123"/>
              </a:lnSpc>
              <a:spcBef>
                <a:spcPts val="1"/>
              </a:spcBef>
              <a:tabLst/>
            </a:pPr>
            <a:r>
              <a:rPr sz="1600" kern="0" spc="10" dirty="0">
                <a:solidFill>
                  <a:srgbClr val="FF0000">
                    <a:alpha val="100000"/>
                  </a:srgbClr>
                </a:solidFill>
                <a:latin typeface="Wingdings"/>
                <a:ea typeface="Wingdings"/>
                <a:cs typeface="Wingdings"/>
              </a:rPr>
              <a:t>n</a:t>
            </a:r>
            <a:r>
              <a:rPr sz="1600" kern="0" spc="-570" dirty="0">
                <a:solidFill>
                  <a:srgbClr val="FF0000">
                    <a:alpha val="100000"/>
                  </a:srgbClr>
                </a:solidFill>
                <a:latin typeface="Wingdings"/>
                <a:ea typeface="Wingdings"/>
                <a:cs typeface="Wingdings"/>
              </a:rPr>
              <a:t> </a:t>
            </a:r>
            <a:r>
              <a:rPr sz="1600" kern="0" spc="10" dirty="0">
                <a:solidFill>
                  <a:srgbClr val="000000">
                    <a:alpha val="100000"/>
                  </a:srgbClr>
                </a:solidFill>
                <a:latin typeface="Microsoft YaHei"/>
                <a:ea typeface="Microsoft YaHei"/>
                <a:cs typeface="Microsoft YaHei"/>
              </a:rPr>
              <a:t>第五条  燃气经营者在燃气厂站安全管理中</a:t>
            </a:r>
            <a:r>
              <a:rPr sz="1600" kern="0" spc="0" dirty="0">
                <a:solidFill>
                  <a:srgbClr val="000000">
                    <a:alpha val="100000"/>
                  </a:srgbClr>
                </a:solidFill>
                <a:latin typeface="Microsoft YaHei"/>
                <a:ea typeface="Microsoft YaHei"/>
                <a:cs typeface="Microsoft YaHei"/>
              </a:rPr>
              <a:t> ，有下列情形之一的 ，判定为重大隐患 </a:t>
            </a:r>
            <a:r>
              <a:rPr sz="1600" kern="0" spc="-380" dirty="0">
                <a:solidFill>
                  <a:srgbClr val="000000">
                    <a:alpha val="100000"/>
                  </a:srgbClr>
                </a:solidFill>
                <a:latin typeface="Microsoft YaHei"/>
                <a:ea typeface="Microsoft YaHei"/>
                <a:cs typeface="Microsoft YaHei"/>
              </a:rPr>
              <a:t>：（</a:t>
            </a:r>
            <a:r>
              <a:rPr sz="1600" kern="0" spc="80" dirty="0">
                <a:solidFill>
                  <a:srgbClr val="000000">
                    <a:alpha val="100000"/>
                  </a:srgbClr>
                </a:solidFill>
                <a:latin typeface="Microsoft YaHei"/>
                <a:ea typeface="Microsoft YaHei"/>
                <a:cs typeface="Microsoft YaHei"/>
              </a:rPr>
              <a:t> </a:t>
            </a:r>
            <a:r>
              <a:rPr sz="1600" kern="0" spc="0" dirty="0">
                <a:solidFill>
                  <a:srgbClr val="000000">
                    <a:alpha val="100000"/>
                  </a:srgbClr>
                </a:solidFill>
                <a:latin typeface="Microsoft YaHei"/>
                <a:ea typeface="Microsoft YaHei"/>
                <a:cs typeface="Microsoft YaHei"/>
              </a:rPr>
              <a:t>5种）</a:t>
            </a:r>
            <a:endParaRPr sz="1600" dirty="0">
              <a:latin typeface="Microsoft YaHei"/>
              <a:ea typeface="Microsoft YaHei"/>
              <a:cs typeface="Microsoft YaHei"/>
            </a:endParaRPr>
          </a:p>
        </p:txBody>
      </p:sp>
      <p:pic>
        <p:nvPicPr>
          <p:cNvPr id="1176" name="picture 1176"/>
          <p:cNvPicPr>
            <a:picLocks noChangeAspect="1"/>
          </p:cNvPicPr>
          <p:nvPr/>
        </p:nvPicPr>
        <p:blipFill>
          <a:blip r:embed="rId2"/>
          <a:stretch>
            <a:fillRect/>
          </a:stretch>
        </p:blipFill>
        <p:spPr>
          <a:xfrm rot="21600000">
            <a:off x="4599432" y="4187952"/>
            <a:ext cx="1725167" cy="1728216"/>
          </a:xfrm>
          <a:prstGeom prst="rect">
            <a:avLst/>
          </a:prstGeom>
        </p:spPr>
      </p:pic>
      <p:sp>
        <p:nvSpPr>
          <p:cNvPr id="1178" name="textbox 1178"/>
          <p:cNvSpPr/>
          <p:nvPr/>
        </p:nvSpPr>
        <p:spPr>
          <a:xfrm>
            <a:off x="1259368" y="2024479"/>
            <a:ext cx="9650730" cy="295275"/>
          </a:xfrm>
          <a:prstGeom prst="rect">
            <a:avLst/>
          </a:prstGeom>
          <a:noFill/>
          <a:ln w="0" cap="flat">
            <a:noFill/>
            <a:prstDash val="solid"/>
            <a:miter lim="0"/>
          </a:ln>
        </p:spPr>
        <p:txBody>
          <a:bodyPr vert="horz" wrap="square" lIns="0" tIns="0" rIns="0" bIns="0"/>
          <a:lstStyle/>
          <a:p>
            <a:pPr algn="l" rtl="0" eaLnBrk="0">
              <a:lnSpc>
                <a:spcPct val="83341"/>
              </a:lnSpc>
              <a:tabLst/>
            </a:pPr>
            <a:endParaRPr sz="100" dirty="0">
              <a:latin typeface="Arial"/>
              <a:ea typeface="Arial"/>
              <a:cs typeface="Arial"/>
            </a:endParaRPr>
          </a:p>
          <a:p>
            <a:pPr algn="r" rtl="0" eaLnBrk="0">
              <a:lnSpc>
                <a:spcPts val="2123"/>
              </a:lnSpc>
              <a:tabLst/>
            </a:pPr>
            <a:r>
              <a:rPr sz="1600" kern="0" spc="80" dirty="0">
                <a:solidFill>
                  <a:srgbClr val="000000">
                    <a:alpha val="100000"/>
                  </a:srgbClr>
                </a:solidFill>
                <a:latin typeface="Microsoft YaHei"/>
                <a:ea typeface="Microsoft YaHei"/>
                <a:cs typeface="Microsoft YaHei"/>
              </a:rPr>
              <a:t>（ 三 ）压缩天然气</a:t>
            </a:r>
            <a:r>
              <a:rPr sz="1600" kern="0" spc="-260" dirty="0">
                <a:solidFill>
                  <a:srgbClr val="000000">
                    <a:alpha val="100000"/>
                  </a:srgbClr>
                </a:solidFill>
                <a:latin typeface="Microsoft YaHei"/>
                <a:ea typeface="Microsoft YaHei"/>
                <a:cs typeface="Microsoft YaHei"/>
              </a:rPr>
              <a:t> </a:t>
            </a:r>
            <a:r>
              <a:rPr sz="1600" kern="0" spc="80" dirty="0">
                <a:solidFill>
                  <a:srgbClr val="000000">
                    <a:alpha val="100000"/>
                  </a:srgbClr>
                </a:solidFill>
                <a:latin typeface="Microsoft YaHei"/>
                <a:ea typeface="Microsoft YaHei"/>
                <a:cs typeface="Microsoft YaHei"/>
              </a:rPr>
              <a:t>、</a:t>
            </a:r>
            <a:r>
              <a:rPr sz="1600" kern="0" spc="-310" dirty="0">
                <a:solidFill>
                  <a:srgbClr val="000000">
                    <a:alpha val="100000"/>
                  </a:srgbClr>
                </a:solidFill>
                <a:latin typeface="Microsoft YaHei"/>
                <a:ea typeface="Microsoft YaHei"/>
                <a:cs typeface="Microsoft YaHei"/>
              </a:rPr>
              <a:t> </a:t>
            </a:r>
            <a:r>
              <a:rPr sz="1600" kern="0" spc="80" dirty="0">
                <a:solidFill>
                  <a:srgbClr val="000000">
                    <a:alpha val="100000"/>
                  </a:srgbClr>
                </a:solidFill>
                <a:latin typeface="Microsoft YaHei"/>
                <a:ea typeface="Microsoft YaHei"/>
                <a:cs typeface="Microsoft YaHei"/>
              </a:rPr>
              <a:t>液化天然气和液化石油气装卸系统未设置防止装卸用</a:t>
            </a:r>
            <a:r>
              <a:rPr sz="1600" kern="0" spc="70" dirty="0">
                <a:solidFill>
                  <a:srgbClr val="000000">
                    <a:alpha val="100000"/>
                  </a:srgbClr>
                </a:solidFill>
                <a:latin typeface="Microsoft YaHei"/>
                <a:ea typeface="Microsoft YaHei"/>
                <a:cs typeface="Microsoft YaHei"/>
              </a:rPr>
              <a:t>管拉脱的联锁保护装置 ；</a:t>
            </a:r>
            <a:endParaRPr sz="1600" dirty="0">
              <a:latin typeface="Microsoft YaHei"/>
              <a:ea typeface="Microsoft YaHei"/>
              <a:cs typeface="Microsoft YaHei"/>
            </a:endParaRPr>
          </a:p>
        </p:txBody>
      </p:sp>
      <p:pic>
        <p:nvPicPr>
          <p:cNvPr id="1180" name="picture 1180"/>
          <p:cNvPicPr>
            <a:picLocks noChangeAspect="1"/>
          </p:cNvPicPr>
          <p:nvPr/>
        </p:nvPicPr>
        <p:blipFill>
          <a:blip r:embed="rId3"/>
          <a:stretch>
            <a:fillRect/>
          </a:stretch>
        </p:blipFill>
        <p:spPr>
          <a:xfrm rot="21600000">
            <a:off x="11472671" y="0"/>
            <a:ext cx="719328" cy="720852"/>
          </a:xfrm>
          <a:prstGeom prst="rect">
            <a:avLst/>
          </a:prstGeom>
        </p:spPr>
      </p:pic>
      <p:pic>
        <p:nvPicPr>
          <p:cNvPr id="1182" name="picture 1182"/>
          <p:cNvPicPr>
            <a:picLocks noChangeAspect="1"/>
          </p:cNvPicPr>
          <p:nvPr/>
        </p:nvPicPr>
        <p:blipFill>
          <a:blip r:embed="rId4"/>
          <a:stretch>
            <a:fillRect/>
          </a:stretch>
        </p:blipFill>
        <p:spPr>
          <a:xfrm rot="21600000">
            <a:off x="0" y="6138671"/>
            <a:ext cx="720852" cy="719328"/>
          </a:xfrm>
          <a:prstGeom prst="rect">
            <a:avLst/>
          </a:prstGeom>
        </p:spPr>
      </p:pic>
      <p:pic>
        <p:nvPicPr>
          <p:cNvPr id="1184" name="picture 1184"/>
          <p:cNvPicPr>
            <a:picLocks noChangeAspect="1"/>
          </p:cNvPicPr>
          <p:nvPr/>
        </p:nvPicPr>
        <p:blipFill>
          <a:blip r:embed="rId5"/>
          <a:stretch>
            <a:fillRect/>
          </a:stretch>
        </p:blipFill>
        <p:spPr>
          <a:xfrm rot="21600000">
            <a:off x="720725" y="1841500"/>
            <a:ext cx="10751184" cy="12700"/>
          </a:xfrm>
          <a:prstGeom prst="rect">
            <a:avLst/>
          </a:prstGeom>
        </p:spPr>
      </p:pic>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86" name="rect 1186"/>
          <p:cNvSpPr/>
          <p:nvPr/>
        </p:nvSpPr>
        <p:spPr>
          <a:xfrm>
            <a:off x="0" y="0"/>
            <a:ext cx="12192000" cy="6858000"/>
          </a:xfrm>
          <a:prstGeom prst="rect">
            <a:avLst/>
          </a:prstGeom>
          <a:solidFill>
            <a:srgbClr val="E4F4FB">
              <a:alpha val="100000"/>
            </a:srgbClr>
          </a:solidFill>
          <a:ln w="0" cap="flat">
            <a:noFill/>
            <a:prstDash val="solid"/>
            <a:miter lim="0"/>
          </a:ln>
        </p:spPr>
        <p:txBody>
          <a:bodyPr rtlCol="0"/>
          <a:lstStyle/>
          <a:p>
            <a:pPr algn="ctr"/>
            <a:endParaRPr lang="zh-CN" altLang="en-US"/>
          </a:p>
        </p:txBody>
      </p:sp>
      <p:sp>
        <p:nvSpPr>
          <p:cNvPr id="1188" name="textbox 1188"/>
          <p:cNvSpPr/>
          <p:nvPr/>
        </p:nvSpPr>
        <p:spPr>
          <a:xfrm>
            <a:off x="-12700" y="510426"/>
            <a:ext cx="11371580" cy="6362700"/>
          </a:xfrm>
          <a:prstGeom prst="rect">
            <a:avLst/>
          </a:prstGeom>
          <a:noFill/>
          <a:ln w="0" cap="flat">
            <a:noFill/>
            <a:prstDash val="solid"/>
            <a:miter lim="0"/>
          </a:ln>
        </p:spPr>
        <p:txBody>
          <a:bodyPr vert="horz" wrap="square" lIns="0" tIns="0" rIns="0" bIns="0"/>
          <a:lstStyle/>
          <a:p>
            <a:pPr algn="l" rtl="0" eaLnBrk="0">
              <a:lnSpc>
                <a:spcPct val="83341"/>
              </a:lnSpc>
              <a:tabLst/>
            </a:pPr>
            <a:endParaRPr sz="100" dirty="0">
              <a:latin typeface="Arial"/>
              <a:ea typeface="Arial"/>
              <a:cs typeface="Arial"/>
            </a:endParaRPr>
          </a:p>
          <a:p>
            <a:pPr marL="847725" algn="l" rtl="0" eaLnBrk="0">
              <a:lnSpc>
                <a:spcPts val="4227"/>
              </a:lnSpc>
              <a:tabLst/>
            </a:pPr>
            <a:r>
              <a:rPr sz="3200" b="1" kern="0" spc="-80" dirty="0">
                <a:solidFill>
                  <a:srgbClr val="000000">
                    <a:alpha val="100000"/>
                  </a:srgbClr>
                </a:solidFill>
                <a:latin typeface="Microsoft YaHei"/>
                <a:ea typeface="Microsoft YaHei"/>
                <a:cs typeface="Microsoft YaHei"/>
              </a:rPr>
              <a:t>《城镇燃气经营安全重大隐患判定标准》解析</a:t>
            </a:r>
            <a:endParaRPr sz="3200" dirty="0">
              <a:latin typeface="Microsoft YaHei"/>
              <a:ea typeface="Microsoft YaHei"/>
              <a:cs typeface="Microsoft YaHei"/>
            </a:endParaRPr>
          </a:p>
          <a:p>
            <a:pPr marL="1169669" algn="l" rtl="0" eaLnBrk="0">
              <a:lnSpc>
                <a:spcPts val="2588"/>
              </a:lnSpc>
              <a:spcBef>
                <a:spcPts val="1596"/>
              </a:spcBef>
              <a:tabLst/>
            </a:pPr>
            <a:r>
              <a:rPr sz="2000" kern="0" spc="30" dirty="0">
                <a:solidFill>
                  <a:srgbClr val="FF0000">
                    <a:alpha val="100000"/>
                  </a:srgbClr>
                </a:solidFill>
                <a:latin typeface="Microsoft YaHei"/>
                <a:ea typeface="Microsoft YaHei"/>
                <a:cs typeface="Microsoft YaHei"/>
              </a:rPr>
              <a:t>〖解读〗</a:t>
            </a:r>
            <a:r>
              <a:rPr sz="2000" kern="0" spc="-300" dirty="0">
                <a:solidFill>
                  <a:srgbClr val="FF0000">
                    <a:alpha val="100000"/>
                  </a:srgbClr>
                </a:solidFill>
                <a:latin typeface="Microsoft YaHei"/>
                <a:ea typeface="Microsoft YaHei"/>
                <a:cs typeface="Microsoft YaHei"/>
              </a:rPr>
              <a:t> </a:t>
            </a:r>
            <a:r>
              <a:rPr sz="2000" kern="0" spc="30" dirty="0">
                <a:solidFill>
                  <a:srgbClr val="FF0000">
                    <a:alpha val="100000"/>
                  </a:srgbClr>
                </a:solidFill>
                <a:latin typeface="Microsoft YaHei"/>
                <a:ea typeface="Microsoft YaHei"/>
                <a:cs typeface="Microsoft YaHei"/>
              </a:rPr>
              <a:t>爆炸性气体环境危险区域划分</a:t>
            </a:r>
            <a:endParaRPr sz="2000" dirty="0">
              <a:latin typeface="Microsoft YaHei"/>
              <a:ea typeface="Microsoft YaHei"/>
              <a:cs typeface="Microsoft YaHei"/>
            </a:endParaRPr>
          </a:p>
          <a:p>
            <a:pPr algn="l" rtl="0" eaLnBrk="0">
              <a:lnSpc>
                <a:spcPct val="152000"/>
              </a:lnSpc>
              <a:tabLst/>
            </a:pPr>
            <a:endParaRPr sz="1000" dirty="0">
              <a:latin typeface="Arial"/>
              <a:ea typeface="Arial"/>
              <a:cs typeface="Arial"/>
            </a:endParaRPr>
          </a:p>
          <a:p>
            <a:pPr marL="1330325" indent="-280034" algn="l" rtl="0" eaLnBrk="0">
              <a:lnSpc>
                <a:spcPct val="94000"/>
              </a:lnSpc>
              <a:spcBef>
                <a:spcPts val="606"/>
              </a:spcBef>
              <a:tabLst/>
            </a:pPr>
            <a:r>
              <a:rPr sz="2000" kern="0" spc="50" dirty="0">
                <a:solidFill>
                  <a:srgbClr val="FF0000">
                    <a:alpha val="100000"/>
                  </a:srgbClr>
                </a:solidFill>
                <a:latin typeface="Wingdings"/>
                <a:ea typeface="Wingdings"/>
                <a:cs typeface="Wingdings"/>
              </a:rPr>
              <a:t>u</a:t>
            </a:r>
            <a:r>
              <a:rPr sz="2000" kern="0" spc="50" dirty="0">
                <a:solidFill>
                  <a:srgbClr val="000000">
                    <a:alpha val="100000"/>
                  </a:srgbClr>
                </a:solidFill>
                <a:latin typeface="SimHei"/>
                <a:ea typeface="SimHei"/>
                <a:cs typeface="SimHei"/>
              </a:rPr>
              <a:t>爆炸性气体环境危险区域的划分</a:t>
            </a:r>
            <a:r>
              <a:rPr sz="2000" kern="0" spc="40" dirty="0">
                <a:solidFill>
                  <a:srgbClr val="000000">
                    <a:alpha val="100000"/>
                  </a:srgbClr>
                </a:solidFill>
                <a:latin typeface="SimHei"/>
                <a:ea typeface="SimHei"/>
                <a:cs typeface="SimHei"/>
              </a:rPr>
              <a:t> :根据爆炸性气体混合物出现的频繁程度和持续时间分</a:t>
            </a:r>
            <a:r>
              <a:rPr sz="2000" kern="0" spc="-10" dirty="0">
                <a:solidFill>
                  <a:srgbClr val="000000">
                    <a:alpha val="100000"/>
                  </a:srgbClr>
                </a:solidFill>
                <a:latin typeface="SimHei"/>
                <a:ea typeface="SimHei"/>
                <a:cs typeface="SimHei"/>
              </a:rPr>
              <a:t>  </a:t>
            </a:r>
            <a:r>
              <a:rPr sz="2000" kern="0" spc="-30" dirty="0">
                <a:solidFill>
                  <a:srgbClr val="000000">
                    <a:alpha val="100000"/>
                  </a:srgbClr>
                </a:solidFill>
                <a:latin typeface="SimHei"/>
                <a:ea typeface="SimHei"/>
                <a:cs typeface="SimHei"/>
              </a:rPr>
              <a:t>为 0 区、1 区、2 区、附加 2 区。</a:t>
            </a:r>
            <a:endParaRPr sz="2000" dirty="0">
              <a:latin typeface="SimHei"/>
              <a:ea typeface="SimHei"/>
              <a:cs typeface="SimHei"/>
            </a:endParaRPr>
          </a:p>
          <a:p>
            <a:pPr marL="1050289" algn="l" rtl="0" eaLnBrk="0">
              <a:lnSpc>
                <a:spcPct val="93000"/>
              </a:lnSpc>
              <a:spcBef>
                <a:spcPts val="276"/>
              </a:spcBef>
              <a:tabLst/>
            </a:pPr>
            <a:r>
              <a:rPr sz="2000" kern="0" spc="50" dirty="0">
                <a:solidFill>
                  <a:srgbClr val="FF0000">
                    <a:alpha val="100000"/>
                  </a:srgbClr>
                </a:solidFill>
                <a:latin typeface="Wingdings"/>
                <a:ea typeface="Wingdings"/>
                <a:cs typeface="Wingdings"/>
              </a:rPr>
              <a:t>u</a:t>
            </a:r>
            <a:r>
              <a:rPr sz="2000" kern="0" spc="50" dirty="0">
                <a:solidFill>
                  <a:srgbClr val="000000">
                    <a:alpha val="100000"/>
                  </a:srgbClr>
                </a:solidFill>
                <a:latin typeface="SimHei"/>
                <a:ea typeface="SimHei"/>
                <a:cs typeface="SimHei"/>
              </a:rPr>
              <a:t>危险区域的划分原则是</a:t>
            </a:r>
            <a:r>
              <a:rPr sz="2000" kern="0" spc="40" dirty="0">
                <a:solidFill>
                  <a:srgbClr val="000000">
                    <a:alpha val="100000"/>
                  </a:srgbClr>
                </a:solidFill>
                <a:latin typeface="SimHei"/>
                <a:ea typeface="SimHei"/>
                <a:cs typeface="SimHei"/>
              </a:rPr>
              <a:t> :</a:t>
            </a:r>
            <a:endParaRPr sz="2000" dirty="0">
              <a:latin typeface="SimHei"/>
              <a:ea typeface="SimHei"/>
              <a:cs typeface="SimHei"/>
            </a:endParaRPr>
          </a:p>
          <a:p>
            <a:pPr marL="1068069" algn="l" rtl="0" eaLnBrk="0">
              <a:lnSpc>
                <a:spcPct val="93000"/>
              </a:lnSpc>
              <a:spcBef>
                <a:spcPts val="763"/>
              </a:spcBef>
              <a:tabLst/>
            </a:pPr>
            <a:r>
              <a:rPr sz="2000" kern="0" spc="40" dirty="0">
                <a:solidFill>
                  <a:srgbClr val="FF0000">
                    <a:alpha val="100000"/>
                  </a:srgbClr>
                </a:solidFill>
                <a:latin typeface="Wingdings"/>
                <a:ea typeface="Wingdings"/>
                <a:cs typeface="Wingdings"/>
              </a:rPr>
              <a:t>u</a:t>
            </a:r>
            <a:r>
              <a:rPr sz="2000" kern="0" spc="40" dirty="0">
                <a:solidFill>
                  <a:srgbClr val="000000">
                    <a:alpha val="100000"/>
                  </a:srgbClr>
                </a:solidFill>
                <a:latin typeface="SimHei"/>
                <a:ea typeface="SimHei"/>
                <a:cs typeface="SimHei"/>
              </a:rPr>
              <a:t>0 区 :连续出现或长期出现爆炸</a:t>
            </a:r>
            <a:r>
              <a:rPr sz="2000" kern="0" spc="30" dirty="0">
                <a:solidFill>
                  <a:srgbClr val="000000">
                    <a:alpha val="100000"/>
                  </a:srgbClr>
                </a:solidFill>
                <a:latin typeface="SimHei"/>
                <a:ea typeface="SimHei"/>
                <a:cs typeface="SimHei"/>
              </a:rPr>
              <a:t>性气体混合物的环境；</a:t>
            </a:r>
            <a:endParaRPr sz="2000" dirty="0">
              <a:latin typeface="SimHei"/>
              <a:ea typeface="SimHei"/>
              <a:cs typeface="SimHei"/>
            </a:endParaRPr>
          </a:p>
          <a:p>
            <a:pPr marL="1068069" algn="l" rtl="0" eaLnBrk="0">
              <a:lnSpc>
                <a:spcPct val="93000"/>
              </a:lnSpc>
              <a:spcBef>
                <a:spcPts val="888"/>
              </a:spcBef>
              <a:tabLst/>
            </a:pPr>
            <a:r>
              <a:rPr sz="2000" kern="0" spc="40" dirty="0">
                <a:solidFill>
                  <a:srgbClr val="FF0000">
                    <a:alpha val="100000"/>
                  </a:srgbClr>
                </a:solidFill>
                <a:latin typeface="Wingdings"/>
                <a:ea typeface="Wingdings"/>
                <a:cs typeface="Wingdings"/>
              </a:rPr>
              <a:t>u</a:t>
            </a:r>
            <a:r>
              <a:rPr sz="2000" kern="0" spc="40" dirty="0">
                <a:solidFill>
                  <a:srgbClr val="000000">
                    <a:alpha val="100000"/>
                  </a:srgbClr>
                </a:solidFill>
                <a:latin typeface="SimHei"/>
                <a:ea typeface="SimHei"/>
                <a:cs typeface="SimHei"/>
              </a:rPr>
              <a:t>1 区 :在正常运行时可能</a:t>
            </a:r>
            <a:r>
              <a:rPr sz="2000" kern="0" spc="30" dirty="0">
                <a:solidFill>
                  <a:srgbClr val="000000">
                    <a:alpha val="100000"/>
                  </a:srgbClr>
                </a:solidFill>
                <a:latin typeface="SimHei"/>
                <a:ea typeface="SimHei"/>
                <a:cs typeface="SimHei"/>
              </a:rPr>
              <a:t>出现爆炸性气体混合物的环境；</a:t>
            </a:r>
            <a:endParaRPr sz="2000" dirty="0">
              <a:latin typeface="SimHei"/>
              <a:ea typeface="SimHei"/>
              <a:cs typeface="SimHei"/>
            </a:endParaRPr>
          </a:p>
          <a:p>
            <a:pPr marL="1356360" indent="-288290" algn="l" rtl="0" eaLnBrk="0">
              <a:lnSpc>
                <a:spcPct val="113000"/>
              </a:lnSpc>
              <a:spcBef>
                <a:spcPts val="884"/>
              </a:spcBef>
              <a:tabLst/>
            </a:pPr>
            <a:r>
              <a:rPr sz="2000" kern="0" spc="70" dirty="0">
                <a:solidFill>
                  <a:srgbClr val="FF0000">
                    <a:alpha val="100000"/>
                  </a:srgbClr>
                </a:solidFill>
                <a:latin typeface="Wingdings"/>
                <a:ea typeface="Wingdings"/>
                <a:cs typeface="Wingdings"/>
              </a:rPr>
              <a:t>u</a:t>
            </a:r>
            <a:r>
              <a:rPr sz="2000" kern="0" spc="70" dirty="0">
                <a:solidFill>
                  <a:srgbClr val="000000">
                    <a:alpha val="100000"/>
                  </a:srgbClr>
                </a:solidFill>
                <a:latin typeface="SimHei"/>
                <a:ea typeface="SimHei"/>
                <a:cs typeface="SimHei"/>
              </a:rPr>
              <a:t>2 区 :在正常运行时不太可能出</a:t>
            </a:r>
            <a:r>
              <a:rPr sz="2000" kern="0" spc="60" dirty="0">
                <a:solidFill>
                  <a:srgbClr val="000000">
                    <a:alpha val="100000"/>
                  </a:srgbClr>
                </a:solidFill>
                <a:latin typeface="SimHei"/>
                <a:ea typeface="SimHei"/>
                <a:cs typeface="SimHei"/>
              </a:rPr>
              <a:t>现爆炸性气体混合物的环境，即使出现也仅是短时存在</a:t>
            </a:r>
            <a:r>
              <a:rPr sz="2000" kern="0" spc="-10" dirty="0">
                <a:solidFill>
                  <a:srgbClr val="000000">
                    <a:alpha val="100000"/>
                  </a:srgbClr>
                </a:solidFill>
                <a:latin typeface="SimHei"/>
                <a:ea typeface="SimHei"/>
                <a:cs typeface="SimHei"/>
              </a:rPr>
              <a:t> </a:t>
            </a:r>
            <a:r>
              <a:rPr sz="2000" kern="0" spc="50" dirty="0">
                <a:solidFill>
                  <a:srgbClr val="000000">
                    <a:alpha val="100000"/>
                  </a:srgbClr>
                </a:solidFill>
                <a:latin typeface="SimHei"/>
                <a:ea typeface="SimHei"/>
                <a:cs typeface="SimHei"/>
              </a:rPr>
              <a:t>的爆炸性气体混合物的环</a:t>
            </a:r>
            <a:r>
              <a:rPr sz="2000" kern="0" spc="40" dirty="0">
                <a:solidFill>
                  <a:srgbClr val="000000">
                    <a:alpha val="100000"/>
                  </a:srgbClr>
                </a:solidFill>
                <a:latin typeface="SimHei"/>
                <a:ea typeface="SimHei"/>
                <a:cs typeface="SimHei"/>
              </a:rPr>
              <a:t>境；</a:t>
            </a:r>
            <a:endParaRPr sz="2000" dirty="0">
              <a:latin typeface="SimHei"/>
              <a:ea typeface="SimHei"/>
              <a:cs typeface="SimHei"/>
            </a:endParaRPr>
          </a:p>
          <a:p>
            <a:pPr marL="1344294" indent="-276225" algn="l" rtl="0" eaLnBrk="0">
              <a:lnSpc>
                <a:spcPct val="115000"/>
              </a:lnSpc>
              <a:spcBef>
                <a:spcPts val="822"/>
              </a:spcBef>
              <a:tabLst/>
            </a:pPr>
            <a:r>
              <a:rPr sz="2000" kern="0" spc="30" dirty="0">
                <a:solidFill>
                  <a:srgbClr val="FF0000">
                    <a:alpha val="100000"/>
                  </a:srgbClr>
                </a:solidFill>
                <a:latin typeface="Wingdings"/>
                <a:ea typeface="Wingdings"/>
                <a:cs typeface="Wingdings"/>
              </a:rPr>
              <a:t>u</a:t>
            </a:r>
            <a:r>
              <a:rPr sz="2000" kern="0" spc="30" dirty="0">
                <a:solidFill>
                  <a:srgbClr val="000000">
                    <a:alpha val="100000"/>
                  </a:srgbClr>
                </a:solidFill>
                <a:latin typeface="SimHei"/>
                <a:ea typeface="SimHei"/>
                <a:cs typeface="SimHei"/>
              </a:rPr>
              <a:t>附加 2 区 :当高挥发性液体可能大量释放并扩散到 15m 以外时，爆炸危险区域的范围  </a:t>
            </a:r>
            <a:r>
              <a:rPr sz="2000" kern="0" spc="0" dirty="0">
                <a:solidFill>
                  <a:srgbClr val="000000">
                    <a:alpha val="100000"/>
                  </a:srgbClr>
                </a:solidFill>
                <a:latin typeface="SimHei"/>
                <a:ea typeface="SimHei"/>
                <a:cs typeface="SimHei"/>
              </a:rPr>
              <a:t>应划分为附加 2区。</a:t>
            </a:r>
            <a:endParaRPr sz="2000" dirty="0">
              <a:latin typeface="SimHei"/>
              <a:ea typeface="SimHei"/>
              <a:cs typeface="SimHei"/>
            </a:endParaRPr>
          </a:p>
          <a:p>
            <a:pPr marL="1068069" algn="l" rtl="0" eaLnBrk="0">
              <a:lnSpc>
                <a:spcPct val="93000"/>
              </a:lnSpc>
              <a:spcBef>
                <a:spcPts val="720"/>
              </a:spcBef>
              <a:tabLst/>
            </a:pPr>
            <a:r>
              <a:rPr sz="2000" kern="0" spc="90" dirty="0">
                <a:solidFill>
                  <a:srgbClr val="FF0000">
                    <a:alpha val="100000"/>
                  </a:srgbClr>
                </a:solidFill>
                <a:latin typeface="Wingdings"/>
                <a:ea typeface="Wingdings"/>
                <a:cs typeface="Wingdings"/>
              </a:rPr>
              <a:t>u</a:t>
            </a:r>
            <a:r>
              <a:rPr sz="2000" kern="0" spc="90" dirty="0">
                <a:solidFill>
                  <a:srgbClr val="000000">
                    <a:alpha val="100000"/>
                  </a:srgbClr>
                </a:solidFill>
                <a:latin typeface="SimHei"/>
                <a:ea typeface="SimHei"/>
                <a:cs typeface="SimHei"/>
              </a:rPr>
              <a:t>城镇燃气各场站内用电场所和爆炸危险区域的等级和范围划分应按相关标准确定。</a:t>
            </a:r>
            <a:endParaRPr sz="2000" dirty="0">
              <a:latin typeface="SimHei"/>
              <a:ea typeface="SimHei"/>
              <a:cs typeface="SimHei"/>
            </a:endParaRPr>
          </a:p>
          <a:p>
            <a:pPr algn="r" rtl="0" eaLnBrk="0">
              <a:lnSpc>
                <a:spcPct val="93000"/>
              </a:lnSpc>
              <a:spcBef>
                <a:spcPts val="888"/>
              </a:spcBef>
              <a:tabLst/>
            </a:pPr>
            <a:r>
              <a:rPr sz="2000" kern="0" spc="80" dirty="0">
                <a:solidFill>
                  <a:srgbClr val="FF0000">
                    <a:alpha val="100000"/>
                  </a:srgbClr>
                </a:solidFill>
                <a:latin typeface="Wingdings"/>
                <a:ea typeface="Wingdings"/>
                <a:cs typeface="Wingdings"/>
              </a:rPr>
              <a:t>u</a:t>
            </a:r>
            <a:r>
              <a:rPr sz="2000" kern="0" spc="80" dirty="0">
                <a:solidFill>
                  <a:srgbClr val="000000">
                    <a:alpha val="100000"/>
                  </a:srgbClr>
                </a:solidFill>
                <a:latin typeface="SimHei"/>
                <a:ea typeface="SimHei"/>
                <a:cs typeface="SimHei"/>
              </a:rPr>
              <a:t>0 区一般只存在于密封容器和储罐等内部气体空</a:t>
            </a:r>
            <a:r>
              <a:rPr sz="2000" kern="0" spc="70" dirty="0">
                <a:solidFill>
                  <a:srgbClr val="000000">
                    <a:alpha val="100000"/>
                  </a:srgbClr>
                </a:solidFill>
                <a:latin typeface="SimHei"/>
                <a:ea typeface="SimHei"/>
                <a:cs typeface="SimHei"/>
              </a:rPr>
              <a:t>间。在实际设计中，1 区存在很少，大</a:t>
            </a:r>
            <a:endParaRPr sz="2000" dirty="0">
              <a:latin typeface="SimHei"/>
              <a:ea typeface="SimHei"/>
              <a:cs typeface="SimHei"/>
            </a:endParaRPr>
          </a:p>
          <a:p>
            <a:pPr algn="l" rtl="0" eaLnBrk="0">
              <a:lnSpc>
                <a:spcPct val="102000"/>
              </a:lnSpc>
              <a:tabLst/>
            </a:pPr>
            <a:endParaRPr sz="800" dirty="0">
              <a:latin typeface="Arial"/>
              <a:ea typeface="Arial"/>
              <a:cs typeface="Arial"/>
            </a:endParaRPr>
          </a:p>
          <a:p>
            <a:pPr algn="l" rtl="0" eaLnBrk="0">
              <a:lnSpc>
                <a:spcPct val="7682"/>
              </a:lnSpc>
              <a:tabLst/>
            </a:pPr>
            <a:endParaRPr sz="100" dirty="0">
              <a:latin typeface="Arial"/>
              <a:ea typeface="Arial"/>
              <a:cs typeface="Arial"/>
            </a:endParaRPr>
          </a:p>
          <a:p>
            <a:pPr marL="733425" algn="l" rtl="0" eaLnBrk="0">
              <a:lnSpc>
                <a:spcPct val="85000"/>
              </a:lnSpc>
              <a:tabLst>
                <a:tab pos="1355725" algn="l"/>
              </a:tabLst>
            </a:pPr>
            <a:r>
              <a:rPr sz="2000" kern="0" spc="0" dirty="0">
                <a:solidFill>
                  <a:srgbClr val="000000">
                    <a:alpha val="100000"/>
                  </a:srgbClr>
                </a:solidFill>
                <a:latin typeface="SimHei"/>
                <a:ea typeface="SimHei"/>
                <a:cs typeface="SimHei"/>
              </a:rPr>
              <a:t>	多数情况是属于</a:t>
            </a:r>
            <a:r>
              <a:rPr sz="2000" kern="0" spc="-200" dirty="0">
                <a:solidFill>
                  <a:srgbClr val="000000">
                    <a:alpha val="100000"/>
                  </a:srgbClr>
                </a:solidFill>
                <a:latin typeface="SimHei"/>
                <a:ea typeface="SimHei"/>
                <a:cs typeface="SimHei"/>
              </a:rPr>
              <a:t> </a:t>
            </a:r>
            <a:r>
              <a:rPr sz="2000" kern="0" spc="0" dirty="0">
                <a:solidFill>
                  <a:srgbClr val="000000">
                    <a:alpha val="100000"/>
                  </a:srgbClr>
                </a:solidFill>
                <a:latin typeface="SimHei"/>
                <a:ea typeface="SimHei"/>
                <a:cs typeface="SimHei"/>
              </a:rPr>
              <a:t>2 区。</a:t>
            </a:r>
            <a:endParaRPr sz="2000" dirty="0">
              <a:latin typeface="SimHei"/>
              <a:ea typeface="SimHei"/>
              <a:cs typeface="SimHei"/>
            </a:endParaRPr>
          </a:p>
        </p:txBody>
      </p:sp>
      <p:pic>
        <p:nvPicPr>
          <p:cNvPr id="1190" name="picture 1190"/>
          <p:cNvPicPr>
            <a:picLocks noChangeAspect="1"/>
          </p:cNvPicPr>
          <p:nvPr/>
        </p:nvPicPr>
        <p:blipFill>
          <a:blip r:embed="rId2"/>
          <a:stretch>
            <a:fillRect/>
          </a:stretch>
        </p:blipFill>
        <p:spPr>
          <a:xfrm rot="21600000">
            <a:off x="0" y="6138671"/>
            <a:ext cx="720852" cy="719328"/>
          </a:xfrm>
          <a:prstGeom prst="rect">
            <a:avLst/>
          </a:prstGeom>
        </p:spPr>
      </p:pic>
      <p:pic>
        <p:nvPicPr>
          <p:cNvPr id="1192" name="picture 1192"/>
          <p:cNvPicPr>
            <a:picLocks noChangeAspect="1"/>
          </p:cNvPicPr>
          <p:nvPr/>
        </p:nvPicPr>
        <p:blipFill>
          <a:blip r:embed="rId3"/>
          <a:stretch>
            <a:fillRect/>
          </a:stretch>
        </p:blipFill>
        <p:spPr>
          <a:xfrm rot="21600000">
            <a:off x="11472671" y="0"/>
            <a:ext cx="719328" cy="720852"/>
          </a:xfrm>
          <a:prstGeom prst="rect">
            <a:avLst/>
          </a:prstGeom>
        </p:spPr>
      </p:pic>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94" name="rect 1194"/>
          <p:cNvSpPr/>
          <p:nvPr/>
        </p:nvSpPr>
        <p:spPr>
          <a:xfrm>
            <a:off x="0" y="0"/>
            <a:ext cx="12192000" cy="6858000"/>
          </a:xfrm>
          <a:prstGeom prst="rect">
            <a:avLst/>
          </a:prstGeom>
          <a:solidFill>
            <a:srgbClr val="E4F4FB">
              <a:alpha val="100000"/>
            </a:srgbClr>
          </a:solidFill>
          <a:ln w="0" cap="flat">
            <a:noFill/>
            <a:prstDash val="solid"/>
            <a:miter lim="0"/>
          </a:ln>
        </p:spPr>
        <p:txBody>
          <a:bodyPr rtlCol="0"/>
          <a:lstStyle/>
          <a:p>
            <a:pPr algn="ctr"/>
            <a:endParaRPr lang="zh-CN" altLang="en-US"/>
          </a:p>
        </p:txBody>
      </p:sp>
      <p:pic>
        <p:nvPicPr>
          <p:cNvPr id="1196" name="picture 1196"/>
          <p:cNvPicPr>
            <a:picLocks noChangeAspect="1"/>
          </p:cNvPicPr>
          <p:nvPr/>
        </p:nvPicPr>
        <p:blipFill>
          <a:blip r:embed="rId2"/>
          <a:stretch>
            <a:fillRect/>
          </a:stretch>
        </p:blipFill>
        <p:spPr>
          <a:xfrm rot="21600000">
            <a:off x="1255776" y="1379219"/>
            <a:ext cx="10076688" cy="4759452"/>
          </a:xfrm>
          <a:prstGeom prst="rect">
            <a:avLst/>
          </a:prstGeom>
        </p:spPr>
      </p:pic>
      <p:sp>
        <p:nvSpPr>
          <p:cNvPr id="1198" name="textbox 1198"/>
          <p:cNvSpPr/>
          <p:nvPr/>
        </p:nvSpPr>
        <p:spPr>
          <a:xfrm>
            <a:off x="619686" y="510426"/>
            <a:ext cx="8160384" cy="562609"/>
          </a:xfrm>
          <a:prstGeom prst="rect">
            <a:avLst/>
          </a:prstGeom>
          <a:noFill/>
          <a:ln w="0" cap="flat">
            <a:noFill/>
            <a:prstDash val="solid"/>
            <a:miter lim="0"/>
          </a:ln>
        </p:spPr>
        <p:txBody>
          <a:bodyPr vert="horz" wrap="square" lIns="0" tIns="0" rIns="0" bIns="0"/>
          <a:lstStyle/>
          <a:p>
            <a:pPr algn="l" rtl="0" eaLnBrk="0">
              <a:lnSpc>
                <a:spcPct val="83341"/>
              </a:lnSpc>
              <a:tabLst/>
            </a:pPr>
            <a:endParaRPr sz="100" dirty="0">
              <a:latin typeface="Arial"/>
              <a:ea typeface="Arial"/>
              <a:cs typeface="Arial"/>
            </a:endParaRPr>
          </a:p>
          <a:p>
            <a:pPr algn="r" rtl="0" eaLnBrk="0">
              <a:lnSpc>
                <a:spcPts val="4227"/>
              </a:lnSpc>
              <a:tabLst/>
            </a:pPr>
            <a:r>
              <a:rPr sz="3200" b="1" kern="0" spc="-80" dirty="0">
                <a:solidFill>
                  <a:srgbClr val="000000">
                    <a:alpha val="100000"/>
                  </a:srgbClr>
                </a:solidFill>
                <a:latin typeface="Microsoft YaHei"/>
                <a:ea typeface="Microsoft YaHei"/>
                <a:cs typeface="Microsoft YaHei"/>
              </a:rPr>
              <a:t>《城镇燃气经营安全重大隐患判定标准》解析</a:t>
            </a:r>
            <a:endParaRPr sz="3200" dirty="0">
              <a:latin typeface="Microsoft YaHei"/>
              <a:ea typeface="Microsoft YaHei"/>
              <a:cs typeface="Microsoft YaHei"/>
            </a:endParaRPr>
          </a:p>
        </p:txBody>
      </p:sp>
      <p:sp>
        <p:nvSpPr>
          <p:cNvPr id="1200" name="textbox 1200"/>
          <p:cNvSpPr/>
          <p:nvPr/>
        </p:nvSpPr>
        <p:spPr>
          <a:xfrm>
            <a:off x="4130052" y="6222088"/>
            <a:ext cx="4678045" cy="354329"/>
          </a:xfrm>
          <a:prstGeom prst="rect">
            <a:avLst/>
          </a:prstGeom>
          <a:noFill/>
          <a:ln w="0" cap="flat">
            <a:noFill/>
            <a:prstDash val="solid"/>
            <a:miter lim="0"/>
          </a:ln>
        </p:spPr>
        <p:txBody>
          <a:bodyPr vert="horz" wrap="square" lIns="0" tIns="0" rIns="0" bIns="0"/>
          <a:lstStyle/>
          <a:p>
            <a:pPr algn="l" rtl="0" eaLnBrk="0">
              <a:lnSpc>
                <a:spcPct val="83341"/>
              </a:lnSpc>
              <a:tabLst/>
            </a:pPr>
            <a:endParaRPr sz="100" dirty="0">
              <a:latin typeface="Arial"/>
              <a:ea typeface="Arial"/>
              <a:cs typeface="Arial"/>
            </a:endParaRPr>
          </a:p>
          <a:p>
            <a:pPr marL="12700" algn="l" rtl="0" eaLnBrk="0">
              <a:lnSpc>
                <a:spcPts val="2588"/>
              </a:lnSpc>
              <a:tabLst/>
            </a:pPr>
            <a:r>
              <a:rPr sz="2000" kern="0" spc="110" dirty="0">
                <a:solidFill>
                  <a:srgbClr val="FF0000">
                    <a:alpha val="100000"/>
                  </a:srgbClr>
                </a:solidFill>
                <a:latin typeface="Microsoft YaHei"/>
                <a:ea typeface="Microsoft YaHei"/>
                <a:cs typeface="Microsoft YaHei"/>
              </a:rPr>
              <a:t>爆炸性气体环境危险区域划分(示意图1)</a:t>
            </a:r>
            <a:endParaRPr sz="2000" dirty="0">
              <a:latin typeface="Microsoft YaHei"/>
              <a:ea typeface="Microsoft YaHei"/>
              <a:cs typeface="Microsoft YaHei"/>
            </a:endParaRPr>
          </a:p>
        </p:txBody>
      </p:sp>
      <p:pic>
        <p:nvPicPr>
          <p:cNvPr id="1202" name="picture 1202"/>
          <p:cNvPicPr>
            <a:picLocks noChangeAspect="1"/>
          </p:cNvPicPr>
          <p:nvPr/>
        </p:nvPicPr>
        <p:blipFill>
          <a:blip r:embed="rId3"/>
          <a:stretch>
            <a:fillRect/>
          </a:stretch>
        </p:blipFill>
        <p:spPr>
          <a:xfrm rot="21600000">
            <a:off x="11472671" y="0"/>
            <a:ext cx="719328" cy="720852"/>
          </a:xfrm>
          <a:prstGeom prst="rect">
            <a:avLst/>
          </a:prstGeom>
        </p:spPr>
      </p:pic>
      <p:pic>
        <p:nvPicPr>
          <p:cNvPr id="1204" name="picture 1204"/>
          <p:cNvPicPr>
            <a:picLocks noChangeAspect="1"/>
          </p:cNvPicPr>
          <p:nvPr/>
        </p:nvPicPr>
        <p:blipFill>
          <a:blip r:embed="rId4"/>
          <a:stretch>
            <a:fillRect/>
          </a:stretch>
        </p:blipFill>
        <p:spPr>
          <a:xfrm rot="21600000">
            <a:off x="0" y="6138671"/>
            <a:ext cx="720852" cy="719328"/>
          </a:xfrm>
          <a:prstGeom prst="rect">
            <a:avLst/>
          </a:prstGeom>
        </p:spPr>
      </p:pic>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06" name="rect 1206"/>
          <p:cNvSpPr/>
          <p:nvPr/>
        </p:nvSpPr>
        <p:spPr>
          <a:xfrm>
            <a:off x="0" y="0"/>
            <a:ext cx="12192000" cy="6858000"/>
          </a:xfrm>
          <a:prstGeom prst="rect">
            <a:avLst/>
          </a:prstGeom>
          <a:solidFill>
            <a:srgbClr val="E4F4FB">
              <a:alpha val="100000"/>
            </a:srgbClr>
          </a:solidFill>
          <a:ln w="0" cap="flat">
            <a:noFill/>
            <a:prstDash val="solid"/>
            <a:miter lim="0"/>
          </a:ln>
        </p:spPr>
        <p:txBody>
          <a:bodyPr rtlCol="0"/>
          <a:lstStyle/>
          <a:p>
            <a:pPr algn="ctr"/>
            <a:endParaRPr lang="zh-CN" altLang="en-US"/>
          </a:p>
        </p:txBody>
      </p:sp>
      <p:pic>
        <p:nvPicPr>
          <p:cNvPr id="1208" name="picture 1208"/>
          <p:cNvPicPr>
            <a:picLocks noChangeAspect="1"/>
          </p:cNvPicPr>
          <p:nvPr/>
        </p:nvPicPr>
        <p:blipFill>
          <a:blip r:embed="rId2"/>
          <a:stretch>
            <a:fillRect/>
          </a:stretch>
        </p:blipFill>
        <p:spPr>
          <a:xfrm rot="21600000">
            <a:off x="1766316" y="1293876"/>
            <a:ext cx="8991600" cy="4911852"/>
          </a:xfrm>
          <a:prstGeom prst="rect">
            <a:avLst/>
          </a:prstGeom>
        </p:spPr>
      </p:pic>
      <p:sp>
        <p:nvSpPr>
          <p:cNvPr id="1210" name="textbox 1210"/>
          <p:cNvSpPr/>
          <p:nvPr/>
        </p:nvSpPr>
        <p:spPr>
          <a:xfrm>
            <a:off x="619686" y="510426"/>
            <a:ext cx="8160384" cy="562609"/>
          </a:xfrm>
          <a:prstGeom prst="rect">
            <a:avLst/>
          </a:prstGeom>
          <a:noFill/>
          <a:ln w="0" cap="flat">
            <a:noFill/>
            <a:prstDash val="solid"/>
            <a:miter lim="0"/>
          </a:ln>
        </p:spPr>
        <p:txBody>
          <a:bodyPr vert="horz" wrap="square" lIns="0" tIns="0" rIns="0" bIns="0"/>
          <a:lstStyle/>
          <a:p>
            <a:pPr algn="l" rtl="0" eaLnBrk="0">
              <a:lnSpc>
                <a:spcPct val="83341"/>
              </a:lnSpc>
              <a:tabLst/>
            </a:pPr>
            <a:endParaRPr sz="100" dirty="0">
              <a:latin typeface="Arial"/>
              <a:ea typeface="Arial"/>
              <a:cs typeface="Arial"/>
            </a:endParaRPr>
          </a:p>
          <a:p>
            <a:pPr algn="r" rtl="0" eaLnBrk="0">
              <a:lnSpc>
                <a:spcPts val="4227"/>
              </a:lnSpc>
              <a:tabLst/>
            </a:pPr>
            <a:r>
              <a:rPr sz="3200" b="1" kern="0" spc="-80" dirty="0">
                <a:solidFill>
                  <a:srgbClr val="000000">
                    <a:alpha val="100000"/>
                  </a:srgbClr>
                </a:solidFill>
                <a:latin typeface="Microsoft YaHei"/>
                <a:ea typeface="Microsoft YaHei"/>
                <a:cs typeface="Microsoft YaHei"/>
              </a:rPr>
              <a:t>《城镇燃气经营安全重大隐患判定标准》解析</a:t>
            </a:r>
            <a:endParaRPr sz="3200" dirty="0">
              <a:latin typeface="Microsoft YaHei"/>
              <a:ea typeface="Microsoft YaHei"/>
              <a:cs typeface="Microsoft YaHei"/>
            </a:endParaRPr>
          </a:p>
        </p:txBody>
      </p:sp>
      <p:sp>
        <p:nvSpPr>
          <p:cNvPr id="1212" name="textbox 1212"/>
          <p:cNvSpPr/>
          <p:nvPr/>
        </p:nvSpPr>
        <p:spPr>
          <a:xfrm>
            <a:off x="4130052" y="6222088"/>
            <a:ext cx="4678045" cy="354329"/>
          </a:xfrm>
          <a:prstGeom prst="rect">
            <a:avLst/>
          </a:prstGeom>
          <a:noFill/>
          <a:ln w="0" cap="flat">
            <a:noFill/>
            <a:prstDash val="solid"/>
            <a:miter lim="0"/>
          </a:ln>
        </p:spPr>
        <p:txBody>
          <a:bodyPr vert="horz" wrap="square" lIns="0" tIns="0" rIns="0" bIns="0"/>
          <a:lstStyle/>
          <a:p>
            <a:pPr algn="l" rtl="0" eaLnBrk="0">
              <a:lnSpc>
                <a:spcPct val="83341"/>
              </a:lnSpc>
              <a:tabLst/>
            </a:pPr>
            <a:endParaRPr sz="100" dirty="0">
              <a:latin typeface="Arial"/>
              <a:ea typeface="Arial"/>
              <a:cs typeface="Arial"/>
            </a:endParaRPr>
          </a:p>
          <a:p>
            <a:pPr marL="12700" algn="l" rtl="0" eaLnBrk="0">
              <a:lnSpc>
                <a:spcPts val="2588"/>
              </a:lnSpc>
              <a:tabLst/>
            </a:pPr>
            <a:r>
              <a:rPr sz="2000" kern="0" spc="110" dirty="0">
                <a:solidFill>
                  <a:srgbClr val="FF0000">
                    <a:alpha val="100000"/>
                  </a:srgbClr>
                </a:solidFill>
                <a:latin typeface="Microsoft YaHei"/>
                <a:ea typeface="Microsoft YaHei"/>
                <a:cs typeface="Microsoft YaHei"/>
              </a:rPr>
              <a:t>爆炸性气体环境危险区域划分(示意图2)</a:t>
            </a:r>
            <a:endParaRPr sz="2000" dirty="0">
              <a:latin typeface="Microsoft YaHei"/>
              <a:ea typeface="Microsoft YaHei"/>
              <a:cs typeface="Microsoft YaHei"/>
            </a:endParaRPr>
          </a:p>
        </p:txBody>
      </p:sp>
      <p:pic>
        <p:nvPicPr>
          <p:cNvPr id="1214" name="picture 1214"/>
          <p:cNvPicPr>
            <a:picLocks noChangeAspect="1"/>
          </p:cNvPicPr>
          <p:nvPr/>
        </p:nvPicPr>
        <p:blipFill>
          <a:blip r:embed="rId3"/>
          <a:stretch>
            <a:fillRect/>
          </a:stretch>
        </p:blipFill>
        <p:spPr>
          <a:xfrm rot="21600000">
            <a:off x="11472671" y="0"/>
            <a:ext cx="719328" cy="720852"/>
          </a:xfrm>
          <a:prstGeom prst="rect">
            <a:avLst/>
          </a:prstGeom>
        </p:spPr>
      </p:pic>
      <p:pic>
        <p:nvPicPr>
          <p:cNvPr id="1216" name="picture 1216"/>
          <p:cNvPicPr>
            <a:picLocks noChangeAspect="1"/>
          </p:cNvPicPr>
          <p:nvPr/>
        </p:nvPicPr>
        <p:blipFill>
          <a:blip r:embed="rId4"/>
          <a:stretch>
            <a:fillRect/>
          </a:stretch>
        </p:blipFill>
        <p:spPr>
          <a:xfrm rot="21600000">
            <a:off x="0" y="6138671"/>
            <a:ext cx="720852" cy="719328"/>
          </a:xfrm>
          <a:prstGeom prst="rect">
            <a:avLst/>
          </a:prstGeom>
        </p:spPr>
      </p:pic>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18" name="rect 1218"/>
          <p:cNvSpPr/>
          <p:nvPr/>
        </p:nvSpPr>
        <p:spPr>
          <a:xfrm>
            <a:off x="0" y="0"/>
            <a:ext cx="12192000" cy="6858000"/>
          </a:xfrm>
          <a:prstGeom prst="rect">
            <a:avLst/>
          </a:prstGeom>
          <a:solidFill>
            <a:srgbClr val="E4F4FB">
              <a:alpha val="100000"/>
            </a:srgbClr>
          </a:solidFill>
          <a:ln w="0" cap="flat">
            <a:noFill/>
            <a:prstDash val="solid"/>
            <a:miter lim="0"/>
          </a:ln>
        </p:spPr>
        <p:txBody>
          <a:bodyPr rtlCol="0"/>
          <a:lstStyle/>
          <a:p>
            <a:pPr algn="ctr"/>
            <a:endParaRPr lang="zh-CN" altLang="en-US"/>
          </a:p>
        </p:txBody>
      </p:sp>
      <p:pic>
        <p:nvPicPr>
          <p:cNvPr id="1220" name="picture 1220"/>
          <p:cNvPicPr>
            <a:picLocks noChangeAspect="1"/>
          </p:cNvPicPr>
          <p:nvPr/>
        </p:nvPicPr>
        <p:blipFill>
          <a:blip r:embed="rId2"/>
          <a:stretch>
            <a:fillRect/>
          </a:stretch>
        </p:blipFill>
        <p:spPr>
          <a:xfrm rot="21600000">
            <a:off x="291084" y="1466088"/>
            <a:ext cx="11687556" cy="4411979"/>
          </a:xfrm>
          <a:prstGeom prst="rect">
            <a:avLst/>
          </a:prstGeom>
        </p:spPr>
      </p:pic>
      <p:sp>
        <p:nvSpPr>
          <p:cNvPr id="1222" name="textbox 1222"/>
          <p:cNvSpPr/>
          <p:nvPr/>
        </p:nvSpPr>
        <p:spPr>
          <a:xfrm>
            <a:off x="619686" y="510426"/>
            <a:ext cx="8160384" cy="562609"/>
          </a:xfrm>
          <a:prstGeom prst="rect">
            <a:avLst/>
          </a:prstGeom>
          <a:noFill/>
          <a:ln w="0" cap="flat">
            <a:noFill/>
            <a:prstDash val="solid"/>
            <a:miter lim="0"/>
          </a:ln>
        </p:spPr>
        <p:txBody>
          <a:bodyPr vert="horz" wrap="square" lIns="0" tIns="0" rIns="0" bIns="0"/>
          <a:lstStyle/>
          <a:p>
            <a:pPr algn="l" rtl="0" eaLnBrk="0">
              <a:lnSpc>
                <a:spcPct val="83341"/>
              </a:lnSpc>
              <a:tabLst/>
            </a:pPr>
            <a:endParaRPr sz="100" dirty="0">
              <a:latin typeface="Arial"/>
              <a:ea typeface="Arial"/>
              <a:cs typeface="Arial"/>
            </a:endParaRPr>
          </a:p>
          <a:p>
            <a:pPr algn="r" rtl="0" eaLnBrk="0">
              <a:lnSpc>
                <a:spcPts val="4227"/>
              </a:lnSpc>
              <a:tabLst/>
            </a:pPr>
            <a:r>
              <a:rPr sz="3200" b="1" kern="0" spc="-80" dirty="0">
                <a:solidFill>
                  <a:srgbClr val="000000">
                    <a:alpha val="100000"/>
                  </a:srgbClr>
                </a:solidFill>
                <a:latin typeface="Microsoft YaHei"/>
                <a:ea typeface="Microsoft YaHei"/>
                <a:cs typeface="Microsoft YaHei"/>
              </a:rPr>
              <a:t>《城镇燃气经营安全重大隐患判定标准》解析</a:t>
            </a:r>
            <a:endParaRPr sz="3200" dirty="0">
              <a:latin typeface="Microsoft YaHei"/>
              <a:ea typeface="Microsoft YaHei"/>
              <a:cs typeface="Microsoft YaHei"/>
            </a:endParaRPr>
          </a:p>
        </p:txBody>
      </p:sp>
      <p:sp>
        <p:nvSpPr>
          <p:cNvPr id="1224" name="textbox 1224"/>
          <p:cNvSpPr/>
          <p:nvPr/>
        </p:nvSpPr>
        <p:spPr>
          <a:xfrm>
            <a:off x="4130052" y="6222088"/>
            <a:ext cx="4678045" cy="354329"/>
          </a:xfrm>
          <a:prstGeom prst="rect">
            <a:avLst/>
          </a:prstGeom>
          <a:noFill/>
          <a:ln w="0" cap="flat">
            <a:noFill/>
            <a:prstDash val="solid"/>
            <a:miter lim="0"/>
          </a:ln>
        </p:spPr>
        <p:txBody>
          <a:bodyPr vert="horz" wrap="square" lIns="0" tIns="0" rIns="0" bIns="0"/>
          <a:lstStyle/>
          <a:p>
            <a:pPr algn="l" rtl="0" eaLnBrk="0">
              <a:lnSpc>
                <a:spcPct val="83341"/>
              </a:lnSpc>
              <a:tabLst/>
            </a:pPr>
            <a:endParaRPr sz="100" dirty="0">
              <a:latin typeface="Arial"/>
              <a:ea typeface="Arial"/>
              <a:cs typeface="Arial"/>
            </a:endParaRPr>
          </a:p>
          <a:p>
            <a:pPr marL="12700" algn="l" rtl="0" eaLnBrk="0">
              <a:lnSpc>
                <a:spcPts val="2588"/>
              </a:lnSpc>
              <a:tabLst/>
            </a:pPr>
            <a:r>
              <a:rPr sz="2000" kern="0" spc="110" dirty="0">
                <a:solidFill>
                  <a:srgbClr val="FF0000">
                    <a:alpha val="100000"/>
                  </a:srgbClr>
                </a:solidFill>
                <a:latin typeface="Microsoft YaHei"/>
                <a:ea typeface="Microsoft YaHei"/>
                <a:cs typeface="Microsoft YaHei"/>
              </a:rPr>
              <a:t>爆炸性气体环境危险区域划分(示意图3)</a:t>
            </a:r>
            <a:endParaRPr sz="2000" dirty="0">
              <a:latin typeface="Microsoft YaHei"/>
              <a:ea typeface="Microsoft YaHei"/>
              <a:cs typeface="Microsoft YaHei"/>
            </a:endParaRPr>
          </a:p>
        </p:txBody>
      </p:sp>
      <p:pic>
        <p:nvPicPr>
          <p:cNvPr id="1226" name="picture 1226"/>
          <p:cNvPicPr>
            <a:picLocks noChangeAspect="1"/>
          </p:cNvPicPr>
          <p:nvPr/>
        </p:nvPicPr>
        <p:blipFill>
          <a:blip r:embed="rId3"/>
          <a:stretch>
            <a:fillRect/>
          </a:stretch>
        </p:blipFill>
        <p:spPr>
          <a:xfrm rot="21600000">
            <a:off x="11472671" y="0"/>
            <a:ext cx="719328" cy="720852"/>
          </a:xfrm>
          <a:prstGeom prst="rect">
            <a:avLst/>
          </a:prstGeom>
        </p:spPr>
      </p:pic>
      <p:pic>
        <p:nvPicPr>
          <p:cNvPr id="1228" name="picture 1228"/>
          <p:cNvPicPr>
            <a:picLocks noChangeAspect="1"/>
          </p:cNvPicPr>
          <p:nvPr/>
        </p:nvPicPr>
        <p:blipFill>
          <a:blip r:embed="rId4"/>
          <a:stretch>
            <a:fillRect/>
          </a:stretch>
        </p:blipFill>
        <p:spPr>
          <a:xfrm rot="21600000">
            <a:off x="0" y="6138671"/>
            <a:ext cx="720852" cy="719328"/>
          </a:xfrm>
          <a:prstGeom prst="rect">
            <a:avLst/>
          </a:prstGeom>
        </p:spPr>
      </p:pic>
    </p:spTree>
  </p:cSld>
  <p:clrMapOvr>
    <a:masterClrMapping/>
  </p:clrMapOvr>
</p:sld>
</file>

<file path=ppt/slides/slide58.xml><?xml version="1.0" encoding="utf-8"?>
<p:sld xmlns:a16="http://schemas.microsoft.com/office/drawing/2014/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30" name="rect 1230"/>
          <p:cNvSpPr/>
          <p:nvPr/>
        </p:nvSpPr>
        <p:spPr>
          <a:xfrm>
            <a:off x="0" y="0"/>
            <a:ext cx="12192000" cy="6858000"/>
          </a:xfrm>
          <a:prstGeom prst="rect">
            <a:avLst/>
          </a:prstGeom>
          <a:solidFill>
            <a:srgbClr val="E4F4FB">
              <a:alpha val="100000"/>
            </a:srgbClr>
          </a:solidFill>
          <a:ln w="0" cap="flat">
            <a:noFill/>
            <a:prstDash val="solid"/>
            <a:miter lim="0"/>
          </a:ln>
        </p:spPr>
        <p:txBody>
          <a:bodyPr rtlCol="0"/>
          <a:lstStyle/>
          <a:p>
            <a:pPr algn="ctr"/>
            <a:endParaRPr lang="zh-CN" altLang="en-US"/>
          </a:p>
        </p:txBody>
      </p:sp>
      <p:grpSp>
        <p:nvGrpSpPr>
          <p:cNvPr id="94" name="group 94"/>
          <p:cNvGrpSpPr/>
          <p:nvPr/>
        </p:nvGrpSpPr>
        <p:grpSpPr>
          <a:xfrm rot="21600000">
            <a:off x="720852" y="1626107"/>
            <a:ext cx="10750296" cy="4658868"/>
            <a:chOff x="0" y="0"/>
            <a:chExt cx="10750296" cy="4658868"/>
          </a:xfrm>
        </p:grpSpPr>
        <p:sp>
          <p:nvSpPr>
            <p:cNvPr id="1232" name="path 1232"/>
            <p:cNvSpPr/>
            <p:nvPr/>
          </p:nvSpPr>
          <p:spPr>
            <a:xfrm>
              <a:off x="0" y="0"/>
              <a:ext cx="10750296" cy="2165604"/>
            </a:xfrm>
            <a:custGeom>
              <a:avLst/>
              <a:gdLst/>
              <a:ahLst/>
              <a:cxnLst/>
              <a:rect l="0" t="0" r="0" b="0"/>
              <a:pathLst>
                <a:path w="16929" h="3410">
                  <a:moveTo>
                    <a:pt x="0" y="0"/>
                  </a:moveTo>
                  <a:lnTo>
                    <a:pt x="16929" y="0"/>
                  </a:lnTo>
                  <a:lnTo>
                    <a:pt x="16929" y="1452"/>
                  </a:lnTo>
                  <a:lnTo>
                    <a:pt x="0" y="1452"/>
                  </a:lnTo>
                  <a:lnTo>
                    <a:pt x="0" y="0"/>
                  </a:lnTo>
                  <a:close/>
                </a:path>
                <a:path w="16929" h="3410">
                  <a:moveTo>
                    <a:pt x="0" y="2431"/>
                  </a:moveTo>
                  <a:lnTo>
                    <a:pt x="4171" y="2431"/>
                  </a:lnTo>
                  <a:lnTo>
                    <a:pt x="4171" y="3410"/>
                  </a:lnTo>
                  <a:lnTo>
                    <a:pt x="0" y="3410"/>
                  </a:lnTo>
                  <a:lnTo>
                    <a:pt x="0" y="2431"/>
                  </a:lnTo>
                  <a:close/>
                </a:path>
                <a:path w="16929" h="3410">
                  <a:moveTo>
                    <a:pt x="4171" y="2431"/>
                  </a:moveTo>
                  <a:lnTo>
                    <a:pt x="11138" y="2431"/>
                  </a:lnTo>
                  <a:lnTo>
                    <a:pt x="11138" y="3410"/>
                  </a:lnTo>
                  <a:lnTo>
                    <a:pt x="4171" y="3410"/>
                  </a:lnTo>
                  <a:lnTo>
                    <a:pt x="4171" y="2431"/>
                  </a:lnTo>
                  <a:close/>
                </a:path>
                <a:path w="16929" h="3410">
                  <a:moveTo>
                    <a:pt x="11138" y="2431"/>
                  </a:moveTo>
                  <a:lnTo>
                    <a:pt x="16929" y="2431"/>
                  </a:lnTo>
                  <a:lnTo>
                    <a:pt x="16929" y="3410"/>
                  </a:lnTo>
                  <a:lnTo>
                    <a:pt x="11138" y="3410"/>
                  </a:lnTo>
                  <a:lnTo>
                    <a:pt x="11138" y="2431"/>
                  </a:lnTo>
                  <a:close/>
                </a:path>
              </a:pathLst>
            </a:custGeom>
            <a:solidFill>
              <a:srgbClr val="B9D6E6">
                <a:alpha val="100000"/>
              </a:srgbClr>
            </a:solidFill>
            <a:ln w="0" cap="flat">
              <a:noFill/>
              <a:prstDash val="solid"/>
              <a:miter lim="0"/>
            </a:ln>
          </p:spPr>
          <p:txBody>
            <a:bodyPr rtlCol="0"/>
            <a:lstStyle/>
            <a:p>
              <a:pPr algn="ctr"/>
              <a:endParaRPr lang="zh-CN" altLang="en-US"/>
            </a:p>
          </p:txBody>
        </p:sp>
        <p:sp>
          <p:nvSpPr>
            <p:cNvPr id="1234" name="path 1234"/>
            <p:cNvSpPr/>
            <p:nvPr/>
          </p:nvSpPr>
          <p:spPr>
            <a:xfrm>
              <a:off x="0" y="922020"/>
              <a:ext cx="10750296" cy="3736847"/>
            </a:xfrm>
            <a:custGeom>
              <a:avLst/>
              <a:gdLst/>
              <a:ahLst/>
              <a:cxnLst/>
              <a:rect l="0" t="0" r="0" b="0"/>
              <a:pathLst>
                <a:path w="16929" h="5884">
                  <a:moveTo>
                    <a:pt x="0" y="0"/>
                  </a:moveTo>
                  <a:lnTo>
                    <a:pt x="16929" y="0"/>
                  </a:lnTo>
                  <a:lnTo>
                    <a:pt x="16929" y="979"/>
                  </a:lnTo>
                  <a:lnTo>
                    <a:pt x="0" y="979"/>
                  </a:lnTo>
                  <a:lnTo>
                    <a:pt x="0" y="0"/>
                  </a:lnTo>
                  <a:close/>
                </a:path>
                <a:path w="16929" h="5884">
                  <a:moveTo>
                    <a:pt x="0" y="1958"/>
                  </a:moveTo>
                  <a:lnTo>
                    <a:pt x="4171" y="1958"/>
                  </a:lnTo>
                  <a:lnTo>
                    <a:pt x="4171" y="5884"/>
                  </a:lnTo>
                  <a:lnTo>
                    <a:pt x="0" y="5884"/>
                  </a:lnTo>
                  <a:lnTo>
                    <a:pt x="0" y="1958"/>
                  </a:lnTo>
                  <a:close/>
                </a:path>
                <a:path w="16929" h="5884">
                  <a:moveTo>
                    <a:pt x="4171" y="1958"/>
                  </a:moveTo>
                  <a:lnTo>
                    <a:pt x="11138" y="1958"/>
                  </a:lnTo>
                  <a:lnTo>
                    <a:pt x="11138" y="5884"/>
                  </a:lnTo>
                  <a:lnTo>
                    <a:pt x="4171" y="5884"/>
                  </a:lnTo>
                  <a:lnTo>
                    <a:pt x="4171" y="1958"/>
                  </a:lnTo>
                  <a:close/>
                </a:path>
                <a:path w="16929" h="5884">
                  <a:moveTo>
                    <a:pt x="11138" y="1958"/>
                  </a:moveTo>
                  <a:lnTo>
                    <a:pt x="16929" y="1958"/>
                  </a:lnTo>
                  <a:lnTo>
                    <a:pt x="16929" y="5884"/>
                  </a:lnTo>
                  <a:lnTo>
                    <a:pt x="11138" y="5884"/>
                  </a:lnTo>
                  <a:lnTo>
                    <a:pt x="11138" y="1958"/>
                  </a:lnTo>
                  <a:close/>
                </a:path>
              </a:pathLst>
            </a:custGeom>
            <a:solidFill>
              <a:srgbClr val="FFFFFF">
                <a:alpha val="100000"/>
              </a:srgbClr>
            </a:solidFill>
            <a:ln w="0" cap="flat">
              <a:noFill/>
              <a:prstDash val="solid"/>
              <a:miter lim="0"/>
            </a:ln>
          </p:spPr>
          <p:txBody>
            <a:bodyPr rtlCol="0"/>
            <a:lstStyle/>
            <a:p>
              <a:pPr algn="ctr"/>
              <a:endParaRPr lang="zh-CN" altLang="en-US"/>
            </a:p>
          </p:txBody>
        </p:sp>
      </p:grpSp>
      <p:graphicFrame>
        <p:nvGraphicFramePr>
          <p:cNvPr id="1236" name="table 1236"/>
          <p:cNvGraphicFramePr>
            <a:graphicFrameLocks noGrp="1"/>
          </p:cNvGraphicFramePr>
          <p:nvPr/>
        </p:nvGraphicFramePr>
        <p:xfrm>
          <a:off x="720090" y="3169920"/>
          <a:ext cx="10750549" cy="3121025"/>
        </p:xfrm>
        <a:graphic>
          <a:graphicData uri="http://schemas.openxmlformats.org/drawingml/2006/table">
            <a:tbl>
              <a:tblPr/>
              <a:tblGrid>
                <a:gridCol w="2649220">
                  <a:extLst>
                    <a:ext uri="{9D8B030D-6E8A-4147-A177-3AD203B41FA5}">
                      <a16:colId xmlns:a16="http://schemas.microsoft.com/office/drawing/2014/main" val="20000"/>
                    </a:ext>
                  </a:extLst>
                </a:gridCol>
                <a:gridCol w="4424045">
                  <a:extLst>
                    <a:ext uri="{9D8B030D-6E8A-4147-A177-3AD203B41FA5}">
                      <a16:colId xmlns:a16="http://schemas.microsoft.com/office/drawing/2014/main" val="20001"/>
                    </a:ext>
                  </a:extLst>
                </a:gridCol>
                <a:gridCol w="3677284">
                  <a:extLst>
                    <a:ext uri="{9D8B030D-6E8A-4147-A177-3AD203B41FA5}">
                      <a16:colId xmlns:a16="http://schemas.microsoft.com/office/drawing/2014/main" val="20002"/>
                    </a:ext>
                  </a:extLst>
                </a:gridCol>
              </a:tblGrid>
              <a:tr h="3121025">
                <a:tc>
                  <a:txBody>
                    <a:bodyPr/>
                    <a:lstStyle/>
                    <a:p>
                      <a:pPr algn="l" rtl="0" eaLnBrk="0">
                        <a:lnSpc>
                          <a:spcPct val="152000"/>
                        </a:lnSpc>
                        <a:tabLst/>
                      </a:pPr>
                      <a:endParaRPr sz="1000" dirty="0">
                        <a:latin typeface="Arial"/>
                        <a:ea typeface="Arial"/>
                        <a:cs typeface="Arial"/>
                      </a:endParaRPr>
                    </a:p>
                    <a:p>
                      <a:pPr algn="l" rtl="0" eaLnBrk="0">
                        <a:lnSpc>
                          <a:spcPct val="8355"/>
                        </a:lnSpc>
                        <a:tabLst/>
                      </a:pPr>
                      <a:endParaRPr sz="100" dirty="0">
                        <a:latin typeface="Arial"/>
                        <a:ea typeface="Arial"/>
                        <a:cs typeface="Arial"/>
                      </a:endParaRPr>
                    </a:p>
                    <a:p>
                      <a:pPr marL="872489" algn="l" rtl="0" eaLnBrk="0">
                        <a:lnSpc>
                          <a:spcPct val="84000"/>
                        </a:lnSpc>
                        <a:tabLst/>
                      </a:pPr>
                      <a:r>
                        <a:rPr sz="1600" kern="0" spc="120" dirty="0">
                          <a:solidFill>
                            <a:srgbClr val="000000">
                              <a:alpha val="100000"/>
                            </a:srgbClr>
                          </a:solidFill>
                          <a:latin typeface="Microsoft YaHei"/>
                          <a:ea typeface="Microsoft YaHei"/>
                          <a:cs typeface="Microsoft YaHei"/>
                        </a:rPr>
                        <a:t>检查要点</a:t>
                      </a:r>
                      <a:endParaRPr sz="1600" dirty="0">
                        <a:latin typeface="Microsoft YaHei"/>
                        <a:ea typeface="Microsoft YaHei"/>
                        <a:cs typeface="Microsoft YaHei"/>
                      </a:endParaRPr>
                    </a:p>
                    <a:p>
                      <a:pPr algn="l" rtl="0" eaLnBrk="0">
                        <a:lnSpc>
                          <a:spcPct val="128000"/>
                        </a:lnSpc>
                        <a:tabLst/>
                      </a:pPr>
                      <a:endParaRPr sz="1000" dirty="0">
                        <a:latin typeface="Arial"/>
                        <a:ea typeface="Arial"/>
                        <a:cs typeface="Arial"/>
                      </a:endParaRPr>
                    </a:p>
                    <a:p>
                      <a:pPr algn="l" rtl="0" eaLnBrk="0">
                        <a:lnSpc>
                          <a:spcPct val="129000"/>
                        </a:lnSpc>
                        <a:tabLst/>
                      </a:pPr>
                      <a:endParaRPr sz="1000" dirty="0">
                        <a:latin typeface="Arial"/>
                        <a:ea typeface="Arial"/>
                        <a:cs typeface="Arial"/>
                      </a:endParaRPr>
                    </a:p>
                    <a:p>
                      <a:pPr algn="l" rtl="0" eaLnBrk="0">
                        <a:lnSpc>
                          <a:spcPct val="103000"/>
                        </a:lnSpc>
                        <a:tabLst/>
                      </a:pPr>
                      <a:endParaRPr sz="300" dirty="0">
                        <a:latin typeface="Arial"/>
                        <a:ea typeface="Arial"/>
                        <a:cs typeface="Arial"/>
                      </a:endParaRPr>
                    </a:p>
                    <a:p>
                      <a:pPr marL="230504" indent="60325" algn="l" rtl="0" eaLnBrk="0">
                        <a:lnSpc>
                          <a:spcPct val="120000"/>
                        </a:lnSpc>
                        <a:tabLst/>
                      </a:pPr>
                      <a:r>
                        <a:rPr sz="1200" kern="0" spc="-90" dirty="0">
                          <a:solidFill>
                            <a:srgbClr val="000000">
                              <a:alpha val="100000"/>
                            </a:srgbClr>
                          </a:solidFill>
                          <a:latin typeface="Microsoft YaHei"/>
                          <a:ea typeface="Microsoft YaHei"/>
                          <a:cs typeface="Microsoft YaHei"/>
                        </a:rPr>
                        <a:t>（</a:t>
                      </a:r>
                      <a:r>
                        <a:rPr sz="1200" kern="0" spc="100" dirty="0">
                          <a:solidFill>
                            <a:srgbClr val="000000">
                              <a:alpha val="100000"/>
                            </a:srgbClr>
                          </a:solidFill>
                          <a:latin typeface="Microsoft YaHei"/>
                          <a:ea typeface="Microsoft YaHei"/>
                          <a:cs typeface="Microsoft YaHei"/>
                        </a:rPr>
                        <a:t> </a:t>
                      </a:r>
                      <a:r>
                        <a:rPr sz="1200" kern="0" spc="-90" dirty="0">
                          <a:solidFill>
                            <a:srgbClr val="000000">
                              <a:alpha val="100000"/>
                            </a:srgbClr>
                          </a:solidFill>
                          <a:latin typeface="FangSong"/>
                          <a:ea typeface="FangSong"/>
                          <a:cs typeface="FangSong"/>
                        </a:rPr>
                        <a:t>1</a:t>
                      </a:r>
                      <a:r>
                        <a:rPr sz="1200" kern="0" spc="-300" dirty="0">
                          <a:solidFill>
                            <a:srgbClr val="000000">
                              <a:alpha val="100000"/>
                            </a:srgbClr>
                          </a:solidFill>
                          <a:latin typeface="FangSong"/>
                          <a:ea typeface="FangSong"/>
                          <a:cs typeface="FangSong"/>
                        </a:rPr>
                        <a:t> </a:t>
                      </a:r>
                      <a:r>
                        <a:rPr sz="1200" kern="0" spc="-90" dirty="0">
                          <a:solidFill>
                            <a:srgbClr val="000000">
                              <a:alpha val="100000"/>
                            </a:srgbClr>
                          </a:solidFill>
                          <a:latin typeface="Microsoft YaHei"/>
                          <a:ea typeface="Microsoft YaHei"/>
                          <a:cs typeface="Microsoft YaHei"/>
                        </a:rPr>
                        <a:t>）查地下调压室和无人值守</a:t>
                      </a:r>
                      <a:r>
                        <a:rPr sz="1200" kern="0" spc="0" dirty="0">
                          <a:solidFill>
                            <a:srgbClr val="000000">
                              <a:alpha val="100000"/>
                            </a:srgbClr>
                          </a:solidFill>
                          <a:latin typeface="Microsoft YaHei"/>
                          <a:ea typeface="Microsoft YaHei"/>
                          <a:cs typeface="Microsoft YaHei"/>
                        </a:rPr>
                        <a:t>         调压室（爆炸危险区域等级</a:t>
                      </a:r>
                      <a:r>
                        <a:rPr sz="1200" kern="0" spc="-10" dirty="0">
                          <a:solidFill>
                            <a:srgbClr val="000000">
                              <a:alpha val="100000"/>
                            </a:srgbClr>
                          </a:solidFill>
                          <a:latin typeface="Microsoft YaHei"/>
                          <a:ea typeface="Microsoft YaHei"/>
                          <a:cs typeface="Microsoft YaHei"/>
                        </a:rPr>
                        <a:t>为</a:t>
                      </a:r>
                      <a:r>
                        <a:rPr sz="1200" kern="0" spc="-10" dirty="0">
                          <a:solidFill>
                            <a:srgbClr val="000000">
                              <a:alpha val="100000"/>
                            </a:srgbClr>
                          </a:solidFill>
                          <a:latin typeface="FangSong"/>
                          <a:ea typeface="FangSong"/>
                          <a:cs typeface="FangSong"/>
                        </a:rPr>
                        <a:t>1     </a:t>
                      </a:r>
                      <a:r>
                        <a:rPr sz="1200" kern="0" spc="-30" dirty="0">
                          <a:solidFill>
                            <a:srgbClr val="000000">
                              <a:alpha val="100000"/>
                            </a:srgbClr>
                          </a:solidFill>
                          <a:latin typeface="Microsoft YaHei"/>
                          <a:ea typeface="Microsoft YaHei"/>
                          <a:cs typeface="Microsoft YaHei"/>
                        </a:rPr>
                        <a:t>区 ）的电动阀、加臭机泵、电加</a:t>
                      </a:r>
                      <a:r>
                        <a:rPr sz="1200" kern="0" spc="10" dirty="0">
                          <a:solidFill>
                            <a:srgbClr val="000000">
                              <a:alpha val="100000"/>
                            </a:srgbClr>
                          </a:solidFill>
                          <a:latin typeface="Microsoft YaHei"/>
                          <a:ea typeface="Microsoft YaHei"/>
                          <a:cs typeface="Microsoft YaHei"/>
                        </a:rPr>
                        <a:t>       </a:t>
                      </a:r>
                      <a:r>
                        <a:rPr sz="1200" kern="0" spc="0" dirty="0">
                          <a:solidFill>
                            <a:srgbClr val="000000">
                              <a:alpha val="100000"/>
                            </a:srgbClr>
                          </a:solidFill>
                          <a:latin typeface="Microsoft YaHei"/>
                          <a:ea typeface="Microsoft YaHei"/>
                          <a:cs typeface="Microsoft YaHei"/>
                        </a:rPr>
                        <a:t>热器、电伴热带、轴流风机</a:t>
                      </a:r>
                      <a:r>
                        <a:rPr sz="1200" kern="0" spc="-10" dirty="0">
                          <a:solidFill>
                            <a:srgbClr val="000000">
                              <a:alpha val="100000"/>
                            </a:srgbClr>
                          </a:solidFill>
                          <a:latin typeface="Microsoft YaHei"/>
                          <a:ea typeface="Microsoft YaHei"/>
                          <a:cs typeface="Microsoft YaHei"/>
                        </a:rPr>
                        <a:t>、照       </a:t>
                      </a:r>
                      <a:r>
                        <a:rPr sz="1200" kern="0" spc="0" dirty="0">
                          <a:solidFill>
                            <a:srgbClr val="000000">
                              <a:alpha val="100000"/>
                            </a:srgbClr>
                          </a:solidFill>
                          <a:latin typeface="Microsoft YaHei"/>
                          <a:ea typeface="Microsoft YaHei"/>
                          <a:cs typeface="Microsoft YaHei"/>
                        </a:rPr>
                        <a:t>明、压力变送器、温度变送</a:t>
                      </a:r>
                      <a:r>
                        <a:rPr sz="1200" kern="0" spc="-10" dirty="0">
                          <a:solidFill>
                            <a:srgbClr val="000000">
                              <a:alpha val="100000"/>
                            </a:srgbClr>
                          </a:solidFill>
                          <a:latin typeface="Microsoft YaHei"/>
                          <a:ea typeface="Microsoft YaHei"/>
                          <a:cs typeface="Microsoft YaHei"/>
                        </a:rPr>
                        <a:t>器、       </a:t>
                      </a:r>
                      <a:r>
                        <a:rPr sz="1200" kern="0" spc="0" dirty="0">
                          <a:solidFill>
                            <a:srgbClr val="000000">
                              <a:alpha val="100000"/>
                            </a:srgbClr>
                          </a:solidFill>
                          <a:latin typeface="Microsoft YaHei"/>
                          <a:ea typeface="Microsoft YaHei"/>
                          <a:cs typeface="Microsoft YaHei"/>
                        </a:rPr>
                        <a:t>差压变送器、燃气浓度检测</a:t>
                      </a:r>
                      <a:r>
                        <a:rPr sz="1200" kern="0" spc="-10" dirty="0">
                          <a:solidFill>
                            <a:srgbClr val="000000">
                              <a:alpha val="100000"/>
                            </a:srgbClr>
                          </a:solidFill>
                          <a:latin typeface="Microsoft YaHei"/>
                          <a:ea typeface="Microsoft YaHei"/>
                          <a:cs typeface="Microsoft YaHei"/>
                        </a:rPr>
                        <a:t>报警       </a:t>
                      </a:r>
                      <a:r>
                        <a:rPr sz="1200" kern="0" spc="0" dirty="0">
                          <a:solidFill>
                            <a:srgbClr val="000000">
                              <a:alpha val="100000"/>
                            </a:srgbClr>
                          </a:solidFill>
                          <a:latin typeface="Microsoft YaHei"/>
                          <a:ea typeface="Microsoft YaHei"/>
                          <a:cs typeface="Microsoft YaHei"/>
                        </a:rPr>
                        <a:t>装置、视频监控装置、流量</a:t>
                      </a:r>
                      <a:r>
                        <a:rPr sz="1200" kern="0" spc="-10" dirty="0">
                          <a:solidFill>
                            <a:srgbClr val="000000">
                              <a:alpha val="100000"/>
                            </a:srgbClr>
                          </a:solidFill>
                          <a:latin typeface="Microsoft YaHei"/>
                          <a:ea typeface="Microsoft YaHei"/>
                          <a:cs typeface="Microsoft YaHei"/>
                        </a:rPr>
                        <a:t>计量       </a:t>
                      </a:r>
                      <a:r>
                        <a:rPr sz="1200" kern="0" spc="0" dirty="0">
                          <a:solidFill>
                            <a:srgbClr val="000000">
                              <a:alpha val="100000"/>
                            </a:srgbClr>
                          </a:solidFill>
                          <a:latin typeface="Microsoft YaHei"/>
                          <a:ea typeface="Microsoft YaHei"/>
                          <a:cs typeface="Microsoft YaHei"/>
                        </a:rPr>
                        <a:t>装置等电气、仪表装置和相</a:t>
                      </a:r>
                      <a:r>
                        <a:rPr sz="1200" kern="0" spc="-10" dirty="0">
                          <a:solidFill>
                            <a:srgbClr val="000000">
                              <a:alpha val="100000"/>
                            </a:srgbClr>
                          </a:solidFill>
                          <a:latin typeface="Microsoft YaHei"/>
                          <a:ea typeface="Microsoft YaHei"/>
                          <a:cs typeface="Microsoft YaHei"/>
                        </a:rPr>
                        <a:t>应的       线路结构的防爆性能 ；</a:t>
                      </a:r>
                      <a:endParaRPr sz="1200" dirty="0">
                        <a:latin typeface="Microsoft YaHei"/>
                        <a:ea typeface="Microsoft YaHei"/>
                        <a:cs typeface="Microsoft YaHei"/>
                      </a:endParaRPr>
                    </a:p>
                  </a:txBody>
                  <a:tcPr marL="0" marR="0" marT="0" marB="0">
                    <a:lnL>
                      <a:noFill/>
                    </a:lnL>
                    <a:lnR w="12700" cap="flat" cmpd="sng" algn="ctr">
                      <a:solidFill>
                        <a:srgbClr val="8EBFD6"/>
                      </a:solidFill>
                      <a:prstDash val="solid"/>
                      <a:round/>
                      <a:headEnd type="none" w="med" len="med"/>
                      <a:tailEnd type="none" w="med" len="med"/>
                    </a:lnR>
                    <a:lnT>
                      <a:noFill/>
                    </a:lnT>
                    <a:lnB w="12700" cap="flat" cmpd="sng" algn="ctr">
                      <a:solidFill>
                        <a:srgbClr val="8EBFD6"/>
                      </a:solidFill>
                      <a:prstDash val="solid"/>
                      <a:round/>
                      <a:headEnd type="none" w="med" len="med"/>
                      <a:tailEnd type="none" w="med" len="med"/>
                    </a:lnB>
                  </a:tcPr>
                </a:tc>
                <a:tc>
                  <a:txBody>
                    <a:bodyPr/>
                    <a:lstStyle/>
                    <a:p>
                      <a:pPr algn="l" rtl="0" eaLnBrk="0">
                        <a:lnSpc>
                          <a:spcPct val="152000"/>
                        </a:lnSpc>
                        <a:tabLst/>
                      </a:pPr>
                      <a:endParaRPr sz="1000" dirty="0">
                        <a:latin typeface="Arial"/>
                        <a:ea typeface="Arial"/>
                        <a:cs typeface="Arial"/>
                      </a:endParaRPr>
                    </a:p>
                    <a:p>
                      <a:pPr marL="1762125" algn="l" rtl="0" eaLnBrk="0">
                        <a:lnSpc>
                          <a:spcPct val="84000"/>
                        </a:lnSpc>
                        <a:spcBef>
                          <a:spcPts val="4"/>
                        </a:spcBef>
                        <a:tabLst/>
                      </a:pPr>
                      <a:r>
                        <a:rPr sz="1600" kern="0" spc="120" dirty="0">
                          <a:solidFill>
                            <a:srgbClr val="000000">
                              <a:alpha val="100000"/>
                            </a:srgbClr>
                          </a:solidFill>
                          <a:latin typeface="Microsoft YaHei"/>
                          <a:ea typeface="Microsoft YaHei"/>
                          <a:cs typeface="Microsoft YaHei"/>
                        </a:rPr>
                        <a:t>判定标准</a:t>
                      </a:r>
                      <a:endParaRPr sz="1600" dirty="0">
                        <a:latin typeface="Microsoft YaHei"/>
                        <a:ea typeface="Microsoft YaHei"/>
                        <a:cs typeface="Microsoft YaHei"/>
                      </a:endParaRPr>
                    </a:p>
                    <a:p>
                      <a:pPr algn="l" rtl="0" eaLnBrk="0">
                        <a:lnSpc>
                          <a:spcPct val="100000"/>
                        </a:lnSpc>
                        <a:tabLst/>
                      </a:pPr>
                      <a:endParaRPr sz="1000" dirty="0">
                        <a:latin typeface="Arial"/>
                        <a:ea typeface="Arial"/>
                        <a:cs typeface="Arial"/>
                      </a:endParaRPr>
                    </a:p>
                    <a:p>
                      <a:pPr algn="l" rtl="0" eaLnBrk="0">
                        <a:lnSpc>
                          <a:spcPct val="100000"/>
                        </a:lnSpc>
                        <a:tabLst/>
                      </a:pPr>
                      <a:endParaRPr sz="1000" dirty="0">
                        <a:latin typeface="Arial"/>
                        <a:ea typeface="Arial"/>
                        <a:cs typeface="Arial"/>
                      </a:endParaRPr>
                    </a:p>
                    <a:p>
                      <a:pPr algn="l" rtl="0" eaLnBrk="0">
                        <a:lnSpc>
                          <a:spcPct val="100000"/>
                        </a:lnSpc>
                        <a:tabLst/>
                      </a:pPr>
                      <a:endParaRPr sz="1000" dirty="0">
                        <a:latin typeface="Arial"/>
                        <a:ea typeface="Arial"/>
                        <a:cs typeface="Arial"/>
                      </a:endParaRPr>
                    </a:p>
                    <a:p>
                      <a:pPr algn="l" rtl="0" eaLnBrk="0">
                        <a:lnSpc>
                          <a:spcPct val="100000"/>
                        </a:lnSpc>
                        <a:tabLst/>
                      </a:pPr>
                      <a:endParaRPr sz="1000" dirty="0">
                        <a:latin typeface="Arial"/>
                        <a:ea typeface="Arial"/>
                        <a:cs typeface="Arial"/>
                      </a:endParaRPr>
                    </a:p>
                    <a:p>
                      <a:pPr algn="l" rtl="0" eaLnBrk="0">
                        <a:lnSpc>
                          <a:spcPct val="100000"/>
                        </a:lnSpc>
                        <a:tabLst/>
                      </a:pPr>
                      <a:endParaRPr sz="1000" dirty="0">
                        <a:latin typeface="Arial"/>
                        <a:ea typeface="Arial"/>
                        <a:cs typeface="Arial"/>
                      </a:endParaRPr>
                    </a:p>
                    <a:p>
                      <a:pPr algn="l" rtl="0" eaLnBrk="0">
                        <a:lnSpc>
                          <a:spcPct val="101000"/>
                        </a:lnSpc>
                        <a:tabLst/>
                      </a:pPr>
                      <a:endParaRPr sz="1000" dirty="0">
                        <a:latin typeface="Arial"/>
                        <a:ea typeface="Arial"/>
                        <a:cs typeface="Arial"/>
                      </a:endParaRPr>
                    </a:p>
                    <a:p>
                      <a:pPr algn="l" rtl="0" eaLnBrk="0">
                        <a:lnSpc>
                          <a:spcPct val="125000"/>
                        </a:lnSpc>
                        <a:tabLst/>
                      </a:pPr>
                      <a:endParaRPr sz="300" dirty="0">
                        <a:latin typeface="Arial"/>
                        <a:ea typeface="Arial"/>
                        <a:cs typeface="Arial"/>
                      </a:endParaRPr>
                    </a:p>
                    <a:p>
                      <a:pPr marL="232409" algn="l" rtl="0" eaLnBrk="0">
                        <a:lnSpc>
                          <a:spcPct val="130000"/>
                        </a:lnSpc>
                        <a:spcBef>
                          <a:spcPts val="1"/>
                        </a:spcBef>
                        <a:tabLst/>
                      </a:pPr>
                      <a:r>
                        <a:rPr sz="1500" kern="0" spc="40" dirty="0">
                          <a:solidFill>
                            <a:srgbClr val="000000">
                              <a:alpha val="100000"/>
                            </a:srgbClr>
                          </a:solidFill>
                          <a:latin typeface="Microsoft YaHei"/>
                          <a:ea typeface="Microsoft YaHei"/>
                          <a:cs typeface="Microsoft YaHei"/>
                        </a:rPr>
                        <a:t>检查要点（ </a:t>
                      </a:r>
                      <a:r>
                        <a:rPr sz="1500" kern="0" spc="40" dirty="0">
                          <a:solidFill>
                            <a:srgbClr val="000000">
                              <a:alpha val="100000"/>
                            </a:srgbClr>
                          </a:solidFill>
                          <a:latin typeface="FangSong"/>
                          <a:ea typeface="FangSong"/>
                          <a:cs typeface="FangSong"/>
                        </a:rPr>
                        <a:t>1</a:t>
                      </a:r>
                      <a:r>
                        <a:rPr sz="1500" kern="0" spc="-260" dirty="0">
                          <a:solidFill>
                            <a:srgbClr val="000000">
                              <a:alpha val="100000"/>
                            </a:srgbClr>
                          </a:solidFill>
                          <a:latin typeface="FangSong"/>
                          <a:ea typeface="FangSong"/>
                          <a:cs typeface="FangSong"/>
                        </a:rPr>
                        <a:t> </a:t>
                      </a:r>
                      <a:r>
                        <a:rPr sz="1500" kern="0" spc="40" dirty="0">
                          <a:solidFill>
                            <a:srgbClr val="000000">
                              <a:alpha val="100000"/>
                            </a:srgbClr>
                          </a:solidFill>
                          <a:latin typeface="Microsoft YaHei"/>
                          <a:ea typeface="Microsoft YaHei"/>
                          <a:cs typeface="Microsoft YaHei"/>
                        </a:rPr>
                        <a:t>）中涉及的设备及电气、</a:t>
                      </a:r>
                      <a:r>
                        <a:rPr sz="1500" kern="0" spc="-330" dirty="0">
                          <a:solidFill>
                            <a:srgbClr val="000000">
                              <a:alpha val="100000"/>
                            </a:srgbClr>
                          </a:solidFill>
                          <a:latin typeface="Microsoft YaHei"/>
                          <a:ea typeface="Microsoft YaHei"/>
                          <a:cs typeface="Microsoft YaHei"/>
                        </a:rPr>
                        <a:t> </a:t>
                      </a:r>
                      <a:r>
                        <a:rPr sz="1500" kern="0" spc="40" dirty="0">
                          <a:solidFill>
                            <a:srgbClr val="000000">
                              <a:alpha val="100000"/>
                            </a:srgbClr>
                          </a:solidFill>
                          <a:latin typeface="Microsoft YaHei"/>
                          <a:ea typeface="Microsoft YaHei"/>
                          <a:cs typeface="Microsoft YaHei"/>
                        </a:rPr>
                        <a:t>仪表装</a:t>
                      </a:r>
                      <a:r>
                        <a:rPr sz="1500" kern="0" spc="0" dirty="0">
                          <a:solidFill>
                            <a:srgbClr val="000000">
                              <a:alpha val="100000"/>
                            </a:srgbClr>
                          </a:solidFill>
                          <a:latin typeface="Microsoft YaHei"/>
                          <a:ea typeface="Microsoft YaHei"/>
                          <a:cs typeface="Microsoft YaHei"/>
                        </a:rPr>
                        <a:t>     </a:t>
                      </a:r>
                      <a:r>
                        <a:rPr sz="1500" kern="0" spc="100" dirty="0">
                          <a:solidFill>
                            <a:srgbClr val="000000">
                              <a:alpha val="100000"/>
                            </a:srgbClr>
                          </a:solidFill>
                          <a:latin typeface="Microsoft YaHei"/>
                          <a:ea typeface="Microsoft YaHei"/>
                          <a:cs typeface="Microsoft YaHei"/>
                        </a:rPr>
                        <a:t>置和相应的线路结构不具</a:t>
                      </a:r>
                      <a:r>
                        <a:rPr sz="1500" kern="0" spc="90" dirty="0">
                          <a:solidFill>
                            <a:srgbClr val="000000">
                              <a:alpha val="100000"/>
                            </a:srgbClr>
                          </a:solidFill>
                          <a:latin typeface="Microsoft YaHei"/>
                          <a:ea typeface="Microsoft YaHei"/>
                          <a:cs typeface="Microsoft YaHei"/>
                        </a:rPr>
                        <a:t>有</a:t>
                      </a:r>
                      <a:r>
                        <a:rPr sz="1500" kern="0" spc="90" dirty="0">
                          <a:solidFill>
                            <a:srgbClr val="FF0000">
                              <a:alpha val="100000"/>
                            </a:srgbClr>
                          </a:solidFill>
                          <a:latin typeface="FangSong"/>
                          <a:ea typeface="FangSong"/>
                          <a:cs typeface="FangSong"/>
                        </a:rPr>
                        <a:t>1</a:t>
                      </a:r>
                      <a:r>
                        <a:rPr sz="1500" kern="0" spc="90" dirty="0">
                          <a:solidFill>
                            <a:srgbClr val="FF0000">
                              <a:alpha val="100000"/>
                            </a:srgbClr>
                          </a:solidFill>
                          <a:latin typeface="Microsoft YaHei"/>
                          <a:ea typeface="Microsoft YaHei"/>
                          <a:cs typeface="Microsoft YaHei"/>
                        </a:rPr>
                        <a:t>区</a:t>
                      </a:r>
                      <a:r>
                        <a:rPr sz="1500" kern="0" spc="90" dirty="0">
                          <a:solidFill>
                            <a:srgbClr val="000000">
                              <a:alpha val="100000"/>
                            </a:srgbClr>
                          </a:solidFill>
                          <a:latin typeface="Microsoft YaHei"/>
                          <a:ea typeface="Microsoft YaHei"/>
                          <a:cs typeface="Microsoft YaHei"/>
                        </a:rPr>
                        <a:t>相对应的防爆</a:t>
                      </a:r>
                      <a:r>
                        <a:rPr sz="1500" kern="0" spc="0" dirty="0">
                          <a:solidFill>
                            <a:srgbClr val="000000">
                              <a:alpha val="100000"/>
                            </a:srgbClr>
                          </a:solidFill>
                          <a:latin typeface="Microsoft YaHei"/>
                          <a:ea typeface="Microsoft YaHei"/>
                          <a:cs typeface="Microsoft YaHei"/>
                        </a:rPr>
                        <a:t>     </a:t>
                      </a:r>
                      <a:r>
                        <a:rPr sz="1500" kern="0" spc="30" dirty="0">
                          <a:solidFill>
                            <a:srgbClr val="000000">
                              <a:alpha val="100000"/>
                            </a:srgbClr>
                          </a:solidFill>
                          <a:latin typeface="Microsoft YaHei"/>
                          <a:ea typeface="Microsoft YaHei"/>
                          <a:cs typeface="Microsoft YaHei"/>
                        </a:rPr>
                        <a:t>性能 ，构成重大隐患。</a:t>
                      </a:r>
                      <a:endParaRPr sz="1500" dirty="0">
                        <a:latin typeface="Microsoft YaHei"/>
                        <a:ea typeface="Microsoft YaHei"/>
                        <a:cs typeface="Microsoft YaHei"/>
                      </a:endParaRPr>
                    </a:p>
                  </a:txBody>
                  <a:tcPr marL="0" marR="0" marT="0" marB="0">
                    <a:lnL w="12700" cap="flat" cmpd="sng" algn="ctr">
                      <a:solidFill>
                        <a:srgbClr val="8EBFD6"/>
                      </a:solidFill>
                      <a:prstDash val="solid"/>
                      <a:round/>
                      <a:headEnd type="none" w="med" len="med"/>
                      <a:tailEnd type="none" w="med" len="med"/>
                    </a:lnL>
                    <a:lnR w="12700" cap="flat" cmpd="sng" algn="ctr">
                      <a:solidFill>
                        <a:srgbClr val="8EBFD6"/>
                      </a:solidFill>
                      <a:prstDash val="solid"/>
                      <a:round/>
                      <a:headEnd type="none" w="med" len="med"/>
                      <a:tailEnd type="none" w="med" len="med"/>
                    </a:lnR>
                    <a:lnT>
                      <a:noFill/>
                    </a:lnT>
                    <a:lnB w="12700" cap="flat" cmpd="sng" algn="ctr">
                      <a:solidFill>
                        <a:srgbClr val="8EBFD6"/>
                      </a:solidFill>
                      <a:prstDash val="solid"/>
                      <a:round/>
                      <a:headEnd type="none" w="med" len="med"/>
                      <a:tailEnd type="none" w="med" len="med"/>
                    </a:lnB>
                  </a:tcPr>
                </a:tc>
                <a:tc>
                  <a:txBody>
                    <a:bodyPr/>
                    <a:lstStyle/>
                    <a:p>
                      <a:pPr algn="l" rtl="0" eaLnBrk="0">
                        <a:lnSpc>
                          <a:spcPct val="151000"/>
                        </a:lnSpc>
                        <a:tabLst/>
                      </a:pPr>
                      <a:endParaRPr sz="1000" dirty="0">
                        <a:latin typeface="Arial"/>
                        <a:ea typeface="Arial"/>
                        <a:cs typeface="Arial"/>
                      </a:endParaRPr>
                    </a:p>
                    <a:p>
                      <a:pPr marL="1162050" algn="l" rtl="0" eaLnBrk="0">
                        <a:lnSpc>
                          <a:spcPct val="85000"/>
                        </a:lnSpc>
                        <a:spcBef>
                          <a:spcPts val="1"/>
                        </a:spcBef>
                        <a:tabLst/>
                      </a:pPr>
                      <a:r>
                        <a:rPr sz="1600" kern="0" spc="140" dirty="0">
                          <a:solidFill>
                            <a:srgbClr val="000000">
                              <a:alpha val="100000"/>
                            </a:srgbClr>
                          </a:solidFill>
                          <a:latin typeface="Microsoft YaHei"/>
                          <a:ea typeface="Microsoft YaHei"/>
                          <a:cs typeface="Microsoft YaHei"/>
                        </a:rPr>
                        <a:t>相关参考依据</a:t>
                      </a:r>
                      <a:endParaRPr sz="1600" dirty="0">
                        <a:latin typeface="Microsoft YaHei"/>
                        <a:ea typeface="Microsoft YaHei"/>
                        <a:cs typeface="Microsoft YaHei"/>
                      </a:endParaRPr>
                    </a:p>
                    <a:p>
                      <a:pPr algn="l" rtl="0" eaLnBrk="0">
                        <a:lnSpc>
                          <a:spcPct val="102000"/>
                        </a:lnSpc>
                        <a:tabLst/>
                      </a:pPr>
                      <a:endParaRPr sz="1000" dirty="0">
                        <a:latin typeface="Arial"/>
                        <a:ea typeface="Arial"/>
                        <a:cs typeface="Arial"/>
                      </a:endParaRPr>
                    </a:p>
                    <a:p>
                      <a:pPr algn="l" rtl="0" eaLnBrk="0">
                        <a:lnSpc>
                          <a:spcPct val="102000"/>
                        </a:lnSpc>
                        <a:tabLst/>
                      </a:pPr>
                      <a:endParaRPr sz="1000" dirty="0">
                        <a:latin typeface="Arial"/>
                        <a:ea typeface="Arial"/>
                        <a:cs typeface="Arial"/>
                      </a:endParaRPr>
                    </a:p>
                    <a:p>
                      <a:pPr algn="l" rtl="0" eaLnBrk="0">
                        <a:lnSpc>
                          <a:spcPct val="102000"/>
                        </a:lnSpc>
                        <a:tabLst/>
                      </a:pPr>
                      <a:endParaRPr sz="1000" dirty="0">
                        <a:latin typeface="Arial"/>
                        <a:ea typeface="Arial"/>
                        <a:cs typeface="Arial"/>
                      </a:endParaRPr>
                    </a:p>
                    <a:p>
                      <a:pPr algn="l" rtl="0" eaLnBrk="0">
                        <a:lnSpc>
                          <a:spcPct val="103000"/>
                        </a:lnSpc>
                        <a:tabLst/>
                      </a:pPr>
                      <a:endParaRPr sz="1000" dirty="0">
                        <a:latin typeface="Arial"/>
                        <a:ea typeface="Arial"/>
                        <a:cs typeface="Arial"/>
                      </a:endParaRPr>
                    </a:p>
                    <a:p>
                      <a:pPr algn="l" rtl="0" eaLnBrk="0">
                        <a:lnSpc>
                          <a:spcPct val="127000"/>
                        </a:lnSpc>
                        <a:tabLst/>
                      </a:pPr>
                      <a:endParaRPr sz="300" dirty="0">
                        <a:latin typeface="Arial"/>
                        <a:ea typeface="Arial"/>
                        <a:cs typeface="Arial"/>
                      </a:endParaRPr>
                    </a:p>
                    <a:p>
                      <a:pPr marL="231775" indent="112395" algn="l" rtl="0" eaLnBrk="0">
                        <a:lnSpc>
                          <a:spcPct val="129000"/>
                        </a:lnSpc>
                        <a:spcBef>
                          <a:spcPts val="3"/>
                        </a:spcBef>
                        <a:tabLst/>
                      </a:pPr>
                      <a:r>
                        <a:rPr sz="1500" kern="0" spc="120" dirty="0">
                          <a:solidFill>
                            <a:srgbClr val="FF0000">
                              <a:alpha val="100000"/>
                            </a:srgbClr>
                          </a:solidFill>
                          <a:latin typeface="Microsoft YaHei"/>
                          <a:ea typeface="Microsoft YaHei"/>
                          <a:cs typeface="Microsoft YaHei"/>
                        </a:rPr>
                        <a:t>【依据】</a:t>
                      </a:r>
                      <a:r>
                        <a:rPr sz="1500" kern="0" spc="-70" dirty="0">
                          <a:solidFill>
                            <a:srgbClr val="FF0000">
                              <a:alpha val="100000"/>
                            </a:srgbClr>
                          </a:solidFill>
                          <a:latin typeface="Microsoft YaHei"/>
                          <a:ea typeface="Microsoft YaHei"/>
                          <a:cs typeface="Microsoft YaHei"/>
                        </a:rPr>
                        <a:t> </a:t>
                      </a:r>
                      <a:r>
                        <a:rPr sz="1500" kern="0" spc="120" dirty="0">
                          <a:solidFill>
                            <a:srgbClr val="000000">
                              <a:alpha val="100000"/>
                            </a:srgbClr>
                          </a:solidFill>
                          <a:latin typeface="Microsoft YaHei"/>
                          <a:ea typeface="Microsoft YaHei"/>
                          <a:cs typeface="Microsoft YaHei"/>
                        </a:rPr>
                        <a:t>《燃气工程</a:t>
                      </a:r>
                      <a:r>
                        <a:rPr sz="1500" kern="0" spc="110" dirty="0">
                          <a:solidFill>
                            <a:srgbClr val="000000">
                              <a:alpha val="100000"/>
                            </a:srgbClr>
                          </a:solidFill>
                          <a:latin typeface="Microsoft YaHei"/>
                          <a:ea typeface="Microsoft YaHei"/>
                          <a:cs typeface="Microsoft YaHei"/>
                        </a:rPr>
                        <a:t>项目规范》</a:t>
                      </a:r>
                      <a:r>
                        <a:rPr sz="1500" kern="0" spc="0" dirty="0">
                          <a:solidFill>
                            <a:srgbClr val="000000">
                              <a:alpha val="100000"/>
                            </a:srgbClr>
                          </a:solidFill>
                          <a:latin typeface="Microsoft YaHei"/>
                          <a:ea typeface="Microsoft YaHei"/>
                          <a:cs typeface="Microsoft YaHei"/>
                        </a:rPr>
                        <a:t>        </a:t>
                      </a:r>
                      <a:r>
                        <a:rPr sz="1500" kern="0" spc="140" dirty="0">
                          <a:solidFill>
                            <a:srgbClr val="000000">
                              <a:alpha val="100000"/>
                            </a:srgbClr>
                          </a:solidFill>
                          <a:latin typeface="Microsoft YaHei"/>
                          <a:ea typeface="Microsoft YaHei"/>
                          <a:cs typeface="Microsoft YaHei"/>
                        </a:rPr>
                        <a:t>第</a:t>
                      </a:r>
                      <a:r>
                        <a:rPr sz="1500" kern="0" spc="280" dirty="0">
                          <a:solidFill>
                            <a:srgbClr val="000000">
                              <a:alpha val="100000"/>
                            </a:srgbClr>
                          </a:solidFill>
                          <a:latin typeface="Microsoft YaHei"/>
                          <a:ea typeface="Microsoft YaHei"/>
                          <a:cs typeface="Microsoft YaHei"/>
                        </a:rPr>
                        <a:t> </a:t>
                      </a:r>
                      <a:r>
                        <a:rPr sz="1500" kern="0" spc="140" dirty="0">
                          <a:solidFill>
                            <a:srgbClr val="000000">
                              <a:alpha val="100000"/>
                            </a:srgbClr>
                          </a:solidFill>
                          <a:latin typeface="Microsoft YaHei"/>
                          <a:ea typeface="Microsoft YaHei"/>
                          <a:cs typeface="Microsoft YaHei"/>
                        </a:rPr>
                        <a:t>4.2.18</a:t>
                      </a:r>
                      <a:r>
                        <a:rPr sz="1500" kern="0" spc="290" dirty="0">
                          <a:solidFill>
                            <a:srgbClr val="000000">
                              <a:alpha val="100000"/>
                            </a:srgbClr>
                          </a:solidFill>
                          <a:latin typeface="Microsoft YaHei"/>
                          <a:ea typeface="Microsoft YaHei"/>
                          <a:cs typeface="Microsoft YaHei"/>
                        </a:rPr>
                        <a:t> </a:t>
                      </a:r>
                      <a:r>
                        <a:rPr sz="1500" kern="0" spc="140" dirty="0">
                          <a:solidFill>
                            <a:srgbClr val="000000">
                              <a:alpha val="100000"/>
                            </a:srgbClr>
                          </a:solidFill>
                          <a:latin typeface="Microsoft YaHei"/>
                          <a:ea typeface="Microsoft YaHei"/>
                          <a:cs typeface="Microsoft YaHei"/>
                        </a:rPr>
                        <a:t>条 ：燃</a:t>
                      </a:r>
                      <a:r>
                        <a:rPr sz="1500" kern="0" spc="130" dirty="0">
                          <a:solidFill>
                            <a:srgbClr val="000000">
                              <a:alpha val="100000"/>
                            </a:srgbClr>
                          </a:solidFill>
                          <a:latin typeface="Microsoft YaHei"/>
                          <a:ea typeface="Microsoft YaHei"/>
                          <a:cs typeface="Microsoft YaHei"/>
                        </a:rPr>
                        <a:t>气厂站内设置</a:t>
                      </a:r>
                      <a:r>
                        <a:rPr sz="1500" kern="0" spc="0" dirty="0">
                          <a:solidFill>
                            <a:srgbClr val="000000">
                              <a:alpha val="100000"/>
                            </a:srgbClr>
                          </a:solidFill>
                          <a:latin typeface="Microsoft YaHei"/>
                          <a:ea typeface="Microsoft YaHei"/>
                          <a:cs typeface="Microsoft YaHei"/>
                        </a:rPr>
                        <a:t>         </a:t>
                      </a:r>
                      <a:r>
                        <a:rPr sz="1500" kern="0" spc="180" dirty="0">
                          <a:solidFill>
                            <a:srgbClr val="000000">
                              <a:alpha val="100000"/>
                            </a:srgbClr>
                          </a:solidFill>
                          <a:latin typeface="Microsoft YaHei"/>
                          <a:ea typeface="Microsoft YaHei"/>
                          <a:cs typeface="Microsoft YaHei"/>
                        </a:rPr>
                        <a:t>在有爆炸危险环境的电气</a:t>
                      </a:r>
                      <a:r>
                        <a:rPr sz="1500" kern="0" spc="-230" dirty="0">
                          <a:solidFill>
                            <a:srgbClr val="000000">
                              <a:alpha val="100000"/>
                            </a:srgbClr>
                          </a:solidFill>
                          <a:latin typeface="Microsoft YaHei"/>
                          <a:ea typeface="Microsoft YaHei"/>
                          <a:cs typeface="Microsoft YaHei"/>
                        </a:rPr>
                        <a:t> </a:t>
                      </a:r>
                      <a:r>
                        <a:rPr sz="1500" kern="0" spc="170" dirty="0">
                          <a:solidFill>
                            <a:srgbClr val="000000">
                              <a:alpha val="100000"/>
                            </a:srgbClr>
                          </a:solidFill>
                          <a:latin typeface="Microsoft YaHei"/>
                          <a:ea typeface="Microsoft YaHei"/>
                          <a:cs typeface="Microsoft YaHei"/>
                        </a:rPr>
                        <a:t>、</a:t>
                      </a:r>
                      <a:r>
                        <a:rPr sz="1500" kern="0" spc="-240" dirty="0">
                          <a:solidFill>
                            <a:srgbClr val="000000">
                              <a:alpha val="100000"/>
                            </a:srgbClr>
                          </a:solidFill>
                          <a:latin typeface="Microsoft YaHei"/>
                          <a:ea typeface="Microsoft YaHei"/>
                          <a:cs typeface="Microsoft YaHei"/>
                        </a:rPr>
                        <a:t> </a:t>
                      </a:r>
                      <a:r>
                        <a:rPr sz="1500" kern="0" spc="170" dirty="0">
                          <a:solidFill>
                            <a:srgbClr val="000000">
                              <a:alpha val="100000"/>
                            </a:srgbClr>
                          </a:solidFill>
                          <a:latin typeface="Microsoft YaHei"/>
                          <a:ea typeface="Microsoft YaHei"/>
                          <a:cs typeface="Microsoft YaHei"/>
                        </a:rPr>
                        <a:t>仪表</a:t>
                      </a:r>
                      <a:r>
                        <a:rPr sz="1500" kern="0" spc="0" dirty="0">
                          <a:solidFill>
                            <a:srgbClr val="000000">
                              <a:alpha val="100000"/>
                            </a:srgbClr>
                          </a:solidFill>
                          <a:latin typeface="Microsoft YaHei"/>
                          <a:ea typeface="Microsoft YaHei"/>
                          <a:cs typeface="Microsoft YaHei"/>
                        </a:rPr>
                        <a:t>        </a:t>
                      </a:r>
                      <a:r>
                        <a:rPr sz="1500" kern="0" spc="160" dirty="0">
                          <a:solidFill>
                            <a:srgbClr val="000000">
                              <a:alpha val="100000"/>
                            </a:srgbClr>
                          </a:solidFill>
                          <a:latin typeface="Microsoft YaHei"/>
                          <a:ea typeface="Microsoft YaHei"/>
                          <a:cs typeface="Microsoft YaHei"/>
                        </a:rPr>
                        <a:t>装置 ，应具有与该区域爆炸危险</a:t>
                      </a:r>
                      <a:r>
                        <a:rPr sz="1500" kern="0" spc="0" dirty="0">
                          <a:solidFill>
                            <a:srgbClr val="000000">
                              <a:alpha val="100000"/>
                            </a:srgbClr>
                          </a:solidFill>
                          <a:latin typeface="Microsoft YaHei"/>
                          <a:ea typeface="Microsoft YaHei"/>
                          <a:cs typeface="Microsoft YaHei"/>
                        </a:rPr>
                        <a:t>        </a:t>
                      </a:r>
                      <a:r>
                        <a:rPr sz="1500" kern="0" spc="200" dirty="0">
                          <a:solidFill>
                            <a:srgbClr val="000000">
                              <a:alpha val="100000"/>
                            </a:srgbClr>
                          </a:solidFill>
                          <a:latin typeface="Microsoft YaHei"/>
                          <a:ea typeface="Microsoft YaHei"/>
                          <a:cs typeface="Microsoft YaHei"/>
                        </a:rPr>
                        <a:t>等级相对应的防爆性</a:t>
                      </a:r>
                      <a:r>
                        <a:rPr sz="1500" kern="0" spc="190" dirty="0">
                          <a:solidFill>
                            <a:srgbClr val="000000">
                              <a:alpha val="100000"/>
                            </a:srgbClr>
                          </a:solidFill>
                          <a:latin typeface="Microsoft YaHei"/>
                          <a:ea typeface="Microsoft YaHei"/>
                          <a:cs typeface="Microsoft YaHei"/>
                        </a:rPr>
                        <a:t>能。</a:t>
                      </a:r>
                      <a:endParaRPr sz="1500" dirty="0">
                        <a:latin typeface="Microsoft YaHei"/>
                        <a:ea typeface="Microsoft YaHei"/>
                        <a:cs typeface="Microsoft YaHei"/>
                      </a:endParaRPr>
                    </a:p>
                  </a:txBody>
                  <a:tcPr marL="0" marR="0" marT="0" marB="0">
                    <a:lnL w="12700" cap="flat" cmpd="sng" algn="ctr">
                      <a:solidFill>
                        <a:srgbClr val="8EBFD6"/>
                      </a:solidFill>
                      <a:prstDash val="solid"/>
                      <a:round/>
                      <a:headEnd type="none" w="med" len="med"/>
                      <a:tailEnd type="none" w="med" len="med"/>
                    </a:lnL>
                    <a:lnR>
                      <a:noFill/>
                    </a:lnR>
                    <a:lnT>
                      <a:noFill/>
                    </a:lnT>
                    <a:lnB w="12700" cap="flat" cmpd="sng" algn="ctr">
                      <a:solidFill>
                        <a:srgbClr val="8EBFD6"/>
                      </a:solidFill>
                      <a:prstDash val="solid"/>
                      <a:round/>
                      <a:headEnd type="none" w="med" len="med"/>
                      <a:tailEnd type="none" w="med" len="med"/>
                    </a:lnB>
                  </a:tcPr>
                </a:tc>
                <a:extLst>
                  <a:ext uri="{0D108BD9-81ED-4DB2-BD59-A6C34878D82A}">
                    <a16:rowId xmlns:a16="http://schemas.microsoft.com/office/drawing/2014/main" val="10000"/>
                  </a:ext>
                </a:extLst>
              </a:tr>
            </a:tbl>
          </a:graphicData>
        </a:graphic>
      </p:graphicFrame>
      <p:sp>
        <p:nvSpPr>
          <p:cNvPr id="1238" name="textbox 1238"/>
          <p:cNvSpPr/>
          <p:nvPr/>
        </p:nvSpPr>
        <p:spPr>
          <a:xfrm>
            <a:off x="619686" y="510426"/>
            <a:ext cx="8802369" cy="1052194"/>
          </a:xfrm>
          <a:prstGeom prst="rect">
            <a:avLst/>
          </a:prstGeom>
          <a:noFill/>
          <a:ln w="0" cap="flat">
            <a:noFill/>
            <a:prstDash val="solid"/>
            <a:miter lim="0"/>
          </a:ln>
        </p:spPr>
        <p:txBody>
          <a:bodyPr vert="horz" wrap="square" lIns="0" tIns="0" rIns="0" bIns="0"/>
          <a:lstStyle/>
          <a:p>
            <a:pPr algn="l" rtl="0" eaLnBrk="0">
              <a:lnSpc>
                <a:spcPct val="83341"/>
              </a:lnSpc>
              <a:tabLst/>
            </a:pPr>
            <a:endParaRPr sz="100" dirty="0">
              <a:latin typeface="Arial"/>
              <a:ea typeface="Arial"/>
              <a:cs typeface="Arial"/>
            </a:endParaRPr>
          </a:p>
          <a:p>
            <a:pPr marL="215900" algn="l" rtl="0" eaLnBrk="0">
              <a:lnSpc>
                <a:spcPts val="4227"/>
              </a:lnSpc>
              <a:tabLst/>
            </a:pPr>
            <a:r>
              <a:rPr sz="3200" b="1" kern="0" spc="-80" dirty="0">
                <a:solidFill>
                  <a:srgbClr val="000000">
                    <a:alpha val="100000"/>
                  </a:srgbClr>
                </a:solidFill>
                <a:latin typeface="Microsoft YaHei"/>
                <a:ea typeface="Microsoft YaHei"/>
                <a:cs typeface="Microsoft YaHei"/>
              </a:rPr>
              <a:t>《城镇燃气经营安全重大隐患判定标准》解析</a:t>
            </a:r>
            <a:endParaRPr sz="3200" dirty="0">
              <a:latin typeface="Microsoft YaHei"/>
              <a:ea typeface="Microsoft YaHei"/>
              <a:cs typeface="Microsoft YaHei"/>
            </a:endParaRPr>
          </a:p>
          <a:p>
            <a:pPr algn="l" rtl="0" eaLnBrk="0">
              <a:lnSpc>
                <a:spcPct val="104000"/>
              </a:lnSpc>
              <a:tabLst/>
            </a:pPr>
            <a:endParaRPr sz="1000" dirty="0">
              <a:latin typeface="Arial"/>
              <a:ea typeface="Arial"/>
              <a:cs typeface="Arial"/>
            </a:endParaRPr>
          </a:p>
          <a:p>
            <a:pPr algn="l" rtl="0" eaLnBrk="0">
              <a:lnSpc>
                <a:spcPct val="100000"/>
              </a:lnSpc>
              <a:tabLst/>
            </a:pPr>
            <a:endParaRPr sz="400" dirty="0">
              <a:latin typeface="Arial"/>
              <a:ea typeface="Arial"/>
              <a:cs typeface="Arial"/>
            </a:endParaRPr>
          </a:p>
          <a:p>
            <a:pPr marL="134620" algn="l" rtl="0" eaLnBrk="0">
              <a:lnSpc>
                <a:spcPts val="2123"/>
              </a:lnSpc>
              <a:spcBef>
                <a:spcPts val="1"/>
              </a:spcBef>
              <a:tabLst/>
            </a:pPr>
            <a:r>
              <a:rPr sz="1600" kern="0" spc="10" dirty="0">
                <a:solidFill>
                  <a:srgbClr val="FF0000">
                    <a:alpha val="100000"/>
                  </a:srgbClr>
                </a:solidFill>
                <a:latin typeface="Wingdings"/>
                <a:ea typeface="Wingdings"/>
                <a:cs typeface="Wingdings"/>
              </a:rPr>
              <a:t>n</a:t>
            </a:r>
            <a:r>
              <a:rPr sz="1600" kern="0" spc="-570" dirty="0">
                <a:solidFill>
                  <a:srgbClr val="FF0000">
                    <a:alpha val="100000"/>
                  </a:srgbClr>
                </a:solidFill>
                <a:latin typeface="Wingdings"/>
                <a:ea typeface="Wingdings"/>
                <a:cs typeface="Wingdings"/>
              </a:rPr>
              <a:t> </a:t>
            </a:r>
            <a:r>
              <a:rPr sz="1600" kern="0" spc="10" dirty="0">
                <a:solidFill>
                  <a:srgbClr val="000000">
                    <a:alpha val="100000"/>
                  </a:srgbClr>
                </a:solidFill>
                <a:latin typeface="Microsoft YaHei"/>
                <a:ea typeface="Microsoft YaHei"/>
                <a:cs typeface="Microsoft YaHei"/>
              </a:rPr>
              <a:t>第五条  燃气经营者在燃气厂站安全管理中</a:t>
            </a:r>
            <a:r>
              <a:rPr sz="1600" kern="0" spc="0" dirty="0">
                <a:solidFill>
                  <a:srgbClr val="000000">
                    <a:alpha val="100000"/>
                  </a:srgbClr>
                </a:solidFill>
                <a:latin typeface="Microsoft YaHei"/>
                <a:ea typeface="Microsoft YaHei"/>
                <a:cs typeface="Microsoft YaHei"/>
              </a:rPr>
              <a:t> ，有下列情形之一的 ，判定为重大隐患 </a:t>
            </a:r>
            <a:r>
              <a:rPr sz="1600" kern="0" spc="-380" dirty="0">
                <a:solidFill>
                  <a:srgbClr val="000000">
                    <a:alpha val="100000"/>
                  </a:srgbClr>
                </a:solidFill>
                <a:latin typeface="Microsoft YaHei"/>
                <a:ea typeface="Microsoft YaHei"/>
                <a:cs typeface="Microsoft YaHei"/>
              </a:rPr>
              <a:t>：（</a:t>
            </a:r>
            <a:r>
              <a:rPr sz="1600" kern="0" spc="80" dirty="0">
                <a:solidFill>
                  <a:srgbClr val="000000">
                    <a:alpha val="100000"/>
                  </a:srgbClr>
                </a:solidFill>
                <a:latin typeface="Microsoft YaHei"/>
                <a:ea typeface="Microsoft YaHei"/>
                <a:cs typeface="Microsoft YaHei"/>
              </a:rPr>
              <a:t> </a:t>
            </a:r>
            <a:r>
              <a:rPr sz="1600" kern="0" spc="0" dirty="0">
                <a:solidFill>
                  <a:srgbClr val="000000">
                    <a:alpha val="100000"/>
                  </a:srgbClr>
                </a:solidFill>
                <a:latin typeface="Microsoft YaHei"/>
                <a:ea typeface="Microsoft YaHei"/>
                <a:cs typeface="Microsoft YaHei"/>
              </a:rPr>
              <a:t>5种）</a:t>
            </a:r>
            <a:endParaRPr sz="1600" dirty="0">
              <a:latin typeface="Microsoft YaHei"/>
              <a:ea typeface="Microsoft YaHei"/>
              <a:cs typeface="Microsoft YaHei"/>
            </a:endParaRPr>
          </a:p>
        </p:txBody>
      </p:sp>
      <p:sp>
        <p:nvSpPr>
          <p:cNvPr id="1240" name="textbox 1240"/>
          <p:cNvSpPr/>
          <p:nvPr/>
        </p:nvSpPr>
        <p:spPr>
          <a:xfrm>
            <a:off x="919643" y="1802229"/>
            <a:ext cx="10310494" cy="591184"/>
          </a:xfrm>
          <a:prstGeom prst="rect">
            <a:avLst/>
          </a:prstGeom>
          <a:noFill/>
          <a:ln w="0" cap="flat">
            <a:noFill/>
            <a:prstDash val="solid"/>
            <a:miter lim="0"/>
          </a:ln>
        </p:spPr>
        <p:txBody>
          <a:bodyPr vert="horz" wrap="square" lIns="0" tIns="0" rIns="0" bIns="0"/>
          <a:lstStyle/>
          <a:p>
            <a:pPr algn="l" rtl="0" eaLnBrk="0">
              <a:lnSpc>
                <a:spcPct val="18141"/>
              </a:lnSpc>
              <a:tabLst/>
            </a:pPr>
            <a:endParaRPr sz="100" dirty="0">
              <a:latin typeface="Arial"/>
              <a:ea typeface="Arial"/>
              <a:cs typeface="Arial"/>
            </a:endParaRPr>
          </a:p>
          <a:p>
            <a:pPr marL="32384" indent="81280" algn="l" rtl="0" eaLnBrk="0">
              <a:lnSpc>
                <a:spcPct val="118000"/>
              </a:lnSpc>
              <a:tabLst/>
            </a:pPr>
            <a:r>
              <a:rPr sz="1600" kern="0" spc="100" dirty="0">
                <a:solidFill>
                  <a:srgbClr val="000000">
                    <a:alpha val="100000"/>
                  </a:srgbClr>
                </a:solidFill>
                <a:latin typeface="Microsoft YaHei"/>
                <a:ea typeface="Microsoft YaHei"/>
                <a:cs typeface="Microsoft YaHei"/>
              </a:rPr>
              <a:t>（</a:t>
            </a:r>
            <a:r>
              <a:rPr sz="1600" kern="0" spc="200" dirty="0">
                <a:solidFill>
                  <a:srgbClr val="000000">
                    <a:alpha val="100000"/>
                  </a:srgbClr>
                </a:solidFill>
                <a:latin typeface="Microsoft YaHei"/>
                <a:ea typeface="Microsoft YaHei"/>
                <a:cs typeface="Microsoft YaHei"/>
              </a:rPr>
              <a:t> </a:t>
            </a:r>
            <a:r>
              <a:rPr sz="1600" kern="0" spc="100" dirty="0">
                <a:solidFill>
                  <a:srgbClr val="000000">
                    <a:alpha val="100000"/>
                  </a:srgbClr>
                </a:solidFill>
                <a:latin typeface="Microsoft YaHei"/>
                <a:ea typeface="Microsoft YaHei"/>
                <a:cs typeface="Microsoft YaHei"/>
              </a:rPr>
              <a:t>四 ）燃气厂站内设置在有爆炸危险环境的电气</a:t>
            </a:r>
            <a:r>
              <a:rPr sz="1600" kern="0" spc="-260" dirty="0">
                <a:solidFill>
                  <a:srgbClr val="000000">
                    <a:alpha val="100000"/>
                  </a:srgbClr>
                </a:solidFill>
                <a:latin typeface="Microsoft YaHei"/>
                <a:ea typeface="Microsoft YaHei"/>
                <a:cs typeface="Microsoft YaHei"/>
              </a:rPr>
              <a:t> </a:t>
            </a:r>
            <a:r>
              <a:rPr sz="1600" kern="0" spc="100" dirty="0">
                <a:solidFill>
                  <a:srgbClr val="000000">
                    <a:alpha val="100000"/>
                  </a:srgbClr>
                </a:solidFill>
                <a:latin typeface="Microsoft YaHei"/>
                <a:ea typeface="Microsoft YaHei"/>
                <a:cs typeface="Microsoft YaHei"/>
              </a:rPr>
              <a:t>、</a:t>
            </a:r>
            <a:r>
              <a:rPr sz="1600" kern="0" spc="-300" dirty="0">
                <a:solidFill>
                  <a:srgbClr val="000000">
                    <a:alpha val="100000"/>
                  </a:srgbClr>
                </a:solidFill>
                <a:latin typeface="Microsoft YaHei"/>
                <a:ea typeface="Microsoft YaHei"/>
                <a:cs typeface="Microsoft YaHei"/>
              </a:rPr>
              <a:t> </a:t>
            </a:r>
            <a:r>
              <a:rPr sz="1600" kern="0" spc="90" dirty="0">
                <a:solidFill>
                  <a:srgbClr val="000000">
                    <a:alpha val="100000"/>
                  </a:srgbClr>
                </a:solidFill>
                <a:latin typeface="Microsoft YaHei"/>
                <a:ea typeface="Microsoft YaHei"/>
                <a:cs typeface="Microsoft YaHei"/>
              </a:rPr>
              <a:t>仪表装置 ，不具有与该区域爆炸危险等级相对应的防爆</a:t>
            </a:r>
            <a:r>
              <a:rPr sz="1600" kern="0" spc="0" dirty="0">
                <a:solidFill>
                  <a:srgbClr val="000000">
                    <a:alpha val="100000"/>
                  </a:srgbClr>
                </a:solidFill>
                <a:latin typeface="Microsoft YaHei"/>
                <a:ea typeface="Microsoft YaHei"/>
                <a:cs typeface="Microsoft YaHei"/>
              </a:rPr>
              <a:t> </a:t>
            </a:r>
            <a:r>
              <a:rPr sz="1600" kern="0" spc="50" dirty="0">
                <a:solidFill>
                  <a:srgbClr val="000000">
                    <a:alpha val="100000"/>
                  </a:srgbClr>
                </a:solidFill>
                <a:latin typeface="Microsoft YaHei"/>
                <a:ea typeface="Microsoft YaHei"/>
                <a:cs typeface="Microsoft YaHei"/>
              </a:rPr>
              <a:t>性能 ；</a:t>
            </a:r>
            <a:endParaRPr sz="1600" dirty="0">
              <a:latin typeface="Microsoft YaHei"/>
              <a:ea typeface="Microsoft YaHei"/>
              <a:cs typeface="Microsoft YaHei"/>
            </a:endParaRPr>
          </a:p>
        </p:txBody>
      </p:sp>
      <p:sp>
        <p:nvSpPr>
          <p:cNvPr id="1242" name="textbox 1242"/>
          <p:cNvSpPr/>
          <p:nvPr/>
        </p:nvSpPr>
        <p:spPr>
          <a:xfrm>
            <a:off x="4312254" y="2724248"/>
            <a:ext cx="3568700" cy="295275"/>
          </a:xfrm>
          <a:prstGeom prst="rect">
            <a:avLst/>
          </a:prstGeom>
          <a:noFill/>
          <a:ln w="0" cap="flat">
            <a:noFill/>
            <a:prstDash val="solid"/>
            <a:miter lim="0"/>
          </a:ln>
        </p:spPr>
        <p:txBody>
          <a:bodyPr vert="horz" wrap="square" lIns="0" tIns="0" rIns="0" bIns="0"/>
          <a:lstStyle/>
          <a:p>
            <a:pPr algn="l" rtl="0" eaLnBrk="0">
              <a:lnSpc>
                <a:spcPct val="83341"/>
              </a:lnSpc>
              <a:tabLst/>
            </a:pPr>
            <a:endParaRPr sz="100" dirty="0">
              <a:latin typeface="Arial"/>
              <a:ea typeface="Arial"/>
              <a:cs typeface="Arial"/>
            </a:endParaRPr>
          </a:p>
          <a:p>
            <a:pPr marL="12700" algn="l" rtl="0" eaLnBrk="0">
              <a:lnSpc>
                <a:spcPts val="2123"/>
              </a:lnSpc>
              <a:tabLst/>
            </a:pPr>
            <a:r>
              <a:rPr sz="1600" kern="0" spc="100" dirty="0">
                <a:solidFill>
                  <a:srgbClr val="000000">
                    <a:alpha val="100000"/>
                  </a:srgbClr>
                </a:solidFill>
                <a:latin typeface="Microsoft YaHei"/>
                <a:ea typeface="Microsoft YaHei"/>
                <a:cs typeface="Microsoft YaHei"/>
              </a:rPr>
              <a:t>1</a:t>
            </a:r>
            <a:r>
              <a:rPr sz="1600" kern="0" spc="-260" dirty="0">
                <a:solidFill>
                  <a:srgbClr val="000000">
                    <a:alpha val="100000"/>
                  </a:srgbClr>
                </a:solidFill>
                <a:latin typeface="Microsoft YaHei"/>
                <a:ea typeface="Microsoft YaHei"/>
                <a:cs typeface="Microsoft YaHei"/>
              </a:rPr>
              <a:t> </a:t>
            </a:r>
            <a:r>
              <a:rPr sz="1600" kern="0" spc="100" dirty="0">
                <a:solidFill>
                  <a:srgbClr val="000000">
                    <a:alpha val="100000"/>
                  </a:srgbClr>
                </a:solidFill>
                <a:latin typeface="Microsoft YaHei"/>
                <a:ea typeface="Microsoft YaHei"/>
                <a:cs typeface="Microsoft YaHei"/>
              </a:rPr>
              <a:t>.</a:t>
            </a:r>
            <a:r>
              <a:rPr sz="1600" kern="0" spc="-200" dirty="0">
                <a:solidFill>
                  <a:srgbClr val="000000">
                    <a:alpha val="100000"/>
                  </a:srgbClr>
                </a:solidFill>
                <a:latin typeface="Microsoft YaHei"/>
                <a:ea typeface="Microsoft YaHei"/>
                <a:cs typeface="Microsoft YaHei"/>
              </a:rPr>
              <a:t> </a:t>
            </a:r>
            <a:r>
              <a:rPr sz="1600" kern="0" spc="100" dirty="0">
                <a:solidFill>
                  <a:srgbClr val="000000">
                    <a:alpha val="100000"/>
                  </a:srgbClr>
                </a:solidFill>
                <a:latin typeface="Microsoft YaHei"/>
                <a:ea typeface="Microsoft YaHei"/>
                <a:cs typeface="Microsoft YaHei"/>
              </a:rPr>
              <a:t>门站</a:t>
            </a:r>
            <a:r>
              <a:rPr sz="1600" kern="0" spc="-250" dirty="0">
                <a:solidFill>
                  <a:srgbClr val="000000">
                    <a:alpha val="100000"/>
                  </a:srgbClr>
                </a:solidFill>
                <a:latin typeface="Microsoft YaHei"/>
                <a:ea typeface="Microsoft YaHei"/>
                <a:cs typeface="Microsoft YaHei"/>
              </a:rPr>
              <a:t> </a:t>
            </a:r>
            <a:r>
              <a:rPr sz="1600" kern="0" spc="100" dirty="0">
                <a:solidFill>
                  <a:srgbClr val="000000">
                    <a:alpha val="100000"/>
                  </a:srgbClr>
                </a:solidFill>
                <a:latin typeface="Microsoft YaHei"/>
                <a:ea typeface="Microsoft YaHei"/>
                <a:cs typeface="Microsoft YaHei"/>
              </a:rPr>
              <a:t>、</a:t>
            </a:r>
            <a:r>
              <a:rPr sz="1600" kern="0" spc="-290" dirty="0">
                <a:solidFill>
                  <a:srgbClr val="000000">
                    <a:alpha val="100000"/>
                  </a:srgbClr>
                </a:solidFill>
                <a:latin typeface="Microsoft YaHei"/>
                <a:ea typeface="Microsoft YaHei"/>
                <a:cs typeface="Microsoft YaHei"/>
              </a:rPr>
              <a:t> </a:t>
            </a:r>
            <a:r>
              <a:rPr sz="1600" kern="0" spc="100" dirty="0">
                <a:solidFill>
                  <a:srgbClr val="000000">
                    <a:alpha val="100000"/>
                  </a:srgbClr>
                </a:solidFill>
                <a:latin typeface="Microsoft YaHei"/>
                <a:ea typeface="Microsoft YaHei"/>
                <a:cs typeface="Microsoft YaHei"/>
              </a:rPr>
              <a:t>厂站式调压站或</a:t>
            </a:r>
            <a:r>
              <a:rPr sz="1600" kern="0" spc="90" dirty="0">
                <a:solidFill>
                  <a:srgbClr val="000000">
                    <a:alpha val="100000"/>
                  </a:srgbClr>
                </a:solidFill>
                <a:latin typeface="Microsoft YaHei"/>
                <a:ea typeface="Microsoft YaHei"/>
                <a:cs typeface="Microsoft YaHei"/>
              </a:rPr>
              <a:t>调压计量站</a:t>
            </a:r>
            <a:endParaRPr sz="1600" dirty="0">
              <a:latin typeface="Microsoft YaHei"/>
              <a:ea typeface="Microsoft YaHei"/>
              <a:cs typeface="Microsoft YaHei"/>
            </a:endParaRPr>
          </a:p>
        </p:txBody>
      </p:sp>
      <p:pic>
        <p:nvPicPr>
          <p:cNvPr id="1244" name="picture 1244"/>
          <p:cNvPicPr>
            <a:picLocks noChangeAspect="1"/>
          </p:cNvPicPr>
          <p:nvPr/>
        </p:nvPicPr>
        <p:blipFill>
          <a:blip r:embed="rId2"/>
          <a:stretch>
            <a:fillRect/>
          </a:stretch>
        </p:blipFill>
        <p:spPr>
          <a:xfrm rot="21600000">
            <a:off x="11472671" y="0"/>
            <a:ext cx="719328" cy="720852"/>
          </a:xfrm>
          <a:prstGeom prst="rect">
            <a:avLst/>
          </a:prstGeom>
        </p:spPr>
      </p:pic>
      <p:pic>
        <p:nvPicPr>
          <p:cNvPr id="1246" name="picture 1246"/>
          <p:cNvPicPr>
            <a:picLocks noChangeAspect="1"/>
          </p:cNvPicPr>
          <p:nvPr/>
        </p:nvPicPr>
        <p:blipFill>
          <a:blip r:embed="rId3"/>
          <a:stretch>
            <a:fillRect/>
          </a:stretch>
        </p:blipFill>
        <p:spPr>
          <a:xfrm rot="21600000">
            <a:off x="0" y="6138671"/>
            <a:ext cx="720852" cy="719328"/>
          </a:xfrm>
          <a:prstGeom prst="rect">
            <a:avLst/>
          </a:prstGeom>
        </p:spPr>
      </p:pic>
      <p:pic>
        <p:nvPicPr>
          <p:cNvPr id="1248" name="picture 1248"/>
          <p:cNvPicPr>
            <a:picLocks noChangeAspect="1"/>
          </p:cNvPicPr>
          <p:nvPr/>
        </p:nvPicPr>
        <p:blipFill>
          <a:blip r:embed="rId4"/>
          <a:stretch>
            <a:fillRect/>
          </a:stretch>
        </p:blipFill>
        <p:spPr>
          <a:xfrm rot="21600000">
            <a:off x="720090" y="1619250"/>
            <a:ext cx="10751184" cy="12700"/>
          </a:xfrm>
          <a:prstGeom prst="rect">
            <a:avLst/>
          </a:prstGeom>
        </p:spPr>
      </p:pic>
      <p:pic>
        <p:nvPicPr>
          <p:cNvPr id="1250" name="picture 1250"/>
          <p:cNvPicPr>
            <a:picLocks noChangeAspect="1"/>
          </p:cNvPicPr>
          <p:nvPr/>
        </p:nvPicPr>
        <p:blipFill>
          <a:blip r:embed="rId4"/>
          <a:stretch>
            <a:fillRect/>
          </a:stretch>
        </p:blipFill>
        <p:spPr>
          <a:xfrm rot="21600000">
            <a:off x="720090" y="2541270"/>
            <a:ext cx="10751184" cy="12700"/>
          </a:xfrm>
          <a:prstGeom prst="rect">
            <a:avLst/>
          </a:prstGeom>
        </p:spPr>
      </p:pic>
    </p:spTree>
  </p:cSld>
  <p:clrMapOvr>
    <a:masterClrMapping/>
  </p:clrMapOvr>
</p:sld>
</file>

<file path=ppt/slides/slide59.xml><?xml version="1.0" encoding="utf-8"?>
<p:sld xmlns:a16="http://schemas.microsoft.com/office/drawing/2014/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52" name="rect 1252"/>
          <p:cNvSpPr/>
          <p:nvPr/>
        </p:nvSpPr>
        <p:spPr>
          <a:xfrm>
            <a:off x="0" y="0"/>
            <a:ext cx="12192000" cy="6858000"/>
          </a:xfrm>
          <a:prstGeom prst="rect">
            <a:avLst/>
          </a:prstGeom>
          <a:solidFill>
            <a:srgbClr val="E4F4FB">
              <a:alpha val="100000"/>
            </a:srgbClr>
          </a:solidFill>
          <a:ln w="0" cap="flat">
            <a:noFill/>
            <a:prstDash val="solid"/>
            <a:miter lim="0"/>
          </a:ln>
        </p:spPr>
        <p:txBody>
          <a:bodyPr rtlCol="0"/>
          <a:lstStyle/>
          <a:p>
            <a:pPr algn="ctr"/>
            <a:endParaRPr lang="zh-CN" altLang="en-US"/>
          </a:p>
        </p:txBody>
      </p:sp>
      <p:grpSp>
        <p:nvGrpSpPr>
          <p:cNvPr id="96" name="group 96"/>
          <p:cNvGrpSpPr/>
          <p:nvPr/>
        </p:nvGrpSpPr>
        <p:grpSpPr>
          <a:xfrm rot="21600000">
            <a:off x="720852" y="1626107"/>
            <a:ext cx="10750296" cy="4658868"/>
            <a:chOff x="0" y="0"/>
            <a:chExt cx="10750296" cy="4658868"/>
          </a:xfrm>
        </p:grpSpPr>
        <p:sp>
          <p:nvSpPr>
            <p:cNvPr id="1254" name="path 1254"/>
            <p:cNvSpPr/>
            <p:nvPr/>
          </p:nvSpPr>
          <p:spPr>
            <a:xfrm>
              <a:off x="0" y="0"/>
              <a:ext cx="10750296" cy="2165604"/>
            </a:xfrm>
            <a:custGeom>
              <a:avLst/>
              <a:gdLst/>
              <a:ahLst/>
              <a:cxnLst/>
              <a:rect l="0" t="0" r="0" b="0"/>
              <a:pathLst>
                <a:path w="16929" h="3410">
                  <a:moveTo>
                    <a:pt x="0" y="0"/>
                  </a:moveTo>
                  <a:lnTo>
                    <a:pt x="16929" y="0"/>
                  </a:lnTo>
                  <a:lnTo>
                    <a:pt x="16929" y="1452"/>
                  </a:lnTo>
                  <a:lnTo>
                    <a:pt x="0" y="1452"/>
                  </a:lnTo>
                  <a:lnTo>
                    <a:pt x="0" y="0"/>
                  </a:lnTo>
                  <a:close/>
                </a:path>
                <a:path w="16929" h="3410">
                  <a:moveTo>
                    <a:pt x="0" y="2431"/>
                  </a:moveTo>
                  <a:lnTo>
                    <a:pt x="4171" y="2431"/>
                  </a:lnTo>
                  <a:lnTo>
                    <a:pt x="4171" y="3410"/>
                  </a:lnTo>
                  <a:lnTo>
                    <a:pt x="0" y="3410"/>
                  </a:lnTo>
                  <a:lnTo>
                    <a:pt x="0" y="2431"/>
                  </a:lnTo>
                  <a:close/>
                </a:path>
                <a:path w="16929" h="3410">
                  <a:moveTo>
                    <a:pt x="4171" y="2431"/>
                  </a:moveTo>
                  <a:lnTo>
                    <a:pt x="11138" y="2431"/>
                  </a:lnTo>
                  <a:lnTo>
                    <a:pt x="11138" y="3410"/>
                  </a:lnTo>
                  <a:lnTo>
                    <a:pt x="4171" y="3410"/>
                  </a:lnTo>
                  <a:lnTo>
                    <a:pt x="4171" y="2431"/>
                  </a:lnTo>
                  <a:close/>
                </a:path>
                <a:path w="16929" h="3410">
                  <a:moveTo>
                    <a:pt x="11138" y="2431"/>
                  </a:moveTo>
                  <a:lnTo>
                    <a:pt x="16929" y="2431"/>
                  </a:lnTo>
                  <a:lnTo>
                    <a:pt x="16929" y="3410"/>
                  </a:lnTo>
                  <a:lnTo>
                    <a:pt x="11138" y="3410"/>
                  </a:lnTo>
                  <a:lnTo>
                    <a:pt x="11138" y="2431"/>
                  </a:lnTo>
                  <a:close/>
                </a:path>
              </a:pathLst>
            </a:custGeom>
            <a:solidFill>
              <a:srgbClr val="B9D6E6">
                <a:alpha val="100000"/>
              </a:srgbClr>
            </a:solidFill>
            <a:ln w="0" cap="flat">
              <a:noFill/>
              <a:prstDash val="solid"/>
              <a:miter lim="0"/>
            </a:ln>
          </p:spPr>
          <p:txBody>
            <a:bodyPr rtlCol="0"/>
            <a:lstStyle/>
            <a:p>
              <a:pPr algn="ctr"/>
              <a:endParaRPr lang="zh-CN" altLang="en-US"/>
            </a:p>
          </p:txBody>
        </p:sp>
        <p:sp>
          <p:nvSpPr>
            <p:cNvPr id="1256" name="path 1256"/>
            <p:cNvSpPr/>
            <p:nvPr/>
          </p:nvSpPr>
          <p:spPr>
            <a:xfrm>
              <a:off x="0" y="922020"/>
              <a:ext cx="10750296" cy="3736847"/>
            </a:xfrm>
            <a:custGeom>
              <a:avLst/>
              <a:gdLst/>
              <a:ahLst/>
              <a:cxnLst/>
              <a:rect l="0" t="0" r="0" b="0"/>
              <a:pathLst>
                <a:path w="16929" h="5884">
                  <a:moveTo>
                    <a:pt x="0" y="0"/>
                  </a:moveTo>
                  <a:lnTo>
                    <a:pt x="16929" y="0"/>
                  </a:lnTo>
                  <a:lnTo>
                    <a:pt x="16929" y="979"/>
                  </a:lnTo>
                  <a:lnTo>
                    <a:pt x="0" y="979"/>
                  </a:lnTo>
                  <a:lnTo>
                    <a:pt x="0" y="0"/>
                  </a:lnTo>
                  <a:close/>
                </a:path>
                <a:path w="16929" h="5884">
                  <a:moveTo>
                    <a:pt x="0" y="1958"/>
                  </a:moveTo>
                  <a:lnTo>
                    <a:pt x="4171" y="1958"/>
                  </a:lnTo>
                  <a:lnTo>
                    <a:pt x="4171" y="5884"/>
                  </a:lnTo>
                  <a:lnTo>
                    <a:pt x="0" y="5884"/>
                  </a:lnTo>
                  <a:lnTo>
                    <a:pt x="0" y="1958"/>
                  </a:lnTo>
                  <a:close/>
                </a:path>
                <a:path w="16929" h="5884">
                  <a:moveTo>
                    <a:pt x="4171" y="1958"/>
                  </a:moveTo>
                  <a:lnTo>
                    <a:pt x="11138" y="1958"/>
                  </a:lnTo>
                  <a:lnTo>
                    <a:pt x="11138" y="5884"/>
                  </a:lnTo>
                  <a:lnTo>
                    <a:pt x="4171" y="5884"/>
                  </a:lnTo>
                  <a:lnTo>
                    <a:pt x="4171" y="1958"/>
                  </a:lnTo>
                  <a:close/>
                </a:path>
                <a:path w="16929" h="5884">
                  <a:moveTo>
                    <a:pt x="11138" y="1958"/>
                  </a:moveTo>
                  <a:lnTo>
                    <a:pt x="16929" y="1958"/>
                  </a:lnTo>
                  <a:lnTo>
                    <a:pt x="16929" y="5884"/>
                  </a:lnTo>
                  <a:lnTo>
                    <a:pt x="11138" y="5884"/>
                  </a:lnTo>
                  <a:lnTo>
                    <a:pt x="11138" y="1958"/>
                  </a:lnTo>
                  <a:close/>
                </a:path>
              </a:pathLst>
            </a:custGeom>
            <a:solidFill>
              <a:srgbClr val="FFFFFF">
                <a:alpha val="100000"/>
              </a:srgbClr>
            </a:solidFill>
            <a:ln w="0" cap="flat">
              <a:noFill/>
              <a:prstDash val="solid"/>
              <a:miter lim="0"/>
            </a:ln>
          </p:spPr>
          <p:txBody>
            <a:bodyPr rtlCol="0"/>
            <a:lstStyle/>
            <a:p>
              <a:pPr algn="ctr"/>
              <a:endParaRPr lang="zh-CN" altLang="en-US"/>
            </a:p>
          </p:txBody>
        </p:sp>
      </p:grpSp>
      <p:graphicFrame>
        <p:nvGraphicFramePr>
          <p:cNvPr id="1258" name="table 1258"/>
          <p:cNvGraphicFramePr>
            <a:graphicFrameLocks noGrp="1"/>
          </p:cNvGraphicFramePr>
          <p:nvPr/>
        </p:nvGraphicFramePr>
        <p:xfrm>
          <a:off x="720090" y="3169920"/>
          <a:ext cx="10750549" cy="3121025"/>
        </p:xfrm>
        <a:graphic>
          <a:graphicData uri="http://schemas.openxmlformats.org/drawingml/2006/table">
            <a:tbl>
              <a:tblPr/>
              <a:tblGrid>
                <a:gridCol w="2649220">
                  <a:extLst>
                    <a:ext uri="{9D8B030D-6E8A-4147-A177-3AD203B41FA5}">
                      <a16:colId xmlns:a16="http://schemas.microsoft.com/office/drawing/2014/main" val="20000"/>
                    </a:ext>
                  </a:extLst>
                </a:gridCol>
                <a:gridCol w="4424045">
                  <a:extLst>
                    <a:ext uri="{9D8B030D-6E8A-4147-A177-3AD203B41FA5}">
                      <a16:colId xmlns:a16="http://schemas.microsoft.com/office/drawing/2014/main" val="20001"/>
                    </a:ext>
                  </a:extLst>
                </a:gridCol>
                <a:gridCol w="3677284">
                  <a:extLst>
                    <a:ext uri="{9D8B030D-6E8A-4147-A177-3AD203B41FA5}">
                      <a16:colId xmlns:a16="http://schemas.microsoft.com/office/drawing/2014/main" val="20002"/>
                    </a:ext>
                  </a:extLst>
                </a:gridCol>
              </a:tblGrid>
              <a:tr h="3121025">
                <a:tc>
                  <a:txBody>
                    <a:bodyPr/>
                    <a:lstStyle/>
                    <a:p>
                      <a:pPr algn="l" rtl="0" eaLnBrk="0">
                        <a:lnSpc>
                          <a:spcPct val="152000"/>
                        </a:lnSpc>
                        <a:tabLst/>
                      </a:pPr>
                      <a:endParaRPr sz="1000" dirty="0">
                        <a:latin typeface="Arial"/>
                        <a:ea typeface="Arial"/>
                        <a:cs typeface="Arial"/>
                      </a:endParaRPr>
                    </a:p>
                    <a:p>
                      <a:pPr algn="l" rtl="0" eaLnBrk="0">
                        <a:lnSpc>
                          <a:spcPct val="8355"/>
                        </a:lnSpc>
                        <a:tabLst/>
                      </a:pPr>
                      <a:endParaRPr sz="100" dirty="0">
                        <a:latin typeface="Arial"/>
                        <a:ea typeface="Arial"/>
                        <a:cs typeface="Arial"/>
                      </a:endParaRPr>
                    </a:p>
                    <a:p>
                      <a:pPr marL="872489" algn="l" rtl="0" eaLnBrk="0">
                        <a:lnSpc>
                          <a:spcPct val="84000"/>
                        </a:lnSpc>
                        <a:tabLst/>
                      </a:pPr>
                      <a:r>
                        <a:rPr sz="1600" kern="0" spc="120" dirty="0">
                          <a:solidFill>
                            <a:srgbClr val="000000">
                              <a:alpha val="100000"/>
                            </a:srgbClr>
                          </a:solidFill>
                          <a:latin typeface="Microsoft YaHei"/>
                          <a:ea typeface="Microsoft YaHei"/>
                          <a:cs typeface="Microsoft YaHei"/>
                        </a:rPr>
                        <a:t>检查要点</a:t>
                      </a:r>
                      <a:endParaRPr sz="1600" dirty="0">
                        <a:latin typeface="Microsoft YaHei"/>
                        <a:ea typeface="Microsoft YaHei"/>
                        <a:cs typeface="Microsoft YaHei"/>
                      </a:endParaRPr>
                    </a:p>
                    <a:p>
                      <a:pPr algn="l" rtl="0" eaLnBrk="0">
                        <a:lnSpc>
                          <a:spcPct val="137000"/>
                        </a:lnSpc>
                        <a:tabLst/>
                      </a:pPr>
                      <a:endParaRPr sz="1000" dirty="0">
                        <a:latin typeface="Arial"/>
                        <a:ea typeface="Arial"/>
                        <a:cs typeface="Arial"/>
                      </a:endParaRPr>
                    </a:p>
                    <a:p>
                      <a:pPr algn="l" rtl="0" eaLnBrk="0">
                        <a:lnSpc>
                          <a:spcPct val="137000"/>
                        </a:lnSpc>
                        <a:tabLst/>
                      </a:pPr>
                      <a:endParaRPr sz="1000" dirty="0">
                        <a:latin typeface="Arial"/>
                        <a:ea typeface="Arial"/>
                        <a:cs typeface="Arial"/>
                      </a:endParaRPr>
                    </a:p>
                    <a:p>
                      <a:pPr marL="231140" indent="59055" algn="l" rtl="0" eaLnBrk="0">
                        <a:lnSpc>
                          <a:spcPct val="118000"/>
                        </a:lnSpc>
                        <a:spcBef>
                          <a:spcPts val="371"/>
                        </a:spcBef>
                        <a:tabLst/>
                      </a:pPr>
                      <a:r>
                        <a:rPr sz="1200" kern="0" spc="-70" dirty="0">
                          <a:solidFill>
                            <a:srgbClr val="000000">
                              <a:alpha val="100000"/>
                            </a:srgbClr>
                          </a:solidFill>
                          <a:latin typeface="Microsoft YaHei"/>
                          <a:ea typeface="Microsoft YaHei"/>
                          <a:cs typeface="Microsoft YaHei"/>
                        </a:rPr>
                        <a:t>（ </a:t>
                      </a:r>
                      <a:r>
                        <a:rPr sz="1200" kern="0" spc="-70" dirty="0">
                          <a:solidFill>
                            <a:srgbClr val="000000">
                              <a:alpha val="100000"/>
                            </a:srgbClr>
                          </a:solidFill>
                          <a:latin typeface="FangSong"/>
                          <a:ea typeface="FangSong"/>
                          <a:cs typeface="FangSong"/>
                        </a:rPr>
                        <a:t>2</a:t>
                      </a:r>
                      <a:r>
                        <a:rPr sz="1200" kern="0" spc="-310" dirty="0">
                          <a:solidFill>
                            <a:srgbClr val="000000">
                              <a:alpha val="100000"/>
                            </a:srgbClr>
                          </a:solidFill>
                          <a:latin typeface="FangSong"/>
                          <a:ea typeface="FangSong"/>
                          <a:cs typeface="FangSong"/>
                        </a:rPr>
                        <a:t> </a:t>
                      </a:r>
                      <a:r>
                        <a:rPr sz="1200" kern="0" spc="-70" dirty="0">
                          <a:solidFill>
                            <a:srgbClr val="000000">
                              <a:alpha val="100000"/>
                            </a:srgbClr>
                          </a:solidFill>
                          <a:latin typeface="Microsoft YaHei"/>
                          <a:ea typeface="Microsoft YaHei"/>
                          <a:cs typeface="Microsoft YaHei"/>
                        </a:rPr>
                        <a:t>）查露天设置的工艺装</a:t>
                      </a:r>
                      <a:r>
                        <a:rPr sz="1200" kern="0" spc="-80" dirty="0">
                          <a:solidFill>
                            <a:srgbClr val="000000">
                              <a:alpha val="100000"/>
                            </a:srgbClr>
                          </a:solidFill>
                          <a:latin typeface="Microsoft YaHei"/>
                          <a:ea typeface="Microsoft YaHei"/>
                          <a:cs typeface="Microsoft YaHei"/>
                        </a:rPr>
                        <a:t>置区、</a:t>
                      </a:r>
                      <a:r>
                        <a:rPr sz="1200" kern="0" spc="0" dirty="0">
                          <a:solidFill>
                            <a:srgbClr val="000000">
                              <a:alpha val="100000"/>
                            </a:srgbClr>
                          </a:solidFill>
                          <a:latin typeface="Microsoft YaHei"/>
                          <a:ea typeface="Microsoft YaHei"/>
                          <a:cs typeface="Microsoft YaHei"/>
                        </a:rPr>
                        <a:t>      通风良好的调压计量室（</a:t>
                      </a:r>
                      <a:r>
                        <a:rPr sz="1200" kern="0" spc="-10" dirty="0">
                          <a:solidFill>
                            <a:srgbClr val="000000">
                              <a:alpha val="100000"/>
                            </a:srgbClr>
                          </a:solidFill>
                          <a:latin typeface="Microsoft YaHei"/>
                          <a:ea typeface="Microsoft YaHei"/>
                          <a:cs typeface="Microsoft YaHei"/>
                        </a:rPr>
                        <a:t>爆炸危</a:t>
                      </a:r>
                      <a:r>
                        <a:rPr sz="1200" kern="0" spc="0" dirty="0">
                          <a:solidFill>
                            <a:srgbClr val="000000">
                              <a:alpha val="100000"/>
                            </a:srgbClr>
                          </a:solidFill>
                          <a:latin typeface="Microsoft YaHei"/>
                          <a:ea typeface="Microsoft YaHei"/>
                          <a:cs typeface="Microsoft YaHei"/>
                        </a:rPr>
                        <a:t>       </a:t>
                      </a:r>
                      <a:r>
                        <a:rPr sz="1200" kern="0" spc="-30" dirty="0">
                          <a:solidFill>
                            <a:srgbClr val="000000">
                              <a:alpha val="100000"/>
                            </a:srgbClr>
                          </a:solidFill>
                          <a:latin typeface="Microsoft YaHei"/>
                          <a:ea typeface="Microsoft YaHei"/>
                          <a:cs typeface="Microsoft YaHei"/>
                        </a:rPr>
                        <a:t>险区域等级为</a:t>
                      </a:r>
                      <a:r>
                        <a:rPr sz="1200" kern="0" spc="-30" dirty="0">
                          <a:solidFill>
                            <a:srgbClr val="000000">
                              <a:alpha val="100000"/>
                            </a:srgbClr>
                          </a:solidFill>
                          <a:latin typeface="FangSong"/>
                          <a:ea typeface="FangSong"/>
                          <a:cs typeface="FangSong"/>
                        </a:rPr>
                        <a:t>2</a:t>
                      </a:r>
                      <a:r>
                        <a:rPr sz="1200" kern="0" spc="-30" dirty="0">
                          <a:solidFill>
                            <a:srgbClr val="000000">
                              <a:alpha val="100000"/>
                            </a:srgbClr>
                          </a:solidFill>
                          <a:latin typeface="Microsoft YaHei"/>
                          <a:ea typeface="Microsoft YaHei"/>
                          <a:cs typeface="Microsoft YaHei"/>
                        </a:rPr>
                        <a:t>区 ）的电动阀、</a:t>
                      </a:r>
                      <a:endParaRPr sz="1200" dirty="0">
                        <a:latin typeface="Microsoft YaHei"/>
                        <a:ea typeface="Microsoft YaHei"/>
                        <a:cs typeface="Microsoft YaHei"/>
                      </a:endParaRPr>
                    </a:p>
                    <a:p>
                      <a:pPr marL="229870" algn="l" rtl="0" eaLnBrk="0">
                        <a:lnSpc>
                          <a:spcPct val="118000"/>
                        </a:lnSpc>
                        <a:spcBef>
                          <a:spcPts val="55"/>
                        </a:spcBef>
                        <a:tabLst/>
                      </a:pPr>
                      <a:r>
                        <a:rPr sz="1200" kern="0" spc="0" dirty="0">
                          <a:solidFill>
                            <a:srgbClr val="000000">
                              <a:alpha val="100000"/>
                            </a:srgbClr>
                          </a:solidFill>
                          <a:latin typeface="Microsoft YaHei"/>
                          <a:ea typeface="Microsoft YaHei"/>
                          <a:cs typeface="Microsoft YaHei"/>
                        </a:rPr>
                        <a:t>加臭机泵、电加热器、电伴热</a:t>
                      </a:r>
                      <a:r>
                        <a:rPr sz="1200" kern="0" spc="-10" dirty="0">
                          <a:solidFill>
                            <a:srgbClr val="000000">
                              <a:alpha val="100000"/>
                            </a:srgbClr>
                          </a:solidFill>
                          <a:latin typeface="Microsoft YaHei"/>
                          <a:ea typeface="Microsoft YaHei"/>
                          <a:cs typeface="Microsoft YaHei"/>
                        </a:rPr>
                        <a:t>带、</a:t>
                      </a:r>
                      <a:r>
                        <a:rPr sz="1200" kern="0" spc="0" dirty="0">
                          <a:solidFill>
                            <a:srgbClr val="000000">
                              <a:alpha val="100000"/>
                            </a:srgbClr>
                          </a:solidFill>
                          <a:latin typeface="Microsoft YaHei"/>
                          <a:ea typeface="Microsoft YaHei"/>
                          <a:cs typeface="Microsoft YaHei"/>
                        </a:rPr>
                        <a:t>    照明、压力变送器、温度变送</a:t>
                      </a:r>
                      <a:r>
                        <a:rPr sz="1200" kern="0" spc="-10" dirty="0">
                          <a:solidFill>
                            <a:srgbClr val="000000">
                              <a:alpha val="100000"/>
                            </a:srgbClr>
                          </a:solidFill>
                          <a:latin typeface="Microsoft YaHei"/>
                          <a:ea typeface="Microsoft YaHei"/>
                          <a:cs typeface="Microsoft YaHei"/>
                        </a:rPr>
                        <a:t>器、    </a:t>
                      </a:r>
                      <a:r>
                        <a:rPr sz="1200" kern="0" spc="0" dirty="0">
                          <a:solidFill>
                            <a:srgbClr val="000000">
                              <a:alpha val="100000"/>
                            </a:srgbClr>
                          </a:solidFill>
                          <a:latin typeface="Microsoft YaHei"/>
                          <a:ea typeface="Microsoft YaHei"/>
                          <a:cs typeface="Microsoft YaHei"/>
                        </a:rPr>
                        <a:t>差压变送器、燃气浓度检测</a:t>
                      </a:r>
                      <a:r>
                        <a:rPr sz="1200" kern="0" spc="-10" dirty="0">
                          <a:solidFill>
                            <a:srgbClr val="000000">
                              <a:alpha val="100000"/>
                            </a:srgbClr>
                          </a:solidFill>
                          <a:latin typeface="Microsoft YaHei"/>
                          <a:ea typeface="Microsoft YaHei"/>
                          <a:cs typeface="Microsoft YaHei"/>
                        </a:rPr>
                        <a:t>报警       </a:t>
                      </a:r>
                      <a:r>
                        <a:rPr sz="1200" kern="0" spc="0" dirty="0">
                          <a:solidFill>
                            <a:srgbClr val="000000">
                              <a:alpha val="100000"/>
                            </a:srgbClr>
                          </a:solidFill>
                          <a:latin typeface="Microsoft YaHei"/>
                          <a:ea typeface="Microsoft YaHei"/>
                          <a:cs typeface="Microsoft YaHei"/>
                        </a:rPr>
                        <a:t>装置、视频监控装置、流量</a:t>
                      </a:r>
                      <a:r>
                        <a:rPr sz="1200" kern="0" spc="-10" dirty="0">
                          <a:solidFill>
                            <a:srgbClr val="000000">
                              <a:alpha val="100000"/>
                            </a:srgbClr>
                          </a:solidFill>
                          <a:latin typeface="Microsoft YaHei"/>
                          <a:ea typeface="Microsoft YaHei"/>
                          <a:cs typeface="Microsoft YaHei"/>
                        </a:rPr>
                        <a:t>计量       </a:t>
                      </a:r>
                      <a:r>
                        <a:rPr sz="1200" kern="0" spc="0" dirty="0">
                          <a:solidFill>
                            <a:srgbClr val="000000">
                              <a:alpha val="100000"/>
                            </a:srgbClr>
                          </a:solidFill>
                          <a:latin typeface="Microsoft YaHei"/>
                          <a:ea typeface="Microsoft YaHei"/>
                          <a:cs typeface="Microsoft YaHei"/>
                        </a:rPr>
                        <a:t>装置等电气、仪表装置和相</a:t>
                      </a:r>
                      <a:r>
                        <a:rPr sz="1200" kern="0" spc="-10" dirty="0">
                          <a:solidFill>
                            <a:srgbClr val="000000">
                              <a:alpha val="100000"/>
                            </a:srgbClr>
                          </a:solidFill>
                          <a:latin typeface="Microsoft YaHei"/>
                          <a:ea typeface="Microsoft YaHei"/>
                          <a:cs typeface="Microsoft YaHei"/>
                        </a:rPr>
                        <a:t>应的       线路结构的防爆性能。</a:t>
                      </a:r>
                      <a:endParaRPr sz="1200" dirty="0">
                        <a:latin typeface="Microsoft YaHei"/>
                        <a:ea typeface="Microsoft YaHei"/>
                        <a:cs typeface="Microsoft YaHei"/>
                      </a:endParaRPr>
                    </a:p>
                  </a:txBody>
                  <a:tcPr marL="0" marR="0" marT="0" marB="0">
                    <a:lnL>
                      <a:noFill/>
                    </a:lnL>
                    <a:lnR w="12700" cap="flat" cmpd="sng" algn="ctr">
                      <a:solidFill>
                        <a:srgbClr val="8EBFD6"/>
                      </a:solidFill>
                      <a:prstDash val="solid"/>
                      <a:round/>
                      <a:headEnd type="none" w="med" len="med"/>
                      <a:tailEnd type="none" w="med" len="med"/>
                    </a:lnR>
                    <a:lnT>
                      <a:noFill/>
                    </a:lnT>
                    <a:lnB w="12700" cap="flat" cmpd="sng" algn="ctr">
                      <a:solidFill>
                        <a:srgbClr val="8EBFD6"/>
                      </a:solidFill>
                      <a:prstDash val="solid"/>
                      <a:round/>
                      <a:headEnd type="none" w="med" len="med"/>
                      <a:tailEnd type="none" w="med" len="med"/>
                    </a:lnB>
                  </a:tcPr>
                </a:tc>
                <a:tc>
                  <a:txBody>
                    <a:bodyPr/>
                    <a:lstStyle/>
                    <a:p>
                      <a:pPr algn="l" rtl="0" eaLnBrk="0">
                        <a:lnSpc>
                          <a:spcPct val="152000"/>
                        </a:lnSpc>
                        <a:tabLst/>
                      </a:pPr>
                      <a:endParaRPr sz="1000" dirty="0">
                        <a:latin typeface="Arial"/>
                        <a:ea typeface="Arial"/>
                        <a:cs typeface="Arial"/>
                      </a:endParaRPr>
                    </a:p>
                    <a:p>
                      <a:pPr marL="1762125" algn="l" rtl="0" eaLnBrk="0">
                        <a:lnSpc>
                          <a:spcPct val="84000"/>
                        </a:lnSpc>
                        <a:spcBef>
                          <a:spcPts val="4"/>
                        </a:spcBef>
                        <a:tabLst/>
                      </a:pPr>
                      <a:r>
                        <a:rPr sz="1600" kern="0" spc="120" dirty="0">
                          <a:solidFill>
                            <a:srgbClr val="000000">
                              <a:alpha val="100000"/>
                            </a:srgbClr>
                          </a:solidFill>
                          <a:latin typeface="Microsoft YaHei"/>
                          <a:ea typeface="Microsoft YaHei"/>
                          <a:cs typeface="Microsoft YaHei"/>
                        </a:rPr>
                        <a:t>判定标准</a:t>
                      </a:r>
                      <a:endParaRPr sz="1600" dirty="0">
                        <a:latin typeface="Microsoft YaHei"/>
                        <a:ea typeface="Microsoft YaHei"/>
                        <a:cs typeface="Microsoft YaHei"/>
                      </a:endParaRPr>
                    </a:p>
                    <a:p>
                      <a:pPr algn="l" rtl="0" eaLnBrk="0">
                        <a:lnSpc>
                          <a:spcPct val="100000"/>
                        </a:lnSpc>
                        <a:tabLst/>
                      </a:pPr>
                      <a:endParaRPr sz="1000" dirty="0">
                        <a:latin typeface="Arial"/>
                        <a:ea typeface="Arial"/>
                        <a:cs typeface="Arial"/>
                      </a:endParaRPr>
                    </a:p>
                    <a:p>
                      <a:pPr algn="l" rtl="0" eaLnBrk="0">
                        <a:lnSpc>
                          <a:spcPct val="100000"/>
                        </a:lnSpc>
                        <a:tabLst/>
                      </a:pPr>
                      <a:endParaRPr sz="1000" dirty="0">
                        <a:latin typeface="Arial"/>
                        <a:ea typeface="Arial"/>
                        <a:cs typeface="Arial"/>
                      </a:endParaRPr>
                    </a:p>
                    <a:p>
                      <a:pPr algn="l" rtl="0" eaLnBrk="0">
                        <a:lnSpc>
                          <a:spcPct val="100000"/>
                        </a:lnSpc>
                        <a:tabLst/>
                      </a:pPr>
                      <a:endParaRPr sz="1000" dirty="0">
                        <a:latin typeface="Arial"/>
                        <a:ea typeface="Arial"/>
                        <a:cs typeface="Arial"/>
                      </a:endParaRPr>
                    </a:p>
                    <a:p>
                      <a:pPr algn="l" rtl="0" eaLnBrk="0">
                        <a:lnSpc>
                          <a:spcPct val="100000"/>
                        </a:lnSpc>
                        <a:tabLst/>
                      </a:pPr>
                      <a:endParaRPr sz="1000" dirty="0">
                        <a:latin typeface="Arial"/>
                        <a:ea typeface="Arial"/>
                        <a:cs typeface="Arial"/>
                      </a:endParaRPr>
                    </a:p>
                    <a:p>
                      <a:pPr algn="l" rtl="0" eaLnBrk="0">
                        <a:lnSpc>
                          <a:spcPct val="100000"/>
                        </a:lnSpc>
                        <a:tabLst/>
                      </a:pPr>
                      <a:endParaRPr sz="1000" dirty="0">
                        <a:latin typeface="Arial"/>
                        <a:ea typeface="Arial"/>
                        <a:cs typeface="Arial"/>
                      </a:endParaRPr>
                    </a:p>
                    <a:p>
                      <a:pPr algn="l" rtl="0" eaLnBrk="0">
                        <a:lnSpc>
                          <a:spcPct val="101000"/>
                        </a:lnSpc>
                        <a:tabLst/>
                      </a:pPr>
                      <a:endParaRPr sz="1000" dirty="0">
                        <a:latin typeface="Arial"/>
                        <a:ea typeface="Arial"/>
                        <a:cs typeface="Arial"/>
                      </a:endParaRPr>
                    </a:p>
                    <a:p>
                      <a:pPr algn="l" rtl="0" eaLnBrk="0">
                        <a:lnSpc>
                          <a:spcPct val="125000"/>
                        </a:lnSpc>
                        <a:tabLst/>
                      </a:pPr>
                      <a:endParaRPr sz="300" dirty="0">
                        <a:latin typeface="Arial"/>
                        <a:ea typeface="Arial"/>
                        <a:cs typeface="Arial"/>
                      </a:endParaRPr>
                    </a:p>
                    <a:p>
                      <a:pPr marL="232409" algn="l" rtl="0" eaLnBrk="0">
                        <a:lnSpc>
                          <a:spcPct val="130000"/>
                        </a:lnSpc>
                        <a:spcBef>
                          <a:spcPts val="1"/>
                        </a:spcBef>
                        <a:tabLst/>
                      </a:pPr>
                      <a:r>
                        <a:rPr sz="1500" kern="0" spc="40" dirty="0">
                          <a:solidFill>
                            <a:srgbClr val="000000">
                              <a:alpha val="100000"/>
                            </a:srgbClr>
                          </a:solidFill>
                          <a:latin typeface="Microsoft YaHei"/>
                          <a:ea typeface="Microsoft YaHei"/>
                          <a:cs typeface="Microsoft YaHei"/>
                        </a:rPr>
                        <a:t>检查要点（ </a:t>
                      </a:r>
                      <a:r>
                        <a:rPr sz="1500" kern="0" spc="40" dirty="0">
                          <a:solidFill>
                            <a:srgbClr val="000000">
                              <a:alpha val="100000"/>
                            </a:srgbClr>
                          </a:solidFill>
                          <a:latin typeface="FangSong"/>
                          <a:ea typeface="FangSong"/>
                          <a:cs typeface="FangSong"/>
                        </a:rPr>
                        <a:t>2</a:t>
                      </a:r>
                      <a:r>
                        <a:rPr sz="1500" kern="0" spc="-260" dirty="0">
                          <a:solidFill>
                            <a:srgbClr val="000000">
                              <a:alpha val="100000"/>
                            </a:srgbClr>
                          </a:solidFill>
                          <a:latin typeface="FangSong"/>
                          <a:ea typeface="FangSong"/>
                          <a:cs typeface="FangSong"/>
                        </a:rPr>
                        <a:t> </a:t>
                      </a:r>
                      <a:r>
                        <a:rPr sz="1500" kern="0" spc="40" dirty="0">
                          <a:solidFill>
                            <a:srgbClr val="000000">
                              <a:alpha val="100000"/>
                            </a:srgbClr>
                          </a:solidFill>
                          <a:latin typeface="Microsoft YaHei"/>
                          <a:ea typeface="Microsoft YaHei"/>
                          <a:cs typeface="Microsoft YaHei"/>
                        </a:rPr>
                        <a:t>）中涉及的设备及电气、</a:t>
                      </a:r>
                      <a:r>
                        <a:rPr sz="1500" kern="0" spc="-330" dirty="0">
                          <a:solidFill>
                            <a:srgbClr val="000000">
                              <a:alpha val="100000"/>
                            </a:srgbClr>
                          </a:solidFill>
                          <a:latin typeface="Microsoft YaHei"/>
                          <a:ea typeface="Microsoft YaHei"/>
                          <a:cs typeface="Microsoft YaHei"/>
                        </a:rPr>
                        <a:t> </a:t>
                      </a:r>
                      <a:r>
                        <a:rPr sz="1500" kern="0" spc="40" dirty="0">
                          <a:solidFill>
                            <a:srgbClr val="000000">
                              <a:alpha val="100000"/>
                            </a:srgbClr>
                          </a:solidFill>
                          <a:latin typeface="Microsoft YaHei"/>
                          <a:ea typeface="Microsoft YaHei"/>
                          <a:cs typeface="Microsoft YaHei"/>
                        </a:rPr>
                        <a:t>仪表装</a:t>
                      </a:r>
                      <a:r>
                        <a:rPr sz="1500" kern="0" spc="0" dirty="0">
                          <a:solidFill>
                            <a:srgbClr val="000000">
                              <a:alpha val="100000"/>
                            </a:srgbClr>
                          </a:solidFill>
                          <a:latin typeface="Microsoft YaHei"/>
                          <a:ea typeface="Microsoft YaHei"/>
                          <a:cs typeface="Microsoft YaHei"/>
                        </a:rPr>
                        <a:t>     </a:t>
                      </a:r>
                      <a:r>
                        <a:rPr sz="1500" kern="0" spc="100" dirty="0">
                          <a:solidFill>
                            <a:srgbClr val="000000">
                              <a:alpha val="100000"/>
                            </a:srgbClr>
                          </a:solidFill>
                          <a:latin typeface="Microsoft YaHei"/>
                          <a:ea typeface="Microsoft YaHei"/>
                          <a:cs typeface="Microsoft YaHei"/>
                        </a:rPr>
                        <a:t>置和相应的线路结构不具</a:t>
                      </a:r>
                      <a:r>
                        <a:rPr sz="1500" kern="0" spc="90" dirty="0">
                          <a:solidFill>
                            <a:srgbClr val="000000">
                              <a:alpha val="100000"/>
                            </a:srgbClr>
                          </a:solidFill>
                          <a:latin typeface="Microsoft YaHei"/>
                          <a:ea typeface="Microsoft YaHei"/>
                          <a:cs typeface="Microsoft YaHei"/>
                        </a:rPr>
                        <a:t>有</a:t>
                      </a:r>
                      <a:r>
                        <a:rPr sz="1500" kern="0" spc="90" dirty="0">
                          <a:solidFill>
                            <a:srgbClr val="FF0000">
                              <a:alpha val="100000"/>
                            </a:srgbClr>
                          </a:solidFill>
                          <a:latin typeface="FangSong"/>
                          <a:ea typeface="FangSong"/>
                          <a:cs typeface="FangSong"/>
                        </a:rPr>
                        <a:t>1</a:t>
                      </a:r>
                      <a:r>
                        <a:rPr sz="1500" kern="0" spc="90" dirty="0">
                          <a:solidFill>
                            <a:srgbClr val="FF0000">
                              <a:alpha val="100000"/>
                            </a:srgbClr>
                          </a:solidFill>
                          <a:latin typeface="Microsoft YaHei"/>
                          <a:ea typeface="Microsoft YaHei"/>
                          <a:cs typeface="Microsoft YaHei"/>
                        </a:rPr>
                        <a:t>区</a:t>
                      </a:r>
                      <a:r>
                        <a:rPr sz="1500" kern="0" spc="90" dirty="0">
                          <a:solidFill>
                            <a:srgbClr val="000000">
                              <a:alpha val="100000"/>
                            </a:srgbClr>
                          </a:solidFill>
                          <a:latin typeface="Microsoft YaHei"/>
                          <a:ea typeface="Microsoft YaHei"/>
                          <a:cs typeface="Microsoft YaHei"/>
                        </a:rPr>
                        <a:t>相对应的防爆</a:t>
                      </a:r>
                      <a:r>
                        <a:rPr sz="1500" kern="0" spc="0" dirty="0">
                          <a:solidFill>
                            <a:srgbClr val="000000">
                              <a:alpha val="100000"/>
                            </a:srgbClr>
                          </a:solidFill>
                          <a:latin typeface="Microsoft YaHei"/>
                          <a:ea typeface="Microsoft YaHei"/>
                          <a:cs typeface="Microsoft YaHei"/>
                        </a:rPr>
                        <a:t>     </a:t>
                      </a:r>
                      <a:r>
                        <a:rPr sz="1500" kern="0" spc="30" dirty="0">
                          <a:solidFill>
                            <a:srgbClr val="000000">
                              <a:alpha val="100000"/>
                            </a:srgbClr>
                          </a:solidFill>
                          <a:latin typeface="Microsoft YaHei"/>
                          <a:ea typeface="Microsoft YaHei"/>
                          <a:cs typeface="Microsoft YaHei"/>
                        </a:rPr>
                        <a:t>性能 ，构成重大隐患。</a:t>
                      </a:r>
                      <a:endParaRPr sz="1500" dirty="0">
                        <a:latin typeface="Microsoft YaHei"/>
                        <a:ea typeface="Microsoft YaHei"/>
                        <a:cs typeface="Microsoft YaHei"/>
                      </a:endParaRPr>
                    </a:p>
                  </a:txBody>
                  <a:tcPr marL="0" marR="0" marT="0" marB="0">
                    <a:lnL w="12700" cap="flat" cmpd="sng" algn="ctr">
                      <a:solidFill>
                        <a:srgbClr val="8EBFD6"/>
                      </a:solidFill>
                      <a:prstDash val="solid"/>
                      <a:round/>
                      <a:headEnd type="none" w="med" len="med"/>
                      <a:tailEnd type="none" w="med" len="med"/>
                    </a:lnL>
                    <a:lnR w="12700" cap="flat" cmpd="sng" algn="ctr">
                      <a:solidFill>
                        <a:srgbClr val="8EBFD6"/>
                      </a:solidFill>
                      <a:prstDash val="solid"/>
                      <a:round/>
                      <a:headEnd type="none" w="med" len="med"/>
                      <a:tailEnd type="none" w="med" len="med"/>
                    </a:lnR>
                    <a:lnT>
                      <a:noFill/>
                    </a:lnT>
                    <a:lnB w="12700" cap="flat" cmpd="sng" algn="ctr">
                      <a:solidFill>
                        <a:srgbClr val="8EBFD6"/>
                      </a:solidFill>
                      <a:prstDash val="solid"/>
                      <a:round/>
                      <a:headEnd type="none" w="med" len="med"/>
                      <a:tailEnd type="none" w="med" len="med"/>
                    </a:lnB>
                  </a:tcPr>
                </a:tc>
                <a:tc>
                  <a:txBody>
                    <a:bodyPr/>
                    <a:lstStyle/>
                    <a:p>
                      <a:pPr algn="l" rtl="0" eaLnBrk="0">
                        <a:lnSpc>
                          <a:spcPct val="151000"/>
                        </a:lnSpc>
                        <a:tabLst/>
                      </a:pPr>
                      <a:endParaRPr sz="1000" dirty="0">
                        <a:latin typeface="Arial"/>
                        <a:ea typeface="Arial"/>
                        <a:cs typeface="Arial"/>
                      </a:endParaRPr>
                    </a:p>
                    <a:p>
                      <a:pPr marL="1162050" algn="l" rtl="0" eaLnBrk="0">
                        <a:lnSpc>
                          <a:spcPct val="85000"/>
                        </a:lnSpc>
                        <a:spcBef>
                          <a:spcPts val="1"/>
                        </a:spcBef>
                        <a:tabLst/>
                      </a:pPr>
                      <a:r>
                        <a:rPr sz="1600" kern="0" spc="140" dirty="0">
                          <a:solidFill>
                            <a:srgbClr val="000000">
                              <a:alpha val="100000"/>
                            </a:srgbClr>
                          </a:solidFill>
                          <a:latin typeface="Microsoft YaHei"/>
                          <a:ea typeface="Microsoft YaHei"/>
                          <a:cs typeface="Microsoft YaHei"/>
                        </a:rPr>
                        <a:t>相关参考依据</a:t>
                      </a:r>
                      <a:endParaRPr sz="1600" dirty="0">
                        <a:latin typeface="Microsoft YaHei"/>
                        <a:ea typeface="Microsoft YaHei"/>
                        <a:cs typeface="Microsoft YaHei"/>
                      </a:endParaRPr>
                    </a:p>
                    <a:p>
                      <a:pPr algn="l" rtl="0" eaLnBrk="0">
                        <a:lnSpc>
                          <a:spcPct val="109000"/>
                        </a:lnSpc>
                        <a:tabLst/>
                      </a:pPr>
                      <a:endParaRPr sz="1000" dirty="0">
                        <a:latin typeface="Arial"/>
                        <a:ea typeface="Arial"/>
                        <a:cs typeface="Arial"/>
                      </a:endParaRPr>
                    </a:p>
                    <a:p>
                      <a:pPr algn="l" rtl="0" eaLnBrk="0">
                        <a:lnSpc>
                          <a:spcPct val="109000"/>
                        </a:lnSpc>
                        <a:tabLst/>
                      </a:pPr>
                      <a:endParaRPr sz="1000" dirty="0">
                        <a:latin typeface="Arial"/>
                        <a:ea typeface="Arial"/>
                        <a:cs typeface="Arial"/>
                      </a:endParaRPr>
                    </a:p>
                    <a:p>
                      <a:pPr marL="231775" indent="112395" algn="l" rtl="0" eaLnBrk="0">
                        <a:lnSpc>
                          <a:spcPct val="129000"/>
                        </a:lnSpc>
                        <a:spcBef>
                          <a:spcPts val="451"/>
                        </a:spcBef>
                        <a:tabLst/>
                      </a:pPr>
                      <a:r>
                        <a:rPr sz="1500" kern="0" spc="120" dirty="0">
                          <a:solidFill>
                            <a:srgbClr val="FF0000">
                              <a:alpha val="100000"/>
                            </a:srgbClr>
                          </a:solidFill>
                          <a:latin typeface="Microsoft YaHei"/>
                          <a:ea typeface="Microsoft YaHei"/>
                          <a:cs typeface="Microsoft YaHei"/>
                        </a:rPr>
                        <a:t>【依据】</a:t>
                      </a:r>
                      <a:r>
                        <a:rPr sz="1500" kern="0" spc="-70" dirty="0">
                          <a:solidFill>
                            <a:srgbClr val="FF0000">
                              <a:alpha val="100000"/>
                            </a:srgbClr>
                          </a:solidFill>
                          <a:latin typeface="Microsoft YaHei"/>
                          <a:ea typeface="Microsoft YaHei"/>
                          <a:cs typeface="Microsoft YaHei"/>
                        </a:rPr>
                        <a:t> </a:t>
                      </a:r>
                      <a:r>
                        <a:rPr sz="1500" kern="0" spc="120" dirty="0">
                          <a:solidFill>
                            <a:srgbClr val="000000">
                              <a:alpha val="100000"/>
                            </a:srgbClr>
                          </a:solidFill>
                          <a:latin typeface="Microsoft YaHei"/>
                          <a:ea typeface="Microsoft YaHei"/>
                          <a:cs typeface="Microsoft YaHei"/>
                        </a:rPr>
                        <a:t>《燃气工程</a:t>
                      </a:r>
                      <a:r>
                        <a:rPr sz="1500" kern="0" spc="110" dirty="0">
                          <a:solidFill>
                            <a:srgbClr val="000000">
                              <a:alpha val="100000"/>
                            </a:srgbClr>
                          </a:solidFill>
                          <a:latin typeface="Microsoft YaHei"/>
                          <a:ea typeface="Microsoft YaHei"/>
                          <a:cs typeface="Microsoft YaHei"/>
                        </a:rPr>
                        <a:t>项目规范》</a:t>
                      </a:r>
                      <a:r>
                        <a:rPr sz="1500" kern="0" spc="0" dirty="0">
                          <a:solidFill>
                            <a:srgbClr val="000000">
                              <a:alpha val="100000"/>
                            </a:srgbClr>
                          </a:solidFill>
                          <a:latin typeface="Microsoft YaHei"/>
                          <a:ea typeface="Microsoft YaHei"/>
                          <a:cs typeface="Microsoft YaHei"/>
                        </a:rPr>
                        <a:t>        </a:t>
                      </a:r>
                      <a:r>
                        <a:rPr sz="1500" kern="0" spc="140" dirty="0">
                          <a:solidFill>
                            <a:srgbClr val="000000">
                              <a:alpha val="100000"/>
                            </a:srgbClr>
                          </a:solidFill>
                          <a:latin typeface="Microsoft YaHei"/>
                          <a:ea typeface="Microsoft YaHei"/>
                          <a:cs typeface="Microsoft YaHei"/>
                        </a:rPr>
                        <a:t>第</a:t>
                      </a:r>
                      <a:r>
                        <a:rPr sz="1500" kern="0" spc="280" dirty="0">
                          <a:solidFill>
                            <a:srgbClr val="000000">
                              <a:alpha val="100000"/>
                            </a:srgbClr>
                          </a:solidFill>
                          <a:latin typeface="Microsoft YaHei"/>
                          <a:ea typeface="Microsoft YaHei"/>
                          <a:cs typeface="Microsoft YaHei"/>
                        </a:rPr>
                        <a:t> </a:t>
                      </a:r>
                      <a:r>
                        <a:rPr sz="1500" kern="0" spc="140" dirty="0">
                          <a:solidFill>
                            <a:srgbClr val="000000">
                              <a:alpha val="100000"/>
                            </a:srgbClr>
                          </a:solidFill>
                          <a:latin typeface="Microsoft YaHei"/>
                          <a:ea typeface="Microsoft YaHei"/>
                          <a:cs typeface="Microsoft YaHei"/>
                        </a:rPr>
                        <a:t>4.2.18</a:t>
                      </a:r>
                      <a:r>
                        <a:rPr sz="1500" kern="0" spc="290" dirty="0">
                          <a:solidFill>
                            <a:srgbClr val="000000">
                              <a:alpha val="100000"/>
                            </a:srgbClr>
                          </a:solidFill>
                          <a:latin typeface="Microsoft YaHei"/>
                          <a:ea typeface="Microsoft YaHei"/>
                          <a:cs typeface="Microsoft YaHei"/>
                        </a:rPr>
                        <a:t> </a:t>
                      </a:r>
                      <a:r>
                        <a:rPr sz="1500" kern="0" spc="140" dirty="0">
                          <a:solidFill>
                            <a:srgbClr val="000000">
                              <a:alpha val="100000"/>
                            </a:srgbClr>
                          </a:solidFill>
                          <a:latin typeface="Microsoft YaHei"/>
                          <a:ea typeface="Microsoft YaHei"/>
                          <a:cs typeface="Microsoft YaHei"/>
                        </a:rPr>
                        <a:t>条 ：燃</a:t>
                      </a:r>
                      <a:r>
                        <a:rPr sz="1500" kern="0" spc="130" dirty="0">
                          <a:solidFill>
                            <a:srgbClr val="000000">
                              <a:alpha val="100000"/>
                            </a:srgbClr>
                          </a:solidFill>
                          <a:latin typeface="Microsoft YaHei"/>
                          <a:ea typeface="Microsoft YaHei"/>
                          <a:cs typeface="Microsoft YaHei"/>
                        </a:rPr>
                        <a:t>气厂站内设置</a:t>
                      </a:r>
                      <a:r>
                        <a:rPr sz="1500" kern="0" spc="0" dirty="0">
                          <a:solidFill>
                            <a:srgbClr val="000000">
                              <a:alpha val="100000"/>
                            </a:srgbClr>
                          </a:solidFill>
                          <a:latin typeface="Microsoft YaHei"/>
                          <a:ea typeface="Microsoft YaHei"/>
                          <a:cs typeface="Microsoft YaHei"/>
                        </a:rPr>
                        <a:t>         </a:t>
                      </a:r>
                      <a:r>
                        <a:rPr sz="1500" kern="0" spc="180" dirty="0">
                          <a:solidFill>
                            <a:srgbClr val="000000">
                              <a:alpha val="100000"/>
                            </a:srgbClr>
                          </a:solidFill>
                          <a:latin typeface="Microsoft YaHei"/>
                          <a:ea typeface="Microsoft YaHei"/>
                          <a:cs typeface="Microsoft YaHei"/>
                        </a:rPr>
                        <a:t>在有爆炸危险环境的电气</a:t>
                      </a:r>
                      <a:r>
                        <a:rPr sz="1500" kern="0" spc="-230" dirty="0">
                          <a:solidFill>
                            <a:srgbClr val="000000">
                              <a:alpha val="100000"/>
                            </a:srgbClr>
                          </a:solidFill>
                          <a:latin typeface="Microsoft YaHei"/>
                          <a:ea typeface="Microsoft YaHei"/>
                          <a:cs typeface="Microsoft YaHei"/>
                        </a:rPr>
                        <a:t> </a:t>
                      </a:r>
                      <a:r>
                        <a:rPr sz="1500" kern="0" spc="170" dirty="0">
                          <a:solidFill>
                            <a:srgbClr val="000000">
                              <a:alpha val="100000"/>
                            </a:srgbClr>
                          </a:solidFill>
                          <a:latin typeface="Microsoft YaHei"/>
                          <a:ea typeface="Microsoft YaHei"/>
                          <a:cs typeface="Microsoft YaHei"/>
                        </a:rPr>
                        <a:t>、</a:t>
                      </a:r>
                      <a:r>
                        <a:rPr sz="1500" kern="0" spc="-240" dirty="0">
                          <a:solidFill>
                            <a:srgbClr val="000000">
                              <a:alpha val="100000"/>
                            </a:srgbClr>
                          </a:solidFill>
                          <a:latin typeface="Microsoft YaHei"/>
                          <a:ea typeface="Microsoft YaHei"/>
                          <a:cs typeface="Microsoft YaHei"/>
                        </a:rPr>
                        <a:t> </a:t>
                      </a:r>
                      <a:r>
                        <a:rPr sz="1500" kern="0" spc="170" dirty="0">
                          <a:solidFill>
                            <a:srgbClr val="000000">
                              <a:alpha val="100000"/>
                            </a:srgbClr>
                          </a:solidFill>
                          <a:latin typeface="Microsoft YaHei"/>
                          <a:ea typeface="Microsoft YaHei"/>
                          <a:cs typeface="Microsoft YaHei"/>
                        </a:rPr>
                        <a:t>仪表</a:t>
                      </a:r>
                      <a:r>
                        <a:rPr sz="1500" kern="0" spc="0" dirty="0">
                          <a:solidFill>
                            <a:srgbClr val="000000">
                              <a:alpha val="100000"/>
                            </a:srgbClr>
                          </a:solidFill>
                          <a:latin typeface="Microsoft YaHei"/>
                          <a:ea typeface="Microsoft YaHei"/>
                          <a:cs typeface="Microsoft YaHei"/>
                        </a:rPr>
                        <a:t>        </a:t>
                      </a:r>
                      <a:r>
                        <a:rPr sz="1500" kern="0" spc="160" dirty="0">
                          <a:solidFill>
                            <a:srgbClr val="000000">
                              <a:alpha val="100000"/>
                            </a:srgbClr>
                          </a:solidFill>
                          <a:latin typeface="Microsoft YaHei"/>
                          <a:ea typeface="Microsoft YaHei"/>
                          <a:cs typeface="Microsoft YaHei"/>
                        </a:rPr>
                        <a:t>装置 ，应具有与该区域爆炸危险</a:t>
                      </a:r>
                      <a:r>
                        <a:rPr sz="1500" kern="0" spc="0" dirty="0">
                          <a:solidFill>
                            <a:srgbClr val="000000">
                              <a:alpha val="100000"/>
                            </a:srgbClr>
                          </a:solidFill>
                          <a:latin typeface="Microsoft YaHei"/>
                          <a:ea typeface="Microsoft YaHei"/>
                          <a:cs typeface="Microsoft YaHei"/>
                        </a:rPr>
                        <a:t>        </a:t>
                      </a:r>
                      <a:r>
                        <a:rPr sz="1500" kern="0" spc="200" dirty="0">
                          <a:solidFill>
                            <a:srgbClr val="000000">
                              <a:alpha val="100000"/>
                            </a:srgbClr>
                          </a:solidFill>
                          <a:latin typeface="Microsoft YaHei"/>
                          <a:ea typeface="Microsoft YaHei"/>
                          <a:cs typeface="Microsoft YaHei"/>
                        </a:rPr>
                        <a:t>等级相对应的防爆性</a:t>
                      </a:r>
                      <a:r>
                        <a:rPr sz="1500" kern="0" spc="190" dirty="0">
                          <a:solidFill>
                            <a:srgbClr val="000000">
                              <a:alpha val="100000"/>
                            </a:srgbClr>
                          </a:solidFill>
                          <a:latin typeface="Microsoft YaHei"/>
                          <a:ea typeface="Microsoft YaHei"/>
                          <a:cs typeface="Microsoft YaHei"/>
                        </a:rPr>
                        <a:t>能。</a:t>
                      </a:r>
                      <a:endParaRPr sz="1500" dirty="0">
                        <a:latin typeface="Microsoft YaHei"/>
                        <a:ea typeface="Microsoft YaHei"/>
                        <a:cs typeface="Microsoft YaHei"/>
                      </a:endParaRPr>
                    </a:p>
                    <a:p>
                      <a:pPr marL="240665" indent="100964" algn="l" rtl="0" eaLnBrk="0">
                        <a:lnSpc>
                          <a:spcPct val="132000"/>
                        </a:lnSpc>
                        <a:spcBef>
                          <a:spcPts val="291"/>
                        </a:spcBef>
                        <a:tabLst/>
                      </a:pPr>
                      <a:r>
                        <a:rPr sz="1500" kern="0" spc="90" dirty="0">
                          <a:solidFill>
                            <a:srgbClr val="FF0000">
                              <a:alpha val="100000"/>
                            </a:srgbClr>
                          </a:solidFill>
                          <a:latin typeface="Microsoft YaHei"/>
                          <a:ea typeface="Microsoft YaHei"/>
                          <a:cs typeface="Microsoft YaHei"/>
                        </a:rPr>
                        <a:t>〖解读〗</a:t>
                      </a:r>
                      <a:r>
                        <a:rPr sz="1500" kern="0" spc="-40" dirty="0">
                          <a:solidFill>
                            <a:srgbClr val="FF0000">
                              <a:alpha val="100000"/>
                            </a:srgbClr>
                          </a:solidFill>
                          <a:latin typeface="Microsoft YaHei"/>
                          <a:ea typeface="Microsoft YaHei"/>
                          <a:cs typeface="Microsoft YaHei"/>
                        </a:rPr>
                        <a:t> </a:t>
                      </a:r>
                      <a:r>
                        <a:rPr sz="1500" kern="0" spc="90" dirty="0">
                          <a:solidFill>
                            <a:srgbClr val="404040">
                              <a:alpha val="100000"/>
                            </a:srgbClr>
                          </a:solidFill>
                          <a:latin typeface="SimHei"/>
                          <a:ea typeface="SimHei"/>
                          <a:cs typeface="SimHei"/>
                        </a:rPr>
                        <a:t>《城镇燃气设计规范》</a:t>
                      </a:r>
                      <a:r>
                        <a:rPr sz="1500" kern="0" spc="0" dirty="0">
                          <a:solidFill>
                            <a:srgbClr val="404040">
                              <a:alpha val="100000"/>
                            </a:srgbClr>
                          </a:solidFill>
                          <a:latin typeface="SimHei"/>
                          <a:ea typeface="SimHei"/>
                          <a:cs typeface="SimHei"/>
                        </a:rPr>
                        <a:t>     </a:t>
                      </a:r>
                      <a:r>
                        <a:rPr sz="1500" kern="0" spc="0" dirty="0">
                          <a:solidFill>
                            <a:srgbClr val="404040">
                              <a:alpha val="100000"/>
                            </a:srgbClr>
                          </a:solidFill>
                          <a:latin typeface="Arial"/>
                          <a:ea typeface="Arial"/>
                          <a:cs typeface="Arial"/>
                        </a:rPr>
                        <a:t>GB</a:t>
                      </a:r>
                      <a:r>
                        <a:rPr sz="1500" kern="0" spc="180" dirty="0">
                          <a:solidFill>
                            <a:srgbClr val="404040">
                              <a:alpha val="100000"/>
                            </a:srgbClr>
                          </a:solidFill>
                          <a:latin typeface="Arial"/>
                          <a:ea typeface="Arial"/>
                          <a:cs typeface="Arial"/>
                        </a:rPr>
                        <a:t>50028</a:t>
                      </a:r>
                      <a:endParaRPr sz="1500" dirty="0">
                        <a:latin typeface="Arial"/>
                        <a:ea typeface="Arial"/>
                        <a:cs typeface="Arial"/>
                      </a:endParaRPr>
                    </a:p>
                  </a:txBody>
                  <a:tcPr marL="0" marR="0" marT="0" marB="0">
                    <a:lnL w="12700" cap="flat" cmpd="sng" algn="ctr">
                      <a:solidFill>
                        <a:srgbClr val="8EBFD6"/>
                      </a:solidFill>
                      <a:prstDash val="solid"/>
                      <a:round/>
                      <a:headEnd type="none" w="med" len="med"/>
                      <a:tailEnd type="none" w="med" len="med"/>
                    </a:lnL>
                    <a:lnR>
                      <a:noFill/>
                    </a:lnR>
                    <a:lnT>
                      <a:noFill/>
                    </a:lnT>
                    <a:lnB w="12700" cap="flat" cmpd="sng" algn="ctr">
                      <a:solidFill>
                        <a:srgbClr val="8EBFD6"/>
                      </a:solidFill>
                      <a:prstDash val="solid"/>
                      <a:round/>
                      <a:headEnd type="none" w="med" len="med"/>
                      <a:tailEnd type="none" w="med" len="med"/>
                    </a:lnB>
                  </a:tcPr>
                </a:tc>
                <a:extLst>
                  <a:ext uri="{0D108BD9-81ED-4DB2-BD59-A6C34878D82A}">
                    <a16:rowId xmlns:a16="http://schemas.microsoft.com/office/drawing/2014/main" val="10000"/>
                  </a:ext>
                </a:extLst>
              </a:tr>
            </a:tbl>
          </a:graphicData>
        </a:graphic>
      </p:graphicFrame>
      <p:sp>
        <p:nvSpPr>
          <p:cNvPr id="1260" name="textbox 1260"/>
          <p:cNvSpPr/>
          <p:nvPr/>
        </p:nvSpPr>
        <p:spPr>
          <a:xfrm>
            <a:off x="702236" y="510426"/>
            <a:ext cx="8719819" cy="1052194"/>
          </a:xfrm>
          <a:prstGeom prst="rect">
            <a:avLst/>
          </a:prstGeom>
          <a:noFill/>
          <a:ln w="0" cap="flat">
            <a:noFill/>
            <a:prstDash val="solid"/>
            <a:miter lim="0"/>
          </a:ln>
        </p:spPr>
        <p:txBody>
          <a:bodyPr vert="horz" wrap="square" lIns="0" tIns="0" rIns="0" bIns="0"/>
          <a:lstStyle/>
          <a:p>
            <a:pPr algn="l" rtl="0" eaLnBrk="0">
              <a:lnSpc>
                <a:spcPct val="83341"/>
              </a:lnSpc>
              <a:tabLst/>
            </a:pPr>
            <a:endParaRPr sz="100" dirty="0">
              <a:latin typeface="Arial"/>
              <a:ea typeface="Arial"/>
              <a:cs typeface="Arial"/>
            </a:endParaRPr>
          </a:p>
          <a:p>
            <a:pPr marL="215900" algn="l" rtl="0" eaLnBrk="0">
              <a:lnSpc>
                <a:spcPts val="4227"/>
              </a:lnSpc>
              <a:tabLst/>
            </a:pPr>
            <a:r>
              <a:rPr sz="3200" b="1" kern="0" spc="-80" dirty="0">
                <a:solidFill>
                  <a:srgbClr val="000000">
                    <a:alpha val="100000"/>
                  </a:srgbClr>
                </a:solidFill>
                <a:latin typeface="Microsoft YaHei"/>
                <a:ea typeface="Microsoft YaHei"/>
                <a:cs typeface="Microsoft YaHei"/>
              </a:rPr>
              <a:t>《城镇燃气经营安全重大隐患判定标准》解析</a:t>
            </a:r>
            <a:endParaRPr sz="3200" dirty="0">
              <a:latin typeface="Microsoft YaHei"/>
              <a:ea typeface="Microsoft YaHei"/>
              <a:cs typeface="Microsoft YaHei"/>
            </a:endParaRPr>
          </a:p>
          <a:p>
            <a:pPr algn="l" rtl="0" eaLnBrk="0">
              <a:lnSpc>
                <a:spcPct val="104000"/>
              </a:lnSpc>
              <a:tabLst/>
            </a:pPr>
            <a:endParaRPr sz="1000" dirty="0">
              <a:latin typeface="Arial"/>
              <a:ea typeface="Arial"/>
              <a:cs typeface="Arial"/>
            </a:endParaRPr>
          </a:p>
          <a:p>
            <a:pPr algn="l" rtl="0" eaLnBrk="0">
              <a:lnSpc>
                <a:spcPct val="100000"/>
              </a:lnSpc>
              <a:tabLst/>
            </a:pPr>
            <a:endParaRPr sz="400" dirty="0">
              <a:latin typeface="Arial"/>
              <a:ea typeface="Arial"/>
              <a:cs typeface="Arial"/>
            </a:endParaRPr>
          </a:p>
          <a:p>
            <a:pPr marL="52069" algn="l" rtl="0" eaLnBrk="0">
              <a:lnSpc>
                <a:spcPts val="2123"/>
              </a:lnSpc>
              <a:spcBef>
                <a:spcPts val="1"/>
              </a:spcBef>
              <a:tabLst/>
            </a:pPr>
            <a:r>
              <a:rPr sz="1600" kern="0" spc="10" dirty="0">
                <a:solidFill>
                  <a:srgbClr val="FF0000">
                    <a:alpha val="100000"/>
                  </a:srgbClr>
                </a:solidFill>
                <a:latin typeface="Wingdings"/>
                <a:ea typeface="Wingdings"/>
                <a:cs typeface="Wingdings"/>
              </a:rPr>
              <a:t>n</a:t>
            </a:r>
            <a:r>
              <a:rPr sz="1600" kern="0" spc="-570" dirty="0">
                <a:solidFill>
                  <a:srgbClr val="FF0000">
                    <a:alpha val="100000"/>
                  </a:srgbClr>
                </a:solidFill>
                <a:latin typeface="Wingdings"/>
                <a:ea typeface="Wingdings"/>
                <a:cs typeface="Wingdings"/>
              </a:rPr>
              <a:t> </a:t>
            </a:r>
            <a:r>
              <a:rPr sz="1600" kern="0" spc="10" dirty="0">
                <a:solidFill>
                  <a:srgbClr val="000000">
                    <a:alpha val="100000"/>
                  </a:srgbClr>
                </a:solidFill>
                <a:latin typeface="Microsoft YaHei"/>
                <a:ea typeface="Microsoft YaHei"/>
                <a:cs typeface="Microsoft YaHei"/>
              </a:rPr>
              <a:t>第五条  燃气经营者在燃气厂站安全管理中</a:t>
            </a:r>
            <a:r>
              <a:rPr sz="1600" kern="0" spc="0" dirty="0">
                <a:solidFill>
                  <a:srgbClr val="000000">
                    <a:alpha val="100000"/>
                  </a:srgbClr>
                </a:solidFill>
                <a:latin typeface="Microsoft YaHei"/>
                <a:ea typeface="Microsoft YaHei"/>
                <a:cs typeface="Microsoft YaHei"/>
              </a:rPr>
              <a:t> ，有下列情形之一的 ，判定为重大隐患 </a:t>
            </a:r>
            <a:r>
              <a:rPr sz="1600" kern="0" spc="-380" dirty="0">
                <a:solidFill>
                  <a:srgbClr val="000000">
                    <a:alpha val="100000"/>
                  </a:srgbClr>
                </a:solidFill>
                <a:latin typeface="Microsoft YaHei"/>
                <a:ea typeface="Microsoft YaHei"/>
                <a:cs typeface="Microsoft YaHei"/>
              </a:rPr>
              <a:t>：（</a:t>
            </a:r>
            <a:r>
              <a:rPr sz="1600" kern="0" spc="80" dirty="0">
                <a:solidFill>
                  <a:srgbClr val="000000">
                    <a:alpha val="100000"/>
                  </a:srgbClr>
                </a:solidFill>
                <a:latin typeface="Microsoft YaHei"/>
                <a:ea typeface="Microsoft YaHei"/>
                <a:cs typeface="Microsoft YaHei"/>
              </a:rPr>
              <a:t> </a:t>
            </a:r>
            <a:r>
              <a:rPr sz="1600" kern="0" spc="0" dirty="0">
                <a:solidFill>
                  <a:srgbClr val="000000">
                    <a:alpha val="100000"/>
                  </a:srgbClr>
                </a:solidFill>
                <a:latin typeface="Microsoft YaHei"/>
                <a:ea typeface="Microsoft YaHei"/>
                <a:cs typeface="Microsoft YaHei"/>
              </a:rPr>
              <a:t>5种）</a:t>
            </a:r>
            <a:endParaRPr sz="1600" dirty="0">
              <a:latin typeface="Microsoft YaHei"/>
              <a:ea typeface="Microsoft YaHei"/>
              <a:cs typeface="Microsoft YaHei"/>
            </a:endParaRPr>
          </a:p>
        </p:txBody>
      </p:sp>
      <p:sp>
        <p:nvSpPr>
          <p:cNvPr id="1262" name="textbox 1262"/>
          <p:cNvSpPr/>
          <p:nvPr/>
        </p:nvSpPr>
        <p:spPr>
          <a:xfrm>
            <a:off x="919643" y="1802229"/>
            <a:ext cx="10310494" cy="591184"/>
          </a:xfrm>
          <a:prstGeom prst="rect">
            <a:avLst/>
          </a:prstGeom>
          <a:noFill/>
          <a:ln w="0" cap="flat">
            <a:noFill/>
            <a:prstDash val="solid"/>
            <a:miter lim="0"/>
          </a:ln>
        </p:spPr>
        <p:txBody>
          <a:bodyPr vert="horz" wrap="square" lIns="0" tIns="0" rIns="0" bIns="0"/>
          <a:lstStyle/>
          <a:p>
            <a:pPr algn="l" rtl="0" eaLnBrk="0">
              <a:lnSpc>
                <a:spcPct val="18141"/>
              </a:lnSpc>
              <a:tabLst/>
            </a:pPr>
            <a:endParaRPr sz="100" dirty="0">
              <a:latin typeface="Arial"/>
              <a:ea typeface="Arial"/>
              <a:cs typeface="Arial"/>
            </a:endParaRPr>
          </a:p>
          <a:p>
            <a:pPr marL="32384" indent="81280" algn="l" rtl="0" eaLnBrk="0">
              <a:lnSpc>
                <a:spcPct val="118000"/>
              </a:lnSpc>
              <a:tabLst/>
            </a:pPr>
            <a:r>
              <a:rPr sz="1600" kern="0" spc="100" dirty="0">
                <a:solidFill>
                  <a:srgbClr val="000000">
                    <a:alpha val="100000"/>
                  </a:srgbClr>
                </a:solidFill>
                <a:latin typeface="Microsoft YaHei"/>
                <a:ea typeface="Microsoft YaHei"/>
                <a:cs typeface="Microsoft YaHei"/>
              </a:rPr>
              <a:t>（</a:t>
            </a:r>
            <a:r>
              <a:rPr sz="1600" kern="0" spc="200" dirty="0">
                <a:solidFill>
                  <a:srgbClr val="000000">
                    <a:alpha val="100000"/>
                  </a:srgbClr>
                </a:solidFill>
                <a:latin typeface="Microsoft YaHei"/>
                <a:ea typeface="Microsoft YaHei"/>
                <a:cs typeface="Microsoft YaHei"/>
              </a:rPr>
              <a:t> </a:t>
            </a:r>
            <a:r>
              <a:rPr sz="1600" kern="0" spc="100" dirty="0">
                <a:solidFill>
                  <a:srgbClr val="000000">
                    <a:alpha val="100000"/>
                  </a:srgbClr>
                </a:solidFill>
                <a:latin typeface="Microsoft YaHei"/>
                <a:ea typeface="Microsoft YaHei"/>
                <a:cs typeface="Microsoft YaHei"/>
              </a:rPr>
              <a:t>四 ）燃气厂站内设置在有爆炸危险环境的电气</a:t>
            </a:r>
            <a:r>
              <a:rPr sz="1600" kern="0" spc="-260" dirty="0">
                <a:solidFill>
                  <a:srgbClr val="000000">
                    <a:alpha val="100000"/>
                  </a:srgbClr>
                </a:solidFill>
                <a:latin typeface="Microsoft YaHei"/>
                <a:ea typeface="Microsoft YaHei"/>
                <a:cs typeface="Microsoft YaHei"/>
              </a:rPr>
              <a:t> </a:t>
            </a:r>
            <a:r>
              <a:rPr sz="1600" kern="0" spc="100" dirty="0">
                <a:solidFill>
                  <a:srgbClr val="000000">
                    <a:alpha val="100000"/>
                  </a:srgbClr>
                </a:solidFill>
                <a:latin typeface="Microsoft YaHei"/>
                <a:ea typeface="Microsoft YaHei"/>
                <a:cs typeface="Microsoft YaHei"/>
              </a:rPr>
              <a:t>、</a:t>
            </a:r>
            <a:r>
              <a:rPr sz="1600" kern="0" spc="-300" dirty="0">
                <a:solidFill>
                  <a:srgbClr val="000000">
                    <a:alpha val="100000"/>
                  </a:srgbClr>
                </a:solidFill>
                <a:latin typeface="Microsoft YaHei"/>
                <a:ea typeface="Microsoft YaHei"/>
                <a:cs typeface="Microsoft YaHei"/>
              </a:rPr>
              <a:t> </a:t>
            </a:r>
            <a:r>
              <a:rPr sz="1600" kern="0" spc="90" dirty="0">
                <a:solidFill>
                  <a:srgbClr val="000000">
                    <a:alpha val="100000"/>
                  </a:srgbClr>
                </a:solidFill>
                <a:latin typeface="Microsoft YaHei"/>
                <a:ea typeface="Microsoft YaHei"/>
                <a:cs typeface="Microsoft YaHei"/>
              </a:rPr>
              <a:t>仪表装置 ，不具有与该区域爆炸危险等级相对应的防爆</a:t>
            </a:r>
            <a:r>
              <a:rPr sz="1600" kern="0" spc="0" dirty="0">
                <a:solidFill>
                  <a:srgbClr val="000000">
                    <a:alpha val="100000"/>
                  </a:srgbClr>
                </a:solidFill>
                <a:latin typeface="Microsoft YaHei"/>
                <a:ea typeface="Microsoft YaHei"/>
                <a:cs typeface="Microsoft YaHei"/>
              </a:rPr>
              <a:t> </a:t>
            </a:r>
            <a:r>
              <a:rPr sz="1600" kern="0" spc="50" dirty="0">
                <a:solidFill>
                  <a:srgbClr val="000000">
                    <a:alpha val="100000"/>
                  </a:srgbClr>
                </a:solidFill>
                <a:latin typeface="Microsoft YaHei"/>
                <a:ea typeface="Microsoft YaHei"/>
                <a:cs typeface="Microsoft YaHei"/>
              </a:rPr>
              <a:t>性能 ；</a:t>
            </a:r>
            <a:endParaRPr sz="1600" dirty="0">
              <a:latin typeface="Microsoft YaHei"/>
              <a:ea typeface="Microsoft YaHei"/>
              <a:cs typeface="Microsoft YaHei"/>
            </a:endParaRPr>
          </a:p>
        </p:txBody>
      </p:sp>
      <p:sp>
        <p:nvSpPr>
          <p:cNvPr id="1264" name="textbox 1264"/>
          <p:cNvSpPr/>
          <p:nvPr/>
        </p:nvSpPr>
        <p:spPr>
          <a:xfrm>
            <a:off x="4312254" y="2724248"/>
            <a:ext cx="3568700" cy="295275"/>
          </a:xfrm>
          <a:prstGeom prst="rect">
            <a:avLst/>
          </a:prstGeom>
          <a:noFill/>
          <a:ln w="0" cap="flat">
            <a:noFill/>
            <a:prstDash val="solid"/>
            <a:miter lim="0"/>
          </a:ln>
        </p:spPr>
        <p:txBody>
          <a:bodyPr vert="horz" wrap="square" lIns="0" tIns="0" rIns="0" bIns="0"/>
          <a:lstStyle/>
          <a:p>
            <a:pPr algn="l" rtl="0" eaLnBrk="0">
              <a:lnSpc>
                <a:spcPct val="83341"/>
              </a:lnSpc>
              <a:tabLst/>
            </a:pPr>
            <a:endParaRPr sz="100" dirty="0">
              <a:latin typeface="Arial"/>
              <a:ea typeface="Arial"/>
              <a:cs typeface="Arial"/>
            </a:endParaRPr>
          </a:p>
          <a:p>
            <a:pPr marL="12700" algn="l" rtl="0" eaLnBrk="0">
              <a:lnSpc>
                <a:spcPts val="2123"/>
              </a:lnSpc>
              <a:tabLst/>
            </a:pPr>
            <a:r>
              <a:rPr sz="1600" kern="0" spc="100" dirty="0">
                <a:solidFill>
                  <a:srgbClr val="000000">
                    <a:alpha val="100000"/>
                  </a:srgbClr>
                </a:solidFill>
                <a:latin typeface="Microsoft YaHei"/>
                <a:ea typeface="Microsoft YaHei"/>
                <a:cs typeface="Microsoft YaHei"/>
              </a:rPr>
              <a:t>1</a:t>
            </a:r>
            <a:r>
              <a:rPr sz="1600" kern="0" spc="-260" dirty="0">
                <a:solidFill>
                  <a:srgbClr val="000000">
                    <a:alpha val="100000"/>
                  </a:srgbClr>
                </a:solidFill>
                <a:latin typeface="Microsoft YaHei"/>
                <a:ea typeface="Microsoft YaHei"/>
                <a:cs typeface="Microsoft YaHei"/>
              </a:rPr>
              <a:t> </a:t>
            </a:r>
            <a:r>
              <a:rPr sz="1600" kern="0" spc="100" dirty="0">
                <a:solidFill>
                  <a:srgbClr val="000000">
                    <a:alpha val="100000"/>
                  </a:srgbClr>
                </a:solidFill>
                <a:latin typeface="Microsoft YaHei"/>
                <a:ea typeface="Microsoft YaHei"/>
                <a:cs typeface="Microsoft YaHei"/>
              </a:rPr>
              <a:t>.</a:t>
            </a:r>
            <a:r>
              <a:rPr sz="1600" kern="0" spc="-200" dirty="0">
                <a:solidFill>
                  <a:srgbClr val="000000">
                    <a:alpha val="100000"/>
                  </a:srgbClr>
                </a:solidFill>
                <a:latin typeface="Microsoft YaHei"/>
                <a:ea typeface="Microsoft YaHei"/>
                <a:cs typeface="Microsoft YaHei"/>
              </a:rPr>
              <a:t> </a:t>
            </a:r>
            <a:r>
              <a:rPr sz="1600" kern="0" spc="100" dirty="0">
                <a:solidFill>
                  <a:srgbClr val="000000">
                    <a:alpha val="100000"/>
                  </a:srgbClr>
                </a:solidFill>
                <a:latin typeface="Microsoft YaHei"/>
                <a:ea typeface="Microsoft YaHei"/>
                <a:cs typeface="Microsoft YaHei"/>
              </a:rPr>
              <a:t>门站</a:t>
            </a:r>
            <a:r>
              <a:rPr sz="1600" kern="0" spc="-250" dirty="0">
                <a:solidFill>
                  <a:srgbClr val="000000">
                    <a:alpha val="100000"/>
                  </a:srgbClr>
                </a:solidFill>
                <a:latin typeface="Microsoft YaHei"/>
                <a:ea typeface="Microsoft YaHei"/>
                <a:cs typeface="Microsoft YaHei"/>
              </a:rPr>
              <a:t> </a:t>
            </a:r>
            <a:r>
              <a:rPr sz="1600" kern="0" spc="100" dirty="0">
                <a:solidFill>
                  <a:srgbClr val="000000">
                    <a:alpha val="100000"/>
                  </a:srgbClr>
                </a:solidFill>
                <a:latin typeface="Microsoft YaHei"/>
                <a:ea typeface="Microsoft YaHei"/>
                <a:cs typeface="Microsoft YaHei"/>
              </a:rPr>
              <a:t>、</a:t>
            </a:r>
            <a:r>
              <a:rPr sz="1600" kern="0" spc="-290" dirty="0">
                <a:solidFill>
                  <a:srgbClr val="000000">
                    <a:alpha val="100000"/>
                  </a:srgbClr>
                </a:solidFill>
                <a:latin typeface="Microsoft YaHei"/>
                <a:ea typeface="Microsoft YaHei"/>
                <a:cs typeface="Microsoft YaHei"/>
              </a:rPr>
              <a:t> </a:t>
            </a:r>
            <a:r>
              <a:rPr sz="1600" kern="0" spc="100" dirty="0">
                <a:solidFill>
                  <a:srgbClr val="000000">
                    <a:alpha val="100000"/>
                  </a:srgbClr>
                </a:solidFill>
                <a:latin typeface="Microsoft YaHei"/>
                <a:ea typeface="Microsoft YaHei"/>
                <a:cs typeface="Microsoft YaHei"/>
              </a:rPr>
              <a:t>厂站式调压站或</a:t>
            </a:r>
            <a:r>
              <a:rPr sz="1600" kern="0" spc="90" dirty="0">
                <a:solidFill>
                  <a:srgbClr val="000000">
                    <a:alpha val="100000"/>
                  </a:srgbClr>
                </a:solidFill>
                <a:latin typeface="Microsoft YaHei"/>
                <a:ea typeface="Microsoft YaHei"/>
                <a:cs typeface="Microsoft YaHei"/>
              </a:rPr>
              <a:t>调压计量站</a:t>
            </a:r>
            <a:endParaRPr sz="1600" dirty="0">
              <a:latin typeface="Microsoft YaHei"/>
              <a:ea typeface="Microsoft YaHei"/>
              <a:cs typeface="Microsoft YaHei"/>
            </a:endParaRPr>
          </a:p>
        </p:txBody>
      </p:sp>
      <p:pic>
        <p:nvPicPr>
          <p:cNvPr id="1266" name="picture 1266"/>
          <p:cNvPicPr>
            <a:picLocks noChangeAspect="1"/>
          </p:cNvPicPr>
          <p:nvPr/>
        </p:nvPicPr>
        <p:blipFill>
          <a:blip r:embed="rId2"/>
          <a:stretch>
            <a:fillRect/>
          </a:stretch>
        </p:blipFill>
        <p:spPr>
          <a:xfrm rot="21600000">
            <a:off x="11472671" y="0"/>
            <a:ext cx="719328" cy="720852"/>
          </a:xfrm>
          <a:prstGeom prst="rect">
            <a:avLst/>
          </a:prstGeom>
        </p:spPr>
      </p:pic>
      <p:pic>
        <p:nvPicPr>
          <p:cNvPr id="1268" name="picture 1268"/>
          <p:cNvPicPr>
            <a:picLocks noChangeAspect="1"/>
          </p:cNvPicPr>
          <p:nvPr/>
        </p:nvPicPr>
        <p:blipFill>
          <a:blip r:embed="rId3"/>
          <a:stretch>
            <a:fillRect/>
          </a:stretch>
        </p:blipFill>
        <p:spPr>
          <a:xfrm rot="21600000">
            <a:off x="0" y="6138671"/>
            <a:ext cx="720852" cy="719328"/>
          </a:xfrm>
          <a:prstGeom prst="rect">
            <a:avLst/>
          </a:prstGeom>
        </p:spPr>
      </p:pic>
      <p:pic>
        <p:nvPicPr>
          <p:cNvPr id="1270" name="picture 1270"/>
          <p:cNvPicPr>
            <a:picLocks noChangeAspect="1"/>
          </p:cNvPicPr>
          <p:nvPr/>
        </p:nvPicPr>
        <p:blipFill>
          <a:blip r:embed="rId4"/>
          <a:stretch>
            <a:fillRect/>
          </a:stretch>
        </p:blipFill>
        <p:spPr>
          <a:xfrm rot="21600000">
            <a:off x="720090" y="1619250"/>
            <a:ext cx="10751184" cy="12700"/>
          </a:xfrm>
          <a:prstGeom prst="rect">
            <a:avLst/>
          </a:prstGeom>
        </p:spPr>
      </p:pic>
      <p:pic>
        <p:nvPicPr>
          <p:cNvPr id="1272" name="picture 1272"/>
          <p:cNvPicPr>
            <a:picLocks noChangeAspect="1"/>
          </p:cNvPicPr>
          <p:nvPr/>
        </p:nvPicPr>
        <p:blipFill>
          <a:blip r:embed="rId4"/>
          <a:stretch>
            <a:fillRect/>
          </a:stretch>
        </p:blipFill>
        <p:spPr>
          <a:xfrm rot="21600000">
            <a:off x="720090" y="2541270"/>
            <a:ext cx="10751184" cy="12700"/>
          </a:xfrm>
          <a:prstGeom prst="rect">
            <a:avLst/>
          </a:prstGeom>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 name="rect 70"/>
          <p:cNvSpPr/>
          <p:nvPr/>
        </p:nvSpPr>
        <p:spPr>
          <a:xfrm>
            <a:off x="0" y="0"/>
            <a:ext cx="12192000" cy="6858000"/>
          </a:xfrm>
          <a:prstGeom prst="rect">
            <a:avLst/>
          </a:prstGeom>
          <a:solidFill>
            <a:srgbClr val="E4F4FB">
              <a:alpha val="100000"/>
            </a:srgbClr>
          </a:solidFill>
          <a:ln w="0" cap="flat">
            <a:noFill/>
            <a:prstDash val="solid"/>
            <a:miter lim="0"/>
          </a:ln>
        </p:spPr>
        <p:txBody>
          <a:bodyPr rtlCol="0"/>
          <a:lstStyle/>
          <a:p>
            <a:pPr algn="ctr"/>
            <a:endParaRPr lang="zh-CN" altLang="en-US"/>
          </a:p>
        </p:txBody>
      </p:sp>
      <p:sp>
        <p:nvSpPr>
          <p:cNvPr id="72" name="textbox 72"/>
          <p:cNvSpPr/>
          <p:nvPr/>
        </p:nvSpPr>
        <p:spPr>
          <a:xfrm>
            <a:off x="863399" y="1938592"/>
            <a:ext cx="10655934" cy="3544570"/>
          </a:xfrm>
          <a:prstGeom prst="rect">
            <a:avLst/>
          </a:prstGeom>
          <a:noFill/>
          <a:ln w="0" cap="flat">
            <a:noFill/>
            <a:prstDash val="solid"/>
            <a:miter lim="0"/>
          </a:ln>
        </p:spPr>
        <p:txBody>
          <a:bodyPr vert="horz" wrap="square" lIns="0" tIns="0" rIns="0" bIns="0"/>
          <a:lstStyle/>
          <a:p>
            <a:pPr algn="l" rtl="0" eaLnBrk="0">
              <a:lnSpc>
                <a:spcPct val="80412"/>
              </a:lnSpc>
              <a:tabLst/>
            </a:pPr>
            <a:endParaRPr sz="100" dirty="0">
              <a:latin typeface="Arial"/>
              <a:ea typeface="Arial"/>
              <a:cs typeface="Arial"/>
            </a:endParaRPr>
          </a:p>
          <a:p>
            <a:pPr marL="280670" indent="-268604" algn="l" rtl="0" eaLnBrk="0">
              <a:lnSpc>
                <a:spcPct val="136000"/>
              </a:lnSpc>
              <a:tabLst>
                <a:tab pos="193039" algn="l"/>
              </a:tabLst>
            </a:pPr>
            <a:r>
              <a:rPr sz="2000" kern="0" spc="0" dirty="0">
                <a:solidFill>
                  <a:srgbClr val="FF0000">
                    <a:alpha val="100000"/>
                  </a:srgbClr>
                </a:solidFill>
                <a:latin typeface="Microsoft YaHei"/>
                <a:ea typeface="Microsoft YaHei"/>
                <a:cs typeface="Microsoft YaHei"/>
              </a:rPr>
              <a:t>	</a:t>
            </a:r>
            <a:r>
              <a:rPr sz="2000" kern="0" spc="160" dirty="0">
                <a:solidFill>
                  <a:srgbClr val="FF0000">
                    <a:alpha val="100000"/>
                  </a:srgbClr>
                </a:solidFill>
                <a:latin typeface="Microsoft YaHei"/>
                <a:ea typeface="Microsoft YaHei"/>
                <a:cs typeface="Microsoft YaHei"/>
              </a:rPr>
              <a:t> </a:t>
            </a:r>
            <a:r>
              <a:rPr sz="2000" kern="0" spc="-60" dirty="0">
                <a:solidFill>
                  <a:srgbClr val="FF0000">
                    <a:alpha val="100000"/>
                  </a:srgbClr>
                </a:solidFill>
                <a:latin typeface="Microsoft YaHei"/>
                <a:ea typeface="Microsoft YaHei"/>
                <a:cs typeface="Microsoft YaHei"/>
              </a:rPr>
              <a:t>以人为本 </a:t>
            </a:r>
            <a:r>
              <a:rPr sz="2000" kern="0" spc="-60" dirty="0">
                <a:solidFill>
                  <a:srgbClr val="000000">
                    <a:alpha val="100000"/>
                  </a:srgbClr>
                </a:solidFill>
                <a:latin typeface="Microsoft YaHei"/>
                <a:ea typeface="Microsoft YaHei"/>
                <a:cs typeface="Microsoft YaHei"/>
              </a:rPr>
              <a:t>，生命至上 ，此乃安全之根本。</a:t>
            </a:r>
            <a:r>
              <a:rPr sz="2000" kern="0" spc="-420" dirty="0">
                <a:solidFill>
                  <a:srgbClr val="000000">
                    <a:alpha val="100000"/>
                  </a:srgbClr>
                </a:solidFill>
                <a:latin typeface="Microsoft YaHei"/>
                <a:ea typeface="Microsoft YaHei"/>
                <a:cs typeface="Microsoft YaHei"/>
              </a:rPr>
              <a:t> </a:t>
            </a:r>
            <a:r>
              <a:rPr sz="2000" kern="0" spc="-60" dirty="0">
                <a:solidFill>
                  <a:srgbClr val="000000">
                    <a:alpha val="100000"/>
                  </a:srgbClr>
                </a:solidFill>
                <a:latin typeface="Microsoft YaHei"/>
                <a:ea typeface="Microsoft YaHei"/>
                <a:cs typeface="Microsoft YaHei"/>
              </a:rPr>
              <a:t>民众生</a:t>
            </a:r>
            <a:r>
              <a:rPr sz="2000" kern="0" spc="-70" dirty="0">
                <a:solidFill>
                  <a:srgbClr val="000000">
                    <a:alpha val="100000"/>
                  </a:srgbClr>
                </a:solidFill>
                <a:latin typeface="Microsoft YaHei"/>
                <a:ea typeface="Microsoft YaHei"/>
                <a:cs typeface="Microsoft YaHei"/>
              </a:rPr>
              <a:t>命财产安全 ，为工作之核心 ，不容丝毫懈怠。</a:t>
            </a:r>
            <a:r>
              <a:rPr sz="2000" kern="0" spc="0" dirty="0">
                <a:solidFill>
                  <a:srgbClr val="000000">
                    <a:alpha val="100000"/>
                  </a:srgbClr>
                </a:solidFill>
                <a:latin typeface="Microsoft YaHei"/>
                <a:ea typeface="Microsoft YaHei"/>
                <a:cs typeface="Microsoft YaHei"/>
              </a:rPr>
              <a:t> </a:t>
            </a:r>
            <a:r>
              <a:rPr sz="2000" kern="0" spc="-50" dirty="0">
                <a:solidFill>
                  <a:srgbClr val="000000">
                    <a:alpha val="100000"/>
                  </a:srgbClr>
                </a:solidFill>
                <a:latin typeface="Microsoft YaHei"/>
                <a:ea typeface="Microsoft YaHei"/>
                <a:cs typeface="Microsoft YaHei"/>
              </a:rPr>
              <a:t>安全生产 ，须凝聚群众之力 ，激发全民热情与活力。</a:t>
            </a:r>
            <a:endParaRPr sz="2000" dirty="0">
              <a:latin typeface="Microsoft YaHei"/>
              <a:ea typeface="Microsoft YaHei"/>
              <a:cs typeface="Microsoft YaHei"/>
            </a:endParaRPr>
          </a:p>
          <a:p>
            <a:pPr algn="l" rtl="0" eaLnBrk="0">
              <a:lnSpc>
                <a:spcPct val="114000"/>
              </a:lnSpc>
              <a:tabLst/>
            </a:pPr>
            <a:endParaRPr sz="1000" dirty="0">
              <a:latin typeface="Arial"/>
              <a:ea typeface="Arial"/>
              <a:cs typeface="Arial"/>
            </a:endParaRPr>
          </a:p>
          <a:p>
            <a:pPr marL="279400" indent="-267334" algn="l" rtl="0" eaLnBrk="0">
              <a:lnSpc>
                <a:spcPct val="136000"/>
              </a:lnSpc>
              <a:spcBef>
                <a:spcPts val="600"/>
              </a:spcBef>
              <a:tabLst>
                <a:tab pos="193039" algn="l"/>
              </a:tabLst>
            </a:pPr>
            <a:r>
              <a:rPr sz="2000" kern="0" spc="0" dirty="0">
                <a:solidFill>
                  <a:srgbClr val="FF0000">
                    <a:alpha val="100000"/>
                  </a:srgbClr>
                </a:solidFill>
                <a:latin typeface="Microsoft YaHei"/>
                <a:ea typeface="Microsoft YaHei"/>
                <a:cs typeface="Microsoft YaHei"/>
              </a:rPr>
              <a:t>	</a:t>
            </a:r>
            <a:r>
              <a:rPr sz="2000" kern="0" spc="100" dirty="0">
                <a:solidFill>
                  <a:srgbClr val="FF0000">
                    <a:alpha val="100000"/>
                  </a:srgbClr>
                </a:solidFill>
                <a:latin typeface="Microsoft YaHei"/>
                <a:ea typeface="Microsoft YaHei"/>
                <a:cs typeface="Microsoft YaHei"/>
              </a:rPr>
              <a:t> </a:t>
            </a:r>
            <a:r>
              <a:rPr sz="2000" kern="0" spc="-50" dirty="0">
                <a:solidFill>
                  <a:srgbClr val="FF0000">
                    <a:alpha val="100000"/>
                  </a:srgbClr>
                </a:solidFill>
                <a:latin typeface="Microsoft YaHei"/>
                <a:ea typeface="Microsoft YaHei"/>
                <a:cs typeface="Microsoft YaHei"/>
              </a:rPr>
              <a:t>安全第一 </a:t>
            </a:r>
            <a:r>
              <a:rPr sz="2000" kern="0" spc="-50" dirty="0">
                <a:solidFill>
                  <a:srgbClr val="000000">
                    <a:alpha val="100000"/>
                  </a:srgbClr>
                </a:solidFill>
                <a:latin typeface="Microsoft YaHei"/>
                <a:ea typeface="Microsoft YaHei"/>
                <a:cs typeface="Microsoft YaHei"/>
              </a:rPr>
              <a:t>，乃燃气行业之核心价值。安全 ，系生存</a:t>
            </a:r>
            <a:r>
              <a:rPr sz="2000" kern="0" spc="-60" dirty="0">
                <a:solidFill>
                  <a:srgbClr val="000000">
                    <a:alpha val="100000"/>
                  </a:srgbClr>
                </a:solidFill>
                <a:latin typeface="Microsoft YaHei"/>
                <a:ea typeface="Microsoft YaHei"/>
                <a:cs typeface="Microsoft YaHei"/>
              </a:rPr>
              <a:t>发展之基石 ，生命财产安全 ，尤其生命安</a:t>
            </a:r>
            <a:r>
              <a:rPr sz="2000" kern="0" spc="0" dirty="0">
                <a:solidFill>
                  <a:srgbClr val="000000">
                    <a:alpha val="100000"/>
                  </a:srgbClr>
                </a:solidFill>
                <a:latin typeface="Microsoft YaHei"/>
                <a:ea typeface="Microsoft YaHei"/>
                <a:cs typeface="Microsoft YaHei"/>
              </a:rPr>
              <a:t>    </a:t>
            </a:r>
            <a:r>
              <a:rPr sz="2000" kern="0" spc="-60" dirty="0">
                <a:solidFill>
                  <a:srgbClr val="000000">
                    <a:alpha val="100000"/>
                  </a:srgbClr>
                </a:solidFill>
                <a:latin typeface="Microsoft YaHei"/>
                <a:ea typeface="Microsoft YaHei"/>
                <a:cs typeface="Microsoft YaHei"/>
              </a:rPr>
              <a:t>全 ，至高无上。发展生产 ，安</a:t>
            </a:r>
            <a:r>
              <a:rPr sz="2000" kern="0" spc="-70" dirty="0">
                <a:solidFill>
                  <a:srgbClr val="000000">
                    <a:alpha val="100000"/>
                  </a:srgbClr>
                </a:solidFill>
                <a:latin typeface="Microsoft YaHei"/>
                <a:ea typeface="Microsoft YaHei"/>
                <a:cs typeface="Microsoft YaHei"/>
              </a:rPr>
              <a:t>全必先行 ，此理坚定不移。</a:t>
            </a:r>
            <a:endParaRPr sz="2000" dirty="0">
              <a:latin typeface="Microsoft YaHei"/>
              <a:ea typeface="Microsoft YaHei"/>
              <a:cs typeface="Microsoft YaHei"/>
            </a:endParaRPr>
          </a:p>
          <a:p>
            <a:pPr algn="l" rtl="0" eaLnBrk="0">
              <a:lnSpc>
                <a:spcPct val="113000"/>
              </a:lnSpc>
              <a:tabLst/>
            </a:pPr>
            <a:endParaRPr sz="1000" dirty="0">
              <a:latin typeface="Arial"/>
              <a:ea typeface="Arial"/>
              <a:cs typeface="Arial"/>
            </a:endParaRPr>
          </a:p>
          <a:p>
            <a:pPr marL="280670" indent="-267970" algn="l" rtl="0" eaLnBrk="0">
              <a:lnSpc>
                <a:spcPct val="136000"/>
              </a:lnSpc>
              <a:spcBef>
                <a:spcPts val="612"/>
              </a:spcBef>
              <a:tabLst>
                <a:tab pos="193039" algn="l"/>
              </a:tabLst>
            </a:pPr>
            <a:r>
              <a:rPr sz="2000" kern="0" spc="0" dirty="0">
                <a:solidFill>
                  <a:srgbClr val="000000">
                    <a:alpha val="100000"/>
                  </a:srgbClr>
                </a:solidFill>
                <a:latin typeface="Microsoft YaHei"/>
                <a:ea typeface="Microsoft YaHei"/>
                <a:cs typeface="Microsoft YaHei"/>
              </a:rPr>
              <a:t>	</a:t>
            </a:r>
            <a:r>
              <a:rPr sz="2000" kern="0" spc="100" dirty="0">
                <a:solidFill>
                  <a:srgbClr val="000000">
                    <a:alpha val="100000"/>
                  </a:srgbClr>
                </a:solidFill>
                <a:latin typeface="Microsoft YaHei"/>
                <a:ea typeface="Microsoft YaHei"/>
                <a:cs typeface="Microsoft YaHei"/>
              </a:rPr>
              <a:t> </a:t>
            </a:r>
            <a:r>
              <a:rPr sz="2000" kern="0" spc="-60" dirty="0">
                <a:solidFill>
                  <a:srgbClr val="000000">
                    <a:alpha val="100000"/>
                  </a:srgbClr>
                </a:solidFill>
                <a:latin typeface="Microsoft YaHei"/>
                <a:ea typeface="Microsoft YaHei"/>
                <a:cs typeface="Microsoft YaHei"/>
              </a:rPr>
              <a:t>燃气同仁 ，应秉持现代文明之理念</a:t>
            </a:r>
            <a:r>
              <a:rPr sz="2000" kern="0" spc="-70" dirty="0">
                <a:solidFill>
                  <a:srgbClr val="000000">
                    <a:alpha val="100000"/>
                  </a:srgbClr>
                </a:solidFill>
                <a:latin typeface="Microsoft YaHei"/>
                <a:ea typeface="Microsoft YaHei"/>
                <a:cs typeface="Microsoft YaHei"/>
              </a:rPr>
              <a:t> ，珍视自我 ，亦尊重他人。摒弃冷漠 ，视安全为己任 ，以</a:t>
            </a:r>
            <a:r>
              <a:rPr sz="2000" kern="0" spc="0" dirty="0">
                <a:solidFill>
                  <a:srgbClr val="000000">
                    <a:alpha val="100000"/>
                  </a:srgbClr>
                </a:solidFill>
                <a:latin typeface="Microsoft YaHei"/>
                <a:ea typeface="Microsoft YaHei"/>
                <a:cs typeface="Microsoft YaHei"/>
              </a:rPr>
              <a:t>    </a:t>
            </a:r>
            <a:r>
              <a:rPr sz="2000" kern="0" spc="-70" dirty="0">
                <a:solidFill>
                  <a:srgbClr val="000000">
                    <a:alpha val="100000"/>
                  </a:srgbClr>
                </a:solidFill>
                <a:latin typeface="Microsoft YaHei"/>
                <a:ea typeface="Microsoft YaHei"/>
                <a:cs typeface="Microsoft YaHei"/>
              </a:rPr>
              <a:t>人为本 ，生命至上之价值观 ，须内化于心 ，外化于行。</a:t>
            </a:r>
            <a:endParaRPr sz="2000" dirty="0">
              <a:latin typeface="Microsoft YaHei"/>
              <a:ea typeface="Microsoft YaHei"/>
              <a:cs typeface="Microsoft YaHei"/>
            </a:endParaRPr>
          </a:p>
          <a:p>
            <a:pPr algn="l" rtl="0" eaLnBrk="0">
              <a:lnSpc>
                <a:spcPct val="113000"/>
              </a:lnSpc>
              <a:tabLst/>
            </a:pPr>
            <a:endParaRPr sz="1000" dirty="0">
              <a:latin typeface="Arial"/>
              <a:ea typeface="Arial"/>
              <a:cs typeface="Arial"/>
            </a:endParaRPr>
          </a:p>
          <a:p>
            <a:pPr algn="l" rtl="0" eaLnBrk="0">
              <a:lnSpc>
                <a:spcPct val="100000"/>
              </a:lnSpc>
              <a:tabLst/>
            </a:pPr>
            <a:endParaRPr sz="500" dirty="0">
              <a:latin typeface="Arial"/>
              <a:ea typeface="Arial"/>
              <a:cs typeface="Arial"/>
            </a:endParaRPr>
          </a:p>
          <a:p>
            <a:pPr marL="12700" algn="l" rtl="0" eaLnBrk="0">
              <a:lnSpc>
                <a:spcPct val="93000"/>
              </a:lnSpc>
              <a:spcBef>
                <a:spcPts val="5"/>
              </a:spcBef>
              <a:tabLst>
                <a:tab pos="193039" algn="l"/>
              </a:tabLst>
            </a:pPr>
            <a:r>
              <a:rPr sz="2000" kern="0" spc="0" dirty="0">
                <a:solidFill>
                  <a:srgbClr val="000000">
                    <a:alpha val="100000"/>
                  </a:srgbClr>
                </a:solidFill>
                <a:latin typeface="Microsoft YaHei"/>
                <a:ea typeface="Microsoft YaHei"/>
                <a:cs typeface="Microsoft YaHei"/>
              </a:rPr>
              <a:t>	</a:t>
            </a:r>
            <a:r>
              <a:rPr sz="2000" kern="0" spc="100" dirty="0">
                <a:solidFill>
                  <a:srgbClr val="000000">
                    <a:alpha val="100000"/>
                  </a:srgbClr>
                </a:solidFill>
                <a:latin typeface="Microsoft YaHei"/>
                <a:ea typeface="Microsoft YaHei"/>
                <a:cs typeface="Microsoft YaHei"/>
              </a:rPr>
              <a:t> </a:t>
            </a:r>
            <a:r>
              <a:rPr sz="2000" kern="0" spc="-50" dirty="0">
                <a:solidFill>
                  <a:srgbClr val="000000">
                    <a:alpha val="100000"/>
                  </a:srgbClr>
                </a:solidFill>
                <a:latin typeface="Microsoft YaHei"/>
                <a:ea typeface="Microsoft YaHei"/>
                <a:cs typeface="Microsoft YaHei"/>
              </a:rPr>
              <a:t>如此 ，燃气行业安全可期 ，民众福</a:t>
            </a:r>
            <a:r>
              <a:rPr sz="2000" kern="0" spc="-60" dirty="0">
                <a:solidFill>
                  <a:srgbClr val="000000">
                    <a:alpha val="100000"/>
                  </a:srgbClr>
                </a:solidFill>
                <a:latin typeface="Microsoft YaHei"/>
                <a:ea typeface="Microsoft YaHei"/>
                <a:cs typeface="Microsoft YaHei"/>
              </a:rPr>
              <a:t>祉得以保障 ，社会和谐稳定可期。</a:t>
            </a:r>
            <a:endParaRPr sz="2000" dirty="0">
              <a:latin typeface="Microsoft YaHei"/>
              <a:ea typeface="Microsoft YaHei"/>
              <a:cs typeface="Microsoft YaHei"/>
            </a:endParaRPr>
          </a:p>
        </p:txBody>
      </p:sp>
      <p:pic>
        <p:nvPicPr>
          <p:cNvPr id="74" name="picture 74"/>
          <p:cNvPicPr>
            <a:picLocks noChangeAspect="1"/>
          </p:cNvPicPr>
          <p:nvPr/>
        </p:nvPicPr>
        <p:blipFill>
          <a:blip r:embed="rId2"/>
          <a:stretch>
            <a:fillRect/>
          </a:stretch>
        </p:blipFill>
        <p:spPr>
          <a:xfrm rot="21600000">
            <a:off x="876099" y="5187887"/>
            <a:ext cx="180790" cy="282135"/>
          </a:xfrm>
          <a:prstGeom prst="rect">
            <a:avLst/>
          </a:prstGeom>
        </p:spPr>
      </p:pic>
      <p:pic>
        <p:nvPicPr>
          <p:cNvPr id="76" name="picture 76"/>
          <p:cNvPicPr>
            <a:picLocks noChangeAspect="1"/>
          </p:cNvPicPr>
          <p:nvPr/>
        </p:nvPicPr>
        <p:blipFill>
          <a:blip r:embed="rId3"/>
          <a:stretch>
            <a:fillRect/>
          </a:stretch>
        </p:blipFill>
        <p:spPr>
          <a:xfrm rot="21600000">
            <a:off x="876099" y="4109022"/>
            <a:ext cx="180790" cy="282135"/>
          </a:xfrm>
          <a:prstGeom prst="rect">
            <a:avLst/>
          </a:prstGeom>
        </p:spPr>
      </p:pic>
      <p:pic>
        <p:nvPicPr>
          <p:cNvPr id="78" name="picture 78"/>
          <p:cNvPicPr>
            <a:picLocks noChangeAspect="1"/>
          </p:cNvPicPr>
          <p:nvPr/>
        </p:nvPicPr>
        <p:blipFill>
          <a:blip r:embed="rId4"/>
          <a:stretch>
            <a:fillRect/>
          </a:stretch>
        </p:blipFill>
        <p:spPr>
          <a:xfrm rot="21600000">
            <a:off x="876099" y="3030157"/>
            <a:ext cx="180790" cy="282135"/>
          </a:xfrm>
          <a:prstGeom prst="rect">
            <a:avLst/>
          </a:prstGeom>
        </p:spPr>
      </p:pic>
      <p:pic>
        <p:nvPicPr>
          <p:cNvPr id="80" name="picture 80"/>
          <p:cNvPicPr>
            <a:picLocks noChangeAspect="1"/>
          </p:cNvPicPr>
          <p:nvPr/>
        </p:nvPicPr>
        <p:blipFill>
          <a:blip r:embed="rId5"/>
          <a:stretch>
            <a:fillRect/>
          </a:stretch>
        </p:blipFill>
        <p:spPr>
          <a:xfrm rot="21600000">
            <a:off x="876099" y="1951292"/>
            <a:ext cx="180790" cy="282135"/>
          </a:xfrm>
          <a:prstGeom prst="rect">
            <a:avLst/>
          </a:prstGeom>
        </p:spPr>
      </p:pic>
      <p:sp>
        <p:nvSpPr>
          <p:cNvPr id="82" name="textbox 82"/>
          <p:cNvSpPr/>
          <p:nvPr/>
        </p:nvSpPr>
        <p:spPr>
          <a:xfrm>
            <a:off x="830384" y="510426"/>
            <a:ext cx="3272790" cy="562609"/>
          </a:xfrm>
          <a:prstGeom prst="rect">
            <a:avLst/>
          </a:prstGeom>
          <a:noFill/>
          <a:ln w="0" cap="flat">
            <a:noFill/>
            <a:prstDash val="solid"/>
            <a:miter lim="0"/>
          </a:ln>
        </p:spPr>
        <p:txBody>
          <a:bodyPr vert="horz" wrap="square" lIns="0" tIns="0" rIns="0" bIns="0"/>
          <a:lstStyle/>
          <a:p>
            <a:pPr algn="l" rtl="0" eaLnBrk="0">
              <a:lnSpc>
                <a:spcPct val="83341"/>
              </a:lnSpc>
              <a:tabLst/>
            </a:pPr>
            <a:endParaRPr sz="100" dirty="0">
              <a:latin typeface="Arial"/>
              <a:ea typeface="Arial"/>
              <a:cs typeface="Arial"/>
            </a:endParaRPr>
          </a:p>
          <a:p>
            <a:pPr marL="12700" algn="l" rtl="0" eaLnBrk="0">
              <a:lnSpc>
                <a:spcPts val="4227"/>
              </a:lnSpc>
              <a:tabLst/>
            </a:pPr>
            <a:r>
              <a:rPr sz="3200" b="1" kern="0" spc="-10" dirty="0">
                <a:solidFill>
                  <a:srgbClr val="000000">
                    <a:alpha val="100000"/>
                  </a:srgbClr>
                </a:solidFill>
                <a:latin typeface="Microsoft YaHei"/>
                <a:ea typeface="Microsoft YaHei"/>
                <a:cs typeface="Microsoft YaHei"/>
              </a:rPr>
              <a:t>编制《标准》原则</a:t>
            </a:r>
            <a:endParaRPr sz="3200" dirty="0">
              <a:latin typeface="Microsoft YaHei"/>
              <a:ea typeface="Microsoft YaHei"/>
              <a:cs typeface="Microsoft YaHei"/>
            </a:endParaRPr>
          </a:p>
        </p:txBody>
      </p:sp>
      <p:pic>
        <p:nvPicPr>
          <p:cNvPr id="84" name="picture 84"/>
          <p:cNvPicPr>
            <a:picLocks noChangeAspect="1"/>
          </p:cNvPicPr>
          <p:nvPr/>
        </p:nvPicPr>
        <p:blipFill>
          <a:blip r:embed="rId6"/>
          <a:stretch>
            <a:fillRect/>
          </a:stretch>
        </p:blipFill>
        <p:spPr>
          <a:xfrm rot="21600000">
            <a:off x="11472671" y="0"/>
            <a:ext cx="719328" cy="720852"/>
          </a:xfrm>
          <a:prstGeom prst="rect">
            <a:avLst/>
          </a:prstGeom>
        </p:spPr>
      </p:pic>
      <p:pic>
        <p:nvPicPr>
          <p:cNvPr id="86" name="picture 86"/>
          <p:cNvPicPr>
            <a:picLocks noChangeAspect="1"/>
          </p:cNvPicPr>
          <p:nvPr/>
        </p:nvPicPr>
        <p:blipFill>
          <a:blip r:embed="rId7"/>
          <a:stretch>
            <a:fillRect/>
          </a:stretch>
        </p:blipFill>
        <p:spPr>
          <a:xfrm rot="21600000">
            <a:off x="0" y="6138671"/>
            <a:ext cx="720852" cy="719328"/>
          </a:xfrm>
          <a:prstGeom prst="rect">
            <a:avLst/>
          </a:prstGeom>
        </p:spPr>
      </p:pic>
    </p:spTree>
  </p:cSld>
  <p:clrMapOvr>
    <a:masterClrMapping/>
  </p:clrMapOvr>
</p:sld>
</file>

<file path=ppt/slides/slide60.xml><?xml version="1.0" encoding="utf-8"?>
<p:sld xmlns:a16="http://schemas.microsoft.com/office/drawing/2014/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74" name="rect 1274"/>
          <p:cNvSpPr/>
          <p:nvPr/>
        </p:nvSpPr>
        <p:spPr>
          <a:xfrm>
            <a:off x="0" y="0"/>
            <a:ext cx="12192000" cy="6858000"/>
          </a:xfrm>
          <a:prstGeom prst="rect">
            <a:avLst/>
          </a:prstGeom>
          <a:solidFill>
            <a:srgbClr val="E4F4FB">
              <a:alpha val="100000"/>
            </a:srgbClr>
          </a:solidFill>
          <a:ln w="0" cap="flat">
            <a:noFill/>
            <a:prstDash val="solid"/>
            <a:miter lim="0"/>
          </a:ln>
        </p:spPr>
        <p:txBody>
          <a:bodyPr rtlCol="0"/>
          <a:lstStyle/>
          <a:p>
            <a:pPr algn="ctr"/>
            <a:endParaRPr lang="zh-CN" altLang="en-US"/>
          </a:p>
        </p:txBody>
      </p:sp>
      <p:grpSp>
        <p:nvGrpSpPr>
          <p:cNvPr id="98" name="group 98"/>
          <p:cNvGrpSpPr/>
          <p:nvPr/>
        </p:nvGrpSpPr>
        <p:grpSpPr>
          <a:xfrm rot="21600000">
            <a:off x="720852" y="1626107"/>
            <a:ext cx="10750296" cy="4658868"/>
            <a:chOff x="0" y="0"/>
            <a:chExt cx="10750296" cy="4658868"/>
          </a:xfrm>
        </p:grpSpPr>
        <p:sp>
          <p:nvSpPr>
            <p:cNvPr id="1276" name="path 1276"/>
            <p:cNvSpPr/>
            <p:nvPr/>
          </p:nvSpPr>
          <p:spPr>
            <a:xfrm>
              <a:off x="0" y="0"/>
              <a:ext cx="10750296" cy="2165604"/>
            </a:xfrm>
            <a:custGeom>
              <a:avLst/>
              <a:gdLst/>
              <a:ahLst/>
              <a:cxnLst/>
              <a:rect l="0" t="0" r="0" b="0"/>
              <a:pathLst>
                <a:path w="16929" h="3410">
                  <a:moveTo>
                    <a:pt x="0" y="0"/>
                  </a:moveTo>
                  <a:lnTo>
                    <a:pt x="16929" y="0"/>
                  </a:lnTo>
                  <a:lnTo>
                    <a:pt x="16929" y="1452"/>
                  </a:lnTo>
                  <a:lnTo>
                    <a:pt x="0" y="1452"/>
                  </a:lnTo>
                  <a:lnTo>
                    <a:pt x="0" y="0"/>
                  </a:lnTo>
                  <a:close/>
                </a:path>
                <a:path w="16929" h="3410">
                  <a:moveTo>
                    <a:pt x="0" y="2431"/>
                  </a:moveTo>
                  <a:lnTo>
                    <a:pt x="4171" y="2431"/>
                  </a:lnTo>
                  <a:lnTo>
                    <a:pt x="4171" y="3410"/>
                  </a:lnTo>
                  <a:lnTo>
                    <a:pt x="0" y="3410"/>
                  </a:lnTo>
                  <a:lnTo>
                    <a:pt x="0" y="2431"/>
                  </a:lnTo>
                  <a:close/>
                </a:path>
                <a:path w="16929" h="3410">
                  <a:moveTo>
                    <a:pt x="4171" y="2431"/>
                  </a:moveTo>
                  <a:lnTo>
                    <a:pt x="11138" y="2431"/>
                  </a:lnTo>
                  <a:lnTo>
                    <a:pt x="11138" y="3410"/>
                  </a:lnTo>
                  <a:lnTo>
                    <a:pt x="4171" y="3410"/>
                  </a:lnTo>
                  <a:lnTo>
                    <a:pt x="4171" y="2431"/>
                  </a:lnTo>
                  <a:close/>
                </a:path>
                <a:path w="16929" h="3410">
                  <a:moveTo>
                    <a:pt x="11138" y="2431"/>
                  </a:moveTo>
                  <a:lnTo>
                    <a:pt x="16929" y="2431"/>
                  </a:lnTo>
                  <a:lnTo>
                    <a:pt x="16929" y="3410"/>
                  </a:lnTo>
                  <a:lnTo>
                    <a:pt x="11138" y="3410"/>
                  </a:lnTo>
                  <a:lnTo>
                    <a:pt x="11138" y="2431"/>
                  </a:lnTo>
                  <a:close/>
                </a:path>
              </a:pathLst>
            </a:custGeom>
            <a:solidFill>
              <a:srgbClr val="B9D6E6">
                <a:alpha val="100000"/>
              </a:srgbClr>
            </a:solidFill>
            <a:ln w="0" cap="flat">
              <a:noFill/>
              <a:prstDash val="solid"/>
              <a:miter lim="0"/>
            </a:ln>
          </p:spPr>
          <p:txBody>
            <a:bodyPr rtlCol="0"/>
            <a:lstStyle/>
            <a:p>
              <a:pPr algn="ctr"/>
              <a:endParaRPr lang="zh-CN" altLang="en-US"/>
            </a:p>
          </p:txBody>
        </p:sp>
        <p:sp>
          <p:nvSpPr>
            <p:cNvPr id="1278" name="path 1278"/>
            <p:cNvSpPr/>
            <p:nvPr/>
          </p:nvSpPr>
          <p:spPr>
            <a:xfrm>
              <a:off x="0" y="922020"/>
              <a:ext cx="10750296" cy="3736847"/>
            </a:xfrm>
            <a:custGeom>
              <a:avLst/>
              <a:gdLst/>
              <a:ahLst/>
              <a:cxnLst/>
              <a:rect l="0" t="0" r="0" b="0"/>
              <a:pathLst>
                <a:path w="16929" h="5884">
                  <a:moveTo>
                    <a:pt x="0" y="0"/>
                  </a:moveTo>
                  <a:lnTo>
                    <a:pt x="16929" y="0"/>
                  </a:lnTo>
                  <a:lnTo>
                    <a:pt x="16929" y="979"/>
                  </a:lnTo>
                  <a:lnTo>
                    <a:pt x="0" y="979"/>
                  </a:lnTo>
                  <a:lnTo>
                    <a:pt x="0" y="0"/>
                  </a:lnTo>
                  <a:close/>
                </a:path>
                <a:path w="16929" h="5884">
                  <a:moveTo>
                    <a:pt x="0" y="1958"/>
                  </a:moveTo>
                  <a:lnTo>
                    <a:pt x="4171" y="1958"/>
                  </a:lnTo>
                  <a:lnTo>
                    <a:pt x="4171" y="5884"/>
                  </a:lnTo>
                  <a:lnTo>
                    <a:pt x="0" y="5884"/>
                  </a:lnTo>
                  <a:lnTo>
                    <a:pt x="0" y="1958"/>
                  </a:lnTo>
                  <a:close/>
                </a:path>
                <a:path w="16929" h="5884">
                  <a:moveTo>
                    <a:pt x="4171" y="1958"/>
                  </a:moveTo>
                  <a:lnTo>
                    <a:pt x="11138" y="1958"/>
                  </a:lnTo>
                  <a:lnTo>
                    <a:pt x="11138" y="5884"/>
                  </a:lnTo>
                  <a:lnTo>
                    <a:pt x="4171" y="5884"/>
                  </a:lnTo>
                  <a:lnTo>
                    <a:pt x="4171" y="1958"/>
                  </a:lnTo>
                  <a:close/>
                </a:path>
                <a:path w="16929" h="5884">
                  <a:moveTo>
                    <a:pt x="11138" y="1958"/>
                  </a:moveTo>
                  <a:lnTo>
                    <a:pt x="16929" y="1958"/>
                  </a:lnTo>
                  <a:lnTo>
                    <a:pt x="16929" y="5884"/>
                  </a:lnTo>
                  <a:lnTo>
                    <a:pt x="11138" y="5884"/>
                  </a:lnTo>
                  <a:lnTo>
                    <a:pt x="11138" y="1958"/>
                  </a:lnTo>
                  <a:close/>
                </a:path>
              </a:pathLst>
            </a:custGeom>
            <a:solidFill>
              <a:srgbClr val="FFFFFF">
                <a:alpha val="100000"/>
              </a:srgbClr>
            </a:solidFill>
            <a:ln w="0" cap="flat">
              <a:noFill/>
              <a:prstDash val="solid"/>
              <a:miter lim="0"/>
            </a:ln>
          </p:spPr>
          <p:txBody>
            <a:bodyPr rtlCol="0"/>
            <a:lstStyle/>
            <a:p>
              <a:pPr algn="ctr"/>
              <a:endParaRPr lang="zh-CN" altLang="en-US"/>
            </a:p>
          </p:txBody>
        </p:sp>
      </p:grpSp>
      <p:graphicFrame>
        <p:nvGraphicFramePr>
          <p:cNvPr id="1280" name="table 1280"/>
          <p:cNvGraphicFramePr>
            <a:graphicFrameLocks noGrp="1"/>
          </p:cNvGraphicFramePr>
          <p:nvPr/>
        </p:nvGraphicFramePr>
        <p:xfrm>
          <a:off x="720090" y="3169920"/>
          <a:ext cx="10750549" cy="3121025"/>
        </p:xfrm>
        <a:graphic>
          <a:graphicData uri="http://schemas.openxmlformats.org/drawingml/2006/table">
            <a:tbl>
              <a:tblPr/>
              <a:tblGrid>
                <a:gridCol w="2649220">
                  <a:extLst>
                    <a:ext uri="{9D8B030D-6E8A-4147-A177-3AD203B41FA5}">
                      <a16:colId xmlns:a16="http://schemas.microsoft.com/office/drawing/2014/main" val="20000"/>
                    </a:ext>
                  </a:extLst>
                </a:gridCol>
                <a:gridCol w="4424045">
                  <a:extLst>
                    <a:ext uri="{9D8B030D-6E8A-4147-A177-3AD203B41FA5}">
                      <a16:colId xmlns:a16="http://schemas.microsoft.com/office/drawing/2014/main" val="20001"/>
                    </a:ext>
                  </a:extLst>
                </a:gridCol>
                <a:gridCol w="3677284">
                  <a:extLst>
                    <a:ext uri="{9D8B030D-6E8A-4147-A177-3AD203B41FA5}">
                      <a16:colId xmlns:a16="http://schemas.microsoft.com/office/drawing/2014/main" val="20002"/>
                    </a:ext>
                  </a:extLst>
                </a:gridCol>
              </a:tblGrid>
              <a:tr h="3121025">
                <a:tc>
                  <a:txBody>
                    <a:bodyPr/>
                    <a:lstStyle/>
                    <a:p>
                      <a:pPr algn="l" rtl="0" eaLnBrk="0">
                        <a:lnSpc>
                          <a:spcPct val="152000"/>
                        </a:lnSpc>
                        <a:tabLst/>
                      </a:pPr>
                      <a:endParaRPr sz="1000" dirty="0">
                        <a:latin typeface="Arial"/>
                        <a:ea typeface="Arial"/>
                        <a:cs typeface="Arial"/>
                      </a:endParaRPr>
                    </a:p>
                    <a:p>
                      <a:pPr algn="l" rtl="0" eaLnBrk="0">
                        <a:lnSpc>
                          <a:spcPct val="8355"/>
                        </a:lnSpc>
                        <a:tabLst/>
                      </a:pPr>
                      <a:endParaRPr sz="100" dirty="0">
                        <a:latin typeface="Arial"/>
                        <a:ea typeface="Arial"/>
                        <a:cs typeface="Arial"/>
                      </a:endParaRPr>
                    </a:p>
                    <a:p>
                      <a:pPr marL="872489" algn="l" rtl="0" eaLnBrk="0">
                        <a:lnSpc>
                          <a:spcPct val="84000"/>
                        </a:lnSpc>
                        <a:tabLst/>
                      </a:pPr>
                      <a:r>
                        <a:rPr sz="1600" kern="0" spc="120" dirty="0">
                          <a:solidFill>
                            <a:srgbClr val="000000">
                              <a:alpha val="100000"/>
                            </a:srgbClr>
                          </a:solidFill>
                          <a:latin typeface="Microsoft YaHei"/>
                          <a:ea typeface="Microsoft YaHei"/>
                          <a:cs typeface="Microsoft YaHei"/>
                        </a:rPr>
                        <a:t>检查要点</a:t>
                      </a:r>
                      <a:endParaRPr sz="1600" dirty="0">
                        <a:latin typeface="Microsoft YaHei"/>
                        <a:ea typeface="Microsoft YaHei"/>
                        <a:cs typeface="Microsoft YaHei"/>
                      </a:endParaRPr>
                    </a:p>
                    <a:p>
                      <a:pPr algn="l" rtl="0" eaLnBrk="0">
                        <a:lnSpc>
                          <a:spcPct val="106000"/>
                        </a:lnSpc>
                        <a:tabLst/>
                      </a:pPr>
                      <a:endParaRPr sz="1000" dirty="0">
                        <a:latin typeface="Arial"/>
                        <a:ea typeface="Arial"/>
                        <a:cs typeface="Arial"/>
                      </a:endParaRPr>
                    </a:p>
                    <a:p>
                      <a:pPr algn="l" rtl="0" eaLnBrk="0">
                        <a:lnSpc>
                          <a:spcPct val="106000"/>
                        </a:lnSpc>
                        <a:tabLst/>
                      </a:pPr>
                      <a:endParaRPr sz="1000" dirty="0">
                        <a:latin typeface="Arial"/>
                        <a:ea typeface="Arial"/>
                        <a:cs typeface="Arial"/>
                      </a:endParaRPr>
                    </a:p>
                    <a:p>
                      <a:pPr algn="l" rtl="0" eaLnBrk="0">
                        <a:lnSpc>
                          <a:spcPct val="106000"/>
                        </a:lnSpc>
                        <a:tabLst/>
                      </a:pPr>
                      <a:endParaRPr sz="1000" dirty="0">
                        <a:latin typeface="Arial"/>
                        <a:ea typeface="Arial"/>
                        <a:cs typeface="Arial"/>
                      </a:endParaRPr>
                    </a:p>
                    <a:p>
                      <a:pPr algn="l" rtl="0" eaLnBrk="0">
                        <a:lnSpc>
                          <a:spcPct val="106000"/>
                        </a:lnSpc>
                        <a:tabLst/>
                      </a:pPr>
                      <a:endParaRPr sz="1000" dirty="0">
                        <a:latin typeface="Arial"/>
                        <a:ea typeface="Arial"/>
                        <a:cs typeface="Arial"/>
                      </a:endParaRPr>
                    </a:p>
                    <a:p>
                      <a:pPr algn="l" rtl="0" eaLnBrk="0">
                        <a:lnSpc>
                          <a:spcPct val="127000"/>
                        </a:lnSpc>
                        <a:tabLst/>
                      </a:pPr>
                      <a:endParaRPr sz="300" dirty="0">
                        <a:latin typeface="Arial"/>
                        <a:ea typeface="Arial"/>
                        <a:cs typeface="Arial"/>
                      </a:endParaRPr>
                    </a:p>
                    <a:p>
                      <a:pPr marL="231775" indent="78739" algn="l" rtl="0" eaLnBrk="0">
                        <a:lnSpc>
                          <a:spcPct val="127000"/>
                        </a:lnSpc>
                        <a:spcBef>
                          <a:spcPts val="1"/>
                        </a:spcBef>
                        <a:tabLst/>
                      </a:pPr>
                      <a:r>
                        <a:rPr sz="1500" kern="0" spc="20" dirty="0">
                          <a:solidFill>
                            <a:srgbClr val="000000">
                              <a:alpha val="100000"/>
                            </a:srgbClr>
                          </a:solidFill>
                          <a:latin typeface="Microsoft YaHei"/>
                          <a:ea typeface="Microsoft YaHei"/>
                          <a:cs typeface="Microsoft YaHei"/>
                        </a:rPr>
                        <a:t>（</a:t>
                      </a:r>
                      <a:r>
                        <a:rPr sz="1500" kern="0" spc="250" dirty="0">
                          <a:solidFill>
                            <a:srgbClr val="000000">
                              <a:alpha val="100000"/>
                            </a:srgbClr>
                          </a:solidFill>
                          <a:latin typeface="Microsoft YaHei"/>
                          <a:ea typeface="Microsoft YaHei"/>
                          <a:cs typeface="Microsoft YaHei"/>
                        </a:rPr>
                        <a:t> </a:t>
                      </a:r>
                      <a:r>
                        <a:rPr sz="1500" kern="0" spc="20" dirty="0">
                          <a:solidFill>
                            <a:srgbClr val="000000">
                              <a:alpha val="100000"/>
                            </a:srgbClr>
                          </a:solidFill>
                          <a:latin typeface="Microsoft YaHei"/>
                          <a:ea typeface="Microsoft YaHei"/>
                          <a:cs typeface="Microsoft YaHei"/>
                        </a:rPr>
                        <a:t>1 ）查露天设置的储</a:t>
                      </a:r>
                      <a:r>
                        <a:rPr sz="1500" kern="0" spc="0" dirty="0">
                          <a:solidFill>
                            <a:srgbClr val="000000">
                              <a:alpha val="100000"/>
                            </a:srgbClr>
                          </a:solidFill>
                          <a:latin typeface="Microsoft YaHei"/>
                          <a:ea typeface="Microsoft YaHei"/>
                          <a:cs typeface="Microsoft YaHei"/>
                        </a:rPr>
                        <a:t>       </a:t>
                      </a:r>
                      <a:r>
                        <a:rPr sz="1500" kern="0" spc="140" dirty="0">
                          <a:solidFill>
                            <a:srgbClr val="000000">
                              <a:alpha val="100000"/>
                            </a:srgbClr>
                          </a:solidFill>
                          <a:latin typeface="Microsoft YaHei"/>
                          <a:ea typeface="Microsoft YaHei"/>
                          <a:cs typeface="Microsoft YaHei"/>
                        </a:rPr>
                        <a:t>罐区（ 爆炸危险区域等</a:t>
                      </a:r>
                      <a:r>
                        <a:rPr sz="1500" kern="0" spc="10" dirty="0">
                          <a:solidFill>
                            <a:srgbClr val="000000">
                              <a:alpha val="100000"/>
                            </a:srgbClr>
                          </a:solidFill>
                          <a:latin typeface="Microsoft YaHei"/>
                          <a:ea typeface="Microsoft YaHei"/>
                          <a:cs typeface="Microsoft YaHei"/>
                        </a:rPr>
                        <a:t>     </a:t>
                      </a:r>
                      <a:r>
                        <a:rPr sz="1500" kern="0" spc="140" dirty="0">
                          <a:solidFill>
                            <a:srgbClr val="000000">
                              <a:alpha val="100000"/>
                            </a:srgbClr>
                          </a:solidFill>
                          <a:latin typeface="Microsoft YaHei"/>
                          <a:ea typeface="Microsoft YaHei"/>
                          <a:cs typeface="Microsoft YaHei"/>
                        </a:rPr>
                        <a:t>级为1区 ）的排污泵及</a:t>
                      </a:r>
                      <a:r>
                        <a:rPr sz="1500" kern="0" spc="0" dirty="0">
                          <a:solidFill>
                            <a:srgbClr val="000000">
                              <a:alpha val="100000"/>
                            </a:srgbClr>
                          </a:solidFill>
                          <a:latin typeface="Microsoft YaHei"/>
                          <a:ea typeface="Microsoft YaHei"/>
                          <a:cs typeface="Microsoft YaHei"/>
                        </a:rPr>
                        <a:t>       </a:t>
                      </a:r>
                      <a:r>
                        <a:rPr sz="1500" kern="0" spc="200" dirty="0">
                          <a:solidFill>
                            <a:srgbClr val="000000">
                              <a:alpha val="100000"/>
                            </a:srgbClr>
                          </a:solidFill>
                          <a:latin typeface="Microsoft YaHei"/>
                          <a:ea typeface="Microsoft YaHei"/>
                          <a:cs typeface="Microsoft YaHei"/>
                        </a:rPr>
                        <a:t>相应的线路结构的防爆</a:t>
                      </a:r>
                      <a:r>
                        <a:rPr sz="1500" kern="0" spc="0" dirty="0">
                          <a:solidFill>
                            <a:srgbClr val="000000">
                              <a:alpha val="100000"/>
                            </a:srgbClr>
                          </a:solidFill>
                          <a:latin typeface="Microsoft YaHei"/>
                          <a:ea typeface="Microsoft YaHei"/>
                          <a:cs typeface="Microsoft YaHei"/>
                        </a:rPr>
                        <a:t>     </a:t>
                      </a:r>
                      <a:r>
                        <a:rPr sz="1500" kern="0" spc="90" dirty="0">
                          <a:solidFill>
                            <a:srgbClr val="000000">
                              <a:alpha val="100000"/>
                            </a:srgbClr>
                          </a:solidFill>
                          <a:latin typeface="Microsoft YaHei"/>
                          <a:ea typeface="Microsoft YaHei"/>
                          <a:cs typeface="Microsoft YaHei"/>
                        </a:rPr>
                        <a:t>性能 ；</a:t>
                      </a:r>
                      <a:endParaRPr sz="1500" dirty="0">
                        <a:latin typeface="Microsoft YaHei"/>
                        <a:ea typeface="Microsoft YaHei"/>
                        <a:cs typeface="Microsoft YaHei"/>
                      </a:endParaRPr>
                    </a:p>
                  </a:txBody>
                  <a:tcPr marL="0" marR="0" marT="0" marB="0">
                    <a:lnL>
                      <a:noFill/>
                    </a:lnL>
                    <a:lnR w="12700" cap="flat" cmpd="sng" algn="ctr">
                      <a:solidFill>
                        <a:srgbClr val="8EBFD6"/>
                      </a:solidFill>
                      <a:prstDash val="solid"/>
                      <a:round/>
                      <a:headEnd type="none" w="med" len="med"/>
                      <a:tailEnd type="none" w="med" len="med"/>
                    </a:lnR>
                    <a:lnT>
                      <a:noFill/>
                    </a:lnT>
                    <a:lnB w="12700" cap="flat" cmpd="sng" algn="ctr">
                      <a:solidFill>
                        <a:srgbClr val="8EBFD6"/>
                      </a:solidFill>
                      <a:prstDash val="solid"/>
                      <a:round/>
                      <a:headEnd type="none" w="med" len="med"/>
                      <a:tailEnd type="none" w="med" len="med"/>
                    </a:lnB>
                  </a:tcPr>
                </a:tc>
                <a:tc>
                  <a:txBody>
                    <a:bodyPr/>
                    <a:lstStyle/>
                    <a:p>
                      <a:pPr algn="l" rtl="0" eaLnBrk="0">
                        <a:lnSpc>
                          <a:spcPct val="152000"/>
                        </a:lnSpc>
                        <a:tabLst/>
                      </a:pPr>
                      <a:endParaRPr sz="1000" dirty="0">
                        <a:latin typeface="Arial"/>
                        <a:ea typeface="Arial"/>
                        <a:cs typeface="Arial"/>
                      </a:endParaRPr>
                    </a:p>
                    <a:p>
                      <a:pPr marL="1762125" algn="l" rtl="0" eaLnBrk="0">
                        <a:lnSpc>
                          <a:spcPct val="84000"/>
                        </a:lnSpc>
                        <a:spcBef>
                          <a:spcPts val="4"/>
                        </a:spcBef>
                        <a:tabLst/>
                      </a:pPr>
                      <a:r>
                        <a:rPr sz="1600" kern="0" spc="120" dirty="0">
                          <a:solidFill>
                            <a:srgbClr val="000000">
                              <a:alpha val="100000"/>
                            </a:srgbClr>
                          </a:solidFill>
                          <a:latin typeface="Microsoft YaHei"/>
                          <a:ea typeface="Microsoft YaHei"/>
                          <a:cs typeface="Microsoft YaHei"/>
                        </a:rPr>
                        <a:t>判定标准</a:t>
                      </a:r>
                      <a:endParaRPr sz="1600" dirty="0">
                        <a:latin typeface="Microsoft YaHei"/>
                        <a:ea typeface="Microsoft YaHei"/>
                        <a:cs typeface="Microsoft YaHei"/>
                      </a:endParaRPr>
                    </a:p>
                    <a:p>
                      <a:pPr algn="l" rtl="0" eaLnBrk="0">
                        <a:lnSpc>
                          <a:spcPct val="103000"/>
                        </a:lnSpc>
                        <a:tabLst/>
                      </a:pPr>
                      <a:endParaRPr sz="1000" dirty="0">
                        <a:latin typeface="Arial"/>
                        <a:ea typeface="Arial"/>
                        <a:cs typeface="Arial"/>
                      </a:endParaRPr>
                    </a:p>
                    <a:p>
                      <a:pPr algn="l" rtl="0" eaLnBrk="0">
                        <a:lnSpc>
                          <a:spcPct val="104000"/>
                        </a:lnSpc>
                        <a:tabLst/>
                      </a:pPr>
                      <a:endParaRPr sz="1000" dirty="0">
                        <a:latin typeface="Arial"/>
                        <a:ea typeface="Arial"/>
                        <a:cs typeface="Arial"/>
                      </a:endParaRPr>
                    </a:p>
                    <a:p>
                      <a:pPr algn="l" rtl="0" eaLnBrk="0">
                        <a:lnSpc>
                          <a:spcPct val="104000"/>
                        </a:lnSpc>
                        <a:tabLst/>
                      </a:pPr>
                      <a:endParaRPr sz="1000" dirty="0">
                        <a:latin typeface="Arial"/>
                        <a:ea typeface="Arial"/>
                        <a:cs typeface="Arial"/>
                      </a:endParaRPr>
                    </a:p>
                    <a:p>
                      <a:pPr algn="l" rtl="0" eaLnBrk="0">
                        <a:lnSpc>
                          <a:spcPct val="104000"/>
                        </a:lnSpc>
                        <a:tabLst/>
                      </a:pPr>
                      <a:endParaRPr sz="1000" dirty="0">
                        <a:latin typeface="Arial"/>
                        <a:ea typeface="Arial"/>
                        <a:cs typeface="Arial"/>
                      </a:endParaRPr>
                    </a:p>
                    <a:p>
                      <a:pPr algn="l" rtl="0" eaLnBrk="0">
                        <a:lnSpc>
                          <a:spcPct val="104000"/>
                        </a:lnSpc>
                        <a:tabLst/>
                      </a:pPr>
                      <a:endParaRPr sz="1000" dirty="0">
                        <a:latin typeface="Arial"/>
                        <a:ea typeface="Arial"/>
                        <a:cs typeface="Arial"/>
                      </a:endParaRPr>
                    </a:p>
                    <a:p>
                      <a:pPr algn="l" rtl="0" eaLnBrk="0">
                        <a:lnSpc>
                          <a:spcPct val="104000"/>
                        </a:lnSpc>
                        <a:tabLst/>
                      </a:pPr>
                      <a:endParaRPr sz="1000" dirty="0">
                        <a:latin typeface="Arial"/>
                        <a:ea typeface="Arial"/>
                        <a:cs typeface="Arial"/>
                      </a:endParaRPr>
                    </a:p>
                    <a:p>
                      <a:pPr algn="l" rtl="0" eaLnBrk="0">
                        <a:lnSpc>
                          <a:spcPct val="126000"/>
                        </a:lnSpc>
                        <a:tabLst/>
                      </a:pPr>
                      <a:endParaRPr sz="300" dirty="0">
                        <a:latin typeface="Arial"/>
                        <a:ea typeface="Arial"/>
                        <a:cs typeface="Arial"/>
                      </a:endParaRPr>
                    </a:p>
                    <a:p>
                      <a:pPr marL="231140" indent="1905" algn="l" rtl="0" eaLnBrk="0">
                        <a:lnSpc>
                          <a:spcPct val="125000"/>
                        </a:lnSpc>
                        <a:spcBef>
                          <a:spcPts val="3"/>
                        </a:spcBef>
                        <a:tabLst>
                          <a:tab pos="299084" algn="l"/>
                        </a:tabLst>
                      </a:pPr>
                      <a:r>
                        <a:rPr sz="1500" kern="0" spc="100" dirty="0">
                          <a:solidFill>
                            <a:srgbClr val="000000">
                              <a:alpha val="100000"/>
                            </a:srgbClr>
                          </a:solidFill>
                          <a:latin typeface="Microsoft YaHei"/>
                          <a:ea typeface="Microsoft YaHei"/>
                          <a:cs typeface="Microsoft YaHei"/>
                        </a:rPr>
                        <a:t>露天设置的储罐区（爆炸</a:t>
                      </a:r>
                      <a:r>
                        <a:rPr sz="1500" kern="0" spc="90" dirty="0">
                          <a:solidFill>
                            <a:srgbClr val="000000">
                              <a:alpha val="100000"/>
                            </a:srgbClr>
                          </a:solidFill>
                          <a:latin typeface="Microsoft YaHei"/>
                          <a:ea typeface="Microsoft YaHei"/>
                          <a:cs typeface="Microsoft YaHei"/>
                        </a:rPr>
                        <a:t>危险区域等级为</a:t>
                      </a:r>
                      <a:r>
                        <a:rPr sz="1500" kern="0" spc="90" dirty="0">
                          <a:solidFill>
                            <a:srgbClr val="000000">
                              <a:alpha val="100000"/>
                            </a:srgbClr>
                          </a:solidFill>
                          <a:latin typeface="FangSong"/>
                          <a:ea typeface="FangSong"/>
                          <a:cs typeface="FangSong"/>
                        </a:rPr>
                        <a:t>1</a:t>
                      </a:r>
                      <a:r>
                        <a:rPr sz="1500" kern="0" spc="90" dirty="0">
                          <a:solidFill>
                            <a:srgbClr val="000000">
                              <a:alpha val="100000"/>
                            </a:srgbClr>
                          </a:solidFill>
                          <a:latin typeface="Microsoft YaHei"/>
                          <a:ea typeface="Microsoft YaHei"/>
                          <a:cs typeface="Microsoft YaHei"/>
                        </a:rPr>
                        <a:t>区</a:t>
                      </a:r>
                      <a:r>
                        <a:rPr sz="1500" kern="0" spc="-10" dirty="0">
                          <a:solidFill>
                            <a:srgbClr val="000000">
                              <a:alpha val="100000"/>
                            </a:srgbClr>
                          </a:solidFill>
                          <a:latin typeface="Microsoft YaHei"/>
                          <a:ea typeface="Microsoft YaHei"/>
                          <a:cs typeface="Microsoft YaHei"/>
                        </a:rPr>
                        <a:t>     </a:t>
                      </a:r>
                      <a:r>
                        <a:rPr sz="1500" kern="0" spc="0" dirty="0">
                          <a:solidFill>
                            <a:srgbClr val="000000">
                              <a:alpha val="100000"/>
                            </a:srgbClr>
                          </a:solidFill>
                          <a:latin typeface="Microsoft YaHei"/>
                          <a:ea typeface="Microsoft YaHei"/>
                          <a:cs typeface="Microsoft YaHei"/>
                        </a:rPr>
                        <a:t>	</a:t>
                      </a:r>
                      <a:r>
                        <a:rPr sz="1500" kern="0" spc="80" dirty="0">
                          <a:solidFill>
                            <a:srgbClr val="000000">
                              <a:alpha val="100000"/>
                            </a:srgbClr>
                          </a:solidFill>
                          <a:latin typeface="Microsoft YaHei"/>
                          <a:ea typeface="Microsoft YaHei"/>
                          <a:cs typeface="Microsoft YaHei"/>
                        </a:rPr>
                        <a:t>)</a:t>
                      </a:r>
                      <a:r>
                        <a:rPr sz="1500" kern="0" spc="340" dirty="0">
                          <a:solidFill>
                            <a:srgbClr val="000000">
                              <a:alpha val="100000"/>
                            </a:srgbClr>
                          </a:solidFill>
                          <a:latin typeface="Microsoft YaHei"/>
                          <a:ea typeface="Microsoft YaHei"/>
                          <a:cs typeface="Microsoft YaHei"/>
                        </a:rPr>
                        <a:t> </a:t>
                      </a:r>
                      <a:r>
                        <a:rPr sz="1500" kern="0" spc="80" dirty="0">
                          <a:solidFill>
                            <a:srgbClr val="000000">
                              <a:alpha val="100000"/>
                            </a:srgbClr>
                          </a:solidFill>
                          <a:latin typeface="Microsoft YaHei"/>
                          <a:ea typeface="Microsoft YaHei"/>
                          <a:cs typeface="Microsoft YaHei"/>
                        </a:rPr>
                        <a:t>的排污泵及相应的线路结构不具有</a:t>
                      </a:r>
                      <a:r>
                        <a:rPr sz="1500" kern="0" spc="80" dirty="0">
                          <a:solidFill>
                            <a:srgbClr val="FF0000">
                              <a:alpha val="100000"/>
                            </a:srgbClr>
                          </a:solidFill>
                          <a:latin typeface="FangSong"/>
                          <a:ea typeface="FangSong"/>
                          <a:cs typeface="FangSong"/>
                        </a:rPr>
                        <a:t>1</a:t>
                      </a:r>
                      <a:r>
                        <a:rPr sz="1500" kern="0" spc="80" dirty="0">
                          <a:solidFill>
                            <a:srgbClr val="FF0000">
                              <a:alpha val="100000"/>
                            </a:srgbClr>
                          </a:solidFill>
                          <a:latin typeface="Microsoft YaHei"/>
                          <a:ea typeface="Microsoft YaHei"/>
                          <a:cs typeface="Microsoft YaHei"/>
                        </a:rPr>
                        <a:t>区</a:t>
                      </a:r>
                      <a:r>
                        <a:rPr sz="1500" kern="0" spc="80" dirty="0">
                          <a:solidFill>
                            <a:srgbClr val="000000">
                              <a:alpha val="100000"/>
                            </a:srgbClr>
                          </a:solidFill>
                          <a:latin typeface="Microsoft YaHei"/>
                          <a:ea typeface="Microsoft YaHei"/>
                          <a:cs typeface="Microsoft YaHei"/>
                        </a:rPr>
                        <a:t>相对</a:t>
                      </a:r>
                      <a:r>
                        <a:rPr sz="1500" kern="0" spc="0" dirty="0">
                          <a:solidFill>
                            <a:srgbClr val="000000">
                              <a:alpha val="100000"/>
                            </a:srgbClr>
                          </a:solidFill>
                          <a:latin typeface="Microsoft YaHei"/>
                          <a:ea typeface="Microsoft YaHei"/>
                          <a:cs typeface="Microsoft YaHei"/>
                        </a:rPr>
                        <a:t>     </a:t>
                      </a:r>
                      <a:r>
                        <a:rPr sz="1500" kern="0" spc="50" dirty="0">
                          <a:solidFill>
                            <a:srgbClr val="000000">
                              <a:alpha val="100000"/>
                            </a:srgbClr>
                          </a:solidFill>
                          <a:latin typeface="Microsoft YaHei"/>
                          <a:ea typeface="Microsoft YaHei"/>
                          <a:cs typeface="Microsoft YaHei"/>
                        </a:rPr>
                        <a:t>应的防爆性能 ，构成重大隐患。</a:t>
                      </a:r>
                      <a:endParaRPr sz="1500" dirty="0">
                        <a:latin typeface="Microsoft YaHei"/>
                        <a:ea typeface="Microsoft YaHei"/>
                        <a:cs typeface="Microsoft YaHei"/>
                      </a:endParaRPr>
                    </a:p>
                  </a:txBody>
                  <a:tcPr marL="0" marR="0" marT="0" marB="0">
                    <a:lnL w="12700" cap="flat" cmpd="sng" algn="ctr">
                      <a:solidFill>
                        <a:srgbClr val="8EBFD6"/>
                      </a:solidFill>
                      <a:prstDash val="solid"/>
                      <a:round/>
                      <a:headEnd type="none" w="med" len="med"/>
                      <a:tailEnd type="none" w="med" len="med"/>
                    </a:lnL>
                    <a:lnR w="12700" cap="flat" cmpd="sng" algn="ctr">
                      <a:solidFill>
                        <a:srgbClr val="8EBFD6"/>
                      </a:solidFill>
                      <a:prstDash val="solid"/>
                      <a:round/>
                      <a:headEnd type="none" w="med" len="med"/>
                      <a:tailEnd type="none" w="med" len="med"/>
                    </a:lnR>
                    <a:lnT>
                      <a:noFill/>
                    </a:lnT>
                    <a:lnB w="12700" cap="flat" cmpd="sng" algn="ctr">
                      <a:solidFill>
                        <a:srgbClr val="8EBFD6"/>
                      </a:solidFill>
                      <a:prstDash val="solid"/>
                      <a:round/>
                      <a:headEnd type="none" w="med" len="med"/>
                      <a:tailEnd type="none" w="med" len="med"/>
                    </a:lnB>
                  </a:tcPr>
                </a:tc>
                <a:tc>
                  <a:txBody>
                    <a:bodyPr/>
                    <a:lstStyle/>
                    <a:p>
                      <a:pPr algn="l" rtl="0" eaLnBrk="0">
                        <a:lnSpc>
                          <a:spcPct val="151000"/>
                        </a:lnSpc>
                        <a:tabLst/>
                      </a:pPr>
                      <a:endParaRPr sz="1000" dirty="0">
                        <a:latin typeface="Arial"/>
                        <a:ea typeface="Arial"/>
                        <a:cs typeface="Arial"/>
                      </a:endParaRPr>
                    </a:p>
                    <a:p>
                      <a:pPr marL="1162050" algn="l" rtl="0" eaLnBrk="0">
                        <a:lnSpc>
                          <a:spcPct val="85000"/>
                        </a:lnSpc>
                        <a:spcBef>
                          <a:spcPts val="1"/>
                        </a:spcBef>
                        <a:tabLst/>
                      </a:pPr>
                      <a:r>
                        <a:rPr sz="1600" kern="0" spc="140" dirty="0">
                          <a:solidFill>
                            <a:srgbClr val="000000">
                              <a:alpha val="100000"/>
                            </a:srgbClr>
                          </a:solidFill>
                          <a:latin typeface="Microsoft YaHei"/>
                          <a:ea typeface="Microsoft YaHei"/>
                          <a:cs typeface="Microsoft YaHei"/>
                        </a:rPr>
                        <a:t>相关参考依据</a:t>
                      </a:r>
                      <a:endParaRPr sz="1600" dirty="0">
                        <a:latin typeface="Microsoft YaHei"/>
                        <a:ea typeface="Microsoft YaHei"/>
                        <a:cs typeface="Microsoft YaHei"/>
                      </a:endParaRPr>
                    </a:p>
                    <a:p>
                      <a:pPr algn="l" rtl="0" eaLnBrk="0">
                        <a:lnSpc>
                          <a:spcPct val="109000"/>
                        </a:lnSpc>
                        <a:tabLst/>
                      </a:pPr>
                      <a:endParaRPr sz="1000" dirty="0">
                        <a:latin typeface="Arial"/>
                        <a:ea typeface="Arial"/>
                        <a:cs typeface="Arial"/>
                      </a:endParaRPr>
                    </a:p>
                    <a:p>
                      <a:pPr algn="l" rtl="0" eaLnBrk="0">
                        <a:lnSpc>
                          <a:spcPct val="109000"/>
                        </a:lnSpc>
                        <a:tabLst/>
                      </a:pPr>
                      <a:endParaRPr sz="1000" dirty="0">
                        <a:latin typeface="Arial"/>
                        <a:ea typeface="Arial"/>
                        <a:cs typeface="Arial"/>
                      </a:endParaRPr>
                    </a:p>
                    <a:p>
                      <a:pPr marL="231775" indent="112395" algn="l" rtl="0" eaLnBrk="0">
                        <a:lnSpc>
                          <a:spcPct val="129000"/>
                        </a:lnSpc>
                        <a:spcBef>
                          <a:spcPts val="451"/>
                        </a:spcBef>
                        <a:tabLst/>
                      </a:pPr>
                      <a:r>
                        <a:rPr sz="1500" kern="0" spc="120" dirty="0">
                          <a:solidFill>
                            <a:srgbClr val="FF0000">
                              <a:alpha val="100000"/>
                            </a:srgbClr>
                          </a:solidFill>
                          <a:latin typeface="Microsoft YaHei"/>
                          <a:ea typeface="Microsoft YaHei"/>
                          <a:cs typeface="Microsoft YaHei"/>
                        </a:rPr>
                        <a:t>【依据】</a:t>
                      </a:r>
                      <a:r>
                        <a:rPr sz="1500" kern="0" spc="-70" dirty="0">
                          <a:solidFill>
                            <a:srgbClr val="FF0000">
                              <a:alpha val="100000"/>
                            </a:srgbClr>
                          </a:solidFill>
                          <a:latin typeface="Microsoft YaHei"/>
                          <a:ea typeface="Microsoft YaHei"/>
                          <a:cs typeface="Microsoft YaHei"/>
                        </a:rPr>
                        <a:t> </a:t>
                      </a:r>
                      <a:r>
                        <a:rPr sz="1500" kern="0" spc="120" dirty="0">
                          <a:solidFill>
                            <a:srgbClr val="000000">
                              <a:alpha val="100000"/>
                            </a:srgbClr>
                          </a:solidFill>
                          <a:latin typeface="Microsoft YaHei"/>
                          <a:ea typeface="Microsoft YaHei"/>
                          <a:cs typeface="Microsoft YaHei"/>
                        </a:rPr>
                        <a:t>《燃气工程</a:t>
                      </a:r>
                      <a:r>
                        <a:rPr sz="1500" kern="0" spc="110" dirty="0">
                          <a:solidFill>
                            <a:srgbClr val="000000">
                              <a:alpha val="100000"/>
                            </a:srgbClr>
                          </a:solidFill>
                          <a:latin typeface="Microsoft YaHei"/>
                          <a:ea typeface="Microsoft YaHei"/>
                          <a:cs typeface="Microsoft YaHei"/>
                        </a:rPr>
                        <a:t>项目规范》</a:t>
                      </a:r>
                      <a:r>
                        <a:rPr sz="1500" kern="0" spc="0" dirty="0">
                          <a:solidFill>
                            <a:srgbClr val="000000">
                              <a:alpha val="100000"/>
                            </a:srgbClr>
                          </a:solidFill>
                          <a:latin typeface="Microsoft YaHei"/>
                          <a:ea typeface="Microsoft YaHei"/>
                          <a:cs typeface="Microsoft YaHei"/>
                        </a:rPr>
                        <a:t>        </a:t>
                      </a:r>
                      <a:r>
                        <a:rPr sz="1500" kern="0" spc="140" dirty="0">
                          <a:solidFill>
                            <a:srgbClr val="000000">
                              <a:alpha val="100000"/>
                            </a:srgbClr>
                          </a:solidFill>
                          <a:latin typeface="Microsoft YaHei"/>
                          <a:ea typeface="Microsoft YaHei"/>
                          <a:cs typeface="Microsoft YaHei"/>
                        </a:rPr>
                        <a:t>第</a:t>
                      </a:r>
                      <a:r>
                        <a:rPr sz="1500" kern="0" spc="280" dirty="0">
                          <a:solidFill>
                            <a:srgbClr val="000000">
                              <a:alpha val="100000"/>
                            </a:srgbClr>
                          </a:solidFill>
                          <a:latin typeface="Microsoft YaHei"/>
                          <a:ea typeface="Microsoft YaHei"/>
                          <a:cs typeface="Microsoft YaHei"/>
                        </a:rPr>
                        <a:t> </a:t>
                      </a:r>
                      <a:r>
                        <a:rPr sz="1500" kern="0" spc="140" dirty="0">
                          <a:solidFill>
                            <a:srgbClr val="000000">
                              <a:alpha val="100000"/>
                            </a:srgbClr>
                          </a:solidFill>
                          <a:latin typeface="Microsoft YaHei"/>
                          <a:ea typeface="Microsoft YaHei"/>
                          <a:cs typeface="Microsoft YaHei"/>
                        </a:rPr>
                        <a:t>4.2.18</a:t>
                      </a:r>
                      <a:r>
                        <a:rPr sz="1500" kern="0" spc="290" dirty="0">
                          <a:solidFill>
                            <a:srgbClr val="000000">
                              <a:alpha val="100000"/>
                            </a:srgbClr>
                          </a:solidFill>
                          <a:latin typeface="Microsoft YaHei"/>
                          <a:ea typeface="Microsoft YaHei"/>
                          <a:cs typeface="Microsoft YaHei"/>
                        </a:rPr>
                        <a:t> </a:t>
                      </a:r>
                      <a:r>
                        <a:rPr sz="1500" kern="0" spc="140" dirty="0">
                          <a:solidFill>
                            <a:srgbClr val="000000">
                              <a:alpha val="100000"/>
                            </a:srgbClr>
                          </a:solidFill>
                          <a:latin typeface="Microsoft YaHei"/>
                          <a:ea typeface="Microsoft YaHei"/>
                          <a:cs typeface="Microsoft YaHei"/>
                        </a:rPr>
                        <a:t>条 ：燃</a:t>
                      </a:r>
                      <a:r>
                        <a:rPr sz="1500" kern="0" spc="130" dirty="0">
                          <a:solidFill>
                            <a:srgbClr val="000000">
                              <a:alpha val="100000"/>
                            </a:srgbClr>
                          </a:solidFill>
                          <a:latin typeface="Microsoft YaHei"/>
                          <a:ea typeface="Microsoft YaHei"/>
                          <a:cs typeface="Microsoft YaHei"/>
                        </a:rPr>
                        <a:t>气厂站内设置</a:t>
                      </a:r>
                      <a:r>
                        <a:rPr sz="1500" kern="0" spc="0" dirty="0">
                          <a:solidFill>
                            <a:srgbClr val="000000">
                              <a:alpha val="100000"/>
                            </a:srgbClr>
                          </a:solidFill>
                          <a:latin typeface="Microsoft YaHei"/>
                          <a:ea typeface="Microsoft YaHei"/>
                          <a:cs typeface="Microsoft YaHei"/>
                        </a:rPr>
                        <a:t>         </a:t>
                      </a:r>
                      <a:r>
                        <a:rPr sz="1500" kern="0" spc="180" dirty="0">
                          <a:solidFill>
                            <a:srgbClr val="000000">
                              <a:alpha val="100000"/>
                            </a:srgbClr>
                          </a:solidFill>
                          <a:latin typeface="Microsoft YaHei"/>
                          <a:ea typeface="Microsoft YaHei"/>
                          <a:cs typeface="Microsoft YaHei"/>
                        </a:rPr>
                        <a:t>在有爆炸危险环境的电气</a:t>
                      </a:r>
                      <a:r>
                        <a:rPr sz="1500" kern="0" spc="-230" dirty="0">
                          <a:solidFill>
                            <a:srgbClr val="000000">
                              <a:alpha val="100000"/>
                            </a:srgbClr>
                          </a:solidFill>
                          <a:latin typeface="Microsoft YaHei"/>
                          <a:ea typeface="Microsoft YaHei"/>
                          <a:cs typeface="Microsoft YaHei"/>
                        </a:rPr>
                        <a:t> </a:t>
                      </a:r>
                      <a:r>
                        <a:rPr sz="1500" kern="0" spc="170" dirty="0">
                          <a:solidFill>
                            <a:srgbClr val="000000">
                              <a:alpha val="100000"/>
                            </a:srgbClr>
                          </a:solidFill>
                          <a:latin typeface="Microsoft YaHei"/>
                          <a:ea typeface="Microsoft YaHei"/>
                          <a:cs typeface="Microsoft YaHei"/>
                        </a:rPr>
                        <a:t>、</a:t>
                      </a:r>
                      <a:r>
                        <a:rPr sz="1500" kern="0" spc="-240" dirty="0">
                          <a:solidFill>
                            <a:srgbClr val="000000">
                              <a:alpha val="100000"/>
                            </a:srgbClr>
                          </a:solidFill>
                          <a:latin typeface="Microsoft YaHei"/>
                          <a:ea typeface="Microsoft YaHei"/>
                          <a:cs typeface="Microsoft YaHei"/>
                        </a:rPr>
                        <a:t> </a:t>
                      </a:r>
                      <a:r>
                        <a:rPr sz="1500" kern="0" spc="170" dirty="0">
                          <a:solidFill>
                            <a:srgbClr val="000000">
                              <a:alpha val="100000"/>
                            </a:srgbClr>
                          </a:solidFill>
                          <a:latin typeface="Microsoft YaHei"/>
                          <a:ea typeface="Microsoft YaHei"/>
                          <a:cs typeface="Microsoft YaHei"/>
                        </a:rPr>
                        <a:t>仪表</a:t>
                      </a:r>
                      <a:r>
                        <a:rPr sz="1500" kern="0" spc="0" dirty="0">
                          <a:solidFill>
                            <a:srgbClr val="000000">
                              <a:alpha val="100000"/>
                            </a:srgbClr>
                          </a:solidFill>
                          <a:latin typeface="Microsoft YaHei"/>
                          <a:ea typeface="Microsoft YaHei"/>
                          <a:cs typeface="Microsoft YaHei"/>
                        </a:rPr>
                        <a:t>        </a:t>
                      </a:r>
                      <a:r>
                        <a:rPr sz="1500" kern="0" spc="160" dirty="0">
                          <a:solidFill>
                            <a:srgbClr val="000000">
                              <a:alpha val="100000"/>
                            </a:srgbClr>
                          </a:solidFill>
                          <a:latin typeface="Microsoft YaHei"/>
                          <a:ea typeface="Microsoft YaHei"/>
                          <a:cs typeface="Microsoft YaHei"/>
                        </a:rPr>
                        <a:t>装置 ，应具有与该区域爆炸危险</a:t>
                      </a:r>
                      <a:r>
                        <a:rPr sz="1500" kern="0" spc="0" dirty="0">
                          <a:solidFill>
                            <a:srgbClr val="000000">
                              <a:alpha val="100000"/>
                            </a:srgbClr>
                          </a:solidFill>
                          <a:latin typeface="Microsoft YaHei"/>
                          <a:ea typeface="Microsoft YaHei"/>
                          <a:cs typeface="Microsoft YaHei"/>
                        </a:rPr>
                        <a:t>        </a:t>
                      </a:r>
                      <a:r>
                        <a:rPr sz="1500" kern="0" spc="200" dirty="0">
                          <a:solidFill>
                            <a:srgbClr val="000000">
                              <a:alpha val="100000"/>
                            </a:srgbClr>
                          </a:solidFill>
                          <a:latin typeface="Microsoft YaHei"/>
                          <a:ea typeface="Microsoft YaHei"/>
                          <a:cs typeface="Microsoft YaHei"/>
                        </a:rPr>
                        <a:t>等级相对应的防爆性</a:t>
                      </a:r>
                      <a:r>
                        <a:rPr sz="1500" kern="0" spc="190" dirty="0">
                          <a:solidFill>
                            <a:srgbClr val="000000">
                              <a:alpha val="100000"/>
                            </a:srgbClr>
                          </a:solidFill>
                          <a:latin typeface="Microsoft YaHei"/>
                          <a:ea typeface="Microsoft YaHei"/>
                          <a:cs typeface="Microsoft YaHei"/>
                        </a:rPr>
                        <a:t>能。</a:t>
                      </a:r>
                      <a:endParaRPr sz="1500" dirty="0">
                        <a:latin typeface="Microsoft YaHei"/>
                        <a:ea typeface="Microsoft YaHei"/>
                        <a:cs typeface="Microsoft YaHei"/>
                      </a:endParaRPr>
                    </a:p>
                    <a:p>
                      <a:pPr marL="240665" indent="100964" algn="l" rtl="0" eaLnBrk="0">
                        <a:lnSpc>
                          <a:spcPct val="132000"/>
                        </a:lnSpc>
                        <a:spcBef>
                          <a:spcPts val="291"/>
                        </a:spcBef>
                        <a:tabLst/>
                      </a:pPr>
                      <a:r>
                        <a:rPr sz="1500" kern="0" spc="90" dirty="0">
                          <a:solidFill>
                            <a:srgbClr val="FF0000">
                              <a:alpha val="100000"/>
                            </a:srgbClr>
                          </a:solidFill>
                          <a:latin typeface="Microsoft YaHei"/>
                          <a:ea typeface="Microsoft YaHei"/>
                          <a:cs typeface="Microsoft YaHei"/>
                        </a:rPr>
                        <a:t>〖解读〗</a:t>
                      </a:r>
                      <a:r>
                        <a:rPr sz="1500" kern="0" spc="-40" dirty="0">
                          <a:solidFill>
                            <a:srgbClr val="FF0000">
                              <a:alpha val="100000"/>
                            </a:srgbClr>
                          </a:solidFill>
                          <a:latin typeface="Microsoft YaHei"/>
                          <a:ea typeface="Microsoft YaHei"/>
                          <a:cs typeface="Microsoft YaHei"/>
                        </a:rPr>
                        <a:t> </a:t>
                      </a:r>
                      <a:r>
                        <a:rPr sz="1500" kern="0" spc="90" dirty="0">
                          <a:solidFill>
                            <a:srgbClr val="404040">
                              <a:alpha val="100000"/>
                            </a:srgbClr>
                          </a:solidFill>
                          <a:latin typeface="SimHei"/>
                          <a:ea typeface="SimHei"/>
                          <a:cs typeface="SimHei"/>
                        </a:rPr>
                        <a:t>《城镇燃气设计规范》</a:t>
                      </a:r>
                      <a:r>
                        <a:rPr sz="1500" kern="0" spc="0" dirty="0">
                          <a:solidFill>
                            <a:srgbClr val="404040">
                              <a:alpha val="100000"/>
                            </a:srgbClr>
                          </a:solidFill>
                          <a:latin typeface="SimHei"/>
                          <a:ea typeface="SimHei"/>
                          <a:cs typeface="SimHei"/>
                        </a:rPr>
                        <a:t>     </a:t>
                      </a:r>
                      <a:r>
                        <a:rPr sz="1500" kern="0" spc="0" dirty="0">
                          <a:solidFill>
                            <a:srgbClr val="404040">
                              <a:alpha val="100000"/>
                            </a:srgbClr>
                          </a:solidFill>
                          <a:latin typeface="Arial"/>
                          <a:ea typeface="Arial"/>
                          <a:cs typeface="Arial"/>
                        </a:rPr>
                        <a:t>GB</a:t>
                      </a:r>
                      <a:r>
                        <a:rPr sz="1500" kern="0" spc="180" dirty="0">
                          <a:solidFill>
                            <a:srgbClr val="404040">
                              <a:alpha val="100000"/>
                            </a:srgbClr>
                          </a:solidFill>
                          <a:latin typeface="Arial"/>
                          <a:ea typeface="Arial"/>
                          <a:cs typeface="Arial"/>
                        </a:rPr>
                        <a:t>50028</a:t>
                      </a:r>
                      <a:endParaRPr sz="1500" dirty="0">
                        <a:latin typeface="Arial"/>
                        <a:ea typeface="Arial"/>
                        <a:cs typeface="Arial"/>
                      </a:endParaRPr>
                    </a:p>
                  </a:txBody>
                  <a:tcPr marL="0" marR="0" marT="0" marB="0">
                    <a:lnL w="12700" cap="flat" cmpd="sng" algn="ctr">
                      <a:solidFill>
                        <a:srgbClr val="8EBFD6"/>
                      </a:solidFill>
                      <a:prstDash val="solid"/>
                      <a:round/>
                      <a:headEnd type="none" w="med" len="med"/>
                      <a:tailEnd type="none" w="med" len="med"/>
                    </a:lnL>
                    <a:lnR>
                      <a:noFill/>
                    </a:lnR>
                    <a:lnT>
                      <a:noFill/>
                    </a:lnT>
                    <a:lnB w="12700" cap="flat" cmpd="sng" algn="ctr">
                      <a:solidFill>
                        <a:srgbClr val="8EBFD6"/>
                      </a:solidFill>
                      <a:prstDash val="solid"/>
                      <a:round/>
                      <a:headEnd type="none" w="med" len="med"/>
                      <a:tailEnd type="none" w="med" len="med"/>
                    </a:lnB>
                  </a:tcPr>
                </a:tc>
                <a:extLst>
                  <a:ext uri="{0D108BD9-81ED-4DB2-BD59-A6C34878D82A}">
                    <a16:rowId xmlns:a16="http://schemas.microsoft.com/office/drawing/2014/main" val="10000"/>
                  </a:ext>
                </a:extLst>
              </a:tr>
            </a:tbl>
          </a:graphicData>
        </a:graphic>
      </p:graphicFrame>
      <p:sp>
        <p:nvSpPr>
          <p:cNvPr id="1282" name="textbox 1282"/>
          <p:cNvSpPr/>
          <p:nvPr/>
        </p:nvSpPr>
        <p:spPr>
          <a:xfrm>
            <a:off x="702236" y="510426"/>
            <a:ext cx="8719819" cy="1052194"/>
          </a:xfrm>
          <a:prstGeom prst="rect">
            <a:avLst/>
          </a:prstGeom>
          <a:noFill/>
          <a:ln w="0" cap="flat">
            <a:noFill/>
            <a:prstDash val="solid"/>
            <a:miter lim="0"/>
          </a:ln>
        </p:spPr>
        <p:txBody>
          <a:bodyPr vert="horz" wrap="square" lIns="0" tIns="0" rIns="0" bIns="0"/>
          <a:lstStyle/>
          <a:p>
            <a:pPr algn="l" rtl="0" eaLnBrk="0">
              <a:lnSpc>
                <a:spcPct val="83341"/>
              </a:lnSpc>
              <a:tabLst/>
            </a:pPr>
            <a:endParaRPr sz="100" dirty="0">
              <a:latin typeface="Arial"/>
              <a:ea typeface="Arial"/>
              <a:cs typeface="Arial"/>
            </a:endParaRPr>
          </a:p>
          <a:p>
            <a:pPr marL="215900" algn="l" rtl="0" eaLnBrk="0">
              <a:lnSpc>
                <a:spcPts val="4227"/>
              </a:lnSpc>
              <a:tabLst/>
            </a:pPr>
            <a:r>
              <a:rPr sz="3200" b="1" kern="0" spc="-80" dirty="0">
                <a:solidFill>
                  <a:srgbClr val="000000">
                    <a:alpha val="100000"/>
                  </a:srgbClr>
                </a:solidFill>
                <a:latin typeface="Microsoft YaHei"/>
                <a:ea typeface="Microsoft YaHei"/>
                <a:cs typeface="Microsoft YaHei"/>
              </a:rPr>
              <a:t>《城镇燃气经营安全重大隐患判定标准》解析</a:t>
            </a:r>
            <a:endParaRPr sz="3200" dirty="0">
              <a:latin typeface="Microsoft YaHei"/>
              <a:ea typeface="Microsoft YaHei"/>
              <a:cs typeface="Microsoft YaHei"/>
            </a:endParaRPr>
          </a:p>
          <a:p>
            <a:pPr algn="l" rtl="0" eaLnBrk="0">
              <a:lnSpc>
                <a:spcPct val="104000"/>
              </a:lnSpc>
              <a:tabLst/>
            </a:pPr>
            <a:endParaRPr sz="1000" dirty="0">
              <a:latin typeface="Arial"/>
              <a:ea typeface="Arial"/>
              <a:cs typeface="Arial"/>
            </a:endParaRPr>
          </a:p>
          <a:p>
            <a:pPr algn="l" rtl="0" eaLnBrk="0">
              <a:lnSpc>
                <a:spcPct val="100000"/>
              </a:lnSpc>
              <a:tabLst/>
            </a:pPr>
            <a:endParaRPr sz="400" dirty="0">
              <a:latin typeface="Arial"/>
              <a:ea typeface="Arial"/>
              <a:cs typeface="Arial"/>
            </a:endParaRPr>
          </a:p>
          <a:p>
            <a:pPr marL="52069" algn="l" rtl="0" eaLnBrk="0">
              <a:lnSpc>
                <a:spcPts val="2123"/>
              </a:lnSpc>
              <a:spcBef>
                <a:spcPts val="1"/>
              </a:spcBef>
              <a:tabLst/>
            </a:pPr>
            <a:r>
              <a:rPr sz="1600" kern="0" spc="10" dirty="0">
                <a:solidFill>
                  <a:srgbClr val="FF0000">
                    <a:alpha val="100000"/>
                  </a:srgbClr>
                </a:solidFill>
                <a:latin typeface="Wingdings"/>
                <a:ea typeface="Wingdings"/>
                <a:cs typeface="Wingdings"/>
              </a:rPr>
              <a:t>n</a:t>
            </a:r>
            <a:r>
              <a:rPr sz="1600" kern="0" spc="-570" dirty="0">
                <a:solidFill>
                  <a:srgbClr val="FF0000">
                    <a:alpha val="100000"/>
                  </a:srgbClr>
                </a:solidFill>
                <a:latin typeface="Wingdings"/>
                <a:ea typeface="Wingdings"/>
                <a:cs typeface="Wingdings"/>
              </a:rPr>
              <a:t> </a:t>
            </a:r>
            <a:r>
              <a:rPr sz="1600" kern="0" spc="10" dirty="0">
                <a:solidFill>
                  <a:srgbClr val="000000">
                    <a:alpha val="100000"/>
                  </a:srgbClr>
                </a:solidFill>
                <a:latin typeface="Microsoft YaHei"/>
                <a:ea typeface="Microsoft YaHei"/>
                <a:cs typeface="Microsoft YaHei"/>
              </a:rPr>
              <a:t>第五条  燃气经营者在燃气厂站安全管理中</a:t>
            </a:r>
            <a:r>
              <a:rPr sz="1600" kern="0" spc="0" dirty="0">
                <a:solidFill>
                  <a:srgbClr val="000000">
                    <a:alpha val="100000"/>
                  </a:srgbClr>
                </a:solidFill>
                <a:latin typeface="Microsoft YaHei"/>
                <a:ea typeface="Microsoft YaHei"/>
                <a:cs typeface="Microsoft YaHei"/>
              </a:rPr>
              <a:t> ，有下列情形之一的 ，判定为重大隐患 </a:t>
            </a:r>
            <a:r>
              <a:rPr sz="1600" kern="0" spc="-380" dirty="0">
                <a:solidFill>
                  <a:srgbClr val="000000">
                    <a:alpha val="100000"/>
                  </a:srgbClr>
                </a:solidFill>
                <a:latin typeface="Microsoft YaHei"/>
                <a:ea typeface="Microsoft YaHei"/>
                <a:cs typeface="Microsoft YaHei"/>
              </a:rPr>
              <a:t>：（</a:t>
            </a:r>
            <a:r>
              <a:rPr sz="1600" kern="0" spc="80" dirty="0">
                <a:solidFill>
                  <a:srgbClr val="000000">
                    <a:alpha val="100000"/>
                  </a:srgbClr>
                </a:solidFill>
                <a:latin typeface="Microsoft YaHei"/>
                <a:ea typeface="Microsoft YaHei"/>
                <a:cs typeface="Microsoft YaHei"/>
              </a:rPr>
              <a:t> </a:t>
            </a:r>
            <a:r>
              <a:rPr sz="1600" kern="0" spc="0" dirty="0">
                <a:solidFill>
                  <a:srgbClr val="000000">
                    <a:alpha val="100000"/>
                  </a:srgbClr>
                </a:solidFill>
                <a:latin typeface="Microsoft YaHei"/>
                <a:ea typeface="Microsoft YaHei"/>
                <a:cs typeface="Microsoft YaHei"/>
              </a:rPr>
              <a:t>5种）</a:t>
            </a:r>
            <a:endParaRPr sz="1600" dirty="0">
              <a:latin typeface="Microsoft YaHei"/>
              <a:ea typeface="Microsoft YaHei"/>
              <a:cs typeface="Microsoft YaHei"/>
            </a:endParaRPr>
          </a:p>
        </p:txBody>
      </p:sp>
      <p:sp>
        <p:nvSpPr>
          <p:cNvPr id="1284" name="textbox 1284"/>
          <p:cNvSpPr/>
          <p:nvPr/>
        </p:nvSpPr>
        <p:spPr>
          <a:xfrm>
            <a:off x="919643" y="1802229"/>
            <a:ext cx="10310494" cy="591184"/>
          </a:xfrm>
          <a:prstGeom prst="rect">
            <a:avLst/>
          </a:prstGeom>
          <a:noFill/>
          <a:ln w="0" cap="flat">
            <a:noFill/>
            <a:prstDash val="solid"/>
            <a:miter lim="0"/>
          </a:ln>
        </p:spPr>
        <p:txBody>
          <a:bodyPr vert="horz" wrap="square" lIns="0" tIns="0" rIns="0" bIns="0"/>
          <a:lstStyle/>
          <a:p>
            <a:pPr algn="l" rtl="0" eaLnBrk="0">
              <a:lnSpc>
                <a:spcPct val="18141"/>
              </a:lnSpc>
              <a:tabLst/>
            </a:pPr>
            <a:endParaRPr sz="100" dirty="0">
              <a:latin typeface="Arial"/>
              <a:ea typeface="Arial"/>
              <a:cs typeface="Arial"/>
            </a:endParaRPr>
          </a:p>
          <a:p>
            <a:pPr marL="32384" indent="81280" algn="l" rtl="0" eaLnBrk="0">
              <a:lnSpc>
                <a:spcPct val="118000"/>
              </a:lnSpc>
              <a:tabLst/>
            </a:pPr>
            <a:r>
              <a:rPr sz="1600" kern="0" spc="100" dirty="0">
                <a:solidFill>
                  <a:srgbClr val="000000">
                    <a:alpha val="100000"/>
                  </a:srgbClr>
                </a:solidFill>
                <a:latin typeface="Microsoft YaHei"/>
                <a:ea typeface="Microsoft YaHei"/>
                <a:cs typeface="Microsoft YaHei"/>
              </a:rPr>
              <a:t>（</a:t>
            </a:r>
            <a:r>
              <a:rPr sz="1600" kern="0" spc="200" dirty="0">
                <a:solidFill>
                  <a:srgbClr val="000000">
                    <a:alpha val="100000"/>
                  </a:srgbClr>
                </a:solidFill>
                <a:latin typeface="Microsoft YaHei"/>
                <a:ea typeface="Microsoft YaHei"/>
                <a:cs typeface="Microsoft YaHei"/>
              </a:rPr>
              <a:t> </a:t>
            </a:r>
            <a:r>
              <a:rPr sz="1600" kern="0" spc="100" dirty="0">
                <a:solidFill>
                  <a:srgbClr val="000000">
                    <a:alpha val="100000"/>
                  </a:srgbClr>
                </a:solidFill>
                <a:latin typeface="Microsoft YaHei"/>
                <a:ea typeface="Microsoft YaHei"/>
                <a:cs typeface="Microsoft YaHei"/>
              </a:rPr>
              <a:t>四 ）燃气厂站内设置在有爆炸危险环境的电气</a:t>
            </a:r>
            <a:r>
              <a:rPr sz="1600" kern="0" spc="-260" dirty="0">
                <a:solidFill>
                  <a:srgbClr val="000000">
                    <a:alpha val="100000"/>
                  </a:srgbClr>
                </a:solidFill>
                <a:latin typeface="Microsoft YaHei"/>
                <a:ea typeface="Microsoft YaHei"/>
                <a:cs typeface="Microsoft YaHei"/>
              </a:rPr>
              <a:t> </a:t>
            </a:r>
            <a:r>
              <a:rPr sz="1600" kern="0" spc="100" dirty="0">
                <a:solidFill>
                  <a:srgbClr val="000000">
                    <a:alpha val="100000"/>
                  </a:srgbClr>
                </a:solidFill>
                <a:latin typeface="Microsoft YaHei"/>
                <a:ea typeface="Microsoft YaHei"/>
                <a:cs typeface="Microsoft YaHei"/>
              </a:rPr>
              <a:t>、</a:t>
            </a:r>
            <a:r>
              <a:rPr sz="1600" kern="0" spc="-300" dirty="0">
                <a:solidFill>
                  <a:srgbClr val="000000">
                    <a:alpha val="100000"/>
                  </a:srgbClr>
                </a:solidFill>
                <a:latin typeface="Microsoft YaHei"/>
                <a:ea typeface="Microsoft YaHei"/>
                <a:cs typeface="Microsoft YaHei"/>
              </a:rPr>
              <a:t> </a:t>
            </a:r>
            <a:r>
              <a:rPr sz="1600" kern="0" spc="90" dirty="0">
                <a:solidFill>
                  <a:srgbClr val="000000">
                    <a:alpha val="100000"/>
                  </a:srgbClr>
                </a:solidFill>
                <a:latin typeface="Microsoft YaHei"/>
                <a:ea typeface="Microsoft YaHei"/>
                <a:cs typeface="Microsoft YaHei"/>
              </a:rPr>
              <a:t>仪表装置 ，不具有与该区域爆炸危险等级相对应的防爆</a:t>
            </a:r>
            <a:r>
              <a:rPr sz="1600" kern="0" spc="0" dirty="0">
                <a:solidFill>
                  <a:srgbClr val="000000">
                    <a:alpha val="100000"/>
                  </a:srgbClr>
                </a:solidFill>
                <a:latin typeface="Microsoft YaHei"/>
                <a:ea typeface="Microsoft YaHei"/>
                <a:cs typeface="Microsoft YaHei"/>
              </a:rPr>
              <a:t> </a:t>
            </a:r>
            <a:r>
              <a:rPr sz="1600" kern="0" spc="50" dirty="0">
                <a:solidFill>
                  <a:srgbClr val="000000">
                    <a:alpha val="100000"/>
                  </a:srgbClr>
                </a:solidFill>
                <a:latin typeface="Microsoft YaHei"/>
                <a:ea typeface="Microsoft YaHei"/>
                <a:cs typeface="Microsoft YaHei"/>
              </a:rPr>
              <a:t>性能 ；</a:t>
            </a:r>
            <a:endParaRPr sz="1600" dirty="0">
              <a:latin typeface="Microsoft YaHei"/>
              <a:ea typeface="Microsoft YaHei"/>
              <a:cs typeface="Microsoft YaHei"/>
            </a:endParaRPr>
          </a:p>
        </p:txBody>
      </p:sp>
      <p:sp>
        <p:nvSpPr>
          <p:cNvPr id="1286" name="textbox 1286"/>
          <p:cNvSpPr/>
          <p:nvPr/>
        </p:nvSpPr>
        <p:spPr>
          <a:xfrm>
            <a:off x="4641918" y="2724248"/>
            <a:ext cx="2901314" cy="295275"/>
          </a:xfrm>
          <a:prstGeom prst="rect">
            <a:avLst/>
          </a:prstGeom>
          <a:noFill/>
          <a:ln w="0" cap="flat">
            <a:noFill/>
            <a:prstDash val="solid"/>
            <a:miter lim="0"/>
          </a:ln>
        </p:spPr>
        <p:txBody>
          <a:bodyPr vert="horz" wrap="square" lIns="0" tIns="0" rIns="0" bIns="0"/>
          <a:lstStyle/>
          <a:p>
            <a:pPr algn="l" rtl="0" eaLnBrk="0">
              <a:lnSpc>
                <a:spcPct val="83341"/>
              </a:lnSpc>
              <a:tabLst/>
            </a:pPr>
            <a:endParaRPr sz="100" dirty="0">
              <a:latin typeface="Arial"/>
              <a:ea typeface="Arial"/>
              <a:cs typeface="Arial"/>
            </a:endParaRPr>
          </a:p>
          <a:p>
            <a:pPr marL="12700" algn="l" rtl="0" eaLnBrk="0">
              <a:lnSpc>
                <a:spcPts val="2123"/>
              </a:lnSpc>
              <a:tabLst/>
            </a:pPr>
            <a:r>
              <a:rPr sz="1600" kern="0" spc="130" dirty="0">
                <a:solidFill>
                  <a:srgbClr val="000000">
                    <a:alpha val="100000"/>
                  </a:srgbClr>
                </a:solidFill>
                <a:latin typeface="Microsoft YaHei"/>
                <a:ea typeface="Microsoft YaHei"/>
                <a:cs typeface="Microsoft YaHei"/>
              </a:rPr>
              <a:t>2</a:t>
            </a:r>
            <a:r>
              <a:rPr sz="1600" kern="0" spc="-200" dirty="0">
                <a:solidFill>
                  <a:srgbClr val="000000">
                    <a:alpha val="100000"/>
                  </a:srgbClr>
                </a:solidFill>
                <a:latin typeface="Microsoft YaHei"/>
                <a:ea typeface="Microsoft YaHei"/>
                <a:cs typeface="Microsoft YaHei"/>
              </a:rPr>
              <a:t> </a:t>
            </a:r>
            <a:r>
              <a:rPr sz="1600" kern="0" spc="130" dirty="0">
                <a:solidFill>
                  <a:srgbClr val="000000">
                    <a:alpha val="100000"/>
                  </a:srgbClr>
                </a:solidFill>
                <a:latin typeface="Microsoft YaHei"/>
                <a:ea typeface="Microsoft YaHei"/>
                <a:cs typeface="Microsoft YaHei"/>
              </a:rPr>
              <a:t>.液化天然气储配站或气化站</a:t>
            </a:r>
            <a:endParaRPr sz="1600" dirty="0">
              <a:latin typeface="Microsoft YaHei"/>
              <a:ea typeface="Microsoft YaHei"/>
              <a:cs typeface="Microsoft YaHei"/>
            </a:endParaRPr>
          </a:p>
        </p:txBody>
      </p:sp>
      <p:pic>
        <p:nvPicPr>
          <p:cNvPr id="1288" name="picture 1288"/>
          <p:cNvPicPr>
            <a:picLocks noChangeAspect="1"/>
          </p:cNvPicPr>
          <p:nvPr/>
        </p:nvPicPr>
        <p:blipFill>
          <a:blip r:embed="rId2"/>
          <a:stretch>
            <a:fillRect/>
          </a:stretch>
        </p:blipFill>
        <p:spPr>
          <a:xfrm rot="21600000">
            <a:off x="11472671" y="0"/>
            <a:ext cx="719328" cy="720852"/>
          </a:xfrm>
          <a:prstGeom prst="rect">
            <a:avLst/>
          </a:prstGeom>
        </p:spPr>
      </p:pic>
      <p:pic>
        <p:nvPicPr>
          <p:cNvPr id="1290" name="picture 1290"/>
          <p:cNvPicPr>
            <a:picLocks noChangeAspect="1"/>
          </p:cNvPicPr>
          <p:nvPr/>
        </p:nvPicPr>
        <p:blipFill>
          <a:blip r:embed="rId3"/>
          <a:stretch>
            <a:fillRect/>
          </a:stretch>
        </p:blipFill>
        <p:spPr>
          <a:xfrm rot="21600000">
            <a:off x="0" y="6138671"/>
            <a:ext cx="720852" cy="719328"/>
          </a:xfrm>
          <a:prstGeom prst="rect">
            <a:avLst/>
          </a:prstGeom>
        </p:spPr>
      </p:pic>
      <p:pic>
        <p:nvPicPr>
          <p:cNvPr id="1292" name="picture 1292"/>
          <p:cNvPicPr>
            <a:picLocks noChangeAspect="1"/>
          </p:cNvPicPr>
          <p:nvPr/>
        </p:nvPicPr>
        <p:blipFill>
          <a:blip r:embed="rId4"/>
          <a:stretch>
            <a:fillRect/>
          </a:stretch>
        </p:blipFill>
        <p:spPr>
          <a:xfrm rot="21600000">
            <a:off x="720090" y="1619250"/>
            <a:ext cx="10751184" cy="12700"/>
          </a:xfrm>
          <a:prstGeom prst="rect">
            <a:avLst/>
          </a:prstGeom>
        </p:spPr>
      </p:pic>
      <p:pic>
        <p:nvPicPr>
          <p:cNvPr id="1294" name="picture 1294"/>
          <p:cNvPicPr>
            <a:picLocks noChangeAspect="1"/>
          </p:cNvPicPr>
          <p:nvPr/>
        </p:nvPicPr>
        <p:blipFill>
          <a:blip r:embed="rId4"/>
          <a:stretch>
            <a:fillRect/>
          </a:stretch>
        </p:blipFill>
        <p:spPr>
          <a:xfrm rot="21600000">
            <a:off x="720090" y="2541270"/>
            <a:ext cx="10751184" cy="12700"/>
          </a:xfrm>
          <a:prstGeom prst="rect">
            <a:avLst/>
          </a:prstGeom>
        </p:spPr>
      </p:pic>
    </p:spTree>
  </p:cSld>
  <p:clrMapOvr>
    <a:masterClrMapping/>
  </p:clrMapOvr>
</p:sld>
</file>

<file path=ppt/slides/slide61.xml><?xml version="1.0" encoding="utf-8"?>
<p:sld xmlns:a16="http://schemas.microsoft.com/office/drawing/2014/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96" name="rect 1296"/>
          <p:cNvSpPr/>
          <p:nvPr/>
        </p:nvSpPr>
        <p:spPr>
          <a:xfrm>
            <a:off x="0" y="0"/>
            <a:ext cx="12192000" cy="6858000"/>
          </a:xfrm>
          <a:prstGeom prst="rect">
            <a:avLst/>
          </a:prstGeom>
          <a:solidFill>
            <a:srgbClr val="E4F4FB">
              <a:alpha val="100000"/>
            </a:srgbClr>
          </a:solidFill>
          <a:ln w="0" cap="flat">
            <a:noFill/>
            <a:prstDash val="solid"/>
            <a:miter lim="0"/>
          </a:ln>
        </p:spPr>
        <p:txBody>
          <a:bodyPr rtlCol="0"/>
          <a:lstStyle/>
          <a:p>
            <a:pPr algn="ctr"/>
            <a:endParaRPr lang="zh-CN" altLang="en-US"/>
          </a:p>
        </p:txBody>
      </p:sp>
      <p:grpSp>
        <p:nvGrpSpPr>
          <p:cNvPr id="100" name="group 100"/>
          <p:cNvGrpSpPr/>
          <p:nvPr/>
        </p:nvGrpSpPr>
        <p:grpSpPr>
          <a:xfrm rot="21600000">
            <a:off x="720852" y="1626107"/>
            <a:ext cx="10750296" cy="4898135"/>
            <a:chOff x="0" y="0"/>
            <a:chExt cx="10750296" cy="4898135"/>
          </a:xfrm>
        </p:grpSpPr>
        <p:sp>
          <p:nvSpPr>
            <p:cNvPr id="1298" name="path 1298"/>
            <p:cNvSpPr/>
            <p:nvPr/>
          </p:nvSpPr>
          <p:spPr>
            <a:xfrm>
              <a:off x="0" y="0"/>
              <a:ext cx="10750296" cy="2165604"/>
            </a:xfrm>
            <a:custGeom>
              <a:avLst/>
              <a:gdLst/>
              <a:ahLst/>
              <a:cxnLst/>
              <a:rect l="0" t="0" r="0" b="0"/>
              <a:pathLst>
                <a:path w="16929" h="3410">
                  <a:moveTo>
                    <a:pt x="0" y="0"/>
                  </a:moveTo>
                  <a:lnTo>
                    <a:pt x="16929" y="0"/>
                  </a:lnTo>
                  <a:lnTo>
                    <a:pt x="16929" y="1452"/>
                  </a:lnTo>
                  <a:lnTo>
                    <a:pt x="0" y="1452"/>
                  </a:lnTo>
                  <a:lnTo>
                    <a:pt x="0" y="0"/>
                  </a:lnTo>
                  <a:close/>
                </a:path>
                <a:path w="16929" h="3410">
                  <a:moveTo>
                    <a:pt x="0" y="2431"/>
                  </a:moveTo>
                  <a:lnTo>
                    <a:pt x="4171" y="2431"/>
                  </a:lnTo>
                  <a:lnTo>
                    <a:pt x="4171" y="3410"/>
                  </a:lnTo>
                  <a:lnTo>
                    <a:pt x="0" y="3410"/>
                  </a:lnTo>
                  <a:lnTo>
                    <a:pt x="0" y="2431"/>
                  </a:lnTo>
                  <a:close/>
                </a:path>
                <a:path w="16929" h="3410">
                  <a:moveTo>
                    <a:pt x="4171" y="2431"/>
                  </a:moveTo>
                  <a:lnTo>
                    <a:pt x="11138" y="2431"/>
                  </a:lnTo>
                  <a:lnTo>
                    <a:pt x="11138" y="3410"/>
                  </a:lnTo>
                  <a:lnTo>
                    <a:pt x="4171" y="3410"/>
                  </a:lnTo>
                  <a:lnTo>
                    <a:pt x="4171" y="2431"/>
                  </a:lnTo>
                  <a:close/>
                </a:path>
                <a:path w="16929" h="3410">
                  <a:moveTo>
                    <a:pt x="11138" y="2431"/>
                  </a:moveTo>
                  <a:lnTo>
                    <a:pt x="16929" y="2431"/>
                  </a:lnTo>
                  <a:lnTo>
                    <a:pt x="16929" y="3410"/>
                  </a:lnTo>
                  <a:lnTo>
                    <a:pt x="11138" y="3410"/>
                  </a:lnTo>
                  <a:lnTo>
                    <a:pt x="11138" y="2431"/>
                  </a:lnTo>
                  <a:close/>
                </a:path>
              </a:pathLst>
            </a:custGeom>
            <a:solidFill>
              <a:srgbClr val="B9D6E6">
                <a:alpha val="100000"/>
              </a:srgbClr>
            </a:solidFill>
            <a:ln w="0" cap="flat">
              <a:noFill/>
              <a:prstDash val="solid"/>
              <a:miter lim="0"/>
            </a:ln>
          </p:spPr>
          <p:txBody>
            <a:bodyPr rtlCol="0"/>
            <a:lstStyle/>
            <a:p>
              <a:pPr algn="ctr"/>
              <a:endParaRPr lang="zh-CN" altLang="en-US"/>
            </a:p>
          </p:txBody>
        </p:sp>
        <p:sp>
          <p:nvSpPr>
            <p:cNvPr id="1300" name="path 1300"/>
            <p:cNvSpPr/>
            <p:nvPr/>
          </p:nvSpPr>
          <p:spPr>
            <a:xfrm>
              <a:off x="0" y="922020"/>
              <a:ext cx="10750296" cy="3976115"/>
            </a:xfrm>
            <a:custGeom>
              <a:avLst/>
              <a:gdLst/>
              <a:ahLst/>
              <a:cxnLst/>
              <a:rect l="0" t="0" r="0" b="0"/>
              <a:pathLst>
                <a:path w="16929" h="6261">
                  <a:moveTo>
                    <a:pt x="0" y="0"/>
                  </a:moveTo>
                  <a:lnTo>
                    <a:pt x="16929" y="0"/>
                  </a:lnTo>
                  <a:lnTo>
                    <a:pt x="16929" y="979"/>
                  </a:lnTo>
                  <a:lnTo>
                    <a:pt x="0" y="979"/>
                  </a:lnTo>
                  <a:lnTo>
                    <a:pt x="0" y="0"/>
                  </a:lnTo>
                  <a:close/>
                </a:path>
                <a:path w="16929" h="6261">
                  <a:moveTo>
                    <a:pt x="0" y="1958"/>
                  </a:moveTo>
                  <a:lnTo>
                    <a:pt x="4171" y="1958"/>
                  </a:lnTo>
                  <a:lnTo>
                    <a:pt x="4171" y="6261"/>
                  </a:lnTo>
                  <a:lnTo>
                    <a:pt x="0" y="6261"/>
                  </a:lnTo>
                  <a:lnTo>
                    <a:pt x="0" y="1958"/>
                  </a:lnTo>
                  <a:close/>
                </a:path>
                <a:path w="16929" h="6261">
                  <a:moveTo>
                    <a:pt x="4171" y="1958"/>
                  </a:moveTo>
                  <a:lnTo>
                    <a:pt x="11138" y="1958"/>
                  </a:lnTo>
                  <a:lnTo>
                    <a:pt x="11138" y="6261"/>
                  </a:lnTo>
                  <a:lnTo>
                    <a:pt x="4171" y="6261"/>
                  </a:lnTo>
                  <a:lnTo>
                    <a:pt x="4171" y="1958"/>
                  </a:lnTo>
                  <a:close/>
                </a:path>
                <a:path w="16929" h="6261">
                  <a:moveTo>
                    <a:pt x="11138" y="1958"/>
                  </a:moveTo>
                  <a:lnTo>
                    <a:pt x="16929" y="1958"/>
                  </a:lnTo>
                  <a:lnTo>
                    <a:pt x="16929" y="6261"/>
                  </a:lnTo>
                  <a:lnTo>
                    <a:pt x="11138" y="6261"/>
                  </a:lnTo>
                  <a:lnTo>
                    <a:pt x="11138" y="1958"/>
                  </a:lnTo>
                  <a:close/>
                </a:path>
              </a:pathLst>
            </a:custGeom>
            <a:solidFill>
              <a:srgbClr val="FFFFFF">
                <a:alpha val="100000"/>
              </a:srgbClr>
            </a:solidFill>
            <a:ln w="0" cap="flat">
              <a:noFill/>
              <a:prstDash val="solid"/>
              <a:miter lim="0"/>
            </a:ln>
          </p:spPr>
          <p:txBody>
            <a:bodyPr rtlCol="0"/>
            <a:lstStyle/>
            <a:p>
              <a:pPr algn="ctr"/>
              <a:endParaRPr lang="zh-CN" altLang="en-US"/>
            </a:p>
          </p:txBody>
        </p:sp>
      </p:grpSp>
      <p:graphicFrame>
        <p:nvGraphicFramePr>
          <p:cNvPr id="1302" name="table 1302"/>
          <p:cNvGraphicFramePr>
            <a:graphicFrameLocks noGrp="1"/>
          </p:cNvGraphicFramePr>
          <p:nvPr/>
        </p:nvGraphicFramePr>
        <p:xfrm>
          <a:off x="720090" y="3169920"/>
          <a:ext cx="10750549" cy="3360419"/>
        </p:xfrm>
        <a:graphic>
          <a:graphicData uri="http://schemas.openxmlformats.org/drawingml/2006/table">
            <a:tbl>
              <a:tblPr/>
              <a:tblGrid>
                <a:gridCol w="2649220">
                  <a:extLst>
                    <a:ext uri="{9D8B030D-6E8A-4147-A177-3AD203B41FA5}">
                      <a16:colId xmlns:a16="http://schemas.microsoft.com/office/drawing/2014/main" val="20000"/>
                    </a:ext>
                  </a:extLst>
                </a:gridCol>
                <a:gridCol w="4424045">
                  <a:extLst>
                    <a:ext uri="{9D8B030D-6E8A-4147-A177-3AD203B41FA5}">
                      <a16:colId xmlns:a16="http://schemas.microsoft.com/office/drawing/2014/main" val="20001"/>
                    </a:ext>
                  </a:extLst>
                </a:gridCol>
                <a:gridCol w="3677284">
                  <a:extLst>
                    <a:ext uri="{9D8B030D-6E8A-4147-A177-3AD203B41FA5}">
                      <a16:colId xmlns:a16="http://schemas.microsoft.com/office/drawing/2014/main" val="20002"/>
                    </a:ext>
                  </a:extLst>
                </a:gridCol>
              </a:tblGrid>
              <a:tr h="635634">
                <a:tc>
                  <a:txBody>
                    <a:bodyPr/>
                    <a:lstStyle/>
                    <a:p>
                      <a:pPr algn="l" rtl="0" eaLnBrk="0">
                        <a:lnSpc>
                          <a:spcPct val="152000"/>
                        </a:lnSpc>
                        <a:tabLst/>
                      </a:pPr>
                      <a:endParaRPr sz="1000" dirty="0">
                        <a:latin typeface="Arial"/>
                        <a:ea typeface="Arial"/>
                        <a:cs typeface="Arial"/>
                      </a:endParaRPr>
                    </a:p>
                    <a:p>
                      <a:pPr algn="l" rtl="0" eaLnBrk="0">
                        <a:lnSpc>
                          <a:spcPct val="8355"/>
                        </a:lnSpc>
                        <a:tabLst/>
                      </a:pPr>
                      <a:endParaRPr sz="100" dirty="0">
                        <a:latin typeface="Arial"/>
                        <a:ea typeface="Arial"/>
                        <a:cs typeface="Arial"/>
                      </a:endParaRPr>
                    </a:p>
                    <a:p>
                      <a:pPr marL="872489" algn="l" rtl="0" eaLnBrk="0">
                        <a:lnSpc>
                          <a:spcPct val="84000"/>
                        </a:lnSpc>
                        <a:tabLst/>
                      </a:pPr>
                      <a:r>
                        <a:rPr sz="1600" kern="0" spc="120" dirty="0">
                          <a:solidFill>
                            <a:srgbClr val="000000">
                              <a:alpha val="100000"/>
                            </a:srgbClr>
                          </a:solidFill>
                          <a:latin typeface="Microsoft YaHei"/>
                          <a:ea typeface="Microsoft YaHei"/>
                          <a:cs typeface="Microsoft YaHei"/>
                        </a:rPr>
                        <a:t>检查要点</a:t>
                      </a:r>
                      <a:endParaRPr sz="1600" dirty="0">
                        <a:latin typeface="Microsoft YaHei"/>
                        <a:ea typeface="Microsoft YaHei"/>
                        <a:cs typeface="Microsoft YaHei"/>
                      </a:endParaRPr>
                    </a:p>
                  </a:txBody>
                  <a:tcPr marL="0" marR="0" marT="0" marB="0">
                    <a:lnL>
                      <a:noFill/>
                    </a:lnL>
                    <a:lnR w="12700" cap="flat" cmpd="sng" algn="ctr">
                      <a:solidFill>
                        <a:srgbClr val="8EBFD6"/>
                      </a:solidFill>
                      <a:prstDash val="solid"/>
                      <a:round/>
                      <a:headEnd type="none" w="med" len="med"/>
                      <a:tailEnd type="none" w="med" len="med"/>
                    </a:lnR>
                    <a:lnT>
                      <a:noFill/>
                    </a:lnT>
                    <a:lnB>
                      <a:noFill/>
                    </a:lnB>
                  </a:tcPr>
                </a:tc>
                <a:tc>
                  <a:txBody>
                    <a:bodyPr/>
                    <a:lstStyle/>
                    <a:p>
                      <a:pPr algn="l" rtl="0" eaLnBrk="0">
                        <a:lnSpc>
                          <a:spcPct val="152000"/>
                        </a:lnSpc>
                        <a:tabLst/>
                      </a:pPr>
                      <a:endParaRPr sz="1000" dirty="0">
                        <a:latin typeface="Arial"/>
                        <a:ea typeface="Arial"/>
                        <a:cs typeface="Arial"/>
                      </a:endParaRPr>
                    </a:p>
                    <a:p>
                      <a:pPr marL="1762125" algn="l" rtl="0" eaLnBrk="0">
                        <a:lnSpc>
                          <a:spcPct val="84000"/>
                        </a:lnSpc>
                        <a:spcBef>
                          <a:spcPts val="4"/>
                        </a:spcBef>
                        <a:tabLst/>
                      </a:pPr>
                      <a:r>
                        <a:rPr sz="1600" kern="0" spc="120" dirty="0">
                          <a:solidFill>
                            <a:srgbClr val="000000">
                              <a:alpha val="100000"/>
                            </a:srgbClr>
                          </a:solidFill>
                          <a:latin typeface="Microsoft YaHei"/>
                          <a:ea typeface="Microsoft YaHei"/>
                          <a:cs typeface="Microsoft YaHei"/>
                        </a:rPr>
                        <a:t>判定标准</a:t>
                      </a:r>
                      <a:endParaRPr sz="1600" dirty="0">
                        <a:latin typeface="Microsoft YaHei"/>
                        <a:ea typeface="Microsoft YaHei"/>
                        <a:cs typeface="Microsoft YaHei"/>
                      </a:endParaRPr>
                    </a:p>
                  </a:txBody>
                  <a:tcPr marL="0" marR="0" marT="0" marB="0">
                    <a:lnL w="12700" cap="flat" cmpd="sng" algn="ctr">
                      <a:solidFill>
                        <a:srgbClr val="8EBFD6"/>
                      </a:solidFill>
                      <a:prstDash val="solid"/>
                      <a:round/>
                      <a:headEnd type="none" w="med" len="med"/>
                      <a:tailEnd type="none" w="med" len="med"/>
                    </a:lnL>
                    <a:lnR w="12700" cap="flat" cmpd="sng" algn="ctr">
                      <a:solidFill>
                        <a:srgbClr val="8EBFD6"/>
                      </a:solidFill>
                      <a:prstDash val="solid"/>
                      <a:round/>
                      <a:headEnd type="none" w="med" len="med"/>
                      <a:tailEnd type="none" w="med" len="med"/>
                    </a:lnR>
                    <a:lnT>
                      <a:noFill/>
                    </a:lnT>
                    <a:lnB>
                      <a:noFill/>
                    </a:lnB>
                  </a:tcPr>
                </a:tc>
                <a:tc>
                  <a:txBody>
                    <a:bodyPr/>
                    <a:lstStyle/>
                    <a:p>
                      <a:pPr algn="l" rtl="0" eaLnBrk="0">
                        <a:lnSpc>
                          <a:spcPct val="151000"/>
                        </a:lnSpc>
                        <a:tabLst/>
                      </a:pPr>
                      <a:endParaRPr sz="1000" dirty="0">
                        <a:latin typeface="Arial"/>
                        <a:ea typeface="Arial"/>
                        <a:cs typeface="Arial"/>
                      </a:endParaRPr>
                    </a:p>
                    <a:p>
                      <a:pPr marL="1162050" algn="l" rtl="0" eaLnBrk="0">
                        <a:lnSpc>
                          <a:spcPct val="85000"/>
                        </a:lnSpc>
                        <a:spcBef>
                          <a:spcPts val="1"/>
                        </a:spcBef>
                        <a:tabLst/>
                      </a:pPr>
                      <a:r>
                        <a:rPr sz="1600" kern="0" spc="140" dirty="0">
                          <a:solidFill>
                            <a:srgbClr val="000000">
                              <a:alpha val="100000"/>
                            </a:srgbClr>
                          </a:solidFill>
                          <a:latin typeface="Microsoft YaHei"/>
                          <a:ea typeface="Microsoft YaHei"/>
                          <a:cs typeface="Microsoft YaHei"/>
                        </a:rPr>
                        <a:t>相关参考依据</a:t>
                      </a:r>
                      <a:endParaRPr sz="1600" dirty="0">
                        <a:latin typeface="Microsoft YaHei"/>
                        <a:ea typeface="Microsoft YaHei"/>
                        <a:cs typeface="Microsoft YaHei"/>
                      </a:endParaRPr>
                    </a:p>
                  </a:txBody>
                  <a:tcPr marL="0" marR="0" marT="0" marB="0">
                    <a:lnL w="12700" cap="flat" cmpd="sng" algn="ctr">
                      <a:solidFill>
                        <a:srgbClr val="8EBFD6"/>
                      </a:solidFill>
                      <a:prstDash val="solid"/>
                      <a:round/>
                      <a:headEnd type="none" w="med" len="med"/>
                      <a:tailEnd type="none" w="med" len="med"/>
                    </a:lnL>
                    <a:lnR>
                      <a:noFill/>
                    </a:lnR>
                    <a:lnT>
                      <a:noFill/>
                    </a:lnT>
                    <a:lnB>
                      <a:noFill/>
                    </a:lnB>
                  </a:tcPr>
                </a:tc>
                <a:extLst>
                  <a:ext uri="{0D108BD9-81ED-4DB2-BD59-A6C34878D82A}">
                    <a16:rowId xmlns:a16="http://schemas.microsoft.com/office/drawing/2014/main" val="10000"/>
                  </a:ext>
                </a:extLst>
              </a:tr>
              <a:tr h="2724785">
                <a:tc>
                  <a:txBody>
                    <a:bodyPr/>
                    <a:lstStyle/>
                    <a:p>
                      <a:pPr algn="l" rtl="0" eaLnBrk="0">
                        <a:lnSpc>
                          <a:spcPct val="104000"/>
                        </a:lnSpc>
                        <a:tabLst/>
                      </a:pPr>
                      <a:endParaRPr sz="800" dirty="0">
                        <a:latin typeface="Arial"/>
                        <a:ea typeface="Arial"/>
                        <a:cs typeface="Arial"/>
                      </a:endParaRPr>
                    </a:p>
                    <a:p>
                      <a:pPr marL="231775" indent="59055" algn="l" rtl="0" eaLnBrk="0">
                        <a:lnSpc>
                          <a:spcPct val="121000"/>
                        </a:lnSpc>
                        <a:spcBef>
                          <a:spcPts val="5"/>
                        </a:spcBef>
                        <a:tabLst/>
                      </a:pPr>
                      <a:r>
                        <a:rPr sz="1200" kern="0" spc="-80" dirty="0">
                          <a:solidFill>
                            <a:srgbClr val="000000">
                              <a:alpha val="100000"/>
                            </a:srgbClr>
                          </a:solidFill>
                          <a:latin typeface="Microsoft YaHei"/>
                          <a:ea typeface="Microsoft YaHei"/>
                          <a:cs typeface="Microsoft YaHei"/>
                        </a:rPr>
                        <a:t>（ </a:t>
                      </a:r>
                      <a:r>
                        <a:rPr sz="1200" kern="0" spc="-80" dirty="0">
                          <a:solidFill>
                            <a:srgbClr val="000000">
                              <a:alpha val="100000"/>
                            </a:srgbClr>
                          </a:solidFill>
                          <a:latin typeface="FangSong"/>
                          <a:ea typeface="FangSong"/>
                          <a:cs typeface="FangSong"/>
                        </a:rPr>
                        <a:t>2</a:t>
                      </a:r>
                      <a:r>
                        <a:rPr sz="1200" kern="0" spc="-260" dirty="0">
                          <a:solidFill>
                            <a:srgbClr val="000000">
                              <a:alpha val="100000"/>
                            </a:srgbClr>
                          </a:solidFill>
                          <a:latin typeface="FangSong"/>
                          <a:ea typeface="FangSong"/>
                          <a:cs typeface="FangSong"/>
                        </a:rPr>
                        <a:t> </a:t>
                      </a:r>
                      <a:r>
                        <a:rPr sz="1200" kern="0" spc="-80" dirty="0">
                          <a:solidFill>
                            <a:srgbClr val="000000">
                              <a:alpha val="100000"/>
                            </a:srgbClr>
                          </a:solidFill>
                          <a:latin typeface="Microsoft YaHei"/>
                          <a:ea typeface="Microsoft YaHei"/>
                          <a:cs typeface="Microsoft YaHei"/>
                        </a:rPr>
                        <a:t>）查露天设置的储罐区、气</a:t>
                      </a:r>
                      <a:r>
                        <a:rPr sz="1200" kern="0" spc="0" dirty="0">
                          <a:solidFill>
                            <a:srgbClr val="000000">
                              <a:alpha val="100000"/>
                            </a:srgbClr>
                          </a:solidFill>
                          <a:latin typeface="Microsoft YaHei"/>
                          <a:ea typeface="Microsoft YaHei"/>
                          <a:cs typeface="Microsoft YaHei"/>
                        </a:rPr>
                        <a:t>         化区、装卸区、调压计量</a:t>
                      </a:r>
                      <a:r>
                        <a:rPr sz="1200" kern="0" spc="-10" dirty="0">
                          <a:solidFill>
                            <a:srgbClr val="000000">
                              <a:alpha val="100000"/>
                            </a:srgbClr>
                          </a:solidFill>
                          <a:latin typeface="Microsoft YaHei"/>
                          <a:ea typeface="Microsoft YaHei"/>
                          <a:cs typeface="Microsoft YaHei"/>
                        </a:rPr>
                        <a:t>区、放       </a:t>
                      </a:r>
                      <a:r>
                        <a:rPr sz="1200" kern="0" spc="0" dirty="0">
                          <a:solidFill>
                            <a:srgbClr val="000000">
                              <a:alpha val="100000"/>
                            </a:srgbClr>
                          </a:solidFill>
                          <a:latin typeface="Microsoft YaHei"/>
                          <a:ea typeface="Microsoft YaHei"/>
                          <a:cs typeface="Microsoft YaHei"/>
                        </a:rPr>
                        <a:t>散区（爆炸危险区域等级为</a:t>
                      </a:r>
                      <a:r>
                        <a:rPr sz="1200" kern="0" spc="0" dirty="0">
                          <a:solidFill>
                            <a:srgbClr val="000000">
                              <a:alpha val="100000"/>
                            </a:srgbClr>
                          </a:solidFill>
                          <a:latin typeface="FangSong"/>
                          <a:ea typeface="FangSong"/>
                          <a:cs typeface="FangSong"/>
                        </a:rPr>
                        <a:t>2</a:t>
                      </a:r>
                      <a:r>
                        <a:rPr sz="1200" kern="0" spc="0" dirty="0">
                          <a:solidFill>
                            <a:srgbClr val="000000">
                              <a:alpha val="100000"/>
                            </a:srgbClr>
                          </a:solidFill>
                          <a:latin typeface="Microsoft YaHei"/>
                          <a:ea typeface="Microsoft YaHei"/>
                          <a:cs typeface="Microsoft YaHei"/>
                        </a:rPr>
                        <a:t>区 ）    的电动阀、紧急切断阀、排</a:t>
                      </a:r>
                      <a:r>
                        <a:rPr sz="1200" kern="0" spc="-10" dirty="0">
                          <a:solidFill>
                            <a:srgbClr val="000000">
                              <a:alpha val="100000"/>
                            </a:srgbClr>
                          </a:solidFill>
                          <a:latin typeface="Microsoft YaHei"/>
                          <a:ea typeface="Microsoft YaHei"/>
                          <a:cs typeface="Microsoft YaHei"/>
                        </a:rPr>
                        <a:t>污泵、    </a:t>
                      </a:r>
                      <a:r>
                        <a:rPr sz="1200" kern="0" spc="0" dirty="0">
                          <a:solidFill>
                            <a:srgbClr val="000000">
                              <a:alpha val="100000"/>
                            </a:srgbClr>
                          </a:solidFill>
                          <a:latin typeface="Microsoft YaHei"/>
                          <a:ea typeface="Microsoft YaHei"/>
                          <a:cs typeface="Microsoft YaHei"/>
                        </a:rPr>
                        <a:t>潜液泵、</a:t>
                      </a:r>
                      <a:r>
                        <a:rPr sz="1200" kern="0" spc="0" dirty="0">
                          <a:solidFill>
                            <a:srgbClr val="000000">
                              <a:alpha val="100000"/>
                            </a:srgbClr>
                          </a:solidFill>
                          <a:latin typeface="FangSong"/>
                          <a:ea typeface="FangSong"/>
                          <a:cs typeface="FangSong"/>
                        </a:rPr>
                        <a:t>BOG</a:t>
                      </a:r>
                      <a:r>
                        <a:rPr sz="1200" kern="0" spc="0" dirty="0">
                          <a:solidFill>
                            <a:srgbClr val="000000">
                              <a:alpha val="100000"/>
                            </a:srgbClr>
                          </a:solidFill>
                          <a:latin typeface="Microsoft YaHei"/>
                          <a:ea typeface="Microsoft YaHei"/>
                          <a:cs typeface="Microsoft YaHei"/>
                        </a:rPr>
                        <a:t>压缩机、加臭</a:t>
                      </a:r>
                      <a:r>
                        <a:rPr sz="1200" kern="0" spc="-10" dirty="0">
                          <a:solidFill>
                            <a:srgbClr val="000000">
                              <a:alpha val="100000"/>
                            </a:srgbClr>
                          </a:solidFill>
                          <a:latin typeface="Microsoft YaHei"/>
                          <a:ea typeface="Microsoft YaHei"/>
                          <a:cs typeface="Microsoft YaHei"/>
                        </a:rPr>
                        <a:t>机泵、      </a:t>
                      </a:r>
                      <a:r>
                        <a:rPr sz="1200" kern="0" spc="0" dirty="0">
                          <a:solidFill>
                            <a:srgbClr val="000000">
                              <a:alpha val="100000"/>
                            </a:srgbClr>
                          </a:solidFill>
                          <a:latin typeface="Microsoft YaHei"/>
                          <a:ea typeface="Microsoft YaHei"/>
                          <a:cs typeface="Microsoft YaHei"/>
                        </a:rPr>
                        <a:t>电加热器、电伴热带、照</a:t>
                      </a:r>
                      <a:r>
                        <a:rPr sz="1200" kern="0" spc="-10" dirty="0">
                          <a:solidFill>
                            <a:srgbClr val="000000">
                              <a:alpha val="100000"/>
                            </a:srgbClr>
                          </a:solidFill>
                          <a:latin typeface="Microsoft YaHei"/>
                          <a:ea typeface="Microsoft YaHei"/>
                          <a:cs typeface="Microsoft YaHei"/>
                        </a:rPr>
                        <a:t>明、压       </a:t>
                      </a:r>
                      <a:r>
                        <a:rPr sz="1200" kern="0" spc="0" dirty="0">
                          <a:solidFill>
                            <a:srgbClr val="000000">
                              <a:alpha val="100000"/>
                            </a:srgbClr>
                          </a:solidFill>
                          <a:latin typeface="Microsoft YaHei"/>
                          <a:ea typeface="Microsoft YaHei"/>
                          <a:cs typeface="Microsoft YaHei"/>
                        </a:rPr>
                        <a:t>力变送器、温度变送器、</a:t>
                      </a:r>
                      <a:r>
                        <a:rPr sz="1200" kern="0" spc="-10" dirty="0">
                          <a:solidFill>
                            <a:srgbClr val="000000">
                              <a:alpha val="100000"/>
                            </a:srgbClr>
                          </a:solidFill>
                          <a:latin typeface="Microsoft YaHei"/>
                          <a:ea typeface="Microsoft YaHei"/>
                          <a:cs typeface="Microsoft YaHei"/>
                        </a:rPr>
                        <a:t>差压变       </a:t>
                      </a:r>
                      <a:r>
                        <a:rPr sz="1200" kern="0" spc="0" dirty="0">
                          <a:solidFill>
                            <a:srgbClr val="000000">
                              <a:alpha val="100000"/>
                            </a:srgbClr>
                          </a:solidFill>
                          <a:latin typeface="Microsoft YaHei"/>
                          <a:ea typeface="Microsoft YaHei"/>
                          <a:cs typeface="Microsoft YaHei"/>
                        </a:rPr>
                        <a:t>送器、燃气浓度检测报警</a:t>
                      </a:r>
                      <a:r>
                        <a:rPr sz="1200" kern="0" spc="-10" dirty="0">
                          <a:solidFill>
                            <a:srgbClr val="000000">
                              <a:alpha val="100000"/>
                            </a:srgbClr>
                          </a:solidFill>
                          <a:latin typeface="Microsoft YaHei"/>
                          <a:ea typeface="Microsoft YaHei"/>
                          <a:cs typeface="Microsoft YaHei"/>
                        </a:rPr>
                        <a:t>装置、</a:t>
                      </a:r>
                      <a:endParaRPr sz="1200" dirty="0">
                        <a:latin typeface="Microsoft YaHei"/>
                        <a:ea typeface="Microsoft YaHei"/>
                        <a:cs typeface="Microsoft YaHei"/>
                      </a:endParaRPr>
                    </a:p>
                    <a:p>
                      <a:pPr marL="231775" algn="l" rtl="0" eaLnBrk="0">
                        <a:lnSpc>
                          <a:spcPct val="118000"/>
                        </a:lnSpc>
                        <a:spcBef>
                          <a:spcPts val="78"/>
                        </a:spcBef>
                        <a:tabLst/>
                      </a:pPr>
                      <a:r>
                        <a:rPr sz="1200" kern="0" spc="0" dirty="0">
                          <a:solidFill>
                            <a:srgbClr val="000000">
                              <a:alpha val="100000"/>
                            </a:srgbClr>
                          </a:solidFill>
                          <a:latin typeface="Microsoft YaHei"/>
                          <a:ea typeface="Microsoft YaHei"/>
                          <a:cs typeface="Microsoft YaHei"/>
                        </a:rPr>
                        <a:t>视频监控装置、流量计量</a:t>
                      </a:r>
                      <a:r>
                        <a:rPr sz="1200" kern="0" spc="-10" dirty="0">
                          <a:solidFill>
                            <a:srgbClr val="000000">
                              <a:alpha val="100000"/>
                            </a:srgbClr>
                          </a:solidFill>
                          <a:latin typeface="Microsoft YaHei"/>
                          <a:ea typeface="Microsoft YaHei"/>
                          <a:cs typeface="Microsoft YaHei"/>
                        </a:rPr>
                        <a:t>装置等       </a:t>
                      </a:r>
                      <a:r>
                        <a:rPr sz="1200" kern="0" spc="0" dirty="0">
                          <a:solidFill>
                            <a:srgbClr val="000000">
                              <a:alpha val="100000"/>
                            </a:srgbClr>
                          </a:solidFill>
                          <a:latin typeface="Microsoft YaHei"/>
                          <a:ea typeface="Microsoft YaHei"/>
                          <a:cs typeface="Microsoft YaHei"/>
                        </a:rPr>
                        <a:t>电气、仪表装置和相应的</a:t>
                      </a:r>
                      <a:r>
                        <a:rPr sz="1200" kern="0" spc="-10" dirty="0">
                          <a:solidFill>
                            <a:srgbClr val="000000">
                              <a:alpha val="100000"/>
                            </a:srgbClr>
                          </a:solidFill>
                          <a:latin typeface="Microsoft YaHei"/>
                          <a:ea typeface="Microsoft YaHei"/>
                          <a:cs typeface="Microsoft YaHei"/>
                        </a:rPr>
                        <a:t>线路结       </a:t>
                      </a:r>
                      <a:r>
                        <a:rPr sz="1200" kern="0" spc="-20" dirty="0">
                          <a:solidFill>
                            <a:srgbClr val="000000">
                              <a:alpha val="100000"/>
                            </a:srgbClr>
                          </a:solidFill>
                          <a:latin typeface="Microsoft YaHei"/>
                          <a:ea typeface="Microsoft YaHei"/>
                          <a:cs typeface="Microsoft YaHei"/>
                        </a:rPr>
                        <a:t>构的防爆性能 ；</a:t>
                      </a:r>
                      <a:endParaRPr sz="1200" dirty="0">
                        <a:latin typeface="Microsoft YaHei"/>
                        <a:ea typeface="Microsoft YaHei"/>
                        <a:cs typeface="Microsoft YaHei"/>
                      </a:endParaRPr>
                    </a:p>
                  </a:txBody>
                  <a:tcPr marL="0" marR="0" marT="0" marB="0">
                    <a:lnL>
                      <a:noFill/>
                    </a:lnL>
                    <a:lnR w="12700" cap="flat" cmpd="sng" algn="ctr">
                      <a:solidFill>
                        <a:srgbClr val="8EBFD6"/>
                      </a:solidFill>
                      <a:prstDash val="solid"/>
                      <a:round/>
                      <a:headEnd type="none" w="med" len="med"/>
                      <a:tailEnd type="none" w="med" len="med"/>
                    </a:lnR>
                    <a:lnT>
                      <a:noFill/>
                    </a:lnT>
                    <a:lnB w="12700" cap="flat" cmpd="sng" algn="ctr">
                      <a:solidFill>
                        <a:srgbClr val="8EBFD6"/>
                      </a:solidFill>
                      <a:prstDash val="solid"/>
                      <a:round/>
                      <a:headEnd type="none" w="med" len="med"/>
                      <a:tailEnd type="none" w="med" len="med"/>
                    </a:lnB>
                  </a:tcPr>
                </a:tc>
                <a:tc>
                  <a:txBody>
                    <a:bodyPr/>
                    <a:lstStyle/>
                    <a:p>
                      <a:pPr algn="l" rtl="0" eaLnBrk="0">
                        <a:lnSpc>
                          <a:spcPct val="123000"/>
                        </a:lnSpc>
                        <a:tabLst/>
                      </a:pPr>
                      <a:endParaRPr sz="1000" dirty="0">
                        <a:latin typeface="Arial"/>
                        <a:ea typeface="Arial"/>
                        <a:cs typeface="Arial"/>
                      </a:endParaRPr>
                    </a:p>
                    <a:p>
                      <a:pPr marL="233045" indent="78739" algn="l" rtl="0" eaLnBrk="0">
                        <a:lnSpc>
                          <a:spcPct val="127000"/>
                        </a:lnSpc>
                        <a:spcBef>
                          <a:spcPts val="1"/>
                        </a:spcBef>
                        <a:tabLst/>
                      </a:pPr>
                      <a:r>
                        <a:rPr sz="1500" kern="0" spc="10" dirty="0">
                          <a:solidFill>
                            <a:srgbClr val="000000">
                              <a:alpha val="100000"/>
                            </a:srgbClr>
                          </a:solidFill>
                          <a:latin typeface="Microsoft YaHei"/>
                          <a:ea typeface="Microsoft YaHei"/>
                          <a:cs typeface="Microsoft YaHei"/>
                        </a:rPr>
                        <a:t>（ </a:t>
                      </a:r>
                      <a:r>
                        <a:rPr sz="1500" kern="0" spc="10" dirty="0">
                          <a:solidFill>
                            <a:srgbClr val="000000">
                              <a:alpha val="100000"/>
                            </a:srgbClr>
                          </a:solidFill>
                          <a:latin typeface="FangSong"/>
                          <a:ea typeface="FangSong"/>
                          <a:cs typeface="FangSong"/>
                        </a:rPr>
                        <a:t>2</a:t>
                      </a:r>
                      <a:r>
                        <a:rPr sz="1500" kern="0" spc="-350" dirty="0">
                          <a:solidFill>
                            <a:srgbClr val="000000">
                              <a:alpha val="100000"/>
                            </a:srgbClr>
                          </a:solidFill>
                          <a:latin typeface="FangSong"/>
                          <a:ea typeface="FangSong"/>
                          <a:cs typeface="FangSong"/>
                        </a:rPr>
                        <a:t> </a:t>
                      </a:r>
                      <a:r>
                        <a:rPr sz="1500" kern="0" spc="10" dirty="0">
                          <a:solidFill>
                            <a:srgbClr val="000000">
                              <a:alpha val="100000"/>
                            </a:srgbClr>
                          </a:solidFill>
                          <a:latin typeface="Microsoft YaHei"/>
                          <a:ea typeface="Microsoft YaHei"/>
                          <a:cs typeface="Microsoft YaHei"/>
                        </a:rPr>
                        <a:t>）查露天设置的储罐区、</a:t>
                      </a:r>
                      <a:r>
                        <a:rPr sz="1500" kern="0" spc="-320" dirty="0">
                          <a:solidFill>
                            <a:srgbClr val="000000">
                              <a:alpha val="100000"/>
                            </a:srgbClr>
                          </a:solidFill>
                          <a:latin typeface="Microsoft YaHei"/>
                          <a:ea typeface="Microsoft YaHei"/>
                          <a:cs typeface="Microsoft YaHei"/>
                        </a:rPr>
                        <a:t> </a:t>
                      </a:r>
                      <a:r>
                        <a:rPr sz="1500" kern="0" spc="10" dirty="0">
                          <a:solidFill>
                            <a:srgbClr val="000000">
                              <a:alpha val="100000"/>
                            </a:srgbClr>
                          </a:solidFill>
                          <a:latin typeface="Microsoft YaHei"/>
                          <a:ea typeface="Microsoft YaHei"/>
                          <a:cs typeface="Microsoft YaHei"/>
                        </a:rPr>
                        <a:t>气化区、</a:t>
                      </a:r>
                      <a:r>
                        <a:rPr sz="1500" kern="0" spc="-330" dirty="0">
                          <a:solidFill>
                            <a:srgbClr val="000000">
                              <a:alpha val="100000"/>
                            </a:srgbClr>
                          </a:solidFill>
                          <a:latin typeface="Microsoft YaHei"/>
                          <a:ea typeface="Microsoft YaHei"/>
                          <a:cs typeface="Microsoft YaHei"/>
                        </a:rPr>
                        <a:t> </a:t>
                      </a:r>
                      <a:r>
                        <a:rPr sz="1500" kern="0" spc="0" dirty="0">
                          <a:solidFill>
                            <a:srgbClr val="000000">
                              <a:alpha val="100000"/>
                            </a:srgbClr>
                          </a:solidFill>
                          <a:latin typeface="Microsoft YaHei"/>
                          <a:ea typeface="Microsoft YaHei"/>
                          <a:cs typeface="Microsoft YaHei"/>
                        </a:rPr>
                        <a:t>装卸区     </a:t>
                      </a:r>
                      <a:r>
                        <a:rPr sz="1500" kern="0" spc="90" dirty="0">
                          <a:solidFill>
                            <a:srgbClr val="000000">
                              <a:alpha val="100000"/>
                            </a:srgbClr>
                          </a:solidFill>
                          <a:latin typeface="Microsoft YaHei"/>
                          <a:ea typeface="Microsoft YaHei"/>
                          <a:cs typeface="Microsoft YaHei"/>
                        </a:rPr>
                        <a:t>、</a:t>
                      </a:r>
                      <a:r>
                        <a:rPr sz="1500" kern="0" spc="-350" dirty="0">
                          <a:solidFill>
                            <a:srgbClr val="000000">
                              <a:alpha val="100000"/>
                            </a:srgbClr>
                          </a:solidFill>
                          <a:latin typeface="Microsoft YaHei"/>
                          <a:ea typeface="Microsoft YaHei"/>
                          <a:cs typeface="Microsoft YaHei"/>
                        </a:rPr>
                        <a:t> </a:t>
                      </a:r>
                      <a:r>
                        <a:rPr sz="1500" kern="0" spc="90" dirty="0">
                          <a:solidFill>
                            <a:srgbClr val="000000">
                              <a:alpha val="100000"/>
                            </a:srgbClr>
                          </a:solidFill>
                          <a:latin typeface="Microsoft YaHei"/>
                          <a:ea typeface="Microsoft YaHei"/>
                          <a:cs typeface="Microsoft YaHei"/>
                        </a:rPr>
                        <a:t>调压计量区、</a:t>
                      </a:r>
                      <a:r>
                        <a:rPr sz="1500" kern="0" spc="-340" dirty="0">
                          <a:solidFill>
                            <a:srgbClr val="000000">
                              <a:alpha val="100000"/>
                            </a:srgbClr>
                          </a:solidFill>
                          <a:latin typeface="Microsoft YaHei"/>
                          <a:ea typeface="Microsoft YaHei"/>
                          <a:cs typeface="Microsoft YaHei"/>
                        </a:rPr>
                        <a:t> </a:t>
                      </a:r>
                      <a:r>
                        <a:rPr sz="1500" kern="0" spc="90" dirty="0">
                          <a:solidFill>
                            <a:srgbClr val="000000">
                              <a:alpha val="100000"/>
                            </a:srgbClr>
                          </a:solidFill>
                          <a:latin typeface="Microsoft YaHei"/>
                          <a:ea typeface="Microsoft YaHei"/>
                          <a:cs typeface="Microsoft YaHei"/>
                        </a:rPr>
                        <a:t>放散区（爆</a:t>
                      </a:r>
                      <a:r>
                        <a:rPr sz="1500" kern="0" spc="80" dirty="0">
                          <a:solidFill>
                            <a:srgbClr val="000000">
                              <a:alpha val="100000"/>
                            </a:srgbClr>
                          </a:solidFill>
                          <a:latin typeface="Microsoft YaHei"/>
                          <a:ea typeface="Microsoft YaHei"/>
                          <a:cs typeface="Microsoft YaHei"/>
                        </a:rPr>
                        <a:t>炸危险区域等级</a:t>
                      </a:r>
                      <a:r>
                        <a:rPr sz="1500" kern="0" spc="0" dirty="0">
                          <a:solidFill>
                            <a:srgbClr val="000000">
                              <a:alpha val="100000"/>
                            </a:srgbClr>
                          </a:solidFill>
                          <a:latin typeface="Microsoft YaHei"/>
                          <a:ea typeface="Microsoft YaHei"/>
                          <a:cs typeface="Microsoft YaHei"/>
                        </a:rPr>
                        <a:t>       </a:t>
                      </a:r>
                      <a:r>
                        <a:rPr sz="1500" kern="0" spc="50" dirty="0">
                          <a:solidFill>
                            <a:srgbClr val="000000">
                              <a:alpha val="100000"/>
                            </a:srgbClr>
                          </a:solidFill>
                          <a:latin typeface="Microsoft YaHei"/>
                          <a:ea typeface="Microsoft YaHei"/>
                          <a:cs typeface="Microsoft YaHei"/>
                        </a:rPr>
                        <a:t>为</a:t>
                      </a:r>
                      <a:r>
                        <a:rPr sz="1500" kern="0" spc="50" dirty="0">
                          <a:solidFill>
                            <a:srgbClr val="000000">
                              <a:alpha val="100000"/>
                            </a:srgbClr>
                          </a:solidFill>
                          <a:latin typeface="FangSong"/>
                          <a:ea typeface="FangSong"/>
                          <a:cs typeface="FangSong"/>
                        </a:rPr>
                        <a:t>2</a:t>
                      </a:r>
                      <a:r>
                        <a:rPr sz="1500" kern="0" spc="50" dirty="0">
                          <a:solidFill>
                            <a:srgbClr val="000000">
                              <a:alpha val="100000"/>
                            </a:srgbClr>
                          </a:solidFill>
                          <a:latin typeface="Microsoft YaHei"/>
                          <a:ea typeface="Microsoft YaHei"/>
                          <a:cs typeface="Microsoft YaHei"/>
                        </a:rPr>
                        <a:t>区 ）的电动阀、</a:t>
                      </a:r>
                      <a:r>
                        <a:rPr sz="1500" kern="0" spc="-280" dirty="0">
                          <a:solidFill>
                            <a:srgbClr val="000000">
                              <a:alpha val="100000"/>
                            </a:srgbClr>
                          </a:solidFill>
                          <a:latin typeface="Microsoft YaHei"/>
                          <a:ea typeface="Microsoft YaHei"/>
                          <a:cs typeface="Microsoft YaHei"/>
                        </a:rPr>
                        <a:t> </a:t>
                      </a:r>
                      <a:r>
                        <a:rPr sz="1500" kern="0" spc="50" dirty="0">
                          <a:solidFill>
                            <a:srgbClr val="000000">
                              <a:alpha val="100000"/>
                            </a:srgbClr>
                          </a:solidFill>
                          <a:latin typeface="Microsoft YaHei"/>
                          <a:ea typeface="Microsoft YaHei"/>
                          <a:cs typeface="Microsoft YaHei"/>
                        </a:rPr>
                        <a:t>紧急切断阀、</a:t>
                      </a:r>
                      <a:r>
                        <a:rPr sz="1500" kern="0" spc="-320" dirty="0">
                          <a:solidFill>
                            <a:srgbClr val="000000">
                              <a:alpha val="100000"/>
                            </a:srgbClr>
                          </a:solidFill>
                          <a:latin typeface="Microsoft YaHei"/>
                          <a:ea typeface="Microsoft YaHei"/>
                          <a:cs typeface="Microsoft YaHei"/>
                        </a:rPr>
                        <a:t> </a:t>
                      </a:r>
                      <a:r>
                        <a:rPr sz="1500" kern="0" spc="50" dirty="0">
                          <a:solidFill>
                            <a:srgbClr val="000000">
                              <a:alpha val="100000"/>
                            </a:srgbClr>
                          </a:solidFill>
                          <a:latin typeface="Microsoft YaHei"/>
                          <a:ea typeface="Microsoft YaHei"/>
                          <a:cs typeface="Microsoft YaHei"/>
                        </a:rPr>
                        <a:t>排污泵</a:t>
                      </a:r>
                      <a:r>
                        <a:rPr sz="1500" kern="0" spc="40" dirty="0">
                          <a:solidFill>
                            <a:srgbClr val="000000">
                              <a:alpha val="100000"/>
                            </a:srgbClr>
                          </a:solidFill>
                          <a:latin typeface="Microsoft YaHei"/>
                          <a:ea typeface="Microsoft YaHei"/>
                          <a:cs typeface="Microsoft YaHei"/>
                        </a:rPr>
                        <a:t>、</a:t>
                      </a:r>
                      <a:r>
                        <a:rPr sz="1500" kern="0" spc="-330" dirty="0">
                          <a:solidFill>
                            <a:srgbClr val="000000">
                              <a:alpha val="100000"/>
                            </a:srgbClr>
                          </a:solidFill>
                          <a:latin typeface="Microsoft YaHei"/>
                          <a:ea typeface="Microsoft YaHei"/>
                          <a:cs typeface="Microsoft YaHei"/>
                        </a:rPr>
                        <a:t> </a:t>
                      </a:r>
                      <a:r>
                        <a:rPr sz="1500" kern="0" spc="40" dirty="0">
                          <a:solidFill>
                            <a:srgbClr val="000000">
                              <a:alpha val="100000"/>
                            </a:srgbClr>
                          </a:solidFill>
                          <a:latin typeface="Microsoft YaHei"/>
                          <a:ea typeface="Microsoft YaHei"/>
                          <a:cs typeface="Microsoft YaHei"/>
                        </a:rPr>
                        <a:t>潜</a:t>
                      </a:r>
                      <a:r>
                        <a:rPr sz="1500" kern="0" spc="0" dirty="0">
                          <a:solidFill>
                            <a:srgbClr val="000000">
                              <a:alpha val="100000"/>
                            </a:srgbClr>
                          </a:solidFill>
                          <a:latin typeface="Microsoft YaHei"/>
                          <a:ea typeface="Microsoft YaHei"/>
                          <a:cs typeface="Microsoft YaHei"/>
                        </a:rPr>
                        <a:t>     </a:t>
                      </a:r>
                      <a:r>
                        <a:rPr sz="1500" kern="0" spc="70" dirty="0">
                          <a:solidFill>
                            <a:srgbClr val="000000">
                              <a:alpha val="100000"/>
                            </a:srgbClr>
                          </a:solidFill>
                          <a:latin typeface="Microsoft YaHei"/>
                          <a:ea typeface="Microsoft YaHei"/>
                          <a:cs typeface="Microsoft YaHei"/>
                        </a:rPr>
                        <a:t>液泵、</a:t>
                      </a:r>
                      <a:r>
                        <a:rPr sz="1500" kern="0" spc="-290" dirty="0">
                          <a:solidFill>
                            <a:srgbClr val="000000">
                              <a:alpha val="100000"/>
                            </a:srgbClr>
                          </a:solidFill>
                          <a:latin typeface="Microsoft YaHei"/>
                          <a:ea typeface="Microsoft YaHei"/>
                          <a:cs typeface="Microsoft YaHei"/>
                        </a:rPr>
                        <a:t> </a:t>
                      </a:r>
                      <a:r>
                        <a:rPr sz="1500" kern="0" spc="0" dirty="0">
                          <a:solidFill>
                            <a:srgbClr val="000000">
                              <a:alpha val="100000"/>
                            </a:srgbClr>
                          </a:solidFill>
                          <a:latin typeface="FangSong"/>
                          <a:ea typeface="FangSong"/>
                          <a:cs typeface="FangSong"/>
                        </a:rPr>
                        <a:t>BOG</a:t>
                      </a:r>
                      <a:r>
                        <a:rPr sz="1500" kern="0" spc="70" dirty="0">
                          <a:solidFill>
                            <a:srgbClr val="000000">
                              <a:alpha val="100000"/>
                            </a:srgbClr>
                          </a:solidFill>
                          <a:latin typeface="Microsoft YaHei"/>
                          <a:ea typeface="Microsoft YaHei"/>
                          <a:cs typeface="Microsoft YaHei"/>
                        </a:rPr>
                        <a:t>压缩机、</a:t>
                      </a:r>
                      <a:r>
                        <a:rPr sz="1500" kern="0" spc="-340" dirty="0">
                          <a:solidFill>
                            <a:srgbClr val="000000">
                              <a:alpha val="100000"/>
                            </a:srgbClr>
                          </a:solidFill>
                          <a:latin typeface="Microsoft YaHei"/>
                          <a:ea typeface="Microsoft YaHei"/>
                          <a:cs typeface="Microsoft YaHei"/>
                        </a:rPr>
                        <a:t> </a:t>
                      </a:r>
                      <a:r>
                        <a:rPr sz="1500" kern="0" spc="70" dirty="0">
                          <a:solidFill>
                            <a:srgbClr val="000000">
                              <a:alpha val="100000"/>
                            </a:srgbClr>
                          </a:solidFill>
                          <a:latin typeface="Microsoft YaHei"/>
                          <a:ea typeface="Microsoft YaHei"/>
                          <a:cs typeface="Microsoft YaHei"/>
                        </a:rPr>
                        <a:t>加臭机泵、</a:t>
                      </a:r>
                      <a:r>
                        <a:rPr sz="1500" kern="0" spc="-240" dirty="0">
                          <a:solidFill>
                            <a:srgbClr val="000000">
                              <a:alpha val="100000"/>
                            </a:srgbClr>
                          </a:solidFill>
                          <a:latin typeface="Microsoft YaHei"/>
                          <a:ea typeface="Microsoft YaHei"/>
                          <a:cs typeface="Microsoft YaHei"/>
                        </a:rPr>
                        <a:t> </a:t>
                      </a:r>
                      <a:r>
                        <a:rPr sz="1500" kern="0" spc="70" dirty="0">
                          <a:solidFill>
                            <a:srgbClr val="000000">
                              <a:alpha val="100000"/>
                            </a:srgbClr>
                          </a:solidFill>
                          <a:latin typeface="Microsoft YaHei"/>
                          <a:ea typeface="Microsoft YaHei"/>
                          <a:cs typeface="Microsoft YaHei"/>
                        </a:rPr>
                        <a:t>电加</a:t>
                      </a:r>
                      <a:r>
                        <a:rPr sz="1500" kern="0" spc="60" dirty="0">
                          <a:solidFill>
                            <a:srgbClr val="000000">
                              <a:alpha val="100000"/>
                            </a:srgbClr>
                          </a:solidFill>
                          <a:latin typeface="Microsoft YaHei"/>
                          <a:ea typeface="Microsoft YaHei"/>
                          <a:cs typeface="Microsoft YaHei"/>
                        </a:rPr>
                        <a:t>热器、</a:t>
                      </a:r>
                      <a:r>
                        <a:rPr sz="1500" kern="0" spc="-250" dirty="0">
                          <a:solidFill>
                            <a:srgbClr val="000000">
                              <a:alpha val="100000"/>
                            </a:srgbClr>
                          </a:solidFill>
                          <a:latin typeface="Microsoft YaHei"/>
                          <a:ea typeface="Microsoft YaHei"/>
                          <a:cs typeface="Microsoft YaHei"/>
                        </a:rPr>
                        <a:t> </a:t>
                      </a:r>
                      <a:r>
                        <a:rPr sz="1500" kern="0" spc="60" dirty="0">
                          <a:solidFill>
                            <a:srgbClr val="000000">
                              <a:alpha val="100000"/>
                            </a:srgbClr>
                          </a:solidFill>
                          <a:latin typeface="Microsoft YaHei"/>
                          <a:ea typeface="Microsoft YaHei"/>
                          <a:cs typeface="Microsoft YaHei"/>
                        </a:rPr>
                        <a:t>电</a:t>
                      </a:r>
                      <a:r>
                        <a:rPr sz="1500" kern="0" spc="0" dirty="0">
                          <a:solidFill>
                            <a:srgbClr val="000000">
                              <a:alpha val="100000"/>
                            </a:srgbClr>
                          </a:solidFill>
                          <a:latin typeface="Microsoft YaHei"/>
                          <a:ea typeface="Microsoft YaHei"/>
                          <a:cs typeface="Microsoft YaHei"/>
                        </a:rPr>
                        <a:t>     </a:t>
                      </a:r>
                      <a:r>
                        <a:rPr sz="1500" kern="0" spc="70" dirty="0">
                          <a:solidFill>
                            <a:srgbClr val="000000">
                              <a:alpha val="100000"/>
                            </a:srgbClr>
                          </a:solidFill>
                          <a:latin typeface="Microsoft YaHei"/>
                          <a:ea typeface="Microsoft YaHei"/>
                          <a:cs typeface="Microsoft YaHei"/>
                        </a:rPr>
                        <a:t>伴热带、</a:t>
                      </a:r>
                      <a:r>
                        <a:rPr sz="1500" kern="0" spc="-280" dirty="0">
                          <a:solidFill>
                            <a:srgbClr val="000000">
                              <a:alpha val="100000"/>
                            </a:srgbClr>
                          </a:solidFill>
                          <a:latin typeface="Microsoft YaHei"/>
                          <a:ea typeface="Microsoft YaHei"/>
                          <a:cs typeface="Microsoft YaHei"/>
                        </a:rPr>
                        <a:t> </a:t>
                      </a:r>
                      <a:r>
                        <a:rPr sz="1500" kern="0" spc="70" dirty="0">
                          <a:solidFill>
                            <a:srgbClr val="000000">
                              <a:alpha val="100000"/>
                            </a:srgbClr>
                          </a:solidFill>
                          <a:latin typeface="Microsoft YaHei"/>
                          <a:ea typeface="Microsoft YaHei"/>
                          <a:cs typeface="Microsoft YaHei"/>
                        </a:rPr>
                        <a:t>照明、</a:t>
                      </a:r>
                      <a:r>
                        <a:rPr sz="1500" kern="0" spc="-320" dirty="0">
                          <a:solidFill>
                            <a:srgbClr val="000000">
                              <a:alpha val="100000"/>
                            </a:srgbClr>
                          </a:solidFill>
                          <a:latin typeface="Microsoft YaHei"/>
                          <a:ea typeface="Microsoft YaHei"/>
                          <a:cs typeface="Microsoft YaHei"/>
                        </a:rPr>
                        <a:t> </a:t>
                      </a:r>
                      <a:r>
                        <a:rPr sz="1500" kern="0" spc="70" dirty="0">
                          <a:solidFill>
                            <a:srgbClr val="000000">
                              <a:alpha val="100000"/>
                            </a:srgbClr>
                          </a:solidFill>
                          <a:latin typeface="Microsoft YaHei"/>
                          <a:ea typeface="Microsoft YaHei"/>
                          <a:cs typeface="Microsoft YaHei"/>
                        </a:rPr>
                        <a:t>压力变送器、</a:t>
                      </a:r>
                      <a:r>
                        <a:rPr sz="1500" kern="0" spc="-330" dirty="0">
                          <a:solidFill>
                            <a:srgbClr val="000000">
                              <a:alpha val="100000"/>
                            </a:srgbClr>
                          </a:solidFill>
                          <a:latin typeface="Microsoft YaHei"/>
                          <a:ea typeface="Microsoft YaHei"/>
                          <a:cs typeface="Microsoft YaHei"/>
                        </a:rPr>
                        <a:t> </a:t>
                      </a:r>
                      <a:r>
                        <a:rPr sz="1500" kern="0" spc="70" dirty="0">
                          <a:solidFill>
                            <a:srgbClr val="000000">
                              <a:alpha val="100000"/>
                            </a:srgbClr>
                          </a:solidFill>
                          <a:latin typeface="Microsoft YaHei"/>
                          <a:ea typeface="Microsoft YaHei"/>
                          <a:cs typeface="Microsoft YaHei"/>
                        </a:rPr>
                        <a:t>温度变送器、</a:t>
                      </a:r>
                      <a:endParaRPr sz="1500" dirty="0">
                        <a:latin typeface="Microsoft YaHei"/>
                        <a:ea typeface="Microsoft YaHei"/>
                        <a:cs typeface="Microsoft YaHei"/>
                      </a:endParaRPr>
                    </a:p>
                    <a:p>
                      <a:pPr marL="232409" indent="-1270" algn="l" rtl="0" eaLnBrk="0">
                        <a:lnSpc>
                          <a:spcPct val="126000"/>
                        </a:lnSpc>
                        <a:spcBef>
                          <a:spcPts val="97"/>
                        </a:spcBef>
                        <a:tabLst/>
                      </a:pPr>
                      <a:r>
                        <a:rPr sz="1500" kern="0" spc="90" dirty="0">
                          <a:solidFill>
                            <a:srgbClr val="000000">
                              <a:alpha val="100000"/>
                            </a:srgbClr>
                          </a:solidFill>
                          <a:latin typeface="Microsoft YaHei"/>
                          <a:ea typeface="Microsoft YaHei"/>
                          <a:cs typeface="Microsoft YaHei"/>
                        </a:rPr>
                        <a:t>差压变送器、</a:t>
                      </a:r>
                      <a:r>
                        <a:rPr sz="1500" kern="0" spc="-330" dirty="0">
                          <a:solidFill>
                            <a:srgbClr val="000000">
                              <a:alpha val="100000"/>
                            </a:srgbClr>
                          </a:solidFill>
                          <a:latin typeface="Microsoft YaHei"/>
                          <a:ea typeface="Microsoft YaHei"/>
                          <a:cs typeface="Microsoft YaHei"/>
                        </a:rPr>
                        <a:t> </a:t>
                      </a:r>
                      <a:r>
                        <a:rPr sz="1500" kern="0" spc="90" dirty="0">
                          <a:solidFill>
                            <a:srgbClr val="000000">
                              <a:alpha val="100000"/>
                            </a:srgbClr>
                          </a:solidFill>
                          <a:latin typeface="Microsoft YaHei"/>
                          <a:ea typeface="Microsoft YaHei"/>
                          <a:cs typeface="Microsoft YaHei"/>
                        </a:rPr>
                        <a:t>燃气浓度</a:t>
                      </a:r>
                      <a:r>
                        <a:rPr sz="1500" kern="0" spc="80" dirty="0">
                          <a:solidFill>
                            <a:srgbClr val="000000">
                              <a:alpha val="100000"/>
                            </a:srgbClr>
                          </a:solidFill>
                          <a:latin typeface="Microsoft YaHei"/>
                          <a:ea typeface="Microsoft YaHei"/>
                          <a:cs typeface="Microsoft YaHei"/>
                        </a:rPr>
                        <a:t>检测报警装置、</a:t>
                      </a:r>
                      <a:r>
                        <a:rPr sz="1500" kern="0" spc="-320" dirty="0">
                          <a:solidFill>
                            <a:srgbClr val="000000">
                              <a:alpha val="100000"/>
                            </a:srgbClr>
                          </a:solidFill>
                          <a:latin typeface="Microsoft YaHei"/>
                          <a:ea typeface="Microsoft YaHei"/>
                          <a:cs typeface="Microsoft YaHei"/>
                        </a:rPr>
                        <a:t> </a:t>
                      </a:r>
                      <a:r>
                        <a:rPr sz="1500" kern="0" spc="80" dirty="0">
                          <a:solidFill>
                            <a:srgbClr val="000000">
                              <a:alpha val="100000"/>
                            </a:srgbClr>
                          </a:solidFill>
                          <a:latin typeface="Microsoft YaHei"/>
                          <a:ea typeface="Microsoft YaHei"/>
                          <a:cs typeface="Microsoft YaHei"/>
                        </a:rPr>
                        <a:t>视频</a:t>
                      </a:r>
                      <a:r>
                        <a:rPr sz="1500" kern="0" spc="0" dirty="0">
                          <a:solidFill>
                            <a:srgbClr val="000000">
                              <a:alpha val="100000"/>
                            </a:srgbClr>
                          </a:solidFill>
                          <a:latin typeface="Microsoft YaHei"/>
                          <a:ea typeface="Microsoft YaHei"/>
                          <a:cs typeface="Microsoft YaHei"/>
                        </a:rPr>
                        <a:t>       </a:t>
                      </a:r>
                      <a:r>
                        <a:rPr sz="1500" kern="0" spc="90" dirty="0">
                          <a:solidFill>
                            <a:srgbClr val="000000">
                              <a:alpha val="100000"/>
                            </a:srgbClr>
                          </a:solidFill>
                          <a:latin typeface="Microsoft YaHei"/>
                          <a:ea typeface="Microsoft YaHei"/>
                          <a:cs typeface="Microsoft YaHei"/>
                        </a:rPr>
                        <a:t>监控装置、</a:t>
                      </a:r>
                      <a:r>
                        <a:rPr sz="1500" kern="0" spc="-330" dirty="0">
                          <a:solidFill>
                            <a:srgbClr val="000000">
                              <a:alpha val="100000"/>
                            </a:srgbClr>
                          </a:solidFill>
                          <a:latin typeface="Microsoft YaHei"/>
                          <a:ea typeface="Microsoft YaHei"/>
                          <a:cs typeface="Microsoft YaHei"/>
                        </a:rPr>
                        <a:t> </a:t>
                      </a:r>
                      <a:r>
                        <a:rPr sz="1500" kern="0" spc="90" dirty="0">
                          <a:solidFill>
                            <a:srgbClr val="000000">
                              <a:alpha val="100000"/>
                            </a:srgbClr>
                          </a:solidFill>
                          <a:latin typeface="Microsoft YaHei"/>
                          <a:ea typeface="Microsoft YaHei"/>
                          <a:cs typeface="Microsoft YaHei"/>
                        </a:rPr>
                        <a:t>流量计量</a:t>
                      </a:r>
                      <a:r>
                        <a:rPr sz="1500" kern="0" spc="80" dirty="0">
                          <a:solidFill>
                            <a:srgbClr val="000000">
                              <a:alpha val="100000"/>
                            </a:srgbClr>
                          </a:solidFill>
                          <a:latin typeface="Microsoft YaHei"/>
                          <a:ea typeface="Microsoft YaHei"/>
                          <a:cs typeface="Microsoft YaHei"/>
                        </a:rPr>
                        <a:t>装置等电气、</a:t>
                      </a:r>
                      <a:r>
                        <a:rPr sz="1500" kern="0" spc="-320" dirty="0">
                          <a:solidFill>
                            <a:srgbClr val="000000">
                              <a:alpha val="100000"/>
                            </a:srgbClr>
                          </a:solidFill>
                          <a:latin typeface="Microsoft YaHei"/>
                          <a:ea typeface="Microsoft YaHei"/>
                          <a:cs typeface="Microsoft YaHei"/>
                        </a:rPr>
                        <a:t> </a:t>
                      </a:r>
                      <a:r>
                        <a:rPr sz="1500" kern="0" spc="80" dirty="0">
                          <a:solidFill>
                            <a:srgbClr val="000000">
                              <a:alpha val="100000"/>
                            </a:srgbClr>
                          </a:solidFill>
                          <a:latin typeface="Microsoft YaHei"/>
                          <a:ea typeface="Microsoft YaHei"/>
                          <a:cs typeface="Microsoft YaHei"/>
                        </a:rPr>
                        <a:t>仪表装置</a:t>
                      </a:r>
                      <a:r>
                        <a:rPr sz="1500" kern="0" spc="0" dirty="0">
                          <a:solidFill>
                            <a:srgbClr val="000000">
                              <a:alpha val="100000"/>
                            </a:srgbClr>
                          </a:solidFill>
                          <a:latin typeface="Microsoft YaHei"/>
                          <a:ea typeface="Microsoft YaHei"/>
                          <a:cs typeface="Microsoft YaHei"/>
                        </a:rPr>
                        <a:t>       </a:t>
                      </a:r>
                      <a:r>
                        <a:rPr sz="1500" kern="0" spc="80" dirty="0">
                          <a:solidFill>
                            <a:srgbClr val="000000">
                              <a:alpha val="100000"/>
                            </a:srgbClr>
                          </a:solidFill>
                          <a:latin typeface="Microsoft YaHei"/>
                          <a:ea typeface="Microsoft YaHei"/>
                          <a:cs typeface="Microsoft YaHei"/>
                        </a:rPr>
                        <a:t>和相应的线路结构的防爆性能 ；</a:t>
                      </a:r>
                      <a:endParaRPr sz="1500" dirty="0">
                        <a:latin typeface="Microsoft YaHei"/>
                        <a:ea typeface="Microsoft YaHei"/>
                        <a:cs typeface="Microsoft YaHei"/>
                      </a:endParaRPr>
                    </a:p>
                  </a:txBody>
                  <a:tcPr marL="0" marR="0" marT="0" marB="0">
                    <a:lnL w="12700" cap="flat" cmpd="sng" algn="ctr">
                      <a:solidFill>
                        <a:srgbClr val="8EBFD6"/>
                      </a:solidFill>
                      <a:prstDash val="solid"/>
                      <a:round/>
                      <a:headEnd type="none" w="med" len="med"/>
                      <a:tailEnd type="none" w="med" len="med"/>
                    </a:lnL>
                    <a:lnR w="12700" cap="flat" cmpd="sng" algn="ctr">
                      <a:solidFill>
                        <a:srgbClr val="8EBFD6"/>
                      </a:solidFill>
                      <a:prstDash val="solid"/>
                      <a:round/>
                      <a:headEnd type="none" w="med" len="med"/>
                      <a:tailEnd type="none" w="med" len="med"/>
                    </a:lnR>
                    <a:lnT>
                      <a:noFill/>
                    </a:lnT>
                    <a:lnB w="12700" cap="flat" cmpd="sng" algn="ctr">
                      <a:solidFill>
                        <a:srgbClr val="8EBFD6"/>
                      </a:solidFill>
                      <a:prstDash val="solid"/>
                      <a:round/>
                      <a:headEnd type="none" w="med" len="med"/>
                      <a:tailEnd type="none" w="med" len="med"/>
                    </a:lnB>
                  </a:tcPr>
                </a:tc>
                <a:tc>
                  <a:txBody>
                    <a:bodyPr/>
                    <a:lstStyle/>
                    <a:p>
                      <a:pPr algn="l" rtl="0" eaLnBrk="0">
                        <a:lnSpc>
                          <a:spcPct val="131000"/>
                        </a:lnSpc>
                        <a:tabLst/>
                      </a:pPr>
                      <a:endParaRPr sz="1000" dirty="0">
                        <a:latin typeface="Arial"/>
                        <a:ea typeface="Arial"/>
                        <a:cs typeface="Arial"/>
                      </a:endParaRPr>
                    </a:p>
                    <a:p>
                      <a:pPr algn="l" rtl="0" eaLnBrk="0">
                        <a:lnSpc>
                          <a:spcPct val="132000"/>
                        </a:lnSpc>
                        <a:tabLst/>
                      </a:pPr>
                      <a:endParaRPr sz="1000" dirty="0">
                        <a:latin typeface="Arial"/>
                        <a:ea typeface="Arial"/>
                        <a:cs typeface="Arial"/>
                      </a:endParaRPr>
                    </a:p>
                    <a:p>
                      <a:pPr algn="l" rtl="0" eaLnBrk="0">
                        <a:lnSpc>
                          <a:spcPct val="132000"/>
                        </a:lnSpc>
                        <a:tabLst/>
                      </a:pPr>
                      <a:endParaRPr sz="1000" dirty="0">
                        <a:latin typeface="Arial"/>
                        <a:ea typeface="Arial"/>
                        <a:cs typeface="Arial"/>
                      </a:endParaRPr>
                    </a:p>
                    <a:p>
                      <a:pPr algn="l" rtl="0" eaLnBrk="0">
                        <a:lnSpc>
                          <a:spcPct val="6247"/>
                        </a:lnSpc>
                        <a:tabLst/>
                      </a:pPr>
                      <a:endParaRPr sz="100" dirty="0">
                        <a:latin typeface="Arial"/>
                        <a:ea typeface="Arial"/>
                        <a:cs typeface="Arial"/>
                      </a:endParaRPr>
                    </a:p>
                    <a:p>
                      <a:pPr marL="231775" indent="112395" algn="l" rtl="0" eaLnBrk="0">
                        <a:lnSpc>
                          <a:spcPct val="129000"/>
                        </a:lnSpc>
                        <a:tabLst/>
                      </a:pPr>
                      <a:r>
                        <a:rPr sz="1500" kern="0" spc="120" dirty="0">
                          <a:solidFill>
                            <a:srgbClr val="FF0000">
                              <a:alpha val="100000"/>
                            </a:srgbClr>
                          </a:solidFill>
                          <a:latin typeface="Microsoft YaHei"/>
                          <a:ea typeface="Microsoft YaHei"/>
                          <a:cs typeface="Microsoft YaHei"/>
                        </a:rPr>
                        <a:t>【依据】</a:t>
                      </a:r>
                      <a:r>
                        <a:rPr sz="1500" kern="0" spc="-70" dirty="0">
                          <a:solidFill>
                            <a:srgbClr val="FF0000">
                              <a:alpha val="100000"/>
                            </a:srgbClr>
                          </a:solidFill>
                          <a:latin typeface="Microsoft YaHei"/>
                          <a:ea typeface="Microsoft YaHei"/>
                          <a:cs typeface="Microsoft YaHei"/>
                        </a:rPr>
                        <a:t> </a:t>
                      </a:r>
                      <a:r>
                        <a:rPr sz="1500" kern="0" spc="120" dirty="0">
                          <a:solidFill>
                            <a:srgbClr val="000000">
                              <a:alpha val="100000"/>
                            </a:srgbClr>
                          </a:solidFill>
                          <a:latin typeface="Microsoft YaHei"/>
                          <a:ea typeface="Microsoft YaHei"/>
                          <a:cs typeface="Microsoft YaHei"/>
                        </a:rPr>
                        <a:t>《燃气工程</a:t>
                      </a:r>
                      <a:r>
                        <a:rPr sz="1500" kern="0" spc="110" dirty="0">
                          <a:solidFill>
                            <a:srgbClr val="000000">
                              <a:alpha val="100000"/>
                            </a:srgbClr>
                          </a:solidFill>
                          <a:latin typeface="Microsoft YaHei"/>
                          <a:ea typeface="Microsoft YaHei"/>
                          <a:cs typeface="Microsoft YaHei"/>
                        </a:rPr>
                        <a:t>项目规范》</a:t>
                      </a:r>
                      <a:r>
                        <a:rPr sz="1500" kern="0" spc="0" dirty="0">
                          <a:solidFill>
                            <a:srgbClr val="000000">
                              <a:alpha val="100000"/>
                            </a:srgbClr>
                          </a:solidFill>
                          <a:latin typeface="Microsoft YaHei"/>
                          <a:ea typeface="Microsoft YaHei"/>
                          <a:cs typeface="Microsoft YaHei"/>
                        </a:rPr>
                        <a:t>        </a:t>
                      </a:r>
                      <a:r>
                        <a:rPr sz="1500" kern="0" spc="140" dirty="0">
                          <a:solidFill>
                            <a:srgbClr val="000000">
                              <a:alpha val="100000"/>
                            </a:srgbClr>
                          </a:solidFill>
                          <a:latin typeface="Microsoft YaHei"/>
                          <a:ea typeface="Microsoft YaHei"/>
                          <a:cs typeface="Microsoft YaHei"/>
                        </a:rPr>
                        <a:t>第</a:t>
                      </a:r>
                      <a:r>
                        <a:rPr sz="1500" kern="0" spc="280" dirty="0">
                          <a:solidFill>
                            <a:srgbClr val="000000">
                              <a:alpha val="100000"/>
                            </a:srgbClr>
                          </a:solidFill>
                          <a:latin typeface="Microsoft YaHei"/>
                          <a:ea typeface="Microsoft YaHei"/>
                          <a:cs typeface="Microsoft YaHei"/>
                        </a:rPr>
                        <a:t> </a:t>
                      </a:r>
                      <a:r>
                        <a:rPr sz="1500" kern="0" spc="140" dirty="0">
                          <a:solidFill>
                            <a:srgbClr val="000000">
                              <a:alpha val="100000"/>
                            </a:srgbClr>
                          </a:solidFill>
                          <a:latin typeface="Microsoft YaHei"/>
                          <a:ea typeface="Microsoft YaHei"/>
                          <a:cs typeface="Microsoft YaHei"/>
                        </a:rPr>
                        <a:t>4.2.18</a:t>
                      </a:r>
                      <a:r>
                        <a:rPr sz="1500" kern="0" spc="290" dirty="0">
                          <a:solidFill>
                            <a:srgbClr val="000000">
                              <a:alpha val="100000"/>
                            </a:srgbClr>
                          </a:solidFill>
                          <a:latin typeface="Microsoft YaHei"/>
                          <a:ea typeface="Microsoft YaHei"/>
                          <a:cs typeface="Microsoft YaHei"/>
                        </a:rPr>
                        <a:t> </a:t>
                      </a:r>
                      <a:r>
                        <a:rPr sz="1500" kern="0" spc="140" dirty="0">
                          <a:solidFill>
                            <a:srgbClr val="000000">
                              <a:alpha val="100000"/>
                            </a:srgbClr>
                          </a:solidFill>
                          <a:latin typeface="Microsoft YaHei"/>
                          <a:ea typeface="Microsoft YaHei"/>
                          <a:cs typeface="Microsoft YaHei"/>
                        </a:rPr>
                        <a:t>条 ：燃</a:t>
                      </a:r>
                      <a:r>
                        <a:rPr sz="1500" kern="0" spc="130" dirty="0">
                          <a:solidFill>
                            <a:srgbClr val="000000">
                              <a:alpha val="100000"/>
                            </a:srgbClr>
                          </a:solidFill>
                          <a:latin typeface="Microsoft YaHei"/>
                          <a:ea typeface="Microsoft YaHei"/>
                          <a:cs typeface="Microsoft YaHei"/>
                        </a:rPr>
                        <a:t>气厂站内设置</a:t>
                      </a:r>
                      <a:r>
                        <a:rPr sz="1500" kern="0" spc="0" dirty="0">
                          <a:solidFill>
                            <a:srgbClr val="000000">
                              <a:alpha val="100000"/>
                            </a:srgbClr>
                          </a:solidFill>
                          <a:latin typeface="Microsoft YaHei"/>
                          <a:ea typeface="Microsoft YaHei"/>
                          <a:cs typeface="Microsoft YaHei"/>
                        </a:rPr>
                        <a:t>         </a:t>
                      </a:r>
                      <a:r>
                        <a:rPr sz="1500" kern="0" spc="180" dirty="0">
                          <a:solidFill>
                            <a:srgbClr val="000000">
                              <a:alpha val="100000"/>
                            </a:srgbClr>
                          </a:solidFill>
                          <a:latin typeface="Microsoft YaHei"/>
                          <a:ea typeface="Microsoft YaHei"/>
                          <a:cs typeface="Microsoft YaHei"/>
                        </a:rPr>
                        <a:t>在有爆炸危险环境的电气</a:t>
                      </a:r>
                      <a:r>
                        <a:rPr sz="1500" kern="0" spc="-230" dirty="0">
                          <a:solidFill>
                            <a:srgbClr val="000000">
                              <a:alpha val="100000"/>
                            </a:srgbClr>
                          </a:solidFill>
                          <a:latin typeface="Microsoft YaHei"/>
                          <a:ea typeface="Microsoft YaHei"/>
                          <a:cs typeface="Microsoft YaHei"/>
                        </a:rPr>
                        <a:t> </a:t>
                      </a:r>
                      <a:r>
                        <a:rPr sz="1500" kern="0" spc="170" dirty="0">
                          <a:solidFill>
                            <a:srgbClr val="000000">
                              <a:alpha val="100000"/>
                            </a:srgbClr>
                          </a:solidFill>
                          <a:latin typeface="Microsoft YaHei"/>
                          <a:ea typeface="Microsoft YaHei"/>
                          <a:cs typeface="Microsoft YaHei"/>
                        </a:rPr>
                        <a:t>、</a:t>
                      </a:r>
                      <a:r>
                        <a:rPr sz="1500" kern="0" spc="-240" dirty="0">
                          <a:solidFill>
                            <a:srgbClr val="000000">
                              <a:alpha val="100000"/>
                            </a:srgbClr>
                          </a:solidFill>
                          <a:latin typeface="Microsoft YaHei"/>
                          <a:ea typeface="Microsoft YaHei"/>
                          <a:cs typeface="Microsoft YaHei"/>
                        </a:rPr>
                        <a:t> </a:t>
                      </a:r>
                      <a:r>
                        <a:rPr sz="1500" kern="0" spc="170" dirty="0">
                          <a:solidFill>
                            <a:srgbClr val="000000">
                              <a:alpha val="100000"/>
                            </a:srgbClr>
                          </a:solidFill>
                          <a:latin typeface="Microsoft YaHei"/>
                          <a:ea typeface="Microsoft YaHei"/>
                          <a:cs typeface="Microsoft YaHei"/>
                        </a:rPr>
                        <a:t>仪表</a:t>
                      </a:r>
                      <a:r>
                        <a:rPr sz="1500" kern="0" spc="0" dirty="0">
                          <a:solidFill>
                            <a:srgbClr val="000000">
                              <a:alpha val="100000"/>
                            </a:srgbClr>
                          </a:solidFill>
                          <a:latin typeface="Microsoft YaHei"/>
                          <a:ea typeface="Microsoft YaHei"/>
                          <a:cs typeface="Microsoft YaHei"/>
                        </a:rPr>
                        <a:t>        </a:t>
                      </a:r>
                      <a:r>
                        <a:rPr sz="1500" kern="0" spc="160" dirty="0">
                          <a:solidFill>
                            <a:srgbClr val="000000">
                              <a:alpha val="100000"/>
                            </a:srgbClr>
                          </a:solidFill>
                          <a:latin typeface="Microsoft YaHei"/>
                          <a:ea typeface="Microsoft YaHei"/>
                          <a:cs typeface="Microsoft YaHei"/>
                        </a:rPr>
                        <a:t>装置 ，应具有与该区域爆炸危险</a:t>
                      </a:r>
                      <a:r>
                        <a:rPr sz="1500" kern="0" spc="0" dirty="0">
                          <a:solidFill>
                            <a:srgbClr val="000000">
                              <a:alpha val="100000"/>
                            </a:srgbClr>
                          </a:solidFill>
                          <a:latin typeface="Microsoft YaHei"/>
                          <a:ea typeface="Microsoft YaHei"/>
                          <a:cs typeface="Microsoft YaHei"/>
                        </a:rPr>
                        <a:t>        </a:t>
                      </a:r>
                      <a:r>
                        <a:rPr sz="1500" kern="0" spc="200" dirty="0">
                          <a:solidFill>
                            <a:srgbClr val="000000">
                              <a:alpha val="100000"/>
                            </a:srgbClr>
                          </a:solidFill>
                          <a:latin typeface="Microsoft YaHei"/>
                          <a:ea typeface="Microsoft YaHei"/>
                          <a:cs typeface="Microsoft YaHei"/>
                        </a:rPr>
                        <a:t>等级相对应的防爆性</a:t>
                      </a:r>
                      <a:r>
                        <a:rPr sz="1500" kern="0" spc="190" dirty="0">
                          <a:solidFill>
                            <a:srgbClr val="000000">
                              <a:alpha val="100000"/>
                            </a:srgbClr>
                          </a:solidFill>
                          <a:latin typeface="Microsoft YaHei"/>
                          <a:ea typeface="Microsoft YaHei"/>
                          <a:cs typeface="Microsoft YaHei"/>
                        </a:rPr>
                        <a:t>能。</a:t>
                      </a:r>
                      <a:endParaRPr sz="1500" dirty="0">
                        <a:latin typeface="Microsoft YaHei"/>
                        <a:ea typeface="Microsoft YaHei"/>
                        <a:cs typeface="Microsoft YaHei"/>
                      </a:endParaRPr>
                    </a:p>
                  </a:txBody>
                  <a:tcPr marL="0" marR="0" marT="0" marB="0">
                    <a:lnL w="12700" cap="flat" cmpd="sng" algn="ctr">
                      <a:solidFill>
                        <a:srgbClr val="8EBFD6"/>
                      </a:solidFill>
                      <a:prstDash val="solid"/>
                      <a:round/>
                      <a:headEnd type="none" w="med" len="med"/>
                      <a:tailEnd type="none" w="med" len="med"/>
                    </a:lnL>
                    <a:lnR>
                      <a:noFill/>
                    </a:lnR>
                    <a:lnT>
                      <a:noFill/>
                    </a:lnT>
                    <a:lnB w="12700" cap="flat" cmpd="sng" algn="ctr">
                      <a:solidFill>
                        <a:srgbClr val="8EBFD6"/>
                      </a:solidFill>
                      <a:prstDash val="solid"/>
                      <a:round/>
                      <a:headEnd type="none" w="med" len="med"/>
                      <a:tailEnd type="none" w="med" len="med"/>
                    </a:lnB>
                  </a:tcPr>
                </a:tc>
                <a:extLst>
                  <a:ext uri="{0D108BD9-81ED-4DB2-BD59-A6C34878D82A}">
                    <a16:rowId xmlns:a16="http://schemas.microsoft.com/office/drawing/2014/main" val="10001"/>
                  </a:ext>
                </a:extLst>
              </a:tr>
            </a:tbl>
          </a:graphicData>
        </a:graphic>
      </p:graphicFrame>
      <p:sp>
        <p:nvSpPr>
          <p:cNvPr id="1304" name="textbox 1304"/>
          <p:cNvSpPr/>
          <p:nvPr/>
        </p:nvSpPr>
        <p:spPr>
          <a:xfrm>
            <a:off x="702236" y="510426"/>
            <a:ext cx="8719819" cy="1052194"/>
          </a:xfrm>
          <a:prstGeom prst="rect">
            <a:avLst/>
          </a:prstGeom>
          <a:noFill/>
          <a:ln w="0" cap="flat">
            <a:noFill/>
            <a:prstDash val="solid"/>
            <a:miter lim="0"/>
          </a:ln>
        </p:spPr>
        <p:txBody>
          <a:bodyPr vert="horz" wrap="square" lIns="0" tIns="0" rIns="0" bIns="0"/>
          <a:lstStyle/>
          <a:p>
            <a:pPr algn="l" rtl="0" eaLnBrk="0">
              <a:lnSpc>
                <a:spcPct val="83341"/>
              </a:lnSpc>
              <a:tabLst/>
            </a:pPr>
            <a:endParaRPr sz="100" dirty="0">
              <a:latin typeface="Arial"/>
              <a:ea typeface="Arial"/>
              <a:cs typeface="Arial"/>
            </a:endParaRPr>
          </a:p>
          <a:p>
            <a:pPr marL="215900" algn="l" rtl="0" eaLnBrk="0">
              <a:lnSpc>
                <a:spcPts val="4227"/>
              </a:lnSpc>
              <a:tabLst/>
            </a:pPr>
            <a:r>
              <a:rPr sz="3200" b="1" kern="0" spc="-80" dirty="0">
                <a:solidFill>
                  <a:srgbClr val="000000">
                    <a:alpha val="100000"/>
                  </a:srgbClr>
                </a:solidFill>
                <a:latin typeface="Microsoft YaHei"/>
                <a:ea typeface="Microsoft YaHei"/>
                <a:cs typeface="Microsoft YaHei"/>
              </a:rPr>
              <a:t>《城镇燃气经营安全重大隐患判定标准》解析</a:t>
            </a:r>
            <a:endParaRPr sz="3200" dirty="0">
              <a:latin typeface="Microsoft YaHei"/>
              <a:ea typeface="Microsoft YaHei"/>
              <a:cs typeface="Microsoft YaHei"/>
            </a:endParaRPr>
          </a:p>
          <a:p>
            <a:pPr algn="l" rtl="0" eaLnBrk="0">
              <a:lnSpc>
                <a:spcPct val="104000"/>
              </a:lnSpc>
              <a:tabLst/>
            </a:pPr>
            <a:endParaRPr sz="1000" dirty="0">
              <a:latin typeface="Arial"/>
              <a:ea typeface="Arial"/>
              <a:cs typeface="Arial"/>
            </a:endParaRPr>
          </a:p>
          <a:p>
            <a:pPr algn="l" rtl="0" eaLnBrk="0">
              <a:lnSpc>
                <a:spcPct val="100000"/>
              </a:lnSpc>
              <a:tabLst/>
            </a:pPr>
            <a:endParaRPr sz="400" dirty="0">
              <a:latin typeface="Arial"/>
              <a:ea typeface="Arial"/>
              <a:cs typeface="Arial"/>
            </a:endParaRPr>
          </a:p>
          <a:p>
            <a:pPr marL="52069" algn="l" rtl="0" eaLnBrk="0">
              <a:lnSpc>
                <a:spcPts val="2123"/>
              </a:lnSpc>
              <a:spcBef>
                <a:spcPts val="1"/>
              </a:spcBef>
              <a:tabLst/>
            </a:pPr>
            <a:r>
              <a:rPr sz="1600" kern="0" spc="10" dirty="0">
                <a:solidFill>
                  <a:srgbClr val="FF0000">
                    <a:alpha val="100000"/>
                  </a:srgbClr>
                </a:solidFill>
                <a:latin typeface="Wingdings"/>
                <a:ea typeface="Wingdings"/>
                <a:cs typeface="Wingdings"/>
              </a:rPr>
              <a:t>n</a:t>
            </a:r>
            <a:r>
              <a:rPr sz="1600" kern="0" spc="-570" dirty="0">
                <a:solidFill>
                  <a:srgbClr val="FF0000">
                    <a:alpha val="100000"/>
                  </a:srgbClr>
                </a:solidFill>
                <a:latin typeface="Wingdings"/>
                <a:ea typeface="Wingdings"/>
                <a:cs typeface="Wingdings"/>
              </a:rPr>
              <a:t> </a:t>
            </a:r>
            <a:r>
              <a:rPr sz="1600" kern="0" spc="10" dirty="0">
                <a:solidFill>
                  <a:srgbClr val="000000">
                    <a:alpha val="100000"/>
                  </a:srgbClr>
                </a:solidFill>
                <a:latin typeface="Microsoft YaHei"/>
                <a:ea typeface="Microsoft YaHei"/>
                <a:cs typeface="Microsoft YaHei"/>
              </a:rPr>
              <a:t>第五条  燃气经营者在燃气厂站安全管理中</a:t>
            </a:r>
            <a:r>
              <a:rPr sz="1600" kern="0" spc="0" dirty="0">
                <a:solidFill>
                  <a:srgbClr val="000000">
                    <a:alpha val="100000"/>
                  </a:srgbClr>
                </a:solidFill>
                <a:latin typeface="Microsoft YaHei"/>
                <a:ea typeface="Microsoft YaHei"/>
                <a:cs typeface="Microsoft YaHei"/>
              </a:rPr>
              <a:t> ，有下列情形之一的 ，判定为重大隐患 </a:t>
            </a:r>
            <a:r>
              <a:rPr sz="1600" kern="0" spc="-380" dirty="0">
                <a:solidFill>
                  <a:srgbClr val="000000">
                    <a:alpha val="100000"/>
                  </a:srgbClr>
                </a:solidFill>
                <a:latin typeface="Microsoft YaHei"/>
                <a:ea typeface="Microsoft YaHei"/>
                <a:cs typeface="Microsoft YaHei"/>
              </a:rPr>
              <a:t>：（</a:t>
            </a:r>
            <a:r>
              <a:rPr sz="1600" kern="0" spc="80" dirty="0">
                <a:solidFill>
                  <a:srgbClr val="000000">
                    <a:alpha val="100000"/>
                  </a:srgbClr>
                </a:solidFill>
                <a:latin typeface="Microsoft YaHei"/>
                <a:ea typeface="Microsoft YaHei"/>
                <a:cs typeface="Microsoft YaHei"/>
              </a:rPr>
              <a:t> </a:t>
            </a:r>
            <a:r>
              <a:rPr sz="1600" kern="0" spc="0" dirty="0">
                <a:solidFill>
                  <a:srgbClr val="000000">
                    <a:alpha val="100000"/>
                  </a:srgbClr>
                </a:solidFill>
                <a:latin typeface="Microsoft YaHei"/>
                <a:ea typeface="Microsoft YaHei"/>
                <a:cs typeface="Microsoft YaHei"/>
              </a:rPr>
              <a:t>5种）</a:t>
            </a:r>
            <a:endParaRPr sz="1600" dirty="0">
              <a:latin typeface="Microsoft YaHei"/>
              <a:ea typeface="Microsoft YaHei"/>
              <a:cs typeface="Microsoft YaHei"/>
            </a:endParaRPr>
          </a:p>
        </p:txBody>
      </p:sp>
      <p:sp>
        <p:nvSpPr>
          <p:cNvPr id="1306" name="textbox 1306"/>
          <p:cNvSpPr/>
          <p:nvPr/>
        </p:nvSpPr>
        <p:spPr>
          <a:xfrm>
            <a:off x="919643" y="1802229"/>
            <a:ext cx="10310494" cy="591184"/>
          </a:xfrm>
          <a:prstGeom prst="rect">
            <a:avLst/>
          </a:prstGeom>
          <a:noFill/>
          <a:ln w="0" cap="flat">
            <a:noFill/>
            <a:prstDash val="solid"/>
            <a:miter lim="0"/>
          </a:ln>
        </p:spPr>
        <p:txBody>
          <a:bodyPr vert="horz" wrap="square" lIns="0" tIns="0" rIns="0" bIns="0"/>
          <a:lstStyle/>
          <a:p>
            <a:pPr algn="l" rtl="0" eaLnBrk="0">
              <a:lnSpc>
                <a:spcPct val="18141"/>
              </a:lnSpc>
              <a:tabLst/>
            </a:pPr>
            <a:endParaRPr sz="100" dirty="0">
              <a:latin typeface="Arial"/>
              <a:ea typeface="Arial"/>
              <a:cs typeface="Arial"/>
            </a:endParaRPr>
          </a:p>
          <a:p>
            <a:pPr marL="32384" indent="81280" algn="l" rtl="0" eaLnBrk="0">
              <a:lnSpc>
                <a:spcPct val="118000"/>
              </a:lnSpc>
              <a:tabLst/>
            </a:pPr>
            <a:r>
              <a:rPr sz="1600" kern="0" spc="100" dirty="0">
                <a:solidFill>
                  <a:srgbClr val="000000">
                    <a:alpha val="100000"/>
                  </a:srgbClr>
                </a:solidFill>
                <a:latin typeface="Microsoft YaHei"/>
                <a:ea typeface="Microsoft YaHei"/>
                <a:cs typeface="Microsoft YaHei"/>
              </a:rPr>
              <a:t>（</a:t>
            </a:r>
            <a:r>
              <a:rPr sz="1600" kern="0" spc="200" dirty="0">
                <a:solidFill>
                  <a:srgbClr val="000000">
                    <a:alpha val="100000"/>
                  </a:srgbClr>
                </a:solidFill>
                <a:latin typeface="Microsoft YaHei"/>
                <a:ea typeface="Microsoft YaHei"/>
                <a:cs typeface="Microsoft YaHei"/>
              </a:rPr>
              <a:t> </a:t>
            </a:r>
            <a:r>
              <a:rPr sz="1600" kern="0" spc="100" dirty="0">
                <a:solidFill>
                  <a:srgbClr val="000000">
                    <a:alpha val="100000"/>
                  </a:srgbClr>
                </a:solidFill>
                <a:latin typeface="Microsoft YaHei"/>
                <a:ea typeface="Microsoft YaHei"/>
                <a:cs typeface="Microsoft YaHei"/>
              </a:rPr>
              <a:t>四 ）燃气厂站内设置在有爆炸危险环境的电气</a:t>
            </a:r>
            <a:r>
              <a:rPr sz="1600" kern="0" spc="-260" dirty="0">
                <a:solidFill>
                  <a:srgbClr val="000000">
                    <a:alpha val="100000"/>
                  </a:srgbClr>
                </a:solidFill>
                <a:latin typeface="Microsoft YaHei"/>
                <a:ea typeface="Microsoft YaHei"/>
                <a:cs typeface="Microsoft YaHei"/>
              </a:rPr>
              <a:t> </a:t>
            </a:r>
            <a:r>
              <a:rPr sz="1600" kern="0" spc="100" dirty="0">
                <a:solidFill>
                  <a:srgbClr val="000000">
                    <a:alpha val="100000"/>
                  </a:srgbClr>
                </a:solidFill>
                <a:latin typeface="Microsoft YaHei"/>
                <a:ea typeface="Microsoft YaHei"/>
                <a:cs typeface="Microsoft YaHei"/>
              </a:rPr>
              <a:t>、</a:t>
            </a:r>
            <a:r>
              <a:rPr sz="1600" kern="0" spc="-300" dirty="0">
                <a:solidFill>
                  <a:srgbClr val="000000">
                    <a:alpha val="100000"/>
                  </a:srgbClr>
                </a:solidFill>
                <a:latin typeface="Microsoft YaHei"/>
                <a:ea typeface="Microsoft YaHei"/>
                <a:cs typeface="Microsoft YaHei"/>
              </a:rPr>
              <a:t> </a:t>
            </a:r>
            <a:r>
              <a:rPr sz="1600" kern="0" spc="90" dirty="0">
                <a:solidFill>
                  <a:srgbClr val="000000">
                    <a:alpha val="100000"/>
                  </a:srgbClr>
                </a:solidFill>
                <a:latin typeface="Microsoft YaHei"/>
                <a:ea typeface="Microsoft YaHei"/>
                <a:cs typeface="Microsoft YaHei"/>
              </a:rPr>
              <a:t>仪表装置 ，不具有与该区域爆炸危险等级相对应的防爆</a:t>
            </a:r>
            <a:r>
              <a:rPr sz="1600" kern="0" spc="0" dirty="0">
                <a:solidFill>
                  <a:srgbClr val="000000">
                    <a:alpha val="100000"/>
                  </a:srgbClr>
                </a:solidFill>
                <a:latin typeface="Microsoft YaHei"/>
                <a:ea typeface="Microsoft YaHei"/>
                <a:cs typeface="Microsoft YaHei"/>
              </a:rPr>
              <a:t> </a:t>
            </a:r>
            <a:r>
              <a:rPr sz="1600" kern="0" spc="50" dirty="0">
                <a:solidFill>
                  <a:srgbClr val="000000">
                    <a:alpha val="100000"/>
                  </a:srgbClr>
                </a:solidFill>
                <a:latin typeface="Microsoft YaHei"/>
                <a:ea typeface="Microsoft YaHei"/>
                <a:cs typeface="Microsoft YaHei"/>
              </a:rPr>
              <a:t>性能 ；</a:t>
            </a:r>
            <a:endParaRPr sz="1600" dirty="0">
              <a:latin typeface="Microsoft YaHei"/>
              <a:ea typeface="Microsoft YaHei"/>
              <a:cs typeface="Microsoft YaHei"/>
            </a:endParaRPr>
          </a:p>
        </p:txBody>
      </p:sp>
      <p:sp>
        <p:nvSpPr>
          <p:cNvPr id="1308" name="textbox 1308"/>
          <p:cNvSpPr/>
          <p:nvPr/>
        </p:nvSpPr>
        <p:spPr>
          <a:xfrm>
            <a:off x="4641918" y="2724248"/>
            <a:ext cx="2901314" cy="295275"/>
          </a:xfrm>
          <a:prstGeom prst="rect">
            <a:avLst/>
          </a:prstGeom>
          <a:noFill/>
          <a:ln w="0" cap="flat">
            <a:noFill/>
            <a:prstDash val="solid"/>
            <a:miter lim="0"/>
          </a:ln>
        </p:spPr>
        <p:txBody>
          <a:bodyPr vert="horz" wrap="square" lIns="0" tIns="0" rIns="0" bIns="0"/>
          <a:lstStyle/>
          <a:p>
            <a:pPr algn="l" rtl="0" eaLnBrk="0">
              <a:lnSpc>
                <a:spcPct val="83341"/>
              </a:lnSpc>
              <a:tabLst/>
            </a:pPr>
            <a:endParaRPr sz="100" dirty="0">
              <a:latin typeface="Arial"/>
              <a:ea typeface="Arial"/>
              <a:cs typeface="Arial"/>
            </a:endParaRPr>
          </a:p>
          <a:p>
            <a:pPr marL="12700" algn="l" rtl="0" eaLnBrk="0">
              <a:lnSpc>
                <a:spcPts val="2123"/>
              </a:lnSpc>
              <a:tabLst/>
            </a:pPr>
            <a:r>
              <a:rPr sz="1600" kern="0" spc="130" dirty="0">
                <a:solidFill>
                  <a:srgbClr val="000000">
                    <a:alpha val="100000"/>
                  </a:srgbClr>
                </a:solidFill>
                <a:latin typeface="Microsoft YaHei"/>
                <a:ea typeface="Microsoft YaHei"/>
                <a:cs typeface="Microsoft YaHei"/>
              </a:rPr>
              <a:t>2</a:t>
            </a:r>
            <a:r>
              <a:rPr sz="1600" kern="0" spc="-200" dirty="0">
                <a:solidFill>
                  <a:srgbClr val="000000">
                    <a:alpha val="100000"/>
                  </a:srgbClr>
                </a:solidFill>
                <a:latin typeface="Microsoft YaHei"/>
                <a:ea typeface="Microsoft YaHei"/>
                <a:cs typeface="Microsoft YaHei"/>
              </a:rPr>
              <a:t> </a:t>
            </a:r>
            <a:r>
              <a:rPr sz="1600" kern="0" spc="130" dirty="0">
                <a:solidFill>
                  <a:srgbClr val="000000">
                    <a:alpha val="100000"/>
                  </a:srgbClr>
                </a:solidFill>
                <a:latin typeface="Microsoft YaHei"/>
                <a:ea typeface="Microsoft YaHei"/>
                <a:cs typeface="Microsoft YaHei"/>
              </a:rPr>
              <a:t>.液化天然气储配站或气化站</a:t>
            </a:r>
            <a:endParaRPr sz="1600" dirty="0">
              <a:latin typeface="Microsoft YaHei"/>
              <a:ea typeface="Microsoft YaHei"/>
              <a:cs typeface="Microsoft YaHei"/>
            </a:endParaRPr>
          </a:p>
        </p:txBody>
      </p:sp>
      <p:pic>
        <p:nvPicPr>
          <p:cNvPr id="1310" name="picture 1310"/>
          <p:cNvPicPr>
            <a:picLocks noChangeAspect="1"/>
          </p:cNvPicPr>
          <p:nvPr/>
        </p:nvPicPr>
        <p:blipFill>
          <a:blip r:embed="rId2"/>
          <a:stretch>
            <a:fillRect/>
          </a:stretch>
        </p:blipFill>
        <p:spPr>
          <a:xfrm rot="21600000">
            <a:off x="11472671" y="0"/>
            <a:ext cx="719328" cy="720852"/>
          </a:xfrm>
          <a:prstGeom prst="rect">
            <a:avLst/>
          </a:prstGeom>
        </p:spPr>
      </p:pic>
      <p:pic>
        <p:nvPicPr>
          <p:cNvPr id="1312" name="picture 1312"/>
          <p:cNvPicPr>
            <a:picLocks noChangeAspect="1"/>
          </p:cNvPicPr>
          <p:nvPr/>
        </p:nvPicPr>
        <p:blipFill>
          <a:blip r:embed="rId3"/>
          <a:stretch>
            <a:fillRect/>
          </a:stretch>
        </p:blipFill>
        <p:spPr>
          <a:xfrm rot="21600000">
            <a:off x="0" y="6138671"/>
            <a:ext cx="720852" cy="719328"/>
          </a:xfrm>
          <a:prstGeom prst="rect">
            <a:avLst/>
          </a:prstGeom>
        </p:spPr>
      </p:pic>
      <p:pic>
        <p:nvPicPr>
          <p:cNvPr id="1314" name="picture 1314"/>
          <p:cNvPicPr>
            <a:picLocks noChangeAspect="1"/>
          </p:cNvPicPr>
          <p:nvPr/>
        </p:nvPicPr>
        <p:blipFill>
          <a:blip r:embed="rId4"/>
          <a:stretch>
            <a:fillRect/>
          </a:stretch>
        </p:blipFill>
        <p:spPr>
          <a:xfrm rot="21600000">
            <a:off x="720090" y="1619250"/>
            <a:ext cx="10751184" cy="12700"/>
          </a:xfrm>
          <a:prstGeom prst="rect">
            <a:avLst/>
          </a:prstGeom>
        </p:spPr>
      </p:pic>
      <p:pic>
        <p:nvPicPr>
          <p:cNvPr id="1316" name="picture 1316"/>
          <p:cNvPicPr>
            <a:picLocks noChangeAspect="1"/>
          </p:cNvPicPr>
          <p:nvPr/>
        </p:nvPicPr>
        <p:blipFill>
          <a:blip r:embed="rId4"/>
          <a:stretch>
            <a:fillRect/>
          </a:stretch>
        </p:blipFill>
        <p:spPr>
          <a:xfrm rot="21600000">
            <a:off x="720090" y="2541270"/>
            <a:ext cx="10751184" cy="12700"/>
          </a:xfrm>
          <a:prstGeom prst="rect">
            <a:avLst/>
          </a:prstGeom>
        </p:spPr>
      </p:pic>
    </p:spTree>
  </p:cSld>
  <p:clrMapOvr>
    <a:masterClrMapping/>
  </p:clrMapOvr>
</p:sld>
</file>

<file path=ppt/slides/slide62.xml><?xml version="1.0" encoding="utf-8"?>
<p:sld xmlns:a16="http://schemas.microsoft.com/office/drawing/2014/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18" name="rect 1318"/>
          <p:cNvSpPr/>
          <p:nvPr/>
        </p:nvSpPr>
        <p:spPr>
          <a:xfrm>
            <a:off x="0" y="0"/>
            <a:ext cx="12192000" cy="6858000"/>
          </a:xfrm>
          <a:prstGeom prst="rect">
            <a:avLst/>
          </a:prstGeom>
          <a:solidFill>
            <a:srgbClr val="E4F4FB">
              <a:alpha val="100000"/>
            </a:srgbClr>
          </a:solidFill>
          <a:ln w="0" cap="flat">
            <a:noFill/>
            <a:prstDash val="solid"/>
            <a:miter lim="0"/>
          </a:ln>
        </p:spPr>
        <p:txBody>
          <a:bodyPr rtlCol="0"/>
          <a:lstStyle/>
          <a:p>
            <a:pPr algn="ctr"/>
            <a:endParaRPr lang="zh-CN" altLang="en-US"/>
          </a:p>
        </p:txBody>
      </p:sp>
      <p:grpSp>
        <p:nvGrpSpPr>
          <p:cNvPr id="102" name="group 102"/>
          <p:cNvGrpSpPr/>
          <p:nvPr/>
        </p:nvGrpSpPr>
        <p:grpSpPr>
          <a:xfrm rot="21600000">
            <a:off x="720852" y="1626107"/>
            <a:ext cx="10750296" cy="4658868"/>
            <a:chOff x="0" y="0"/>
            <a:chExt cx="10750296" cy="4658868"/>
          </a:xfrm>
        </p:grpSpPr>
        <p:sp>
          <p:nvSpPr>
            <p:cNvPr id="1320" name="path 1320"/>
            <p:cNvSpPr/>
            <p:nvPr/>
          </p:nvSpPr>
          <p:spPr>
            <a:xfrm>
              <a:off x="0" y="0"/>
              <a:ext cx="10750296" cy="2165604"/>
            </a:xfrm>
            <a:custGeom>
              <a:avLst/>
              <a:gdLst/>
              <a:ahLst/>
              <a:cxnLst/>
              <a:rect l="0" t="0" r="0" b="0"/>
              <a:pathLst>
                <a:path w="16929" h="3410">
                  <a:moveTo>
                    <a:pt x="0" y="0"/>
                  </a:moveTo>
                  <a:lnTo>
                    <a:pt x="16929" y="0"/>
                  </a:lnTo>
                  <a:lnTo>
                    <a:pt x="16929" y="1452"/>
                  </a:lnTo>
                  <a:lnTo>
                    <a:pt x="0" y="1452"/>
                  </a:lnTo>
                  <a:lnTo>
                    <a:pt x="0" y="0"/>
                  </a:lnTo>
                  <a:close/>
                </a:path>
                <a:path w="16929" h="3410">
                  <a:moveTo>
                    <a:pt x="0" y="2431"/>
                  </a:moveTo>
                  <a:lnTo>
                    <a:pt x="4171" y="2431"/>
                  </a:lnTo>
                  <a:lnTo>
                    <a:pt x="4171" y="3410"/>
                  </a:lnTo>
                  <a:lnTo>
                    <a:pt x="0" y="3410"/>
                  </a:lnTo>
                  <a:lnTo>
                    <a:pt x="0" y="2431"/>
                  </a:lnTo>
                  <a:close/>
                </a:path>
                <a:path w="16929" h="3410">
                  <a:moveTo>
                    <a:pt x="4171" y="2431"/>
                  </a:moveTo>
                  <a:lnTo>
                    <a:pt x="11138" y="2431"/>
                  </a:lnTo>
                  <a:lnTo>
                    <a:pt x="11138" y="3410"/>
                  </a:lnTo>
                  <a:lnTo>
                    <a:pt x="4171" y="3410"/>
                  </a:lnTo>
                  <a:lnTo>
                    <a:pt x="4171" y="2431"/>
                  </a:lnTo>
                  <a:close/>
                </a:path>
                <a:path w="16929" h="3410">
                  <a:moveTo>
                    <a:pt x="11138" y="2431"/>
                  </a:moveTo>
                  <a:lnTo>
                    <a:pt x="16929" y="2431"/>
                  </a:lnTo>
                  <a:lnTo>
                    <a:pt x="16929" y="3410"/>
                  </a:lnTo>
                  <a:lnTo>
                    <a:pt x="11138" y="3410"/>
                  </a:lnTo>
                  <a:lnTo>
                    <a:pt x="11138" y="2431"/>
                  </a:lnTo>
                  <a:close/>
                </a:path>
              </a:pathLst>
            </a:custGeom>
            <a:solidFill>
              <a:srgbClr val="B9D6E6">
                <a:alpha val="100000"/>
              </a:srgbClr>
            </a:solidFill>
            <a:ln w="0" cap="flat">
              <a:noFill/>
              <a:prstDash val="solid"/>
              <a:miter lim="0"/>
            </a:ln>
          </p:spPr>
          <p:txBody>
            <a:bodyPr rtlCol="0"/>
            <a:lstStyle/>
            <a:p>
              <a:pPr algn="ctr"/>
              <a:endParaRPr lang="zh-CN" altLang="en-US"/>
            </a:p>
          </p:txBody>
        </p:sp>
        <p:sp>
          <p:nvSpPr>
            <p:cNvPr id="1322" name="path 1322"/>
            <p:cNvSpPr/>
            <p:nvPr/>
          </p:nvSpPr>
          <p:spPr>
            <a:xfrm>
              <a:off x="0" y="922020"/>
              <a:ext cx="10750296" cy="3736847"/>
            </a:xfrm>
            <a:custGeom>
              <a:avLst/>
              <a:gdLst/>
              <a:ahLst/>
              <a:cxnLst/>
              <a:rect l="0" t="0" r="0" b="0"/>
              <a:pathLst>
                <a:path w="16929" h="5884">
                  <a:moveTo>
                    <a:pt x="0" y="0"/>
                  </a:moveTo>
                  <a:lnTo>
                    <a:pt x="16929" y="0"/>
                  </a:lnTo>
                  <a:lnTo>
                    <a:pt x="16929" y="979"/>
                  </a:lnTo>
                  <a:lnTo>
                    <a:pt x="0" y="979"/>
                  </a:lnTo>
                  <a:lnTo>
                    <a:pt x="0" y="0"/>
                  </a:lnTo>
                  <a:close/>
                </a:path>
                <a:path w="16929" h="5884">
                  <a:moveTo>
                    <a:pt x="0" y="1958"/>
                  </a:moveTo>
                  <a:lnTo>
                    <a:pt x="4171" y="1958"/>
                  </a:lnTo>
                  <a:lnTo>
                    <a:pt x="4171" y="5884"/>
                  </a:lnTo>
                  <a:lnTo>
                    <a:pt x="0" y="5884"/>
                  </a:lnTo>
                  <a:lnTo>
                    <a:pt x="0" y="1958"/>
                  </a:lnTo>
                  <a:close/>
                </a:path>
                <a:path w="16929" h="5884">
                  <a:moveTo>
                    <a:pt x="4171" y="1958"/>
                  </a:moveTo>
                  <a:lnTo>
                    <a:pt x="11138" y="1958"/>
                  </a:lnTo>
                  <a:lnTo>
                    <a:pt x="11138" y="5884"/>
                  </a:lnTo>
                  <a:lnTo>
                    <a:pt x="4171" y="5884"/>
                  </a:lnTo>
                  <a:lnTo>
                    <a:pt x="4171" y="1958"/>
                  </a:lnTo>
                  <a:close/>
                </a:path>
                <a:path w="16929" h="5884">
                  <a:moveTo>
                    <a:pt x="11138" y="1958"/>
                  </a:moveTo>
                  <a:lnTo>
                    <a:pt x="16929" y="1958"/>
                  </a:lnTo>
                  <a:lnTo>
                    <a:pt x="16929" y="5884"/>
                  </a:lnTo>
                  <a:lnTo>
                    <a:pt x="11138" y="5884"/>
                  </a:lnTo>
                  <a:lnTo>
                    <a:pt x="11138" y="1958"/>
                  </a:lnTo>
                  <a:close/>
                </a:path>
              </a:pathLst>
            </a:custGeom>
            <a:solidFill>
              <a:srgbClr val="FFFFFF">
                <a:alpha val="100000"/>
              </a:srgbClr>
            </a:solidFill>
            <a:ln w="0" cap="flat">
              <a:noFill/>
              <a:prstDash val="solid"/>
              <a:miter lim="0"/>
            </a:ln>
          </p:spPr>
          <p:txBody>
            <a:bodyPr rtlCol="0"/>
            <a:lstStyle/>
            <a:p>
              <a:pPr algn="ctr"/>
              <a:endParaRPr lang="zh-CN" altLang="en-US"/>
            </a:p>
          </p:txBody>
        </p:sp>
      </p:grpSp>
      <p:graphicFrame>
        <p:nvGraphicFramePr>
          <p:cNvPr id="1324" name="table 1324"/>
          <p:cNvGraphicFramePr>
            <a:graphicFrameLocks noGrp="1"/>
          </p:cNvGraphicFramePr>
          <p:nvPr/>
        </p:nvGraphicFramePr>
        <p:xfrm>
          <a:off x="720090" y="3169920"/>
          <a:ext cx="10750549" cy="3121025"/>
        </p:xfrm>
        <a:graphic>
          <a:graphicData uri="http://schemas.openxmlformats.org/drawingml/2006/table">
            <a:tbl>
              <a:tblPr/>
              <a:tblGrid>
                <a:gridCol w="2649220">
                  <a:extLst>
                    <a:ext uri="{9D8B030D-6E8A-4147-A177-3AD203B41FA5}">
                      <a16:colId xmlns:a16="http://schemas.microsoft.com/office/drawing/2014/main" val="20000"/>
                    </a:ext>
                  </a:extLst>
                </a:gridCol>
                <a:gridCol w="4424045">
                  <a:extLst>
                    <a:ext uri="{9D8B030D-6E8A-4147-A177-3AD203B41FA5}">
                      <a16:colId xmlns:a16="http://schemas.microsoft.com/office/drawing/2014/main" val="20001"/>
                    </a:ext>
                  </a:extLst>
                </a:gridCol>
                <a:gridCol w="3677284">
                  <a:extLst>
                    <a:ext uri="{9D8B030D-6E8A-4147-A177-3AD203B41FA5}">
                      <a16:colId xmlns:a16="http://schemas.microsoft.com/office/drawing/2014/main" val="20002"/>
                    </a:ext>
                  </a:extLst>
                </a:gridCol>
              </a:tblGrid>
              <a:tr h="3121025">
                <a:tc>
                  <a:txBody>
                    <a:bodyPr/>
                    <a:lstStyle/>
                    <a:p>
                      <a:pPr algn="l" rtl="0" eaLnBrk="0">
                        <a:lnSpc>
                          <a:spcPct val="152000"/>
                        </a:lnSpc>
                        <a:tabLst/>
                      </a:pPr>
                      <a:endParaRPr sz="1000" dirty="0">
                        <a:latin typeface="Arial"/>
                        <a:ea typeface="Arial"/>
                        <a:cs typeface="Arial"/>
                      </a:endParaRPr>
                    </a:p>
                    <a:p>
                      <a:pPr algn="l" rtl="0" eaLnBrk="0">
                        <a:lnSpc>
                          <a:spcPct val="8355"/>
                        </a:lnSpc>
                        <a:tabLst/>
                      </a:pPr>
                      <a:endParaRPr sz="100" dirty="0">
                        <a:latin typeface="Arial"/>
                        <a:ea typeface="Arial"/>
                        <a:cs typeface="Arial"/>
                      </a:endParaRPr>
                    </a:p>
                    <a:p>
                      <a:pPr marL="872489" algn="l" rtl="0" eaLnBrk="0">
                        <a:lnSpc>
                          <a:spcPct val="84000"/>
                        </a:lnSpc>
                        <a:tabLst/>
                      </a:pPr>
                      <a:r>
                        <a:rPr sz="1600" kern="0" spc="120" dirty="0">
                          <a:solidFill>
                            <a:srgbClr val="000000">
                              <a:alpha val="100000"/>
                            </a:srgbClr>
                          </a:solidFill>
                          <a:latin typeface="Microsoft YaHei"/>
                          <a:ea typeface="Microsoft YaHei"/>
                          <a:cs typeface="Microsoft YaHei"/>
                        </a:rPr>
                        <a:t>检查要点</a:t>
                      </a:r>
                      <a:endParaRPr sz="1600" dirty="0">
                        <a:latin typeface="Microsoft YaHei"/>
                        <a:ea typeface="Microsoft YaHei"/>
                        <a:cs typeface="Microsoft YaHei"/>
                      </a:endParaRPr>
                    </a:p>
                    <a:p>
                      <a:pPr algn="l" rtl="0" eaLnBrk="0">
                        <a:lnSpc>
                          <a:spcPct val="141000"/>
                        </a:lnSpc>
                        <a:tabLst/>
                      </a:pPr>
                      <a:endParaRPr sz="1000" dirty="0">
                        <a:latin typeface="Arial"/>
                        <a:ea typeface="Arial"/>
                        <a:cs typeface="Arial"/>
                      </a:endParaRPr>
                    </a:p>
                    <a:p>
                      <a:pPr algn="l" rtl="0" eaLnBrk="0">
                        <a:lnSpc>
                          <a:spcPct val="142000"/>
                        </a:lnSpc>
                        <a:tabLst/>
                      </a:pPr>
                      <a:endParaRPr sz="1000" dirty="0">
                        <a:latin typeface="Arial"/>
                        <a:ea typeface="Arial"/>
                        <a:cs typeface="Arial"/>
                      </a:endParaRPr>
                    </a:p>
                    <a:p>
                      <a:pPr marL="231140" algn="l" rtl="0" eaLnBrk="0">
                        <a:lnSpc>
                          <a:spcPct val="127000"/>
                        </a:lnSpc>
                        <a:spcBef>
                          <a:spcPts val="282"/>
                        </a:spcBef>
                        <a:tabLst/>
                      </a:pPr>
                      <a:r>
                        <a:rPr sz="900" kern="0" spc="80" dirty="0">
                          <a:solidFill>
                            <a:srgbClr val="000000">
                              <a:alpha val="100000"/>
                            </a:srgbClr>
                          </a:solidFill>
                          <a:latin typeface="Microsoft YaHei"/>
                          <a:ea typeface="Microsoft YaHei"/>
                          <a:cs typeface="Microsoft YaHei"/>
                        </a:rPr>
                        <a:t>查露天设置的储罐区、</a:t>
                      </a:r>
                      <a:r>
                        <a:rPr sz="900" kern="0" spc="-150" dirty="0">
                          <a:solidFill>
                            <a:srgbClr val="000000">
                              <a:alpha val="100000"/>
                            </a:srgbClr>
                          </a:solidFill>
                          <a:latin typeface="Microsoft YaHei"/>
                          <a:ea typeface="Microsoft YaHei"/>
                          <a:cs typeface="Microsoft YaHei"/>
                        </a:rPr>
                        <a:t> </a:t>
                      </a:r>
                      <a:r>
                        <a:rPr sz="900" kern="0" spc="80" dirty="0">
                          <a:solidFill>
                            <a:srgbClr val="000000">
                              <a:alpha val="100000"/>
                            </a:srgbClr>
                          </a:solidFill>
                          <a:latin typeface="Microsoft YaHei"/>
                          <a:ea typeface="Microsoft YaHei"/>
                          <a:cs typeface="Microsoft YaHei"/>
                        </a:rPr>
                        <a:t>装卸区、</a:t>
                      </a:r>
                      <a:r>
                        <a:rPr sz="900" kern="0" spc="-150" dirty="0">
                          <a:solidFill>
                            <a:srgbClr val="000000">
                              <a:alpha val="100000"/>
                            </a:srgbClr>
                          </a:solidFill>
                          <a:latin typeface="Microsoft YaHei"/>
                          <a:ea typeface="Microsoft YaHei"/>
                          <a:cs typeface="Microsoft YaHei"/>
                        </a:rPr>
                        <a:t> </a:t>
                      </a:r>
                      <a:r>
                        <a:rPr sz="900" kern="0" spc="80" dirty="0">
                          <a:solidFill>
                            <a:srgbClr val="000000">
                              <a:alpha val="100000"/>
                            </a:srgbClr>
                          </a:solidFill>
                          <a:latin typeface="Microsoft YaHei"/>
                          <a:ea typeface="Microsoft YaHei"/>
                          <a:cs typeface="Microsoft YaHei"/>
                        </a:rPr>
                        <a:t>灌瓶间</a:t>
                      </a:r>
                      <a:r>
                        <a:rPr sz="900" kern="0" spc="70" dirty="0">
                          <a:solidFill>
                            <a:srgbClr val="000000">
                              <a:alpha val="100000"/>
                            </a:srgbClr>
                          </a:solidFill>
                          <a:latin typeface="Microsoft YaHei"/>
                          <a:ea typeface="Microsoft YaHei"/>
                          <a:cs typeface="Microsoft YaHei"/>
                        </a:rPr>
                        <a:t>、</a:t>
                      </a:r>
                      <a:r>
                        <a:rPr sz="900" kern="0" spc="0" dirty="0">
                          <a:solidFill>
                            <a:srgbClr val="000000">
                              <a:alpha val="100000"/>
                            </a:srgbClr>
                          </a:solidFill>
                          <a:latin typeface="Microsoft YaHei"/>
                          <a:ea typeface="Microsoft YaHei"/>
                          <a:cs typeface="Microsoft YaHei"/>
                        </a:rPr>
                        <a:t>     </a:t>
                      </a:r>
                      <a:r>
                        <a:rPr sz="900" kern="0" spc="60" dirty="0">
                          <a:solidFill>
                            <a:srgbClr val="000000">
                              <a:alpha val="100000"/>
                            </a:srgbClr>
                          </a:solidFill>
                          <a:latin typeface="Microsoft YaHei"/>
                          <a:ea typeface="Microsoft YaHei"/>
                          <a:cs typeface="Microsoft YaHei"/>
                        </a:rPr>
                        <a:t>实瓶库、</a:t>
                      </a:r>
                      <a:r>
                        <a:rPr sz="900" kern="0" spc="-60" dirty="0">
                          <a:solidFill>
                            <a:srgbClr val="000000">
                              <a:alpha val="100000"/>
                            </a:srgbClr>
                          </a:solidFill>
                          <a:latin typeface="Microsoft YaHei"/>
                          <a:ea typeface="Microsoft YaHei"/>
                          <a:cs typeface="Microsoft YaHei"/>
                        </a:rPr>
                        <a:t> </a:t>
                      </a:r>
                      <a:r>
                        <a:rPr sz="900" kern="0" spc="60" dirty="0">
                          <a:solidFill>
                            <a:srgbClr val="000000">
                              <a:alpha val="100000"/>
                            </a:srgbClr>
                          </a:solidFill>
                          <a:latin typeface="Microsoft YaHei"/>
                          <a:ea typeface="Microsoft YaHei"/>
                          <a:cs typeface="Microsoft YaHei"/>
                        </a:rPr>
                        <a:t>压缩机间、</a:t>
                      </a:r>
                      <a:r>
                        <a:rPr sz="900" kern="0" spc="-150" dirty="0">
                          <a:solidFill>
                            <a:srgbClr val="000000">
                              <a:alpha val="100000"/>
                            </a:srgbClr>
                          </a:solidFill>
                          <a:latin typeface="Microsoft YaHei"/>
                          <a:ea typeface="Microsoft YaHei"/>
                          <a:cs typeface="Microsoft YaHei"/>
                        </a:rPr>
                        <a:t> </a:t>
                      </a:r>
                      <a:r>
                        <a:rPr sz="900" kern="0" spc="60" dirty="0">
                          <a:solidFill>
                            <a:srgbClr val="000000">
                              <a:alpha val="100000"/>
                            </a:srgbClr>
                          </a:solidFill>
                          <a:latin typeface="Microsoft YaHei"/>
                          <a:ea typeface="Microsoft YaHei"/>
                          <a:cs typeface="Microsoft YaHei"/>
                        </a:rPr>
                        <a:t>烃泵房（棚 ）、气</a:t>
                      </a:r>
                      <a:r>
                        <a:rPr sz="900" kern="0" spc="0" dirty="0">
                          <a:solidFill>
                            <a:srgbClr val="000000">
                              <a:alpha val="100000"/>
                            </a:srgbClr>
                          </a:solidFill>
                          <a:latin typeface="Microsoft YaHei"/>
                          <a:ea typeface="Microsoft YaHei"/>
                          <a:cs typeface="Microsoft YaHei"/>
                        </a:rPr>
                        <a:t>         </a:t>
                      </a:r>
                      <a:r>
                        <a:rPr sz="900" kern="0" spc="80" dirty="0">
                          <a:solidFill>
                            <a:srgbClr val="000000">
                              <a:alpha val="100000"/>
                            </a:srgbClr>
                          </a:solidFill>
                          <a:latin typeface="Microsoft YaHei"/>
                          <a:ea typeface="Microsoft YaHei"/>
                          <a:cs typeface="Microsoft YaHei"/>
                        </a:rPr>
                        <a:t>化间、</a:t>
                      </a:r>
                      <a:r>
                        <a:rPr sz="900" kern="0" spc="-80" dirty="0">
                          <a:solidFill>
                            <a:srgbClr val="000000">
                              <a:alpha val="100000"/>
                            </a:srgbClr>
                          </a:solidFill>
                          <a:latin typeface="Microsoft YaHei"/>
                          <a:ea typeface="Microsoft YaHei"/>
                          <a:cs typeface="Microsoft YaHei"/>
                        </a:rPr>
                        <a:t> </a:t>
                      </a:r>
                      <a:r>
                        <a:rPr sz="900" kern="0" spc="80" dirty="0">
                          <a:solidFill>
                            <a:srgbClr val="000000">
                              <a:alpha val="100000"/>
                            </a:srgbClr>
                          </a:solidFill>
                          <a:latin typeface="Microsoft YaHei"/>
                          <a:ea typeface="Microsoft YaHei"/>
                          <a:cs typeface="Microsoft YaHei"/>
                        </a:rPr>
                        <a:t>混气间、</a:t>
                      </a:r>
                      <a:r>
                        <a:rPr sz="900" kern="0" spc="-150" dirty="0">
                          <a:solidFill>
                            <a:srgbClr val="000000">
                              <a:alpha val="100000"/>
                            </a:srgbClr>
                          </a:solidFill>
                          <a:latin typeface="Microsoft YaHei"/>
                          <a:ea typeface="Microsoft YaHei"/>
                          <a:cs typeface="Microsoft YaHei"/>
                        </a:rPr>
                        <a:t> </a:t>
                      </a:r>
                      <a:r>
                        <a:rPr sz="900" kern="0" spc="80" dirty="0">
                          <a:solidFill>
                            <a:srgbClr val="000000">
                              <a:alpha val="100000"/>
                            </a:srgbClr>
                          </a:solidFill>
                          <a:latin typeface="Microsoft YaHei"/>
                          <a:ea typeface="Microsoft YaHei"/>
                          <a:cs typeface="Microsoft YaHei"/>
                        </a:rPr>
                        <a:t>瓶组间（爆炸危险区域</a:t>
                      </a:r>
                      <a:r>
                        <a:rPr sz="900" kern="0" spc="0" dirty="0">
                          <a:solidFill>
                            <a:srgbClr val="000000">
                              <a:alpha val="100000"/>
                            </a:srgbClr>
                          </a:solidFill>
                          <a:latin typeface="Microsoft YaHei"/>
                          <a:ea typeface="Microsoft YaHei"/>
                          <a:cs typeface="Microsoft YaHei"/>
                        </a:rPr>
                        <a:t>         </a:t>
                      </a:r>
                      <a:r>
                        <a:rPr sz="900" kern="0" spc="60" dirty="0">
                          <a:solidFill>
                            <a:srgbClr val="000000">
                              <a:alpha val="100000"/>
                            </a:srgbClr>
                          </a:solidFill>
                          <a:latin typeface="Microsoft YaHei"/>
                          <a:ea typeface="Microsoft YaHei"/>
                          <a:cs typeface="Microsoft YaHei"/>
                        </a:rPr>
                        <a:t>等级为</a:t>
                      </a:r>
                      <a:r>
                        <a:rPr sz="900" kern="0" spc="60" dirty="0">
                          <a:solidFill>
                            <a:srgbClr val="000000">
                              <a:alpha val="100000"/>
                            </a:srgbClr>
                          </a:solidFill>
                          <a:latin typeface="FangSong"/>
                          <a:ea typeface="FangSong"/>
                          <a:cs typeface="FangSong"/>
                        </a:rPr>
                        <a:t>2</a:t>
                      </a:r>
                      <a:r>
                        <a:rPr sz="900" kern="0" spc="60" dirty="0">
                          <a:solidFill>
                            <a:srgbClr val="000000">
                              <a:alpha val="100000"/>
                            </a:srgbClr>
                          </a:solidFill>
                          <a:latin typeface="Microsoft YaHei"/>
                          <a:ea typeface="Microsoft YaHei"/>
                          <a:cs typeface="Microsoft YaHei"/>
                        </a:rPr>
                        <a:t>区 ）的紧急切断阀、</a:t>
                      </a:r>
                      <a:r>
                        <a:rPr sz="900" kern="0" spc="-100" dirty="0">
                          <a:solidFill>
                            <a:srgbClr val="000000">
                              <a:alpha val="100000"/>
                            </a:srgbClr>
                          </a:solidFill>
                          <a:latin typeface="Microsoft YaHei"/>
                          <a:ea typeface="Microsoft YaHei"/>
                          <a:cs typeface="Microsoft YaHei"/>
                        </a:rPr>
                        <a:t> </a:t>
                      </a:r>
                      <a:r>
                        <a:rPr sz="900" kern="0" spc="60" dirty="0">
                          <a:solidFill>
                            <a:srgbClr val="000000">
                              <a:alpha val="100000"/>
                            </a:srgbClr>
                          </a:solidFill>
                          <a:latin typeface="Microsoft YaHei"/>
                          <a:ea typeface="Microsoft YaHei"/>
                          <a:cs typeface="Microsoft YaHei"/>
                        </a:rPr>
                        <a:t>电磁阀、</a:t>
                      </a:r>
                      <a:endParaRPr sz="900" dirty="0">
                        <a:latin typeface="Microsoft YaHei"/>
                        <a:ea typeface="Microsoft YaHei"/>
                        <a:cs typeface="Microsoft YaHei"/>
                      </a:endParaRPr>
                    </a:p>
                    <a:p>
                      <a:pPr marL="231140" algn="l" rtl="0" eaLnBrk="0">
                        <a:lnSpc>
                          <a:spcPct val="132000"/>
                        </a:lnSpc>
                        <a:spcBef>
                          <a:spcPts val="15"/>
                        </a:spcBef>
                        <a:tabLst/>
                      </a:pPr>
                      <a:r>
                        <a:rPr sz="900" kern="0" spc="70" dirty="0">
                          <a:solidFill>
                            <a:srgbClr val="000000">
                              <a:alpha val="100000"/>
                            </a:srgbClr>
                          </a:solidFill>
                          <a:latin typeface="Microsoft YaHei"/>
                          <a:ea typeface="Microsoft YaHei"/>
                          <a:cs typeface="Microsoft YaHei"/>
                        </a:rPr>
                        <a:t>充装秤、</a:t>
                      </a:r>
                      <a:r>
                        <a:rPr sz="900" kern="0" spc="-150" dirty="0">
                          <a:solidFill>
                            <a:srgbClr val="000000">
                              <a:alpha val="100000"/>
                            </a:srgbClr>
                          </a:solidFill>
                          <a:latin typeface="Microsoft YaHei"/>
                          <a:ea typeface="Microsoft YaHei"/>
                          <a:cs typeface="Microsoft YaHei"/>
                        </a:rPr>
                        <a:t> </a:t>
                      </a:r>
                      <a:r>
                        <a:rPr sz="900" kern="0" spc="70" dirty="0">
                          <a:solidFill>
                            <a:srgbClr val="000000">
                              <a:alpha val="100000"/>
                            </a:srgbClr>
                          </a:solidFill>
                          <a:latin typeface="Microsoft YaHei"/>
                          <a:ea typeface="Microsoft YaHei"/>
                          <a:cs typeface="Microsoft YaHei"/>
                        </a:rPr>
                        <a:t>烃泵、</a:t>
                      </a:r>
                      <a:r>
                        <a:rPr sz="900" kern="0" spc="-150" dirty="0">
                          <a:solidFill>
                            <a:srgbClr val="000000">
                              <a:alpha val="100000"/>
                            </a:srgbClr>
                          </a:solidFill>
                          <a:latin typeface="Microsoft YaHei"/>
                          <a:ea typeface="Microsoft YaHei"/>
                          <a:cs typeface="Microsoft YaHei"/>
                        </a:rPr>
                        <a:t> </a:t>
                      </a:r>
                      <a:r>
                        <a:rPr sz="900" kern="0" spc="70" dirty="0">
                          <a:solidFill>
                            <a:srgbClr val="000000">
                              <a:alpha val="100000"/>
                            </a:srgbClr>
                          </a:solidFill>
                          <a:latin typeface="Microsoft YaHei"/>
                          <a:ea typeface="Microsoft YaHei"/>
                          <a:cs typeface="Microsoft YaHei"/>
                        </a:rPr>
                        <a:t>压缩机、</a:t>
                      </a:r>
                      <a:r>
                        <a:rPr sz="900" kern="0" spc="-140" dirty="0">
                          <a:solidFill>
                            <a:srgbClr val="000000">
                              <a:alpha val="100000"/>
                            </a:srgbClr>
                          </a:solidFill>
                          <a:latin typeface="Microsoft YaHei"/>
                          <a:ea typeface="Microsoft YaHei"/>
                          <a:cs typeface="Microsoft YaHei"/>
                        </a:rPr>
                        <a:t> </a:t>
                      </a:r>
                      <a:r>
                        <a:rPr sz="900" kern="0" spc="70" dirty="0">
                          <a:solidFill>
                            <a:srgbClr val="000000">
                              <a:alpha val="100000"/>
                            </a:srgbClr>
                          </a:solidFill>
                          <a:latin typeface="Microsoft YaHei"/>
                          <a:ea typeface="Microsoft YaHei"/>
                          <a:cs typeface="Microsoft YaHei"/>
                        </a:rPr>
                        <a:t>排风扇、</a:t>
                      </a:r>
                      <a:r>
                        <a:rPr sz="900" kern="0" spc="-150" dirty="0">
                          <a:solidFill>
                            <a:srgbClr val="000000">
                              <a:alpha val="100000"/>
                            </a:srgbClr>
                          </a:solidFill>
                          <a:latin typeface="Microsoft YaHei"/>
                          <a:ea typeface="Microsoft YaHei"/>
                          <a:cs typeface="Microsoft YaHei"/>
                        </a:rPr>
                        <a:t> </a:t>
                      </a:r>
                      <a:r>
                        <a:rPr sz="900" kern="0" spc="70" dirty="0">
                          <a:solidFill>
                            <a:srgbClr val="000000">
                              <a:alpha val="100000"/>
                            </a:srgbClr>
                          </a:solidFill>
                          <a:latin typeface="Microsoft YaHei"/>
                          <a:ea typeface="Microsoft YaHei"/>
                          <a:cs typeface="Microsoft YaHei"/>
                        </a:rPr>
                        <a:t>气化</a:t>
                      </a:r>
                      <a:r>
                        <a:rPr sz="900" kern="0" spc="0" dirty="0">
                          <a:solidFill>
                            <a:srgbClr val="000000">
                              <a:alpha val="100000"/>
                            </a:srgbClr>
                          </a:solidFill>
                          <a:latin typeface="Microsoft YaHei"/>
                          <a:ea typeface="Microsoft YaHei"/>
                          <a:cs typeface="Microsoft YaHei"/>
                        </a:rPr>
                        <a:t>         </a:t>
                      </a:r>
                      <a:r>
                        <a:rPr sz="900" kern="0" spc="70" dirty="0">
                          <a:solidFill>
                            <a:srgbClr val="000000">
                              <a:alpha val="100000"/>
                            </a:srgbClr>
                          </a:solidFill>
                          <a:latin typeface="Microsoft YaHei"/>
                          <a:ea typeface="Microsoft YaHei"/>
                          <a:cs typeface="Microsoft YaHei"/>
                        </a:rPr>
                        <a:t>混气设备、</a:t>
                      </a:r>
                      <a:r>
                        <a:rPr sz="900" kern="0" spc="-160" dirty="0">
                          <a:solidFill>
                            <a:srgbClr val="000000">
                              <a:alpha val="100000"/>
                            </a:srgbClr>
                          </a:solidFill>
                          <a:latin typeface="Microsoft YaHei"/>
                          <a:ea typeface="Microsoft YaHei"/>
                          <a:cs typeface="Microsoft YaHei"/>
                        </a:rPr>
                        <a:t> </a:t>
                      </a:r>
                      <a:r>
                        <a:rPr sz="900" kern="0" spc="70" dirty="0">
                          <a:solidFill>
                            <a:srgbClr val="000000">
                              <a:alpha val="100000"/>
                            </a:srgbClr>
                          </a:solidFill>
                          <a:latin typeface="Microsoft YaHei"/>
                          <a:ea typeface="Microsoft YaHei"/>
                          <a:cs typeface="Microsoft YaHei"/>
                        </a:rPr>
                        <a:t>加臭设备、</a:t>
                      </a:r>
                      <a:r>
                        <a:rPr sz="900" kern="0" spc="-100" dirty="0">
                          <a:solidFill>
                            <a:srgbClr val="000000">
                              <a:alpha val="100000"/>
                            </a:srgbClr>
                          </a:solidFill>
                          <a:latin typeface="Microsoft YaHei"/>
                          <a:ea typeface="Microsoft YaHei"/>
                          <a:cs typeface="Microsoft YaHei"/>
                        </a:rPr>
                        <a:t> </a:t>
                      </a:r>
                      <a:r>
                        <a:rPr sz="900" kern="0" spc="70" dirty="0">
                          <a:solidFill>
                            <a:srgbClr val="000000">
                              <a:alpha val="100000"/>
                            </a:srgbClr>
                          </a:solidFill>
                          <a:latin typeface="Microsoft YaHei"/>
                          <a:ea typeface="Microsoft YaHei"/>
                          <a:cs typeface="Microsoft YaHei"/>
                        </a:rPr>
                        <a:t>电加热器、</a:t>
                      </a:r>
                      <a:r>
                        <a:rPr sz="900" kern="0" spc="-130" dirty="0">
                          <a:solidFill>
                            <a:srgbClr val="000000">
                              <a:alpha val="100000"/>
                            </a:srgbClr>
                          </a:solidFill>
                          <a:latin typeface="Microsoft YaHei"/>
                          <a:ea typeface="Microsoft YaHei"/>
                          <a:cs typeface="Microsoft YaHei"/>
                        </a:rPr>
                        <a:t> </a:t>
                      </a:r>
                      <a:r>
                        <a:rPr sz="900" kern="0" spc="70" dirty="0">
                          <a:solidFill>
                            <a:srgbClr val="000000">
                              <a:alpha val="100000"/>
                            </a:srgbClr>
                          </a:solidFill>
                          <a:latin typeface="Microsoft YaHei"/>
                          <a:ea typeface="Microsoft YaHei"/>
                          <a:cs typeface="Microsoft YaHei"/>
                        </a:rPr>
                        <a:t>照明、</a:t>
                      </a:r>
                      <a:r>
                        <a:rPr sz="900" kern="0" spc="0" dirty="0">
                          <a:solidFill>
                            <a:srgbClr val="000000">
                              <a:alpha val="100000"/>
                            </a:srgbClr>
                          </a:solidFill>
                          <a:latin typeface="Microsoft YaHei"/>
                          <a:ea typeface="Microsoft YaHei"/>
                          <a:cs typeface="Microsoft YaHei"/>
                        </a:rPr>
                        <a:t>     </a:t>
                      </a:r>
                      <a:r>
                        <a:rPr sz="900" kern="0" spc="80" dirty="0">
                          <a:solidFill>
                            <a:srgbClr val="000000">
                              <a:alpha val="100000"/>
                            </a:srgbClr>
                          </a:solidFill>
                          <a:latin typeface="Microsoft YaHei"/>
                          <a:ea typeface="Microsoft YaHei"/>
                          <a:cs typeface="Microsoft YaHei"/>
                        </a:rPr>
                        <a:t>压力变送器、</a:t>
                      </a:r>
                      <a:r>
                        <a:rPr sz="900" kern="0" spc="-80" dirty="0">
                          <a:solidFill>
                            <a:srgbClr val="000000">
                              <a:alpha val="100000"/>
                            </a:srgbClr>
                          </a:solidFill>
                          <a:latin typeface="Microsoft YaHei"/>
                          <a:ea typeface="Microsoft YaHei"/>
                          <a:cs typeface="Microsoft YaHei"/>
                        </a:rPr>
                        <a:t> </a:t>
                      </a:r>
                      <a:r>
                        <a:rPr sz="900" kern="0" spc="80" dirty="0">
                          <a:solidFill>
                            <a:srgbClr val="000000">
                              <a:alpha val="100000"/>
                            </a:srgbClr>
                          </a:solidFill>
                          <a:latin typeface="Microsoft YaHei"/>
                          <a:ea typeface="Microsoft YaHei"/>
                          <a:cs typeface="Microsoft YaHei"/>
                        </a:rPr>
                        <a:t>温度变送器、</a:t>
                      </a:r>
                      <a:r>
                        <a:rPr sz="900" kern="0" spc="-150" dirty="0">
                          <a:solidFill>
                            <a:srgbClr val="000000">
                              <a:alpha val="100000"/>
                            </a:srgbClr>
                          </a:solidFill>
                          <a:latin typeface="Microsoft YaHei"/>
                          <a:ea typeface="Microsoft YaHei"/>
                          <a:cs typeface="Microsoft YaHei"/>
                        </a:rPr>
                        <a:t> </a:t>
                      </a:r>
                      <a:r>
                        <a:rPr sz="900" kern="0" spc="80" dirty="0">
                          <a:solidFill>
                            <a:srgbClr val="000000">
                              <a:alpha val="100000"/>
                            </a:srgbClr>
                          </a:solidFill>
                          <a:latin typeface="Microsoft YaHei"/>
                          <a:ea typeface="Microsoft YaHei"/>
                          <a:cs typeface="Microsoft YaHei"/>
                        </a:rPr>
                        <a:t>氧含量分析</a:t>
                      </a:r>
                      <a:r>
                        <a:rPr sz="900" kern="0" spc="0" dirty="0">
                          <a:solidFill>
                            <a:srgbClr val="000000">
                              <a:alpha val="100000"/>
                            </a:srgbClr>
                          </a:solidFill>
                          <a:latin typeface="Microsoft YaHei"/>
                          <a:ea typeface="Microsoft YaHei"/>
                          <a:cs typeface="Microsoft YaHei"/>
                        </a:rPr>
                        <a:t>         </a:t>
                      </a:r>
                      <a:r>
                        <a:rPr sz="900" kern="0" spc="80" dirty="0">
                          <a:solidFill>
                            <a:srgbClr val="000000">
                              <a:alpha val="100000"/>
                            </a:srgbClr>
                          </a:solidFill>
                          <a:latin typeface="Microsoft YaHei"/>
                          <a:ea typeface="Microsoft YaHei"/>
                          <a:cs typeface="Microsoft YaHei"/>
                        </a:rPr>
                        <a:t>仪表、</a:t>
                      </a:r>
                      <a:r>
                        <a:rPr sz="900" kern="0" spc="-80" dirty="0">
                          <a:solidFill>
                            <a:srgbClr val="000000">
                              <a:alpha val="100000"/>
                            </a:srgbClr>
                          </a:solidFill>
                          <a:latin typeface="Microsoft YaHei"/>
                          <a:ea typeface="Microsoft YaHei"/>
                          <a:cs typeface="Microsoft YaHei"/>
                        </a:rPr>
                        <a:t> </a:t>
                      </a:r>
                      <a:r>
                        <a:rPr sz="900" kern="0" spc="80" dirty="0">
                          <a:solidFill>
                            <a:srgbClr val="000000">
                              <a:alpha val="100000"/>
                            </a:srgbClr>
                          </a:solidFill>
                          <a:latin typeface="Microsoft YaHei"/>
                          <a:ea typeface="Microsoft YaHei"/>
                          <a:cs typeface="Microsoft YaHei"/>
                        </a:rPr>
                        <a:t>燃气浓度检测报警装置、</a:t>
                      </a:r>
                      <a:r>
                        <a:rPr sz="900" kern="0" spc="-150" dirty="0">
                          <a:solidFill>
                            <a:srgbClr val="000000">
                              <a:alpha val="100000"/>
                            </a:srgbClr>
                          </a:solidFill>
                          <a:latin typeface="Microsoft YaHei"/>
                          <a:ea typeface="Microsoft YaHei"/>
                          <a:cs typeface="Microsoft YaHei"/>
                        </a:rPr>
                        <a:t> </a:t>
                      </a:r>
                      <a:r>
                        <a:rPr sz="900" kern="0" spc="80" dirty="0">
                          <a:solidFill>
                            <a:srgbClr val="000000">
                              <a:alpha val="100000"/>
                            </a:srgbClr>
                          </a:solidFill>
                          <a:latin typeface="Microsoft YaHei"/>
                          <a:ea typeface="Microsoft YaHei"/>
                          <a:cs typeface="Microsoft YaHei"/>
                        </a:rPr>
                        <a:t>液位显</a:t>
                      </a:r>
                      <a:r>
                        <a:rPr sz="900" kern="0" spc="0" dirty="0">
                          <a:solidFill>
                            <a:srgbClr val="000000">
                              <a:alpha val="100000"/>
                            </a:srgbClr>
                          </a:solidFill>
                          <a:latin typeface="Microsoft YaHei"/>
                          <a:ea typeface="Microsoft YaHei"/>
                          <a:cs typeface="Microsoft YaHei"/>
                        </a:rPr>
                        <a:t>         </a:t>
                      </a:r>
                      <a:r>
                        <a:rPr sz="900" kern="0" spc="80" dirty="0">
                          <a:solidFill>
                            <a:srgbClr val="000000">
                              <a:alpha val="100000"/>
                            </a:srgbClr>
                          </a:solidFill>
                          <a:latin typeface="Microsoft YaHei"/>
                          <a:ea typeface="Microsoft YaHei"/>
                          <a:cs typeface="Microsoft YaHei"/>
                        </a:rPr>
                        <a:t>示监测装置、</a:t>
                      </a:r>
                      <a:r>
                        <a:rPr sz="900" kern="0" spc="-80" dirty="0">
                          <a:solidFill>
                            <a:srgbClr val="000000">
                              <a:alpha val="100000"/>
                            </a:srgbClr>
                          </a:solidFill>
                          <a:latin typeface="Microsoft YaHei"/>
                          <a:ea typeface="Microsoft YaHei"/>
                          <a:cs typeface="Microsoft YaHei"/>
                        </a:rPr>
                        <a:t> </a:t>
                      </a:r>
                      <a:r>
                        <a:rPr sz="900" kern="0" spc="80" dirty="0">
                          <a:solidFill>
                            <a:srgbClr val="000000">
                              <a:alpha val="100000"/>
                            </a:srgbClr>
                          </a:solidFill>
                          <a:latin typeface="Microsoft YaHei"/>
                          <a:ea typeface="Microsoft YaHei"/>
                          <a:cs typeface="Microsoft YaHei"/>
                        </a:rPr>
                        <a:t>视频监控装置、</a:t>
                      </a:r>
                      <a:r>
                        <a:rPr sz="900" kern="0" spc="-150" dirty="0">
                          <a:solidFill>
                            <a:srgbClr val="000000">
                              <a:alpha val="100000"/>
                            </a:srgbClr>
                          </a:solidFill>
                          <a:latin typeface="Microsoft YaHei"/>
                          <a:ea typeface="Microsoft YaHei"/>
                          <a:cs typeface="Microsoft YaHei"/>
                        </a:rPr>
                        <a:t> </a:t>
                      </a:r>
                      <a:r>
                        <a:rPr sz="900" kern="0" spc="80" dirty="0">
                          <a:solidFill>
                            <a:srgbClr val="000000">
                              <a:alpha val="100000"/>
                            </a:srgbClr>
                          </a:solidFill>
                          <a:latin typeface="Microsoft YaHei"/>
                          <a:ea typeface="Microsoft YaHei"/>
                          <a:cs typeface="Microsoft YaHei"/>
                        </a:rPr>
                        <a:t>调压计量</a:t>
                      </a:r>
                      <a:r>
                        <a:rPr sz="900" kern="0" spc="0" dirty="0">
                          <a:solidFill>
                            <a:srgbClr val="000000">
                              <a:alpha val="100000"/>
                            </a:srgbClr>
                          </a:solidFill>
                          <a:latin typeface="Microsoft YaHei"/>
                          <a:ea typeface="Microsoft YaHei"/>
                          <a:cs typeface="Microsoft YaHei"/>
                        </a:rPr>
                        <a:t>         </a:t>
                      </a:r>
                      <a:r>
                        <a:rPr sz="900" kern="0" spc="90" dirty="0">
                          <a:solidFill>
                            <a:srgbClr val="000000">
                              <a:alpha val="100000"/>
                            </a:srgbClr>
                          </a:solidFill>
                          <a:latin typeface="Microsoft YaHei"/>
                          <a:ea typeface="Microsoft YaHei"/>
                          <a:cs typeface="Microsoft YaHei"/>
                        </a:rPr>
                        <a:t>装置等电气、</a:t>
                      </a:r>
                      <a:r>
                        <a:rPr sz="900" kern="0" spc="-130" dirty="0">
                          <a:solidFill>
                            <a:srgbClr val="000000">
                              <a:alpha val="100000"/>
                            </a:srgbClr>
                          </a:solidFill>
                          <a:latin typeface="Microsoft YaHei"/>
                          <a:ea typeface="Microsoft YaHei"/>
                          <a:cs typeface="Microsoft YaHei"/>
                        </a:rPr>
                        <a:t> </a:t>
                      </a:r>
                      <a:r>
                        <a:rPr sz="900" kern="0" spc="90" dirty="0">
                          <a:solidFill>
                            <a:srgbClr val="000000">
                              <a:alpha val="100000"/>
                            </a:srgbClr>
                          </a:solidFill>
                          <a:latin typeface="Microsoft YaHei"/>
                          <a:ea typeface="Microsoft YaHei"/>
                          <a:cs typeface="Microsoft YaHei"/>
                        </a:rPr>
                        <a:t>仪表装置和相应的线路结</a:t>
                      </a:r>
                      <a:r>
                        <a:rPr sz="900" kern="0" spc="0" dirty="0">
                          <a:solidFill>
                            <a:srgbClr val="000000">
                              <a:alpha val="100000"/>
                            </a:srgbClr>
                          </a:solidFill>
                          <a:latin typeface="Microsoft YaHei"/>
                          <a:ea typeface="Microsoft YaHei"/>
                          <a:cs typeface="Microsoft YaHei"/>
                        </a:rPr>
                        <a:t>         </a:t>
                      </a:r>
                      <a:r>
                        <a:rPr sz="900" kern="0" spc="70" dirty="0">
                          <a:solidFill>
                            <a:srgbClr val="000000">
                              <a:alpha val="100000"/>
                            </a:srgbClr>
                          </a:solidFill>
                          <a:latin typeface="Microsoft YaHei"/>
                          <a:ea typeface="Microsoft YaHei"/>
                          <a:cs typeface="Microsoft YaHei"/>
                        </a:rPr>
                        <a:t>构的防爆性能 ；</a:t>
                      </a:r>
                      <a:endParaRPr sz="900" dirty="0">
                        <a:latin typeface="Microsoft YaHei"/>
                        <a:ea typeface="Microsoft YaHei"/>
                        <a:cs typeface="Microsoft YaHei"/>
                      </a:endParaRPr>
                    </a:p>
                  </a:txBody>
                  <a:tcPr marL="0" marR="0" marT="0" marB="0">
                    <a:lnL>
                      <a:noFill/>
                    </a:lnL>
                    <a:lnR w="12700" cap="flat" cmpd="sng" algn="ctr">
                      <a:solidFill>
                        <a:srgbClr val="8EBFD6"/>
                      </a:solidFill>
                      <a:prstDash val="solid"/>
                      <a:round/>
                      <a:headEnd type="none" w="med" len="med"/>
                      <a:tailEnd type="none" w="med" len="med"/>
                    </a:lnR>
                    <a:lnT>
                      <a:noFill/>
                    </a:lnT>
                    <a:lnB w="12700" cap="flat" cmpd="sng" algn="ctr">
                      <a:solidFill>
                        <a:srgbClr val="8EBFD6"/>
                      </a:solidFill>
                      <a:prstDash val="solid"/>
                      <a:round/>
                      <a:headEnd type="none" w="med" len="med"/>
                      <a:tailEnd type="none" w="med" len="med"/>
                    </a:lnB>
                  </a:tcPr>
                </a:tc>
                <a:tc>
                  <a:txBody>
                    <a:bodyPr/>
                    <a:lstStyle/>
                    <a:p>
                      <a:pPr algn="l" rtl="0" eaLnBrk="0">
                        <a:lnSpc>
                          <a:spcPct val="152000"/>
                        </a:lnSpc>
                        <a:tabLst/>
                      </a:pPr>
                      <a:endParaRPr sz="1000" dirty="0">
                        <a:latin typeface="Arial"/>
                        <a:ea typeface="Arial"/>
                        <a:cs typeface="Arial"/>
                      </a:endParaRPr>
                    </a:p>
                    <a:p>
                      <a:pPr marL="1762125" algn="l" rtl="0" eaLnBrk="0">
                        <a:lnSpc>
                          <a:spcPct val="84000"/>
                        </a:lnSpc>
                        <a:spcBef>
                          <a:spcPts val="4"/>
                        </a:spcBef>
                        <a:tabLst/>
                      </a:pPr>
                      <a:r>
                        <a:rPr sz="1600" kern="0" spc="120" dirty="0">
                          <a:solidFill>
                            <a:srgbClr val="000000">
                              <a:alpha val="100000"/>
                            </a:srgbClr>
                          </a:solidFill>
                          <a:latin typeface="Microsoft YaHei"/>
                          <a:ea typeface="Microsoft YaHei"/>
                          <a:cs typeface="Microsoft YaHei"/>
                        </a:rPr>
                        <a:t>判定标准</a:t>
                      </a:r>
                      <a:endParaRPr sz="1600" dirty="0">
                        <a:latin typeface="Microsoft YaHei"/>
                        <a:ea typeface="Microsoft YaHei"/>
                        <a:cs typeface="Microsoft YaHei"/>
                      </a:endParaRPr>
                    </a:p>
                    <a:p>
                      <a:pPr algn="l" rtl="0" eaLnBrk="0">
                        <a:lnSpc>
                          <a:spcPct val="103000"/>
                        </a:lnSpc>
                        <a:tabLst/>
                      </a:pPr>
                      <a:endParaRPr sz="1000" dirty="0">
                        <a:latin typeface="Arial"/>
                        <a:ea typeface="Arial"/>
                        <a:cs typeface="Arial"/>
                      </a:endParaRPr>
                    </a:p>
                    <a:p>
                      <a:pPr algn="l" rtl="0" eaLnBrk="0">
                        <a:lnSpc>
                          <a:spcPct val="103000"/>
                        </a:lnSpc>
                        <a:tabLst/>
                      </a:pPr>
                      <a:endParaRPr sz="1000" dirty="0">
                        <a:latin typeface="Arial"/>
                        <a:ea typeface="Arial"/>
                        <a:cs typeface="Arial"/>
                      </a:endParaRPr>
                    </a:p>
                    <a:p>
                      <a:pPr algn="l" rtl="0" eaLnBrk="0">
                        <a:lnSpc>
                          <a:spcPct val="103000"/>
                        </a:lnSpc>
                        <a:tabLst/>
                      </a:pPr>
                      <a:endParaRPr sz="1000" dirty="0">
                        <a:latin typeface="Arial"/>
                        <a:ea typeface="Arial"/>
                        <a:cs typeface="Arial"/>
                      </a:endParaRPr>
                    </a:p>
                    <a:p>
                      <a:pPr algn="l" rtl="0" eaLnBrk="0">
                        <a:lnSpc>
                          <a:spcPct val="103000"/>
                        </a:lnSpc>
                        <a:tabLst/>
                      </a:pPr>
                      <a:endParaRPr sz="1000" dirty="0">
                        <a:latin typeface="Arial"/>
                        <a:ea typeface="Arial"/>
                        <a:cs typeface="Arial"/>
                      </a:endParaRPr>
                    </a:p>
                    <a:p>
                      <a:pPr algn="l" rtl="0" eaLnBrk="0">
                        <a:lnSpc>
                          <a:spcPct val="103000"/>
                        </a:lnSpc>
                        <a:tabLst/>
                      </a:pPr>
                      <a:endParaRPr sz="1000" dirty="0">
                        <a:latin typeface="Arial"/>
                        <a:ea typeface="Arial"/>
                        <a:cs typeface="Arial"/>
                      </a:endParaRPr>
                    </a:p>
                    <a:p>
                      <a:pPr algn="l" rtl="0" eaLnBrk="0">
                        <a:lnSpc>
                          <a:spcPct val="104000"/>
                        </a:lnSpc>
                        <a:tabLst/>
                      </a:pPr>
                      <a:endParaRPr sz="1000" dirty="0">
                        <a:latin typeface="Arial"/>
                        <a:ea typeface="Arial"/>
                        <a:cs typeface="Arial"/>
                      </a:endParaRPr>
                    </a:p>
                    <a:p>
                      <a:pPr algn="l" rtl="0" eaLnBrk="0">
                        <a:lnSpc>
                          <a:spcPct val="125000"/>
                        </a:lnSpc>
                        <a:tabLst/>
                      </a:pPr>
                      <a:endParaRPr sz="300" dirty="0">
                        <a:latin typeface="Arial"/>
                        <a:ea typeface="Arial"/>
                        <a:cs typeface="Arial"/>
                      </a:endParaRPr>
                    </a:p>
                    <a:p>
                      <a:pPr marL="233045" algn="l" rtl="0" eaLnBrk="0">
                        <a:lnSpc>
                          <a:spcPct val="126000"/>
                        </a:lnSpc>
                        <a:spcBef>
                          <a:spcPts val="1"/>
                        </a:spcBef>
                        <a:tabLst>
                          <a:tab pos="311150" algn="l"/>
                        </a:tabLst>
                      </a:pPr>
                      <a:r>
                        <a:rPr sz="1500" kern="0" spc="90" dirty="0">
                          <a:solidFill>
                            <a:srgbClr val="000000">
                              <a:alpha val="100000"/>
                            </a:srgbClr>
                          </a:solidFill>
                          <a:latin typeface="Microsoft YaHei"/>
                          <a:ea typeface="Microsoft YaHei"/>
                          <a:cs typeface="Microsoft YaHei"/>
                        </a:rPr>
                        <a:t>检查要点中涉及的设备及电气、</a:t>
                      </a:r>
                      <a:r>
                        <a:rPr sz="1500" kern="0" spc="-310" dirty="0">
                          <a:solidFill>
                            <a:srgbClr val="000000">
                              <a:alpha val="100000"/>
                            </a:srgbClr>
                          </a:solidFill>
                          <a:latin typeface="Microsoft YaHei"/>
                          <a:ea typeface="Microsoft YaHei"/>
                          <a:cs typeface="Microsoft YaHei"/>
                        </a:rPr>
                        <a:t> </a:t>
                      </a:r>
                      <a:r>
                        <a:rPr sz="1500" kern="0" spc="90" dirty="0">
                          <a:solidFill>
                            <a:srgbClr val="000000">
                              <a:alpha val="100000"/>
                            </a:srgbClr>
                          </a:solidFill>
                          <a:latin typeface="Microsoft YaHei"/>
                          <a:ea typeface="Microsoft YaHei"/>
                          <a:cs typeface="Microsoft YaHei"/>
                        </a:rPr>
                        <a:t>仪表装置和</a:t>
                      </a:r>
                      <a:r>
                        <a:rPr sz="1500" kern="0" spc="0" dirty="0">
                          <a:solidFill>
                            <a:srgbClr val="000000">
                              <a:alpha val="100000"/>
                            </a:srgbClr>
                          </a:solidFill>
                          <a:latin typeface="Microsoft YaHei"/>
                          <a:ea typeface="Microsoft YaHei"/>
                          <a:cs typeface="Microsoft YaHei"/>
                        </a:rPr>
                        <a:t>       </a:t>
                      </a:r>
                      <a:r>
                        <a:rPr sz="1500" kern="0" spc="100" dirty="0">
                          <a:solidFill>
                            <a:srgbClr val="000000">
                              <a:alpha val="100000"/>
                            </a:srgbClr>
                          </a:solidFill>
                          <a:latin typeface="Microsoft YaHei"/>
                          <a:ea typeface="Microsoft YaHei"/>
                          <a:cs typeface="Microsoft YaHei"/>
                        </a:rPr>
                        <a:t>相应的线路结构不具有</a:t>
                      </a:r>
                      <a:r>
                        <a:rPr sz="1500" kern="0" spc="100" dirty="0">
                          <a:solidFill>
                            <a:srgbClr val="000000">
                              <a:alpha val="100000"/>
                            </a:srgbClr>
                          </a:solidFill>
                          <a:latin typeface="FangSong"/>
                          <a:ea typeface="FangSong"/>
                          <a:cs typeface="FangSong"/>
                        </a:rPr>
                        <a:t>2</a:t>
                      </a:r>
                      <a:r>
                        <a:rPr sz="1500" kern="0" spc="90" dirty="0">
                          <a:solidFill>
                            <a:srgbClr val="000000">
                              <a:alpha val="100000"/>
                            </a:srgbClr>
                          </a:solidFill>
                          <a:latin typeface="Microsoft YaHei"/>
                          <a:ea typeface="Microsoft YaHei"/>
                          <a:cs typeface="Microsoft YaHei"/>
                        </a:rPr>
                        <a:t>区相对应的防爆性能</a:t>
                      </a:r>
                      <a:r>
                        <a:rPr sz="1500" kern="0" spc="-10" dirty="0">
                          <a:solidFill>
                            <a:srgbClr val="000000">
                              <a:alpha val="100000"/>
                            </a:srgbClr>
                          </a:solidFill>
                          <a:latin typeface="Microsoft YaHei"/>
                          <a:ea typeface="Microsoft YaHei"/>
                          <a:cs typeface="Microsoft YaHei"/>
                        </a:rPr>
                        <a:t>     </a:t>
                      </a:r>
                      <a:r>
                        <a:rPr sz="1500" kern="0" spc="0" dirty="0">
                          <a:solidFill>
                            <a:srgbClr val="000000">
                              <a:alpha val="100000"/>
                            </a:srgbClr>
                          </a:solidFill>
                          <a:latin typeface="Microsoft YaHei"/>
                          <a:ea typeface="Microsoft YaHei"/>
                          <a:cs typeface="Microsoft YaHei"/>
                        </a:rPr>
                        <a:t>	</a:t>
                      </a:r>
                      <a:r>
                        <a:rPr sz="1500" kern="0" spc="50" dirty="0">
                          <a:solidFill>
                            <a:srgbClr val="000000">
                              <a:alpha val="100000"/>
                            </a:srgbClr>
                          </a:solidFill>
                          <a:latin typeface="Microsoft YaHei"/>
                          <a:ea typeface="Microsoft YaHei"/>
                          <a:cs typeface="Microsoft YaHei"/>
                        </a:rPr>
                        <a:t>,</a:t>
                      </a:r>
                      <a:r>
                        <a:rPr sz="1500" kern="0" spc="330" dirty="0">
                          <a:solidFill>
                            <a:srgbClr val="000000">
                              <a:alpha val="100000"/>
                            </a:srgbClr>
                          </a:solidFill>
                          <a:latin typeface="Microsoft YaHei"/>
                          <a:ea typeface="Microsoft YaHei"/>
                          <a:cs typeface="Microsoft YaHei"/>
                        </a:rPr>
                        <a:t> </a:t>
                      </a:r>
                      <a:r>
                        <a:rPr sz="1500" kern="0" spc="50" dirty="0">
                          <a:solidFill>
                            <a:srgbClr val="000000">
                              <a:alpha val="100000"/>
                            </a:srgbClr>
                          </a:solidFill>
                          <a:latin typeface="Microsoft YaHei"/>
                          <a:ea typeface="Microsoft YaHei"/>
                          <a:cs typeface="Microsoft YaHei"/>
                        </a:rPr>
                        <a:t>构成重大隐患。</a:t>
                      </a:r>
                      <a:endParaRPr sz="1500" dirty="0">
                        <a:latin typeface="Microsoft YaHei"/>
                        <a:ea typeface="Microsoft YaHei"/>
                        <a:cs typeface="Microsoft YaHei"/>
                      </a:endParaRPr>
                    </a:p>
                  </a:txBody>
                  <a:tcPr marL="0" marR="0" marT="0" marB="0">
                    <a:lnL w="12700" cap="flat" cmpd="sng" algn="ctr">
                      <a:solidFill>
                        <a:srgbClr val="8EBFD6"/>
                      </a:solidFill>
                      <a:prstDash val="solid"/>
                      <a:round/>
                      <a:headEnd type="none" w="med" len="med"/>
                      <a:tailEnd type="none" w="med" len="med"/>
                    </a:lnL>
                    <a:lnR w="12700" cap="flat" cmpd="sng" algn="ctr">
                      <a:solidFill>
                        <a:srgbClr val="8EBFD6"/>
                      </a:solidFill>
                      <a:prstDash val="solid"/>
                      <a:round/>
                      <a:headEnd type="none" w="med" len="med"/>
                      <a:tailEnd type="none" w="med" len="med"/>
                    </a:lnR>
                    <a:lnT>
                      <a:noFill/>
                    </a:lnT>
                    <a:lnB w="12700" cap="flat" cmpd="sng" algn="ctr">
                      <a:solidFill>
                        <a:srgbClr val="8EBFD6"/>
                      </a:solidFill>
                      <a:prstDash val="solid"/>
                      <a:round/>
                      <a:headEnd type="none" w="med" len="med"/>
                      <a:tailEnd type="none" w="med" len="med"/>
                    </a:lnB>
                  </a:tcPr>
                </a:tc>
                <a:tc>
                  <a:txBody>
                    <a:bodyPr/>
                    <a:lstStyle/>
                    <a:p>
                      <a:pPr algn="l" rtl="0" eaLnBrk="0">
                        <a:lnSpc>
                          <a:spcPct val="151000"/>
                        </a:lnSpc>
                        <a:tabLst/>
                      </a:pPr>
                      <a:endParaRPr sz="1000" dirty="0">
                        <a:latin typeface="Arial"/>
                        <a:ea typeface="Arial"/>
                        <a:cs typeface="Arial"/>
                      </a:endParaRPr>
                    </a:p>
                    <a:p>
                      <a:pPr marL="1162050" algn="l" rtl="0" eaLnBrk="0">
                        <a:lnSpc>
                          <a:spcPct val="85000"/>
                        </a:lnSpc>
                        <a:spcBef>
                          <a:spcPts val="1"/>
                        </a:spcBef>
                        <a:tabLst/>
                      </a:pPr>
                      <a:r>
                        <a:rPr sz="1600" kern="0" spc="140" dirty="0">
                          <a:solidFill>
                            <a:srgbClr val="000000">
                              <a:alpha val="100000"/>
                            </a:srgbClr>
                          </a:solidFill>
                          <a:latin typeface="Microsoft YaHei"/>
                          <a:ea typeface="Microsoft YaHei"/>
                          <a:cs typeface="Microsoft YaHei"/>
                        </a:rPr>
                        <a:t>相关参考依据</a:t>
                      </a:r>
                      <a:endParaRPr sz="1600" dirty="0">
                        <a:latin typeface="Microsoft YaHei"/>
                        <a:ea typeface="Microsoft YaHei"/>
                        <a:cs typeface="Microsoft YaHei"/>
                      </a:endParaRPr>
                    </a:p>
                    <a:p>
                      <a:pPr algn="l" rtl="0" eaLnBrk="0">
                        <a:lnSpc>
                          <a:spcPct val="109000"/>
                        </a:lnSpc>
                        <a:tabLst/>
                      </a:pPr>
                      <a:endParaRPr sz="1000" dirty="0">
                        <a:latin typeface="Arial"/>
                        <a:ea typeface="Arial"/>
                        <a:cs typeface="Arial"/>
                      </a:endParaRPr>
                    </a:p>
                    <a:p>
                      <a:pPr algn="l" rtl="0" eaLnBrk="0">
                        <a:lnSpc>
                          <a:spcPct val="109000"/>
                        </a:lnSpc>
                        <a:tabLst/>
                      </a:pPr>
                      <a:endParaRPr sz="1000" dirty="0">
                        <a:latin typeface="Arial"/>
                        <a:ea typeface="Arial"/>
                        <a:cs typeface="Arial"/>
                      </a:endParaRPr>
                    </a:p>
                    <a:p>
                      <a:pPr marL="231775" indent="112395" algn="l" rtl="0" eaLnBrk="0">
                        <a:lnSpc>
                          <a:spcPct val="129000"/>
                        </a:lnSpc>
                        <a:spcBef>
                          <a:spcPts val="451"/>
                        </a:spcBef>
                        <a:tabLst/>
                      </a:pPr>
                      <a:r>
                        <a:rPr sz="1500" kern="0" spc="120" dirty="0">
                          <a:solidFill>
                            <a:srgbClr val="FF0000">
                              <a:alpha val="100000"/>
                            </a:srgbClr>
                          </a:solidFill>
                          <a:latin typeface="Microsoft YaHei"/>
                          <a:ea typeface="Microsoft YaHei"/>
                          <a:cs typeface="Microsoft YaHei"/>
                        </a:rPr>
                        <a:t>【依据】</a:t>
                      </a:r>
                      <a:r>
                        <a:rPr sz="1500" kern="0" spc="-70" dirty="0">
                          <a:solidFill>
                            <a:srgbClr val="FF0000">
                              <a:alpha val="100000"/>
                            </a:srgbClr>
                          </a:solidFill>
                          <a:latin typeface="Microsoft YaHei"/>
                          <a:ea typeface="Microsoft YaHei"/>
                          <a:cs typeface="Microsoft YaHei"/>
                        </a:rPr>
                        <a:t> </a:t>
                      </a:r>
                      <a:r>
                        <a:rPr sz="1500" kern="0" spc="120" dirty="0">
                          <a:solidFill>
                            <a:srgbClr val="000000">
                              <a:alpha val="100000"/>
                            </a:srgbClr>
                          </a:solidFill>
                          <a:latin typeface="Microsoft YaHei"/>
                          <a:ea typeface="Microsoft YaHei"/>
                          <a:cs typeface="Microsoft YaHei"/>
                        </a:rPr>
                        <a:t>《燃气工程</a:t>
                      </a:r>
                      <a:r>
                        <a:rPr sz="1500" kern="0" spc="110" dirty="0">
                          <a:solidFill>
                            <a:srgbClr val="000000">
                              <a:alpha val="100000"/>
                            </a:srgbClr>
                          </a:solidFill>
                          <a:latin typeface="Microsoft YaHei"/>
                          <a:ea typeface="Microsoft YaHei"/>
                          <a:cs typeface="Microsoft YaHei"/>
                        </a:rPr>
                        <a:t>项目规范》</a:t>
                      </a:r>
                      <a:r>
                        <a:rPr sz="1500" kern="0" spc="0" dirty="0">
                          <a:solidFill>
                            <a:srgbClr val="000000">
                              <a:alpha val="100000"/>
                            </a:srgbClr>
                          </a:solidFill>
                          <a:latin typeface="Microsoft YaHei"/>
                          <a:ea typeface="Microsoft YaHei"/>
                          <a:cs typeface="Microsoft YaHei"/>
                        </a:rPr>
                        <a:t>        </a:t>
                      </a:r>
                      <a:r>
                        <a:rPr sz="1500" kern="0" spc="140" dirty="0">
                          <a:solidFill>
                            <a:srgbClr val="000000">
                              <a:alpha val="100000"/>
                            </a:srgbClr>
                          </a:solidFill>
                          <a:latin typeface="Microsoft YaHei"/>
                          <a:ea typeface="Microsoft YaHei"/>
                          <a:cs typeface="Microsoft YaHei"/>
                        </a:rPr>
                        <a:t>第</a:t>
                      </a:r>
                      <a:r>
                        <a:rPr sz="1500" kern="0" spc="280" dirty="0">
                          <a:solidFill>
                            <a:srgbClr val="000000">
                              <a:alpha val="100000"/>
                            </a:srgbClr>
                          </a:solidFill>
                          <a:latin typeface="Microsoft YaHei"/>
                          <a:ea typeface="Microsoft YaHei"/>
                          <a:cs typeface="Microsoft YaHei"/>
                        </a:rPr>
                        <a:t> </a:t>
                      </a:r>
                      <a:r>
                        <a:rPr sz="1500" kern="0" spc="140" dirty="0">
                          <a:solidFill>
                            <a:srgbClr val="000000">
                              <a:alpha val="100000"/>
                            </a:srgbClr>
                          </a:solidFill>
                          <a:latin typeface="Microsoft YaHei"/>
                          <a:ea typeface="Microsoft YaHei"/>
                          <a:cs typeface="Microsoft YaHei"/>
                        </a:rPr>
                        <a:t>4.2.18</a:t>
                      </a:r>
                      <a:r>
                        <a:rPr sz="1500" kern="0" spc="290" dirty="0">
                          <a:solidFill>
                            <a:srgbClr val="000000">
                              <a:alpha val="100000"/>
                            </a:srgbClr>
                          </a:solidFill>
                          <a:latin typeface="Microsoft YaHei"/>
                          <a:ea typeface="Microsoft YaHei"/>
                          <a:cs typeface="Microsoft YaHei"/>
                        </a:rPr>
                        <a:t> </a:t>
                      </a:r>
                      <a:r>
                        <a:rPr sz="1500" kern="0" spc="140" dirty="0">
                          <a:solidFill>
                            <a:srgbClr val="000000">
                              <a:alpha val="100000"/>
                            </a:srgbClr>
                          </a:solidFill>
                          <a:latin typeface="Microsoft YaHei"/>
                          <a:ea typeface="Microsoft YaHei"/>
                          <a:cs typeface="Microsoft YaHei"/>
                        </a:rPr>
                        <a:t>条 ：燃</a:t>
                      </a:r>
                      <a:r>
                        <a:rPr sz="1500" kern="0" spc="130" dirty="0">
                          <a:solidFill>
                            <a:srgbClr val="000000">
                              <a:alpha val="100000"/>
                            </a:srgbClr>
                          </a:solidFill>
                          <a:latin typeface="Microsoft YaHei"/>
                          <a:ea typeface="Microsoft YaHei"/>
                          <a:cs typeface="Microsoft YaHei"/>
                        </a:rPr>
                        <a:t>气厂站内设置</a:t>
                      </a:r>
                      <a:r>
                        <a:rPr sz="1500" kern="0" spc="0" dirty="0">
                          <a:solidFill>
                            <a:srgbClr val="000000">
                              <a:alpha val="100000"/>
                            </a:srgbClr>
                          </a:solidFill>
                          <a:latin typeface="Microsoft YaHei"/>
                          <a:ea typeface="Microsoft YaHei"/>
                          <a:cs typeface="Microsoft YaHei"/>
                        </a:rPr>
                        <a:t>         </a:t>
                      </a:r>
                      <a:r>
                        <a:rPr sz="1500" kern="0" spc="180" dirty="0">
                          <a:solidFill>
                            <a:srgbClr val="000000">
                              <a:alpha val="100000"/>
                            </a:srgbClr>
                          </a:solidFill>
                          <a:latin typeface="Microsoft YaHei"/>
                          <a:ea typeface="Microsoft YaHei"/>
                          <a:cs typeface="Microsoft YaHei"/>
                        </a:rPr>
                        <a:t>在有爆炸危险环境的电气</a:t>
                      </a:r>
                      <a:r>
                        <a:rPr sz="1500" kern="0" spc="-230" dirty="0">
                          <a:solidFill>
                            <a:srgbClr val="000000">
                              <a:alpha val="100000"/>
                            </a:srgbClr>
                          </a:solidFill>
                          <a:latin typeface="Microsoft YaHei"/>
                          <a:ea typeface="Microsoft YaHei"/>
                          <a:cs typeface="Microsoft YaHei"/>
                        </a:rPr>
                        <a:t> </a:t>
                      </a:r>
                      <a:r>
                        <a:rPr sz="1500" kern="0" spc="170" dirty="0">
                          <a:solidFill>
                            <a:srgbClr val="000000">
                              <a:alpha val="100000"/>
                            </a:srgbClr>
                          </a:solidFill>
                          <a:latin typeface="Microsoft YaHei"/>
                          <a:ea typeface="Microsoft YaHei"/>
                          <a:cs typeface="Microsoft YaHei"/>
                        </a:rPr>
                        <a:t>、</a:t>
                      </a:r>
                      <a:r>
                        <a:rPr sz="1500" kern="0" spc="-240" dirty="0">
                          <a:solidFill>
                            <a:srgbClr val="000000">
                              <a:alpha val="100000"/>
                            </a:srgbClr>
                          </a:solidFill>
                          <a:latin typeface="Microsoft YaHei"/>
                          <a:ea typeface="Microsoft YaHei"/>
                          <a:cs typeface="Microsoft YaHei"/>
                        </a:rPr>
                        <a:t> </a:t>
                      </a:r>
                      <a:r>
                        <a:rPr sz="1500" kern="0" spc="170" dirty="0">
                          <a:solidFill>
                            <a:srgbClr val="000000">
                              <a:alpha val="100000"/>
                            </a:srgbClr>
                          </a:solidFill>
                          <a:latin typeface="Microsoft YaHei"/>
                          <a:ea typeface="Microsoft YaHei"/>
                          <a:cs typeface="Microsoft YaHei"/>
                        </a:rPr>
                        <a:t>仪表</a:t>
                      </a:r>
                      <a:r>
                        <a:rPr sz="1500" kern="0" spc="0" dirty="0">
                          <a:solidFill>
                            <a:srgbClr val="000000">
                              <a:alpha val="100000"/>
                            </a:srgbClr>
                          </a:solidFill>
                          <a:latin typeface="Microsoft YaHei"/>
                          <a:ea typeface="Microsoft YaHei"/>
                          <a:cs typeface="Microsoft YaHei"/>
                        </a:rPr>
                        <a:t>        </a:t>
                      </a:r>
                      <a:r>
                        <a:rPr sz="1500" kern="0" spc="160" dirty="0">
                          <a:solidFill>
                            <a:srgbClr val="000000">
                              <a:alpha val="100000"/>
                            </a:srgbClr>
                          </a:solidFill>
                          <a:latin typeface="Microsoft YaHei"/>
                          <a:ea typeface="Microsoft YaHei"/>
                          <a:cs typeface="Microsoft YaHei"/>
                        </a:rPr>
                        <a:t>装置 ，应具有与该区域爆炸危险</a:t>
                      </a:r>
                      <a:r>
                        <a:rPr sz="1500" kern="0" spc="0" dirty="0">
                          <a:solidFill>
                            <a:srgbClr val="000000">
                              <a:alpha val="100000"/>
                            </a:srgbClr>
                          </a:solidFill>
                          <a:latin typeface="Microsoft YaHei"/>
                          <a:ea typeface="Microsoft YaHei"/>
                          <a:cs typeface="Microsoft YaHei"/>
                        </a:rPr>
                        <a:t>        </a:t>
                      </a:r>
                      <a:r>
                        <a:rPr sz="1500" kern="0" spc="200" dirty="0">
                          <a:solidFill>
                            <a:srgbClr val="000000">
                              <a:alpha val="100000"/>
                            </a:srgbClr>
                          </a:solidFill>
                          <a:latin typeface="Microsoft YaHei"/>
                          <a:ea typeface="Microsoft YaHei"/>
                          <a:cs typeface="Microsoft YaHei"/>
                        </a:rPr>
                        <a:t>等级相对应的防爆性</a:t>
                      </a:r>
                      <a:r>
                        <a:rPr sz="1500" kern="0" spc="190" dirty="0">
                          <a:solidFill>
                            <a:srgbClr val="000000">
                              <a:alpha val="100000"/>
                            </a:srgbClr>
                          </a:solidFill>
                          <a:latin typeface="Microsoft YaHei"/>
                          <a:ea typeface="Microsoft YaHei"/>
                          <a:cs typeface="Microsoft YaHei"/>
                        </a:rPr>
                        <a:t>能。</a:t>
                      </a:r>
                      <a:endParaRPr sz="1500" dirty="0">
                        <a:latin typeface="Microsoft YaHei"/>
                        <a:ea typeface="Microsoft YaHei"/>
                        <a:cs typeface="Microsoft YaHei"/>
                      </a:endParaRPr>
                    </a:p>
                    <a:p>
                      <a:pPr marL="240665" indent="89535" algn="l" rtl="0" eaLnBrk="0">
                        <a:lnSpc>
                          <a:spcPct val="128000"/>
                        </a:lnSpc>
                        <a:spcBef>
                          <a:spcPts val="435"/>
                        </a:spcBef>
                        <a:tabLst/>
                      </a:pPr>
                      <a:r>
                        <a:rPr sz="1500" kern="0" spc="130" dirty="0">
                          <a:solidFill>
                            <a:srgbClr val="404040">
                              <a:alpha val="100000"/>
                            </a:srgbClr>
                          </a:solidFill>
                          <a:latin typeface="SimHei"/>
                          <a:ea typeface="SimHei"/>
                          <a:cs typeface="SimHei"/>
                        </a:rPr>
                        <a:t>《液化石油气供应工</a:t>
                      </a:r>
                      <a:r>
                        <a:rPr sz="1500" kern="0" spc="120" dirty="0">
                          <a:solidFill>
                            <a:srgbClr val="404040">
                              <a:alpha val="100000"/>
                            </a:srgbClr>
                          </a:solidFill>
                          <a:latin typeface="SimHei"/>
                          <a:ea typeface="SimHei"/>
                          <a:cs typeface="SimHei"/>
                        </a:rPr>
                        <a:t>程设计规范》</a:t>
                      </a:r>
                      <a:r>
                        <a:rPr sz="1500" kern="0" spc="-10" dirty="0">
                          <a:solidFill>
                            <a:srgbClr val="404040">
                              <a:alpha val="100000"/>
                            </a:srgbClr>
                          </a:solidFill>
                          <a:latin typeface="SimHei"/>
                          <a:ea typeface="SimHei"/>
                          <a:cs typeface="SimHei"/>
                        </a:rPr>
                        <a:t>   </a:t>
                      </a:r>
                      <a:r>
                        <a:rPr sz="1500" kern="0" spc="0" dirty="0">
                          <a:solidFill>
                            <a:srgbClr val="404040">
                              <a:alpha val="100000"/>
                            </a:srgbClr>
                          </a:solidFill>
                          <a:latin typeface="Arial"/>
                          <a:ea typeface="Arial"/>
                          <a:cs typeface="Arial"/>
                        </a:rPr>
                        <a:t>GB</a:t>
                      </a:r>
                      <a:r>
                        <a:rPr sz="1500" kern="0" spc="150" dirty="0">
                          <a:solidFill>
                            <a:srgbClr val="404040">
                              <a:alpha val="100000"/>
                            </a:srgbClr>
                          </a:solidFill>
                          <a:latin typeface="Arial"/>
                          <a:ea typeface="Arial"/>
                          <a:cs typeface="Arial"/>
                        </a:rPr>
                        <a:t>51142</a:t>
                      </a:r>
                      <a:endParaRPr sz="1500" dirty="0">
                        <a:latin typeface="Arial"/>
                        <a:ea typeface="Arial"/>
                        <a:cs typeface="Arial"/>
                      </a:endParaRPr>
                    </a:p>
                  </a:txBody>
                  <a:tcPr marL="0" marR="0" marT="0" marB="0">
                    <a:lnL w="12700" cap="flat" cmpd="sng" algn="ctr">
                      <a:solidFill>
                        <a:srgbClr val="8EBFD6"/>
                      </a:solidFill>
                      <a:prstDash val="solid"/>
                      <a:round/>
                      <a:headEnd type="none" w="med" len="med"/>
                      <a:tailEnd type="none" w="med" len="med"/>
                    </a:lnL>
                    <a:lnR>
                      <a:noFill/>
                    </a:lnR>
                    <a:lnT>
                      <a:noFill/>
                    </a:lnT>
                    <a:lnB w="12700" cap="flat" cmpd="sng" algn="ctr">
                      <a:solidFill>
                        <a:srgbClr val="8EBFD6"/>
                      </a:solidFill>
                      <a:prstDash val="solid"/>
                      <a:round/>
                      <a:headEnd type="none" w="med" len="med"/>
                      <a:tailEnd type="none" w="med" len="med"/>
                    </a:lnB>
                  </a:tcPr>
                </a:tc>
                <a:extLst>
                  <a:ext uri="{0D108BD9-81ED-4DB2-BD59-A6C34878D82A}">
                    <a16:rowId xmlns:a16="http://schemas.microsoft.com/office/drawing/2014/main" val="10000"/>
                  </a:ext>
                </a:extLst>
              </a:tr>
            </a:tbl>
          </a:graphicData>
        </a:graphic>
      </p:graphicFrame>
      <p:sp>
        <p:nvSpPr>
          <p:cNvPr id="1326" name="textbox 1326"/>
          <p:cNvSpPr/>
          <p:nvPr/>
        </p:nvSpPr>
        <p:spPr>
          <a:xfrm>
            <a:off x="561266" y="510426"/>
            <a:ext cx="8860790" cy="1052194"/>
          </a:xfrm>
          <a:prstGeom prst="rect">
            <a:avLst/>
          </a:prstGeom>
          <a:noFill/>
          <a:ln w="0" cap="flat">
            <a:noFill/>
            <a:prstDash val="solid"/>
            <a:miter lim="0"/>
          </a:ln>
        </p:spPr>
        <p:txBody>
          <a:bodyPr vert="horz" wrap="square" lIns="0" tIns="0" rIns="0" bIns="0"/>
          <a:lstStyle/>
          <a:p>
            <a:pPr algn="l" rtl="0" eaLnBrk="0">
              <a:lnSpc>
                <a:spcPct val="83341"/>
              </a:lnSpc>
              <a:tabLst/>
            </a:pPr>
            <a:endParaRPr sz="100" dirty="0">
              <a:latin typeface="Arial"/>
              <a:ea typeface="Arial"/>
              <a:cs typeface="Arial"/>
            </a:endParaRPr>
          </a:p>
          <a:p>
            <a:pPr marL="215900" algn="l" rtl="0" eaLnBrk="0">
              <a:lnSpc>
                <a:spcPts val="4227"/>
              </a:lnSpc>
              <a:tabLst/>
            </a:pPr>
            <a:r>
              <a:rPr sz="3200" b="1" kern="0" spc="-80" dirty="0">
                <a:solidFill>
                  <a:srgbClr val="000000">
                    <a:alpha val="100000"/>
                  </a:srgbClr>
                </a:solidFill>
                <a:latin typeface="Microsoft YaHei"/>
                <a:ea typeface="Microsoft YaHei"/>
                <a:cs typeface="Microsoft YaHei"/>
              </a:rPr>
              <a:t>《城镇燃气经营安全重大隐患判定标准》解析</a:t>
            </a:r>
            <a:endParaRPr sz="3200" dirty="0">
              <a:latin typeface="Microsoft YaHei"/>
              <a:ea typeface="Microsoft YaHei"/>
              <a:cs typeface="Microsoft YaHei"/>
            </a:endParaRPr>
          </a:p>
          <a:p>
            <a:pPr algn="l" rtl="0" eaLnBrk="0">
              <a:lnSpc>
                <a:spcPct val="104000"/>
              </a:lnSpc>
              <a:tabLst/>
            </a:pPr>
            <a:endParaRPr sz="1000" dirty="0">
              <a:latin typeface="Arial"/>
              <a:ea typeface="Arial"/>
              <a:cs typeface="Arial"/>
            </a:endParaRPr>
          </a:p>
          <a:p>
            <a:pPr algn="l" rtl="0" eaLnBrk="0">
              <a:lnSpc>
                <a:spcPct val="100000"/>
              </a:lnSpc>
              <a:tabLst/>
            </a:pPr>
            <a:endParaRPr sz="400" dirty="0">
              <a:latin typeface="Arial"/>
              <a:ea typeface="Arial"/>
              <a:cs typeface="Arial"/>
            </a:endParaRPr>
          </a:p>
          <a:p>
            <a:pPr marL="193039" algn="l" rtl="0" eaLnBrk="0">
              <a:lnSpc>
                <a:spcPts val="2123"/>
              </a:lnSpc>
              <a:spcBef>
                <a:spcPts val="1"/>
              </a:spcBef>
              <a:tabLst/>
            </a:pPr>
            <a:r>
              <a:rPr sz="1600" kern="0" spc="10" dirty="0">
                <a:solidFill>
                  <a:srgbClr val="FF0000">
                    <a:alpha val="100000"/>
                  </a:srgbClr>
                </a:solidFill>
                <a:latin typeface="Wingdings"/>
                <a:ea typeface="Wingdings"/>
                <a:cs typeface="Wingdings"/>
              </a:rPr>
              <a:t>n</a:t>
            </a:r>
            <a:r>
              <a:rPr sz="1600" kern="0" spc="-570" dirty="0">
                <a:solidFill>
                  <a:srgbClr val="FF0000">
                    <a:alpha val="100000"/>
                  </a:srgbClr>
                </a:solidFill>
                <a:latin typeface="Wingdings"/>
                <a:ea typeface="Wingdings"/>
                <a:cs typeface="Wingdings"/>
              </a:rPr>
              <a:t> </a:t>
            </a:r>
            <a:r>
              <a:rPr sz="1600" kern="0" spc="10" dirty="0">
                <a:solidFill>
                  <a:srgbClr val="000000">
                    <a:alpha val="100000"/>
                  </a:srgbClr>
                </a:solidFill>
                <a:latin typeface="Microsoft YaHei"/>
                <a:ea typeface="Microsoft YaHei"/>
                <a:cs typeface="Microsoft YaHei"/>
              </a:rPr>
              <a:t>第五条  燃气经营者在燃气厂站安全管理中</a:t>
            </a:r>
            <a:r>
              <a:rPr sz="1600" kern="0" spc="0" dirty="0">
                <a:solidFill>
                  <a:srgbClr val="000000">
                    <a:alpha val="100000"/>
                  </a:srgbClr>
                </a:solidFill>
                <a:latin typeface="Microsoft YaHei"/>
                <a:ea typeface="Microsoft YaHei"/>
                <a:cs typeface="Microsoft YaHei"/>
              </a:rPr>
              <a:t> ，有下列情形之一的 ，判定为重大隐患 </a:t>
            </a:r>
            <a:r>
              <a:rPr sz="1600" kern="0" spc="-380" dirty="0">
                <a:solidFill>
                  <a:srgbClr val="000000">
                    <a:alpha val="100000"/>
                  </a:srgbClr>
                </a:solidFill>
                <a:latin typeface="Microsoft YaHei"/>
                <a:ea typeface="Microsoft YaHei"/>
                <a:cs typeface="Microsoft YaHei"/>
              </a:rPr>
              <a:t>：（</a:t>
            </a:r>
            <a:r>
              <a:rPr sz="1600" kern="0" spc="80" dirty="0">
                <a:solidFill>
                  <a:srgbClr val="000000">
                    <a:alpha val="100000"/>
                  </a:srgbClr>
                </a:solidFill>
                <a:latin typeface="Microsoft YaHei"/>
                <a:ea typeface="Microsoft YaHei"/>
                <a:cs typeface="Microsoft YaHei"/>
              </a:rPr>
              <a:t> </a:t>
            </a:r>
            <a:r>
              <a:rPr sz="1600" kern="0" spc="0" dirty="0">
                <a:solidFill>
                  <a:srgbClr val="000000">
                    <a:alpha val="100000"/>
                  </a:srgbClr>
                </a:solidFill>
                <a:latin typeface="Microsoft YaHei"/>
                <a:ea typeface="Microsoft YaHei"/>
                <a:cs typeface="Microsoft YaHei"/>
              </a:rPr>
              <a:t>5种）</a:t>
            </a:r>
            <a:endParaRPr sz="1600" dirty="0">
              <a:latin typeface="Microsoft YaHei"/>
              <a:ea typeface="Microsoft YaHei"/>
              <a:cs typeface="Microsoft YaHei"/>
            </a:endParaRPr>
          </a:p>
        </p:txBody>
      </p:sp>
      <p:sp>
        <p:nvSpPr>
          <p:cNvPr id="1328" name="textbox 1328"/>
          <p:cNvSpPr/>
          <p:nvPr/>
        </p:nvSpPr>
        <p:spPr>
          <a:xfrm>
            <a:off x="919643" y="1802229"/>
            <a:ext cx="10310494" cy="591184"/>
          </a:xfrm>
          <a:prstGeom prst="rect">
            <a:avLst/>
          </a:prstGeom>
          <a:noFill/>
          <a:ln w="0" cap="flat">
            <a:noFill/>
            <a:prstDash val="solid"/>
            <a:miter lim="0"/>
          </a:ln>
        </p:spPr>
        <p:txBody>
          <a:bodyPr vert="horz" wrap="square" lIns="0" tIns="0" rIns="0" bIns="0"/>
          <a:lstStyle/>
          <a:p>
            <a:pPr algn="l" rtl="0" eaLnBrk="0">
              <a:lnSpc>
                <a:spcPct val="18141"/>
              </a:lnSpc>
              <a:tabLst/>
            </a:pPr>
            <a:endParaRPr sz="100" dirty="0">
              <a:latin typeface="Arial"/>
              <a:ea typeface="Arial"/>
              <a:cs typeface="Arial"/>
            </a:endParaRPr>
          </a:p>
          <a:p>
            <a:pPr marL="32384" indent="81280" algn="l" rtl="0" eaLnBrk="0">
              <a:lnSpc>
                <a:spcPct val="118000"/>
              </a:lnSpc>
              <a:tabLst/>
            </a:pPr>
            <a:r>
              <a:rPr sz="1600" kern="0" spc="100" dirty="0">
                <a:solidFill>
                  <a:srgbClr val="000000">
                    <a:alpha val="100000"/>
                  </a:srgbClr>
                </a:solidFill>
                <a:latin typeface="Microsoft YaHei"/>
                <a:ea typeface="Microsoft YaHei"/>
                <a:cs typeface="Microsoft YaHei"/>
              </a:rPr>
              <a:t>（</a:t>
            </a:r>
            <a:r>
              <a:rPr sz="1600" kern="0" spc="200" dirty="0">
                <a:solidFill>
                  <a:srgbClr val="000000">
                    <a:alpha val="100000"/>
                  </a:srgbClr>
                </a:solidFill>
                <a:latin typeface="Microsoft YaHei"/>
                <a:ea typeface="Microsoft YaHei"/>
                <a:cs typeface="Microsoft YaHei"/>
              </a:rPr>
              <a:t> </a:t>
            </a:r>
            <a:r>
              <a:rPr sz="1600" kern="0" spc="100" dirty="0">
                <a:solidFill>
                  <a:srgbClr val="000000">
                    <a:alpha val="100000"/>
                  </a:srgbClr>
                </a:solidFill>
                <a:latin typeface="Microsoft YaHei"/>
                <a:ea typeface="Microsoft YaHei"/>
                <a:cs typeface="Microsoft YaHei"/>
              </a:rPr>
              <a:t>四 ）燃气厂站内设置在有爆炸危险环境的电气</a:t>
            </a:r>
            <a:r>
              <a:rPr sz="1600" kern="0" spc="-260" dirty="0">
                <a:solidFill>
                  <a:srgbClr val="000000">
                    <a:alpha val="100000"/>
                  </a:srgbClr>
                </a:solidFill>
                <a:latin typeface="Microsoft YaHei"/>
                <a:ea typeface="Microsoft YaHei"/>
                <a:cs typeface="Microsoft YaHei"/>
              </a:rPr>
              <a:t> </a:t>
            </a:r>
            <a:r>
              <a:rPr sz="1600" kern="0" spc="100" dirty="0">
                <a:solidFill>
                  <a:srgbClr val="000000">
                    <a:alpha val="100000"/>
                  </a:srgbClr>
                </a:solidFill>
                <a:latin typeface="Microsoft YaHei"/>
                <a:ea typeface="Microsoft YaHei"/>
                <a:cs typeface="Microsoft YaHei"/>
              </a:rPr>
              <a:t>、</a:t>
            </a:r>
            <a:r>
              <a:rPr sz="1600" kern="0" spc="-300" dirty="0">
                <a:solidFill>
                  <a:srgbClr val="000000">
                    <a:alpha val="100000"/>
                  </a:srgbClr>
                </a:solidFill>
                <a:latin typeface="Microsoft YaHei"/>
                <a:ea typeface="Microsoft YaHei"/>
                <a:cs typeface="Microsoft YaHei"/>
              </a:rPr>
              <a:t> </a:t>
            </a:r>
            <a:r>
              <a:rPr sz="1600" kern="0" spc="90" dirty="0">
                <a:solidFill>
                  <a:srgbClr val="000000">
                    <a:alpha val="100000"/>
                  </a:srgbClr>
                </a:solidFill>
                <a:latin typeface="Microsoft YaHei"/>
                <a:ea typeface="Microsoft YaHei"/>
                <a:cs typeface="Microsoft YaHei"/>
              </a:rPr>
              <a:t>仪表装置 ，不具有与该区域爆炸危险等级相对应的防爆</a:t>
            </a:r>
            <a:r>
              <a:rPr sz="1600" kern="0" spc="0" dirty="0">
                <a:solidFill>
                  <a:srgbClr val="000000">
                    <a:alpha val="100000"/>
                  </a:srgbClr>
                </a:solidFill>
                <a:latin typeface="Microsoft YaHei"/>
                <a:ea typeface="Microsoft YaHei"/>
                <a:cs typeface="Microsoft YaHei"/>
              </a:rPr>
              <a:t> </a:t>
            </a:r>
            <a:r>
              <a:rPr sz="1600" kern="0" spc="50" dirty="0">
                <a:solidFill>
                  <a:srgbClr val="000000">
                    <a:alpha val="100000"/>
                  </a:srgbClr>
                </a:solidFill>
                <a:latin typeface="Microsoft YaHei"/>
                <a:ea typeface="Microsoft YaHei"/>
                <a:cs typeface="Microsoft YaHei"/>
              </a:rPr>
              <a:t>性能 ；</a:t>
            </a:r>
            <a:endParaRPr sz="1600" dirty="0">
              <a:latin typeface="Microsoft YaHei"/>
              <a:ea typeface="Microsoft YaHei"/>
              <a:cs typeface="Microsoft YaHei"/>
            </a:endParaRPr>
          </a:p>
        </p:txBody>
      </p:sp>
      <p:sp>
        <p:nvSpPr>
          <p:cNvPr id="1330" name="textbox 1330"/>
          <p:cNvSpPr/>
          <p:nvPr/>
        </p:nvSpPr>
        <p:spPr>
          <a:xfrm>
            <a:off x="5095258" y="2724248"/>
            <a:ext cx="1998345" cy="295275"/>
          </a:xfrm>
          <a:prstGeom prst="rect">
            <a:avLst/>
          </a:prstGeom>
          <a:noFill/>
          <a:ln w="0" cap="flat">
            <a:noFill/>
            <a:prstDash val="solid"/>
            <a:miter lim="0"/>
          </a:ln>
        </p:spPr>
        <p:txBody>
          <a:bodyPr vert="horz" wrap="square" lIns="0" tIns="0" rIns="0" bIns="0"/>
          <a:lstStyle/>
          <a:p>
            <a:pPr algn="l" rtl="0" eaLnBrk="0">
              <a:lnSpc>
                <a:spcPct val="83341"/>
              </a:lnSpc>
              <a:tabLst/>
            </a:pPr>
            <a:endParaRPr sz="100" dirty="0">
              <a:latin typeface="Arial"/>
              <a:ea typeface="Arial"/>
              <a:cs typeface="Arial"/>
            </a:endParaRPr>
          </a:p>
          <a:p>
            <a:pPr marL="12700" algn="l" rtl="0" eaLnBrk="0">
              <a:lnSpc>
                <a:spcPts val="2123"/>
              </a:lnSpc>
              <a:tabLst/>
            </a:pPr>
            <a:r>
              <a:rPr sz="1600" kern="0" spc="110" dirty="0">
                <a:solidFill>
                  <a:srgbClr val="000000">
                    <a:alpha val="100000"/>
                  </a:srgbClr>
                </a:solidFill>
                <a:latin typeface="Microsoft YaHei"/>
                <a:ea typeface="Microsoft YaHei"/>
                <a:cs typeface="Microsoft YaHei"/>
              </a:rPr>
              <a:t>3</a:t>
            </a:r>
            <a:r>
              <a:rPr sz="1600" kern="0" spc="-190" dirty="0">
                <a:solidFill>
                  <a:srgbClr val="000000">
                    <a:alpha val="100000"/>
                  </a:srgbClr>
                </a:solidFill>
                <a:latin typeface="Microsoft YaHei"/>
                <a:ea typeface="Microsoft YaHei"/>
                <a:cs typeface="Microsoft YaHei"/>
              </a:rPr>
              <a:t> </a:t>
            </a:r>
            <a:r>
              <a:rPr sz="1600" kern="0" spc="110" dirty="0">
                <a:solidFill>
                  <a:srgbClr val="000000">
                    <a:alpha val="100000"/>
                  </a:srgbClr>
                </a:solidFill>
                <a:latin typeface="Microsoft YaHei"/>
                <a:ea typeface="Microsoft YaHei"/>
                <a:cs typeface="Microsoft YaHei"/>
              </a:rPr>
              <a:t>.液化石油气供应站</a:t>
            </a:r>
            <a:endParaRPr sz="1600" dirty="0">
              <a:latin typeface="Microsoft YaHei"/>
              <a:ea typeface="Microsoft YaHei"/>
              <a:cs typeface="Microsoft YaHei"/>
            </a:endParaRPr>
          </a:p>
        </p:txBody>
      </p:sp>
      <p:pic>
        <p:nvPicPr>
          <p:cNvPr id="1332" name="picture 1332"/>
          <p:cNvPicPr>
            <a:picLocks noChangeAspect="1"/>
          </p:cNvPicPr>
          <p:nvPr/>
        </p:nvPicPr>
        <p:blipFill>
          <a:blip r:embed="rId2"/>
          <a:stretch>
            <a:fillRect/>
          </a:stretch>
        </p:blipFill>
        <p:spPr>
          <a:xfrm rot="21600000">
            <a:off x="11472671" y="0"/>
            <a:ext cx="719328" cy="720852"/>
          </a:xfrm>
          <a:prstGeom prst="rect">
            <a:avLst/>
          </a:prstGeom>
        </p:spPr>
      </p:pic>
      <p:pic>
        <p:nvPicPr>
          <p:cNvPr id="1334" name="picture 1334"/>
          <p:cNvPicPr>
            <a:picLocks noChangeAspect="1"/>
          </p:cNvPicPr>
          <p:nvPr/>
        </p:nvPicPr>
        <p:blipFill>
          <a:blip r:embed="rId3"/>
          <a:stretch>
            <a:fillRect/>
          </a:stretch>
        </p:blipFill>
        <p:spPr>
          <a:xfrm rot="21600000">
            <a:off x="0" y="6138671"/>
            <a:ext cx="720852" cy="719328"/>
          </a:xfrm>
          <a:prstGeom prst="rect">
            <a:avLst/>
          </a:prstGeom>
        </p:spPr>
      </p:pic>
      <p:pic>
        <p:nvPicPr>
          <p:cNvPr id="1336" name="picture 1336"/>
          <p:cNvPicPr>
            <a:picLocks noChangeAspect="1"/>
          </p:cNvPicPr>
          <p:nvPr/>
        </p:nvPicPr>
        <p:blipFill>
          <a:blip r:embed="rId4"/>
          <a:stretch>
            <a:fillRect/>
          </a:stretch>
        </p:blipFill>
        <p:spPr>
          <a:xfrm rot="21600000">
            <a:off x="720090" y="1619250"/>
            <a:ext cx="10751184" cy="12700"/>
          </a:xfrm>
          <a:prstGeom prst="rect">
            <a:avLst/>
          </a:prstGeom>
        </p:spPr>
      </p:pic>
      <p:pic>
        <p:nvPicPr>
          <p:cNvPr id="1338" name="picture 1338"/>
          <p:cNvPicPr>
            <a:picLocks noChangeAspect="1"/>
          </p:cNvPicPr>
          <p:nvPr/>
        </p:nvPicPr>
        <p:blipFill>
          <a:blip r:embed="rId4"/>
          <a:stretch>
            <a:fillRect/>
          </a:stretch>
        </p:blipFill>
        <p:spPr>
          <a:xfrm rot="21600000">
            <a:off x="720090" y="2541270"/>
            <a:ext cx="10751184" cy="12700"/>
          </a:xfrm>
          <a:prstGeom prst="rect">
            <a:avLst/>
          </a:prstGeom>
        </p:spPr>
      </p:pic>
    </p:spTree>
  </p:cSld>
  <p:clrMapOvr>
    <a:masterClrMapping/>
  </p:clrMapOvr>
</p:sld>
</file>

<file path=ppt/slides/slide63.xml><?xml version="1.0" encoding="utf-8"?>
<p:sld xmlns:a16="http://schemas.microsoft.com/office/drawing/2014/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40" name="rect 1340"/>
          <p:cNvSpPr/>
          <p:nvPr/>
        </p:nvSpPr>
        <p:spPr>
          <a:xfrm>
            <a:off x="0" y="0"/>
            <a:ext cx="12192000" cy="6858000"/>
          </a:xfrm>
          <a:prstGeom prst="rect">
            <a:avLst/>
          </a:prstGeom>
          <a:solidFill>
            <a:srgbClr val="E4F4FB">
              <a:alpha val="100000"/>
            </a:srgbClr>
          </a:solidFill>
          <a:ln w="0" cap="flat">
            <a:noFill/>
            <a:prstDash val="solid"/>
            <a:miter lim="0"/>
          </a:ln>
        </p:spPr>
        <p:txBody>
          <a:bodyPr rtlCol="0"/>
          <a:lstStyle/>
          <a:p>
            <a:pPr algn="ctr"/>
            <a:endParaRPr lang="zh-CN" altLang="en-US"/>
          </a:p>
        </p:txBody>
      </p:sp>
      <p:grpSp>
        <p:nvGrpSpPr>
          <p:cNvPr id="104" name="group 104"/>
          <p:cNvGrpSpPr/>
          <p:nvPr/>
        </p:nvGrpSpPr>
        <p:grpSpPr>
          <a:xfrm rot="21600000">
            <a:off x="720852" y="1626107"/>
            <a:ext cx="10750296" cy="4658868"/>
            <a:chOff x="0" y="0"/>
            <a:chExt cx="10750296" cy="4658868"/>
          </a:xfrm>
        </p:grpSpPr>
        <p:sp>
          <p:nvSpPr>
            <p:cNvPr id="1342" name="path 1342"/>
            <p:cNvSpPr/>
            <p:nvPr/>
          </p:nvSpPr>
          <p:spPr>
            <a:xfrm>
              <a:off x="0" y="0"/>
              <a:ext cx="10750296" cy="2165604"/>
            </a:xfrm>
            <a:custGeom>
              <a:avLst/>
              <a:gdLst/>
              <a:ahLst/>
              <a:cxnLst/>
              <a:rect l="0" t="0" r="0" b="0"/>
              <a:pathLst>
                <a:path w="16929" h="3410">
                  <a:moveTo>
                    <a:pt x="0" y="0"/>
                  </a:moveTo>
                  <a:lnTo>
                    <a:pt x="16929" y="0"/>
                  </a:lnTo>
                  <a:lnTo>
                    <a:pt x="16929" y="1452"/>
                  </a:lnTo>
                  <a:lnTo>
                    <a:pt x="0" y="1452"/>
                  </a:lnTo>
                  <a:lnTo>
                    <a:pt x="0" y="0"/>
                  </a:lnTo>
                  <a:close/>
                </a:path>
                <a:path w="16929" h="3410">
                  <a:moveTo>
                    <a:pt x="0" y="2431"/>
                  </a:moveTo>
                  <a:lnTo>
                    <a:pt x="4171" y="2431"/>
                  </a:lnTo>
                  <a:lnTo>
                    <a:pt x="4171" y="3410"/>
                  </a:lnTo>
                  <a:lnTo>
                    <a:pt x="0" y="3410"/>
                  </a:lnTo>
                  <a:lnTo>
                    <a:pt x="0" y="2431"/>
                  </a:lnTo>
                  <a:close/>
                </a:path>
                <a:path w="16929" h="3410">
                  <a:moveTo>
                    <a:pt x="4171" y="2431"/>
                  </a:moveTo>
                  <a:lnTo>
                    <a:pt x="11138" y="2431"/>
                  </a:lnTo>
                  <a:lnTo>
                    <a:pt x="11138" y="3410"/>
                  </a:lnTo>
                  <a:lnTo>
                    <a:pt x="4171" y="3410"/>
                  </a:lnTo>
                  <a:lnTo>
                    <a:pt x="4171" y="2431"/>
                  </a:lnTo>
                  <a:close/>
                </a:path>
                <a:path w="16929" h="3410">
                  <a:moveTo>
                    <a:pt x="11138" y="2431"/>
                  </a:moveTo>
                  <a:lnTo>
                    <a:pt x="16929" y="2431"/>
                  </a:lnTo>
                  <a:lnTo>
                    <a:pt x="16929" y="3410"/>
                  </a:lnTo>
                  <a:lnTo>
                    <a:pt x="11138" y="3410"/>
                  </a:lnTo>
                  <a:lnTo>
                    <a:pt x="11138" y="2431"/>
                  </a:lnTo>
                  <a:close/>
                </a:path>
              </a:pathLst>
            </a:custGeom>
            <a:solidFill>
              <a:srgbClr val="B9D6E6">
                <a:alpha val="100000"/>
              </a:srgbClr>
            </a:solidFill>
            <a:ln w="0" cap="flat">
              <a:noFill/>
              <a:prstDash val="solid"/>
              <a:miter lim="0"/>
            </a:ln>
          </p:spPr>
          <p:txBody>
            <a:bodyPr rtlCol="0"/>
            <a:lstStyle/>
            <a:p>
              <a:pPr algn="ctr"/>
              <a:endParaRPr lang="zh-CN" altLang="en-US"/>
            </a:p>
          </p:txBody>
        </p:sp>
        <p:sp>
          <p:nvSpPr>
            <p:cNvPr id="1344" name="path 1344"/>
            <p:cNvSpPr/>
            <p:nvPr/>
          </p:nvSpPr>
          <p:spPr>
            <a:xfrm>
              <a:off x="0" y="922020"/>
              <a:ext cx="10750296" cy="3736847"/>
            </a:xfrm>
            <a:custGeom>
              <a:avLst/>
              <a:gdLst/>
              <a:ahLst/>
              <a:cxnLst/>
              <a:rect l="0" t="0" r="0" b="0"/>
              <a:pathLst>
                <a:path w="16929" h="5884">
                  <a:moveTo>
                    <a:pt x="0" y="0"/>
                  </a:moveTo>
                  <a:lnTo>
                    <a:pt x="16929" y="0"/>
                  </a:lnTo>
                  <a:lnTo>
                    <a:pt x="16929" y="979"/>
                  </a:lnTo>
                  <a:lnTo>
                    <a:pt x="0" y="979"/>
                  </a:lnTo>
                  <a:lnTo>
                    <a:pt x="0" y="0"/>
                  </a:lnTo>
                  <a:close/>
                </a:path>
                <a:path w="16929" h="5884">
                  <a:moveTo>
                    <a:pt x="0" y="1958"/>
                  </a:moveTo>
                  <a:lnTo>
                    <a:pt x="4171" y="1958"/>
                  </a:lnTo>
                  <a:lnTo>
                    <a:pt x="4171" y="5884"/>
                  </a:lnTo>
                  <a:lnTo>
                    <a:pt x="0" y="5884"/>
                  </a:lnTo>
                  <a:lnTo>
                    <a:pt x="0" y="1958"/>
                  </a:lnTo>
                  <a:close/>
                </a:path>
                <a:path w="16929" h="5884">
                  <a:moveTo>
                    <a:pt x="4171" y="1958"/>
                  </a:moveTo>
                  <a:lnTo>
                    <a:pt x="11138" y="1958"/>
                  </a:lnTo>
                  <a:lnTo>
                    <a:pt x="11138" y="5884"/>
                  </a:lnTo>
                  <a:lnTo>
                    <a:pt x="4171" y="5884"/>
                  </a:lnTo>
                  <a:lnTo>
                    <a:pt x="4171" y="1958"/>
                  </a:lnTo>
                  <a:close/>
                </a:path>
                <a:path w="16929" h="5884">
                  <a:moveTo>
                    <a:pt x="11138" y="1958"/>
                  </a:moveTo>
                  <a:lnTo>
                    <a:pt x="16929" y="1958"/>
                  </a:lnTo>
                  <a:lnTo>
                    <a:pt x="16929" y="5884"/>
                  </a:lnTo>
                  <a:lnTo>
                    <a:pt x="11138" y="5884"/>
                  </a:lnTo>
                  <a:lnTo>
                    <a:pt x="11138" y="1958"/>
                  </a:lnTo>
                  <a:close/>
                </a:path>
              </a:pathLst>
            </a:custGeom>
            <a:solidFill>
              <a:srgbClr val="FFFFFF">
                <a:alpha val="100000"/>
              </a:srgbClr>
            </a:solidFill>
            <a:ln w="0" cap="flat">
              <a:noFill/>
              <a:prstDash val="solid"/>
              <a:miter lim="0"/>
            </a:ln>
          </p:spPr>
          <p:txBody>
            <a:bodyPr rtlCol="0"/>
            <a:lstStyle/>
            <a:p>
              <a:pPr algn="ctr"/>
              <a:endParaRPr lang="zh-CN" altLang="en-US"/>
            </a:p>
          </p:txBody>
        </p:sp>
      </p:grpSp>
      <p:graphicFrame>
        <p:nvGraphicFramePr>
          <p:cNvPr id="1346" name="table 1346"/>
          <p:cNvGraphicFramePr>
            <a:graphicFrameLocks noGrp="1"/>
          </p:cNvGraphicFramePr>
          <p:nvPr/>
        </p:nvGraphicFramePr>
        <p:xfrm>
          <a:off x="720090" y="3169920"/>
          <a:ext cx="10750549" cy="3121025"/>
        </p:xfrm>
        <a:graphic>
          <a:graphicData uri="http://schemas.openxmlformats.org/drawingml/2006/table">
            <a:tbl>
              <a:tblPr/>
              <a:tblGrid>
                <a:gridCol w="2649220">
                  <a:extLst>
                    <a:ext uri="{9D8B030D-6E8A-4147-A177-3AD203B41FA5}">
                      <a16:colId xmlns:a16="http://schemas.microsoft.com/office/drawing/2014/main" val="20000"/>
                    </a:ext>
                  </a:extLst>
                </a:gridCol>
                <a:gridCol w="4424045">
                  <a:extLst>
                    <a:ext uri="{9D8B030D-6E8A-4147-A177-3AD203B41FA5}">
                      <a16:colId xmlns:a16="http://schemas.microsoft.com/office/drawing/2014/main" val="20001"/>
                    </a:ext>
                  </a:extLst>
                </a:gridCol>
                <a:gridCol w="3677284">
                  <a:extLst>
                    <a:ext uri="{9D8B030D-6E8A-4147-A177-3AD203B41FA5}">
                      <a16:colId xmlns:a16="http://schemas.microsoft.com/office/drawing/2014/main" val="20002"/>
                    </a:ext>
                  </a:extLst>
                </a:gridCol>
              </a:tblGrid>
              <a:tr h="3121025">
                <a:tc>
                  <a:txBody>
                    <a:bodyPr/>
                    <a:lstStyle/>
                    <a:p>
                      <a:pPr algn="l" rtl="0" eaLnBrk="0">
                        <a:lnSpc>
                          <a:spcPct val="152000"/>
                        </a:lnSpc>
                        <a:tabLst/>
                      </a:pPr>
                      <a:endParaRPr sz="1000" dirty="0">
                        <a:latin typeface="Arial"/>
                        <a:ea typeface="Arial"/>
                        <a:cs typeface="Arial"/>
                      </a:endParaRPr>
                    </a:p>
                    <a:p>
                      <a:pPr algn="l" rtl="0" eaLnBrk="0">
                        <a:lnSpc>
                          <a:spcPct val="8355"/>
                        </a:lnSpc>
                        <a:tabLst/>
                      </a:pPr>
                      <a:endParaRPr sz="100" dirty="0">
                        <a:latin typeface="Arial"/>
                        <a:ea typeface="Arial"/>
                        <a:cs typeface="Arial"/>
                      </a:endParaRPr>
                    </a:p>
                    <a:p>
                      <a:pPr marL="872489" algn="l" rtl="0" eaLnBrk="0">
                        <a:lnSpc>
                          <a:spcPct val="84000"/>
                        </a:lnSpc>
                        <a:tabLst/>
                      </a:pPr>
                      <a:r>
                        <a:rPr sz="1600" kern="0" spc="120" dirty="0">
                          <a:solidFill>
                            <a:srgbClr val="000000">
                              <a:alpha val="100000"/>
                            </a:srgbClr>
                          </a:solidFill>
                          <a:latin typeface="Microsoft YaHei"/>
                          <a:ea typeface="Microsoft YaHei"/>
                          <a:cs typeface="Microsoft YaHei"/>
                        </a:rPr>
                        <a:t>检查要点</a:t>
                      </a:r>
                      <a:endParaRPr sz="1600" dirty="0">
                        <a:latin typeface="Microsoft YaHei"/>
                        <a:ea typeface="Microsoft YaHei"/>
                        <a:cs typeface="Microsoft YaHei"/>
                      </a:endParaRPr>
                    </a:p>
                    <a:p>
                      <a:pPr algn="l" rtl="0" eaLnBrk="0">
                        <a:lnSpc>
                          <a:spcPct val="112000"/>
                        </a:lnSpc>
                        <a:tabLst/>
                      </a:pPr>
                      <a:endParaRPr sz="1000" dirty="0">
                        <a:latin typeface="Arial"/>
                        <a:ea typeface="Arial"/>
                        <a:cs typeface="Arial"/>
                      </a:endParaRPr>
                    </a:p>
                    <a:p>
                      <a:pPr algn="l" rtl="0" eaLnBrk="0">
                        <a:lnSpc>
                          <a:spcPct val="112000"/>
                        </a:lnSpc>
                        <a:tabLst/>
                      </a:pPr>
                      <a:endParaRPr sz="1000" dirty="0">
                        <a:latin typeface="Arial"/>
                        <a:ea typeface="Arial"/>
                        <a:cs typeface="Arial"/>
                      </a:endParaRPr>
                    </a:p>
                    <a:p>
                      <a:pPr algn="l" rtl="0" eaLnBrk="0">
                        <a:lnSpc>
                          <a:spcPct val="127000"/>
                        </a:lnSpc>
                        <a:tabLst/>
                      </a:pPr>
                      <a:endParaRPr sz="300" dirty="0">
                        <a:latin typeface="Arial"/>
                        <a:ea typeface="Arial"/>
                        <a:cs typeface="Arial"/>
                      </a:endParaRPr>
                    </a:p>
                    <a:p>
                      <a:pPr marL="230504" indent="80010" algn="l" rtl="0" eaLnBrk="0">
                        <a:lnSpc>
                          <a:spcPct val="128000"/>
                        </a:lnSpc>
                        <a:spcBef>
                          <a:spcPts val="3"/>
                        </a:spcBef>
                        <a:tabLst/>
                      </a:pPr>
                      <a:r>
                        <a:rPr sz="1500" kern="0" spc="-60" dirty="0">
                          <a:solidFill>
                            <a:srgbClr val="000000">
                              <a:alpha val="100000"/>
                            </a:srgbClr>
                          </a:solidFill>
                          <a:latin typeface="Microsoft YaHei"/>
                          <a:ea typeface="Microsoft YaHei"/>
                          <a:cs typeface="Microsoft YaHei"/>
                        </a:rPr>
                        <a:t>（</a:t>
                      </a:r>
                      <a:r>
                        <a:rPr sz="1500" kern="0" spc="180" dirty="0">
                          <a:solidFill>
                            <a:srgbClr val="000000">
                              <a:alpha val="100000"/>
                            </a:srgbClr>
                          </a:solidFill>
                          <a:latin typeface="Microsoft YaHei"/>
                          <a:ea typeface="Microsoft YaHei"/>
                          <a:cs typeface="Microsoft YaHei"/>
                        </a:rPr>
                        <a:t> </a:t>
                      </a:r>
                      <a:r>
                        <a:rPr sz="1500" kern="0" spc="-60" dirty="0">
                          <a:solidFill>
                            <a:srgbClr val="000000">
                              <a:alpha val="100000"/>
                            </a:srgbClr>
                          </a:solidFill>
                          <a:latin typeface="FangSong"/>
                          <a:ea typeface="FangSong"/>
                          <a:cs typeface="FangSong"/>
                        </a:rPr>
                        <a:t>1</a:t>
                      </a:r>
                      <a:r>
                        <a:rPr sz="1500" kern="0" spc="-340" dirty="0">
                          <a:solidFill>
                            <a:srgbClr val="000000">
                              <a:alpha val="100000"/>
                            </a:srgbClr>
                          </a:solidFill>
                          <a:latin typeface="FangSong"/>
                          <a:ea typeface="FangSong"/>
                          <a:cs typeface="FangSong"/>
                        </a:rPr>
                        <a:t> </a:t>
                      </a:r>
                      <a:r>
                        <a:rPr sz="1500" kern="0" spc="-60" dirty="0">
                          <a:solidFill>
                            <a:srgbClr val="000000">
                              <a:alpha val="100000"/>
                            </a:srgbClr>
                          </a:solidFill>
                          <a:latin typeface="Microsoft YaHei"/>
                          <a:ea typeface="Microsoft YaHei"/>
                          <a:cs typeface="Microsoft YaHei"/>
                        </a:rPr>
                        <a:t>）查露天设置的卸车</a:t>
                      </a:r>
                      <a:r>
                        <a:rPr sz="1500" kern="0" spc="0" dirty="0">
                          <a:solidFill>
                            <a:srgbClr val="000000">
                              <a:alpha val="100000"/>
                            </a:srgbClr>
                          </a:solidFill>
                          <a:latin typeface="Microsoft YaHei"/>
                          <a:ea typeface="Microsoft YaHei"/>
                          <a:cs typeface="Microsoft YaHei"/>
                        </a:rPr>
                        <a:t>      </a:t>
                      </a:r>
                      <a:r>
                        <a:rPr sz="1500" kern="0" spc="90" dirty="0">
                          <a:solidFill>
                            <a:srgbClr val="000000">
                              <a:alpha val="100000"/>
                            </a:srgbClr>
                          </a:solidFill>
                          <a:latin typeface="Microsoft YaHei"/>
                          <a:ea typeface="Microsoft YaHei"/>
                          <a:cs typeface="Microsoft YaHei"/>
                        </a:rPr>
                        <a:t>区、</a:t>
                      </a:r>
                      <a:r>
                        <a:rPr sz="1500" kern="0" spc="-240" dirty="0">
                          <a:solidFill>
                            <a:srgbClr val="000000">
                              <a:alpha val="100000"/>
                            </a:srgbClr>
                          </a:solidFill>
                          <a:latin typeface="Microsoft YaHei"/>
                          <a:ea typeface="Microsoft YaHei"/>
                          <a:cs typeface="Microsoft YaHei"/>
                        </a:rPr>
                        <a:t> </a:t>
                      </a:r>
                      <a:r>
                        <a:rPr sz="1500" kern="0" spc="0" dirty="0">
                          <a:solidFill>
                            <a:srgbClr val="000000">
                              <a:alpha val="100000"/>
                            </a:srgbClr>
                          </a:solidFill>
                          <a:latin typeface="FangSong"/>
                          <a:ea typeface="FangSong"/>
                          <a:cs typeface="FangSong"/>
                        </a:rPr>
                        <a:t>LNG</a:t>
                      </a:r>
                      <a:r>
                        <a:rPr sz="1500" kern="0" spc="90" dirty="0">
                          <a:solidFill>
                            <a:srgbClr val="000000">
                              <a:alpha val="100000"/>
                            </a:srgbClr>
                          </a:solidFill>
                          <a:latin typeface="Microsoft YaHei"/>
                          <a:ea typeface="Microsoft YaHei"/>
                          <a:cs typeface="Microsoft YaHei"/>
                        </a:rPr>
                        <a:t>加气机内部空间</a:t>
                      </a:r>
                      <a:r>
                        <a:rPr sz="1500" kern="0" spc="0" dirty="0">
                          <a:solidFill>
                            <a:srgbClr val="000000">
                              <a:alpha val="100000"/>
                            </a:srgbClr>
                          </a:solidFill>
                          <a:latin typeface="Microsoft YaHei"/>
                          <a:ea typeface="Microsoft YaHei"/>
                          <a:cs typeface="Microsoft YaHei"/>
                        </a:rPr>
                        <a:t>      </a:t>
                      </a:r>
                      <a:r>
                        <a:rPr sz="1500" kern="0" spc="90" dirty="0">
                          <a:solidFill>
                            <a:srgbClr val="000000">
                              <a:alpha val="100000"/>
                            </a:srgbClr>
                          </a:solidFill>
                          <a:latin typeface="Microsoft YaHei"/>
                          <a:ea typeface="Microsoft YaHei"/>
                          <a:cs typeface="Microsoft YaHei"/>
                        </a:rPr>
                        <a:t>（爆炸危险区域等级为</a:t>
                      </a:r>
                      <a:r>
                        <a:rPr sz="1500" kern="0" spc="90" dirty="0">
                          <a:solidFill>
                            <a:srgbClr val="000000">
                              <a:alpha val="100000"/>
                            </a:srgbClr>
                          </a:solidFill>
                          <a:latin typeface="FangSong"/>
                          <a:ea typeface="FangSong"/>
                          <a:cs typeface="FangSong"/>
                        </a:rPr>
                        <a:t>1</a:t>
                      </a:r>
                      <a:r>
                        <a:rPr sz="1500" kern="0" spc="0" dirty="0">
                          <a:solidFill>
                            <a:srgbClr val="000000">
                              <a:alpha val="100000"/>
                            </a:srgbClr>
                          </a:solidFill>
                          <a:latin typeface="FangSong"/>
                          <a:ea typeface="FangSong"/>
                          <a:cs typeface="FangSong"/>
                        </a:rPr>
                        <a:t>    </a:t>
                      </a:r>
                      <a:r>
                        <a:rPr sz="1500" kern="0" spc="30" dirty="0">
                          <a:solidFill>
                            <a:srgbClr val="000000">
                              <a:alpha val="100000"/>
                            </a:srgbClr>
                          </a:solidFill>
                          <a:latin typeface="Microsoft YaHei"/>
                          <a:ea typeface="Microsoft YaHei"/>
                          <a:cs typeface="Microsoft YaHei"/>
                        </a:rPr>
                        <a:t>区 ）的电磁阀、</a:t>
                      </a:r>
                      <a:r>
                        <a:rPr sz="1500" kern="0" spc="-260" dirty="0">
                          <a:solidFill>
                            <a:srgbClr val="000000">
                              <a:alpha val="100000"/>
                            </a:srgbClr>
                          </a:solidFill>
                          <a:latin typeface="Microsoft YaHei"/>
                          <a:ea typeface="Microsoft YaHei"/>
                          <a:cs typeface="Microsoft YaHei"/>
                        </a:rPr>
                        <a:t> </a:t>
                      </a:r>
                      <a:r>
                        <a:rPr sz="1500" kern="0" spc="30" dirty="0">
                          <a:solidFill>
                            <a:srgbClr val="000000">
                              <a:alpha val="100000"/>
                            </a:srgbClr>
                          </a:solidFill>
                          <a:latin typeface="Microsoft YaHei"/>
                          <a:ea typeface="Microsoft YaHei"/>
                          <a:cs typeface="Microsoft YaHei"/>
                        </a:rPr>
                        <a:t>泄漏报</a:t>
                      </a:r>
                      <a:r>
                        <a:rPr sz="1500" kern="0" spc="0" dirty="0">
                          <a:solidFill>
                            <a:srgbClr val="000000">
                              <a:alpha val="100000"/>
                            </a:srgbClr>
                          </a:solidFill>
                          <a:latin typeface="Microsoft YaHei"/>
                          <a:ea typeface="Microsoft YaHei"/>
                          <a:cs typeface="Microsoft YaHei"/>
                        </a:rPr>
                        <a:t>        </a:t>
                      </a:r>
                      <a:r>
                        <a:rPr sz="1500" kern="0" spc="80" dirty="0">
                          <a:solidFill>
                            <a:srgbClr val="000000">
                              <a:alpha val="100000"/>
                            </a:srgbClr>
                          </a:solidFill>
                          <a:latin typeface="Microsoft YaHei"/>
                          <a:ea typeface="Microsoft YaHei"/>
                          <a:cs typeface="Microsoft YaHei"/>
                        </a:rPr>
                        <a:t>警装置、</a:t>
                      </a:r>
                      <a:r>
                        <a:rPr sz="1500" kern="0" spc="-280" dirty="0">
                          <a:solidFill>
                            <a:srgbClr val="000000">
                              <a:alpha val="100000"/>
                            </a:srgbClr>
                          </a:solidFill>
                          <a:latin typeface="Microsoft YaHei"/>
                          <a:ea typeface="Microsoft YaHei"/>
                          <a:cs typeface="Microsoft YaHei"/>
                        </a:rPr>
                        <a:t> </a:t>
                      </a:r>
                      <a:r>
                        <a:rPr sz="1500" kern="0" spc="80" dirty="0">
                          <a:solidFill>
                            <a:srgbClr val="000000">
                              <a:alpha val="100000"/>
                            </a:srgbClr>
                          </a:solidFill>
                          <a:latin typeface="Microsoft YaHei"/>
                          <a:ea typeface="Microsoft YaHei"/>
                          <a:cs typeface="Microsoft YaHei"/>
                        </a:rPr>
                        <a:t>控制按钮及相</a:t>
                      </a:r>
                      <a:r>
                        <a:rPr sz="1500" kern="0" spc="0" dirty="0">
                          <a:solidFill>
                            <a:srgbClr val="000000">
                              <a:alpha val="100000"/>
                            </a:srgbClr>
                          </a:solidFill>
                          <a:latin typeface="Microsoft YaHei"/>
                          <a:ea typeface="Microsoft YaHei"/>
                          <a:cs typeface="Microsoft YaHei"/>
                        </a:rPr>
                        <a:t>        </a:t>
                      </a:r>
                      <a:r>
                        <a:rPr sz="1500" kern="0" spc="90" dirty="0">
                          <a:solidFill>
                            <a:srgbClr val="000000">
                              <a:alpha val="100000"/>
                            </a:srgbClr>
                          </a:solidFill>
                          <a:latin typeface="Microsoft YaHei"/>
                          <a:ea typeface="Microsoft YaHei"/>
                          <a:cs typeface="Microsoft YaHei"/>
                        </a:rPr>
                        <a:t>应的线路结构的防爆性</a:t>
                      </a:r>
                      <a:r>
                        <a:rPr sz="1500" kern="0" spc="0" dirty="0">
                          <a:solidFill>
                            <a:srgbClr val="000000">
                              <a:alpha val="100000"/>
                            </a:srgbClr>
                          </a:solidFill>
                          <a:latin typeface="Microsoft YaHei"/>
                          <a:ea typeface="Microsoft YaHei"/>
                          <a:cs typeface="Microsoft YaHei"/>
                        </a:rPr>
                        <a:t>        </a:t>
                      </a:r>
                      <a:r>
                        <a:rPr sz="1500" kern="0" spc="30" dirty="0">
                          <a:solidFill>
                            <a:srgbClr val="000000">
                              <a:alpha val="100000"/>
                            </a:srgbClr>
                          </a:solidFill>
                          <a:latin typeface="Microsoft YaHei"/>
                          <a:ea typeface="Microsoft YaHei"/>
                          <a:cs typeface="Microsoft YaHei"/>
                        </a:rPr>
                        <a:t>能</a:t>
                      </a:r>
                      <a:r>
                        <a:rPr sz="1500" kern="0" spc="-20" dirty="0">
                          <a:solidFill>
                            <a:srgbClr val="000000">
                              <a:alpha val="100000"/>
                            </a:srgbClr>
                          </a:solidFill>
                          <a:latin typeface="Microsoft YaHei"/>
                          <a:ea typeface="Microsoft YaHei"/>
                          <a:cs typeface="Microsoft YaHei"/>
                        </a:rPr>
                        <a:t> </a:t>
                      </a:r>
                      <a:r>
                        <a:rPr sz="1500" kern="0" spc="30" dirty="0">
                          <a:solidFill>
                            <a:srgbClr val="000000">
                              <a:alpha val="100000"/>
                            </a:srgbClr>
                          </a:solidFill>
                          <a:latin typeface="Microsoft YaHei"/>
                          <a:ea typeface="Microsoft YaHei"/>
                          <a:cs typeface="Microsoft YaHei"/>
                        </a:rPr>
                        <a:t>；</a:t>
                      </a:r>
                      <a:endParaRPr sz="1500" dirty="0">
                        <a:latin typeface="Microsoft YaHei"/>
                        <a:ea typeface="Microsoft YaHei"/>
                        <a:cs typeface="Microsoft YaHei"/>
                      </a:endParaRPr>
                    </a:p>
                  </a:txBody>
                  <a:tcPr marL="0" marR="0" marT="0" marB="0">
                    <a:lnL>
                      <a:noFill/>
                    </a:lnL>
                    <a:lnR w="12700" cap="flat" cmpd="sng" algn="ctr">
                      <a:solidFill>
                        <a:srgbClr val="8EBFD6"/>
                      </a:solidFill>
                      <a:prstDash val="solid"/>
                      <a:round/>
                      <a:headEnd type="none" w="med" len="med"/>
                      <a:tailEnd type="none" w="med" len="med"/>
                    </a:lnR>
                    <a:lnT>
                      <a:noFill/>
                    </a:lnT>
                    <a:lnB w="12700" cap="flat" cmpd="sng" algn="ctr">
                      <a:solidFill>
                        <a:srgbClr val="8EBFD6"/>
                      </a:solidFill>
                      <a:prstDash val="solid"/>
                      <a:round/>
                      <a:headEnd type="none" w="med" len="med"/>
                      <a:tailEnd type="none" w="med" len="med"/>
                    </a:lnB>
                  </a:tcPr>
                </a:tc>
                <a:tc>
                  <a:txBody>
                    <a:bodyPr/>
                    <a:lstStyle/>
                    <a:p>
                      <a:pPr algn="l" rtl="0" eaLnBrk="0">
                        <a:lnSpc>
                          <a:spcPct val="152000"/>
                        </a:lnSpc>
                        <a:tabLst/>
                      </a:pPr>
                      <a:endParaRPr sz="1000" dirty="0">
                        <a:latin typeface="Arial"/>
                        <a:ea typeface="Arial"/>
                        <a:cs typeface="Arial"/>
                      </a:endParaRPr>
                    </a:p>
                    <a:p>
                      <a:pPr marL="1762125" algn="l" rtl="0" eaLnBrk="0">
                        <a:lnSpc>
                          <a:spcPct val="84000"/>
                        </a:lnSpc>
                        <a:spcBef>
                          <a:spcPts val="4"/>
                        </a:spcBef>
                        <a:tabLst/>
                      </a:pPr>
                      <a:r>
                        <a:rPr sz="1600" kern="0" spc="120" dirty="0">
                          <a:solidFill>
                            <a:srgbClr val="000000">
                              <a:alpha val="100000"/>
                            </a:srgbClr>
                          </a:solidFill>
                          <a:latin typeface="Microsoft YaHei"/>
                          <a:ea typeface="Microsoft YaHei"/>
                          <a:cs typeface="Microsoft YaHei"/>
                        </a:rPr>
                        <a:t>判定标准</a:t>
                      </a:r>
                      <a:endParaRPr sz="1600" dirty="0">
                        <a:latin typeface="Microsoft YaHei"/>
                        <a:ea typeface="Microsoft YaHei"/>
                        <a:cs typeface="Microsoft YaHei"/>
                      </a:endParaRPr>
                    </a:p>
                    <a:p>
                      <a:pPr algn="l" rtl="0" eaLnBrk="0">
                        <a:lnSpc>
                          <a:spcPct val="100000"/>
                        </a:lnSpc>
                        <a:tabLst/>
                      </a:pPr>
                      <a:endParaRPr sz="1000" dirty="0">
                        <a:latin typeface="Arial"/>
                        <a:ea typeface="Arial"/>
                        <a:cs typeface="Arial"/>
                      </a:endParaRPr>
                    </a:p>
                    <a:p>
                      <a:pPr algn="l" rtl="0" eaLnBrk="0">
                        <a:lnSpc>
                          <a:spcPct val="100000"/>
                        </a:lnSpc>
                        <a:tabLst/>
                      </a:pPr>
                      <a:endParaRPr sz="1000" dirty="0">
                        <a:latin typeface="Arial"/>
                        <a:ea typeface="Arial"/>
                        <a:cs typeface="Arial"/>
                      </a:endParaRPr>
                    </a:p>
                    <a:p>
                      <a:pPr algn="l" rtl="0" eaLnBrk="0">
                        <a:lnSpc>
                          <a:spcPct val="100000"/>
                        </a:lnSpc>
                        <a:tabLst/>
                      </a:pPr>
                      <a:endParaRPr sz="1000" dirty="0">
                        <a:latin typeface="Arial"/>
                        <a:ea typeface="Arial"/>
                        <a:cs typeface="Arial"/>
                      </a:endParaRPr>
                    </a:p>
                    <a:p>
                      <a:pPr algn="l" rtl="0" eaLnBrk="0">
                        <a:lnSpc>
                          <a:spcPct val="100000"/>
                        </a:lnSpc>
                        <a:tabLst/>
                      </a:pPr>
                      <a:endParaRPr sz="1000" dirty="0">
                        <a:latin typeface="Arial"/>
                        <a:ea typeface="Arial"/>
                        <a:cs typeface="Arial"/>
                      </a:endParaRPr>
                    </a:p>
                    <a:p>
                      <a:pPr algn="l" rtl="0" eaLnBrk="0">
                        <a:lnSpc>
                          <a:spcPct val="100000"/>
                        </a:lnSpc>
                        <a:tabLst/>
                      </a:pPr>
                      <a:endParaRPr sz="1000" dirty="0">
                        <a:latin typeface="Arial"/>
                        <a:ea typeface="Arial"/>
                        <a:cs typeface="Arial"/>
                      </a:endParaRPr>
                    </a:p>
                    <a:p>
                      <a:pPr algn="l" rtl="0" eaLnBrk="0">
                        <a:lnSpc>
                          <a:spcPct val="101000"/>
                        </a:lnSpc>
                        <a:tabLst/>
                      </a:pPr>
                      <a:endParaRPr sz="1000" dirty="0">
                        <a:latin typeface="Arial"/>
                        <a:ea typeface="Arial"/>
                        <a:cs typeface="Arial"/>
                      </a:endParaRPr>
                    </a:p>
                    <a:p>
                      <a:pPr algn="l" rtl="0" eaLnBrk="0">
                        <a:lnSpc>
                          <a:spcPct val="125000"/>
                        </a:lnSpc>
                        <a:tabLst/>
                      </a:pPr>
                      <a:endParaRPr sz="300" dirty="0">
                        <a:latin typeface="Arial"/>
                        <a:ea typeface="Arial"/>
                        <a:cs typeface="Arial"/>
                      </a:endParaRPr>
                    </a:p>
                    <a:p>
                      <a:pPr marL="233045" algn="l" rtl="0" eaLnBrk="0">
                        <a:lnSpc>
                          <a:spcPct val="130000"/>
                        </a:lnSpc>
                        <a:spcBef>
                          <a:spcPts val="1"/>
                        </a:spcBef>
                        <a:tabLst/>
                      </a:pPr>
                      <a:r>
                        <a:rPr sz="1500" kern="0" spc="40" dirty="0">
                          <a:solidFill>
                            <a:srgbClr val="000000">
                              <a:alpha val="100000"/>
                            </a:srgbClr>
                          </a:solidFill>
                          <a:latin typeface="Microsoft YaHei"/>
                          <a:ea typeface="Microsoft YaHei"/>
                          <a:cs typeface="Microsoft YaHei"/>
                        </a:rPr>
                        <a:t>检查要点（ </a:t>
                      </a:r>
                      <a:r>
                        <a:rPr sz="1500" kern="0" spc="40" dirty="0">
                          <a:solidFill>
                            <a:srgbClr val="000000">
                              <a:alpha val="100000"/>
                            </a:srgbClr>
                          </a:solidFill>
                          <a:latin typeface="FangSong"/>
                          <a:ea typeface="FangSong"/>
                          <a:cs typeface="FangSong"/>
                        </a:rPr>
                        <a:t>1</a:t>
                      </a:r>
                      <a:r>
                        <a:rPr sz="1500" kern="0" spc="-260" dirty="0">
                          <a:solidFill>
                            <a:srgbClr val="000000">
                              <a:alpha val="100000"/>
                            </a:srgbClr>
                          </a:solidFill>
                          <a:latin typeface="FangSong"/>
                          <a:ea typeface="FangSong"/>
                          <a:cs typeface="FangSong"/>
                        </a:rPr>
                        <a:t> </a:t>
                      </a:r>
                      <a:r>
                        <a:rPr sz="1500" kern="0" spc="40" dirty="0">
                          <a:solidFill>
                            <a:srgbClr val="000000">
                              <a:alpha val="100000"/>
                            </a:srgbClr>
                          </a:solidFill>
                          <a:latin typeface="Microsoft YaHei"/>
                          <a:ea typeface="Microsoft YaHei"/>
                          <a:cs typeface="Microsoft YaHei"/>
                        </a:rPr>
                        <a:t>）中涉及的设备及电气、</a:t>
                      </a:r>
                      <a:r>
                        <a:rPr sz="1500" kern="0" spc="-330" dirty="0">
                          <a:solidFill>
                            <a:srgbClr val="000000">
                              <a:alpha val="100000"/>
                            </a:srgbClr>
                          </a:solidFill>
                          <a:latin typeface="Microsoft YaHei"/>
                          <a:ea typeface="Microsoft YaHei"/>
                          <a:cs typeface="Microsoft YaHei"/>
                        </a:rPr>
                        <a:t> </a:t>
                      </a:r>
                      <a:r>
                        <a:rPr sz="1500" kern="0" spc="40" dirty="0">
                          <a:solidFill>
                            <a:srgbClr val="000000">
                              <a:alpha val="100000"/>
                            </a:srgbClr>
                          </a:solidFill>
                          <a:latin typeface="Microsoft YaHei"/>
                          <a:ea typeface="Microsoft YaHei"/>
                          <a:cs typeface="Microsoft YaHei"/>
                        </a:rPr>
                        <a:t>仪表装</a:t>
                      </a:r>
                      <a:r>
                        <a:rPr sz="1500" kern="0" spc="0" dirty="0">
                          <a:solidFill>
                            <a:srgbClr val="000000">
                              <a:alpha val="100000"/>
                            </a:srgbClr>
                          </a:solidFill>
                          <a:latin typeface="Microsoft YaHei"/>
                          <a:ea typeface="Microsoft YaHei"/>
                          <a:cs typeface="Microsoft YaHei"/>
                        </a:rPr>
                        <a:t>     </a:t>
                      </a:r>
                      <a:r>
                        <a:rPr sz="1500" kern="0" spc="100" dirty="0">
                          <a:solidFill>
                            <a:srgbClr val="000000">
                              <a:alpha val="100000"/>
                            </a:srgbClr>
                          </a:solidFill>
                          <a:latin typeface="Microsoft YaHei"/>
                          <a:ea typeface="Microsoft YaHei"/>
                          <a:cs typeface="Microsoft YaHei"/>
                        </a:rPr>
                        <a:t>置及相应的线路结构的防</a:t>
                      </a:r>
                      <a:r>
                        <a:rPr sz="1500" kern="0" spc="90" dirty="0">
                          <a:solidFill>
                            <a:srgbClr val="000000">
                              <a:alpha val="100000"/>
                            </a:srgbClr>
                          </a:solidFill>
                          <a:latin typeface="Microsoft YaHei"/>
                          <a:ea typeface="Microsoft YaHei"/>
                          <a:cs typeface="Microsoft YaHei"/>
                        </a:rPr>
                        <a:t>爆性能不具有</a:t>
                      </a:r>
                      <a:r>
                        <a:rPr sz="1500" kern="0" spc="90" dirty="0">
                          <a:solidFill>
                            <a:srgbClr val="000000">
                              <a:alpha val="100000"/>
                            </a:srgbClr>
                          </a:solidFill>
                          <a:latin typeface="FangSong"/>
                          <a:ea typeface="FangSong"/>
                          <a:cs typeface="FangSong"/>
                        </a:rPr>
                        <a:t>1</a:t>
                      </a:r>
                      <a:r>
                        <a:rPr sz="1500" kern="0" spc="90" dirty="0">
                          <a:solidFill>
                            <a:srgbClr val="000000">
                              <a:alpha val="100000"/>
                            </a:srgbClr>
                          </a:solidFill>
                          <a:latin typeface="Microsoft YaHei"/>
                          <a:ea typeface="Microsoft YaHei"/>
                          <a:cs typeface="Microsoft YaHei"/>
                        </a:rPr>
                        <a:t>区相</a:t>
                      </a:r>
                      <a:r>
                        <a:rPr sz="1500" kern="0" spc="-10" dirty="0">
                          <a:solidFill>
                            <a:srgbClr val="000000">
                              <a:alpha val="100000"/>
                            </a:srgbClr>
                          </a:solidFill>
                          <a:latin typeface="Microsoft YaHei"/>
                          <a:ea typeface="Microsoft YaHei"/>
                          <a:cs typeface="Microsoft YaHei"/>
                        </a:rPr>
                        <a:t>     </a:t>
                      </a:r>
                      <a:r>
                        <a:rPr sz="1500" kern="0" spc="60" dirty="0">
                          <a:solidFill>
                            <a:srgbClr val="000000">
                              <a:alpha val="100000"/>
                            </a:srgbClr>
                          </a:solidFill>
                          <a:latin typeface="Microsoft YaHei"/>
                          <a:ea typeface="Microsoft YaHei"/>
                          <a:cs typeface="Microsoft YaHei"/>
                        </a:rPr>
                        <a:t>对应的防爆性能 ，构成</a:t>
                      </a:r>
                      <a:r>
                        <a:rPr sz="1500" kern="0" spc="50" dirty="0">
                          <a:solidFill>
                            <a:srgbClr val="000000">
                              <a:alpha val="100000"/>
                            </a:srgbClr>
                          </a:solidFill>
                          <a:latin typeface="Microsoft YaHei"/>
                          <a:ea typeface="Microsoft YaHei"/>
                          <a:cs typeface="Microsoft YaHei"/>
                        </a:rPr>
                        <a:t>重大隐患。</a:t>
                      </a:r>
                      <a:endParaRPr sz="1500" dirty="0">
                        <a:latin typeface="Microsoft YaHei"/>
                        <a:ea typeface="Microsoft YaHei"/>
                        <a:cs typeface="Microsoft YaHei"/>
                      </a:endParaRPr>
                    </a:p>
                  </a:txBody>
                  <a:tcPr marL="0" marR="0" marT="0" marB="0">
                    <a:lnL w="12700" cap="flat" cmpd="sng" algn="ctr">
                      <a:solidFill>
                        <a:srgbClr val="8EBFD6"/>
                      </a:solidFill>
                      <a:prstDash val="solid"/>
                      <a:round/>
                      <a:headEnd type="none" w="med" len="med"/>
                      <a:tailEnd type="none" w="med" len="med"/>
                    </a:lnL>
                    <a:lnR w="12700" cap="flat" cmpd="sng" algn="ctr">
                      <a:solidFill>
                        <a:srgbClr val="8EBFD6"/>
                      </a:solidFill>
                      <a:prstDash val="solid"/>
                      <a:round/>
                      <a:headEnd type="none" w="med" len="med"/>
                      <a:tailEnd type="none" w="med" len="med"/>
                    </a:lnR>
                    <a:lnT>
                      <a:noFill/>
                    </a:lnT>
                    <a:lnB w="12700" cap="flat" cmpd="sng" algn="ctr">
                      <a:solidFill>
                        <a:srgbClr val="8EBFD6"/>
                      </a:solidFill>
                      <a:prstDash val="solid"/>
                      <a:round/>
                      <a:headEnd type="none" w="med" len="med"/>
                      <a:tailEnd type="none" w="med" len="med"/>
                    </a:lnB>
                  </a:tcPr>
                </a:tc>
                <a:tc>
                  <a:txBody>
                    <a:bodyPr/>
                    <a:lstStyle/>
                    <a:p>
                      <a:pPr algn="l" rtl="0" eaLnBrk="0">
                        <a:lnSpc>
                          <a:spcPct val="151000"/>
                        </a:lnSpc>
                        <a:tabLst/>
                      </a:pPr>
                      <a:endParaRPr sz="1000" dirty="0">
                        <a:latin typeface="Arial"/>
                        <a:ea typeface="Arial"/>
                        <a:cs typeface="Arial"/>
                      </a:endParaRPr>
                    </a:p>
                    <a:p>
                      <a:pPr marL="1162050" algn="l" rtl="0" eaLnBrk="0">
                        <a:lnSpc>
                          <a:spcPct val="85000"/>
                        </a:lnSpc>
                        <a:spcBef>
                          <a:spcPts val="1"/>
                        </a:spcBef>
                        <a:tabLst/>
                      </a:pPr>
                      <a:r>
                        <a:rPr sz="1600" kern="0" spc="140" dirty="0">
                          <a:solidFill>
                            <a:srgbClr val="000000">
                              <a:alpha val="100000"/>
                            </a:srgbClr>
                          </a:solidFill>
                          <a:latin typeface="Microsoft YaHei"/>
                          <a:ea typeface="Microsoft YaHei"/>
                          <a:cs typeface="Microsoft YaHei"/>
                        </a:rPr>
                        <a:t>相关参考依据</a:t>
                      </a:r>
                      <a:endParaRPr sz="1600" dirty="0">
                        <a:latin typeface="Microsoft YaHei"/>
                        <a:ea typeface="Microsoft YaHei"/>
                        <a:cs typeface="Microsoft YaHei"/>
                      </a:endParaRPr>
                    </a:p>
                    <a:p>
                      <a:pPr algn="l" rtl="0" eaLnBrk="0">
                        <a:lnSpc>
                          <a:spcPct val="102000"/>
                        </a:lnSpc>
                        <a:tabLst/>
                      </a:pPr>
                      <a:endParaRPr sz="1000" dirty="0">
                        <a:latin typeface="Arial"/>
                        <a:ea typeface="Arial"/>
                        <a:cs typeface="Arial"/>
                      </a:endParaRPr>
                    </a:p>
                    <a:p>
                      <a:pPr algn="l" rtl="0" eaLnBrk="0">
                        <a:lnSpc>
                          <a:spcPct val="102000"/>
                        </a:lnSpc>
                        <a:tabLst/>
                      </a:pPr>
                      <a:endParaRPr sz="1000" dirty="0">
                        <a:latin typeface="Arial"/>
                        <a:ea typeface="Arial"/>
                        <a:cs typeface="Arial"/>
                      </a:endParaRPr>
                    </a:p>
                    <a:p>
                      <a:pPr algn="l" rtl="0" eaLnBrk="0">
                        <a:lnSpc>
                          <a:spcPct val="102000"/>
                        </a:lnSpc>
                        <a:tabLst/>
                      </a:pPr>
                      <a:endParaRPr sz="1000" dirty="0">
                        <a:latin typeface="Arial"/>
                        <a:ea typeface="Arial"/>
                        <a:cs typeface="Arial"/>
                      </a:endParaRPr>
                    </a:p>
                    <a:p>
                      <a:pPr algn="l" rtl="0" eaLnBrk="0">
                        <a:lnSpc>
                          <a:spcPct val="103000"/>
                        </a:lnSpc>
                        <a:tabLst/>
                      </a:pPr>
                      <a:endParaRPr sz="1000" dirty="0">
                        <a:latin typeface="Arial"/>
                        <a:ea typeface="Arial"/>
                        <a:cs typeface="Arial"/>
                      </a:endParaRPr>
                    </a:p>
                    <a:p>
                      <a:pPr algn="l" rtl="0" eaLnBrk="0">
                        <a:lnSpc>
                          <a:spcPct val="127000"/>
                        </a:lnSpc>
                        <a:tabLst/>
                      </a:pPr>
                      <a:endParaRPr sz="300" dirty="0">
                        <a:latin typeface="Arial"/>
                        <a:ea typeface="Arial"/>
                        <a:cs typeface="Arial"/>
                      </a:endParaRPr>
                    </a:p>
                    <a:p>
                      <a:pPr marL="231775" indent="112395" algn="l" rtl="0" eaLnBrk="0">
                        <a:lnSpc>
                          <a:spcPct val="129000"/>
                        </a:lnSpc>
                        <a:spcBef>
                          <a:spcPts val="3"/>
                        </a:spcBef>
                        <a:tabLst/>
                      </a:pPr>
                      <a:r>
                        <a:rPr sz="1500" kern="0" spc="120" dirty="0">
                          <a:solidFill>
                            <a:srgbClr val="FF0000">
                              <a:alpha val="100000"/>
                            </a:srgbClr>
                          </a:solidFill>
                          <a:latin typeface="Microsoft YaHei"/>
                          <a:ea typeface="Microsoft YaHei"/>
                          <a:cs typeface="Microsoft YaHei"/>
                        </a:rPr>
                        <a:t>【依据】</a:t>
                      </a:r>
                      <a:r>
                        <a:rPr sz="1500" kern="0" spc="-70" dirty="0">
                          <a:solidFill>
                            <a:srgbClr val="FF0000">
                              <a:alpha val="100000"/>
                            </a:srgbClr>
                          </a:solidFill>
                          <a:latin typeface="Microsoft YaHei"/>
                          <a:ea typeface="Microsoft YaHei"/>
                          <a:cs typeface="Microsoft YaHei"/>
                        </a:rPr>
                        <a:t> </a:t>
                      </a:r>
                      <a:r>
                        <a:rPr sz="1500" kern="0" spc="120" dirty="0">
                          <a:solidFill>
                            <a:srgbClr val="000000">
                              <a:alpha val="100000"/>
                            </a:srgbClr>
                          </a:solidFill>
                          <a:latin typeface="Microsoft YaHei"/>
                          <a:ea typeface="Microsoft YaHei"/>
                          <a:cs typeface="Microsoft YaHei"/>
                        </a:rPr>
                        <a:t>《燃气工程</a:t>
                      </a:r>
                      <a:r>
                        <a:rPr sz="1500" kern="0" spc="110" dirty="0">
                          <a:solidFill>
                            <a:srgbClr val="000000">
                              <a:alpha val="100000"/>
                            </a:srgbClr>
                          </a:solidFill>
                          <a:latin typeface="Microsoft YaHei"/>
                          <a:ea typeface="Microsoft YaHei"/>
                          <a:cs typeface="Microsoft YaHei"/>
                        </a:rPr>
                        <a:t>项目规范》</a:t>
                      </a:r>
                      <a:r>
                        <a:rPr sz="1500" kern="0" spc="0" dirty="0">
                          <a:solidFill>
                            <a:srgbClr val="000000">
                              <a:alpha val="100000"/>
                            </a:srgbClr>
                          </a:solidFill>
                          <a:latin typeface="Microsoft YaHei"/>
                          <a:ea typeface="Microsoft YaHei"/>
                          <a:cs typeface="Microsoft YaHei"/>
                        </a:rPr>
                        <a:t>        </a:t>
                      </a:r>
                      <a:r>
                        <a:rPr sz="1500" kern="0" spc="140" dirty="0">
                          <a:solidFill>
                            <a:srgbClr val="000000">
                              <a:alpha val="100000"/>
                            </a:srgbClr>
                          </a:solidFill>
                          <a:latin typeface="Microsoft YaHei"/>
                          <a:ea typeface="Microsoft YaHei"/>
                          <a:cs typeface="Microsoft YaHei"/>
                        </a:rPr>
                        <a:t>第</a:t>
                      </a:r>
                      <a:r>
                        <a:rPr sz="1500" kern="0" spc="280" dirty="0">
                          <a:solidFill>
                            <a:srgbClr val="000000">
                              <a:alpha val="100000"/>
                            </a:srgbClr>
                          </a:solidFill>
                          <a:latin typeface="Microsoft YaHei"/>
                          <a:ea typeface="Microsoft YaHei"/>
                          <a:cs typeface="Microsoft YaHei"/>
                        </a:rPr>
                        <a:t> </a:t>
                      </a:r>
                      <a:r>
                        <a:rPr sz="1500" kern="0" spc="140" dirty="0">
                          <a:solidFill>
                            <a:srgbClr val="000000">
                              <a:alpha val="100000"/>
                            </a:srgbClr>
                          </a:solidFill>
                          <a:latin typeface="Microsoft YaHei"/>
                          <a:ea typeface="Microsoft YaHei"/>
                          <a:cs typeface="Microsoft YaHei"/>
                        </a:rPr>
                        <a:t>4.2.18</a:t>
                      </a:r>
                      <a:r>
                        <a:rPr sz="1500" kern="0" spc="290" dirty="0">
                          <a:solidFill>
                            <a:srgbClr val="000000">
                              <a:alpha val="100000"/>
                            </a:srgbClr>
                          </a:solidFill>
                          <a:latin typeface="Microsoft YaHei"/>
                          <a:ea typeface="Microsoft YaHei"/>
                          <a:cs typeface="Microsoft YaHei"/>
                        </a:rPr>
                        <a:t> </a:t>
                      </a:r>
                      <a:r>
                        <a:rPr sz="1500" kern="0" spc="140" dirty="0">
                          <a:solidFill>
                            <a:srgbClr val="000000">
                              <a:alpha val="100000"/>
                            </a:srgbClr>
                          </a:solidFill>
                          <a:latin typeface="Microsoft YaHei"/>
                          <a:ea typeface="Microsoft YaHei"/>
                          <a:cs typeface="Microsoft YaHei"/>
                        </a:rPr>
                        <a:t>条 ：燃</a:t>
                      </a:r>
                      <a:r>
                        <a:rPr sz="1500" kern="0" spc="130" dirty="0">
                          <a:solidFill>
                            <a:srgbClr val="000000">
                              <a:alpha val="100000"/>
                            </a:srgbClr>
                          </a:solidFill>
                          <a:latin typeface="Microsoft YaHei"/>
                          <a:ea typeface="Microsoft YaHei"/>
                          <a:cs typeface="Microsoft YaHei"/>
                        </a:rPr>
                        <a:t>气厂站内设置</a:t>
                      </a:r>
                      <a:r>
                        <a:rPr sz="1500" kern="0" spc="0" dirty="0">
                          <a:solidFill>
                            <a:srgbClr val="000000">
                              <a:alpha val="100000"/>
                            </a:srgbClr>
                          </a:solidFill>
                          <a:latin typeface="Microsoft YaHei"/>
                          <a:ea typeface="Microsoft YaHei"/>
                          <a:cs typeface="Microsoft YaHei"/>
                        </a:rPr>
                        <a:t>         </a:t>
                      </a:r>
                      <a:r>
                        <a:rPr sz="1500" kern="0" spc="180" dirty="0">
                          <a:solidFill>
                            <a:srgbClr val="000000">
                              <a:alpha val="100000"/>
                            </a:srgbClr>
                          </a:solidFill>
                          <a:latin typeface="Microsoft YaHei"/>
                          <a:ea typeface="Microsoft YaHei"/>
                          <a:cs typeface="Microsoft YaHei"/>
                        </a:rPr>
                        <a:t>在有爆炸危险环境的电气</a:t>
                      </a:r>
                      <a:r>
                        <a:rPr sz="1500" kern="0" spc="-230" dirty="0">
                          <a:solidFill>
                            <a:srgbClr val="000000">
                              <a:alpha val="100000"/>
                            </a:srgbClr>
                          </a:solidFill>
                          <a:latin typeface="Microsoft YaHei"/>
                          <a:ea typeface="Microsoft YaHei"/>
                          <a:cs typeface="Microsoft YaHei"/>
                        </a:rPr>
                        <a:t> </a:t>
                      </a:r>
                      <a:r>
                        <a:rPr sz="1500" kern="0" spc="170" dirty="0">
                          <a:solidFill>
                            <a:srgbClr val="000000">
                              <a:alpha val="100000"/>
                            </a:srgbClr>
                          </a:solidFill>
                          <a:latin typeface="Microsoft YaHei"/>
                          <a:ea typeface="Microsoft YaHei"/>
                          <a:cs typeface="Microsoft YaHei"/>
                        </a:rPr>
                        <a:t>、</a:t>
                      </a:r>
                      <a:r>
                        <a:rPr sz="1500" kern="0" spc="-240" dirty="0">
                          <a:solidFill>
                            <a:srgbClr val="000000">
                              <a:alpha val="100000"/>
                            </a:srgbClr>
                          </a:solidFill>
                          <a:latin typeface="Microsoft YaHei"/>
                          <a:ea typeface="Microsoft YaHei"/>
                          <a:cs typeface="Microsoft YaHei"/>
                        </a:rPr>
                        <a:t> </a:t>
                      </a:r>
                      <a:r>
                        <a:rPr sz="1500" kern="0" spc="170" dirty="0">
                          <a:solidFill>
                            <a:srgbClr val="000000">
                              <a:alpha val="100000"/>
                            </a:srgbClr>
                          </a:solidFill>
                          <a:latin typeface="Microsoft YaHei"/>
                          <a:ea typeface="Microsoft YaHei"/>
                          <a:cs typeface="Microsoft YaHei"/>
                        </a:rPr>
                        <a:t>仪表</a:t>
                      </a:r>
                      <a:r>
                        <a:rPr sz="1500" kern="0" spc="0" dirty="0">
                          <a:solidFill>
                            <a:srgbClr val="000000">
                              <a:alpha val="100000"/>
                            </a:srgbClr>
                          </a:solidFill>
                          <a:latin typeface="Microsoft YaHei"/>
                          <a:ea typeface="Microsoft YaHei"/>
                          <a:cs typeface="Microsoft YaHei"/>
                        </a:rPr>
                        <a:t>        </a:t>
                      </a:r>
                      <a:r>
                        <a:rPr sz="1500" kern="0" spc="160" dirty="0">
                          <a:solidFill>
                            <a:srgbClr val="000000">
                              <a:alpha val="100000"/>
                            </a:srgbClr>
                          </a:solidFill>
                          <a:latin typeface="Microsoft YaHei"/>
                          <a:ea typeface="Microsoft YaHei"/>
                          <a:cs typeface="Microsoft YaHei"/>
                        </a:rPr>
                        <a:t>装置 ，应具有与该区域爆炸危险</a:t>
                      </a:r>
                      <a:r>
                        <a:rPr sz="1500" kern="0" spc="0" dirty="0">
                          <a:solidFill>
                            <a:srgbClr val="000000">
                              <a:alpha val="100000"/>
                            </a:srgbClr>
                          </a:solidFill>
                          <a:latin typeface="Microsoft YaHei"/>
                          <a:ea typeface="Microsoft YaHei"/>
                          <a:cs typeface="Microsoft YaHei"/>
                        </a:rPr>
                        <a:t>        </a:t>
                      </a:r>
                      <a:r>
                        <a:rPr sz="1500" kern="0" spc="200" dirty="0">
                          <a:solidFill>
                            <a:srgbClr val="000000">
                              <a:alpha val="100000"/>
                            </a:srgbClr>
                          </a:solidFill>
                          <a:latin typeface="Microsoft YaHei"/>
                          <a:ea typeface="Microsoft YaHei"/>
                          <a:cs typeface="Microsoft YaHei"/>
                        </a:rPr>
                        <a:t>等级相对应的防爆性</a:t>
                      </a:r>
                      <a:r>
                        <a:rPr sz="1500" kern="0" spc="190" dirty="0">
                          <a:solidFill>
                            <a:srgbClr val="000000">
                              <a:alpha val="100000"/>
                            </a:srgbClr>
                          </a:solidFill>
                          <a:latin typeface="Microsoft YaHei"/>
                          <a:ea typeface="Microsoft YaHei"/>
                          <a:cs typeface="Microsoft YaHei"/>
                        </a:rPr>
                        <a:t>能。</a:t>
                      </a:r>
                      <a:endParaRPr sz="1500" dirty="0">
                        <a:latin typeface="Microsoft YaHei"/>
                        <a:ea typeface="Microsoft YaHei"/>
                        <a:cs typeface="Microsoft YaHei"/>
                      </a:endParaRPr>
                    </a:p>
                  </a:txBody>
                  <a:tcPr marL="0" marR="0" marT="0" marB="0">
                    <a:lnL w="12700" cap="flat" cmpd="sng" algn="ctr">
                      <a:solidFill>
                        <a:srgbClr val="8EBFD6"/>
                      </a:solidFill>
                      <a:prstDash val="solid"/>
                      <a:round/>
                      <a:headEnd type="none" w="med" len="med"/>
                      <a:tailEnd type="none" w="med" len="med"/>
                    </a:lnL>
                    <a:lnR>
                      <a:noFill/>
                    </a:lnR>
                    <a:lnT>
                      <a:noFill/>
                    </a:lnT>
                    <a:lnB w="12700" cap="flat" cmpd="sng" algn="ctr">
                      <a:solidFill>
                        <a:srgbClr val="8EBFD6"/>
                      </a:solidFill>
                      <a:prstDash val="solid"/>
                      <a:round/>
                      <a:headEnd type="none" w="med" len="med"/>
                      <a:tailEnd type="none" w="med" len="med"/>
                    </a:lnB>
                  </a:tcPr>
                </a:tc>
                <a:extLst>
                  <a:ext uri="{0D108BD9-81ED-4DB2-BD59-A6C34878D82A}">
                    <a16:rowId xmlns:a16="http://schemas.microsoft.com/office/drawing/2014/main" val="10000"/>
                  </a:ext>
                </a:extLst>
              </a:tr>
            </a:tbl>
          </a:graphicData>
        </a:graphic>
      </p:graphicFrame>
      <p:sp>
        <p:nvSpPr>
          <p:cNvPr id="1348" name="textbox 1348"/>
          <p:cNvSpPr/>
          <p:nvPr/>
        </p:nvSpPr>
        <p:spPr>
          <a:xfrm>
            <a:off x="702236" y="510426"/>
            <a:ext cx="8719819" cy="1052194"/>
          </a:xfrm>
          <a:prstGeom prst="rect">
            <a:avLst/>
          </a:prstGeom>
          <a:noFill/>
          <a:ln w="0" cap="flat">
            <a:noFill/>
            <a:prstDash val="solid"/>
            <a:miter lim="0"/>
          </a:ln>
        </p:spPr>
        <p:txBody>
          <a:bodyPr vert="horz" wrap="square" lIns="0" tIns="0" rIns="0" bIns="0"/>
          <a:lstStyle/>
          <a:p>
            <a:pPr algn="l" rtl="0" eaLnBrk="0">
              <a:lnSpc>
                <a:spcPct val="83341"/>
              </a:lnSpc>
              <a:tabLst/>
            </a:pPr>
            <a:endParaRPr sz="100" dirty="0">
              <a:latin typeface="Arial"/>
              <a:ea typeface="Arial"/>
              <a:cs typeface="Arial"/>
            </a:endParaRPr>
          </a:p>
          <a:p>
            <a:pPr marL="215900" algn="l" rtl="0" eaLnBrk="0">
              <a:lnSpc>
                <a:spcPts val="4227"/>
              </a:lnSpc>
              <a:tabLst/>
            </a:pPr>
            <a:r>
              <a:rPr sz="3200" b="1" kern="0" spc="-80" dirty="0">
                <a:solidFill>
                  <a:srgbClr val="000000">
                    <a:alpha val="100000"/>
                  </a:srgbClr>
                </a:solidFill>
                <a:latin typeface="Microsoft YaHei"/>
                <a:ea typeface="Microsoft YaHei"/>
                <a:cs typeface="Microsoft YaHei"/>
              </a:rPr>
              <a:t>《城镇燃气经营安全重大隐患判定标准》解析</a:t>
            </a:r>
            <a:endParaRPr sz="3200" dirty="0">
              <a:latin typeface="Microsoft YaHei"/>
              <a:ea typeface="Microsoft YaHei"/>
              <a:cs typeface="Microsoft YaHei"/>
            </a:endParaRPr>
          </a:p>
          <a:p>
            <a:pPr algn="l" rtl="0" eaLnBrk="0">
              <a:lnSpc>
                <a:spcPct val="104000"/>
              </a:lnSpc>
              <a:tabLst/>
            </a:pPr>
            <a:endParaRPr sz="1000" dirty="0">
              <a:latin typeface="Arial"/>
              <a:ea typeface="Arial"/>
              <a:cs typeface="Arial"/>
            </a:endParaRPr>
          </a:p>
          <a:p>
            <a:pPr algn="l" rtl="0" eaLnBrk="0">
              <a:lnSpc>
                <a:spcPct val="100000"/>
              </a:lnSpc>
              <a:tabLst/>
            </a:pPr>
            <a:endParaRPr sz="400" dirty="0">
              <a:latin typeface="Arial"/>
              <a:ea typeface="Arial"/>
              <a:cs typeface="Arial"/>
            </a:endParaRPr>
          </a:p>
          <a:p>
            <a:pPr marL="52069" algn="l" rtl="0" eaLnBrk="0">
              <a:lnSpc>
                <a:spcPts val="2123"/>
              </a:lnSpc>
              <a:spcBef>
                <a:spcPts val="1"/>
              </a:spcBef>
              <a:tabLst/>
            </a:pPr>
            <a:r>
              <a:rPr sz="1600" kern="0" spc="10" dirty="0">
                <a:solidFill>
                  <a:srgbClr val="FF0000">
                    <a:alpha val="100000"/>
                  </a:srgbClr>
                </a:solidFill>
                <a:latin typeface="Wingdings"/>
                <a:ea typeface="Wingdings"/>
                <a:cs typeface="Wingdings"/>
              </a:rPr>
              <a:t>n</a:t>
            </a:r>
            <a:r>
              <a:rPr sz="1600" kern="0" spc="-570" dirty="0">
                <a:solidFill>
                  <a:srgbClr val="FF0000">
                    <a:alpha val="100000"/>
                  </a:srgbClr>
                </a:solidFill>
                <a:latin typeface="Wingdings"/>
                <a:ea typeface="Wingdings"/>
                <a:cs typeface="Wingdings"/>
              </a:rPr>
              <a:t> </a:t>
            </a:r>
            <a:r>
              <a:rPr sz="1600" kern="0" spc="10" dirty="0">
                <a:solidFill>
                  <a:srgbClr val="000000">
                    <a:alpha val="100000"/>
                  </a:srgbClr>
                </a:solidFill>
                <a:latin typeface="Microsoft YaHei"/>
                <a:ea typeface="Microsoft YaHei"/>
                <a:cs typeface="Microsoft YaHei"/>
              </a:rPr>
              <a:t>第五条  燃气经营者在燃气厂站安全管理中</a:t>
            </a:r>
            <a:r>
              <a:rPr sz="1600" kern="0" spc="0" dirty="0">
                <a:solidFill>
                  <a:srgbClr val="000000">
                    <a:alpha val="100000"/>
                  </a:srgbClr>
                </a:solidFill>
                <a:latin typeface="Microsoft YaHei"/>
                <a:ea typeface="Microsoft YaHei"/>
                <a:cs typeface="Microsoft YaHei"/>
              </a:rPr>
              <a:t> ，有下列情形之一的 ，判定为重大隐患 </a:t>
            </a:r>
            <a:r>
              <a:rPr sz="1600" kern="0" spc="-380" dirty="0">
                <a:solidFill>
                  <a:srgbClr val="000000">
                    <a:alpha val="100000"/>
                  </a:srgbClr>
                </a:solidFill>
                <a:latin typeface="Microsoft YaHei"/>
                <a:ea typeface="Microsoft YaHei"/>
                <a:cs typeface="Microsoft YaHei"/>
              </a:rPr>
              <a:t>：（</a:t>
            </a:r>
            <a:r>
              <a:rPr sz="1600" kern="0" spc="80" dirty="0">
                <a:solidFill>
                  <a:srgbClr val="000000">
                    <a:alpha val="100000"/>
                  </a:srgbClr>
                </a:solidFill>
                <a:latin typeface="Microsoft YaHei"/>
                <a:ea typeface="Microsoft YaHei"/>
                <a:cs typeface="Microsoft YaHei"/>
              </a:rPr>
              <a:t> </a:t>
            </a:r>
            <a:r>
              <a:rPr sz="1600" kern="0" spc="0" dirty="0">
                <a:solidFill>
                  <a:srgbClr val="000000">
                    <a:alpha val="100000"/>
                  </a:srgbClr>
                </a:solidFill>
                <a:latin typeface="Microsoft YaHei"/>
                <a:ea typeface="Microsoft YaHei"/>
                <a:cs typeface="Microsoft YaHei"/>
              </a:rPr>
              <a:t>5种）</a:t>
            </a:r>
            <a:endParaRPr sz="1600" dirty="0">
              <a:latin typeface="Microsoft YaHei"/>
              <a:ea typeface="Microsoft YaHei"/>
              <a:cs typeface="Microsoft YaHei"/>
            </a:endParaRPr>
          </a:p>
        </p:txBody>
      </p:sp>
      <p:sp>
        <p:nvSpPr>
          <p:cNvPr id="1350" name="textbox 1350"/>
          <p:cNvSpPr/>
          <p:nvPr/>
        </p:nvSpPr>
        <p:spPr>
          <a:xfrm>
            <a:off x="919643" y="1802229"/>
            <a:ext cx="10310494" cy="591184"/>
          </a:xfrm>
          <a:prstGeom prst="rect">
            <a:avLst/>
          </a:prstGeom>
          <a:noFill/>
          <a:ln w="0" cap="flat">
            <a:noFill/>
            <a:prstDash val="solid"/>
            <a:miter lim="0"/>
          </a:ln>
        </p:spPr>
        <p:txBody>
          <a:bodyPr vert="horz" wrap="square" lIns="0" tIns="0" rIns="0" bIns="0"/>
          <a:lstStyle/>
          <a:p>
            <a:pPr algn="l" rtl="0" eaLnBrk="0">
              <a:lnSpc>
                <a:spcPct val="18141"/>
              </a:lnSpc>
              <a:tabLst/>
            </a:pPr>
            <a:endParaRPr sz="100" dirty="0">
              <a:latin typeface="Arial"/>
              <a:ea typeface="Arial"/>
              <a:cs typeface="Arial"/>
            </a:endParaRPr>
          </a:p>
          <a:p>
            <a:pPr marL="32384" indent="81280" algn="l" rtl="0" eaLnBrk="0">
              <a:lnSpc>
                <a:spcPct val="118000"/>
              </a:lnSpc>
              <a:tabLst/>
            </a:pPr>
            <a:r>
              <a:rPr sz="1600" kern="0" spc="100" dirty="0">
                <a:solidFill>
                  <a:srgbClr val="000000">
                    <a:alpha val="100000"/>
                  </a:srgbClr>
                </a:solidFill>
                <a:latin typeface="Microsoft YaHei"/>
                <a:ea typeface="Microsoft YaHei"/>
                <a:cs typeface="Microsoft YaHei"/>
              </a:rPr>
              <a:t>（</a:t>
            </a:r>
            <a:r>
              <a:rPr sz="1600" kern="0" spc="200" dirty="0">
                <a:solidFill>
                  <a:srgbClr val="000000">
                    <a:alpha val="100000"/>
                  </a:srgbClr>
                </a:solidFill>
                <a:latin typeface="Microsoft YaHei"/>
                <a:ea typeface="Microsoft YaHei"/>
                <a:cs typeface="Microsoft YaHei"/>
              </a:rPr>
              <a:t> </a:t>
            </a:r>
            <a:r>
              <a:rPr sz="1600" kern="0" spc="100" dirty="0">
                <a:solidFill>
                  <a:srgbClr val="000000">
                    <a:alpha val="100000"/>
                  </a:srgbClr>
                </a:solidFill>
                <a:latin typeface="Microsoft YaHei"/>
                <a:ea typeface="Microsoft YaHei"/>
                <a:cs typeface="Microsoft YaHei"/>
              </a:rPr>
              <a:t>四 ）燃气厂站内设置在有爆炸危险环境的电气</a:t>
            </a:r>
            <a:r>
              <a:rPr sz="1600" kern="0" spc="-260" dirty="0">
                <a:solidFill>
                  <a:srgbClr val="000000">
                    <a:alpha val="100000"/>
                  </a:srgbClr>
                </a:solidFill>
                <a:latin typeface="Microsoft YaHei"/>
                <a:ea typeface="Microsoft YaHei"/>
                <a:cs typeface="Microsoft YaHei"/>
              </a:rPr>
              <a:t> </a:t>
            </a:r>
            <a:r>
              <a:rPr sz="1600" kern="0" spc="100" dirty="0">
                <a:solidFill>
                  <a:srgbClr val="000000">
                    <a:alpha val="100000"/>
                  </a:srgbClr>
                </a:solidFill>
                <a:latin typeface="Microsoft YaHei"/>
                <a:ea typeface="Microsoft YaHei"/>
                <a:cs typeface="Microsoft YaHei"/>
              </a:rPr>
              <a:t>、</a:t>
            </a:r>
            <a:r>
              <a:rPr sz="1600" kern="0" spc="-300" dirty="0">
                <a:solidFill>
                  <a:srgbClr val="000000">
                    <a:alpha val="100000"/>
                  </a:srgbClr>
                </a:solidFill>
                <a:latin typeface="Microsoft YaHei"/>
                <a:ea typeface="Microsoft YaHei"/>
                <a:cs typeface="Microsoft YaHei"/>
              </a:rPr>
              <a:t> </a:t>
            </a:r>
            <a:r>
              <a:rPr sz="1600" kern="0" spc="90" dirty="0">
                <a:solidFill>
                  <a:srgbClr val="000000">
                    <a:alpha val="100000"/>
                  </a:srgbClr>
                </a:solidFill>
                <a:latin typeface="Microsoft YaHei"/>
                <a:ea typeface="Microsoft YaHei"/>
                <a:cs typeface="Microsoft YaHei"/>
              </a:rPr>
              <a:t>仪表装置 ，不具有与该区域爆炸危险等级相对应的防爆</a:t>
            </a:r>
            <a:r>
              <a:rPr sz="1600" kern="0" spc="0" dirty="0">
                <a:solidFill>
                  <a:srgbClr val="000000">
                    <a:alpha val="100000"/>
                  </a:srgbClr>
                </a:solidFill>
                <a:latin typeface="Microsoft YaHei"/>
                <a:ea typeface="Microsoft YaHei"/>
                <a:cs typeface="Microsoft YaHei"/>
              </a:rPr>
              <a:t> </a:t>
            </a:r>
            <a:r>
              <a:rPr sz="1600" kern="0" spc="50" dirty="0">
                <a:solidFill>
                  <a:srgbClr val="000000">
                    <a:alpha val="100000"/>
                  </a:srgbClr>
                </a:solidFill>
                <a:latin typeface="Microsoft YaHei"/>
                <a:ea typeface="Microsoft YaHei"/>
                <a:cs typeface="Microsoft YaHei"/>
              </a:rPr>
              <a:t>性能 ；</a:t>
            </a:r>
            <a:endParaRPr sz="1600" dirty="0">
              <a:latin typeface="Microsoft YaHei"/>
              <a:ea typeface="Microsoft YaHei"/>
              <a:cs typeface="Microsoft YaHei"/>
            </a:endParaRPr>
          </a:p>
        </p:txBody>
      </p:sp>
      <p:pic>
        <p:nvPicPr>
          <p:cNvPr id="1352" name="picture 1352"/>
          <p:cNvPicPr>
            <a:picLocks noChangeAspect="1"/>
          </p:cNvPicPr>
          <p:nvPr/>
        </p:nvPicPr>
        <p:blipFill>
          <a:blip r:embed="rId2"/>
          <a:stretch>
            <a:fillRect/>
          </a:stretch>
        </p:blipFill>
        <p:spPr>
          <a:xfrm rot="21600000">
            <a:off x="11472671" y="0"/>
            <a:ext cx="719328" cy="720852"/>
          </a:xfrm>
          <a:prstGeom prst="rect">
            <a:avLst/>
          </a:prstGeom>
        </p:spPr>
      </p:pic>
      <p:pic>
        <p:nvPicPr>
          <p:cNvPr id="1354" name="picture 1354"/>
          <p:cNvPicPr>
            <a:picLocks noChangeAspect="1"/>
          </p:cNvPicPr>
          <p:nvPr/>
        </p:nvPicPr>
        <p:blipFill>
          <a:blip r:embed="rId3"/>
          <a:stretch>
            <a:fillRect/>
          </a:stretch>
        </p:blipFill>
        <p:spPr>
          <a:xfrm rot="21600000">
            <a:off x="0" y="6138671"/>
            <a:ext cx="720852" cy="719328"/>
          </a:xfrm>
          <a:prstGeom prst="rect">
            <a:avLst/>
          </a:prstGeom>
        </p:spPr>
      </p:pic>
      <p:sp>
        <p:nvSpPr>
          <p:cNvPr id="1356" name="textbox 1356"/>
          <p:cNvSpPr/>
          <p:nvPr/>
        </p:nvSpPr>
        <p:spPr>
          <a:xfrm>
            <a:off x="5179035" y="2724248"/>
            <a:ext cx="1818004" cy="295275"/>
          </a:xfrm>
          <a:prstGeom prst="rect">
            <a:avLst/>
          </a:prstGeom>
          <a:noFill/>
          <a:ln w="0" cap="flat">
            <a:noFill/>
            <a:prstDash val="solid"/>
            <a:miter lim="0"/>
          </a:ln>
        </p:spPr>
        <p:txBody>
          <a:bodyPr vert="horz" wrap="square" lIns="0" tIns="0" rIns="0" bIns="0"/>
          <a:lstStyle/>
          <a:p>
            <a:pPr algn="l" rtl="0" eaLnBrk="0">
              <a:lnSpc>
                <a:spcPct val="83341"/>
              </a:lnSpc>
              <a:tabLst/>
            </a:pPr>
            <a:endParaRPr sz="100" dirty="0">
              <a:latin typeface="Arial"/>
              <a:ea typeface="Arial"/>
              <a:cs typeface="Arial"/>
            </a:endParaRPr>
          </a:p>
          <a:p>
            <a:pPr marL="12700" algn="l" rtl="0" eaLnBrk="0">
              <a:lnSpc>
                <a:spcPts val="2123"/>
              </a:lnSpc>
              <a:tabLst/>
            </a:pPr>
            <a:r>
              <a:rPr sz="1600" kern="0" spc="130" dirty="0">
                <a:solidFill>
                  <a:srgbClr val="000000">
                    <a:alpha val="100000"/>
                  </a:srgbClr>
                </a:solidFill>
                <a:latin typeface="Microsoft YaHei"/>
                <a:ea typeface="Microsoft YaHei"/>
                <a:cs typeface="Microsoft YaHei"/>
              </a:rPr>
              <a:t>4</a:t>
            </a:r>
            <a:r>
              <a:rPr sz="1600" kern="0" spc="-230" dirty="0">
                <a:solidFill>
                  <a:srgbClr val="000000">
                    <a:alpha val="100000"/>
                  </a:srgbClr>
                </a:solidFill>
                <a:latin typeface="Microsoft YaHei"/>
                <a:ea typeface="Microsoft YaHei"/>
                <a:cs typeface="Microsoft YaHei"/>
              </a:rPr>
              <a:t> </a:t>
            </a:r>
            <a:r>
              <a:rPr sz="1600" kern="0" spc="130" dirty="0">
                <a:solidFill>
                  <a:srgbClr val="000000">
                    <a:alpha val="100000"/>
                  </a:srgbClr>
                </a:solidFill>
                <a:latin typeface="Microsoft YaHei"/>
                <a:ea typeface="Microsoft YaHei"/>
                <a:cs typeface="Microsoft YaHei"/>
              </a:rPr>
              <a:t>.</a:t>
            </a:r>
            <a:r>
              <a:rPr sz="1600" kern="0" spc="-180" dirty="0">
                <a:solidFill>
                  <a:srgbClr val="000000">
                    <a:alpha val="100000"/>
                  </a:srgbClr>
                </a:solidFill>
                <a:latin typeface="Microsoft YaHei"/>
                <a:ea typeface="Microsoft YaHei"/>
                <a:cs typeface="Microsoft YaHei"/>
              </a:rPr>
              <a:t> </a:t>
            </a:r>
            <a:r>
              <a:rPr sz="1600" kern="0" spc="0" dirty="0">
                <a:solidFill>
                  <a:srgbClr val="000000">
                    <a:alpha val="100000"/>
                  </a:srgbClr>
                </a:solidFill>
                <a:latin typeface="Microsoft YaHei"/>
                <a:ea typeface="Microsoft YaHei"/>
                <a:cs typeface="Microsoft YaHei"/>
              </a:rPr>
              <a:t>LNG</a:t>
            </a:r>
            <a:r>
              <a:rPr sz="1600" kern="0" spc="130" dirty="0">
                <a:solidFill>
                  <a:srgbClr val="000000">
                    <a:alpha val="100000"/>
                  </a:srgbClr>
                </a:solidFill>
                <a:latin typeface="Microsoft YaHei"/>
                <a:ea typeface="Microsoft YaHei"/>
                <a:cs typeface="Microsoft YaHei"/>
              </a:rPr>
              <a:t>汽车加气站</a:t>
            </a:r>
            <a:endParaRPr sz="1600" dirty="0">
              <a:latin typeface="Microsoft YaHei"/>
              <a:ea typeface="Microsoft YaHei"/>
              <a:cs typeface="Microsoft YaHei"/>
            </a:endParaRPr>
          </a:p>
        </p:txBody>
      </p:sp>
      <p:pic>
        <p:nvPicPr>
          <p:cNvPr id="1358" name="picture 1358"/>
          <p:cNvPicPr>
            <a:picLocks noChangeAspect="1"/>
          </p:cNvPicPr>
          <p:nvPr/>
        </p:nvPicPr>
        <p:blipFill>
          <a:blip r:embed="rId4"/>
          <a:stretch>
            <a:fillRect/>
          </a:stretch>
        </p:blipFill>
        <p:spPr>
          <a:xfrm rot="21600000">
            <a:off x="720090" y="1619250"/>
            <a:ext cx="10751184" cy="12700"/>
          </a:xfrm>
          <a:prstGeom prst="rect">
            <a:avLst/>
          </a:prstGeom>
        </p:spPr>
      </p:pic>
      <p:pic>
        <p:nvPicPr>
          <p:cNvPr id="1360" name="picture 1360"/>
          <p:cNvPicPr>
            <a:picLocks noChangeAspect="1"/>
          </p:cNvPicPr>
          <p:nvPr/>
        </p:nvPicPr>
        <p:blipFill>
          <a:blip r:embed="rId4"/>
          <a:stretch>
            <a:fillRect/>
          </a:stretch>
        </p:blipFill>
        <p:spPr>
          <a:xfrm rot="21600000">
            <a:off x="720090" y="2541270"/>
            <a:ext cx="10751184" cy="12700"/>
          </a:xfrm>
          <a:prstGeom prst="rect">
            <a:avLst/>
          </a:prstGeom>
        </p:spPr>
      </p:pic>
    </p:spTree>
  </p:cSld>
  <p:clrMapOvr>
    <a:masterClrMapping/>
  </p:clrMapOvr>
</p:sld>
</file>

<file path=ppt/slides/slide64.xml><?xml version="1.0" encoding="utf-8"?>
<p:sld xmlns:a16="http://schemas.microsoft.com/office/drawing/2014/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62" name="rect 1362"/>
          <p:cNvSpPr/>
          <p:nvPr/>
        </p:nvSpPr>
        <p:spPr>
          <a:xfrm>
            <a:off x="0" y="0"/>
            <a:ext cx="12192000" cy="6858000"/>
          </a:xfrm>
          <a:prstGeom prst="rect">
            <a:avLst/>
          </a:prstGeom>
          <a:solidFill>
            <a:srgbClr val="E4F4FB">
              <a:alpha val="100000"/>
            </a:srgbClr>
          </a:solidFill>
          <a:ln w="0" cap="flat">
            <a:noFill/>
            <a:prstDash val="solid"/>
            <a:miter lim="0"/>
          </a:ln>
        </p:spPr>
        <p:txBody>
          <a:bodyPr rtlCol="0"/>
          <a:lstStyle/>
          <a:p>
            <a:pPr algn="ctr"/>
            <a:endParaRPr lang="zh-CN" altLang="en-US"/>
          </a:p>
        </p:txBody>
      </p:sp>
      <p:grpSp>
        <p:nvGrpSpPr>
          <p:cNvPr id="106" name="group 106"/>
          <p:cNvGrpSpPr/>
          <p:nvPr/>
        </p:nvGrpSpPr>
        <p:grpSpPr>
          <a:xfrm rot="21600000">
            <a:off x="720852" y="1626107"/>
            <a:ext cx="10750296" cy="4898135"/>
            <a:chOff x="0" y="0"/>
            <a:chExt cx="10750296" cy="4898135"/>
          </a:xfrm>
        </p:grpSpPr>
        <p:sp>
          <p:nvSpPr>
            <p:cNvPr id="1364" name="path 1364"/>
            <p:cNvSpPr/>
            <p:nvPr/>
          </p:nvSpPr>
          <p:spPr>
            <a:xfrm>
              <a:off x="0" y="0"/>
              <a:ext cx="10750296" cy="2165604"/>
            </a:xfrm>
            <a:custGeom>
              <a:avLst/>
              <a:gdLst/>
              <a:ahLst/>
              <a:cxnLst/>
              <a:rect l="0" t="0" r="0" b="0"/>
              <a:pathLst>
                <a:path w="16929" h="3410">
                  <a:moveTo>
                    <a:pt x="0" y="0"/>
                  </a:moveTo>
                  <a:lnTo>
                    <a:pt x="16929" y="0"/>
                  </a:lnTo>
                  <a:lnTo>
                    <a:pt x="16929" y="1452"/>
                  </a:lnTo>
                  <a:lnTo>
                    <a:pt x="0" y="1452"/>
                  </a:lnTo>
                  <a:lnTo>
                    <a:pt x="0" y="0"/>
                  </a:lnTo>
                  <a:close/>
                </a:path>
                <a:path w="16929" h="3410">
                  <a:moveTo>
                    <a:pt x="0" y="2431"/>
                  </a:moveTo>
                  <a:lnTo>
                    <a:pt x="4171" y="2431"/>
                  </a:lnTo>
                  <a:lnTo>
                    <a:pt x="4171" y="3410"/>
                  </a:lnTo>
                  <a:lnTo>
                    <a:pt x="0" y="3410"/>
                  </a:lnTo>
                  <a:lnTo>
                    <a:pt x="0" y="2431"/>
                  </a:lnTo>
                  <a:close/>
                </a:path>
                <a:path w="16929" h="3410">
                  <a:moveTo>
                    <a:pt x="4171" y="2431"/>
                  </a:moveTo>
                  <a:lnTo>
                    <a:pt x="11138" y="2431"/>
                  </a:lnTo>
                  <a:lnTo>
                    <a:pt x="11138" y="3410"/>
                  </a:lnTo>
                  <a:lnTo>
                    <a:pt x="4171" y="3410"/>
                  </a:lnTo>
                  <a:lnTo>
                    <a:pt x="4171" y="2431"/>
                  </a:lnTo>
                  <a:close/>
                </a:path>
                <a:path w="16929" h="3410">
                  <a:moveTo>
                    <a:pt x="11138" y="2431"/>
                  </a:moveTo>
                  <a:lnTo>
                    <a:pt x="16929" y="2431"/>
                  </a:lnTo>
                  <a:lnTo>
                    <a:pt x="16929" y="3410"/>
                  </a:lnTo>
                  <a:lnTo>
                    <a:pt x="11138" y="3410"/>
                  </a:lnTo>
                  <a:lnTo>
                    <a:pt x="11138" y="2431"/>
                  </a:lnTo>
                  <a:close/>
                </a:path>
              </a:pathLst>
            </a:custGeom>
            <a:solidFill>
              <a:srgbClr val="B9D6E6">
                <a:alpha val="100000"/>
              </a:srgbClr>
            </a:solidFill>
            <a:ln w="0" cap="flat">
              <a:noFill/>
              <a:prstDash val="solid"/>
              <a:miter lim="0"/>
            </a:ln>
          </p:spPr>
          <p:txBody>
            <a:bodyPr rtlCol="0"/>
            <a:lstStyle/>
            <a:p>
              <a:pPr algn="ctr"/>
              <a:endParaRPr lang="zh-CN" altLang="en-US"/>
            </a:p>
          </p:txBody>
        </p:sp>
        <p:sp>
          <p:nvSpPr>
            <p:cNvPr id="1366" name="path 1366"/>
            <p:cNvSpPr/>
            <p:nvPr/>
          </p:nvSpPr>
          <p:spPr>
            <a:xfrm>
              <a:off x="0" y="922020"/>
              <a:ext cx="10750296" cy="3976115"/>
            </a:xfrm>
            <a:custGeom>
              <a:avLst/>
              <a:gdLst/>
              <a:ahLst/>
              <a:cxnLst/>
              <a:rect l="0" t="0" r="0" b="0"/>
              <a:pathLst>
                <a:path w="16929" h="6261">
                  <a:moveTo>
                    <a:pt x="0" y="0"/>
                  </a:moveTo>
                  <a:lnTo>
                    <a:pt x="16929" y="0"/>
                  </a:lnTo>
                  <a:lnTo>
                    <a:pt x="16929" y="979"/>
                  </a:lnTo>
                  <a:lnTo>
                    <a:pt x="0" y="979"/>
                  </a:lnTo>
                  <a:lnTo>
                    <a:pt x="0" y="0"/>
                  </a:lnTo>
                  <a:close/>
                </a:path>
                <a:path w="16929" h="6261">
                  <a:moveTo>
                    <a:pt x="0" y="1958"/>
                  </a:moveTo>
                  <a:lnTo>
                    <a:pt x="4171" y="1958"/>
                  </a:lnTo>
                  <a:lnTo>
                    <a:pt x="4171" y="6261"/>
                  </a:lnTo>
                  <a:lnTo>
                    <a:pt x="0" y="6261"/>
                  </a:lnTo>
                  <a:lnTo>
                    <a:pt x="0" y="1958"/>
                  </a:lnTo>
                  <a:close/>
                </a:path>
                <a:path w="16929" h="6261">
                  <a:moveTo>
                    <a:pt x="4171" y="1958"/>
                  </a:moveTo>
                  <a:lnTo>
                    <a:pt x="11138" y="1958"/>
                  </a:lnTo>
                  <a:lnTo>
                    <a:pt x="11138" y="6261"/>
                  </a:lnTo>
                  <a:lnTo>
                    <a:pt x="4171" y="6261"/>
                  </a:lnTo>
                  <a:lnTo>
                    <a:pt x="4171" y="1958"/>
                  </a:lnTo>
                  <a:close/>
                </a:path>
                <a:path w="16929" h="6261">
                  <a:moveTo>
                    <a:pt x="11138" y="1958"/>
                  </a:moveTo>
                  <a:lnTo>
                    <a:pt x="16929" y="1958"/>
                  </a:lnTo>
                  <a:lnTo>
                    <a:pt x="16929" y="6261"/>
                  </a:lnTo>
                  <a:lnTo>
                    <a:pt x="11138" y="6261"/>
                  </a:lnTo>
                  <a:lnTo>
                    <a:pt x="11138" y="1958"/>
                  </a:lnTo>
                  <a:close/>
                </a:path>
              </a:pathLst>
            </a:custGeom>
            <a:solidFill>
              <a:srgbClr val="FFFFFF">
                <a:alpha val="100000"/>
              </a:srgbClr>
            </a:solidFill>
            <a:ln w="0" cap="flat">
              <a:noFill/>
              <a:prstDash val="solid"/>
              <a:miter lim="0"/>
            </a:ln>
          </p:spPr>
          <p:txBody>
            <a:bodyPr rtlCol="0"/>
            <a:lstStyle/>
            <a:p>
              <a:pPr algn="ctr"/>
              <a:endParaRPr lang="zh-CN" altLang="en-US"/>
            </a:p>
          </p:txBody>
        </p:sp>
      </p:grpSp>
      <p:graphicFrame>
        <p:nvGraphicFramePr>
          <p:cNvPr id="1368" name="table 1368"/>
          <p:cNvGraphicFramePr>
            <a:graphicFrameLocks noGrp="1"/>
          </p:cNvGraphicFramePr>
          <p:nvPr/>
        </p:nvGraphicFramePr>
        <p:xfrm>
          <a:off x="720090" y="3169920"/>
          <a:ext cx="10750549" cy="3360420"/>
        </p:xfrm>
        <a:graphic>
          <a:graphicData uri="http://schemas.openxmlformats.org/drawingml/2006/table">
            <a:tbl>
              <a:tblPr/>
              <a:tblGrid>
                <a:gridCol w="2649220">
                  <a:extLst>
                    <a:ext uri="{9D8B030D-6E8A-4147-A177-3AD203B41FA5}">
                      <a16:colId xmlns:a16="http://schemas.microsoft.com/office/drawing/2014/main" val="20000"/>
                    </a:ext>
                  </a:extLst>
                </a:gridCol>
                <a:gridCol w="4424045">
                  <a:extLst>
                    <a:ext uri="{9D8B030D-6E8A-4147-A177-3AD203B41FA5}">
                      <a16:colId xmlns:a16="http://schemas.microsoft.com/office/drawing/2014/main" val="20001"/>
                    </a:ext>
                  </a:extLst>
                </a:gridCol>
                <a:gridCol w="3677284">
                  <a:extLst>
                    <a:ext uri="{9D8B030D-6E8A-4147-A177-3AD203B41FA5}">
                      <a16:colId xmlns:a16="http://schemas.microsoft.com/office/drawing/2014/main" val="20002"/>
                    </a:ext>
                  </a:extLst>
                </a:gridCol>
              </a:tblGrid>
              <a:tr h="3360420">
                <a:tc>
                  <a:txBody>
                    <a:bodyPr/>
                    <a:lstStyle/>
                    <a:p>
                      <a:pPr algn="l" rtl="0" eaLnBrk="0">
                        <a:lnSpc>
                          <a:spcPct val="152000"/>
                        </a:lnSpc>
                        <a:tabLst/>
                      </a:pPr>
                      <a:endParaRPr sz="1000" dirty="0">
                        <a:latin typeface="Arial"/>
                        <a:ea typeface="Arial"/>
                        <a:cs typeface="Arial"/>
                      </a:endParaRPr>
                    </a:p>
                    <a:p>
                      <a:pPr algn="l" rtl="0" eaLnBrk="0">
                        <a:lnSpc>
                          <a:spcPct val="8355"/>
                        </a:lnSpc>
                        <a:tabLst/>
                      </a:pPr>
                      <a:endParaRPr sz="100" dirty="0">
                        <a:latin typeface="Arial"/>
                        <a:ea typeface="Arial"/>
                        <a:cs typeface="Arial"/>
                      </a:endParaRPr>
                    </a:p>
                    <a:p>
                      <a:pPr marL="872489" algn="l" rtl="0" eaLnBrk="0">
                        <a:lnSpc>
                          <a:spcPct val="84000"/>
                        </a:lnSpc>
                        <a:tabLst/>
                      </a:pPr>
                      <a:r>
                        <a:rPr sz="1600" kern="0" spc="120" dirty="0">
                          <a:solidFill>
                            <a:srgbClr val="000000">
                              <a:alpha val="100000"/>
                            </a:srgbClr>
                          </a:solidFill>
                          <a:latin typeface="Microsoft YaHei"/>
                          <a:ea typeface="Microsoft YaHei"/>
                          <a:cs typeface="Microsoft YaHei"/>
                        </a:rPr>
                        <a:t>检查要点</a:t>
                      </a:r>
                      <a:endParaRPr sz="1600" dirty="0">
                        <a:latin typeface="Microsoft YaHei"/>
                        <a:ea typeface="Microsoft YaHei"/>
                        <a:cs typeface="Microsoft YaHei"/>
                      </a:endParaRPr>
                    </a:p>
                    <a:p>
                      <a:pPr algn="l" rtl="0" eaLnBrk="0">
                        <a:lnSpc>
                          <a:spcPct val="192000"/>
                        </a:lnSpc>
                        <a:tabLst/>
                      </a:pPr>
                      <a:endParaRPr sz="1000" dirty="0">
                        <a:latin typeface="Arial"/>
                        <a:ea typeface="Arial"/>
                        <a:cs typeface="Arial"/>
                      </a:endParaRPr>
                    </a:p>
                    <a:p>
                      <a:pPr marL="230504" indent="59689" algn="l" rtl="0" eaLnBrk="0">
                        <a:lnSpc>
                          <a:spcPct val="120000"/>
                        </a:lnSpc>
                        <a:spcBef>
                          <a:spcPts val="371"/>
                        </a:spcBef>
                        <a:tabLst/>
                      </a:pPr>
                      <a:r>
                        <a:rPr sz="1200" kern="0" spc="-80" dirty="0">
                          <a:solidFill>
                            <a:srgbClr val="000000">
                              <a:alpha val="100000"/>
                            </a:srgbClr>
                          </a:solidFill>
                          <a:latin typeface="Microsoft YaHei"/>
                          <a:ea typeface="Microsoft YaHei"/>
                          <a:cs typeface="Microsoft YaHei"/>
                        </a:rPr>
                        <a:t>（ </a:t>
                      </a:r>
                      <a:r>
                        <a:rPr sz="1200" kern="0" spc="-80" dirty="0">
                          <a:solidFill>
                            <a:srgbClr val="000000">
                              <a:alpha val="100000"/>
                            </a:srgbClr>
                          </a:solidFill>
                          <a:latin typeface="FangSong"/>
                          <a:ea typeface="FangSong"/>
                          <a:cs typeface="FangSong"/>
                        </a:rPr>
                        <a:t>2</a:t>
                      </a:r>
                      <a:r>
                        <a:rPr sz="1200" kern="0" spc="-260" dirty="0">
                          <a:solidFill>
                            <a:srgbClr val="000000">
                              <a:alpha val="100000"/>
                            </a:srgbClr>
                          </a:solidFill>
                          <a:latin typeface="FangSong"/>
                          <a:ea typeface="FangSong"/>
                          <a:cs typeface="FangSong"/>
                        </a:rPr>
                        <a:t> </a:t>
                      </a:r>
                      <a:r>
                        <a:rPr sz="1200" kern="0" spc="-80" dirty="0">
                          <a:solidFill>
                            <a:srgbClr val="000000">
                              <a:alpha val="100000"/>
                            </a:srgbClr>
                          </a:solidFill>
                          <a:latin typeface="Microsoft YaHei"/>
                          <a:ea typeface="Microsoft YaHei"/>
                          <a:cs typeface="Microsoft YaHei"/>
                        </a:rPr>
                        <a:t>）查露天设置的储罐区、装</a:t>
                      </a:r>
                      <a:r>
                        <a:rPr sz="1200" kern="0" spc="0" dirty="0">
                          <a:solidFill>
                            <a:srgbClr val="000000">
                              <a:alpha val="100000"/>
                            </a:srgbClr>
                          </a:solidFill>
                          <a:latin typeface="Microsoft YaHei"/>
                          <a:ea typeface="Microsoft YaHei"/>
                          <a:cs typeface="Microsoft YaHei"/>
                        </a:rPr>
                        <a:t>         </a:t>
                      </a:r>
                      <a:r>
                        <a:rPr sz="1200" kern="0" spc="-50" dirty="0">
                          <a:solidFill>
                            <a:srgbClr val="000000">
                              <a:alpha val="100000"/>
                            </a:srgbClr>
                          </a:solidFill>
                          <a:latin typeface="Microsoft YaHei"/>
                          <a:ea typeface="Microsoft YaHei"/>
                          <a:cs typeface="Microsoft YaHei"/>
                        </a:rPr>
                        <a:t>卸区（ </a:t>
                      </a:r>
                      <a:r>
                        <a:rPr sz="1200" kern="0" spc="-50" dirty="0">
                          <a:solidFill>
                            <a:srgbClr val="000000">
                              <a:alpha val="100000"/>
                            </a:srgbClr>
                          </a:solidFill>
                          <a:latin typeface="FangSong"/>
                          <a:ea typeface="FangSong"/>
                          <a:cs typeface="FangSong"/>
                        </a:rPr>
                        <a:t>1</a:t>
                      </a:r>
                      <a:r>
                        <a:rPr sz="1200" kern="0" spc="-50" dirty="0">
                          <a:solidFill>
                            <a:srgbClr val="000000">
                              <a:alpha val="100000"/>
                            </a:srgbClr>
                          </a:solidFill>
                          <a:latin typeface="Microsoft YaHei"/>
                          <a:ea typeface="Microsoft YaHei"/>
                          <a:cs typeface="Microsoft YaHei"/>
                        </a:rPr>
                        <a:t>区除外）、加气区（</a:t>
                      </a:r>
                      <a:r>
                        <a:rPr sz="1200" kern="0" spc="60" dirty="0">
                          <a:solidFill>
                            <a:srgbClr val="000000">
                              <a:alpha val="100000"/>
                            </a:srgbClr>
                          </a:solidFill>
                          <a:latin typeface="Microsoft YaHei"/>
                          <a:ea typeface="Microsoft YaHei"/>
                          <a:cs typeface="Microsoft YaHei"/>
                        </a:rPr>
                        <a:t> </a:t>
                      </a:r>
                      <a:r>
                        <a:rPr sz="1200" kern="0" spc="-50" dirty="0">
                          <a:solidFill>
                            <a:srgbClr val="000000">
                              <a:alpha val="100000"/>
                            </a:srgbClr>
                          </a:solidFill>
                          <a:latin typeface="FangSong"/>
                          <a:ea typeface="FangSong"/>
                          <a:cs typeface="FangSong"/>
                        </a:rPr>
                        <a:t>1</a:t>
                      </a:r>
                      <a:r>
                        <a:rPr sz="1200" kern="0" spc="-50" dirty="0">
                          <a:solidFill>
                            <a:srgbClr val="000000">
                              <a:alpha val="100000"/>
                            </a:srgbClr>
                          </a:solidFill>
                          <a:latin typeface="Microsoft YaHei"/>
                          <a:ea typeface="Microsoft YaHei"/>
                          <a:cs typeface="Microsoft YaHei"/>
                        </a:rPr>
                        <a:t>区</a:t>
                      </a:r>
                      <a:r>
                        <a:rPr sz="1200" kern="0" spc="0" dirty="0">
                          <a:solidFill>
                            <a:srgbClr val="000000">
                              <a:alpha val="100000"/>
                            </a:srgbClr>
                          </a:solidFill>
                          <a:latin typeface="Microsoft YaHei"/>
                          <a:ea typeface="Microsoft YaHei"/>
                          <a:cs typeface="Microsoft YaHei"/>
                        </a:rPr>
                        <a:t>       除外）、增压区（爆炸危险</a:t>
                      </a:r>
                      <a:r>
                        <a:rPr sz="1200" kern="0" spc="-10" dirty="0">
                          <a:solidFill>
                            <a:srgbClr val="000000">
                              <a:alpha val="100000"/>
                            </a:srgbClr>
                          </a:solidFill>
                          <a:latin typeface="Microsoft YaHei"/>
                          <a:ea typeface="Microsoft YaHei"/>
                          <a:cs typeface="Microsoft YaHei"/>
                        </a:rPr>
                        <a:t>区域       </a:t>
                      </a:r>
                      <a:r>
                        <a:rPr sz="1200" kern="0" spc="-30" dirty="0">
                          <a:solidFill>
                            <a:srgbClr val="000000">
                              <a:alpha val="100000"/>
                            </a:srgbClr>
                          </a:solidFill>
                          <a:latin typeface="Microsoft YaHei"/>
                          <a:ea typeface="Microsoft YaHei"/>
                          <a:cs typeface="Microsoft YaHei"/>
                        </a:rPr>
                        <a:t>等级为</a:t>
                      </a:r>
                      <a:r>
                        <a:rPr sz="1200" kern="0" spc="-30" dirty="0">
                          <a:solidFill>
                            <a:srgbClr val="000000">
                              <a:alpha val="100000"/>
                            </a:srgbClr>
                          </a:solidFill>
                          <a:latin typeface="FangSong"/>
                          <a:ea typeface="FangSong"/>
                          <a:cs typeface="FangSong"/>
                        </a:rPr>
                        <a:t>2</a:t>
                      </a:r>
                      <a:r>
                        <a:rPr sz="1200" kern="0" spc="-30" dirty="0">
                          <a:solidFill>
                            <a:srgbClr val="000000">
                              <a:alpha val="100000"/>
                            </a:srgbClr>
                          </a:solidFill>
                          <a:latin typeface="Microsoft YaHei"/>
                          <a:ea typeface="Microsoft YaHei"/>
                          <a:cs typeface="Microsoft YaHei"/>
                        </a:rPr>
                        <a:t>区 ）的紧急切断阀、电</a:t>
                      </a:r>
                      <a:r>
                        <a:rPr sz="1200" kern="0" spc="0" dirty="0">
                          <a:solidFill>
                            <a:srgbClr val="000000">
                              <a:alpha val="100000"/>
                            </a:srgbClr>
                          </a:solidFill>
                          <a:latin typeface="Microsoft YaHei"/>
                          <a:ea typeface="Microsoft YaHei"/>
                          <a:cs typeface="Microsoft YaHei"/>
                        </a:rPr>
                        <a:t>         磁阀、排污泵、潜液泵、</a:t>
                      </a:r>
                      <a:r>
                        <a:rPr sz="1200" kern="0" spc="0" dirty="0">
                          <a:solidFill>
                            <a:srgbClr val="000000">
                              <a:alpha val="100000"/>
                            </a:srgbClr>
                          </a:solidFill>
                          <a:latin typeface="FangSong"/>
                          <a:ea typeface="FangSong"/>
                          <a:cs typeface="FangSong"/>
                        </a:rPr>
                        <a:t>BO</a:t>
                      </a:r>
                      <a:r>
                        <a:rPr sz="1200" kern="0" spc="-10" dirty="0">
                          <a:solidFill>
                            <a:srgbClr val="000000">
                              <a:alpha val="100000"/>
                            </a:srgbClr>
                          </a:solidFill>
                          <a:latin typeface="FangSong"/>
                          <a:ea typeface="FangSong"/>
                          <a:cs typeface="FangSong"/>
                        </a:rPr>
                        <a:t>G</a:t>
                      </a:r>
                      <a:r>
                        <a:rPr sz="1200" kern="0" spc="-10" dirty="0">
                          <a:solidFill>
                            <a:srgbClr val="000000">
                              <a:alpha val="100000"/>
                            </a:srgbClr>
                          </a:solidFill>
                          <a:latin typeface="Microsoft YaHei"/>
                          <a:ea typeface="Microsoft YaHei"/>
                          <a:cs typeface="Microsoft YaHei"/>
                        </a:rPr>
                        <a:t>压         </a:t>
                      </a:r>
                      <a:r>
                        <a:rPr sz="1200" kern="0" spc="0" dirty="0">
                          <a:solidFill>
                            <a:srgbClr val="000000">
                              <a:alpha val="100000"/>
                            </a:srgbClr>
                          </a:solidFill>
                          <a:latin typeface="Microsoft YaHei"/>
                          <a:ea typeface="Microsoft YaHei"/>
                          <a:cs typeface="Microsoft YaHei"/>
                        </a:rPr>
                        <a:t>缩机、加臭机泵、照明、压</a:t>
                      </a:r>
                      <a:r>
                        <a:rPr sz="1200" kern="0" spc="-10" dirty="0">
                          <a:solidFill>
                            <a:srgbClr val="000000">
                              <a:alpha val="100000"/>
                            </a:srgbClr>
                          </a:solidFill>
                          <a:latin typeface="Microsoft YaHei"/>
                          <a:ea typeface="Microsoft YaHei"/>
                          <a:cs typeface="Microsoft YaHei"/>
                        </a:rPr>
                        <a:t>力变       </a:t>
                      </a:r>
                      <a:r>
                        <a:rPr sz="1200" kern="0" spc="0" dirty="0">
                          <a:solidFill>
                            <a:srgbClr val="000000">
                              <a:alpha val="100000"/>
                            </a:srgbClr>
                          </a:solidFill>
                          <a:latin typeface="Microsoft YaHei"/>
                          <a:ea typeface="Microsoft YaHei"/>
                          <a:cs typeface="Microsoft YaHei"/>
                        </a:rPr>
                        <a:t>送器、温度变送器、液位变送</a:t>
                      </a:r>
                      <a:r>
                        <a:rPr sz="1200" kern="0" spc="-10" dirty="0">
                          <a:solidFill>
                            <a:srgbClr val="000000">
                              <a:alpha val="100000"/>
                            </a:srgbClr>
                          </a:solidFill>
                          <a:latin typeface="Microsoft YaHei"/>
                          <a:ea typeface="Microsoft YaHei"/>
                          <a:cs typeface="Microsoft YaHei"/>
                        </a:rPr>
                        <a:t>器、    </a:t>
                      </a:r>
                      <a:r>
                        <a:rPr sz="1200" kern="0" spc="0" dirty="0">
                          <a:solidFill>
                            <a:srgbClr val="000000">
                              <a:alpha val="100000"/>
                            </a:srgbClr>
                          </a:solidFill>
                          <a:latin typeface="Microsoft YaHei"/>
                          <a:ea typeface="Microsoft YaHei"/>
                          <a:cs typeface="Microsoft YaHei"/>
                        </a:rPr>
                        <a:t>燃气浓度检测报警装置、视</a:t>
                      </a:r>
                      <a:r>
                        <a:rPr sz="1200" kern="0" spc="-10" dirty="0">
                          <a:solidFill>
                            <a:srgbClr val="000000">
                              <a:alpha val="100000"/>
                            </a:srgbClr>
                          </a:solidFill>
                          <a:latin typeface="Microsoft YaHei"/>
                          <a:ea typeface="Microsoft YaHei"/>
                          <a:cs typeface="Microsoft YaHei"/>
                        </a:rPr>
                        <a:t>频监       </a:t>
                      </a:r>
                      <a:r>
                        <a:rPr sz="1200" kern="0" spc="0" dirty="0">
                          <a:solidFill>
                            <a:srgbClr val="000000">
                              <a:alpha val="100000"/>
                            </a:srgbClr>
                          </a:solidFill>
                          <a:latin typeface="Microsoft YaHei"/>
                          <a:ea typeface="Microsoft YaHei"/>
                          <a:cs typeface="Microsoft YaHei"/>
                        </a:rPr>
                        <a:t>控装置、流量计量装置等电</a:t>
                      </a:r>
                      <a:r>
                        <a:rPr sz="1200" kern="0" spc="-10" dirty="0">
                          <a:solidFill>
                            <a:srgbClr val="000000">
                              <a:alpha val="100000"/>
                            </a:srgbClr>
                          </a:solidFill>
                          <a:latin typeface="Microsoft YaHei"/>
                          <a:ea typeface="Microsoft YaHei"/>
                          <a:cs typeface="Microsoft YaHei"/>
                        </a:rPr>
                        <a:t>气、</a:t>
                      </a:r>
                      <a:endParaRPr sz="1200" dirty="0">
                        <a:latin typeface="Microsoft YaHei"/>
                        <a:ea typeface="Microsoft YaHei"/>
                        <a:cs typeface="Microsoft YaHei"/>
                      </a:endParaRPr>
                    </a:p>
                    <a:p>
                      <a:pPr marL="232409" indent="-635" algn="l" rtl="0" eaLnBrk="0">
                        <a:lnSpc>
                          <a:spcPct val="117000"/>
                        </a:lnSpc>
                        <a:spcBef>
                          <a:spcPts val="81"/>
                        </a:spcBef>
                        <a:tabLst/>
                      </a:pPr>
                      <a:r>
                        <a:rPr sz="1200" kern="0" spc="0" dirty="0">
                          <a:solidFill>
                            <a:srgbClr val="000000">
                              <a:alpha val="100000"/>
                            </a:srgbClr>
                          </a:solidFill>
                          <a:latin typeface="Microsoft YaHei"/>
                          <a:ea typeface="Microsoft YaHei"/>
                          <a:cs typeface="Microsoft YaHei"/>
                        </a:rPr>
                        <a:t>仪表装置和相应的线路结</a:t>
                      </a:r>
                      <a:r>
                        <a:rPr sz="1200" kern="0" spc="-10" dirty="0">
                          <a:solidFill>
                            <a:srgbClr val="000000">
                              <a:alpha val="100000"/>
                            </a:srgbClr>
                          </a:solidFill>
                          <a:latin typeface="Microsoft YaHei"/>
                          <a:ea typeface="Microsoft YaHei"/>
                          <a:cs typeface="Microsoft YaHei"/>
                        </a:rPr>
                        <a:t>构的防       爆性能</a:t>
                      </a:r>
                      <a:r>
                        <a:rPr sz="1200" kern="0" spc="-60" dirty="0">
                          <a:solidFill>
                            <a:srgbClr val="000000">
                              <a:alpha val="100000"/>
                            </a:srgbClr>
                          </a:solidFill>
                          <a:latin typeface="Microsoft YaHei"/>
                          <a:ea typeface="Microsoft YaHei"/>
                          <a:cs typeface="Microsoft YaHei"/>
                        </a:rPr>
                        <a:t> </a:t>
                      </a:r>
                      <a:r>
                        <a:rPr sz="1200" kern="0" spc="-10" dirty="0">
                          <a:solidFill>
                            <a:srgbClr val="000000">
                              <a:alpha val="100000"/>
                            </a:srgbClr>
                          </a:solidFill>
                          <a:latin typeface="Microsoft YaHei"/>
                          <a:ea typeface="Microsoft YaHei"/>
                          <a:cs typeface="Microsoft YaHei"/>
                        </a:rPr>
                        <a:t>；</a:t>
                      </a:r>
                      <a:endParaRPr sz="1200" dirty="0">
                        <a:latin typeface="Microsoft YaHei"/>
                        <a:ea typeface="Microsoft YaHei"/>
                        <a:cs typeface="Microsoft YaHei"/>
                      </a:endParaRPr>
                    </a:p>
                  </a:txBody>
                  <a:tcPr marL="0" marR="0" marT="0" marB="0">
                    <a:lnL>
                      <a:noFill/>
                    </a:lnL>
                    <a:lnR w="12700" cap="flat" cmpd="sng" algn="ctr">
                      <a:solidFill>
                        <a:srgbClr val="8EBFD6"/>
                      </a:solidFill>
                      <a:prstDash val="solid"/>
                      <a:round/>
                      <a:headEnd type="none" w="med" len="med"/>
                      <a:tailEnd type="none" w="med" len="med"/>
                    </a:lnR>
                    <a:lnT>
                      <a:noFill/>
                    </a:lnT>
                    <a:lnB w="12700" cap="flat" cmpd="sng" algn="ctr">
                      <a:solidFill>
                        <a:srgbClr val="8EBFD6"/>
                      </a:solidFill>
                      <a:prstDash val="solid"/>
                      <a:round/>
                      <a:headEnd type="none" w="med" len="med"/>
                      <a:tailEnd type="none" w="med" len="med"/>
                    </a:lnB>
                  </a:tcPr>
                </a:tc>
                <a:tc>
                  <a:txBody>
                    <a:bodyPr/>
                    <a:lstStyle/>
                    <a:p>
                      <a:pPr algn="l" rtl="0" eaLnBrk="0">
                        <a:lnSpc>
                          <a:spcPct val="152000"/>
                        </a:lnSpc>
                        <a:tabLst/>
                      </a:pPr>
                      <a:endParaRPr sz="1000" dirty="0">
                        <a:latin typeface="Arial"/>
                        <a:ea typeface="Arial"/>
                        <a:cs typeface="Arial"/>
                      </a:endParaRPr>
                    </a:p>
                    <a:p>
                      <a:pPr marL="1762125" algn="l" rtl="0" eaLnBrk="0">
                        <a:lnSpc>
                          <a:spcPct val="84000"/>
                        </a:lnSpc>
                        <a:spcBef>
                          <a:spcPts val="4"/>
                        </a:spcBef>
                        <a:tabLst/>
                      </a:pPr>
                      <a:r>
                        <a:rPr sz="1600" kern="0" spc="120" dirty="0">
                          <a:solidFill>
                            <a:srgbClr val="000000">
                              <a:alpha val="100000"/>
                            </a:srgbClr>
                          </a:solidFill>
                          <a:latin typeface="Microsoft YaHei"/>
                          <a:ea typeface="Microsoft YaHei"/>
                          <a:cs typeface="Microsoft YaHei"/>
                        </a:rPr>
                        <a:t>判定标准</a:t>
                      </a:r>
                      <a:endParaRPr sz="1600" dirty="0">
                        <a:latin typeface="Microsoft YaHei"/>
                        <a:ea typeface="Microsoft YaHei"/>
                        <a:cs typeface="Microsoft YaHei"/>
                      </a:endParaRPr>
                    </a:p>
                    <a:p>
                      <a:pPr algn="l" rtl="0" eaLnBrk="0">
                        <a:lnSpc>
                          <a:spcPct val="113000"/>
                        </a:lnSpc>
                        <a:tabLst/>
                      </a:pPr>
                      <a:endParaRPr sz="1000" dirty="0">
                        <a:latin typeface="Arial"/>
                        <a:ea typeface="Arial"/>
                        <a:cs typeface="Arial"/>
                      </a:endParaRPr>
                    </a:p>
                    <a:p>
                      <a:pPr algn="l" rtl="0" eaLnBrk="0">
                        <a:lnSpc>
                          <a:spcPct val="113000"/>
                        </a:lnSpc>
                        <a:tabLst/>
                      </a:pPr>
                      <a:endParaRPr sz="1000" dirty="0">
                        <a:latin typeface="Arial"/>
                        <a:ea typeface="Arial"/>
                        <a:cs typeface="Arial"/>
                      </a:endParaRPr>
                    </a:p>
                    <a:p>
                      <a:pPr algn="l" rtl="0" eaLnBrk="0">
                        <a:lnSpc>
                          <a:spcPct val="113000"/>
                        </a:lnSpc>
                        <a:tabLst/>
                      </a:pPr>
                      <a:endParaRPr sz="1000" dirty="0">
                        <a:latin typeface="Arial"/>
                        <a:ea typeface="Arial"/>
                        <a:cs typeface="Arial"/>
                      </a:endParaRPr>
                    </a:p>
                    <a:p>
                      <a:pPr algn="l" rtl="0" eaLnBrk="0">
                        <a:lnSpc>
                          <a:spcPct val="113000"/>
                        </a:lnSpc>
                        <a:tabLst/>
                      </a:pPr>
                      <a:endParaRPr sz="1000" dirty="0">
                        <a:latin typeface="Arial"/>
                        <a:ea typeface="Arial"/>
                        <a:cs typeface="Arial"/>
                      </a:endParaRPr>
                    </a:p>
                    <a:p>
                      <a:pPr algn="l" rtl="0" eaLnBrk="0">
                        <a:lnSpc>
                          <a:spcPct val="113000"/>
                        </a:lnSpc>
                        <a:tabLst/>
                      </a:pPr>
                      <a:endParaRPr sz="1000" dirty="0">
                        <a:latin typeface="Arial"/>
                        <a:ea typeface="Arial"/>
                        <a:cs typeface="Arial"/>
                      </a:endParaRPr>
                    </a:p>
                    <a:p>
                      <a:pPr algn="l" rtl="0" eaLnBrk="0">
                        <a:lnSpc>
                          <a:spcPct val="114000"/>
                        </a:lnSpc>
                        <a:tabLst/>
                      </a:pPr>
                      <a:endParaRPr sz="1000" dirty="0">
                        <a:latin typeface="Arial"/>
                        <a:ea typeface="Arial"/>
                        <a:cs typeface="Arial"/>
                      </a:endParaRPr>
                    </a:p>
                    <a:p>
                      <a:pPr algn="l" rtl="0" eaLnBrk="0">
                        <a:lnSpc>
                          <a:spcPct val="126000"/>
                        </a:lnSpc>
                        <a:tabLst/>
                      </a:pPr>
                      <a:endParaRPr sz="300" dirty="0">
                        <a:latin typeface="Arial"/>
                        <a:ea typeface="Arial"/>
                        <a:cs typeface="Arial"/>
                      </a:endParaRPr>
                    </a:p>
                    <a:p>
                      <a:pPr marL="232409" algn="l" rtl="0" eaLnBrk="0">
                        <a:lnSpc>
                          <a:spcPct val="130000"/>
                        </a:lnSpc>
                        <a:spcBef>
                          <a:spcPts val="1"/>
                        </a:spcBef>
                        <a:tabLst/>
                      </a:pPr>
                      <a:r>
                        <a:rPr sz="1500" kern="0" spc="40" dirty="0">
                          <a:solidFill>
                            <a:srgbClr val="000000">
                              <a:alpha val="100000"/>
                            </a:srgbClr>
                          </a:solidFill>
                          <a:latin typeface="Microsoft YaHei"/>
                          <a:ea typeface="Microsoft YaHei"/>
                          <a:cs typeface="Microsoft YaHei"/>
                        </a:rPr>
                        <a:t>检查要点（ </a:t>
                      </a:r>
                      <a:r>
                        <a:rPr sz="1500" kern="0" spc="40" dirty="0">
                          <a:solidFill>
                            <a:srgbClr val="000000">
                              <a:alpha val="100000"/>
                            </a:srgbClr>
                          </a:solidFill>
                          <a:latin typeface="FangSong"/>
                          <a:ea typeface="FangSong"/>
                          <a:cs typeface="FangSong"/>
                        </a:rPr>
                        <a:t>2</a:t>
                      </a:r>
                      <a:r>
                        <a:rPr sz="1500" kern="0" spc="-260" dirty="0">
                          <a:solidFill>
                            <a:srgbClr val="000000">
                              <a:alpha val="100000"/>
                            </a:srgbClr>
                          </a:solidFill>
                          <a:latin typeface="FangSong"/>
                          <a:ea typeface="FangSong"/>
                          <a:cs typeface="FangSong"/>
                        </a:rPr>
                        <a:t> </a:t>
                      </a:r>
                      <a:r>
                        <a:rPr sz="1500" kern="0" spc="40" dirty="0">
                          <a:solidFill>
                            <a:srgbClr val="000000">
                              <a:alpha val="100000"/>
                            </a:srgbClr>
                          </a:solidFill>
                          <a:latin typeface="Microsoft YaHei"/>
                          <a:ea typeface="Microsoft YaHei"/>
                          <a:cs typeface="Microsoft YaHei"/>
                        </a:rPr>
                        <a:t>）中涉及的设备及电气、</a:t>
                      </a:r>
                      <a:r>
                        <a:rPr sz="1500" kern="0" spc="-330" dirty="0">
                          <a:solidFill>
                            <a:srgbClr val="000000">
                              <a:alpha val="100000"/>
                            </a:srgbClr>
                          </a:solidFill>
                          <a:latin typeface="Microsoft YaHei"/>
                          <a:ea typeface="Microsoft YaHei"/>
                          <a:cs typeface="Microsoft YaHei"/>
                        </a:rPr>
                        <a:t> </a:t>
                      </a:r>
                      <a:r>
                        <a:rPr sz="1500" kern="0" spc="40" dirty="0">
                          <a:solidFill>
                            <a:srgbClr val="000000">
                              <a:alpha val="100000"/>
                            </a:srgbClr>
                          </a:solidFill>
                          <a:latin typeface="Microsoft YaHei"/>
                          <a:ea typeface="Microsoft YaHei"/>
                          <a:cs typeface="Microsoft YaHei"/>
                        </a:rPr>
                        <a:t>仪表装</a:t>
                      </a:r>
                      <a:r>
                        <a:rPr sz="1500" kern="0" spc="0" dirty="0">
                          <a:solidFill>
                            <a:srgbClr val="000000">
                              <a:alpha val="100000"/>
                            </a:srgbClr>
                          </a:solidFill>
                          <a:latin typeface="Microsoft YaHei"/>
                          <a:ea typeface="Microsoft YaHei"/>
                          <a:cs typeface="Microsoft YaHei"/>
                        </a:rPr>
                        <a:t>     </a:t>
                      </a:r>
                      <a:r>
                        <a:rPr sz="1500" kern="0" spc="100" dirty="0">
                          <a:solidFill>
                            <a:srgbClr val="000000">
                              <a:alpha val="100000"/>
                            </a:srgbClr>
                          </a:solidFill>
                          <a:latin typeface="Microsoft YaHei"/>
                          <a:ea typeface="Microsoft YaHei"/>
                          <a:cs typeface="Microsoft YaHei"/>
                        </a:rPr>
                        <a:t>置和相应的线路结构不具</a:t>
                      </a:r>
                      <a:r>
                        <a:rPr sz="1500" kern="0" spc="90" dirty="0">
                          <a:solidFill>
                            <a:srgbClr val="000000">
                              <a:alpha val="100000"/>
                            </a:srgbClr>
                          </a:solidFill>
                          <a:latin typeface="Microsoft YaHei"/>
                          <a:ea typeface="Microsoft YaHei"/>
                          <a:cs typeface="Microsoft YaHei"/>
                        </a:rPr>
                        <a:t>有</a:t>
                      </a:r>
                      <a:r>
                        <a:rPr sz="1500" kern="0" spc="90" dirty="0">
                          <a:solidFill>
                            <a:srgbClr val="000000">
                              <a:alpha val="100000"/>
                            </a:srgbClr>
                          </a:solidFill>
                          <a:latin typeface="FangSong"/>
                          <a:ea typeface="FangSong"/>
                          <a:cs typeface="FangSong"/>
                        </a:rPr>
                        <a:t>2</a:t>
                      </a:r>
                      <a:r>
                        <a:rPr sz="1500" kern="0" spc="90" dirty="0">
                          <a:solidFill>
                            <a:srgbClr val="000000">
                              <a:alpha val="100000"/>
                            </a:srgbClr>
                          </a:solidFill>
                          <a:latin typeface="Microsoft YaHei"/>
                          <a:ea typeface="Microsoft YaHei"/>
                          <a:cs typeface="Microsoft YaHei"/>
                        </a:rPr>
                        <a:t>区相对应的防爆</a:t>
                      </a:r>
                      <a:r>
                        <a:rPr sz="1500" kern="0" spc="0" dirty="0">
                          <a:solidFill>
                            <a:srgbClr val="000000">
                              <a:alpha val="100000"/>
                            </a:srgbClr>
                          </a:solidFill>
                          <a:latin typeface="Microsoft YaHei"/>
                          <a:ea typeface="Microsoft YaHei"/>
                          <a:cs typeface="Microsoft YaHei"/>
                        </a:rPr>
                        <a:t>     </a:t>
                      </a:r>
                      <a:r>
                        <a:rPr sz="1500" kern="0" spc="30" dirty="0">
                          <a:solidFill>
                            <a:srgbClr val="000000">
                              <a:alpha val="100000"/>
                            </a:srgbClr>
                          </a:solidFill>
                          <a:latin typeface="Microsoft YaHei"/>
                          <a:ea typeface="Microsoft YaHei"/>
                          <a:cs typeface="Microsoft YaHei"/>
                        </a:rPr>
                        <a:t>性能 ，构成重大隐患。</a:t>
                      </a:r>
                      <a:endParaRPr sz="1500" dirty="0">
                        <a:latin typeface="Microsoft YaHei"/>
                        <a:ea typeface="Microsoft YaHei"/>
                        <a:cs typeface="Microsoft YaHei"/>
                      </a:endParaRPr>
                    </a:p>
                  </a:txBody>
                  <a:tcPr marL="0" marR="0" marT="0" marB="0">
                    <a:lnL w="12700" cap="flat" cmpd="sng" algn="ctr">
                      <a:solidFill>
                        <a:srgbClr val="8EBFD6"/>
                      </a:solidFill>
                      <a:prstDash val="solid"/>
                      <a:round/>
                      <a:headEnd type="none" w="med" len="med"/>
                      <a:tailEnd type="none" w="med" len="med"/>
                    </a:lnL>
                    <a:lnR w="12700" cap="flat" cmpd="sng" algn="ctr">
                      <a:solidFill>
                        <a:srgbClr val="8EBFD6"/>
                      </a:solidFill>
                      <a:prstDash val="solid"/>
                      <a:round/>
                      <a:headEnd type="none" w="med" len="med"/>
                      <a:tailEnd type="none" w="med" len="med"/>
                    </a:lnR>
                    <a:lnT>
                      <a:noFill/>
                    </a:lnT>
                    <a:lnB w="12700" cap="flat" cmpd="sng" algn="ctr">
                      <a:solidFill>
                        <a:srgbClr val="8EBFD6"/>
                      </a:solidFill>
                      <a:prstDash val="solid"/>
                      <a:round/>
                      <a:headEnd type="none" w="med" len="med"/>
                      <a:tailEnd type="none" w="med" len="med"/>
                    </a:lnB>
                  </a:tcPr>
                </a:tc>
                <a:tc>
                  <a:txBody>
                    <a:bodyPr/>
                    <a:lstStyle/>
                    <a:p>
                      <a:pPr algn="l" rtl="0" eaLnBrk="0">
                        <a:lnSpc>
                          <a:spcPct val="151000"/>
                        </a:lnSpc>
                        <a:tabLst/>
                      </a:pPr>
                      <a:endParaRPr sz="1000" dirty="0">
                        <a:latin typeface="Arial"/>
                        <a:ea typeface="Arial"/>
                        <a:cs typeface="Arial"/>
                      </a:endParaRPr>
                    </a:p>
                    <a:p>
                      <a:pPr marL="1162050" algn="l" rtl="0" eaLnBrk="0">
                        <a:lnSpc>
                          <a:spcPct val="85000"/>
                        </a:lnSpc>
                        <a:spcBef>
                          <a:spcPts val="1"/>
                        </a:spcBef>
                        <a:tabLst/>
                      </a:pPr>
                      <a:r>
                        <a:rPr sz="1600" kern="0" spc="140" dirty="0">
                          <a:solidFill>
                            <a:srgbClr val="000000">
                              <a:alpha val="100000"/>
                            </a:srgbClr>
                          </a:solidFill>
                          <a:latin typeface="Microsoft YaHei"/>
                          <a:ea typeface="Microsoft YaHei"/>
                          <a:cs typeface="Microsoft YaHei"/>
                        </a:rPr>
                        <a:t>相关参考依据</a:t>
                      </a:r>
                      <a:endParaRPr sz="1600" dirty="0">
                        <a:latin typeface="Microsoft YaHei"/>
                        <a:ea typeface="Microsoft YaHei"/>
                        <a:cs typeface="Microsoft YaHei"/>
                      </a:endParaRPr>
                    </a:p>
                    <a:p>
                      <a:pPr algn="l" rtl="0" eaLnBrk="0">
                        <a:lnSpc>
                          <a:spcPct val="122000"/>
                        </a:lnSpc>
                        <a:tabLst/>
                      </a:pPr>
                      <a:endParaRPr sz="1000" dirty="0">
                        <a:latin typeface="Arial"/>
                        <a:ea typeface="Arial"/>
                        <a:cs typeface="Arial"/>
                      </a:endParaRPr>
                    </a:p>
                    <a:p>
                      <a:pPr algn="l" rtl="0" eaLnBrk="0">
                        <a:lnSpc>
                          <a:spcPct val="122000"/>
                        </a:lnSpc>
                        <a:tabLst/>
                      </a:pPr>
                      <a:endParaRPr sz="1000" dirty="0">
                        <a:latin typeface="Arial"/>
                        <a:ea typeface="Arial"/>
                        <a:cs typeface="Arial"/>
                      </a:endParaRPr>
                    </a:p>
                    <a:p>
                      <a:pPr algn="l" rtl="0" eaLnBrk="0">
                        <a:lnSpc>
                          <a:spcPct val="122000"/>
                        </a:lnSpc>
                        <a:tabLst/>
                      </a:pPr>
                      <a:endParaRPr sz="1000" dirty="0">
                        <a:latin typeface="Arial"/>
                        <a:ea typeface="Arial"/>
                        <a:cs typeface="Arial"/>
                      </a:endParaRPr>
                    </a:p>
                    <a:p>
                      <a:pPr algn="l" rtl="0" eaLnBrk="0">
                        <a:lnSpc>
                          <a:spcPct val="122000"/>
                        </a:lnSpc>
                        <a:tabLst/>
                      </a:pPr>
                      <a:endParaRPr sz="1000" dirty="0">
                        <a:latin typeface="Arial"/>
                        <a:ea typeface="Arial"/>
                        <a:cs typeface="Arial"/>
                      </a:endParaRPr>
                    </a:p>
                    <a:p>
                      <a:pPr algn="l" rtl="0" eaLnBrk="0">
                        <a:lnSpc>
                          <a:spcPct val="125000"/>
                        </a:lnSpc>
                        <a:tabLst/>
                      </a:pPr>
                      <a:endParaRPr sz="300" dirty="0">
                        <a:latin typeface="Arial"/>
                        <a:ea typeface="Arial"/>
                        <a:cs typeface="Arial"/>
                      </a:endParaRPr>
                    </a:p>
                    <a:p>
                      <a:pPr marL="231775" indent="112395" algn="l" rtl="0" eaLnBrk="0">
                        <a:lnSpc>
                          <a:spcPct val="129000"/>
                        </a:lnSpc>
                        <a:spcBef>
                          <a:spcPts val="2"/>
                        </a:spcBef>
                        <a:tabLst/>
                      </a:pPr>
                      <a:r>
                        <a:rPr sz="1500" kern="0" spc="120" dirty="0">
                          <a:solidFill>
                            <a:srgbClr val="FF0000">
                              <a:alpha val="100000"/>
                            </a:srgbClr>
                          </a:solidFill>
                          <a:latin typeface="Microsoft YaHei"/>
                          <a:ea typeface="Microsoft YaHei"/>
                          <a:cs typeface="Microsoft YaHei"/>
                        </a:rPr>
                        <a:t>【依据】</a:t>
                      </a:r>
                      <a:r>
                        <a:rPr sz="1500" kern="0" spc="-70" dirty="0">
                          <a:solidFill>
                            <a:srgbClr val="FF0000">
                              <a:alpha val="100000"/>
                            </a:srgbClr>
                          </a:solidFill>
                          <a:latin typeface="Microsoft YaHei"/>
                          <a:ea typeface="Microsoft YaHei"/>
                          <a:cs typeface="Microsoft YaHei"/>
                        </a:rPr>
                        <a:t> </a:t>
                      </a:r>
                      <a:r>
                        <a:rPr sz="1500" kern="0" spc="120" dirty="0">
                          <a:solidFill>
                            <a:srgbClr val="000000">
                              <a:alpha val="100000"/>
                            </a:srgbClr>
                          </a:solidFill>
                          <a:latin typeface="Microsoft YaHei"/>
                          <a:ea typeface="Microsoft YaHei"/>
                          <a:cs typeface="Microsoft YaHei"/>
                        </a:rPr>
                        <a:t>《燃气工程</a:t>
                      </a:r>
                      <a:r>
                        <a:rPr sz="1500" kern="0" spc="110" dirty="0">
                          <a:solidFill>
                            <a:srgbClr val="000000">
                              <a:alpha val="100000"/>
                            </a:srgbClr>
                          </a:solidFill>
                          <a:latin typeface="Microsoft YaHei"/>
                          <a:ea typeface="Microsoft YaHei"/>
                          <a:cs typeface="Microsoft YaHei"/>
                        </a:rPr>
                        <a:t>项目规范》</a:t>
                      </a:r>
                      <a:r>
                        <a:rPr sz="1500" kern="0" spc="0" dirty="0">
                          <a:solidFill>
                            <a:srgbClr val="000000">
                              <a:alpha val="100000"/>
                            </a:srgbClr>
                          </a:solidFill>
                          <a:latin typeface="Microsoft YaHei"/>
                          <a:ea typeface="Microsoft YaHei"/>
                          <a:cs typeface="Microsoft YaHei"/>
                        </a:rPr>
                        <a:t>        </a:t>
                      </a:r>
                      <a:r>
                        <a:rPr sz="1500" kern="0" spc="140" dirty="0">
                          <a:solidFill>
                            <a:srgbClr val="000000">
                              <a:alpha val="100000"/>
                            </a:srgbClr>
                          </a:solidFill>
                          <a:latin typeface="Microsoft YaHei"/>
                          <a:ea typeface="Microsoft YaHei"/>
                          <a:cs typeface="Microsoft YaHei"/>
                        </a:rPr>
                        <a:t>第</a:t>
                      </a:r>
                      <a:r>
                        <a:rPr sz="1500" kern="0" spc="280" dirty="0">
                          <a:solidFill>
                            <a:srgbClr val="000000">
                              <a:alpha val="100000"/>
                            </a:srgbClr>
                          </a:solidFill>
                          <a:latin typeface="Microsoft YaHei"/>
                          <a:ea typeface="Microsoft YaHei"/>
                          <a:cs typeface="Microsoft YaHei"/>
                        </a:rPr>
                        <a:t> </a:t>
                      </a:r>
                      <a:r>
                        <a:rPr sz="1500" kern="0" spc="140" dirty="0">
                          <a:solidFill>
                            <a:srgbClr val="000000">
                              <a:alpha val="100000"/>
                            </a:srgbClr>
                          </a:solidFill>
                          <a:latin typeface="Microsoft YaHei"/>
                          <a:ea typeface="Microsoft YaHei"/>
                          <a:cs typeface="Microsoft YaHei"/>
                        </a:rPr>
                        <a:t>4.2.18</a:t>
                      </a:r>
                      <a:r>
                        <a:rPr sz="1500" kern="0" spc="290" dirty="0">
                          <a:solidFill>
                            <a:srgbClr val="000000">
                              <a:alpha val="100000"/>
                            </a:srgbClr>
                          </a:solidFill>
                          <a:latin typeface="Microsoft YaHei"/>
                          <a:ea typeface="Microsoft YaHei"/>
                          <a:cs typeface="Microsoft YaHei"/>
                        </a:rPr>
                        <a:t> </a:t>
                      </a:r>
                      <a:r>
                        <a:rPr sz="1500" kern="0" spc="140" dirty="0">
                          <a:solidFill>
                            <a:srgbClr val="000000">
                              <a:alpha val="100000"/>
                            </a:srgbClr>
                          </a:solidFill>
                          <a:latin typeface="Microsoft YaHei"/>
                          <a:ea typeface="Microsoft YaHei"/>
                          <a:cs typeface="Microsoft YaHei"/>
                        </a:rPr>
                        <a:t>条 ：燃</a:t>
                      </a:r>
                      <a:r>
                        <a:rPr sz="1500" kern="0" spc="130" dirty="0">
                          <a:solidFill>
                            <a:srgbClr val="000000">
                              <a:alpha val="100000"/>
                            </a:srgbClr>
                          </a:solidFill>
                          <a:latin typeface="Microsoft YaHei"/>
                          <a:ea typeface="Microsoft YaHei"/>
                          <a:cs typeface="Microsoft YaHei"/>
                        </a:rPr>
                        <a:t>气厂站内设置</a:t>
                      </a:r>
                      <a:r>
                        <a:rPr sz="1500" kern="0" spc="0" dirty="0">
                          <a:solidFill>
                            <a:srgbClr val="000000">
                              <a:alpha val="100000"/>
                            </a:srgbClr>
                          </a:solidFill>
                          <a:latin typeface="Microsoft YaHei"/>
                          <a:ea typeface="Microsoft YaHei"/>
                          <a:cs typeface="Microsoft YaHei"/>
                        </a:rPr>
                        <a:t>         </a:t>
                      </a:r>
                      <a:r>
                        <a:rPr sz="1500" kern="0" spc="180" dirty="0">
                          <a:solidFill>
                            <a:srgbClr val="000000">
                              <a:alpha val="100000"/>
                            </a:srgbClr>
                          </a:solidFill>
                          <a:latin typeface="Microsoft YaHei"/>
                          <a:ea typeface="Microsoft YaHei"/>
                          <a:cs typeface="Microsoft YaHei"/>
                        </a:rPr>
                        <a:t>在有爆炸危险环境的电气</a:t>
                      </a:r>
                      <a:r>
                        <a:rPr sz="1500" kern="0" spc="-230" dirty="0">
                          <a:solidFill>
                            <a:srgbClr val="000000">
                              <a:alpha val="100000"/>
                            </a:srgbClr>
                          </a:solidFill>
                          <a:latin typeface="Microsoft YaHei"/>
                          <a:ea typeface="Microsoft YaHei"/>
                          <a:cs typeface="Microsoft YaHei"/>
                        </a:rPr>
                        <a:t> </a:t>
                      </a:r>
                      <a:r>
                        <a:rPr sz="1500" kern="0" spc="170" dirty="0">
                          <a:solidFill>
                            <a:srgbClr val="000000">
                              <a:alpha val="100000"/>
                            </a:srgbClr>
                          </a:solidFill>
                          <a:latin typeface="Microsoft YaHei"/>
                          <a:ea typeface="Microsoft YaHei"/>
                          <a:cs typeface="Microsoft YaHei"/>
                        </a:rPr>
                        <a:t>、</a:t>
                      </a:r>
                      <a:r>
                        <a:rPr sz="1500" kern="0" spc="-240" dirty="0">
                          <a:solidFill>
                            <a:srgbClr val="000000">
                              <a:alpha val="100000"/>
                            </a:srgbClr>
                          </a:solidFill>
                          <a:latin typeface="Microsoft YaHei"/>
                          <a:ea typeface="Microsoft YaHei"/>
                          <a:cs typeface="Microsoft YaHei"/>
                        </a:rPr>
                        <a:t> </a:t>
                      </a:r>
                      <a:r>
                        <a:rPr sz="1500" kern="0" spc="170" dirty="0">
                          <a:solidFill>
                            <a:srgbClr val="000000">
                              <a:alpha val="100000"/>
                            </a:srgbClr>
                          </a:solidFill>
                          <a:latin typeface="Microsoft YaHei"/>
                          <a:ea typeface="Microsoft YaHei"/>
                          <a:cs typeface="Microsoft YaHei"/>
                        </a:rPr>
                        <a:t>仪表</a:t>
                      </a:r>
                      <a:r>
                        <a:rPr sz="1500" kern="0" spc="0" dirty="0">
                          <a:solidFill>
                            <a:srgbClr val="000000">
                              <a:alpha val="100000"/>
                            </a:srgbClr>
                          </a:solidFill>
                          <a:latin typeface="Microsoft YaHei"/>
                          <a:ea typeface="Microsoft YaHei"/>
                          <a:cs typeface="Microsoft YaHei"/>
                        </a:rPr>
                        <a:t>        </a:t>
                      </a:r>
                      <a:r>
                        <a:rPr sz="1500" kern="0" spc="160" dirty="0">
                          <a:solidFill>
                            <a:srgbClr val="000000">
                              <a:alpha val="100000"/>
                            </a:srgbClr>
                          </a:solidFill>
                          <a:latin typeface="Microsoft YaHei"/>
                          <a:ea typeface="Microsoft YaHei"/>
                          <a:cs typeface="Microsoft YaHei"/>
                        </a:rPr>
                        <a:t>装置 ，应具有与该区域爆炸危险</a:t>
                      </a:r>
                      <a:r>
                        <a:rPr sz="1500" kern="0" spc="0" dirty="0">
                          <a:solidFill>
                            <a:srgbClr val="000000">
                              <a:alpha val="100000"/>
                            </a:srgbClr>
                          </a:solidFill>
                          <a:latin typeface="Microsoft YaHei"/>
                          <a:ea typeface="Microsoft YaHei"/>
                          <a:cs typeface="Microsoft YaHei"/>
                        </a:rPr>
                        <a:t>        </a:t>
                      </a:r>
                      <a:r>
                        <a:rPr sz="1500" kern="0" spc="200" dirty="0">
                          <a:solidFill>
                            <a:srgbClr val="000000">
                              <a:alpha val="100000"/>
                            </a:srgbClr>
                          </a:solidFill>
                          <a:latin typeface="Microsoft YaHei"/>
                          <a:ea typeface="Microsoft YaHei"/>
                          <a:cs typeface="Microsoft YaHei"/>
                        </a:rPr>
                        <a:t>等级相对应的防爆性</a:t>
                      </a:r>
                      <a:r>
                        <a:rPr sz="1500" kern="0" spc="190" dirty="0">
                          <a:solidFill>
                            <a:srgbClr val="000000">
                              <a:alpha val="100000"/>
                            </a:srgbClr>
                          </a:solidFill>
                          <a:latin typeface="Microsoft YaHei"/>
                          <a:ea typeface="Microsoft YaHei"/>
                          <a:cs typeface="Microsoft YaHei"/>
                        </a:rPr>
                        <a:t>能。</a:t>
                      </a:r>
                      <a:endParaRPr sz="1500" dirty="0">
                        <a:latin typeface="Microsoft YaHei"/>
                        <a:ea typeface="Microsoft YaHei"/>
                        <a:cs typeface="Microsoft YaHei"/>
                      </a:endParaRPr>
                    </a:p>
                  </a:txBody>
                  <a:tcPr marL="0" marR="0" marT="0" marB="0">
                    <a:lnL w="12700" cap="flat" cmpd="sng" algn="ctr">
                      <a:solidFill>
                        <a:srgbClr val="8EBFD6"/>
                      </a:solidFill>
                      <a:prstDash val="solid"/>
                      <a:round/>
                      <a:headEnd type="none" w="med" len="med"/>
                      <a:tailEnd type="none" w="med" len="med"/>
                    </a:lnL>
                    <a:lnR>
                      <a:noFill/>
                    </a:lnR>
                    <a:lnT>
                      <a:noFill/>
                    </a:lnT>
                    <a:lnB w="12700" cap="flat" cmpd="sng" algn="ctr">
                      <a:solidFill>
                        <a:srgbClr val="8EBFD6"/>
                      </a:solidFill>
                      <a:prstDash val="solid"/>
                      <a:round/>
                      <a:headEnd type="none" w="med" len="med"/>
                      <a:tailEnd type="none" w="med" len="med"/>
                    </a:lnB>
                  </a:tcPr>
                </a:tc>
                <a:extLst>
                  <a:ext uri="{0D108BD9-81ED-4DB2-BD59-A6C34878D82A}">
                    <a16:rowId xmlns:a16="http://schemas.microsoft.com/office/drawing/2014/main" val="10000"/>
                  </a:ext>
                </a:extLst>
              </a:tr>
            </a:tbl>
          </a:graphicData>
        </a:graphic>
      </p:graphicFrame>
      <p:sp>
        <p:nvSpPr>
          <p:cNvPr id="1370" name="textbox 1370"/>
          <p:cNvSpPr/>
          <p:nvPr/>
        </p:nvSpPr>
        <p:spPr>
          <a:xfrm>
            <a:off x="702236" y="510426"/>
            <a:ext cx="8719819" cy="1052194"/>
          </a:xfrm>
          <a:prstGeom prst="rect">
            <a:avLst/>
          </a:prstGeom>
          <a:noFill/>
          <a:ln w="0" cap="flat">
            <a:noFill/>
            <a:prstDash val="solid"/>
            <a:miter lim="0"/>
          </a:ln>
        </p:spPr>
        <p:txBody>
          <a:bodyPr vert="horz" wrap="square" lIns="0" tIns="0" rIns="0" bIns="0"/>
          <a:lstStyle/>
          <a:p>
            <a:pPr algn="l" rtl="0" eaLnBrk="0">
              <a:lnSpc>
                <a:spcPct val="83341"/>
              </a:lnSpc>
              <a:tabLst/>
            </a:pPr>
            <a:endParaRPr sz="100" dirty="0">
              <a:latin typeface="Arial"/>
              <a:ea typeface="Arial"/>
              <a:cs typeface="Arial"/>
            </a:endParaRPr>
          </a:p>
          <a:p>
            <a:pPr marL="215900" algn="l" rtl="0" eaLnBrk="0">
              <a:lnSpc>
                <a:spcPts val="4227"/>
              </a:lnSpc>
              <a:tabLst/>
            </a:pPr>
            <a:r>
              <a:rPr sz="3200" b="1" kern="0" spc="-80" dirty="0">
                <a:solidFill>
                  <a:srgbClr val="000000">
                    <a:alpha val="100000"/>
                  </a:srgbClr>
                </a:solidFill>
                <a:latin typeface="Microsoft YaHei"/>
                <a:ea typeface="Microsoft YaHei"/>
                <a:cs typeface="Microsoft YaHei"/>
              </a:rPr>
              <a:t>《城镇燃气经营安全重大隐患判定标准》解析</a:t>
            </a:r>
            <a:endParaRPr sz="3200" dirty="0">
              <a:latin typeface="Microsoft YaHei"/>
              <a:ea typeface="Microsoft YaHei"/>
              <a:cs typeface="Microsoft YaHei"/>
            </a:endParaRPr>
          </a:p>
          <a:p>
            <a:pPr algn="l" rtl="0" eaLnBrk="0">
              <a:lnSpc>
                <a:spcPct val="104000"/>
              </a:lnSpc>
              <a:tabLst/>
            </a:pPr>
            <a:endParaRPr sz="1000" dirty="0">
              <a:latin typeface="Arial"/>
              <a:ea typeface="Arial"/>
              <a:cs typeface="Arial"/>
            </a:endParaRPr>
          </a:p>
          <a:p>
            <a:pPr algn="l" rtl="0" eaLnBrk="0">
              <a:lnSpc>
                <a:spcPct val="100000"/>
              </a:lnSpc>
              <a:tabLst/>
            </a:pPr>
            <a:endParaRPr sz="400" dirty="0">
              <a:latin typeface="Arial"/>
              <a:ea typeface="Arial"/>
              <a:cs typeface="Arial"/>
            </a:endParaRPr>
          </a:p>
          <a:p>
            <a:pPr marL="52069" algn="l" rtl="0" eaLnBrk="0">
              <a:lnSpc>
                <a:spcPts val="2123"/>
              </a:lnSpc>
              <a:spcBef>
                <a:spcPts val="1"/>
              </a:spcBef>
              <a:tabLst/>
            </a:pPr>
            <a:r>
              <a:rPr sz="1600" kern="0" spc="10" dirty="0">
                <a:solidFill>
                  <a:srgbClr val="FF0000">
                    <a:alpha val="100000"/>
                  </a:srgbClr>
                </a:solidFill>
                <a:latin typeface="Wingdings"/>
                <a:ea typeface="Wingdings"/>
                <a:cs typeface="Wingdings"/>
              </a:rPr>
              <a:t>n</a:t>
            </a:r>
            <a:r>
              <a:rPr sz="1600" kern="0" spc="-570" dirty="0">
                <a:solidFill>
                  <a:srgbClr val="FF0000">
                    <a:alpha val="100000"/>
                  </a:srgbClr>
                </a:solidFill>
                <a:latin typeface="Wingdings"/>
                <a:ea typeface="Wingdings"/>
                <a:cs typeface="Wingdings"/>
              </a:rPr>
              <a:t> </a:t>
            </a:r>
            <a:r>
              <a:rPr sz="1600" kern="0" spc="10" dirty="0">
                <a:solidFill>
                  <a:srgbClr val="000000">
                    <a:alpha val="100000"/>
                  </a:srgbClr>
                </a:solidFill>
                <a:latin typeface="Microsoft YaHei"/>
                <a:ea typeface="Microsoft YaHei"/>
                <a:cs typeface="Microsoft YaHei"/>
              </a:rPr>
              <a:t>第五条  燃气经营者在燃气厂站安全管理中</a:t>
            </a:r>
            <a:r>
              <a:rPr sz="1600" kern="0" spc="0" dirty="0">
                <a:solidFill>
                  <a:srgbClr val="000000">
                    <a:alpha val="100000"/>
                  </a:srgbClr>
                </a:solidFill>
                <a:latin typeface="Microsoft YaHei"/>
                <a:ea typeface="Microsoft YaHei"/>
                <a:cs typeface="Microsoft YaHei"/>
              </a:rPr>
              <a:t> ，有下列情形之一的 ，判定为重大隐患 </a:t>
            </a:r>
            <a:r>
              <a:rPr sz="1600" kern="0" spc="-380" dirty="0">
                <a:solidFill>
                  <a:srgbClr val="000000">
                    <a:alpha val="100000"/>
                  </a:srgbClr>
                </a:solidFill>
                <a:latin typeface="Microsoft YaHei"/>
                <a:ea typeface="Microsoft YaHei"/>
                <a:cs typeface="Microsoft YaHei"/>
              </a:rPr>
              <a:t>：（</a:t>
            </a:r>
            <a:r>
              <a:rPr sz="1600" kern="0" spc="80" dirty="0">
                <a:solidFill>
                  <a:srgbClr val="000000">
                    <a:alpha val="100000"/>
                  </a:srgbClr>
                </a:solidFill>
                <a:latin typeface="Microsoft YaHei"/>
                <a:ea typeface="Microsoft YaHei"/>
                <a:cs typeface="Microsoft YaHei"/>
              </a:rPr>
              <a:t> </a:t>
            </a:r>
            <a:r>
              <a:rPr sz="1600" kern="0" spc="0" dirty="0">
                <a:solidFill>
                  <a:srgbClr val="000000">
                    <a:alpha val="100000"/>
                  </a:srgbClr>
                </a:solidFill>
                <a:latin typeface="Microsoft YaHei"/>
                <a:ea typeface="Microsoft YaHei"/>
                <a:cs typeface="Microsoft YaHei"/>
              </a:rPr>
              <a:t>5种）</a:t>
            </a:r>
            <a:endParaRPr sz="1600" dirty="0">
              <a:latin typeface="Microsoft YaHei"/>
              <a:ea typeface="Microsoft YaHei"/>
              <a:cs typeface="Microsoft YaHei"/>
            </a:endParaRPr>
          </a:p>
        </p:txBody>
      </p:sp>
      <p:sp>
        <p:nvSpPr>
          <p:cNvPr id="1372" name="textbox 1372"/>
          <p:cNvSpPr/>
          <p:nvPr/>
        </p:nvSpPr>
        <p:spPr>
          <a:xfrm>
            <a:off x="919643" y="1802229"/>
            <a:ext cx="10310494" cy="591184"/>
          </a:xfrm>
          <a:prstGeom prst="rect">
            <a:avLst/>
          </a:prstGeom>
          <a:noFill/>
          <a:ln w="0" cap="flat">
            <a:noFill/>
            <a:prstDash val="solid"/>
            <a:miter lim="0"/>
          </a:ln>
        </p:spPr>
        <p:txBody>
          <a:bodyPr vert="horz" wrap="square" lIns="0" tIns="0" rIns="0" bIns="0"/>
          <a:lstStyle/>
          <a:p>
            <a:pPr algn="l" rtl="0" eaLnBrk="0">
              <a:lnSpc>
                <a:spcPct val="18141"/>
              </a:lnSpc>
              <a:tabLst/>
            </a:pPr>
            <a:endParaRPr sz="100" dirty="0">
              <a:latin typeface="Arial"/>
              <a:ea typeface="Arial"/>
              <a:cs typeface="Arial"/>
            </a:endParaRPr>
          </a:p>
          <a:p>
            <a:pPr marL="32384" indent="81280" algn="l" rtl="0" eaLnBrk="0">
              <a:lnSpc>
                <a:spcPct val="118000"/>
              </a:lnSpc>
              <a:tabLst/>
            </a:pPr>
            <a:r>
              <a:rPr sz="1600" kern="0" spc="100" dirty="0">
                <a:solidFill>
                  <a:srgbClr val="000000">
                    <a:alpha val="100000"/>
                  </a:srgbClr>
                </a:solidFill>
                <a:latin typeface="Microsoft YaHei"/>
                <a:ea typeface="Microsoft YaHei"/>
                <a:cs typeface="Microsoft YaHei"/>
              </a:rPr>
              <a:t>（</a:t>
            </a:r>
            <a:r>
              <a:rPr sz="1600" kern="0" spc="200" dirty="0">
                <a:solidFill>
                  <a:srgbClr val="000000">
                    <a:alpha val="100000"/>
                  </a:srgbClr>
                </a:solidFill>
                <a:latin typeface="Microsoft YaHei"/>
                <a:ea typeface="Microsoft YaHei"/>
                <a:cs typeface="Microsoft YaHei"/>
              </a:rPr>
              <a:t> </a:t>
            </a:r>
            <a:r>
              <a:rPr sz="1600" kern="0" spc="100" dirty="0">
                <a:solidFill>
                  <a:srgbClr val="000000">
                    <a:alpha val="100000"/>
                  </a:srgbClr>
                </a:solidFill>
                <a:latin typeface="Microsoft YaHei"/>
                <a:ea typeface="Microsoft YaHei"/>
                <a:cs typeface="Microsoft YaHei"/>
              </a:rPr>
              <a:t>四 ）燃气厂站内设置在有爆炸危险环境的电气</a:t>
            </a:r>
            <a:r>
              <a:rPr sz="1600" kern="0" spc="-260" dirty="0">
                <a:solidFill>
                  <a:srgbClr val="000000">
                    <a:alpha val="100000"/>
                  </a:srgbClr>
                </a:solidFill>
                <a:latin typeface="Microsoft YaHei"/>
                <a:ea typeface="Microsoft YaHei"/>
                <a:cs typeface="Microsoft YaHei"/>
              </a:rPr>
              <a:t> </a:t>
            </a:r>
            <a:r>
              <a:rPr sz="1600" kern="0" spc="100" dirty="0">
                <a:solidFill>
                  <a:srgbClr val="000000">
                    <a:alpha val="100000"/>
                  </a:srgbClr>
                </a:solidFill>
                <a:latin typeface="Microsoft YaHei"/>
                <a:ea typeface="Microsoft YaHei"/>
                <a:cs typeface="Microsoft YaHei"/>
              </a:rPr>
              <a:t>、</a:t>
            </a:r>
            <a:r>
              <a:rPr sz="1600" kern="0" spc="-300" dirty="0">
                <a:solidFill>
                  <a:srgbClr val="000000">
                    <a:alpha val="100000"/>
                  </a:srgbClr>
                </a:solidFill>
                <a:latin typeface="Microsoft YaHei"/>
                <a:ea typeface="Microsoft YaHei"/>
                <a:cs typeface="Microsoft YaHei"/>
              </a:rPr>
              <a:t> </a:t>
            </a:r>
            <a:r>
              <a:rPr sz="1600" kern="0" spc="90" dirty="0">
                <a:solidFill>
                  <a:srgbClr val="000000">
                    <a:alpha val="100000"/>
                  </a:srgbClr>
                </a:solidFill>
                <a:latin typeface="Microsoft YaHei"/>
                <a:ea typeface="Microsoft YaHei"/>
                <a:cs typeface="Microsoft YaHei"/>
              </a:rPr>
              <a:t>仪表装置 ，不具有与该区域爆炸危险等级相对应的防爆</a:t>
            </a:r>
            <a:r>
              <a:rPr sz="1600" kern="0" spc="0" dirty="0">
                <a:solidFill>
                  <a:srgbClr val="000000">
                    <a:alpha val="100000"/>
                  </a:srgbClr>
                </a:solidFill>
                <a:latin typeface="Microsoft YaHei"/>
                <a:ea typeface="Microsoft YaHei"/>
                <a:cs typeface="Microsoft YaHei"/>
              </a:rPr>
              <a:t> </a:t>
            </a:r>
            <a:r>
              <a:rPr sz="1600" kern="0" spc="50" dirty="0">
                <a:solidFill>
                  <a:srgbClr val="000000">
                    <a:alpha val="100000"/>
                  </a:srgbClr>
                </a:solidFill>
                <a:latin typeface="Microsoft YaHei"/>
                <a:ea typeface="Microsoft YaHei"/>
                <a:cs typeface="Microsoft YaHei"/>
              </a:rPr>
              <a:t>性能 ；</a:t>
            </a:r>
            <a:endParaRPr sz="1600" dirty="0">
              <a:latin typeface="Microsoft YaHei"/>
              <a:ea typeface="Microsoft YaHei"/>
              <a:cs typeface="Microsoft YaHei"/>
            </a:endParaRPr>
          </a:p>
        </p:txBody>
      </p:sp>
      <p:pic>
        <p:nvPicPr>
          <p:cNvPr id="1374" name="picture 1374"/>
          <p:cNvPicPr>
            <a:picLocks noChangeAspect="1"/>
          </p:cNvPicPr>
          <p:nvPr/>
        </p:nvPicPr>
        <p:blipFill>
          <a:blip r:embed="rId2"/>
          <a:stretch>
            <a:fillRect/>
          </a:stretch>
        </p:blipFill>
        <p:spPr>
          <a:xfrm rot="21600000">
            <a:off x="11472671" y="0"/>
            <a:ext cx="719328" cy="720852"/>
          </a:xfrm>
          <a:prstGeom prst="rect">
            <a:avLst/>
          </a:prstGeom>
        </p:spPr>
      </p:pic>
      <p:pic>
        <p:nvPicPr>
          <p:cNvPr id="1376" name="picture 1376"/>
          <p:cNvPicPr>
            <a:picLocks noChangeAspect="1"/>
          </p:cNvPicPr>
          <p:nvPr/>
        </p:nvPicPr>
        <p:blipFill>
          <a:blip r:embed="rId3"/>
          <a:stretch>
            <a:fillRect/>
          </a:stretch>
        </p:blipFill>
        <p:spPr>
          <a:xfrm rot="21600000">
            <a:off x="0" y="6138671"/>
            <a:ext cx="720852" cy="719328"/>
          </a:xfrm>
          <a:prstGeom prst="rect">
            <a:avLst/>
          </a:prstGeom>
        </p:spPr>
      </p:pic>
      <p:sp>
        <p:nvSpPr>
          <p:cNvPr id="1378" name="textbox 1378"/>
          <p:cNvSpPr/>
          <p:nvPr/>
        </p:nvSpPr>
        <p:spPr>
          <a:xfrm>
            <a:off x="5179035" y="2724248"/>
            <a:ext cx="1818004" cy="295275"/>
          </a:xfrm>
          <a:prstGeom prst="rect">
            <a:avLst/>
          </a:prstGeom>
          <a:noFill/>
          <a:ln w="0" cap="flat">
            <a:noFill/>
            <a:prstDash val="solid"/>
            <a:miter lim="0"/>
          </a:ln>
        </p:spPr>
        <p:txBody>
          <a:bodyPr vert="horz" wrap="square" lIns="0" tIns="0" rIns="0" bIns="0"/>
          <a:lstStyle/>
          <a:p>
            <a:pPr algn="l" rtl="0" eaLnBrk="0">
              <a:lnSpc>
                <a:spcPct val="83341"/>
              </a:lnSpc>
              <a:tabLst/>
            </a:pPr>
            <a:endParaRPr sz="100" dirty="0">
              <a:latin typeface="Arial"/>
              <a:ea typeface="Arial"/>
              <a:cs typeface="Arial"/>
            </a:endParaRPr>
          </a:p>
          <a:p>
            <a:pPr marL="12700" algn="l" rtl="0" eaLnBrk="0">
              <a:lnSpc>
                <a:spcPts val="2123"/>
              </a:lnSpc>
              <a:tabLst/>
            </a:pPr>
            <a:r>
              <a:rPr sz="1600" kern="0" spc="130" dirty="0">
                <a:solidFill>
                  <a:srgbClr val="000000">
                    <a:alpha val="100000"/>
                  </a:srgbClr>
                </a:solidFill>
                <a:latin typeface="Microsoft YaHei"/>
                <a:ea typeface="Microsoft YaHei"/>
                <a:cs typeface="Microsoft YaHei"/>
              </a:rPr>
              <a:t>4</a:t>
            </a:r>
            <a:r>
              <a:rPr sz="1600" kern="0" spc="-230" dirty="0">
                <a:solidFill>
                  <a:srgbClr val="000000">
                    <a:alpha val="100000"/>
                  </a:srgbClr>
                </a:solidFill>
                <a:latin typeface="Microsoft YaHei"/>
                <a:ea typeface="Microsoft YaHei"/>
                <a:cs typeface="Microsoft YaHei"/>
              </a:rPr>
              <a:t> </a:t>
            </a:r>
            <a:r>
              <a:rPr sz="1600" kern="0" spc="130" dirty="0">
                <a:solidFill>
                  <a:srgbClr val="000000">
                    <a:alpha val="100000"/>
                  </a:srgbClr>
                </a:solidFill>
                <a:latin typeface="Microsoft YaHei"/>
                <a:ea typeface="Microsoft YaHei"/>
                <a:cs typeface="Microsoft YaHei"/>
              </a:rPr>
              <a:t>.</a:t>
            </a:r>
            <a:r>
              <a:rPr sz="1600" kern="0" spc="-180" dirty="0">
                <a:solidFill>
                  <a:srgbClr val="000000">
                    <a:alpha val="100000"/>
                  </a:srgbClr>
                </a:solidFill>
                <a:latin typeface="Microsoft YaHei"/>
                <a:ea typeface="Microsoft YaHei"/>
                <a:cs typeface="Microsoft YaHei"/>
              </a:rPr>
              <a:t> </a:t>
            </a:r>
            <a:r>
              <a:rPr sz="1600" kern="0" spc="0" dirty="0">
                <a:solidFill>
                  <a:srgbClr val="000000">
                    <a:alpha val="100000"/>
                  </a:srgbClr>
                </a:solidFill>
                <a:latin typeface="Microsoft YaHei"/>
                <a:ea typeface="Microsoft YaHei"/>
                <a:cs typeface="Microsoft YaHei"/>
              </a:rPr>
              <a:t>LNG</a:t>
            </a:r>
            <a:r>
              <a:rPr sz="1600" kern="0" spc="130" dirty="0">
                <a:solidFill>
                  <a:srgbClr val="000000">
                    <a:alpha val="100000"/>
                  </a:srgbClr>
                </a:solidFill>
                <a:latin typeface="Microsoft YaHei"/>
                <a:ea typeface="Microsoft YaHei"/>
                <a:cs typeface="Microsoft YaHei"/>
              </a:rPr>
              <a:t>汽车加气站</a:t>
            </a:r>
            <a:endParaRPr sz="1600" dirty="0">
              <a:latin typeface="Microsoft YaHei"/>
              <a:ea typeface="Microsoft YaHei"/>
              <a:cs typeface="Microsoft YaHei"/>
            </a:endParaRPr>
          </a:p>
        </p:txBody>
      </p:sp>
      <p:pic>
        <p:nvPicPr>
          <p:cNvPr id="1380" name="picture 1380"/>
          <p:cNvPicPr>
            <a:picLocks noChangeAspect="1"/>
          </p:cNvPicPr>
          <p:nvPr/>
        </p:nvPicPr>
        <p:blipFill>
          <a:blip r:embed="rId4"/>
          <a:stretch>
            <a:fillRect/>
          </a:stretch>
        </p:blipFill>
        <p:spPr>
          <a:xfrm rot="21600000">
            <a:off x="720090" y="1619250"/>
            <a:ext cx="10751184" cy="12700"/>
          </a:xfrm>
          <a:prstGeom prst="rect">
            <a:avLst/>
          </a:prstGeom>
        </p:spPr>
      </p:pic>
      <p:pic>
        <p:nvPicPr>
          <p:cNvPr id="1382" name="picture 1382"/>
          <p:cNvPicPr>
            <a:picLocks noChangeAspect="1"/>
          </p:cNvPicPr>
          <p:nvPr/>
        </p:nvPicPr>
        <p:blipFill>
          <a:blip r:embed="rId4"/>
          <a:stretch>
            <a:fillRect/>
          </a:stretch>
        </p:blipFill>
        <p:spPr>
          <a:xfrm rot="21600000">
            <a:off x="720090" y="2541270"/>
            <a:ext cx="10751184" cy="12700"/>
          </a:xfrm>
          <a:prstGeom prst="rect">
            <a:avLst/>
          </a:prstGeom>
        </p:spPr>
      </p:pic>
    </p:spTree>
  </p:cSld>
  <p:clrMapOvr>
    <a:masterClrMapping/>
  </p:clrMapOvr>
</p:sld>
</file>

<file path=ppt/slides/slide65.xml><?xml version="1.0" encoding="utf-8"?>
<p:sld xmlns:a16="http://schemas.microsoft.com/office/drawing/2014/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84" name="rect 1384"/>
          <p:cNvSpPr/>
          <p:nvPr/>
        </p:nvSpPr>
        <p:spPr>
          <a:xfrm>
            <a:off x="0" y="0"/>
            <a:ext cx="12192000" cy="6858000"/>
          </a:xfrm>
          <a:prstGeom prst="rect">
            <a:avLst/>
          </a:prstGeom>
          <a:solidFill>
            <a:srgbClr val="E4F4FB">
              <a:alpha val="100000"/>
            </a:srgbClr>
          </a:solidFill>
          <a:ln w="0" cap="flat">
            <a:noFill/>
            <a:prstDash val="solid"/>
            <a:miter lim="0"/>
          </a:ln>
        </p:spPr>
        <p:txBody>
          <a:bodyPr rtlCol="0"/>
          <a:lstStyle/>
          <a:p>
            <a:pPr algn="ctr"/>
            <a:endParaRPr lang="zh-CN" altLang="en-US"/>
          </a:p>
        </p:txBody>
      </p:sp>
      <p:grpSp>
        <p:nvGrpSpPr>
          <p:cNvPr id="108" name="group 108"/>
          <p:cNvGrpSpPr/>
          <p:nvPr/>
        </p:nvGrpSpPr>
        <p:grpSpPr>
          <a:xfrm rot="21600000">
            <a:off x="720852" y="1626107"/>
            <a:ext cx="10750296" cy="4658868"/>
            <a:chOff x="0" y="0"/>
            <a:chExt cx="10750296" cy="4658868"/>
          </a:xfrm>
        </p:grpSpPr>
        <p:sp>
          <p:nvSpPr>
            <p:cNvPr id="1386" name="path 1386"/>
            <p:cNvSpPr/>
            <p:nvPr/>
          </p:nvSpPr>
          <p:spPr>
            <a:xfrm>
              <a:off x="0" y="0"/>
              <a:ext cx="10750296" cy="2165604"/>
            </a:xfrm>
            <a:custGeom>
              <a:avLst/>
              <a:gdLst/>
              <a:ahLst/>
              <a:cxnLst/>
              <a:rect l="0" t="0" r="0" b="0"/>
              <a:pathLst>
                <a:path w="16929" h="3410">
                  <a:moveTo>
                    <a:pt x="0" y="0"/>
                  </a:moveTo>
                  <a:lnTo>
                    <a:pt x="16929" y="0"/>
                  </a:lnTo>
                  <a:lnTo>
                    <a:pt x="16929" y="1452"/>
                  </a:lnTo>
                  <a:lnTo>
                    <a:pt x="0" y="1452"/>
                  </a:lnTo>
                  <a:lnTo>
                    <a:pt x="0" y="0"/>
                  </a:lnTo>
                  <a:close/>
                </a:path>
                <a:path w="16929" h="3410">
                  <a:moveTo>
                    <a:pt x="0" y="2431"/>
                  </a:moveTo>
                  <a:lnTo>
                    <a:pt x="4171" y="2431"/>
                  </a:lnTo>
                  <a:lnTo>
                    <a:pt x="4171" y="3410"/>
                  </a:lnTo>
                  <a:lnTo>
                    <a:pt x="0" y="3410"/>
                  </a:lnTo>
                  <a:lnTo>
                    <a:pt x="0" y="2431"/>
                  </a:lnTo>
                  <a:close/>
                </a:path>
                <a:path w="16929" h="3410">
                  <a:moveTo>
                    <a:pt x="4171" y="2431"/>
                  </a:moveTo>
                  <a:lnTo>
                    <a:pt x="11138" y="2431"/>
                  </a:lnTo>
                  <a:lnTo>
                    <a:pt x="11138" y="3410"/>
                  </a:lnTo>
                  <a:lnTo>
                    <a:pt x="4171" y="3410"/>
                  </a:lnTo>
                  <a:lnTo>
                    <a:pt x="4171" y="2431"/>
                  </a:lnTo>
                  <a:close/>
                </a:path>
                <a:path w="16929" h="3410">
                  <a:moveTo>
                    <a:pt x="11138" y="2431"/>
                  </a:moveTo>
                  <a:lnTo>
                    <a:pt x="16929" y="2431"/>
                  </a:lnTo>
                  <a:lnTo>
                    <a:pt x="16929" y="3410"/>
                  </a:lnTo>
                  <a:lnTo>
                    <a:pt x="11138" y="3410"/>
                  </a:lnTo>
                  <a:lnTo>
                    <a:pt x="11138" y="2431"/>
                  </a:lnTo>
                  <a:close/>
                </a:path>
              </a:pathLst>
            </a:custGeom>
            <a:solidFill>
              <a:srgbClr val="B9D6E6">
                <a:alpha val="100000"/>
              </a:srgbClr>
            </a:solidFill>
            <a:ln w="0" cap="flat">
              <a:noFill/>
              <a:prstDash val="solid"/>
              <a:miter lim="0"/>
            </a:ln>
          </p:spPr>
          <p:txBody>
            <a:bodyPr rtlCol="0"/>
            <a:lstStyle/>
            <a:p>
              <a:pPr algn="ctr"/>
              <a:endParaRPr lang="zh-CN" altLang="en-US"/>
            </a:p>
          </p:txBody>
        </p:sp>
        <p:sp>
          <p:nvSpPr>
            <p:cNvPr id="1388" name="path 1388"/>
            <p:cNvSpPr/>
            <p:nvPr/>
          </p:nvSpPr>
          <p:spPr>
            <a:xfrm>
              <a:off x="0" y="922020"/>
              <a:ext cx="10750296" cy="3736847"/>
            </a:xfrm>
            <a:custGeom>
              <a:avLst/>
              <a:gdLst/>
              <a:ahLst/>
              <a:cxnLst/>
              <a:rect l="0" t="0" r="0" b="0"/>
              <a:pathLst>
                <a:path w="16929" h="5884">
                  <a:moveTo>
                    <a:pt x="0" y="0"/>
                  </a:moveTo>
                  <a:lnTo>
                    <a:pt x="16929" y="0"/>
                  </a:lnTo>
                  <a:lnTo>
                    <a:pt x="16929" y="979"/>
                  </a:lnTo>
                  <a:lnTo>
                    <a:pt x="0" y="979"/>
                  </a:lnTo>
                  <a:lnTo>
                    <a:pt x="0" y="0"/>
                  </a:lnTo>
                  <a:close/>
                </a:path>
                <a:path w="16929" h="5884">
                  <a:moveTo>
                    <a:pt x="0" y="1958"/>
                  </a:moveTo>
                  <a:lnTo>
                    <a:pt x="4171" y="1958"/>
                  </a:lnTo>
                  <a:lnTo>
                    <a:pt x="4171" y="5884"/>
                  </a:lnTo>
                  <a:lnTo>
                    <a:pt x="0" y="5884"/>
                  </a:lnTo>
                  <a:lnTo>
                    <a:pt x="0" y="1958"/>
                  </a:lnTo>
                  <a:close/>
                </a:path>
                <a:path w="16929" h="5884">
                  <a:moveTo>
                    <a:pt x="4171" y="1958"/>
                  </a:moveTo>
                  <a:lnTo>
                    <a:pt x="11138" y="1958"/>
                  </a:lnTo>
                  <a:lnTo>
                    <a:pt x="11138" y="5884"/>
                  </a:lnTo>
                  <a:lnTo>
                    <a:pt x="4171" y="5884"/>
                  </a:lnTo>
                  <a:lnTo>
                    <a:pt x="4171" y="1958"/>
                  </a:lnTo>
                  <a:close/>
                </a:path>
                <a:path w="16929" h="5884">
                  <a:moveTo>
                    <a:pt x="11138" y="1958"/>
                  </a:moveTo>
                  <a:lnTo>
                    <a:pt x="16929" y="1958"/>
                  </a:lnTo>
                  <a:lnTo>
                    <a:pt x="16929" y="5884"/>
                  </a:lnTo>
                  <a:lnTo>
                    <a:pt x="11138" y="5884"/>
                  </a:lnTo>
                  <a:lnTo>
                    <a:pt x="11138" y="1958"/>
                  </a:lnTo>
                  <a:close/>
                </a:path>
              </a:pathLst>
            </a:custGeom>
            <a:solidFill>
              <a:srgbClr val="FFFFFF">
                <a:alpha val="100000"/>
              </a:srgbClr>
            </a:solidFill>
            <a:ln w="0" cap="flat">
              <a:noFill/>
              <a:prstDash val="solid"/>
              <a:miter lim="0"/>
            </a:ln>
          </p:spPr>
          <p:txBody>
            <a:bodyPr rtlCol="0"/>
            <a:lstStyle/>
            <a:p>
              <a:pPr algn="ctr"/>
              <a:endParaRPr lang="zh-CN" altLang="en-US"/>
            </a:p>
          </p:txBody>
        </p:sp>
      </p:grpSp>
      <p:graphicFrame>
        <p:nvGraphicFramePr>
          <p:cNvPr id="1390" name="table 1390"/>
          <p:cNvGraphicFramePr>
            <a:graphicFrameLocks noGrp="1"/>
          </p:cNvGraphicFramePr>
          <p:nvPr/>
        </p:nvGraphicFramePr>
        <p:xfrm>
          <a:off x="720090" y="3169920"/>
          <a:ext cx="10750549" cy="3121025"/>
        </p:xfrm>
        <a:graphic>
          <a:graphicData uri="http://schemas.openxmlformats.org/drawingml/2006/table">
            <a:tbl>
              <a:tblPr/>
              <a:tblGrid>
                <a:gridCol w="2649220">
                  <a:extLst>
                    <a:ext uri="{9D8B030D-6E8A-4147-A177-3AD203B41FA5}">
                      <a16:colId xmlns:a16="http://schemas.microsoft.com/office/drawing/2014/main" val="20000"/>
                    </a:ext>
                  </a:extLst>
                </a:gridCol>
                <a:gridCol w="4424045">
                  <a:extLst>
                    <a:ext uri="{9D8B030D-6E8A-4147-A177-3AD203B41FA5}">
                      <a16:colId xmlns:a16="http://schemas.microsoft.com/office/drawing/2014/main" val="20001"/>
                    </a:ext>
                  </a:extLst>
                </a:gridCol>
                <a:gridCol w="3677284">
                  <a:extLst>
                    <a:ext uri="{9D8B030D-6E8A-4147-A177-3AD203B41FA5}">
                      <a16:colId xmlns:a16="http://schemas.microsoft.com/office/drawing/2014/main" val="20002"/>
                    </a:ext>
                  </a:extLst>
                </a:gridCol>
              </a:tblGrid>
              <a:tr h="3121025">
                <a:tc>
                  <a:txBody>
                    <a:bodyPr/>
                    <a:lstStyle/>
                    <a:p>
                      <a:pPr algn="l" rtl="0" eaLnBrk="0">
                        <a:lnSpc>
                          <a:spcPct val="152000"/>
                        </a:lnSpc>
                        <a:tabLst/>
                      </a:pPr>
                      <a:endParaRPr sz="1000" dirty="0">
                        <a:latin typeface="Arial"/>
                        <a:ea typeface="Arial"/>
                        <a:cs typeface="Arial"/>
                      </a:endParaRPr>
                    </a:p>
                    <a:p>
                      <a:pPr algn="l" rtl="0" eaLnBrk="0">
                        <a:lnSpc>
                          <a:spcPct val="8355"/>
                        </a:lnSpc>
                        <a:tabLst/>
                      </a:pPr>
                      <a:endParaRPr sz="100" dirty="0">
                        <a:latin typeface="Arial"/>
                        <a:ea typeface="Arial"/>
                        <a:cs typeface="Arial"/>
                      </a:endParaRPr>
                    </a:p>
                    <a:p>
                      <a:pPr marL="872489" algn="l" rtl="0" eaLnBrk="0">
                        <a:lnSpc>
                          <a:spcPct val="84000"/>
                        </a:lnSpc>
                        <a:tabLst/>
                      </a:pPr>
                      <a:r>
                        <a:rPr sz="1600" kern="0" spc="120" dirty="0">
                          <a:solidFill>
                            <a:srgbClr val="000000">
                              <a:alpha val="100000"/>
                            </a:srgbClr>
                          </a:solidFill>
                          <a:latin typeface="Microsoft YaHei"/>
                          <a:ea typeface="Microsoft YaHei"/>
                          <a:cs typeface="Microsoft YaHei"/>
                        </a:rPr>
                        <a:t>检查要点</a:t>
                      </a:r>
                      <a:endParaRPr sz="1600" dirty="0">
                        <a:latin typeface="Microsoft YaHei"/>
                        <a:ea typeface="Microsoft YaHei"/>
                        <a:cs typeface="Microsoft YaHei"/>
                      </a:endParaRPr>
                    </a:p>
                    <a:p>
                      <a:pPr algn="l" rtl="0" eaLnBrk="0">
                        <a:lnSpc>
                          <a:spcPct val="116000"/>
                        </a:lnSpc>
                        <a:tabLst/>
                      </a:pPr>
                      <a:endParaRPr sz="1000" dirty="0">
                        <a:latin typeface="Arial"/>
                        <a:ea typeface="Arial"/>
                        <a:cs typeface="Arial"/>
                      </a:endParaRPr>
                    </a:p>
                    <a:p>
                      <a:pPr algn="l" rtl="0" eaLnBrk="0">
                        <a:lnSpc>
                          <a:spcPct val="116000"/>
                        </a:lnSpc>
                        <a:tabLst/>
                      </a:pPr>
                      <a:endParaRPr sz="1000" dirty="0">
                        <a:latin typeface="Arial"/>
                        <a:ea typeface="Arial"/>
                        <a:cs typeface="Arial"/>
                      </a:endParaRPr>
                    </a:p>
                    <a:p>
                      <a:pPr algn="l" rtl="0" eaLnBrk="0">
                        <a:lnSpc>
                          <a:spcPct val="117000"/>
                        </a:lnSpc>
                        <a:tabLst/>
                      </a:pPr>
                      <a:endParaRPr sz="1000" dirty="0">
                        <a:latin typeface="Arial"/>
                        <a:ea typeface="Arial"/>
                        <a:cs typeface="Arial"/>
                      </a:endParaRPr>
                    </a:p>
                    <a:p>
                      <a:pPr algn="l" rtl="0" eaLnBrk="0">
                        <a:lnSpc>
                          <a:spcPct val="101000"/>
                        </a:lnSpc>
                        <a:tabLst/>
                      </a:pPr>
                      <a:endParaRPr sz="300" dirty="0">
                        <a:latin typeface="Arial"/>
                        <a:ea typeface="Arial"/>
                        <a:cs typeface="Arial"/>
                      </a:endParaRPr>
                    </a:p>
                    <a:p>
                      <a:pPr marL="229870" indent="1270" algn="l" rtl="0" eaLnBrk="0">
                        <a:lnSpc>
                          <a:spcPct val="118000"/>
                        </a:lnSpc>
                        <a:spcBef>
                          <a:spcPts val="2"/>
                        </a:spcBef>
                        <a:tabLst/>
                      </a:pPr>
                      <a:r>
                        <a:rPr sz="1200" kern="0" spc="0" dirty="0">
                          <a:solidFill>
                            <a:srgbClr val="000000">
                              <a:alpha val="100000"/>
                            </a:srgbClr>
                          </a:solidFill>
                          <a:latin typeface="Microsoft YaHei"/>
                          <a:ea typeface="Microsoft YaHei"/>
                          <a:cs typeface="Microsoft YaHei"/>
                        </a:rPr>
                        <a:t>查露天设置的卸车区、减</a:t>
                      </a:r>
                      <a:r>
                        <a:rPr sz="1200" kern="0" spc="-10" dirty="0">
                          <a:solidFill>
                            <a:srgbClr val="000000">
                              <a:alpha val="100000"/>
                            </a:srgbClr>
                          </a:solidFill>
                          <a:latin typeface="Microsoft YaHei"/>
                          <a:ea typeface="Microsoft YaHei"/>
                          <a:cs typeface="Microsoft YaHei"/>
                        </a:rPr>
                        <a:t>压计量       </a:t>
                      </a:r>
                      <a:r>
                        <a:rPr sz="1200" kern="0" spc="0" dirty="0">
                          <a:solidFill>
                            <a:srgbClr val="000000">
                              <a:alpha val="100000"/>
                            </a:srgbClr>
                          </a:solidFill>
                          <a:latin typeface="Microsoft YaHei"/>
                          <a:ea typeface="Microsoft YaHei"/>
                          <a:cs typeface="Microsoft YaHei"/>
                        </a:rPr>
                        <a:t>区、储存区（爆炸危险区域</a:t>
                      </a:r>
                      <a:r>
                        <a:rPr sz="1200" kern="0" spc="-10" dirty="0">
                          <a:solidFill>
                            <a:srgbClr val="000000">
                              <a:alpha val="100000"/>
                            </a:srgbClr>
                          </a:solidFill>
                          <a:latin typeface="Microsoft YaHei"/>
                          <a:ea typeface="Microsoft YaHei"/>
                          <a:cs typeface="Microsoft YaHei"/>
                        </a:rPr>
                        <a:t>等级</a:t>
                      </a:r>
                      <a:r>
                        <a:rPr sz="1200" kern="0" spc="0" dirty="0">
                          <a:solidFill>
                            <a:srgbClr val="000000">
                              <a:alpha val="100000"/>
                            </a:srgbClr>
                          </a:solidFill>
                          <a:latin typeface="Microsoft YaHei"/>
                          <a:ea typeface="Microsoft YaHei"/>
                          <a:cs typeface="Microsoft YaHei"/>
                        </a:rPr>
                        <a:t>       </a:t>
                      </a:r>
                      <a:r>
                        <a:rPr sz="1200" kern="0" spc="-30" dirty="0">
                          <a:solidFill>
                            <a:srgbClr val="000000">
                              <a:alpha val="100000"/>
                            </a:srgbClr>
                          </a:solidFill>
                          <a:latin typeface="Microsoft YaHei"/>
                          <a:ea typeface="Microsoft YaHei"/>
                          <a:cs typeface="Microsoft YaHei"/>
                        </a:rPr>
                        <a:t>为</a:t>
                      </a:r>
                      <a:r>
                        <a:rPr sz="1200" kern="0" spc="-30" dirty="0">
                          <a:solidFill>
                            <a:srgbClr val="000000">
                              <a:alpha val="100000"/>
                            </a:srgbClr>
                          </a:solidFill>
                          <a:latin typeface="FangSong"/>
                          <a:ea typeface="FangSong"/>
                          <a:cs typeface="FangSong"/>
                        </a:rPr>
                        <a:t>2</a:t>
                      </a:r>
                      <a:r>
                        <a:rPr sz="1200" kern="0" spc="-30" dirty="0">
                          <a:solidFill>
                            <a:srgbClr val="000000">
                              <a:alpha val="100000"/>
                            </a:srgbClr>
                          </a:solidFill>
                          <a:latin typeface="Microsoft YaHei"/>
                          <a:ea typeface="Microsoft YaHei"/>
                          <a:cs typeface="Microsoft YaHei"/>
                        </a:rPr>
                        <a:t>区 ）的紧急切断阀、电加热</a:t>
                      </a:r>
                      <a:r>
                        <a:rPr sz="1200" kern="0" spc="0" dirty="0">
                          <a:solidFill>
                            <a:srgbClr val="000000">
                              <a:alpha val="100000"/>
                            </a:srgbClr>
                          </a:solidFill>
                          <a:latin typeface="Microsoft YaHei"/>
                          <a:ea typeface="Microsoft YaHei"/>
                          <a:cs typeface="Microsoft YaHei"/>
                        </a:rPr>
                        <a:t>         器、加臭机泵、照明、压力</a:t>
                      </a:r>
                      <a:r>
                        <a:rPr sz="1200" kern="0" spc="-10" dirty="0">
                          <a:solidFill>
                            <a:srgbClr val="000000">
                              <a:alpha val="100000"/>
                            </a:srgbClr>
                          </a:solidFill>
                          <a:latin typeface="Microsoft YaHei"/>
                          <a:ea typeface="Microsoft YaHei"/>
                          <a:cs typeface="Microsoft YaHei"/>
                        </a:rPr>
                        <a:t>变送</a:t>
                      </a:r>
                      <a:r>
                        <a:rPr sz="1200" kern="0" spc="0" dirty="0">
                          <a:solidFill>
                            <a:srgbClr val="000000">
                              <a:alpha val="100000"/>
                            </a:srgbClr>
                          </a:solidFill>
                          <a:latin typeface="Microsoft YaHei"/>
                          <a:ea typeface="Microsoft YaHei"/>
                          <a:cs typeface="Microsoft YaHei"/>
                        </a:rPr>
                        <a:t>       器、温度变送器、燃气浓度</a:t>
                      </a:r>
                      <a:r>
                        <a:rPr sz="1200" kern="0" spc="-10" dirty="0">
                          <a:solidFill>
                            <a:srgbClr val="000000">
                              <a:alpha val="100000"/>
                            </a:srgbClr>
                          </a:solidFill>
                          <a:latin typeface="Microsoft YaHei"/>
                          <a:ea typeface="Microsoft YaHei"/>
                          <a:cs typeface="Microsoft YaHei"/>
                        </a:rPr>
                        <a:t>检测</a:t>
                      </a:r>
                      <a:r>
                        <a:rPr sz="1200" kern="0" spc="0" dirty="0">
                          <a:solidFill>
                            <a:srgbClr val="000000">
                              <a:alpha val="100000"/>
                            </a:srgbClr>
                          </a:solidFill>
                          <a:latin typeface="Microsoft YaHei"/>
                          <a:ea typeface="Microsoft YaHei"/>
                          <a:cs typeface="Microsoft YaHei"/>
                        </a:rPr>
                        <a:t>       报警装置、视频监控装置、</a:t>
                      </a:r>
                      <a:r>
                        <a:rPr sz="1200" kern="0" spc="-10" dirty="0">
                          <a:solidFill>
                            <a:srgbClr val="000000">
                              <a:alpha val="100000"/>
                            </a:srgbClr>
                          </a:solidFill>
                          <a:latin typeface="Microsoft YaHei"/>
                          <a:ea typeface="Microsoft YaHei"/>
                          <a:cs typeface="Microsoft YaHei"/>
                        </a:rPr>
                        <a:t>流量</a:t>
                      </a:r>
                      <a:r>
                        <a:rPr sz="1200" kern="0" spc="0" dirty="0">
                          <a:solidFill>
                            <a:srgbClr val="000000">
                              <a:alpha val="100000"/>
                            </a:srgbClr>
                          </a:solidFill>
                          <a:latin typeface="Microsoft YaHei"/>
                          <a:ea typeface="Microsoft YaHei"/>
                          <a:cs typeface="Microsoft YaHei"/>
                        </a:rPr>
                        <a:t>       计量装置等电气、仪表装置</a:t>
                      </a:r>
                      <a:r>
                        <a:rPr sz="1200" kern="0" spc="-10" dirty="0">
                          <a:solidFill>
                            <a:srgbClr val="000000">
                              <a:alpha val="100000"/>
                            </a:srgbClr>
                          </a:solidFill>
                          <a:latin typeface="Microsoft YaHei"/>
                          <a:ea typeface="Microsoft YaHei"/>
                          <a:cs typeface="Microsoft YaHei"/>
                        </a:rPr>
                        <a:t>和相</a:t>
                      </a:r>
                      <a:r>
                        <a:rPr sz="1200" kern="0" spc="0" dirty="0">
                          <a:solidFill>
                            <a:srgbClr val="000000">
                              <a:alpha val="100000"/>
                            </a:srgbClr>
                          </a:solidFill>
                          <a:latin typeface="Microsoft YaHei"/>
                          <a:ea typeface="Microsoft YaHei"/>
                          <a:cs typeface="Microsoft YaHei"/>
                        </a:rPr>
                        <a:t>       应的线路结构的防爆性</a:t>
                      </a:r>
                      <a:r>
                        <a:rPr sz="1200" kern="0" spc="-10" dirty="0">
                          <a:solidFill>
                            <a:srgbClr val="000000">
                              <a:alpha val="100000"/>
                            </a:srgbClr>
                          </a:solidFill>
                          <a:latin typeface="Microsoft YaHei"/>
                          <a:ea typeface="Microsoft YaHei"/>
                          <a:cs typeface="Microsoft YaHei"/>
                        </a:rPr>
                        <a:t>能。</a:t>
                      </a:r>
                      <a:endParaRPr sz="1200" dirty="0">
                        <a:latin typeface="Microsoft YaHei"/>
                        <a:ea typeface="Microsoft YaHei"/>
                        <a:cs typeface="Microsoft YaHei"/>
                      </a:endParaRPr>
                    </a:p>
                  </a:txBody>
                  <a:tcPr marL="0" marR="0" marT="0" marB="0">
                    <a:lnL>
                      <a:noFill/>
                    </a:lnL>
                    <a:lnR w="12700" cap="flat" cmpd="sng" algn="ctr">
                      <a:solidFill>
                        <a:srgbClr val="8EBFD6"/>
                      </a:solidFill>
                      <a:prstDash val="solid"/>
                      <a:round/>
                      <a:headEnd type="none" w="med" len="med"/>
                      <a:tailEnd type="none" w="med" len="med"/>
                    </a:lnR>
                    <a:lnT>
                      <a:noFill/>
                    </a:lnT>
                    <a:lnB w="12700" cap="flat" cmpd="sng" algn="ctr">
                      <a:solidFill>
                        <a:srgbClr val="8EBFD6"/>
                      </a:solidFill>
                      <a:prstDash val="solid"/>
                      <a:round/>
                      <a:headEnd type="none" w="med" len="med"/>
                      <a:tailEnd type="none" w="med" len="med"/>
                    </a:lnB>
                  </a:tcPr>
                </a:tc>
                <a:tc>
                  <a:txBody>
                    <a:bodyPr/>
                    <a:lstStyle/>
                    <a:p>
                      <a:pPr algn="l" rtl="0" eaLnBrk="0">
                        <a:lnSpc>
                          <a:spcPct val="152000"/>
                        </a:lnSpc>
                        <a:tabLst/>
                      </a:pPr>
                      <a:endParaRPr sz="1000" dirty="0">
                        <a:latin typeface="Arial"/>
                        <a:ea typeface="Arial"/>
                        <a:cs typeface="Arial"/>
                      </a:endParaRPr>
                    </a:p>
                    <a:p>
                      <a:pPr marL="1762125" algn="l" rtl="0" eaLnBrk="0">
                        <a:lnSpc>
                          <a:spcPct val="84000"/>
                        </a:lnSpc>
                        <a:spcBef>
                          <a:spcPts val="4"/>
                        </a:spcBef>
                        <a:tabLst/>
                      </a:pPr>
                      <a:r>
                        <a:rPr sz="1600" kern="0" spc="120" dirty="0">
                          <a:solidFill>
                            <a:srgbClr val="000000">
                              <a:alpha val="100000"/>
                            </a:srgbClr>
                          </a:solidFill>
                          <a:latin typeface="Microsoft YaHei"/>
                          <a:ea typeface="Microsoft YaHei"/>
                          <a:cs typeface="Microsoft YaHei"/>
                        </a:rPr>
                        <a:t>判定标准</a:t>
                      </a:r>
                      <a:endParaRPr sz="1600" dirty="0">
                        <a:latin typeface="Microsoft YaHei"/>
                        <a:ea typeface="Microsoft YaHei"/>
                        <a:cs typeface="Microsoft YaHei"/>
                      </a:endParaRPr>
                    </a:p>
                    <a:p>
                      <a:pPr algn="l" rtl="0" eaLnBrk="0">
                        <a:lnSpc>
                          <a:spcPct val="103000"/>
                        </a:lnSpc>
                        <a:tabLst/>
                      </a:pPr>
                      <a:endParaRPr sz="1000" dirty="0">
                        <a:latin typeface="Arial"/>
                        <a:ea typeface="Arial"/>
                        <a:cs typeface="Arial"/>
                      </a:endParaRPr>
                    </a:p>
                    <a:p>
                      <a:pPr algn="l" rtl="0" eaLnBrk="0">
                        <a:lnSpc>
                          <a:spcPct val="103000"/>
                        </a:lnSpc>
                        <a:tabLst/>
                      </a:pPr>
                      <a:endParaRPr sz="1000" dirty="0">
                        <a:latin typeface="Arial"/>
                        <a:ea typeface="Arial"/>
                        <a:cs typeface="Arial"/>
                      </a:endParaRPr>
                    </a:p>
                    <a:p>
                      <a:pPr algn="l" rtl="0" eaLnBrk="0">
                        <a:lnSpc>
                          <a:spcPct val="103000"/>
                        </a:lnSpc>
                        <a:tabLst/>
                      </a:pPr>
                      <a:endParaRPr sz="1000" dirty="0">
                        <a:latin typeface="Arial"/>
                        <a:ea typeface="Arial"/>
                        <a:cs typeface="Arial"/>
                      </a:endParaRPr>
                    </a:p>
                    <a:p>
                      <a:pPr algn="l" rtl="0" eaLnBrk="0">
                        <a:lnSpc>
                          <a:spcPct val="103000"/>
                        </a:lnSpc>
                        <a:tabLst/>
                      </a:pPr>
                      <a:endParaRPr sz="1000" dirty="0">
                        <a:latin typeface="Arial"/>
                        <a:ea typeface="Arial"/>
                        <a:cs typeface="Arial"/>
                      </a:endParaRPr>
                    </a:p>
                    <a:p>
                      <a:pPr algn="l" rtl="0" eaLnBrk="0">
                        <a:lnSpc>
                          <a:spcPct val="103000"/>
                        </a:lnSpc>
                        <a:tabLst/>
                      </a:pPr>
                      <a:endParaRPr sz="1000" dirty="0">
                        <a:latin typeface="Arial"/>
                        <a:ea typeface="Arial"/>
                        <a:cs typeface="Arial"/>
                      </a:endParaRPr>
                    </a:p>
                    <a:p>
                      <a:pPr algn="l" rtl="0" eaLnBrk="0">
                        <a:lnSpc>
                          <a:spcPct val="104000"/>
                        </a:lnSpc>
                        <a:tabLst/>
                      </a:pPr>
                      <a:endParaRPr sz="1000" dirty="0">
                        <a:latin typeface="Arial"/>
                        <a:ea typeface="Arial"/>
                        <a:cs typeface="Arial"/>
                      </a:endParaRPr>
                    </a:p>
                    <a:p>
                      <a:pPr algn="l" rtl="0" eaLnBrk="0">
                        <a:lnSpc>
                          <a:spcPct val="125000"/>
                        </a:lnSpc>
                        <a:tabLst/>
                      </a:pPr>
                      <a:endParaRPr sz="300" dirty="0">
                        <a:latin typeface="Arial"/>
                        <a:ea typeface="Arial"/>
                        <a:cs typeface="Arial"/>
                      </a:endParaRPr>
                    </a:p>
                    <a:p>
                      <a:pPr marL="233045" algn="l" rtl="0" eaLnBrk="0">
                        <a:lnSpc>
                          <a:spcPct val="126000"/>
                        </a:lnSpc>
                        <a:spcBef>
                          <a:spcPts val="1"/>
                        </a:spcBef>
                        <a:tabLst>
                          <a:tab pos="311150" algn="l"/>
                        </a:tabLst>
                      </a:pPr>
                      <a:r>
                        <a:rPr sz="1500" kern="0" spc="90" dirty="0">
                          <a:solidFill>
                            <a:srgbClr val="000000">
                              <a:alpha val="100000"/>
                            </a:srgbClr>
                          </a:solidFill>
                          <a:latin typeface="Microsoft YaHei"/>
                          <a:ea typeface="Microsoft YaHei"/>
                          <a:cs typeface="Microsoft YaHei"/>
                        </a:rPr>
                        <a:t>检查要点中涉及的设备及电气、</a:t>
                      </a:r>
                      <a:r>
                        <a:rPr sz="1500" kern="0" spc="-310" dirty="0">
                          <a:solidFill>
                            <a:srgbClr val="000000">
                              <a:alpha val="100000"/>
                            </a:srgbClr>
                          </a:solidFill>
                          <a:latin typeface="Microsoft YaHei"/>
                          <a:ea typeface="Microsoft YaHei"/>
                          <a:cs typeface="Microsoft YaHei"/>
                        </a:rPr>
                        <a:t> </a:t>
                      </a:r>
                      <a:r>
                        <a:rPr sz="1500" kern="0" spc="90" dirty="0">
                          <a:solidFill>
                            <a:srgbClr val="000000">
                              <a:alpha val="100000"/>
                            </a:srgbClr>
                          </a:solidFill>
                          <a:latin typeface="Microsoft YaHei"/>
                          <a:ea typeface="Microsoft YaHei"/>
                          <a:cs typeface="Microsoft YaHei"/>
                        </a:rPr>
                        <a:t>仪表装置和</a:t>
                      </a:r>
                      <a:r>
                        <a:rPr sz="1500" kern="0" spc="0" dirty="0">
                          <a:solidFill>
                            <a:srgbClr val="000000">
                              <a:alpha val="100000"/>
                            </a:srgbClr>
                          </a:solidFill>
                          <a:latin typeface="Microsoft YaHei"/>
                          <a:ea typeface="Microsoft YaHei"/>
                          <a:cs typeface="Microsoft YaHei"/>
                        </a:rPr>
                        <a:t>       </a:t>
                      </a:r>
                      <a:r>
                        <a:rPr sz="1500" kern="0" spc="100" dirty="0">
                          <a:solidFill>
                            <a:srgbClr val="000000">
                              <a:alpha val="100000"/>
                            </a:srgbClr>
                          </a:solidFill>
                          <a:latin typeface="Microsoft YaHei"/>
                          <a:ea typeface="Microsoft YaHei"/>
                          <a:cs typeface="Microsoft YaHei"/>
                        </a:rPr>
                        <a:t>相应的线路结构不具有</a:t>
                      </a:r>
                      <a:r>
                        <a:rPr sz="1500" kern="0" spc="100" dirty="0">
                          <a:solidFill>
                            <a:srgbClr val="000000">
                              <a:alpha val="100000"/>
                            </a:srgbClr>
                          </a:solidFill>
                          <a:latin typeface="FangSong"/>
                          <a:ea typeface="FangSong"/>
                          <a:cs typeface="FangSong"/>
                        </a:rPr>
                        <a:t>2</a:t>
                      </a:r>
                      <a:r>
                        <a:rPr sz="1500" kern="0" spc="90" dirty="0">
                          <a:solidFill>
                            <a:srgbClr val="000000">
                              <a:alpha val="100000"/>
                            </a:srgbClr>
                          </a:solidFill>
                          <a:latin typeface="Microsoft YaHei"/>
                          <a:ea typeface="Microsoft YaHei"/>
                          <a:cs typeface="Microsoft YaHei"/>
                        </a:rPr>
                        <a:t>区相对应的防爆性能</a:t>
                      </a:r>
                      <a:r>
                        <a:rPr sz="1500" kern="0" spc="-10" dirty="0">
                          <a:solidFill>
                            <a:srgbClr val="000000">
                              <a:alpha val="100000"/>
                            </a:srgbClr>
                          </a:solidFill>
                          <a:latin typeface="Microsoft YaHei"/>
                          <a:ea typeface="Microsoft YaHei"/>
                          <a:cs typeface="Microsoft YaHei"/>
                        </a:rPr>
                        <a:t>     </a:t>
                      </a:r>
                      <a:r>
                        <a:rPr sz="1500" kern="0" spc="0" dirty="0">
                          <a:solidFill>
                            <a:srgbClr val="000000">
                              <a:alpha val="100000"/>
                            </a:srgbClr>
                          </a:solidFill>
                          <a:latin typeface="Microsoft YaHei"/>
                          <a:ea typeface="Microsoft YaHei"/>
                          <a:cs typeface="Microsoft YaHei"/>
                        </a:rPr>
                        <a:t>	</a:t>
                      </a:r>
                      <a:r>
                        <a:rPr sz="1500" kern="0" spc="50" dirty="0">
                          <a:solidFill>
                            <a:srgbClr val="000000">
                              <a:alpha val="100000"/>
                            </a:srgbClr>
                          </a:solidFill>
                          <a:latin typeface="Microsoft YaHei"/>
                          <a:ea typeface="Microsoft YaHei"/>
                          <a:cs typeface="Microsoft YaHei"/>
                        </a:rPr>
                        <a:t>,</a:t>
                      </a:r>
                      <a:r>
                        <a:rPr sz="1500" kern="0" spc="330" dirty="0">
                          <a:solidFill>
                            <a:srgbClr val="000000">
                              <a:alpha val="100000"/>
                            </a:srgbClr>
                          </a:solidFill>
                          <a:latin typeface="Microsoft YaHei"/>
                          <a:ea typeface="Microsoft YaHei"/>
                          <a:cs typeface="Microsoft YaHei"/>
                        </a:rPr>
                        <a:t> </a:t>
                      </a:r>
                      <a:r>
                        <a:rPr sz="1500" kern="0" spc="50" dirty="0">
                          <a:solidFill>
                            <a:srgbClr val="000000">
                              <a:alpha val="100000"/>
                            </a:srgbClr>
                          </a:solidFill>
                          <a:latin typeface="Microsoft YaHei"/>
                          <a:ea typeface="Microsoft YaHei"/>
                          <a:cs typeface="Microsoft YaHei"/>
                        </a:rPr>
                        <a:t>构成重大隐患。</a:t>
                      </a:r>
                      <a:endParaRPr sz="1500" dirty="0">
                        <a:latin typeface="Microsoft YaHei"/>
                        <a:ea typeface="Microsoft YaHei"/>
                        <a:cs typeface="Microsoft YaHei"/>
                      </a:endParaRPr>
                    </a:p>
                  </a:txBody>
                  <a:tcPr marL="0" marR="0" marT="0" marB="0">
                    <a:lnL w="12700" cap="flat" cmpd="sng" algn="ctr">
                      <a:solidFill>
                        <a:srgbClr val="8EBFD6"/>
                      </a:solidFill>
                      <a:prstDash val="solid"/>
                      <a:round/>
                      <a:headEnd type="none" w="med" len="med"/>
                      <a:tailEnd type="none" w="med" len="med"/>
                    </a:lnL>
                    <a:lnR w="12700" cap="flat" cmpd="sng" algn="ctr">
                      <a:solidFill>
                        <a:srgbClr val="8EBFD6"/>
                      </a:solidFill>
                      <a:prstDash val="solid"/>
                      <a:round/>
                      <a:headEnd type="none" w="med" len="med"/>
                      <a:tailEnd type="none" w="med" len="med"/>
                    </a:lnR>
                    <a:lnT>
                      <a:noFill/>
                    </a:lnT>
                    <a:lnB w="12700" cap="flat" cmpd="sng" algn="ctr">
                      <a:solidFill>
                        <a:srgbClr val="8EBFD6"/>
                      </a:solidFill>
                      <a:prstDash val="solid"/>
                      <a:round/>
                      <a:headEnd type="none" w="med" len="med"/>
                      <a:tailEnd type="none" w="med" len="med"/>
                    </a:lnB>
                  </a:tcPr>
                </a:tc>
                <a:tc>
                  <a:txBody>
                    <a:bodyPr/>
                    <a:lstStyle/>
                    <a:p>
                      <a:pPr algn="l" rtl="0" eaLnBrk="0">
                        <a:lnSpc>
                          <a:spcPct val="151000"/>
                        </a:lnSpc>
                        <a:tabLst/>
                      </a:pPr>
                      <a:endParaRPr sz="1000" dirty="0">
                        <a:latin typeface="Arial"/>
                        <a:ea typeface="Arial"/>
                        <a:cs typeface="Arial"/>
                      </a:endParaRPr>
                    </a:p>
                    <a:p>
                      <a:pPr marL="1162050" algn="l" rtl="0" eaLnBrk="0">
                        <a:lnSpc>
                          <a:spcPct val="85000"/>
                        </a:lnSpc>
                        <a:spcBef>
                          <a:spcPts val="1"/>
                        </a:spcBef>
                        <a:tabLst/>
                      </a:pPr>
                      <a:r>
                        <a:rPr sz="1600" kern="0" spc="140" dirty="0">
                          <a:solidFill>
                            <a:srgbClr val="000000">
                              <a:alpha val="100000"/>
                            </a:srgbClr>
                          </a:solidFill>
                          <a:latin typeface="Microsoft YaHei"/>
                          <a:ea typeface="Microsoft YaHei"/>
                          <a:cs typeface="Microsoft YaHei"/>
                        </a:rPr>
                        <a:t>相关参考依据</a:t>
                      </a:r>
                      <a:endParaRPr sz="1600" dirty="0">
                        <a:latin typeface="Microsoft YaHei"/>
                        <a:ea typeface="Microsoft YaHei"/>
                        <a:cs typeface="Microsoft YaHei"/>
                      </a:endParaRPr>
                    </a:p>
                    <a:p>
                      <a:pPr algn="l" rtl="0" eaLnBrk="0">
                        <a:lnSpc>
                          <a:spcPct val="109000"/>
                        </a:lnSpc>
                        <a:tabLst/>
                      </a:pPr>
                      <a:endParaRPr sz="1000" dirty="0">
                        <a:latin typeface="Arial"/>
                        <a:ea typeface="Arial"/>
                        <a:cs typeface="Arial"/>
                      </a:endParaRPr>
                    </a:p>
                    <a:p>
                      <a:pPr algn="l" rtl="0" eaLnBrk="0">
                        <a:lnSpc>
                          <a:spcPct val="109000"/>
                        </a:lnSpc>
                        <a:tabLst/>
                      </a:pPr>
                      <a:endParaRPr sz="1000" dirty="0">
                        <a:latin typeface="Arial"/>
                        <a:ea typeface="Arial"/>
                        <a:cs typeface="Arial"/>
                      </a:endParaRPr>
                    </a:p>
                    <a:p>
                      <a:pPr marL="231775" indent="112395" algn="l" rtl="0" eaLnBrk="0">
                        <a:lnSpc>
                          <a:spcPct val="129000"/>
                        </a:lnSpc>
                        <a:spcBef>
                          <a:spcPts val="451"/>
                        </a:spcBef>
                        <a:tabLst/>
                      </a:pPr>
                      <a:r>
                        <a:rPr sz="1500" kern="0" spc="120" dirty="0">
                          <a:solidFill>
                            <a:srgbClr val="FF0000">
                              <a:alpha val="100000"/>
                            </a:srgbClr>
                          </a:solidFill>
                          <a:latin typeface="Microsoft YaHei"/>
                          <a:ea typeface="Microsoft YaHei"/>
                          <a:cs typeface="Microsoft YaHei"/>
                        </a:rPr>
                        <a:t>【依据】</a:t>
                      </a:r>
                      <a:r>
                        <a:rPr sz="1500" kern="0" spc="-70" dirty="0">
                          <a:solidFill>
                            <a:srgbClr val="FF0000">
                              <a:alpha val="100000"/>
                            </a:srgbClr>
                          </a:solidFill>
                          <a:latin typeface="Microsoft YaHei"/>
                          <a:ea typeface="Microsoft YaHei"/>
                          <a:cs typeface="Microsoft YaHei"/>
                        </a:rPr>
                        <a:t> </a:t>
                      </a:r>
                      <a:r>
                        <a:rPr sz="1500" kern="0" spc="120" dirty="0">
                          <a:solidFill>
                            <a:srgbClr val="000000">
                              <a:alpha val="100000"/>
                            </a:srgbClr>
                          </a:solidFill>
                          <a:latin typeface="Microsoft YaHei"/>
                          <a:ea typeface="Microsoft YaHei"/>
                          <a:cs typeface="Microsoft YaHei"/>
                        </a:rPr>
                        <a:t>《燃气工程</a:t>
                      </a:r>
                      <a:r>
                        <a:rPr sz="1500" kern="0" spc="110" dirty="0">
                          <a:solidFill>
                            <a:srgbClr val="000000">
                              <a:alpha val="100000"/>
                            </a:srgbClr>
                          </a:solidFill>
                          <a:latin typeface="Microsoft YaHei"/>
                          <a:ea typeface="Microsoft YaHei"/>
                          <a:cs typeface="Microsoft YaHei"/>
                        </a:rPr>
                        <a:t>项目规范》</a:t>
                      </a:r>
                      <a:r>
                        <a:rPr sz="1500" kern="0" spc="0" dirty="0">
                          <a:solidFill>
                            <a:srgbClr val="000000">
                              <a:alpha val="100000"/>
                            </a:srgbClr>
                          </a:solidFill>
                          <a:latin typeface="Microsoft YaHei"/>
                          <a:ea typeface="Microsoft YaHei"/>
                          <a:cs typeface="Microsoft YaHei"/>
                        </a:rPr>
                        <a:t>        </a:t>
                      </a:r>
                      <a:r>
                        <a:rPr sz="1500" kern="0" spc="140" dirty="0">
                          <a:solidFill>
                            <a:srgbClr val="000000">
                              <a:alpha val="100000"/>
                            </a:srgbClr>
                          </a:solidFill>
                          <a:latin typeface="Microsoft YaHei"/>
                          <a:ea typeface="Microsoft YaHei"/>
                          <a:cs typeface="Microsoft YaHei"/>
                        </a:rPr>
                        <a:t>第</a:t>
                      </a:r>
                      <a:r>
                        <a:rPr sz="1500" kern="0" spc="280" dirty="0">
                          <a:solidFill>
                            <a:srgbClr val="000000">
                              <a:alpha val="100000"/>
                            </a:srgbClr>
                          </a:solidFill>
                          <a:latin typeface="Microsoft YaHei"/>
                          <a:ea typeface="Microsoft YaHei"/>
                          <a:cs typeface="Microsoft YaHei"/>
                        </a:rPr>
                        <a:t> </a:t>
                      </a:r>
                      <a:r>
                        <a:rPr sz="1500" kern="0" spc="140" dirty="0">
                          <a:solidFill>
                            <a:srgbClr val="000000">
                              <a:alpha val="100000"/>
                            </a:srgbClr>
                          </a:solidFill>
                          <a:latin typeface="Microsoft YaHei"/>
                          <a:ea typeface="Microsoft YaHei"/>
                          <a:cs typeface="Microsoft YaHei"/>
                        </a:rPr>
                        <a:t>4.2.18</a:t>
                      </a:r>
                      <a:r>
                        <a:rPr sz="1500" kern="0" spc="290" dirty="0">
                          <a:solidFill>
                            <a:srgbClr val="000000">
                              <a:alpha val="100000"/>
                            </a:srgbClr>
                          </a:solidFill>
                          <a:latin typeface="Microsoft YaHei"/>
                          <a:ea typeface="Microsoft YaHei"/>
                          <a:cs typeface="Microsoft YaHei"/>
                        </a:rPr>
                        <a:t> </a:t>
                      </a:r>
                      <a:r>
                        <a:rPr sz="1500" kern="0" spc="140" dirty="0">
                          <a:solidFill>
                            <a:srgbClr val="000000">
                              <a:alpha val="100000"/>
                            </a:srgbClr>
                          </a:solidFill>
                          <a:latin typeface="Microsoft YaHei"/>
                          <a:ea typeface="Microsoft YaHei"/>
                          <a:cs typeface="Microsoft YaHei"/>
                        </a:rPr>
                        <a:t>条 ：燃</a:t>
                      </a:r>
                      <a:r>
                        <a:rPr sz="1500" kern="0" spc="130" dirty="0">
                          <a:solidFill>
                            <a:srgbClr val="000000">
                              <a:alpha val="100000"/>
                            </a:srgbClr>
                          </a:solidFill>
                          <a:latin typeface="Microsoft YaHei"/>
                          <a:ea typeface="Microsoft YaHei"/>
                          <a:cs typeface="Microsoft YaHei"/>
                        </a:rPr>
                        <a:t>气厂站内设置</a:t>
                      </a:r>
                      <a:r>
                        <a:rPr sz="1500" kern="0" spc="0" dirty="0">
                          <a:solidFill>
                            <a:srgbClr val="000000">
                              <a:alpha val="100000"/>
                            </a:srgbClr>
                          </a:solidFill>
                          <a:latin typeface="Microsoft YaHei"/>
                          <a:ea typeface="Microsoft YaHei"/>
                          <a:cs typeface="Microsoft YaHei"/>
                        </a:rPr>
                        <a:t>         </a:t>
                      </a:r>
                      <a:r>
                        <a:rPr sz="1500" kern="0" spc="180" dirty="0">
                          <a:solidFill>
                            <a:srgbClr val="000000">
                              <a:alpha val="100000"/>
                            </a:srgbClr>
                          </a:solidFill>
                          <a:latin typeface="Microsoft YaHei"/>
                          <a:ea typeface="Microsoft YaHei"/>
                          <a:cs typeface="Microsoft YaHei"/>
                        </a:rPr>
                        <a:t>在有爆炸危险环境的电气</a:t>
                      </a:r>
                      <a:r>
                        <a:rPr sz="1500" kern="0" spc="-230" dirty="0">
                          <a:solidFill>
                            <a:srgbClr val="000000">
                              <a:alpha val="100000"/>
                            </a:srgbClr>
                          </a:solidFill>
                          <a:latin typeface="Microsoft YaHei"/>
                          <a:ea typeface="Microsoft YaHei"/>
                          <a:cs typeface="Microsoft YaHei"/>
                        </a:rPr>
                        <a:t> </a:t>
                      </a:r>
                      <a:r>
                        <a:rPr sz="1500" kern="0" spc="170" dirty="0">
                          <a:solidFill>
                            <a:srgbClr val="000000">
                              <a:alpha val="100000"/>
                            </a:srgbClr>
                          </a:solidFill>
                          <a:latin typeface="Microsoft YaHei"/>
                          <a:ea typeface="Microsoft YaHei"/>
                          <a:cs typeface="Microsoft YaHei"/>
                        </a:rPr>
                        <a:t>、</a:t>
                      </a:r>
                      <a:r>
                        <a:rPr sz="1500" kern="0" spc="-240" dirty="0">
                          <a:solidFill>
                            <a:srgbClr val="000000">
                              <a:alpha val="100000"/>
                            </a:srgbClr>
                          </a:solidFill>
                          <a:latin typeface="Microsoft YaHei"/>
                          <a:ea typeface="Microsoft YaHei"/>
                          <a:cs typeface="Microsoft YaHei"/>
                        </a:rPr>
                        <a:t> </a:t>
                      </a:r>
                      <a:r>
                        <a:rPr sz="1500" kern="0" spc="170" dirty="0">
                          <a:solidFill>
                            <a:srgbClr val="000000">
                              <a:alpha val="100000"/>
                            </a:srgbClr>
                          </a:solidFill>
                          <a:latin typeface="Microsoft YaHei"/>
                          <a:ea typeface="Microsoft YaHei"/>
                          <a:cs typeface="Microsoft YaHei"/>
                        </a:rPr>
                        <a:t>仪表</a:t>
                      </a:r>
                      <a:r>
                        <a:rPr sz="1500" kern="0" spc="0" dirty="0">
                          <a:solidFill>
                            <a:srgbClr val="000000">
                              <a:alpha val="100000"/>
                            </a:srgbClr>
                          </a:solidFill>
                          <a:latin typeface="Microsoft YaHei"/>
                          <a:ea typeface="Microsoft YaHei"/>
                          <a:cs typeface="Microsoft YaHei"/>
                        </a:rPr>
                        <a:t>        </a:t>
                      </a:r>
                      <a:r>
                        <a:rPr sz="1500" kern="0" spc="160" dirty="0">
                          <a:solidFill>
                            <a:srgbClr val="000000">
                              <a:alpha val="100000"/>
                            </a:srgbClr>
                          </a:solidFill>
                          <a:latin typeface="Microsoft YaHei"/>
                          <a:ea typeface="Microsoft YaHei"/>
                          <a:cs typeface="Microsoft YaHei"/>
                        </a:rPr>
                        <a:t>装置 ，应具有与该区域爆炸危险</a:t>
                      </a:r>
                      <a:r>
                        <a:rPr sz="1500" kern="0" spc="0" dirty="0">
                          <a:solidFill>
                            <a:srgbClr val="000000">
                              <a:alpha val="100000"/>
                            </a:srgbClr>
                          </a:solidFill>
                          <a:latin typeface="Microsoft YaHei"/>
                          <a:ea typeface="Microsoft YaHei"/>
                          <a:cs typeface="Microsoft YaHei"/>
                        </a:rPr>
                        <a:t>        </a:t>
                      </a:r>
                      <a:r>
                        <a:rPr sz="1500" kern="0" spc="200" dirty="0">
                          <a:solidFill>
                            <a:srgbClr val="000000">
                              <a:alpha val="100000"/>
                            </a:srgbClr>
                          </a:solidFill>
                          <a:latin typeface="Microsoft YaHei"/>
                          <a:ea typeface="Microsoft YaHei"/>
                          <a:cs typeface="Microsoft YaHei"/>
                        </a:rPr>
                        <a:t>等级相对应的防爆性</a:t>
                      </a:r>
                      <a:r>
                        <a:rPr sz="1500" kern="0" spc="190" dirty="0">
                          <a:solidFill>
                            <a:srgbClr val="000000">
                              <a:alpha val="100000"/>
                            </a:srgbClr>
                          </a:solidFill>
                          <a:latin typeface="Microsoft YaHei"/>
                          <a:ea typeface="Microsoft YaHei"/>
                          <a:cs typeface="Microsoft YaHei"/>
                        </a:rPr>
                        <a:t>能。</a:t>
                      </a:r>
                      <a:endParaRPr sz="1500" dirty="0">
                        <a:latin typeface="Microsoft YaHei"/>
                        <a:ea typeface="Microsoft YaHei"/>
                        <a:cs typeface="Microsoft YaHei"/>
                      </a:endParaRPr>
                    </a:p>
                    <a:p>
                      <a:pPr marL="238759" indent="102870" algn="l" rtl="0" eaLnBrk="0">
                        <a:lnSpc>
                          <a:spcPct val="129000"/>
                        </a:lnSpc>
                        <a:spcBef>
                          <a:spcPts val="259"/>
                        </a:spcBef>
                        <a:tabLst/>
                      </a:pPr>
                      <a:r>
                        <a:rPr sz="1500" kern="0" spc="110" dirty="0">
                          <a:solidFill>
                            <a:srgbClr val="FF0000">
                              <a:alpha val="100000"/>
                            </a:srgbClr>
                          </a:solidFill>
                          <a:latin typeface="Microsoft YaHei"/>
                          <a:ea typeface="Microsoft YaHei"/>
                          <a:cs typeface="Microsoft YaHei"/>
                        </a:rPr>
                        <a:t>〖解读〗</a:t>
                      </a:r>
                      <a:r>
                        <a:rPr sz="1500" kern="0" spc="-70" dirty="0">
                          <a:solidFill>
                            <a:srgbClr val="FF0000">
                              <a:alpha val="100000"/>
                            </a:srgbClr>
                          </a:solidFill>
                          <a:latin typeface="Microsoft YaHei"/>
                          <a:ea typeface="Microsoft YaHei"/>
                          <a:cs typeface="Microsoft YaHei"/>
                        </a:rPr>
                        <a:t> </a:t>
                      </a:r>
                      <a:r>
                        <a:rPr sz="1500" kern="0" spc="110" dirty="0">
                          <a:solidFill>
                            <a:srgbClr val="404040">
                              <a:alpha val="100000"/>
                            </a:srgbClr>
                          </a:solidFill>
                          <a:latin typeface="SimHei"/>
                          <a:ea typeface="SimHei"/>
                          <a:cs typeface="SimHei"/>
                        </a:rPr>
                        <a:t>《压缩天然</a:t>
                      </a:r>
                      <a:r>
                        <a:rPr sz="1500" kern="0" spc="100" dirty="0">
                          <a:solidFill>
                            <a:srgbClr val="404040">
                              <a:alpha val="100000"/>
                            </a:srgbClr>
                          </a:solidFill>
                          <a:latin typeface="SimHei"/>
                          <a:ea typeface="SimHei"/>
                          <a:cs typeface="SimHei"/>
                        </a:rPr>
                        <a:t>气供应站设</a:t>
                      </a:r>
                      <a:r>
                        <a:rPr sz="1500" kern="0" spc="0" dirty="0">
                          <a:solidFill>
                            <a:srgbClr val="404040">
                              <a:alpha val="100000"/>
                            </a:srgbClr>
                          </a:solidFill>
                          <a:latin typeface="SimHei"/>
                          <a:ea typeface="SimHei"/>
                          <a:cs typeface="SimHei"/>
                        </a:rPr>
                        <a:t>     </a:t>
                      </a:r>
                      <a:r>
                        <a:rPr sz="1500" kern="0" spc="130" dirty="0">
                          <a:solidFill>
                            <a:srgbClr val="404040">
                              <a:alpha val="100000"/>
                            </a:srgbClr>
                          </a:solidFill>
                          <a:latin typeface="SimHei"/>
                          <a:ea typeface="SimHei"/>
                          <a:cs typeface="SimHei"/>
                        </a:rPr>
                        <a:t>计规范》</a:t>
                      </a:r>
                      <a:r>
                        <a:rPr sz="1500" kern="0" spc="-320" dirty="0">
                          <a:solidFill>
                            <a:srgbClr val="404040">
                              <a:alpha val="100000"/>
                            </a:srgbClr>
                          </a:solidFill>
                          <a:latin typeface="SimHei"/>
                          <a:ea typeface="SimHei"/>
                          <a:cs typeface="SimHei"/>
                        </a:rPr>
                        <a:t> </a:t>
                      </a:r>
                      <a:r>
                        <a:rPr sz="1500" kern="0" spc="0" dirty="0">
                          <a:solidFill>
                            <a:srgbClr val="404040">
                              <a:alpha val="100000"/>
                            </a:srgbClr>
                          </a:solidFill>
                          <a:latin typeface="Arial"/>
                          <a:ea typeface="Arial"/>
                          <a:cs typeface="Arial"/>
                        </a:rPr>
                        <a:t>GB</a:t>
                      </a:r>
                      <a:r>
                        <a:rPr sz="1500" kern="0" spc="130" dirty="0">
                          <a:solidFill>
                            <a:srgbClr val="404040">
                              <a:alpha val="100000"/>
                            </a:srgbClr>
                          </a:solidFill>
                          <a:latin typeface="Arial"/>
                          <a:ea typeface="Arial"/>
                          <a:cs typeface="Arial"/>
                        </a:rPr>
                        <a:t>51102</a:t>
                      </a:r>
                      <a:endParaRPr sz="1500" dirty="0">
                        <a:latin typeface="Arial"/>
                        <a:ea typeface="Arial"/>
                        <a:cs typeface="Arial"/>
                      </a:endParaRPr>
                    </a:p>
                  </a:txBody>
                  <a:tcPr marL="0" marR="0" marT="0" marB="0">
                    <a:lnL w="12700" cap="flat" cmpd="sng" algn="ctr">
                      <a:solidFill>
                        <a:srgbClr val="8EBFD6"/>
                      </a:solidFill>
                      <a:prstDash val="solid"/>
                      <a:round/>
                      <a:headEnd type="none" w="med" len="med"/>
                      <a:tailEnd type="none" w="med" len="med"/>
                    </a:lnL>
                    <a:lnR>
                      <a:noFill/>
                    </a:lnR>
                    <a:lnT>
                      <a:noFill/>
                    </a:lnT>
                    <a:lnB w="12700" cap="flat" cmpd="sng" algn="ctr">
                      <a:solidFill>
                        <a:srgbClr val="8EBFD6"/>
                      </a:solidFill>
                      <a:prstDash val="solid"/>
                      <a:round/>
                      <a:headEnd type="none" w="med" len="med"/>
                      <a:tailEnd type="none" w="med" len="med"/>
                    </a:lnB>
                  </a:tcPr>
                </a:tc>
                <a:extLst>
                  <a:ext uri="{0D108BD9-81ED-4DB2-BD59-A6C34878D82A}">
                    <a16:rowId xmlns:a16="http://schemas.microsoft.com/office/drawing/2014/main" val="10000"/>
                  </a:ext>
                </a:extLst>
              </a:tr>
            </a:tbl>
          </a:graphicData>
        </a:graphic>
      </p:graphicFrame>
      <p:sp>
        <p:nvSpPr>
          <p:cNvPr id="1392" name="textbox 1392"/>
          <p:cNvSpPr/>
          <p:nvPr/>
        </p:nvSpPr>
        <p:spPr>
          <a:xfrm>
            <a:off x="702236" y="510426"/>
            <a:ext cx="8719819" cy="1052194"/>
          </a:xfrm>
          <a:prstGeom prst="rect">
            <a:avLst/>
          </a:prstGeom>
          <a:noFill/>
          <a:ln w="0" cap="flat">
            <a:noFill/>
            <a:prstDash val="solid"/>
            <a:miter lim="0"/>
          </a:ln>
        </p:spPr>
        <p:txBody>
          <a:bodyPr vert="horz" wrap="square" lIns="0" tIns="0" rIns="0" bIns="0"/>
          <a:lstStyle/>
          <a:p>
            <a:pPr algn="l" rtl="0" eaLnBrk="0">
              <a:lnSpc>
                <a:spcPct val="83341"/>
              </a:lnSpc>
              <a:tabLst/>
            </a:pPr>
            <a:endParaRPr sz="100" dirty="0">
              <a:latin typeface="Arial"/>
              <a:ea typeface="Arial"/>
              <a:cs typeface="Arial"/>
            </a:endParaRPr>
          </a:p>
          <a:p>
            <a:pPr marL="215900" algn="l" rtl="0" eaLnBrk="0">
              <a:lnSpc>
                <a:spcPts val="4227"/>
              </a:lnSpc>
              <a:tabLst/>
            </a:pPr>
            <a:r>
              <a:rPr sz="3200" b="1" kern="0" spc="-80" dirty="0">
                <a:solidFill>
                  <a:srgbClr val="000000">
                    <a:alpha val="100000"/>
                  </a:srgbClr>
                </a:solidFill>
                <a:latin typeface="Microsoft YaHei"/>
                <a:ea typeface="Microsoft YaHei"/>
                <a:cs typeface="Microsoft YaHei"/>
              </a:rPr>
              <a:t>《城镇燃气经营安全重大隐患判定标准》解析</a:t>
            </a:r>
            <a:endParaRPr sz="3200" dirty="0">
              <a:latin typeface="Microsoft YaHei"/>
              <a:ea typeface="Microsoft YaHei"/>
              <a:cs typeface="Microsoft YaHei"/>
            </a:endParaRPr>
          </a:p>
          <a:p>
            <a:pPr algn="l" rtl="0" eaLnBrk="0">
              <a:lnSpc>
                <a:spcPct val="104000"/>
              </a:lnSpc>
              <a:tabLst/>
            </a:pPr>
            <a:endParaRPr sz="1000" dirty="0">
              <a:latin typeface="Arial"/>
              <a:ea typeface="Arial"/>
              <a:cs typeface="Arial"/>
            </a:endParaRPr>
          </a:p>
          <a:p>
            <a:pPr algn="l" rtl="0" eaLnBrk="0">
              <a:lnSpc>
                <a:spcPct val="100000"/>
              </a:lnSpc>
              <a:tabLst/>
            </a:pPr>
            <a:endParaRPr sz="400" dirty="0">
              <a:latin typeface="Arial"/>
              <a:ea typeface="Arial"/>
              <a:cs typeface="Arial"/>
            </a:endParaRPr>
          </a:p>
          <a:p>
            <a:pPr marL="52069" algn="l" rtl="0" eaLnBrk="0">
              <a:lnSpc>
                <a:spcPts val="2123"/>
              </a:lnSpc>
              <a:spcBef>
                <a:spcPts val="1"/>
              </a:spcBef>
              <a:tabLst/>
            </a:pPr>
            <a:r>
              <a:rPr sz="1600" kern="0" spc="10" dirty="0">
                <a:solidFill>
                  <a:srgbClr val="FF0000">
                    <a:alpha val="100000"/>
                  </a:srgbClr>
                </a:solidFill>
                <a:latin typeface="Wingdings"/>
                <a:ea typeface="Wingdings"/>
                <a:cs typeface="Wingdings"/>
              </a:rPr>
              <a:t>n</a:t>
            </a:r>
            <a:r>
              <a:rPr sz="1600" kern="0" spc="-570" dirty="0">
                <a:solidFill>
                  <a:srgbClr val="FF0000">
                    <a:alpha val="100000"/>
                  </a:srgbClr>
                </a:solidFill>
                <a:latin typeface="Wingdings"/>
                <a:ea typeface="Wingdings"/>
                <a:cs typeface="Wingdings"/>
              </a:rPr>
              <a:t> </a:t>
            </a:r>
            <a:r>
              <a:rPr sz="1600" kern="0" spc="10" dirty="0">
                <a:solidFill>
                  <a:srgbClr val="000000">
                    <a:alpha val="100000"/>
                  </a:srgbClr>
                </a:solidFill>
                <a:latin typeface="Microsoft YaHei"/>
                <a:ea typeface="Microsoft YaHei"/>
                <a:cs typeface="Microsoft YaHei"/>
              </a:rPr>
              <a:t>第五条  燃气经营者在燃气厂站安全管理中</a:t>
            </a:r>
            <a:r>
              <a:rPr sz="1600" kern="0" spc="0" dirty="0">
                <a:solidFill>
                  <a:srgbClr val="000000">
                    <a:alpha val="100000"/>
                  </a:srgbClr>
                </a:solidFill>
                <a:latin typeface="Microsoft YaHei"/>
                <a:ea typeface="Microsoft YaHei"/>
                <a:cs typeface="Microsoft YaHei"/>
              </a:rPr>
              <a:t> ，有下列情形之一的 ，判定为重大隐患 </a:t>
            </a:r>
            <a:r>
              <a:rPr sz="1600" kern="0" spc="-380" dirty="0">
                <a:solidFill>
                  <a:srgbClr val="000000">
                    <a:alpha val="100000"/>
                  </a:srgbClr>
                </a:solidFill>
                <a:latin typeface="Microsoft YaHei"/>
                <a:ea typeface="Microsoft YaHei"/>
                <a:cs typeface="Microsoft YaHei"/>
              </a:rPr>
              <a:t>：（</a:t>
            </a:r>
            <a:r>
              <a:rPr sz="1600" kern="0" spc="80" dirty="0">
                <a:solidFill>
                  <a:srgbClr val="000000">
                    <a:alpha val="100000"/>
                  </a:srgbClr>
                </a:solidFill>
                <a:latin typeface="Microsoft YaHei"/>
                <a:ea typeface="Microsoft YaHei"/>
                <a:cs typeface="Microsoft YaHei"/>
              </a:rPr>
              <a:t> </a:t>
            </a:r>
            <a:r>
              <a:rPr sz="1600" kern="0" spc="0" dirty="0">
                <a:solidFill>
                  <a:srgbClr val="000000">
                    <a:alpha val="100000"/>
                  </a:srgbClr>
                </a:solidFill>
                <a:latin typeface="Microsoft YaHei"/>
                <a:ea typeface="Microsoft YaHei"/>
                <a:cs typeface="Microsoft YaHei"/>
              </a:rPr>
              <a:t>5种）</a:t>
            </a:r>
            <a:endParaRPr sz="1600" dirty="0">
              <a:latin typeface="Microsoft YaHei"/>
              <a:ea typeface="Microsoft YaHei"/>
              <a:cs typeface="Microsoft YaHei"/>
            </a:endParaRPr>
          </a:p>
        </p:txBody>
      </p:sp>
      <p:sp>
        <p:nvSpPr>
          <p:cNvPr id="1394" name="textbox 1394"/>
          <p:cNvSpPr/>
          <p:nvPr/>
        </p:nvSpPr>
        <p:spPr>
          <a:xfrm>
            <a:off x="919643" y="1802229"/>
            <a:ext cx="10310494" cy="591184"/>
          </a:xfrm>
          <a:prstGeom prst="rect">
            <a:avLst/>
          </a:prstGeom>
          <a:noFill/>
          <a:ln w="0" cap="flat">
            <a:noFill/>
            <a:prstDash val="solid"/>
            <a:miter lim="0"/>
          </a:ln>
        </p:spPr>
        <p:txBody>
          <a:bodyPr vert="horz" wrap="square" lIns="0" tIns="0" rIns="0" bIns="0"/>
          <a:lstStyle/>
          <a:p>
            <a:pPr algn="l" rtl="0" eaLnBrk="0">
              <a:lnSpc>
                <a:spcPct val="18141"/>
              </a:lnSpc>
              <a:tabLst/>
            </a:pPr>
            <a:endParaRPr sz="100" dirty="0">
              <a:latin typeface="Arial"/>
              <a:ea typeface="Arial"/>
              <a:cs typeface="Arial"/>
            </a:endParaRPr>
          </a:p>
          <a:p>
            <a:pPr marL="32384" indent="81280" algn="l" rtl="0" eaLnBrk="0">
              <a:lnSpc>
                <a:spcPct val="118000"/>
              </a:lnSpc>
              <a:tabLst/>
            </a:pPr>
            <a:r>
              <a:rPr sz="1600" kern="0" spc="100" dirty="0">
                <a:solidFill>
                  <a:srgbClr val="000000">
                    <a:alpha val="100000"/>
                  </a:srgbClr>
                </a:solidFill>
                <a:latin typeface="Microsoft YaHei"/>
                <a:ea typeface="Microsoft YaHei"/>
                <a:cs typeface="Microsoft YaHei"/>
              </a:rPr>
              <a:t>（</a:t>
            </a:r>
            <a:r>
              <a:rPr sz="1600" kern="0" spc="200" dirty="0">
                <a:solidFill>
                  <a:srgbClr val="000000">
                    <a:alpha val="100000"/>
                  </a:srgbClr>
                </a:solidFill>
                <a:latin typeface="Microsoft YaHei"/>
                <a:ea typeface="Microsoft YaHei"/>
                <a:cs typeface="Microsoft YaHei"/>
              </a:rPr>
              <a:t> </a:t>
            </a:r>
            <a:r>
              <a:rPr sz="1600" kern="0" spc="100" dirty="0">
                <a:solidFill>
                  <a:srgbClr val="000000">
                    <a:alpha val="100000"/>
                  </a:srgbClr>
                </a:solidFill>
                <a:latin typeface="Microsoft YaHei"/>
                <a:ea typeface="Microsoft YaHei"/>
                <a:cs typeface="Microsoft YaHei"/>
              </a:rPr>
              <a:t>四 ）燃气厂站内设置在有爆炸危险环境的电气</a:t>
            </a:r>
            <a:r>
              <a:rPr sz="1600" kern="0" spc="-260" dirty="0">
                <a:solidFill>
                  <a:srgbClr val="000000">
                    <a:alpha val="100000"/>
                  </a:srgbClr>
                </a:solidFill>
                <a:latin typeface="Microsoft YaHei"/>
                <a:ea typeface="Microsoft YaHei"/>
                <a:cs typeface="Microsoft YaHei"/>
              </a:rPr>
              <a:t> </a:t>
            </a:r>
            <a:r>
              <a:rPr sz="1600" kern="0" spc="100" dirty="0">
                <a:solidFill>
                  <a:srgbClr val="000000">
                    <a:alpha val="100000"/>
                  </a:srgbClr>
                </a:solidFill>
                <a:latin typeface="Microsoft YaHei"/>
                <a:ea typeface="Microsoft YaHei"/>
                <a:cs typeface="Microsoft YaHei"/>
              </a:rPr>
              <a:t>、</a:t>
            </a:r>
            <a:r>
              <a:rPr sz="1600" kern="0" spc="-300" dirty="0">
                <a:solidFill>
                  <a:srgbClr val="000000">
                    <a:alpha val="100000"/>
                  </a:srgbClr>
                </a:solidFill>
                <a:latin typeface="Microsoft YaHei"/>
                <a:ea typeface="Microsoft YaHei"/>
                <a:cs typeface="Microsoft YaHei"/>
              </a:rPr>
              <a:t> </a:t>
            </a:r>
            <a:r>
              <a:rPr sz="1600" kern="0" spc="90" dirty="0">
                <a:solidFill>
                  <a:srgbClr val="000000">
                    <a:alpha val="100000"/>
                  </a:srgbClr>
                </a:solidFill>
                <a:latin typeface="Microsoft YaHei"/>
                <a:ea typeface="Microsoft YaHei"/>
                <a:cs typeface="Microsoft YaHei"/>
              </a:rPr>
              <a:t>仪表装置 ，不具有与该区域爆炸危险等级相对应的防爆</a:t>
            </a:r>
            <a:r>
              <a:rPr sz="1600" kern="0" spc="0" dirty="0">
                <a:solidFill>
                  <a:srgbClr val="000000">
                    <a:alpha val="100000"/>
                  </a:srgbClr>
                </a:solidFill>
                <a:latin typeface="Microsoft YaHei"/>
                <a:ea typeface="Microsoft YaHei"/>
                <a:cs typeface="Microsoft YaHei"/>
              </a:rPr>
              <a:t> </a:t>
            </a:r>
            <a:r>
              <a:rPr sz="1600" kern="0" spc="50" dirty="0">
                <a:solidFill>
                  <a:srgbClr val="000000">
                    <a:alpha val="100000"/>
                  </a:srgbClr>
                </a:solidFill>
                <a:latin typeface="Microsoft YaHei"/>
                <a:ea typeface="Microsoft YaHei"/>
                <a:cs typeface="Microsoft YaHei"/>
              </a:rPr>
              <a:t>性能 ；</a:t>
            </a:r>
            <a:endParaRPr sz="1600" dirty="0">
              <a:latin typeface="Microsoft YaHei"/>
              <a:ea typeface="Microsoft YaHei"/>
              <a:cs typeface="Microsoft YaHei"/>
            </a:endParaRPr>
          </a:p>
        </p:txBody>
      </p:sp>
      <p:sp>
        <p:nvSpPr>
          <p:cNvPr id="1396" name="textbox 1396"/>
          <p:cNvSpPr/>
          <p:nvPr/>
        </p:nvSpPr>
        <p:spPr>
          <a:xfrm>
            <a:off x="5019226" y="2724248"/>
            <a:ext cx="2153285" cy="295275"/>
          </a:xfrm>
          <a:prstGeom prst="rect">
            <a:avLst/>
          </a:prstGeom>
          <a:noFill/>
          <a:ln w="0" cap="flat">
            <a:noFill/>
            <a:prstDash val="solid"/>
            <a:miter lim="0"/>
          </a:ln>
        </p:spPr>
        <p:txBody>
          <a:bodyPr vert="horz" wrap="square" lIns="0" tIns="0" rIns="0" bIns="0"/>
          <a:lstStyle/>
          <a:p>
            <a:pPr algn="l" rtl="0" eaLnBrk="0">
              <a:lnSpc>
                <a:spcPct val="83341"/>
              </a:lnSpc>
              <a:tabLst/>
            </a:pPr>
            <a:endParaRPr sz="100" dirty="0">
              <a:latin typeface="Arial"/>
              <a:ea typeface="Arial"/>
              <a:cs typeface="Arial"/>
            </a:endParaRPr>
          </a:p>
          <a:p>
            <a:pPr marL="12700" algn="l" rtl="0" eaLnBrk="0">
              <a:lnSpc>
                <a:spcPts val="2123"/>
              </a:lnSpc>
              <a:tabLst/>
            </a:pPr>
            <a:r>
              <a:rPr sz="1600" kern="0" spc="100" dirty="0">
                <a:solidFill>
                  <a:srgbClr val="000000">
                    <a:alpha val="100000"/>
                  </a:srgbClr>
                </a:solidFill>
                <a:latin typeface="Microsoft YaHei"/>
                <a:ea typeface="Microsoft YaHei"/>
                <a:cs typeface="Microsoft YaHei"/>
              </a:rPr>
              <a:t>5</a:t>
            </a:r>
            <a:r>
              <a:rPr sz="1600" kern="0" spc="-250" dirty="0">
                <a:solidFill>
                  <a:srgbClr val="000000">
                    <a:alpha val="100000"/>
                  </a:srgbClr>
                </a:solidFill>
                <a:latin typeface="Microsoft YaHei"/>
                <a:ea typeface="Microsoft YaHei"/>
                <a:cs typeface="Microsoft YaHei"/>
              </a:rPr>
              <a:t> </a:t>
            </a:r>
            <a:r>
              <a:rPr sz="1600" kern="0" spc="100" dirty="0">
                <a:solidFill>
                  <a:srgbClr val="000000">
                    <a:alpha val="100000"/>
                  </a:srgbClr>
                </a:solidFill>
                <a:latin typeface="Microsoft YaHei"/>
                <a:ea typeface="Microsoft YaHei"/>
                <a:cs typeface="Microsoft YaHei"/>
              </a:rPr>
              <a:t>、</a:t>
            </a:r>
            <a:r>
              <a:rPr sz="1600" kern="0" spc="-300" dirty="0">
                <a:solidFill>
                  <a:srgbClr val="000000">
                    <a:alpha val="100000"/>
                  </a:srgbClr>
                </a:solidFill>
                <a:latin typeface="Microsoft YaHei"/>
                <a:ea typeface="Microsoft YaHei"/>
                <a:cs typeface="Microsoft YaHei"/>
              </a:rPr>
              <a:t> </a:t>
            </a:r>
            <a:r>
              <a:rPr sz="1600" kern="0" spc="100" dirty="0">
                <a:solidFill>
                  <a:srgbClr val="000000">
                    <a:alpha val="100000"/>
                  </a:srgbClr>
                </a:solidFill>
                <a:latin typeface="Microsoft YaHei"/>
                <a:ea typeface="Microsoft YaHei"/>
                <a:cs typeface="Microsoft YaHei"/>
              </a:rPr>
              <a:t>压缩天然气供应</a:t>
            </a:r>
            <a:r>
              <a:rPr sz="1600" kern="0" spc="90" dirty="0">
                <a:solidFill>
                  <a:srgbClr val="000000">
                    <a:alpha val="100000"/>
                  </a:srgbClr>
                </a:solidFill>
                <a:latin typeface="Microsoft YaHei"/>
                <a:ea typeface="Microsoft YaHei"/>
                <a:cs typeface="Microsoft YaHei"/>
              </a:rPr>
              <a:t>站</a:t>
            </a:r>
            <a:endParaRPr sz="1600" dirty="0">
              <a:latin typeface="Microsoft YaHei"/>
              <a:ea typeface="Microsoft YaHei"/>
              <a:cs typeface="Microsoft YaHei"/>
            </a:endParaRPr>
          </a:p>
        </p:txBody>
      </p:sp>
      <p:pic>
        <p:nvPicPr>
          <p:cNvPr id="1398" name="picture 1398"/>
          <p:cNvPicPr>
            <a:picLocks noChangeAspect="1"/>
          </p:cNvPicPr>
          <p:nvPr/>
        </p:nvPicPr>
        <p:blipFill>
          <a:blip r:embed="rId2"/>
          <a:stretch>
            <a:fillRect/>
          </a:stretch>
        </p:blipFill>
        <p:spPr>
          <a:xfrm rot="21600000">
            <a:off x="11472671" y="0"/>
            <a:ext cx="719328" cy="720852"/>
          </a:xfrm>
          <a:prstGeom prst="rect">
            <a:avLst/>
          </a:prstGeom>
        </p:spPr>
      </p:pic>
      <p:pic>
        <p:nvPicPr>
          <p:cNvPr id="1400" name="picture 1400"/>
          <p:cNvPicPr>
            <a:picLocks noChangeAspect="1"/>
          </p:cNvPicPr>
          <p:nvPr/>
        </p:nvPicPr>
        <p:blipFill>
          <a:blip r:embed="rId3"/>
          <a:stretch>
            <a:fillRect/>
          </a:stretch>
        </p:blipFill>
        <p:spPr>
          <a:xfrm rot="21600000">
            <a:off x="0" y="6138671"/>
            <a:ext cx="720852" cy="719328"/>
          </a:xfrm>
          <a:prstGeom prst="rect">
            <a:avLst/>
          </a:prstGeom>
        </p:spPr>
      </p:pic>
      <p:pic>
        <p:nvPicPr>
          <p:cNvPr id="1402" name="picture 1402"/>
          <p:cNvPicPr>
            <a:picLocks noChangeAspect="1"/>
          </p:cNvPicPr>
          <p:nvPr/>
        </p:nvPicPr>
        <p:blipFill>
          <a:blip r:embed="rId4"/>
          <a:stretch>
            <a:fillRect/>
          </a:stretch>
        </p:blipFill>
        <p:spPr>
          <a:xfrm rot="21600000">
            <a:off x="720090" y="1619250"/>
            <a:ext cx="10751184" cy="12700"/>
          </a:xfrm>
          <a:prstGeom prst="rect">
            <a:avLst/>
          </a:prstGeom>
        </p:spPr>
      </p:pic>
      <p:pic>
        <p:nvPicPr>
          <p:cNvPr id="1404" name="picture 1404"/>
          <p:cNvPicPr>
            <a:picLocks noChangeAspect="1"/>
          </p:cNvPicPr>
          <p:nvPr/>
        </p:nvPicPr>
        <p:blipFill>
          <a:blip r:embed="rId4"/>
          <a:stretch>
            <a:fillRect/>
          </a:stretch>
        </p:blipFill>
        <p:spPr>
          <a:xfrm rot="21600000">
            <a:off x="720090" y="2541270"/>
            <a:ext cx="10751184" cy="12700"/>
          </a:xfrm>
          <a:prstGeom prst="rect">
            <a:avLst/>
          </a:prstGeom>
        </p:spPr>
      </p:pic>
    </p:spTree>
  </p:cSld>
  <p:clrMapOvr>
    <a:masterClrMapping/>
  </p:clrMapOvr>
</p:sld>
</file>

<file path=ppt/slides/slide66.xml><?xml version="1.0" encoding="utf-8"?>
<p:sld xmlns:a16="http://schemas.microsoft.com/office/drawing/2014/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06" name="rect 1406"/>
          <p:cNvSpPr/>
          <p:nvPr/>
        </p:nvSpPr>
        <p:spPr>
          <a:xfrm>
            <a:off x="0" y="0"/>
            <a:ext cx="12192000" cy="6858000"/>
          </a:xfrm>
          <a:prstGeom prst="rect">
            <a:avLst/>
          </a:prstGeom>
          <a:solidFill>
            <a:srgbClr val="E4F4FB">
              <a:alpha val="100000"/>
            </a:srgbClr>
          </a:solidFill>
          <a:ln w="0" cap="flat">
            <a:noFill/>
            <a:prstDash val="solid"/>
            <a:miter lim="0"/>
          </a:ln>
        </p:spPr>
        <p:txBody>
          <a:bodyPr rtlCol="0"/>
          <a:lstStyle/>
          <a:p>
            <a:pPr algn="ctr"/>
            <a:endParaRPr lang="zh-CN" altLang="en-US"/>
          </a:p>
        </p:txBody>
      </p:sp>
      <p:grpSp>
        <p:nvGrpSpPr>
          <p:cNvPr id="110" name="group 110"/>
          <p:cNvGrpSpPr/>
          <p:nvPr/>
        </p:nvGrpSpPr>
        <p:grpSpPr>
          <a:xfrm rot="21600000">
            <a:off x="720852" y="1626107"/>
            <a:ext cx="10750296" cy="4658868"/>
            <a:chOff x="0" y="0"/>
            <a:chExt cx="10750296" cy="4658868"/>
          </a:xfrm>
        </p:grpSpPr>
        <p:sp>
          <p:nvSpPr>
            <p:cNvPr id="1408" name="path 1408"/>
            <p:cNvSpPr/>
            <p:nvPr/>
          </p:nvSpPr>
          <p:spPr>
            <a:xfrm>
              <a:off x="0" y="0"/>
              <a:ext cx="10750296" cy="2165604"/>
            </a:xfrm>
            <a:custGeom>
              <a:avLst/>
              <a:gdLst/>
              <a:ahLst/>
              <a:cxnLst/>
              <a:rect l="0" t="0" r="0" b="0"/>
              <a:pathLst>
                <a:path w="16929" h="3410">
                  <a:moveTo>
                    <a:pt x="0" y="0"/>
                  </a:moveTo>
                  <a:lnTo>
                    <a:pt x="16929" y="0"/>
                  </a:lnTo>
                  <a:lnTo>
                    <a:pt x="16929" y="1452"/>
                  </a:lnTo>
                  <a:lnTo>
                    <a:pt x="0" y="1452"/>
                  </a:lnTo>
                  <a:lnTo>
                    <a:pt x="0" y="0"/>
                  </a:lnTo>
                  <a:close/>
                </a:path>
                <a:path w="16929" h="3410">
                  <a:moveTo>
                    <a:pt x="0" y="2431"/>
                  </a:moveTo>
                  <a:lnTo>
                    <a:pt x="4171" y="2431"/>
                  </a:lnTo>
                  <a:lnTo>
                    <a:pt x="4171" y="3410"/>
                  </a:lnTo>
                  <a:lnTo>
                    <a:pt x="0" y="3410"/>
                  </a:lnTo>
                  <a:lnTo>
                    <a:pt x="0" y="2431"/>
                  </a:lnTo>
                  <a:close/>
                </a:path>
                <a:path w="16929" h="3410">
                  <a:moveTo>
                    <a:pt x="4171" y="2431"/>
                  </a:moveTo>
                  <a:lnTo>
                    <a:pt x="11138" y="2431"/>
                  </a:lnTo>
                  <a:lnTo>
                    <a:pt x="11138" y="3410"/>
                  </a:lnTo>
                  <a:lnTo>
                    <a:pt x="4171" y="3410"/>
                  </a:lnTo>
                  <a:lnTo>
                    <a:pt x="4171" y="2431"/>
                  </a:lnTo>
                  <a:close/>
                </a:path>
                <a:path w="16929" h="3410">
                  <a:moveTo>
                    <a:pt x="11138" y="2431"/>
                  </a:moveTo>
                  <a:lnTo>
                    <a:pt x="16929" y="2431"/>
                  </a:lnTo>
                  <a:lnTo>
                    <a:pt x="16929" y="3410"/>
                  </a:lnTo>
                  <a:lnTo>
                    <a:pt x="11138" y="3410"/>
                  </a:lnTo>
                  <a:lnTo>
                    <a:pt x="11138" y="2431"/>
                  </a:lnTo>
                  <a:close/>
                </a:path>
              </a:pathLst>
            </a:custGeom>
            <a:solidFill>
              <a:srgbClr val="B9D6E6">
                <a:alpha val="100000"/>
              </a:srgbClr>
            </a:solidFill>
            <a:ln w="0" cap="flat">
              <a:noFill/>
              <a:prstDash val="solid"/>
              <a:miter lim="0"/>
            </a:ln>
          </p:spPr>
          <p:txBody>
            <a:bodyPr rtlCol="0"/>
            <a:lstStyle/>
            <a:p>
              <a:pPr algn="ctr"/>
              <a:endParaRPr lang="zh-CN" altLang="en-US"/>
            </a:p>
          </p:txBody>
        </p:sp>
        <p:sp>
          <p:nvSpPr>
            <p:cNvPr id="1410" name="path 1410"/>
            <p:cNvSpPr/>
            <p:nvPr/>
          </p:nvSpPr>
          <p:spPr>
            <a:xfrm>
              <a:off x="0" y="922020"/>
              <a:ext cx="10750296" cy="3736847"/>
            </a:xfrm>
            <a:custGeom>
              <a:avLst/>
              <a:gdLst/>
              <a:ahLst/>
              <a:cxnLst/>
              <a:rect l="0" t="0" r="0" b="0"/>
              <a:pathLst>
                <a:path w="16929" h="5884">
                  <a:moveTo>
                    <a:pt x="0" y="0"/>
                  </a:moveTo>
                  <a:lnTo>
                    <a:pt x="16929" y="0"/>
                  </a:lnTo>
                  <a:lnTo>
                    <a:pt x="16929" y="979"/>
                  </a:lnTo>
                  <a:lnTo>
                    <a:pt x="0" y="979"/>
                  </a:lnTo>
                  <a:lnTo>
                    <a:pt x="0" y="0"/>
                  </a:lnTo>
                  <a:close/>
                </a:path>
                <a:path w="16929" h="5884">
                  <a:moveTo>
                    <a:pt x="0" y="1958"/>
                  </a:moveTo>
                  <a:lnTo>
                    <a:pt x="4171" y="1958"/>
                  </a:lnTo>
                  <a:lnTo>
                    <a:pt x="4171" y="5884"/>
                  </a:lnTo>
                  <a:lnTo>
                    <a:pt x="0" y="5884"/>
                  </a:lnTo>
                  <a:lnTo>
                    <a:pt x="0" y="1958"/>
                  </a:lnTo>
                  <a:close/>
                </a:path>
                <a:path w="16929" h="5884">
                  <a:moveTo>
                    <a:pt x="4171" y="1958"/>
                  </a:moveTo>
                  <a:lnTo>
                    <a:pt x="11138" y="1958"/>
                  </a:lnTo>
                  <a:lnTo>
                    <a:pt x="11138" y="5884"/>
                  </a:lnTo>
                  <a:lnTo>
                    <a:pt x="4171" y="5884"/>
                  </a:lnTo>
                  <a:lnTo>
                    <a:pt x="4171" y="1958"/>
                  </a:lnTo>
                  <a:close/>
                </a:path>
                <a:path w="16929" h="5884">
                  <a:moveTo>
                    <a:pt x="11138" y="1958"/>
                  </a:moveTo>
                  <a:lnTo>
                    <a:pt x="16929" y="1958"/>
                  </a:lnTo>
                  <a:lnTo>
                    <a:pt x="16929" y="5884"/>
                  </a:lnTo>
                  <a:lnTo>
                    <a:pt x="11138" y="5884"/>
                  </a:lnTo>
                  <a:lnTo>
                    <a:pt x="11138" y="1958"/>
                  </a:lnTo>
                  <a:close/>
                </a:path>
              </a:pathLst>
            </a:custGeom>
            <a:solidFill>
              <a:srgbClr val="FFFFFF">
                <a:alpha val="100000"/>
              </a:srgbClr>
            </a:solidFill>
            <a:ln w="0" cap="flat">
              <a:noFill/>
              <a:prstDash val="solid"/>
              <a:miter lim="0"/>
            </a:ln>
          </p:spPr>
          <p:txBody>
            <a:bodyPr rtlCol="0"/>
            <a:lstStyle/>
            <a:p>
              <a:pPr algn="ctr"/>
              <a:endParaRPr lang="zh-CN" altLang="en-US"/>
            </a:p>
          </p:txBody>
        </p:sp>
      </p:grpSp>
      <p:graphicFrame>
        <p:nvGraphicFramePr>
          <p:cNvPr id="1412" name="table 1412"/>
          <p:cNvGraphicFramePr>
            <a:graphicFrameLocks noGrp="1"/>
          </p:cNvGraphicFramePr>
          <p:nvPr/>
        </p:nvGraphicFramePr>
        <p:xfrm>
          <a:off x="720090" y="3169920"/>
          <a:ext cx="10750549" cy="3121025"/>
        </p:xfrm>
        <a:graphic>
          <a:graphicData uri="http://schemas.openxmlformats.org/drawingml/2006/table">
            <a:tbl>
              <a:tblPr/>
              <a:tblGrid>
                <a:gridCol w="2649220">
                  <a:extLst>
                    <a:ext uri="{9D8B030D-6E8A-4147-A177-3AD203B41FA5}">
                      <a16:colId xmlns:a16="http://schemas.microsoft.com/office/drawing/2014/main" val="20000"/>
                    </a:ext>
                  </a:extLst>
                </a:gridCol>
                <a:gridCol w="4424045">
                  <a:extLst>
                    <a:ext uri="{9D8B030D-6E8A-4147-A177-3AD203B41FA5}">
                      <a16:colId xmlns:a16="http://schemas.microsoft.com/office/drawing/2014/main" val="20001"/>
                    </a:ext>
                  </a:extLst>
                </a:gridCol>
                <a:gridCol w="3677284">
                  <a:extLst>
                    <a:ext uri="{9D8B030D-6E8A-4147-A177-3AD203B41FA5}">
                      <a16:colId xmlns:a16="http://schemas.microsoft.com/office/drawing/2014/main" val="20002"/>
                    </a:ext>
                  </a:extLst>
                </a:gridCol>
              </a:tblGrid>
              <a:tr h="3121025">
                <a:tc>
                  <a:txBody>
                    <a:bodyPr/>
                    <a:lstStyle/>
                    <a:p>
                      <a:pPr algn="l" rtl="0" eaLnBrk="0">
                        <a:lnSpc>
                          <a:spcPct val="152000"/>
                        </a:lnSpc>
                        <a:tabLst/>
                      </a:pPr>
                      <a:endParaRPr sz="1000" dirty="0">
                        <a:latin typeface="Arial"/>
                        <a:ea typeface="Arial"/>
                        <a:cs typeface="Arial"/>
                      </a:endParaRPr>
                    </a:p>
                    <a:p>
                      <a:pPr algn="l" rtl="0" eaLnBrk="0">
                        <a:lnSpc>
                          <a:spcPct val="8355"/>
                        </a:lnSpc>
                        <a:tabLst/>
                      </a:pPr>
                      <a:endParaRPr sz="100" dirty="0">
                        <a:latin typeface="Arial"/>
                        <a:ea typeface="Arial"/>
                        <a:cs typeface="Arial"/>
                      </a:endParaRPr>
                    </a:p>
                    <a:p>
                      <a:pPr marL="872489" algn="l" rtl="0" eaLnBrk="0">
                        <a:lnSpc>
                          <a:spcPct val="84000"/>
                        </a:lnSpc>
                        <a:tabLst/>
                      </a:pPr>
                      <a:r>
                        <a:rPr sz="1600" kern="0" spc="120" dirty="0">
                          <a:solidFill>
                            <a:srgbClr val="000000">
                              <a:alpha val="100000"/>
                            </a:srgbClr>
                          </a:solidFill>
                          <a:latin typeface="Microsoft YaHei"/>
                          <a:ea typeface="Microsoft YaHei"/>
                          <a:cs typeface="Microsoft YaHei"/>
                        </a:rPr>
                        <a:t>检查要点</a:t>
                      </a:r>
                      <a:endParaRPr sz="1600" dirty="0">
                        <a:latin typeface="Microsoft YaHei"/>
                        <a:ea typeface="Microsoft YaHei"/>
                        <a:cs typeface="Microsoft YaHei"/>
                      </a:endParaRPr>
                    </a:p>
                    <a:p>
                      <a:pPr algn="l" rtl="0" eaLnBrk="0">
                        <a:lnSpc>
                          <a:spcPct val="120000"/>
                        </a:lnSpc>
                        <a:tabLst/>
                      </a:pPr>
                      <a:endParaRPr sz="1000" dirty="0">
                        <a:latin typeface="Arial"/>
                        <a:ea typeface="Arial"/>
                        <a:cs typeface="Arial"/>
                      </a:endParaRPr>
                    </a:p>
                    <a:p>
                      <a:pPr algn="l" rtl="0" eaLnBrk="0">
                        <a:lnSpc>
                          <a:spcPct val="120000"/>
                        </a:lnSpc>
                        <a:tabLst/>
                      </a:pPr>
                      <a:endParaRPr sz="1000" dirty="0">
                        <a:latin typeface="Arial"/>
                        <a:ea typeface="Arial"/>
                        <a:cs typeface="Arial"/>
                      </a:endParaRPr>
                    </a:p>
                    <a:p>
                      <a:pPr marL="231140" indent="80010" algn="l" rtl="0" eaLnBrk="0">
                        <a:lnSpc>
                          <a:spcPct val="126000"/>
                        </a:lnSpc>
                        <a:spcBef>
                          <a:spcPts val="456"/>
                        </a:spcBef>
                        <a:tabLst/>
                      </a:pPr>
                      <a:r>
                        <a:rPr sz="1500" kern="0" spc="-60" dirty="0">
                          <a:solidFill>
                            <a:srgbClr val="000000">
                              <a:alpha val="100000"/>
                            </a:srgbClr>
                          </a:solidFill>
                          <a:latin typeface="Microsoft YaHei"/>
                          <a:ea typeface="Microsoft YaHei"/>
                          <a:cs typeface="Microsoft YaHei"/>
                        </a:rPr>
                        <a:t>（</a:t>
                      </a:r>
                      <a:r>
                        <a:rPr sz="1500" kern="0" spc="180" dirty="0">
                          <a:solidFill>
                            <a:srgbClr val="000000">
                              <a:alpha val="100000"/>
                            </a:srgbClr>
                          </a:solidFill>
                          <a:latin typeface="Microsoft YaHei"/>
                          <a:ea typeface="Microsoft YaHei"/>
                          <a:cs typeface="Microsoft YaHei"/>
                        </a:rPr>
                        <a:t> </a:t>
                      </a:r>
                      <a:r>
                        <a:rPr sz="1500" kern="0" spc="-60" dirty="0">
                          <a:solidFill>
                            <a:srgbClr val="000000">
                              <a:alpha val="100000"/>
                            </a:srgbClr>
                          </a:solidFill>
                          <a:latin typeface="FangSong"/>
                          <a:ea typeface="FangSong"/>
                          <a:cs typeface="FangSong"/>
                        </a:rPr>
                        <a:t>1</a:t>
                      </a:r>
                      <a:r>
                        <a:rPr sz="1500" kern="0" spc="-340" dirty="0">
                          <a:solidFill>
                            <a:srgbClr val="000000">
                              <a:alpha val="100000"/>
                            </a:srgbClr>
                          </a:solidFill>
                          <a:latin typeface="FangSong"/>
                          <a:ea typeface="FangSong"/>
                          <a:cs typeface="FangSong"/>
                        </a:rPr>
                        <a:t> </a:t>
                      </a:r>
                      <a:r>
                        <a:rPr sz="1500" kern="0" spc="-60" dirty="0">
                          <a:solidFill>
                            <a:srgbClr val="000000">
                              <a:alpha val="100000"/>
                            </a:srgbClr>
                          </a:solidFill>
                          <a:latin typeface="Microsoft YaHei"/>
                          <a:ea typeface="Microsoft YaHei"/>
                          <a:cs typeface="Microsoft YaHei"/>
                        </a:rPr>
                        <a:t>）查露天设置的装卸</a:t>
                      </a:r>
                      <a:r>
                        <a:rPr sz="1500" kern="0" spc="0" dirty="0">
                          <a:solidFill>
                            <a:srgbClr val="000000">
                              <a:alpha val="100000"/>
                            </a:srgbClr>
                          </a:solidFill>
                          <a:latin typeface="Microsoft YaHei"/>
                          <a:ea typeface="Microsoft YaHei"/>
                          <a:cs typeface="Microsoft YaHei"/>
                        </a:rPr>
                        <a:t>      </a:t>
                      </a:r>
                      <a:r>
                        <a:rPr sz="1500" kern="0" spc="90" dirty="0">
                          <a:solidFill>
                            <a:srgbClr val="000000">
                              <a:alpha val="100000"/>
                            </a:srgbClr>
                          </a:solidFill>
                          <a:latin typeface="Microsoft YaHei"/>
                          <a:ea typeface="Microsoft YaHei"/>
                          <a:cs typeface="Microsoft YaHei"/>
                        </a:rPr>
                        <a:t>区、加气（氢）机和卸</a:t>
                      </a:r>
                      <a:r>
                        <a:rPr sz="1500" kern="0" spc="0" dirty="0">
                          <a:solidFill>
                            <a:srgbClr val="000000">
                              <a:alpha val="100000"/>
                            </a:srgbClr>
                          </a:solidFill>
                          <a:latin typeface="Microsoft YaHei"/>
                          <a:ea typeface="Microsoft YaHei"/>
                          <a:cs typeface="Microsoft YaHei"/>
                        </a:rPr>
                        <a:t>        </a:t>
                      </a:r>
                      <a:r>
                        <a:rPr sz="1500" kern="0" spc="90" dirty="0">
                          <a:solidFill>
                            <a:srgbClr val="000000">
                              <a:alpha val="100000"/>
                            </a:srgbClr>
                          </a:solidFill>
                          <a:latin typeface="Microsoft YaHei"/>
                          <a:ea typeface="Microsoft YaHei"/>
                          <a:cs typeface="Microsoft YaHei"/>
                        </a:rPr>
                        <a:t>气柱内部空间（爆炸危</a:t>
                      </a:r>
                      <a:r>
                        <a:rPr sz="1500" kern="0" spc="0" dirty="0">
                          <a:solidFill>
                            <a:srgbClr val="000000">
                              <a:alpha val="100000"/>
                            </a:srgbClr>
                          </a:solidFill>
                          <a:latin typeface="Microsoft YaHei"/>
                          <a:ea typeface="Microsoft YaHei"/>
                          <a:cs typeface="Microsoft YaHei"/>
                        </a:rPr>
                        <a:t>        </a:t>
                      </a:r>
                      <a:r>
                        <a:rPr sz="1500" kern="0" spc="50" dirty="0">
                          <a:solidFill>
                            <a:srgbClr val="000000">
                              <a:alpha val="100000"/>
                            </a:srgbClr>
                          </a:solidFill>
                          <a:latin typeface="Microsoft YaHei"/>
                          <a:ea typeface="Microsoft YaHei"/>
                          <a:cs typeface="Microsoft YaHei"/>
                        </a:rPr>
                        <a:t>险区域等级为</a:t>
                      </a:r>
                      <a:r>
                        <a:rPr sz="1500" kern="0" spc="50" dirty="0">
                          <a:solidFill>
                            <a:srgbClr val="000000">
                              <a:alpha val="100000"/>
                            </a:srgbClr>
                          </a:solidFill>
                          <a:latin typeface="FangSong"/>
                          <a:ea typeface="FangSong"/>
                          <a:cs typeface="FangSong"/>
                        </a:rPr>
                        <a:t>1</a:t>
                      </a:r>
                      <a:r>
                        <a:rPr sz="1500" kern="0" spc="50" dirty="0">
                          <a:solidFill>
                            <a:srgbClr val="000000">
                              <a:alpha val="100000"/>
                            </a:srgbClr>
                          </a:solidFill>
                          <a:latin typeface="Microsoft YaHei"/>
                          <a:ea typeface="Microsoft YaHei"/>
                          <a:cs typeface="Microsoft YaHei"/>
                        </a:rPr>
                        <a:t>区 </a:t>
                      </a:r>
                      <a:r>
                        <a:rPr sz="1500" kern="0" spc="40" dirty="0">
                          <a:solidFill>
                            <a:srgbClr val="000000">
                              <a:alpha val="100000"/>
                            </a:srgbClr>
                          </a:solidFill>
                          <a:latin typeface="Microsoft YaHei"/>
                          <a:ea typeface="Microsoft YaHei"/>
                          <a:cs typeface="Microsoft YaHei"/>
                        </a:rPr>
                        <a:t>）的电</a:t>
                      </a:r>
                      <a:r>
                        <a:rPr sz="1500" kern="0" spc="-10" dirty="0">
                          <a:solidFill>
                            <a:srgbClr val="000000">
                              <a:alpha val="100000"/>
                            </a:srgbClr>
                          </a:solidFill>
                          <a:latin typeface="Microsoft YaHei"/>
                          <a:ea typeface="Microsoft YaHei"/>
                          <a:cs typeface="Microsoft YaHei"/>
                        </a:rPr>
                        <a:t>      </a:t>
                      </a:r>
                      <a:r>
                        <a:rPr sz="1500" kern="0" spc="70" dirty="0">
                          <a:solidFill>
                            <a:srgbClr val="000000">
                              <a:alpha val="100000"/>
                            </a:srgbClr>
                          </a:solidFill>
                          <a:latin typeface="Microsoft YaHei"/>
                          <a:ea typeface="Microsoft YaHei"/>
                          <a:cs typeface="Microsoft YaHei"/>
                        </a:rPr>
                        <a:t>磁阀、</a:t>
                      </a:r>
                      <a:r>
                        <a:rPr sz="1500" kern="0" spc="-290" dirty="0">
                          <a:solidFill>
                            <a:srgbClr val="000000">
                              <a:alpha val="100000"/>
                            </a:srgbClr>
                          </a:solidFill>
                          <a:latin typeface="Microsoft YaHei"/>
                          <a:ea typeface="Microsoft YaHei"/>
                          <a:cs typeface="Microsoft YaHei"/>
                        </a:rPr>
                        <a:t> </a:t>
                      </a:r>
                      <a:r>
                        <a:rPr sz="1500" kern="0" spc="70" dirty="0">
                          <a:solidFill>
                            <a:srgbClr val="000000">
                              <a:alpha val="100000"/>
                            </a:srgbClr>
                          </a:solidFill>
                          <a:latin typeface="Microsoft YaHei"/>
                          <a:ea typeface="Microsoft YaHei"/>
                          <a:cs typeface="Microsoft YaHei"/>
                        </a:rPr>
                        <a:t>泄漏报警装置、</a:t>
                      </a:r>
                      <a:endParaRPr sz="1500" dirty="0">
                        <a:latin typeface="Microsoft YaHei"/>
                        <a:ea typeface="Microsoft YaHei"/>
                        <a:cs typeface="Microsoft YaHei"/>
                      </a:endParaRPr>
                    </a:p>
                    <a:p>
                      <a:pPr marL="231775" algn="l" rtl="0" eaLnBrk="0">
                        <a:lnSpc>
                          <a:spcPct val="125000"/>
                        </a:lnSpc>
                        <a:spcBef>
                          <a:spcPts val="101"/>
                        </a:spcBef>
                        <a:tabLst/>
                      </a:pPr>
                      <a:r>
                        <a:rPr sz="1500" kern="0" spc="90" dirty="0">
                          <a:solidFill>
                            <a:srgbClr val="000000">
                              <a:alpha val="100000"/>
                            </a:srgbClr>
                          </a:solidFill>
                          <a:latin typeface="Microsoft YaHei"/>
                          <a:ea typeface="Microsoft YaHei"/>
                          <a:cs typeface="Microsoft YaHei"/>
                        </a:rPr>
                        <a:t>控制按钮及相应的线路</a:t>
                      </a:r>
                      <a:r>
                        <a:rPr sz="1500" kern="0" spc="0" dirty="0">
                          <a:solidFill>
                            <a:srgbClr val="000000">
                              <a:alpha val="100000"/>
                            </a:srgbClr>
                          </a:solidFill>
                          <a:latin typeface="Microsoft YaHei"/>
                          <a:ea typeface="Microsoft YaHei"/>
                          <a:cs typeface="Microsoft YaHei"/>
                        </a:rPr>
                        <a:t>        </a:t>
                      </a:r>
                      <a:r>
                        <a:rPr sz="1500" kern="0" spc="70" dirty="0">
                          <a:solidFill>
                            <a:srgbClr val="000000">
                              <a:alpha val="100000"/>
                            </a:srgbClr>
                          </a:solidFill>
                          <a:latin typeface="Microsoft YaHei"/>
                          <a:ea typeface="Microsoft YaHei"/>
                          <a:cs typeface="Microsoft YaHei"/>
                        </a:rPr>
                        <a:t>结构的防爆性能 ；</a:t>
                      </a:r>
                      <a:endParaRPr sz="1500" dirty="0">
                        <a:latin typeface="Microsoft YaHei"/>
                        <a:ea typeface="Microsoft YaHei"/>
                        <a:cs typeface="Microsoft YaHei"/>
                      </a:endParaRPr>
                    </a:p>
                  </a:txBody>
                  <a:tcPr marL="0" marR="0" marT="0" marB="0">
                    <a:lnL>
                      <a:noFill/>
                    </a:lnL>
                    <a:lnR w="12700" cap="flat" cmpd="sng" algn="ctr">
                      <a:solidFill>
                        <a:srgbClr val="8EBFD6"/>
                      </a:solidFill>
                      <a:prstDash val="solid"/>
                      <a:round/>
                      <a:headEnd type="none" w="med" len="med"/>
                      <a:tailEnd type="none" w="med" len="med"/>
                    </a:lnR>
                    <a:lnT>
                      <a:noFill/>
                    </a:lnT>
                    <a:lnB w="12700" cap="flat" cmpd="sng" algn="ctr">
                      <a:solidFill>
                        <a:srgbClr val="8EBFD6"/>
                      </a:solidFill>
                      <a:prstDash val="solid"/>
                      <a:round/>
                      <a:headEnd type="none" w="med" len="med"/>
                      <a:tailEnd type="none" w="med" len="med"/>
                    </a:lnB>
                  </a:tcPr>
                </a:tc>
                <a:tc>
                  <a:txBody>
                    <a:bodyPr/>
                    <a:lstStyle/>
                    <a:p>
                      <a:pPr algn="l" rtl="0" eaLnBrk="0">
                        <a:lnSpc>
                          <a:spcPct val="152000"/>
                        </a:lnSpc>
                        <a:tabLst/>
                      </a:pPr>
                      <a:endParaRPr sz="1000" dirty="0">
                        <a:latin typeface="Arial"/>
                        <a:ea typeface="Arial"/>
                        <a:cs typeface="Arial"/>
                      </a:endParaRPr>
                    </a:p>
                    <a:p>
                      <a:pPr marL="1762125" algn="l" rtl="0" eaLnBrk="0">
                        <a:lnSpc>
                          <a:spcPct val="84000"/>
                        </a:lnSpc>
                        <a:spcBef>
                          <a:spcPts val="4"/>
                        </a:spcBef>
                        <a:tabLst/>
                      </a:pPr>
                      <a:r>
                        <a:rPr sz="1600" kern="0" spc="120" dirty="0">
                          <a:solidFill>
                            <a:srgbClr val="000000">
                              <a:alpha val="100000"/>
                            </a:srgbClr>
                          </a:solidFill>
                          <a:latin typeface="Microsoft YaHei"/>
                          <a:ea typeface="Microsoft YaHei"/>
                          <a:cs typeface="Microsoft YaHei"/>
                        </a:rPr>
                        <a:t>判定标准</a:t>
                      </a:r>
                      <a:endParaRPr sz="1600" dirty="0">
                        <a:latin typeface="Microsoft YaHei"/>
                        <a:ea typeface="Microsoft YaHei"/>
                        <a:cs typeface="Microsoft YaHei"/>
                      </a:endParaRPr>
                    </a:p>
                    <a:p>
                      <a:pPr algn="l" rtl="0" eaLnBrk="0">
                        <a:lnSpc>
                          <a:spcPct val="100000"/>
                        </a:lnSpc>
                        <a:tabLst/>
                      </a:pPr>
                      <a:endParaRPr sz="1000" dirty="0">
                        <a:latin typeface="Arial"/>
                        <a:ea typeface="Arial"/>
                        <a:cs typeface="Arial"/>
                      </a:endParaRPr>
                    </a:p>
                    <a:p>
                      <a:pPr algn="l" rtl="0" eaLnBrk="0">
                        <a:lnSpc>
                          <a:spcPct val="100000"/>
                        </a:lnSpc>
                        <a:tabLst/>
                      </a:pPr>
                      <a:endParaRPr sz="1000" dirty="0">
                        <a:latin typeface="Arial"/>
                        <a:ea typeface="Arial"/>
                        <a:cs typeface="Arial"/>
                      </a:endParaRPr>
                    </a:p>
                    <a:p>
                      <a:pPr algn="l" rtl="0" eaLnBrk="0">
                        <a:lnSpc>
                          <a:spcPct val="100000"/>
                        </a:lnSpc>
                        <a:tabLst/>
                      </a:pPr>
                      <a:endParaRPr sz="1000" dirty="0">
                        <a:latin typeface="Arial"/>
                        <a:ea typeface="Arial"/>
                        <a:cs typeface="Arial"/>
                      </a:endParaRPr>
                    </a:p>
                    <a:p>
                      <a:pPr algn="l" rtl="0" eaLnBrk="0">
                        <a:lnSpc>
                          <a:spcPct val="100000"/>
                        </a:lnSpc>
                        <a:tabLst/>
                      </a:pPr>
                      <a:endParaRPr sz="1000" dirty="0">
                        <a:latin typeface="Arial"/>
                        <a:ea typeface="Arial"/>
                        <a:cs typeface="Arial"/>
                      </a:endParaRPr>
                    </a:p>
                    <a:p>
                      <a:pPr algn="l" rtl="0" eaLnBrk="0">
                        <a:lnSpc>
                          <a:spcPct val="100000"/>
                        </a:lnSpc>
                        <a:tabLst/>
                      </a:pPr>
                      <a:endParaRPr sz="1000" dirty="0">
                        <a:latin typeface="Arial"/>
                        <a:ea typeface="Arial"/>
                        <a:cs typeface="Arial"/>
                      </a:endParaRPr>
                    </a:p>
                    <a:p>
                      <a:pPr algn="l" rtl="0" eaLnBrk="0">
                        <a:lnSpc>
                          <a:spcPct val="101000"/>
                        </a:lnSpc>
                        <a:tabLst/>
                      </a:pPr>
                      <a:endParaRPr sz="1000" dirty="0">
                        <a:latin typeface="Arial"/>
                        <a:ea typeface="Arial"/>
                        <a:cs typeface="Arial"/>
                      </a:endParaRPr>
                    </a:p>
                    <a:p>
                      <a:pPr algn="l" rtl="0" eaLnBrk="0">
                        <a:lnSpc>
                          <a:spcPct val="125000"/>
                        </a:lnSpc>
                        <a:tabLst/>
                      </a:pPr>
                      <a:endParaRPr sz="300" dirty="0">
                        <a:latin typeface="Arial"/>
                        <a:ea typeface="Arial"/>
                        <a:cs typeface="Arial"/>
                      </a:endParaRPr>
                    </a:p>
                    <a:p>
                      <a:pPr marL="232409" algn="l" rtl="0" eaLnBrk="0">
                        <a:lnSpc>
                          <a:spcPct val="130000"/>
                        </a:lnSpc>
                        <a:spcBef>
                          <a:spcPts val="1"/>
                        </a:spcBef>
                        <a:tabLst/>
                      </a:pPr>
                      <a:r>
                        <a:rPr sz="1500" kern="0" spc="40" dirty="0">
                          <a:solidFill>
                            <a:srgbClr val="000000">
                              <a:alpha val="100000"/>
                            </a:srgbClr>
                          </a:solidFill>
                          <a:latin typeface="Microsoft YaHei"/>
                          <a:ea typeface="Microsoft YaHei"/>
                          <a:cs typeface="Microsoft YaHei"/>
                        </a:rPr>
                        <a:t>检查要点（ </a:t>
                      </a:r>
                      <a:r>
                        <a:rPr sz="1500" kern="0" spc="40" dirty="0">
                          <a:solidFill>
                            <a:srgbClr val="000000">
                              <a:alpha val="100000"/>
                            </a:srgbClr>
                          </a:solidFill>
                          <a:latin typeface="FangSong"/>
                          <a:ea typeface="FangSong"/>
                          <a:cs typeface="FangSong"/>
                        </a:rPr>
                        <a:t>1</a:t>
                      </a:r>
                      <a:r>
                        <a:rPr sz="1500" kern="0" spc="-260" dirty="0">
                          <a:solidFill>
                            <a:srgbClr val="000000">
                              <a:alpha val="100000"/>
                            </a:srgbClr>
                          </a:solidFill>
                          <a:latin typeface="FangSong"/>
                          <a:ea typeface="FangSong"/>
                          <a:cs typeface="FangSong"/>
                        </a:rPr>
                        <a:t> </a:t>
                      </a:r>
                      <a:r>
                        <a:rPr sz="1500" kern="0" spc="40" dirty="0">
                          <a:solidFill>
                            <a:srgbClr val="000000">
                              <a:alpha val="100000"/>
                            </a:srgbClr>
                          </a:solidFill>
                          <a:latin typeface="Microsoft YaHei"/>
                          <a:ea typeface="Microsoft YaHei"/>
                          <a:cs typeface="Microsoft YaHei"/>
                        </a:rPr>
                        <a:t>）中涉及的设备及电气、</a:t>
                      </a:r>
                      <a:r>
                        <a:rPr sz="1500" kern="0" spc="-330" dirty="0">
                          <a:solidFill>
                            <a:srgbClr val="000000">
                              <a:alpha val="100000"/>
                            </a:srgbClr>
                          </a:solidFill>
                          <a:latin typeface="Microsoft YaHei"/>
                          <a:ea typeface="Microsoft YaHei"/>
                          <a:cs typeface="Microsoft YaHei"/>
                        </a:rPr>
                        <a:t> </a:t>
                      </a:r>
                      <a:r>
                        <a:rPr sz="1500" kern="0" spc="40" dirty="0">
                          <a:solidFill>
                            <a:srgbClr val="000000">
                              <a:alpha val="100000"/>
                            </a:srgbClr>
                          </a:solidFill>
                          <a:latin typeface="Microsoft YaHei"/>
                          <a:ea typeface="Microsoft YaHei"/>
                          <a:cs typeface="Microsoft YaHei"/>
                        </a:rPr>
                        <a:t>仪表装</a:t>
                      </a:r>
                      <a:r>
                        <a:rPr sz="1500" kern="0" spc="0" dirty="0">
                          <a:solidFill>
                            <a:srgbClr val="000000">
                              <a:alpha val="100000"/>
                            </a:srgbClr>
                          </a:solidFill>
                          <a:latin typeface="Microsoft YaHei"/>
                          <a:ea typeface="Microsoft YaHei"/>
                          <a:cs typeface="Microsoft YaHei"/>
                        </a:rPr>
                        <a:t>     </a:t>
                      </a:r>
                      <a:r>
                        <a:rPr sz="1500" kern="0" spc="100" dirty="0">
                          <a:solidFill>
                            <a:srgbClr val="000000">
                              <a:alpha val="100000"/>
                            </a:srgbClr>
                          </a:solidFill>
                          <a:latin typeface="Microsoft YaHei"/>
                          <a:ea typeface="Microsoft YaHei"/>
                          <a:cs typeface="Microsoft YaHei"/>
                        </a:rPr>
                        <a:t>置和相应的线路结构不具</a:t>
                      </a:r>
                      <a:r>
                        <a:rPr sz="1500" kern="0" spc="90" dirty="0">
                          <a:solidFill>
                            <a:srgbClr val="000000">
                              <a:alpha val="100000"/>
                            </a:srgbClr>
                          </a:solidFill>
                          <a:latin typeface="Microsoft YaHei"/>
                          <a:ea typeface="Microsoft YaHei"/>
                          <a:cs typeface="Microsoft YaHei"/>
                        </a:rPr>
                        <a:t>有</a:t>
                      </a:r>
                      <a:r>
                        <a:rPr sz="1500" kern="0" spc="90" dirty="0">
                          <a:solidFill>
                            <a:srgbClr val="000000">
                              <a:alpha val="100000"/>
                            </a:srgbClr>
                          </a:solidFill>
                          <a:latin typeface="FangSong"/>
                          <a:ea typeface="FangSong"/>
                          <a:cs typeface="FangSong"/>
                        </a:rPr>
                        <a:t>1</a:t>
                      </a:r>
                      <a:r>
                        <a:rPr sz="1500" kern="0" spc="90" dirty="0">
                          <a:solidFill>
                            <a:srgbClr val="000000">
                              <a:alpha val="100000"/>
                            </a:srgbClr>
                          </a:solidFill>
                          <a:latin typeface="Microsoft YaHei"/>
                          <a:ea typeface="Microsoft YaHei"/>
                          <a:cs typeface="Microsoft YaHei"/>
                        </a:rPr>
                        <a:t>区相对应的防爆</a:t>
                      </a:r>
                      <a:r>
                        <a:rPr sz="1500" kern="0" spc="0" dirty="0">
                          <a:solidFill>
                            <a:srgbClr val="000000">
                              <a:alpha val="100000"/>
                            </a:srgbClr>
                          </a:solidFill>
                          <a:latin typeface="Microsoft YaHei"/>
                          <a:ea typeface="Microsoft YaHei"/>
                          <a:cs typeface="Microsoft YaHei"/>
                        </a:rPr>
                        <a:t>     </a:t>
                      </a:r>
                      <a:r>
                        <a:rPr sz="1500" kern="0" spc="30" dirty="0">
                          <a:solidFill>
                            <a:srgbClr val="000000">
                              <a:alpha val="100000"/>
                            </a:srgbClr>
                          </a:solidFill>
                          <a:latin typeface="Microsoft YaHei"/>
                          <a:ea typeface="Microsoft YaHei"/>
                          <a:cs typeface="Microsoft YaHei"/>
                        </a:rPr>
                        <a:t>性能 ，构成重大隐患。</a:t>
                      </a:r>
                      <a:endParaRPr sz="1500" dirty="0">
                        <a:latin typeface="Microsoft YaHei"/>
                        <a:ea typeface="Microsoft YaHei"/>
                        <a:cs typeface="Microsoft YaHei"/>
                      </a:endParaRPr>
                    </a:p>
                  </a:txBody>
                  <a:tcPr marL="0" marR="0" marT="0" marB="0">
                    <a:lnL w="12700" cap="flat" cmpd="sng" algn="ctr">
                      <a:solidFill>
                        <a:srgbClr val="8EBFD6"/>
                      </a:solidFill>
                      <a:prstDash val="solid"/>
                      <a:round/>
                      <a:headEnd type="none" w="med" len="med"/>
                      <a:tailEnd type="none" w="med" len="med"/>
                    </a:lnL>
                    <a:lnR w="12700" cap="flat" cmpd="sng" algn="ctr">
                      <a:solidFill>
                        <a:srgbClr val="8EBFD6"/>
                      </a:solidFill>
                      <a:prstDash val="solid"/>
                      <a:round/>
                      <a:headEnd type="none" w="med" len="med"/>
                      <a:tailEnd type="none" w="med" len="med"/>
                    </a:lnR>
                    <a:lnT>
                      <a:noFill/>
                    </a:lnT>
                    <a:lnB w="12700" cap="flat" cmpd="sng" algn="ctr">
                      <a:solidFill>
                        <a:srgbClr val="8EBFD6"/>
                      </a:solidFill>
                      <a:prstDash val="solid"/>
                      <a:round/>
                      <a:headEnd type="none" w="med" len="med"/>
                      <a:tailEnd type="none" w="med" len="med"/>
                    </a:lnB>
                  </a:tcPr>
                </a:tc>
                <a:tc>
                  <a:txBody>
                    <a:bodyPr/>
                    <a:lstStyle/>
                    <a:p>
                      <a:pPr algn="l" rtl="0" eaLnBrk="0">
                        <a:lnSpc>
                          <a:spcPct val="151000"/>
                        </a:lnSpc>
                        <a:tabLst/>
                      </a:pPr>
                      <a:endParaRPr sz="1000" dirty="0">
                        <a:latin typeface="Arial"/>
                        <a:ea typeface="Arial"/>
                        <a:cs typeface="Arial"/>
                      </a:endParaRPr>
                    </a:p>
                    <a:p>
                      <a:pPr marL="1162050" algn="l" rtl="0" eaLnBrk="0">
                        <a:lnSpc>
                          <a:spcPct val="85000"/>
                        </a:lnSpc>
                        <a:spcBef>
                          <a:spcPts val="1"/>
                        </a:spcBef>
                        <a:tabLst/>
                      </a:pPr>
                      <a:r>
                        <a:rPr sz="1600" kern="0" spc="140" dirty="0">
                          <a:solidFill>
                            <a:srgbClr val="000000">
                              <a:alpha val="100000"/>
                            </a:srgbClr>
                          </a:solidFill>
                          <a:latin typeface="Microsoft YaHei"/>
                          <a:ea typeface="Microsoft YaHei"/>
                          <a:cs typeface="Microsoft YaHei"/>
                        </a:rPr>
                        <a:t>相关参考依据</a:t>
                      </a:r>
                      <a:endParaRPr sz="1600" dirty="0">
                        <a:latin typeface="Microsoft YaHei"/>
                        <a:ea typeface="Microsoft YaHei"/>
                        <a:cs typeface="Microsoft YaHei"/>
                      </a:endParaRPr>
                    </a:p>
                    <a:p>
                      <a:pPr algn="l" rtl="0" eaLnBrk="0">
                        <a:lnSpc>
                          <a:spcPct val="102000"/>
                        </a:lnSpc>
                        <a:tabLst/>
                      </a:pPr>
                      <a:endParaRPr sz="1000" dirty="0">
                        <a:latin typeface="Arial"/>
                        <a:ea typeface="Arial"/>
                        <a:cs typeface="Arial"/>
                      </a:endParaRPr>
                    </a:p>
                    <a:p>
                      <a:pPr algn="l" rtl="0" eaLnBrk="0">
                        <a:lnSpc>
                          <a:spcPct val="102000"/>
                        </a:lnSpc>
                        <a:tabLst/>
                      </a:pPr>
                      <a:endParaRPr sz="1000" dirty="0">
                        <a:latin typeface="Arial"/>
                        <a:ea typeface="Arial"/>
                        <a:cs typeface="Arial"/>
                      </a:endParaRPr>
                    </a:p>
                    <a:p>
                      <a:pPr algn="l" rtl="0" eaLnBrk="0">
                        <a:lnSpc>
                          <a:spcPct val="102000"/>
                        </a:lnSpc>
                        <a:tabLst/>
                      </a:pPr>
                      <a:endParaRPr sz="1000" dirty="0">
                        <a:latin typeface="Arial"/>
                        <a:ea typeface="Arial"/>
                        <a:cs typeface="Arial"/>
                      </a:endParaRPr>
                    </a:p>
                    <a:p>
                      <a:pPr algn="l" rtl="0" eaLnBrk="0">
                        <a:lnSpc>
                          <a:spcPct val="103000"/>
                        </a:lnSpc>
                        <a:tabLst/>
                      </a:pPr>
                      <a:endParaRPr sz="1000" dirty="0">
                        <a:latin typeface="Arial"/>
                        <a:ea typeface="Arial"/>
                        <a:cs typeface="Arial"/>
                      </a:endParaRPr>
                    </a:p>
                    <a:p>
                      <a:pPr algn="l" rtl="0" eaLnBrk="0">
                        <a:lnSpc>
                          <a:spcPct val="127000"/>
                        </a:lnSpc>
                        <a:tabLst/>
                      </a:pPr>
                      <a:endParaRPr sz="300" dirty="0">
                        <a:latin typeface="Arial"/>
                        <a:ea typeface="Arial"/>
                        <a:cs typeface="Arial"/>
                      </a:endParaRPr>
                    </a:p>
                    <a:p>
                      <a:pPr marL="231775" indent="112395" algn="l" rtl="0" eaLnBrk="0">
                        <a:lnSpc>
                          <a:spcPct val="129000"/>
                        </a:lnSpc>
                        <a:spcBef>
                          <a:spcPts val="3"/>
                        </a:spcBef>
                        <a:tabLst/>
                      </a:pPr>
                      <a:r>
                        <a:rPr sz="1500" kern="0" spc="120" dirty="0">
                          <a:solidFill>
                            <a:srgbClr val="FF0000">
                              <a:alpha val="100000"/>
                            </a:srgbClr>
                          </a:solidFill>
                          <a:latin typeface="Microsoft YaHei"/>
                          <a:ea typeface="Microsoft YaHei"/>
                          <a:cs typeface="Microsoft YaHei"/>
                        </a:rPr>
                        <a:t>【依据】</a:t>
                      </a:r>
                      <a:r>
                        <a:rPr sz="1500" kern="0" spc="-70" dirty="0">
                          <a:solidFill>
                            <a:srgbClr val="FF0000">
                              <a:alpha val="100000"/>
                            </a:srgbClr>
                          </a:solidFill>
                          <a:latin typeface="Microsoft YaHei"/>
                          <a:ea typeface="Microsoft YaHei"/>
                          <a:cs typeface="Microsoft YaHei"/>
                        </a:rPr>
                        <a:t> </a:t>
                      </a:r>
                      <a:r>
                        <a:rPr sz="1500" kern="0" spc="120" dirty="0">
                          <a:solidFill>
                            <a:srgbClr val="000000">
                              <a:alpha val="100000"/>
                            </a:srgbClr>
                          </a:solidFill>
                          <a:latin typeface="Microsoft YaHei"/>
                          <a:ea typeface="Microsoft YaHei"/>
                          <a:cs typeface="Microsoft YaHei"/>
                        </a:rPr>
                        <a:t>《燃气工程</a:t>
                      </a:r>
                      <a:r>
                        <a:rPr sz="1500" kern="0" spc="110" dirty="0">
                          <a:solidFill>
                            <a:srgbClr val="000000">
                              <a:alpha val="100000"/>
                            </a:srgbClr>
                          </a:solidFill>
                          <a:latin typeface="Microsoft YaHei"/>
                          <a:ea typeface="Microsoft YaHei"/>
                          <a:cs typeface="Microsoft YaHei"/>
                        </a:rPr>
                        <a:t>项目规范》</a:t>
                      </a:r>
                      <a:r>
                        <a:rPr sz="1500" kern="0" spc="0" dirty="0">
                          <a:solidFill>
                            <a:srgbClr val="000000">
                              <a:alpha val="100000"/>
                            </a:srgbClr>
                          </a:solidFill>
                          <a:latin typeface="Microsoft YaHei"/>
                          <a:ea typeface="Microsoft YaHei"/>
                          <a:cs typeface="Microsoft YaHei"/>
                        </a:rPr>
                        <a:t>        </a:t>
                      </a:r>
                      <a:r>
                        <a:rPr sz="1500" kern="0" spc="140" dirty="0">
                          <a:solidFill>
                            <a:srgbClr val="000000">
                              <a:alpha val="100000"/>
                            </a:srgbClr>
                          </a:solidFill>
                          <a:latin typeface="Microsoft YaHei"/>
                          <a:ea typeface="Microsoft YaHei"/>
                          <a:cs typeface="Microsoft YaHei"/>
                        </a:rPr>
                        <a:t>第</a:t>
                      </a:r>
                      <a:r>
                        <a:rPr sz="1500" kern="0" spc="280" dirty="0">
                          <a:solidFill>
                            <a:srgbClr val="000000">
                              <a:alpha val="100000"/>
                            </a:srgbClr>
                          </a:solidFill>
                          <a:latin typeface="Microsoft YaHei"/>
                          <a:ea typeface="Microsoft YaHei"/>
                          <a:cs typeface="Microsoft YaHei"/>
                        </a:rPr>
                        <a:t> </a:t>
                      </a:r>
                      <a:r>
                        <a:rPr sz="1500" kern="0" spc="140" dirty="0">
                          <a:solidFill>
                            <a:srgbClr val="000000">
                              <a:alpha val="100000"/>
                            </a:srgbClr>
                          </a:solidFill>
                          <a:latin typeface="Microsoft YaHei"/>
                          <a:ea typeface="Microsoft YaHei"/>
                          <a:cs typeface="Microsoft YaHei"/>
                        </a:rPr>
                        <a:t>4.2.18</a:t>
                      </a:r>
                      <a:r>
                        <a:rPr sz="1500" kern="0" spc="290" dirty="0">
                          <a:solidFill>
                            <a:srgbClr val="000000">
                              <a:alpha val="100000"/>
                            </a:srgbClr>
                          </a:solidFill>
                          <a:latin typeface="Microsoft YaHei"/>
                          <a:ea typeface="Microsoft YaHei"/>
                          <a:cs typeface="Microsoft YaHei"/>
                        </a:rPr>
                        <a:t> </a:t>
                      </a:r>
                      <a:r>
                        <a:rPr sz="1500" kern="0" spc="140" dirty="0">
                          <a:solidFill>
                            <a:srgbClr val="000000">
                              <a:alpha val="100000"/>
                            </a:srgbClr>
                          </a:solidFill>
                          <a:latin typeface="Microsoft YaHei"/>
                          <a:ea typeface="Microsoft YaHei"/>
                          <a:cs typeface="Microsoft YaHei"/>
                        </a:rPr>
                        <a:t>条 ：燃</a:t>
                      </a:r>
                      <a:r>
                        <a:rPr sz="1500" kern="0" spc="130" dirty="0">
                          <a:solidFill>
                            <a:srgbClr val="000000">
                              <a:alpha val="100000"/>
                            </a:srgbClr>
                          </a:solidFill>
                          <a:latin typeface="Microsoft YaHei"/>
                          <a:ea typeface="Microsoft YaHei"/>
                          <a:cs typeface="Microsoft YaHei"/>
                        </a:rPr>
                        <a:t>气厂站内设置</a:t>
                      </a:r>
                      <a:r>
                        <a:rPr sz="1500" kern="0" spc="0" dirty="0">
                          <a:solidFill>
                            <a:srgbClr val="000000">
                              <a:alpha val="100000"/>
                            </a:srgbClr>
                          </a:solidFill>
                          <a:latin typeface="Microsoft YaHei"/>
                          <a:ea typeface="Microsoft YaHei"/>
                          <a:cs typeface="Microsoft YaHei"/>
                        </a:rPr>
                        <a:t>         </a:t>
                      </a:r>
                      <a:r>
                        <a:rPr sz="1500" kern="0" spc="180" dirty="0">
                          <a:solidFill>
                            <a:srgbClr val="000000">
                              <a:alpha val="100000"/>
                            </a:srgbClr>
                          </a:solidFill>
                          <a:latin typeface="Microsoft YaHei"/>
                          <a:ea typeface="Microsoft YaHei"/>
                          <a:cs typeface="Microsoft YaHei"/>
                        </a:rPr>
                        <a:t>在有爆炸危险环境的电气</a:t>
                      </a:r>
                      <a:r>
                        <a:rPr sz="1500" kern="0" spc="-230" dirty="0">
                          <a:solidFill>
                            <a:srgbClr val="000000">
                              <a:alpha val="100000"/>
                            </a:srgbClr>
                          </a:solidFill>
                          <a:latin typeface="Microsoft YaHei"/>
                          <a:ea typeface="Microsoft YaHei"/>
                          <a:cs typeface="Microsoft YaHei"/>
                        </a:rPr>
                        <a:t> </a:t>
                      </a:r>
                      <a:r>
                        <a:rPr sz="1500" kern="0" spc="170" dirty="0">
                          <a:solidFill>
                            <a:srgbClr val="000000">
                              <a:alpha val="100000"/>
                            </a:srgbClr>
                          </a:solidFill>
                          <a:latin typeface="Microsoft YaHei"/>
                          <a:ea typeface="Microsoft YaHei"/>
                          <a:cs typeface="Microsoft YaHei"/>
                        </a:rPr>
                        <a:t>、</a:t>
                      </a:r>
                      <a:r>
                        <a:rPr sz="1500" kern="0" spc="-240" dirty="0">
                          <a:solidFill>
                            <a:srgbClr val="000000">
                              <a:alpha val="100000"/>
                            </a:srgbClr>
                          </a:solidFill>
                          <a:latin typeface="Microsoft YaHei"/>
                          <a:ea typeface="Microsoft YaHei"/>
                          <a:cs typeface="Microsoft YaHei"/>
                        </a:rPr>
                        <a:t> </a:t>
                      </a:r>
                      <a:r>
                        <a:rPr sz="1500" kern="0" spc="170" dirty="0">
                          <a:solidFill>
                            <a:srgbClr val="000000">
                              <a:alpha val="100000"/>
                            </a:srgbClr>
                          </a:solidFill>
                          <a:latin typeface="Microsoft YaHei"/>
                          <a:ea typeface="Microsoft YaHei"/>
                          <a:cs typeface="Microsoft YaHei"/>
                        </a:rPr>
                        <a:t>仪表</a:t>
                      </a:r>
                      <a:r>
                        <a:rPr sz="1500" kern="0" spc="0" dirty="0">
                          <a:solidFill>
                            <a:srgbClr val="000000">
                              <a:alpha val="100000"/>
                            </a:srgbClr>
                          </a:solidFill>
                          <a:latin typeface="Microsoft YaHei"/>
                          <a:ea typeface="Microsoft YaHei"/>
                          <a:cs typeface="Microsoft YaHei"/>
                        </a:rPr>
                        <a:t>        </a:t>
                      </a:r>
                      <a:r>
                        <a:rPr sz="1500" kern="0" spc="160" dirty="0">
                          <a:solidFill>
                            <a:srgbClr val="000000">
                              <a:alpha val="100000"/>
                            </a:srgbClr>
                          </a:solidFill>
                          <a:latin typeface="Microsoft YaHei"/>
                          <a:ea typeface="Microsoft YaHei"/>
                          <a:cs typeface="Microsoft YaHei"/>
                        </a:rPr>
                        <a:t>装置 ，应具有与该区域爆炸危险</a:t>
                      </a:r>
                      <a:r>
                        <a:rPr sz="1500" kern="0" spc="0" dirty="0">
                          <a:solidFill>
                            <a:srgbClr val="000000">
                              <a:alpha val="100000"/>
                            </a:srgbClr>
                          </a:solidFill>
                          <a:latin typeface="Microsoft YaHei"/>
                          <a:ea typeface="Microsoft YaHei"/>
                          <a:cs typeface="Microsoft YaHei"/>
                        </a:rPr>
                        <a:t>        </a:t>
                      </a:r>
                      <a:r>
                        <a:rPr sz="1500" kern="0" spc="200" dirty="0">
                          <a:solidFill>
                            <a:srgbClr val="000000">
                              <a:alpha val="100000"/>
                            </a:srgbClr>
                          </a:solidFill>
                          <a:latin typeface="Microsoft YaHei"/>
                          <a:ea typeface="Microsoft YaHei"/>
                          <a:cs typeface="Microsoft YaHei"/>
                        </a:rPr>
                        <a:t>等级相对应的防爆性</a:t>
                      </a:r>
                      <a:r>
                        <a:rPr sz="1500" kern="0" spc="190" dirty="0">
                          <a:solidFill>
                            <a:srgbClr val="000000">
                              <a:alpha val="100000"/>
                            </a:srgbClr>
                          </a:solidFill>
                          <a:latin typeface="Microsoft YaHei"/>
                          <a:ea typeface="Microsoft YaHei"/>
                          <a:cs typeface="Microsoft YaHei"/>
                        </a:rPr>
                        <a:t>能。</a:t>
                      </a:r>
                      <a:endParaRPr sz="1500" dirty="0">
                        <a:latin typeface="Microsoft YaHei"/>
                        <a:ea typeface="Microsoft YaHei"/>
                        <a:cs typeface="Microsoft YaHei"/>
                      </a:endParaRPr>
                    </a:p>
                  </a:txBody>
                  <a:tcPr marL="0" marR="0" marT="0" marB="0">
                    <a:lnL w="12700" cap="flat" cmpd="sng" algn="ctr">
                      <a:solidFill>
                        <a:srgbClr val="8EBFD6"/>
                      </a:solidFill>
                      <a:prstDash val="solid"/>
                      <a:round/>
                      <a:headEnd type="none" w="med" len="med"/>
                      <a:tailEnd type="none" w="med" len="med"/>
                    </a:lnL>
                    <a:lnR>
                      <a:noFill/>
                    </a:lnR>
                    <a:lnT>
                      <a:noFill/>
                    </a:lnT>
                    <a:lnB w="12700" cap="flat" cmpd="sng" algn="ctr">
                      <a:solidFill>
                        <a:srgbClr val="8EBFD6"/>
                      </a:solidFill>
                      <a:prstDash val="solid"/>
                      <a:round/>
                      <a:headEnd type="none" w="med" len="med"/>
                      <a:tailEnd type="none" w="med" len="med"/>
                    </a:lnB>
                  </a:tcPr>
                </a:tc>
                <a:extLst>
                  <a:ext uri="{0D108BD9-81ED-4DB2-BD59-A6C34878D82A}">
                    <a16:rowId xmlns:a16="http://schemas.microsoft.com/office/drawing/2014/main" val="10000"/>
                  </a:ext>
                </a:extLst>
              </a:tr>
            </a:tbl>
          </a:graphicData>
        </a:graphic>
      </p:graphicFrame>
      <p:sp>
        <p:nvSpPr>
          <p:cNvPr id="1414" name="textbox 1414"/>
          <p:cNvSpPr/>
          <p:nvPr/>
        </p:nvSpPr>
        <p:spPr>
          <a:xfrm>
            <a:off x="701601" y="510426"/>
            <a:ext cx="8720455" cy="1052194"/>
          </a:xfrm>
          <a:prstGeom prst="rect">
            <a:avLst/>
          </a:prstGeom>
          <a:noFill/>
          <a:ln w="0" cap="flat">
            <a:noFill/>
            <a:prstDash val="solid"/>
            <a:miter lim="0"/>
          </a:ln>
        </p:spPr>
        <p:txBody>
          <a:bodyPr vert="horz" wrap="square" lIns="0" tIns="0" rIns="0" bIns="0"/>
          <a:lstStyle/>
          <a:p>
            <a:pPr algn="l" rtl="0" eaLnBrk="0">
              <a:lnSpc>
                <a:spcPct val="83341"/>
              </a:lnSpc>
              <a:tabLst/>
            </a:pPr>
            <a:endParaRPr sz="100" dirty="0">
              <a:latin typeface="Arial"/>
              <a:ea typeface="Arial"/>
              <a:cs typeface="Arial"/>
            </a:endParaRPr>
          </a:p>
          <a:p>
            <a:pPr marL="215900" algn="l" rtl="0" eaLnBrk="0">
              <a:lnSpc>
                <a:spcPts val="4227"/>
              </a:lnSpc>
              <a:tabLst/>
            </a:pPr>
            <a:r>
              <a:rPr sz="3200" b="1" kern="0" spc="-80" dirty="0">
                <a:solidFill>
                  <a:srgbClr val="000000">
                    <a:alpha val="100000"/>
                  </a:srgbClr>
                </a:solidFill>
                <a:latin typeface="Microsoft YaHei"/>
                <a:ea typeface="Microsoft YaHei"/>
                <a:cs typeface="Microsoft YaHei"/>
              </a:rPr>
              <a:t>《城镇燃气经营安全重大隐患判定标准》解析</a:t>
            </a:r>
            <a:endParaRPr sz="3200" dirty="0">
              <a:latin typeface="Microsoft YaHei"/>
              <a:ea typeface="Microsoft YaHei"/>
              <a:cs typeface="Microsoft YaHei"/>
            </a:endParaRPr>
          </a:p>
          <a:p>
            <a:pPr algn="l" rtl="0" eaLnBrk="0">
              <a:lnSpc>
                <a:spcPct val="104000"/>
              </a:lnSpc>
              <a:tabLst/>
            </a:pPr>
            <a:endParaRPr sz="1000" dirty="0">
              <a:latin typeface="Arial"/>
              <a:ea typeface="Arial"/>
              <a:cs typeface="Arial"/>
            </a:endParaRPr>
          </a:p>
          <a:p>
            <a:pPr algn="l" rtl="0" eaLnBrk="0">
              <a:lnSpc>
                <a:spcPct val="100000"/>
              </a:lnSpc>
              <a:tabLst/>
            </a:pPr>
            <a:endParaRPr sz="400" dirty="0">
              <a:latin typeface="Arial"/>
              <a:ea typeface="Arial"/>
              <a:cs typeface="Arial"/>
            </a:endParaRPr>
          </a:p>
          <a:p>
            <a:pPr marL="52705" algn="l" rtl="0" eaLnBrk="0">
              <a:lnSpc>
                <a:spcPts val="2123"/>
              </a:lnSpc>
              <a:spcBef>
                <a:spcPts val="1"/>
              </a:spcBef>
              <a:tabLst/>
            </a:pPr>
            <a:r>
              <a:rPr sz="1600" kern="0" spc="10" dirty="0">
                <a:solidFill>
                  <a:srgbClr val="FF0000">
                    <a:alpha val="100000"/>
                  </a:srgbClr>
                </a:solidFill>
                <a:latin typeface="Wingdings"/>
                <a:ea typeface="Wingdings"/>
                <a:cs typeface="Wingdings"/>
              </a:rPr>
              <a:t>n</a:t>
            </a:r>
            <a:r>
              <a:rPr sz="1600" kern="0" spc="-570" dirty="0">
                <a:solidFill>
                  <a:srgbClr val="FF0000">
                    <a:alpha val="100000"/>
                  </a:srgbClr>
                </a:solidFill>
                <a:latin typeface="Wingdings"/>
                <a:ea typeface="Wingdings"/>
                <a:cs typeface="Wingdings"/>
              </a:rPr>
              <a:t> </a:t>
            </a:r>
            <a:r>
              <a:rPr sz="1600" kern="0" spc="10" dirty="0">
                <a:solidFill>
                  <a:srgbClr val="000000">
                    <a:alpha val="100000"/>
                  </a:srgbClr>
                </a:solidFill>
                <a:latin typeface="Microsoft YaHei"/>
                <a:ea typeface="Microsoft YaHei"/>
                <a:cs typeface="Microsoft YaHei"/>
              </a:rPr>
              <a:t>第五条  燃气经营者在燃气厂站安全管理中</a:t>
            </a:r>
            <a:r>
              <a:rPr sz="1600" kern="0" spc="0" dirty="0">
                <a:solidFill>
                  <a:srgbClr val="000000">
                    <a:alpha val="100000"/>
                  </a:srgbClr>
                </a:solidFill>
                <a:latin typeface="Microsoft YaHei"/>
                <a:ea typeface="Microsoft YaHei"/>
                <a:cs typeface="Microsoft YaHei"/>
              </a:rPr>
              <a:t> ，有下列情形之一的 ，判定为重大隐患 </a:t>
            </a:r>
            <a:r>
              <a:rPr sz="1600" kern="0" spc="-380" dirty="0">
                <a:solidFill>
                  <a:srgbClr val="000000">
                    <a:alpha val="100000"/>
                  </a:srgbClr>
                </a:solidFill>
                <a:latin typeface="Microsoft YaHei"/>
                <a:ea typeface="Microsoft YaHei"/>
                <a:cs typeface="Microsoft YaHei"/>
              </a:rPr>
              <a:t>：（</a:t>
            </a:r>
            <a:r>
              <a:rPr sz="1600" kern="0" spc="80" dirty="0">
                <a:solidFill>
                  <a:srgbClr val="000000">
                    <a:alpha val="100000"/>
                  </a:srgbClr>
                </a:solidFill>
                <a:latin typeface="Microsoft YaHei"/>
                <a:ea typeface="Microsoft YaHei"/>
                <a:cs typeface="Microsoft YaHei"/>
              </a:rPr>
              <a:t> </a:t>
            </a:r>
            <a:r>
              <a:rPr sz="1600" kern="0" spc="0" dirty="0">
                <a:solidFill>
                  <a:srgbClr val="000000">
                    <a:alpha val="100000"/>
                  </a:srgbClr>
                </a:solidFill>
                <a:latin typeface="Microsoft YaHei"/>
                <a:ea typeface="Microsoft YaHei"/>
                <a:cs typeface="Microsoft YaHei"/>
              </a:rPr>
              <a:t>5种）</a:t>
            </a:r>
            <a:endParaRPr sz="1600" dirty="0">
              <a:latin typeface="Microsoft YaHei"/>
              <a:ea typeface="Microsoft YaHei"/>
              <a:cs typeface="Microsoft YaHei"/>
            </a:endParaRPr>
          </a:p>
        </p:txBody>
      </p:sp>
      <p:sp>
        <p:nvSpPr>
          <p:cNvPr id="1416" name="textbox 1416"/>
          <p:cNvSpPr/>
          <p:nvPr/>
        </p:nvSpPr>
        <p:spPr>
          <a:xfrm>
            <a:off x="919643" y="1802229"/>
            <a:ext cx="10310494" cy="591184"/>
          </a:xfrm>
          <a:prstGeom prst="rect">
            <a:avLst/>
          </a:prstGeom>
          <a:noFill/>
          <a:ln w="0" cap="flat">
            <a:noFill/>
            <a:prstDash val="solid"/>
            <a:miter lim="0"/>
          </a:ln>
        </p:spPr>
        <p:txBody>
          <a:bodyPr vert="horz" wrap="square" lIns="0" tIns="0" rIns="0" bIns="0"/>
          <a:lstStyle/>
          <a:p>
            <a:pPr algn="l" rtl="0" eaLnBrk="0">
              <a:lnSpc>
                <a:spcPct val="18141"/>
              </a:lnSpc>
              <a:tabLst/>
            </a:pPr>
            <a:endParaRPr sz="100" dirty="0">
              <a:latin typeface="Arial"/>
              <a:ea typeface="Arial"/>
              <a:cs typeface="Arial"/>
            </a:endParaRPr>
          </a:p>
          <a:p>
            <a:pPr marL="32384" indent="81280" algn="l" rtl="0" eaLnBrk="0">
              <a:lnSpc>
                <a:spcPct val="118000"/>
              </a:lnSpc>
              <a:tabLst/>
            </a:pPr>
            <a:r>
              <a:rPr sz="1600" kern="0" spc="100" dirty="0">
                <a:solidFill>
                  <a:srgbClr val="000000">
                    <a:alpha val="100000"/>
                  </a:srgbClr>
                </a:solidFill>
                <a:latin typeface="Microsoft YaHei"/>
                <a:ea typeface="Microsoft YaHei"/>
                <a:cs typeface="Microsoft YaHei"/>
              </a:rPr>
              <a:t>（</a:t>
            </a:r>
            <a:r>
              <a:rPr sz="1600" kern="0" spc="200" dirty="0">
                <a:solidFill>
                  <a:srgbClr val="000000">
                    <a:alpha val="100000"/>
                  </a:srgbClr>
                </a:solidFill>
                <a:latin typeface="Microsoft YaHei"/>
                <a:ea typeface="Microsoft YaHei"/>
                <a:cs typeface="Microsoft YaHei"/>
              </a:rPr>
              <a:t> </a:t>
            </a:r>
            <a:r>
              <a:rPr sz="1600" kern="0" spc="100" dirty="0">
                <a:solidFill>
                  <a:srgbClr val="000000">
                    <a:alpha val="100000"/>
                  </a:srgbClr>
                </a:solidFill>
                <a:latin typeface="Microsoft YaHei"/>
                <a:ea typeface="Microsoft YaHei"/>
                <a:cs typeface="Microsoft YaHei"/>
              </a:rPr>
              <a:t>四 ）燃气厂站内设置在有爆炸危险环境的电气</a:t>
            </a:r>
            <a:r>
              <a:rPr sz="1600" kern="0" spc="-260" dirty="0">
                <a:solidFill>
                  <a:srgbClr val="000000">
                    <a:alpha val="100000"/>
                  </a:srgbClr>
                </a:solidFill>
                <a:latin typeface="Microsoft YaHei"/>
                <a:ea typeface="Microsoft YaHei"/>
                <a:cs typeface="Microsoft YaHei"/>
              </a:rPr>
              <a:t> </a:t>
            </a:r>
            <a:r>
              <a:rPr sz="1600" kern="0" spc="100" dirty="0">
                <a:solidFill>
                  <a:srgbClr val="000000">
                    <a:alpha val="100000"/>
                  </a:srgbClr>
                </a:solidFill>
                <a:latin typeface="Microsoft YaHei"/>
                <a:ea typeface="Microsoft YaHei"/>
                <a:cs typeface="Microsoft YaHei"/>
              </a:rPr>
              <a:t>、</a:t>
            </a:r>
            <a:r>
              <a:rPr sz="1600" kern="0" spc="-300" dirty="0">
                <a:solidFill>
                  <a:srgbClr val="000000">
                    <a:alpha val="100000"/>
                  </a:srgbClr>
                </a:solidFill>
                <a:latin typeface="Microsoft YaHei"/>
                <a:ea typeface="Microsoft YaHei"/>
                <a:cs typeface="Microsoft YaHei"/>
              </a:rPr>
              <a:t> </a:t>
            </a:r>
            <a:r>
              <a:rPr sz="1600" kern="0" spc="90" dirty="0">
                <a:solidFill>
                  <a:srgbClr val="000000">
                    <a:alpha val="100000"/>
                  </a:srgbClr>
                </a:solidFill>
                <a:latin typeface="Microsoft YaHei"/>
                <a:ea typeface="Microsoft YaHei"/>
                <a:cs typeface="Microsoft YaHei"/>
              </a:rPr>
              <a:t>仪表装置 ，不具有与该区域爆炸危险等级相对应的防爆</a:t>
            </a:r>
            <a:r>
              <a:rPr sz="1600" kern="0" spc="0" dirty="0">
                <a:solidFill>
                  <a:srgbClr val="000000">
                    <a:alpha val="100000"/>
                  </a:srgbClr>
                </a:solidFill>
                <a:latin typeface="Microsoft YaHei"/>
                <a:ea typeface="Microsoft YaHei"/>
                <a:cs typeface="Microsoft YaHei"/>
              </a:rPr>
              <a:t> </a:t>
            </a:r>
            <a:r>
              <a:rPr sz="1600" kern="0" spc="50" dirty="0">
                <a:solidFill>
                  <a:srgbClr val="000000">
                    <a:alpha val="100000"/>
                  </a:srgbClr>
                </a:solidFill>
                <a:latin typeface="Microsoft YaHei"/>
                <a:ea typeface="Microsoft YaHei"/>
                <a:cs typeface="Microsoft YaHei"/>
              </a:rPr>
              <a:t>性能 ；</a:t>
            </a:r>
            <a:endParaRPr sz="1600" dirty="0">
              <a:latin typeface="Microsoft YaHei"/>
              <a:ea typeface="Microsoft YaHei"/>
              <a:cs typeface="Microsoft YaHei"/>
            </a:endParaRPr>
          </a:p>
        </p:txBody>
      </p:sp>
      <p:sp>
        <p:nvSpPr>
          <p:cNvPr id="1418" name="textbox 1418"/>
          <p:cNvSpPr/>
          <p:nvPr/>
        </p:nvSpPr>
        <p:spPr>
          <a:xfrm>
            <a:off x="5094022" y="2724248"/>
            <a:ext cx="1997710" cy="295275"/>
          </a:xfrm>
          <a:prstGeom prst="rect">
            <a:avLst/>
          </a:prstGeom>
          <a:noFill/>
          <a:ln w="0" cap="flat">
            <a:noFill/>
            <a:prstDash val="solid"/>
            <a:miter lim="0"/>
          </a:ln>
        </p:spPr>
        <p:txBody>
          <a:bodyPr vert="horz" wrap="square" lIns="0" tIns="0" rIns="0" bIns="0"/>
          <a:lstStyle/>
          <a:p>
            <a:pPr algn="l" rtl="0" eaLnBrk="0">
              <a:lnSpc>
                <a:spcPct val="83341"/>
              </a:lnSpc>
              <a:tabLst/>
            </a:pPr>
            <a:endParaRPr sz="100" dirty="0">
              <a:latin typeface="Arial"/>
              <a:ea typeface="Arial"/>
              <a:cs typeface="Arial"/>
            </a:endParaRPr>
          </a:p>
          <a:p>
            <a:pPr marL="12700" algn="l" rtl="0" eaLnBrk="0">
              <a:lnSpc>
                <a:spcPts val="2123"/>
              </a:lnSpc>
              <a:tabLst/>
            </a:pPr>
            <a:r>
              <a:rPr sz="1600" kern="0" spc="130" dirty="0">
                <a:solidFill>
                  <a:srgbClr val="000000">
                    <a:alpha val="100000"/>
                  </a:srgbClr>
                </a:solidFill>
                <a:latin typeface="Microsoft YaHei"/>
                <a:ea typeface="Microsoft YaHei"/>
                <a:cs typeface="Microsoft YaHei"/>
              </a:rPr>
              <a:t>6</a:t>
            </a:r>
            <a:r>
              <a:rPr sz="1600" kern="0" spc="-220" dirty="0">
                <a:solidFill>
                  <a:srgbClr val="000000">
                    <a:alpha val="100000"/>
                  </a:srgbClr>
                </a:solidFill>
                <a:latin typeface="Microsoft YaHei"/>
                <a:ea typeface="Microsoft YaHei"/>
                <a:cs typeface="Microsoft YaHei"/>
              </a:rPr>
              <a:t> </a:t>
            </a:r>
            <a:r>
              <a:rPr sz="1600" kern="0" spc="130" dirty="0">
                <a:solidFill>
                  <a:srgbClr val="000000">
                    <a:alpha val="100000"/>
                  </a:srgbClr>
                </a:solidFill>
                <a:latin typeface="Microsoft YaHei"/>
                <a:ea typeface="Microsoft YaHei"/>
                <a:cs typeface="Microsoft YaHei"/>
              </a:rPr>
              <a:t>、</a:t>
            </a:r>
            <a:r>
              <a:rPr sz="1600" kern="0" spc="-240" dirty="0">
                <a:solidFill>
                  <a:srgbClr val="000000">
                    <a:alpha val="100000"/>
                  </a:srgbClr>
                </a:solidFill>
                <a:latin typeface="Microsoft YaHei"/>
                <a:ea typeface="Microsoft YaHei"/>
                <a:cs typeface="Microsoft YaHei"/>
              </a:rPr>
              <a:t> </a:t>
            </a:r>
            <a:r>
              <a:rPr sz="1600" kern="0" spc="0" dirty="0">
                <a:solidFill>
                  <a:srgbClr val="000000">
                    <a:alpha val="100000"/>
                  </a:srgbClr>
                </a:solidFill>
                <a:latin typeface="Microsoft YaHei"/>
                <a:ea typeface="Microsoft YaHei"/>
                <a:cs typeface="Microsoft YaHei"/>
              </a:rPr>
              <a:t>CNG</a:t>
            </a:r>
            <a:r>
              <a:rPr sz="1600" kern="0" spc="130" dirty="0">
                <a:solidFill>
                  <a:srgbClr val="000000">
                    <a:alpha val="100000"/>
                  </a:srgbClr>
                </a:solidFill>
                <a:latin typeface="Microsoft YaHei"/>
                <a:ea typeface="Microsoft YaHei"/>
                <a:cs typeface="Microsoft YaHei"/>
              </a:rPr>
              <a:t>汽车加气站</a:t>
            </a:r>
            <a:endParaRPr sz="1600" dirty="0">
              <a:latin typeface="Microsoft YaHei"/>
              <a:ea typeface="Microsoft YaHei"/>
              <a:cs typeface="Microsoft YaHei"/>
            </a:endParaRPr>
          </a:p>
        </p:txBody>
      </p:sp>
      <p:pic>
        <p:nvPicPr>
          <p:cNvPr id="1420" name="picture 1420"/>
          <p:cNvPicPr>
            <a:picLocks noChangeAspect="1"/>
          </p:cNvPicPr>
          <p:nvPr/>
        </p:nvPicPr>
        <p:blipFill>
          <a:blip r:embed="rId2"/>
          <a:stretch>
            <a:fillRect/>
          </a:stretch>
        </p:blipFill>
        <p:spPr>
          <a:xfrm rot="21600000">
            <a:off x="11472671" y="0"/>
            <a:ext cx="719328" cy="720852"/>
          </a:xfrm>
          <a:prstGeom prst="rect">
            <a:avLst/>
          </a:prstGeom>
        </p:spPr>
      </p:pic>
      <p:pic>
        <p:nvPicPr>
          <p:cNvPr id="1422" name="picture 1422"/>
          <p:cNvPicPr>
            <a:picLocks noChangeAspect="1"/>
          </p:cNvPicPr>
          <p:nvPr/>
        </p:nvPicPr>
        <p:blipFill>
          <a:blip r:embed="rId3"/>
          <a:stretch>
            <a:fillRect/>
          </a:stretch>
        </p:blipFill>
        <p:spPr>
          <a:xfrm rot="21600000">
            <a:off x="0" y="6138671"/>
            <a:ext cx="720852" cy="719328"/>
          </a:xfrm>
          <a:prstGeom prst="rect">
            <a:avLst/>
          </a:prstGeom>
        </p:spPr>
      </p:pic>
      <p:pic>
        <p:nvPicPr>
          <p:cNvPr id="1424" name="picture 1424"/>
          <p:cNvPicPr>
            <a:picLocks noChangeAspect="1"/>
          </p:cNvPicPr>
          <p:nvPr/>
        </p:nvPicPr>
        <p:blipFill>
          <a:blip r:embed="rId4"/>
          <a:stretch>
            <a:fillRect/>
          </a:stretch>
        </p:blipFill>
        <p:spPr>
          <a:xfrm rot="21600000">
            <a:off x="720090" y="1619250"/>
            <a:ext cx="10751184" cy="12700"/>
          </a:xfrm>
          <a:prstGeom prst="rect">
            <a:avLst/>
          </a:prstGeom>
        </p:spPr>
      </p:pic>
      <p:pic>
        <p:nvPicPr>
          <p:cNvPr id="1426" name="picture 1426"/>
          <p:cNvPicPr>
            <a:picLocks noChangeAspect="1"/>
          </p:cNvPicPr>
          <p:nvPr/>
        </p:nvPicPr>
        <p:blipFill>
          <a:blip r:embed="rId4"/>
          <a:stretch>
            <a:fillRect/>
          </a:stretch>
        </p:blipFill>
        <p:spPr>
          <a:xfrm rot="21600000">
            <a:off x="720090" y="2541270"/>
            <a:ext cx="10751184" cy="12700"/>
          </a:xfrm>
          <a:prstGeom prst="rect">
            <a:avLst/>
          </a:prstGeom>
        </p:spPr>
      </p:pic>
    </p:spTree>
  </p:cSld>
  <p:clrMapOvr>
    <a:masterClrMapping/>
  </p:clrMapOvr>
</p:sld>
</file>

<file path=ppt/slides/slide67.xml><?xml version="1.0" encoding="utf-8"?>
<p:sld xmlns:a16="http://schemas.microsoft.com/office/drawing/2014/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28" name="rect 1428"/>
          <p:cNvSpPr/>
          <p:nvPr/>
        </p:nvSpPr>
        <p:spPr>
          <a:xfrm>
            <a:off x="0" y="0"/>
            <a:ext cx="12192000" cy="6858000"/>
          </a:xfrm>
          <a:prstGeom prst="rect">
            <a:avLst/>
          </a:prstGeom>
          <a:solidFill>
            <a:srgbClr val="E4F4FB">
              <a:alpha val="100000"/>
            </a:srgbClr>
          </a:solidFill>
          <a:ln w="0" cap="flat">
            <a:noFill/>
            <a:prstDash val="solid"/>
            <a:miter lim="0"/>
          </a:ln>
        </p:spPr>
        <p:txBody>
          <a:bodyPr rtlCol="0"/>
          <a:lstStyle/>
          <a:p>
            <a:pPr algn="ctr"/>
            <a:endParaRPr lang="zh-CN" altLang="en-US"/>
          </a:p>
        </p:txBody>
      </p:sp>
      <p:grpSp>
        <p:nvGrpSpPr>
          <p:cNvPr id="112" name="group 112"/>
          <p:cNvGrpSpPr/>
          <p:nvPr/>
        </p:nvGrpSpPr>
        <p:grpSpPr>
          <a:xfrm rot="21600000">
            <a:off x="720852" y="1626107"/>
            <a:ext cx="10750296" cy="4898135"/>
            <a:chOff x="0" y="0"/>
            <a:chExt cx="10750296" cy="4898135"/>
          </a:xfrm>
        </p:grpSpPr>
        <p:sp>
          <p:nvSpPr>
            <p:cNvPr id="1430" name="path 1430"/>
            <p:cNvSpPr/>
            <p:nvPr/>
          </p:nvSpPr>
          <p:spPr>
            <a:xfrm>
              <a:off x="0" y="0"/>
              <a:ext cx="10750296" cy="2165604"/>
            </a:xfrm>
            <a:custGeom>
              <a:avLst/>
              <a:gdLst/>
              <a:ahLst/>
              <a:cxnLst/>
              <a:rect l="0" t="0" r="0" b="0"/>
              <a:pathLst>
                <a:path w="16929" h="3410">
                  <a:moveTo>
                    <a:pt x="0" y="0"/>
                  </a:moveTo>
                  <a:lnTo>
                    <a:pt x="16929" y="0"/>
                  </a:lnTo>
                  <a:lnTo>
                    <a:pt x="16929" y="1452"/>
                  </a:lnTo>
                  <a:lnTo>
                    <a:pt x="0" y="1452"/>
                  </a:lnTo>
                  <a:lnTo>
                    <a:pt x="0" y="0"/>
                  </a:lnTo>
                  <a:close/>
                </a:path>
                <a:path w="16929" h="3410">
                  <a:moveTo>
                    <a:pt x="0" y="2431"/>
                  </a:moveTo>
                  <a:lnTo>
                    <a:pt x="4171" y="2431"/>
                  </a:lnTo>
                  <a:lnTo>
                    <a:pt x="4171" y="3410"/>
                  </a:lnTo>
                  <a:lnTo>
                    <a:pt x="0" y="3410"/>
                  </a:lnTo>
                  <a:lnTo>
                    <a:pt x="0" y="2431"/>
                  </a:lnTo>
                  <a:close/>
                </a:path>
                <a:path w="16929" h="3410">
                  <a:moveTo>
                    <a:pt x="4171" y="2431"/>
                  </a:moveTo>
                  <a:lnTo>
                    <a:pt x="11138" y="2431"/>
                  </a:lnTo>
                  <a:lnTo>
                    <a:pt x="11138" y="3410"/>
                  </a:lnTo>
                  <a:lnTo>
                    <a:pt x="4171" y="3410"/>
                  </a:lnTo>
                  <a:lnTo>
                    <a:pt x="4171" y="2431"/>
                  </a:lnTo>
                  <a:close/>
                </a:path>
                <a:path w="16929" h="3410">
                  <a:moveTo>
                    <a:pt x="11138" y="2431"/>
                  </a:moveTo>
                  <a:lnTo>
                    <a:pt x="16929" y="2431"/>
                  </a:lnTo>
                  <a:lnTo>
                    <a:pt x="16929" y="3410"/>
                  </a:lnTo>
                  <a:lnTo>
                    <a:pt x="11138" y="3410"/>
                  </a:lnTo>
                  <a:lnTo>
                    <a:pt x="11138" y="2431"/>
                  </a:lnTo>
                  <a:close/>
                </a:path>
              </a:pathLst>
            </a:custGeom>
            <a:solidFill>
              <a:srgbClr val="B9D6E6">
                <a:alpha val="100000"/>
              </a:srgbClr>
            </a:solidFill>
            <a:ln w="0" cap="flat">
              <a:noFill/>
              <a:prstDash val="solid"/>
              <a:miter lim="0"/>
            </a:ln>
          </p:spPr>
          <p:txBody>
            <a:bodyPr rtlCol="0"/>
            <a:lstStyle/>
            <a:p>
              <a:pPr algn="ctr"/>
              <a:endParaRPr lang="zh-CN" altLang="en-US"/>
            </a:p>
          </p:txBody>
        </p:sp>
        <p:sp>
          <p:nvSpPr>
            <p:cNvPr id="1432" name="path 1432"/>
            <p:cNvSpPr/>
            <p:nvPr/>
          </p:nvSpPr>
          <p:spPr>
            <a:xfrm>
              <a:off x="0" y="922020"/>
              <a:ext cx="10750296" cy="3976115"/>
            </a:xfrm>
            <a:custGeom>
              <a:avLst/>
              <a:gdLst/>
              <a:ahLst/>
              <a:cxnLst/>
              <a:rect l="0" t="0" r="0" b="0"/>
              <a:pathLst>
                <a:path w="16929" h="6261">
                  <a:moveTo>
                    <a:pt x="0" y="0"/>
                  </a:moveTo>
                  <a:lnTo>
                    <a:pt x="16929" y="0"/>
                  </a:lnTo>
                  <a:lnTo>
                    <a:pt x="16929" y="979"/>
                  </a:lnTo>
                  <a:lnTo>
                    <a:pt x="0" y="979"/>
                  </a:lnTo>
                  <a:lnTo>
                    <a:pt x="0" y="0"/>
                  </a:lnTo>
                  <a:close/>
                </a:path>
                <a:path w="16929" h="6261">
                  <a:moveTo>
                    <a:pt x="0" y="1958"/>
                  </a:moveTo>
                  <a:lnTo>
                    <a:pt x="4171" y="1958"/>
                  </a:lnTo>
                  <a:lnTo>
                    <a:pt x="4171" y="6261"/>
                  </a:lnTo>
                  <a:lnTo>
                    <a:pt x="0" y="6261"/>
                  </a:lnTo>
                  <a:lnTo>
                    <a:pt x="0" y="1958"/>
                  </a:lnTo>
                  <a:close/>
                </a:path>
                <a:path w="16929" h="6261">
                  <a:moveTo>
                    <a:pt x="4171" y="1958"/>
                  </a:moveTo>
                  <a:lnTo>
                    <a:pt x="11138" y="1958"/>
                  </a:lnTo>
                  <a:lnTo>
                    <a:pt x="11138" y="6261"/>
                  </a:lnTo>
                  <a:lnTo>
                    <a:pt x="4171" y="6261"/>
                  </a:lnTo>
                  <a:lnTo>
                    <a:pt x="4171" y="1958"/>
                  </a:lnTo>
                  <a:close/>
                </a:path>
                <a:path w="16929" h="6261">
                  <a:moveTo>
                    <a:pt x="11138" y="1958"/>
                  </a:moveTo>
                  <a:lnTo>
                    <a:pt x="16929" y="1958"/>
                  </a:lnTo>
                  <a:lnTo>
                    <a:pt x="16929" y="6261"/>
                  </a:lnTo>
                  <a:lnTo>
                    <a:pt x="11138" y="6261"/>
                  </a:lnTo>
                  <a:lnTo>
                    <a:pt x="11138" y="1958"/>
                  </a:lnTo>
                  <a:close/>
                </a:path>
              </a:pathLst>
            </a:custGeom>
            <a:solidFill>
              <a:srgbClr val="FFFFFF">
                <a:alpha val="100000"/>
              </a:srgbClr>
            </a:solidFill>
            <a:ln w="0" cap="flat">
              <a:noFill/>
              <a:prstDash val="solid"/>
              <a:miter lim="0"/>
            </a:ln>
          </p:spPr>
          <p:txBody>
            <a:bodyPr rtlCol="0"/>
            <a:lstStyle/>
            <a:p>
              <a:pPr algn="ctr"/>
              <a:endParaRPr lang="zh-CN" altLang="en-US"/>
            </a:p>
          </p:txBody>
        </p:sp>
      </p:grpSp>
      <p:graphicFrame>
        <p:nvGraphicFramePr>
          <p:cNvPr id="1434" name="table 1434"/>
          <p:cNvGraphicFramePr>
            <a:graphicFrameLocks noGrp="1"/>
          </p:cNvGraphicFramePr>
          <p:nvPr/>
        </p:nvGraphicFramePr>
        <p:xfrm>
          <a:off x="720090" y="3169920"/>
          <a:ext cx="10750549" cy="3360420"/>
        </p:xfrm>
        <a:graphic>
          <a:graphicData uri="http://schemas.openxmlformats.org/drawingml/2006/table">
            <a:tbl>
              <a:tblPr/>
              <a:tblGrid>
                <a:gridCol w="2649220">
                  <a:extLst>
                    <a:ext uri="{9D8B030D-6E8A-4147-A177-3AD203B41FA5}">
                      <a16:colId xmlns:a16="http://schemas.microsoft.com/office/drawing/2014/main" val="20000"/>
                    </a:ext>
                  </a:extLst>
                </a:gridCol>
                <a:gridCol w="4424045">
                  <a:extLst>
                    <a:ext uri="{9D8B030D-6E8A-4147-A177-3AD203B41FA5}">
                      <a16:colId xmlns:a16="http://schemas.microsoft.com/office/drawing/2014/main" val="20001"/>
                    </a:ext>
                  </a:extLst>
                </a:gridCol>
                <a:gridCol w="3677284">
                  <a:extLst>
                    <a:ext uri="{9D8B030D-6E8A-4147-A177-3AD203B41FA5}">
                      <a16:colId xmlns:a16="http://schemas.microsoft.com/office/drawing/2014/main" val="20002"/>
                    </a:ext>
                  </a:extLst>
                </a:gridCol>
              </a:tblGrid>
              <a:tr h="3360420">
                <a:tc>
                  <a:txBody>
                    <a:bodyPr/>
                    <a:lstStyle/>
                    <a:p>
                      <a:pPr algn="l" rtl="0" eaLnBrk="0">
                        <a:lnSpc>
                          <a:spcPct val="152000"/>
                        </a:lnSpc>
                        <a:tabLst/>
                      </a:pPr>
                      <a:endParaRPr sz="1000" dirty="0">
                        <a:latin typeface="Arial"/>
                        <a:ea typeface="Arial"/>
                        <a:cs typeface="Arial"/>
                      </a:endParaRPr>
                    </a:p>
                    <a:p>
                      <a:pPr algn="l" rtl="0" eaLnBrk="0">
                        <a:lnSpc>
                          <a:spcPct val="8355"/>
                        </a:lnSpc>
                        <a:tabLst/>
                      </a:pPr>
                      <a:endParaRPr sz="100" dirty="0">
                        <a:latin typeface="Arial"/>
                        <a:ea typeface="Arial"/>
                        <a:cs typeface="Arial"/>
                      </a:endParaRPr>
                    </a:p>
                    <a:p>
                      <a:pPr marL="872489" algn="l" rtl="0" eaLnBrk="0">
                        <a:lnSpc>
                          <a:spcPct val="84000"/>
                        </a:lnSpc>
                        <a:tabLst/>
                      </a:pPr>
                      <a:r>
                        <a:rPr sz="1600" kern="0" spc="120" dirty="0">
                          <a:solidFill>
                            <a:srgbClr val="000000">
                              <a:alpha val="100000"/>
                            </a:srgbClr>
                          </a:solidFill>
                          <a:latin typeface="Microsoft YaHei"/>
                          <a:ea typeface="Microsoft YaHei"/>
                          <a:cs typeface="Microsoft YaHei"/>
                        </a:rPr>
                        <a:t>检查要点</a:t>
                      </a:r>
                      <a:endParaRPr sz="1600" dirty="0">
                        <a:latin typeface="Microsoft YaHei"/>
                        <a:ea typeface="Microsoft YaHei"/>
                        <a:cs typeface="Microsoft YaHei"/>
                      </a:endParaRPr>
                    </a:p>
                    <a:p>
                      <a:pPr algn="l" rtl="0" eaLnBrk="0">
                        <a:lnSpc>
                          <a:spcPct val="105000"/>
                        </a:lnSpc>
                        <a:tabLst/>
                      </a:pPr>
                      <a:endParaRPr sz="1000" dirty="0">
                        <a:latin typeface="Arial"/>
                        <a:ea typeface="Arial"/>
                        <a:cs typeface="Arial"/>
                      </a:endParaRPr>
                    </a:p>
                    <a:p>
                      <a:pPr algn="l" rtl="0" eaLnBrk="0">
                        <a:lnSpc>
                          <a:spcPct val="105000"/>
                        </a:lnSpc>
                        <a:tabLst/>
                      </a:pPr>
                      <a:endParaRPr sz="1000" dirty="0">
                        <a:latin typeface="Arial"/>
                        <a:ea typeface="Arial"/>
                        <a:cs typeface="Arial"/>
                      </a:endParaRPr>
                    </a:p>
                    <a:p>
                      <a:pPr marL="230504" indent="59689" algn="l" rtl="0" eaLnBrk="0">
                        <a:lnSpc>
                          <a:spcPct val="117000"/>
                        </a:lnSpc>
                        <a:spcBef>
                          <a:spcPts val="362"/>
                        </a:spcBef>
                        <a:tabLst/>
                      </a:pPr>
                      <a:r>
                        <a:rPr sz="1200" kern="0" spc="-70" dirty="0">
                          <a:solidFill>
                            <a:srgbClr val="000000">
                              <a:alpha val="100000"/>
                            </a:srgbClr>
                          </a:solidFill>
                          <a:latin typeface="Microsoft YaHei"/>
                          <a:ea typeface="Microsoft YaHei"/>
                          <a:cs typeface="Microsoft YaHei"/>
                        </a:rPr>
                        <a:t>（ </a:t>
                      </a:r>
                      <a:r>
                        <a:rPr sz="1200" kern="0" spc="-70" dirty="0">
                          <a:solidFill>
                            <a:srgbClr val="000000">
                              <a:alpha val="100000"/>
                            </a:srgbClr>
                          </a:solidFill>
                          <a:latin typeface="FangSong"/>
                          <a:ea typeface="FangSong"/>
                          <a:cs typeface="FangSong"/>
                        </a:rPr>
                        <a:t>2</a:t>
                      </a:r>
                      <a:r>
                        <a:rPr sz="1200" kern="0" spc="-310" dirty="0">
                          <a:solidFill>
                            <a:srgbClr val="000000">
                              <a:alpha val="100000"/>
                            </a:srgbClr>
                          </a:solidFill>
                          <a:latin typeface="FangSong"/>
                          <a:ea typeface="FangSong"/>
                          <a:cs typeface="FangSong"/>
                        </a:rPr>
                        <a:t> </a:t>
                      </a:r>
                      <a:r>
                        <a:rPr sz="1200" kern="0" spc="-70" dirty="0">
                          <a:solidFill>
                            <a:srgbClr val="000000">
                              <a:alpha val="100000"/>
                            </a:srgbClr>
                          </a:solidFill>
                          <a:latin typeface="Microsoft YaHei"/>
                          <a:ea typeface="Microsoft YaHei"/>
                          <a:cs typeface="Microsoft YaHei"/>
                        </a:rPr>
                        <a:t>）查露天设置的调压计</a:t>
                      </a:r>
                      <a:r>
                        <a:rPr sz="1200" kern="0" spc="-80" dirty="0">
                          <a:solidFill>
                            <a:srgbClr val="000000">
                              <a:alpha val="100000"/>
                            </a:srgbClr>
                          </a:solidFill>
                          <a:latin typeface="Microsoft YaHei"/>
                          <a:ea typeface="Microsoft YaHei"/>
                          <a:cs typeface="Microsoft YaHei"/>
                        </a:rPr>
                        <a:t>量区、</a:t>
                      </a:r>
                      <a:r>
                        <a:rPr sz="1200" kern="0" spc="0" dirty="0">
                          <a:solidFill>
                            <a:srgbClr val="000000">
                              <a:alpha val="100000"/>
                            </a:srgbClr>
                          </a:solidFill>
                          <a:latin typeface="Microsoft YaHei"/>
                          <a:ea typeface="Microsoft YaHei"/>
                          <a:cs typeface="Microsoft YaHei"/>
                        </a:rPr>
                        <a:t>      </a:t>
                      </a:r>
                      <a:r>
                        <a:rPr sz="1200" kern="0" spc="-20" dirty="0">
                          <a:solidFill>
                            <a:srgbClr val="000000">
                              <a:alpha val="100000"/>
                            </a:srgbClr>
                          </a:solidFill>
                          <a:latin typeface="Microsoft YaHei"/>
                          <a:ea typeface="Microsoft YaHei"/>
                          <a:cs typeface="Microsoft YaHei"/>
                        </a:rPr>
                        <a:t>储存区、装卸区（ </a:t>
                      </a:r>
                      <a:r>
                        <a:rPr sz="1200" kern="0" spc="-20" dirty="0">
                          <a:solidFill>
                            <a:srgbClr val="000000">
                              <a:alpha val="100000"/>
                            </a:srgbClr>
                          </a:solidFill>
                          <a:latin typeface="FangSong"/>
                          <a:ea typeface="FangSong"/>
                          <a:cs typeface="FangSong"/>
                        </a:rPr>
                        <a:t>1</a:t>
                      </a:r>
                      <a:r>
                        <a:rPr sz="1200" kern="0" spc="-20" dirty="0">
                          <a:solidFill>
                            <a:srgbClr val="000000">
                              <a:alpha val="100000"/>
                            </a:srgbClr>
                          </a:solidFill>
                          <a:latin typeface="Microsoft YaHei"/>
                          <a:ea typeface="Microsoft YaHei"/>
                          <a:cs typeface="Microsoft YaHei"/>
                        </a:rPr>
                        <a:t>区除外）、</a:t>
                      </a:r>
                      <a:endParaRPr sz="1200" dirty="0">
                        <a:latin typeface="Microsoft YaHei"/>
                        <a:ea typeface="Microsoft YaHei"/>
                        <a:cs typeface="Microsoft YaHei"/>
                      </a:endParaRPr>
                    </a:p>
                    <a:p>
                      <a:pPr marL="229870" algn="l" rtl="0" eaLnBrk="0">
                        <a:lnSpc>
                          <a:spcPct val="118000"/>
                        </a:lnSpc>
                        <a:spcBef>
                          <a:spcPts val="29"/>
                        </a:spcBef>
                        <a:tabLst/>
                      </a:pPr>
                      <a:r>
                        <a:rPr sz="1200" kern="0" spc="-30" dirty="0">
                          <a:solidFill>
                            <a:srgbClr val="000000">
                              <a:alpha val="100000"/>
                            </a:srgbClr>
                          </a:solidFill>
                          <a:latin typeface="Microsoft YaHei"/>
                          <a:ea typeface="Microsoft YaHei"/>
                          <a:cs typeface="Microsoft YaHei"/>
                        </a:rPr>
                        <a:t>加气（氢）机和卸气柱（ </a:t>
                      </a:r>
                      <a:r>
                        <a:rPr sz="1200" kern="0" spc="-30" dirty="0">
                          <a:solidFill>
                            <a:srgbClr val="000000">
                              <a:alpha val="100000"/>
                            </a:srgbClr>
                          </a:solidFill>
                          <a:latin typeface="FangSong"/>
                          <a:ea typeface="FangSong"/>
                          <a:cs typeface="FangSong"/>
                        </a:rPr>
                        <a:t>1</a:t>
                      </a:r>
                      <a:r>
                        <a:rPr sz="1200" kern="0" spc="-30" dirty="0">
                          <a:solidFill>
                            <a:srgbClr val="000000">
                              <a:alpha val="100000"/>
                            </a:srgbClr>
                          </a:solidFill>
                          <a:latin typeface="Microsoft YaHei"/>
                          <a:ea typeface="Microsoft YaHei"/>
                          <a:cs typeface="Microsoft YaHei"/>
                        </a:rPr>
                        <a:t>区除</a:t>
                      </a:r>
                      <a:r>
                        <a:rPr sz="1200" kern="0" spc="0" dirty="0">
                          <a:solidFill>
                            <a:srgbClr val="000000">
                              <a:alpha val="100000"/>
                            </a:srgbClr>
                          </a:solidFill>
                          <a:latin typeface="Microsoft YaHei"/>
                          <a:ea typeface="Microsoft YaHei"/>
                          <a:cs typeface="Microsoft YaHei"/>
                        </a:rPr>
                        <a:t>         外）、增压区（爆炸危险区</a:t>
                      </a:r>
                      <a:r>
                        <a:rPr sz="1200" kern="0" spc="-10" dirty="0">
                          <a:solidFill>
                            <a:srgbClr val="000000">
                              <a:alpha val="100000"/>
                            </a:srgbClr>
                          </a:solidFill>
                          <a:latin typeface="Microsoft YaHei"/>
                          <a:ea typeface="Microsoft YaHei"/>
                          <a:cs typeface="Microsoft YaHei"/>
                        </a:rPr>
                        <a:t>域等</a:t>
                      </a:r>
                      <a:r>
                        <a:rPr sz="1200" kern="0" spc="0" dirty="0">
                          <a:solidFill>
                            <a:srgbClr val="000000">
                              <a:alpha val="100000"/>
                            </a:srgbClr>
                          </a:solidFill>
                          <a:latin typeface="Microsoft YaHei"/>
                          <a:ea typeface="Microsoft YaHei"/>
                          <a:cs typeface="Microsoft YaHei"/>
                        </a:rPr>
                        <a:t>       </a:t>
                      </a:r>
                      <a:r>
                        <a:rPr sz="1200" kern="0" spc="-20" dirty="0">
                          <a:solidFill>
                            <a:srgbClr val="000000">
                              <a:alpha val="100000"/>
                            </a:srgbClr>
                          </a:solidFill>
                          <a:latin typeface="Microsoft YaHei"/>
                          <a:ea typeface="Microsoft YaHei"/>
                          <a:cs typeface="Microsoft YaHei"/>
                        </a:rPr>
                        <a:t>级为</a:t>
                      </a:r>
                      <a:r>
                        <a:rPr sz="1200" kern="0" spc="-20" dirty="0">
                          <a:solidFill>
                            <a:srgbClr val="000000">
                              <a:alpha val="100000"/>
                            </a:srgbClr>
                          </a:solidFill>
                          <a:latin typeface="FangSong"/>
                          <a:ea typeface="FangSong"/>
                          <a:cs typeface="FangSong"/>
                        </a:rPr>
                        <a:t>2</a:t>
                      </a:r>
                      <a:r>
                        <a:rPr sz="1200" kern="0" spc="-20" dirty="0">
                          <a:solidFill>
                            <a:srgbClr val="000000">
                              <a:alpha val="100000"/>
                            </a:srgbClr>
                          </a:solidFill>
                          <a:latin typeface="Microsoft YaHei"/>
                          <a:ea typeface="Microsoft YaHei"/>
                          <a:cs typeface="Microsoft YaHei"/>
                        </a:rPr>
                        <a:t>区 ）的压缩机、</a:t>
                      </a:r>
                      <a:r>
                        <a:rPr sz="1200" kern="0" spc="-30" dirty="0">
                          <a:solidFill>
                            <a:srgbClr val="000000">
                              <a:alpha val="100000"/>
                            </a:srgbClr>
                          </a:solidFill>
                          <a:latin typeface="Microsoft YaHei"/>
                          <a:ea typeface="Microsoft YaHei"/>
                          <a:cs typeface="Microsoft YaHei"/>
                        </a:rPr>
                        <a:t>脱水装置、</a:t>
                      </a:r>
                      <a:r>
                        <a:rPr sz="1200" kern="0" spc="-10" dirty="0">
                          <a:solidFill>
                            <a:srgbClr val="000000">
                              <a:alpha val="100000"/>
                            </a:srgbClr>
                          </a:solidFill>
                          <a:latin typeface="Microsoft YaHei"/>
                          <a:ea typeface="Microsoft YaHei"/>
                          <a:cs typeface="Microsoft YaHei"/>
                        </a:rPr>
                        <a:t>      </a:t>
                      </a:r>
                      <a:r>
                        <a:rPr sz="1200" kern="0" spc="0" dirty="0">
                          <a:solidFill>
                            <a:srgbClr val="000000">
                              <a:alpha val="100000"/>
                            </a:srgbClr>
                          </a:solidFill>
                          <a:latin typeface="Microsoft YaHei"/>
                          <a:ea typeface="Microsoft YaHei"/>
                          <a:cs typeface="Microsoft YaHei"/>
                        </a:rPr>
                        <a:t>紧急切断阀、电磁阀、轴流风</a:t>
                      </a:r>
                      <a:r>
                        <a:rPr sz="1200" kern="0" spc="-10" dirty="0">
                          <a:solidFill>
                            <a:srgbClr val="000000">
                              <a:alpha val="100000"/>
                            </a:srgbClr>
                          </a:solidFill>
                          <a:latin typeface="Microsoft YaHei"/>
                          <a:ea typeface="Microsoft YaHei"/>
                          <a:cs typeface="Microsoft YaHei"/>
                        </a:rPr>
                        <a:t>机、</a:t>
                      </a:r>
                      <a:r>
                        <a:rPr sz="1200" kern="0" spc="0" dirty="0">
                          <a:solidFill>
                            <a:srgbClr val="000000">
                              <a:alpha val="100000"/>
                            </a:srgbClr>
                          </a:solidFill>
                          <a:latin typeface="Microsoft YaHei"/>
                          <a:ea typeface="Microsoft YaHei"/>
                          <a:cs typeface="Microsoft YaHei"/>
                        </a:rPr>
                        <a:t>    加臭机泵、照明、压力变送</a:t>
                      </a:r>
                      <a:r>
                        <a:rPr sz="1200" kern="0" spc="-10" dirty="0">
                          <a:solidFill>
                            <a:srgbClr val="000000">
                              <a:alpha val="100000"/>
                            </a:srgbClr>
                          </a:solidFill>
                          <a:latin typeface="Microsoft YaHei"/>
                          <a:ea typeface="Microsoft YaHei"/>
                          <a:cs typeface="Microsoft YaHei"/>
                        </a:rPr>
                        <a:t>器、</a:t>
                      </a:r>
                      <a:endParaRPr sz="1200" dirty="0">
                        <a:latin typeface="Microsoft YaHei"/>
                        <a:ea typeface="Microsoft YaHei"/>
                        <a:cs typeface="Microsoft YaHei"/>
                      </a:endParaRPr>
                    </a:p>
                    <a:p>
                      <a:pPr marL="231775" algn="l" rtl="0" eaLnBrk="0">
                        <a:lnSpc>
                          <a:spcPct val="118000"/>
                        </a:lnSpc>
                        <a:spcBef>
                          <a:spcPts val="104"/>
                        </a:spcBef>
                        <a:tabLst/>
                      </a:pPr>
                      <a:r>
                        <a:rPr sz="1200" kern="0" spc="0" dirty="0">
                          <a:solidFill>
                            <a:srgbClr val="000000">
                              <a:alpha val="100000"/>
                            </a:srgbClr>
                          </a:solidFill>
                          <a:latin typeface="Microsoft YaHei"/>
                          <a:ea typeface="Microsoft YaHei"/>
                          <a:cs typeface="Microsoft YaHei"/>
                        </a:rPr>
                        <a:t>温度变送器、燃气浓度检</a:t>
                      </a:r>
                      <a:r>
                        <a:rPr sz="1200" kern="0" spc="-10" dirty="0">
                          <a:solidFill>
                            <a:srgbClr val="000000">
                              <a:alpha val="100000"/>
                            </a:srgbClr>
                          </a:solidFill>
                          <a:latin typeface="Microsoft YaHei"/>
                          <a:ea typeface="Microsoft YaHei"/>
                          <a:cs typeface="Microsoft YaHei"/>
                        </a:rPr>
                        <a:t>测报警       </a:t>
                      </a:r>
                      <a:r>
                        <a:rPr sz="1200" kern="0" spc="0" dirty="0">
                          <a:solidFill>
                            <a:srgbClr val="000000">
                              <a:alpha val="100000"/>
                            </a:srgbClr>
                          </a:solidFill>
                          <a:latin typeface="Microsoft YaHei"/>
                          <a:ea typeface="Microsoft YaHei"/>
                          <a:cs typeface="Microsoft YaHei"/>
                        </a:rPr>
                        <a:t>装置、视频监控装置、流</a:t>
                      </a:r>
                      <a:r>
                        <a:rPr sz="1200" kern="0" spc="-10" dirty="0">
                          <a:solidFill>
                            <a:srgbClr val="000000">
                              <a:alpha val="100000"/>
                            </a:srgbClr>
                          </a:solidFill>
                          <a:latin typeface="Microsoft YaHei"/>
                          <a:ea typeface="Microsoft YaHei"/>
                          <a:cs typeface="Microsoft YaHei"/>
                        </a:rPr>
                        <a:t>量计量       </a:t>
                      </a:r>
                      <a:r>
                        <a:rPr sz="1200" kern="0" spc="0" dirty="0">
                          <a:solidFill>
                            <a:srgbClr val="000000">
                              <a:alpha val="100000"/>
                            </a:srgbClr>
                          </a:solidFill>
                          <a:latin typeface="Microsoft YaHei"/>
                          <a:ea typeface="Microsoft YaHei"/>
                          <a:cs typeface="Microsoft YaHei"/>
                        </a:rPr>
                        <a:t>装置等电气、仪表装置和</a:t>
                      </a:r>
                      <a:r>
                        <a:rPr sz="1200" kern="0" spc="-10" dirty="0">
                          <a:solidFill>
                            <a:srgbClr val="000000">
                              <a:alpha val="100000"/>
                            </a:srgbClr>
                          </a:solidFill>
                          <a:latin typeface="Microsoft YaHei"/>
                          <a:ea typeface="Microsoft YaHei"/>
                          <a:cs typeface="Microsoft YaHei"/>
                        </a:rPr>
                        <a:t>相应的       线路结构的防爆性能。</a:t>
                      </a:r>
                      <a:endParaRPr sz="1200" dirty="0">
                        <a:latin typeface="Microsoft YaHei"/>
                        <a:ea typeface="Microsoft YaHei"/>
                        <a:cs typeface="Microsoft YaHei"/>
                      </a:endParaRPr>
                    </a:p>
                  </a:txBody>
                  <a:tcPr marL="0" marR="0" marT="0" marB="0">
                    <a:lnL>
                      <a:noFill/>
                    </a:lnL>
                    <a:lnR w="12700" cap="flat" cmpd="sng" algn="ctr">
                      <a:solidFill>
                        <a:srgbClr val="8EBFD6"/>
                      </a:solidFill>
                      <a:prstDash val="solid"/>
                      <a:round/>
                      <a:headEnd type="none" w="med" len="med"/>
                      <a:tailEnd type="none" w="med" len="med"/>
                    </a:lnR>
                    <a:lnT>
                      <a:noFill/>
                    </a:lnT>
                    <a:lnB w="12700" cap="flat" cmpd="sng" algn="ctr">
                      <a:solidFill>
                        <a:srgbClr val="8EBFD6"/>
                      </a:solidFill>
                      <a:prstDash val="solid"/>
                      <a:round/>
                      <a:headEnd type="none" w="med" len="med"/>
                      <a:tailEnd type="none" w="med" len="med"/>
                    </a:lnB>
                  </a:tcPr>
                </a:tc>
                <a:tc>
                  <a:txBody>
                    <a:bodyPr/>
                    <a:lstStyle/>
                    <a:p>
                      <a:pPr algn="l" rtl="0" eaLnBrk="0">
                        <a:lnSpc>
                          <a:spcPct val="152000"/>
                        </a:lnSpc>
                        <a:tabLst/>
                      </a:pPr>
                      <a:endParaRPr sz="1000" dirty="0">
                        <a:latin typeface="Arial"/>
                        <a:ea typeface="Arial"/>
                        <a:cs typeface="Arial"/>
                      </a:endParaRPr>
                    </a:p>
                    <a:p>
                      <a:pPr marL="1762125" algn="l" rtl="0" eaLnBrk="0">
                        <a:lnSpc>
                          <a:spcPct val="84000"/>
                        </a:lnSpc>
                        <a:spcBef>
                          <a:spcPts val="4"/>
                        </a:spcBef>
                        <a:tabLst/>
                      </a:pPr>
                      <a:r>
                        <a:rPr sz="1600" kern="0" spc="120" dirty="0">
                          <a:solidFill>
                            <a:srgbClr val="000000">
                              <a:alpha val="100000"/>
                            </a:srgbClr>
                          </a:solidFill>
                          <a:latin typeface="Microsoft YaHei"/>
                          <a:ea typeface="Microsoft YaHei"/>
                          <a:cs typeface="Microsoft YaHei"/>
                        </a:rPr>
                        <a:t>判定标准</a:t>
                      </a:r>
                      <a:endParaRPr sz="1600" dirty="0">
                        <a:latin typeface="Microsoft YaHei"/>
                        <a:ea typeface="Microsoft YaHei"/>
                        <a:cs typeface="Microsoft YaHei"/>
                      </a:endParaRPr>
                    </a:p>
                    <a:p>
                      <a:pPr algn="l" rtl="0" eaLnBrk="0">
                        <a:lnSpc>
                          <a:spcPct val="113000"/>
                        </a:lnSpc>
                        <a:tabLst/>
                      </a:pPr>
                      <a:endParaRPr sz="1000" dirty="0">
                        <a:latin typeface="Arial"/>
                        <a:ea typeface="Arial"/>
                        <a:cs typeface="Arial"/>
                      </a:endParaRPr>
                    </a:p>
                    <a:p>
                      <a:pPr algn="l" rtl="0" eaLnBrk="0">
                        <a:lnSpc>
                          <a:spcPct val="113000"/>
                        </a:lnSpc>
                        <a:tabLst/>
                      </a:pPr>
                      <a:endParaRPr sz="1000" dirty="0">
                        <a:latin typeface="Arial"/>
                        <a:ea typeface="Arial"/>
                        <a:cs typeface="Arial"/>
                      </a:endParaRPr>
                    </a:p>
                    <a:p>
                      <a:pPr algn="l" rtl="0" eaLnBrk="0">
                        <a:lnSpc>
                          <a:spcPct val="113000"/>
                        </a:lnSpc>
                        <a:tabLst/>
                      </a:pPr>
                      <a:endParaRPr sz="1000" dirty="0">
                        <a:latin typeface="Arial"/>
                        <a:ea typeface="Arial"/>
                        <a:cs typeface="Arial"/>
                      </a:endParaRPr>
                    </a:p>
                    <a:p>
                      <a:pPr algn="l" rtl="0" eaLnBrk="0">
                        <a:lnSpc>
                          <a:spcPct val="113000"/>
                        </a:lnSpc>
                        <a:tabLst/>
                      </a:pPr>
                      <a:endParaRPr sz="1000" dirty="0">
                        <a:latin typeface="Arial"/>
                        <a:ea typeface="Arial"/>
                        <a:cs typeface="Arial"/>
                      </a:endParaRPr>
                    </a:p>
                    <a:p>
                      <a:pPr algn="l" rtl="0" eaLnBrk="0">
                        <a:lnSpc>
                          <a:spcPct val="113000"/>
                        </a:lnSpc>
                        <a:tabLst/>
                      </a:pPr>
                      <a:endParaRPr sz="1000" dirty="0">
                        <a:latin typeface="Arial"/>
                        <a:ea typeface="Arial"/>
                        <a:cs typeface="Arial"/>
                      </a:endParaRPr>
                    </a:p>
                    <a:p>
                      <a:pPr algn="l" rtl="0" eaLnBrk="0">
                        <a:lnSpc>
                          <a:spcPct val="114000"/>
                        </a:lnSpc>
                        <a:tabLst/>
                      </a:pPr>
                      <a:endParaRPr sz="1000" dirty="0">
                        <a:latin typeface="Arial"/>
                        <a:ea typeface="Arial"/>
                        <a:cs typeface="Arial"/>
                      </a:endParaRPr>
                    </a:p>
                    <a:p>
                      <a:pPr algn="l" rtl="0" eaLnBrk="0">
                        <a:lnSpc>
                          <a:spcPct val="126000"/>
                        </a:lnSpc>
                        <a:tabLst/>
                      </a:pPr>
                      <a:endParaRPr sz="300" dirty="0">
                        <a:latin typeface="Arial"/>
                        <a:ea typeface="Arial"/>
                        <a:cs typeface="Arial"/>
                      </a:endParaRPr>
                    </a:p>
                    <a:p>
                      <a:pPr marL="232409" algn="l" rtl="0" eaLnBrk="0">
                        <a:lnSpc>
                          <a:spcPct val="130000"/>
                        </a:lnSpc>
                        <a:spcBef>
                          <a:spcPts val="1"/>
                        </a:spcBef>
                        <a:tabLst/>
                      </a:pPr>
                      <a:r>
                        <a:rPr sz="1500" kern="0" spc="40" dirty="0">
                          <a:solidFill>
                            <a:srgbClr val="000000">
                              <a:alpha val="100000"/>
                            </a:srgbClr>
                          </a:solidFill>
                          <a:latin typeface="Microsoft YaHei"/>
                          <a:ea typeface="Microsoft YaHei"/>
                          <a:cs typeface="Microsoft YaHei"/>
                        </a:rPr>
                        <a:t>检查要点（ </a:t>
                      </a:r>
                      <a:r>
                        <a:rPr sz="1500" kern="0" spc="40" dirty="0">
                          <a:solidFill>
                            <a:srgbClr val="000000">
                              <a:alpha val="100000"/>
                            </a:srgbClr>
                          </a:solidFill>
                          <a:latin typeface="FangSong"/>
                          <a:ea typeface="FangSong"/>
                          <a:cs typeface="FangSong"/>
                        </a:rPr>
                        <a:t>2</a:t>
                      </a:r>
                      <a:r>
                        <a:rPr sz="1500" kern="0" spc="-260" dirty="0">
                          <a:solidFill>
                            <a:srgbClr val="000000">
                              <a:alpha val="100000"/>
                            </a:srgbClr>
                          </a:solidFill>
                          <a:latin typeface="FangSong"/>
                          <a:ea typeface="FangSong"/>
                          <a:cs typeface="FangSong"/>
                        </a:rPr>
                        <a:t> </a:t>
                      </a:r>
                      <a:r>
                        <a:rPr sz="1500" kern="0" spc="40" dirty="0">
                          <a:solidFill>
                            <a:srgbClr val="000000">
                              <a:alpha val="100000"/>
                            </a:srgbClr>
                          </a:solidFill>
                          <a:latin typeface="Microsoft YaHei"/>
                          <a:ea typeface="Microsoft YaHei"/>
                          <a:cs typeface="Microsoft YaHei"/>
                        </a:rPr>
                        <a:t>）中涉及的设备及电气、</a:t>
                      </a:r>
                      <a:r>
                        <a:rPr sz="1500" kern="0" spc="-330" dirty="0">
                          <a:solidFill>
                            <a:srgbClr val="000000">
                              <a:alpha val="100000"/>
                            </a:srgbClr>
                          </a:solidFill>
                          <a:latin typeface="Microsoft YaHei"/>
                          <a:ea typeface="Microsoft YaHei"/>
                          <a:cs typeface="Microsoft YaHei"/>
                        </a:rPr>
                        <a:t> </a:t>
                      </a:r>
                      <a:r>
                        <a:rPr sz="1500" kern="0" spc="40" dirty="0">
                          <a:solidFill>
                            <a:srgbClr val="000000">
                              <a:alpha val="100000"/>
                            </a:srgbClr>
                          </a:solidFill>
                          <a:latin typeface="Microsoft YaHei"/>
                          <a:ea typeface="Microsoft YaHei"/>
                          <a:cs typeface="Microsoft YaHei"/>
                        </a:rPr>
                        <a:t>仪表装</a:t>
                      </a:r>
                      <a:r>
                        <a:rPr sz="1500" kern="0" spc="0" dirty="0">
                          <a:solidFill>
                            <a:srgbClr val="000000">
                              <a:alpha val="100000"/>
                            </a:srgbClr>
                          </a:solidFill>
                          <a:latin typeface="Microsoft YaHei"/>
                          <a:ea typeface="Microsoft YaHei"/>
                          <a:cs typeface="Microsoft YaHei"/>
                        </a:rPr>
                        <a:t>     </a:t>
                      </a:r>
                      <a:r>
                        <a:rPr sz="1500" kern="0" spc="100" dirty="0">
                          <a:solidFill>
                            <a:srgbClr val="000000">
                              <a:alpha val="100000"/>
                            </a:srgbClr>
                          </a:solidFill>
                          <a:latin typeface="Microsoft YaHei"/>
                          <a:ea typeface="Microsoft YaHei"/>
                          <a:cs typeface="Microsoft YaHei"/>
                        </a:rPr>
                        <a:t>置和相应的线路结构不具</a:t>
                      </a:r>
                      <a:r>
                        <a:rPr sz="1500" kern="0" spc="90" dirty="0">
                          <a:solidFill>
                            <a:srgbClr val="000000">
                              <a:alpha val="100000"/>
                            </a:srgbClr>
                          </a:solidFill>
                          <a:latin typeface="Microsoft YaHei"/>
                          <a:ea typeface="Microsoft YaHei"/>
                          <a:cs typeface="Microsoft YaHei"/>
                        </a:rPr>
                        <a:t>有</a:t>
                      </a:r>
                      <a:r>
                        <a:rPr sz="1500" kern="0" spc="90" dirty="0">
                          <a:solidFill>
                            <a:srgbClr val="000000">
                              <a:alpha val="100000"/>
                            </a:srgbClr>
                          </a:solidFill>
                          <a:latin typeface="FangSong"/>
                          <a:ea typeface="FangSong"/>
                          <a:cs typeface="FangSong"/>
                        </a:rPr>
                        <a:t>2</a:t>
                      </a:r>
                      <a:r>
                        <a:rPr sz="1500" kern="0" spc="90" dirty="0">
                          <a:solidFill>
                            <a:srgbClr val="000000">
                              <a:alpha val="100000"/>
                            </a:srgbClr>
                          </a:solidFill>
                          <a:latin typeface="Microsoft YaHei"/>
                          <a:ea typeface="Microsoft YaHei"/>
                          <a:cs typeface="Microsoft YaHei"/>
                        </a:rPr>
                        <a:t>区相对应的防爆</a:t>
                      </a:r>
                      <a:r>
                        <a:rPr sz="1500" kern="0" spc="0" dirty="0">
                          <a:solidFill>
                            <a:srgbClr val="000000">
                              <a:alpha val="100000"/>
                            </a:srgbClr>
                          </a:solidFill>
                          <a:latin typeface="Microsoft YaHei"/>
                          <a:ea typeface="Microsoft YaHei"/>
                          <a:cs typeface="Microsoft YaHei"/>
                        </a:rPr>
                        <a:t>     </a:t>
                      </a:r>
                      <a:r>
                        <a:rPr sz="1500" kern="0" spc="30" dirty="0">
                          <a:solidFill>
                            <a:srgbClr val="000000">
                              <a:alpha val="100000"/>
                            </a:srgbClr>
                          </a:solidFill>
                          <a:latin typeface="Microsoft YaHei"/>
                          <a:ea typeface="Microsoft YaHei"/>
                          <a:cs typeface="Microsoft YaHei"/>
                        </a:rPr>
                        <a:t>性能 ，构成重大隐患。</a:t>
                      </a:r>
                      <a:endParaRPr sz="1500" dirty="0">
                        <a:latin typeface="Microsoft YaHei"/>
                        <a:ea typeface="Microsoft YaHei"/>
                        <a:cs typeface="Microsoft YaHei"/>
                      </a:endParaRPr>
                    </a:p>
                  </a:txBody>
                  <a:tcPr marL="0" marR="0" marT="0" marB="0">
                    <a:lnL w="12700" cap="flat" cmpd="sng" algn="ctr">
                      <a:solidFill>
                        <a:srgbClr val="8EBFD6"/>
                      </a:solidFill>
                      <a:prstDash val="solid"/>
                      <a:round/>
                      <a:headEnd type="none" w="med" len="med"/>
                      <a:tailEnd type="none" w="med" len="med"/>
                    </a:lnL>
                    <a:lnR w="12700" cap="flat" cmpd="sng" algn="ctr">
                      <a:solidFill>
                        <a:srgbClr val="8EBFD6"/>
                      </a:solidFill>
                      <a:prstDash val="solid"/>
                      <a:round/>
                      <a:headEnd type="none" w="med" len="med"/>
                      <a:tailEnd type="none" w="med" len="med"/>
                    </a:lnR>
                    <a:lnT>
                      <a:noFill/>
                    </a:lnT>
                    <a:lnB w="12700" cap="flat" cmpd="sng" algn="ctr">
                      <a:solidFill>
                        <a:srgbClr val="8EBFD6"/>
                      </a:solidFill>
                      <a:prstDash val="solid"/>
                      <a:round/>
                      <a:headEnd type="none" w="med" len="med"/>
                      <a:tailEnd type="none" w="med" len="med"/>
                    </a:lnB>
                  </a:tcPr>
                </a:tc>
                <a:tc>
                  <a:txBody>
                    <a:bodyPr/>
                    <a:lstStyle/>
                    <a:p>
                      <a:pPr algn="l" rtl="0" eaLnBrk="0">
                        <a:lnSpc>
                          <a:spcPct val="151000"/>
                        </a:lnSpc>
                        <a:tabLst/>
                      </a:pPr>
                      <a:endParaRPr sz="1000" dirty="0">
                        <a:latin typeface="Arial"/>
                        <a:ea typeface="Arial"/>
                        <a:cs typeface="Arial"/>
                      </a:endParaRPr>
                    </a:p>
                    <a:p>
                      <a:pPr marL="1162050" algn="l" rtl="0" eaLnBrk="0">
                        <a:lnSpc>
                          <a:spcPct val="85000"/>
                        </a:lnSpc>
                        <a:spcBef>
                          <a:spcPts val="1"/>
                        </a:spcBef>
                        <a:tabLst/>
                      </a:pPr>
                      <a:r>
                        <a:rPr sz="1600" kern="0" spc="140" dirty="0">
                          <a:solidFill>
                            <a:srgbClr val="000000">
                              <a:alpha val="100000"/>
                            </a:srgbClr>
                          </a:solidFill>
                          <a:latin typeface="Microsoft YaHei"/>
                          <a:ea typeface="Microsoft YaHei"/>
                          <a:cs typeface="Microsoft YaHei"/>
                        </a:rPr>
                        <a:t>相关参考依据</a:t>
                      </a:r>
                      <a:endParaRPr sz="1600" dirty="0">
                        <a:latin typeface="Microsoft YaHei"/>
                        <a:ea typeface="Microsoft YaHei"/>
                        <a:cs typeface="Microsoft YaHei"/>
                      </a:endParaRPr>
                    </a:p>
                    <a:p>
                      <a:pPr algn="l" rtl="0" eaLnBrk="0">
                        <a:lnSpc>
                          <a:spcPct val="122000"/>
                        </a:lnSpc>
                        <a:tabLst/>
                      </a:pPr>
                      <a:endParaRPr sz="1000" dirty="0">
                        <a:latin typeface="Arial"/>
                        <a:ea typeface="Arial"/>
                        <a:cs typeface="Arial"/>
                      </a:endParaRPr>
                    </a:p>
                    <a:p>
                      <a:pPr algn="l" rtl="0" eaLnBrk="0">
                        <a:lnSpc>
                          <a:spcPct val="122000"/>
                        </a:lnSpc>
                        <a:tabLst/>
                      </a:pPr>
                      <a:endParaRPr sz="1000" dirty="0">
                        <a:latin typeface="Arial"/>
                        <a:ea typeface="Arial"/>
                        <a:cs typeface="Arial"/>
                      </a:endParaRPr>
                    </a:p>
                    <a:p>
                      <a:pPr algn="l" rtl="0" eaLnBrk="0">
                        <a:lnSpc>
                          <a:spcPct val="122000"/>
                        </a:lnSpc>
                        <a:tabLst/>
                      </a:pPr>
                      <a:endParaRPr sz="1000" dirty="0">
                        <a:latin typeface="Arial"/>
                        <a:ea typeface="Arial"/>
                        <a:cs typeface="Arial"/>
                      </a:endParaRPr>
                    </a:p>
                    <a:p>
                      <a:pPr algn="l" rtl="0" eaLnBrk="0">
                        <a:lnSpc>
                          <a:spcPct val="122000"/>
                        </a:lnSpc>
                        <a:tabLst/>
                      </a:pPr>
                      <a:endParaRPr sz="1000" dirty="0">
                        <a:latin typeface="Arial"/>
                        <a:ea typeface="Arial"/>
                        <a:cs typeface="Arial"/>
                      </a:endParaRPr>
                    </a:p>
                    <a:p>
                      <a:pPr algn="l" rtl="0" eaLnBrk="0">
                        <a:lnSpc>
                          <a:spcPct val="125000"/>
                        </a:lnSpc>
                        <a:tabLst/>
                      </a:pPr>
                      <a:endParaRPr sz="300" dirty="0">
                        <a:latin typeface="Arial"/>
                        <a:ea typeface="Arial"/>
                        <a:cs typeface="Arial"/>
                      </a:endParaRPr>
                    </a:p>
                    <a:p>
                      <a:pPr marL="231775" indent="112395" algn="l" rtl="0" eaLnBrk="0">
                        <a:lnSpc>
                          <a:spcPct val="129000"/>
                        </a:lnSpc>
                        <a:spcBef>
                          <a:spcPts val="2"/>
                        </a:spcBef>
                        <a:tabLst/>
                      </a:pPr>
                      <a:r>
                        <a:rPr sz="1500" kern="0" spc="120" dirty="0">
                          <a:solidFill>
                            <a:srgbClr val="FF0000">
                              <a:alpha val="100000"/>
                            </a:srgbClr>
                          </a:solidFill>
                          <a:latin typeface="Microsoft YaHei"/>
                          <a:ea typeface="Microsoft YaHei"/>
                          <a:cs typeface="Microsoft YaHei"/>
                        </a:rPr>
                        <a:t>【依据】</a:t>
                      </a:r>
                      <a:r>
                        <a:rPr sz="1500" kern="0" spc="-70" dirty="0">
                          <a:solidFill>
                            <a:srgbClr val="FF0000">
                              <a:alpha val="100000"/>
                            </a:srgbClr>
                          </a:solidFill>
                          <a:latin typeface="Microsoft YaHei"/>
                          <a:ea typeface="Microsoft YaHei"/>
                          <a:cs typeface="Microsoft YaHei"/>
                        </a:rPr>
                        <a:t> </a:t>
                      </a:r>
                      <a:r>
                        <a:rPr sz="1500" kern="0" spc="120" dirty="0">
                          <a:solidFill>
                            <a:srgbClr val="000000">
                              <a:alpha val="100000"/>
                            </a:srgbClr>
                          </a:solidFill>
                          <a:latin typeface="Microsoft YaHei"/>
                          <a:ea typeface="Microsoft YaHei"/>
                          <a:cs typeface="Microsoft YaHei"/>
                        </a:rPr>
                        <a:t>《燃气工程</a:t>
                      </a:r>
                      <a:r>
                        <a:rPr sz="1500" kern="0" spc="110" dirty="0">
                          <a:solidFill>
                            <a:srgbClr val="000000">
                              <a:alpha val="100000"/>
                            </a:srgbClr>
                          </a:solidFill>
                          <a:latin typeface="Microsoft YaHei"/>
                          <a:ea typeface="Microsoft YaHei"/>
                          <a:cs typeface="Microsoft YaHei"/>
                        </a:rPr>
                        <a:t>项目规范》</a:t>
                      </a:r>
                      <a:r>
                        <a:rPr sz="1500" kern="0" spc="0" dirty="0">
                          <a:solidFill>
                            <a:srgbClr val="000000">
                              <a:alpha val="100000"/>
                            </a:srgbClr>
                          </a:solidFill>
                          <a:latin typeface="Microsoft YaHei"/>
                          <a:ea typeface="Microsoft YaHei"/>
                          <a:cs typeface="Microsoft YaHei"/>
                        </a:rPr>
                        <a:t>        </a:t>
                      </a:r>
                      <a:r>
                        <a:rPr sz="1500" kern="0" spc="140" dirty="0">
                          <a:solidFill>
                            <a:srgbClr val="000000">
                              <a:alpha val="100000"/>
                            </a:srgbClr>
                          </a:solidFill>
                          <a:latin typeface="Microsoft YaHei"/>
                          <a:ea typeface="Microsoft YaHei"/>
                          <a:cs typeface="Microsoft YaHei"/>
                        </a:rPr>
                        <a:t>第</a:t>
                      </a:r>
                      <a:r>
                        <a:rPr sz="1500" kern="0" spc="280" dirty="0">
                          <a:solidFill>
                            <a:srgbClr val="000000">
                              <a:alpha val="100000"/>
                            </a:srgbClr>
                          </a:solidFill>
                          <a:latin typeface="Microsoft YaHei"/>
                          <a:ea typeface="Microsoft YaHei"/>
                          <a:cs typeface="Microsoft YaHei"/>
                        </a:rPr>
                        <a:t> </a:t>
                      </a:r>
                      <a:r>
                        <a:rPr sz="1500" kern="0" spc="140" dirty="0">
                          <a:solidFill>
                            <a:srgbClr val="000000">
                              <a:alpha val="100000"/>
                            </a:srgbClr>
                          </a:solidFill>
                          <a:latin typeface="Microsoft YaHei"/>
                          <a:ea typeface="Microsoft YaHei"/>
                          <a:cs typeface="Microsoft YaHei"/>
                        </a:rPr>
                        <a:t>4.2.18</a:t>
                      </a:r>
                      <a:r>
                        <a:rPr sz="1500" kern="0" spc="290" dirty="0">
                          <a:solidFill>
                            <a:srgbClr val="000000">
                              <a:alpha val="100000"/>
                            </a:srgbClr>
                          </a:solidFill>
                          <a:latin typeface="Microsoft YaHei"/>
                          <a:ea typeface="Microsoft YaHei"/>
                          <a:cs typeface="Microsoft YaHei"/>
                        </a:rPr>
                        <a:t> </a:t>
                      </a:r>
                      <a:r>
                        <a:rPr sz="1500" kern="0" spc="140" dirty="0">
                          <a:solidFill>
                            <a:srgbClr val="000000">
                              <a:alpha val="100000"/>
                            </a:srgbClr>
                          </a:solidFill>
                          <a:latin typeface="Microsoft YaHei"/>
                          <a:ea typeface="Microsoft YaHei"/>
                          <a:cs typeface="Microsoft YaHei"/>
                        </a:rPr>
                        <a:t>条 ：燃</a:t>
                      </a:r>
                      <a:r>
                        <a:rPr sz="1500" kern="0" spc="130" dirty="0">
                          <a:solidFill>
                            <a:srgbClr val="000000">
                              <a:alpha val="100000"/>
                            </a:srgbClr>
                          </a:solidFill>
                          <a:latin typeface="Microsoft YaHei"/>
                          <a:ea typeface="Microsoft YaHei"/>
                          <a:cs typeface="Microsoft YaHei"/>
                        </a:rPr>
                        <a:t>气厂站内设置</a:t>
                      </a:r>
                      <a:r>
                        <a:rPr sz="1500" kern="0" spc="0" dirty="0">
                          <a:solidFill>
                            <a:srgbClr val="000000">
                              <a:alpha val="100000"/>
                            </a:srgbClr>
                          </a:solidFill>
                          <a:latin typeface="Microsoft YaHei"/>
                          <a:ea typeface="Microsoft YaHei"/>
                          <a:cs typeface="Microsoft YaHei"/>
                        </a:rPr>
                        <a:t>         </a:t>
                      </a:r>
                      <a:r>
                        <a:rPr sz="1500" kern="0" spc="180" dirty="0">
                          <a:solidFill>
                            <a:srgbClr val="000000">
                              <a:alpha val="100000"/>
                            </a:srgbClr>
                          </a:solidFill>
                          <a:latin typeface="Microsoft YaHei"/>
                          <a:ea typeface="Microsoft YaHei"/>
                          <a:cs typeface="Microsoft YaHei"/>
                        </a:rPr>
                        <a:t>在有爆炸危险环境的电气</a:t>
                      </a:r>
                      <a:r>
                        <a:rPr sz="1500" kern="0" spc="-230" dirty="0">
                          <a:solidFill>
                            <a:srgbClr val="000000">
                              <a:alpha val="100000"/>
                            </a:srgbClr>
                          </a:solidFill>
                          <a:latin typeface="Microsoft YaHei"/>
                          <a:ea typeface="Microsoft YaHei"/>
                          <a:cs typeface="Microsoft YaHei"/>
                        </a:rPr>
                        <a:t> </a:t>
                      </a:r>
                      <a:r>
                        <a:rPr sz="1500" kern="0" spc="170" dirty="0">
                          <a:solidFill>
                            <a:srgbClr val="000000">
                              <a:alpha val="100000"/>
                            </a:srgbClr>
                          </a:solidFill>
                          <a:latin typeface="Microsoft YaHei"/>
                          <a:ea typeface="Microsoft YaHei"/>
                          <a:cs typeface="Microsoft YaHei"/>
                        </a:rPr>
                        <a:t>、</a:t>
                      </a:r>
                      <a:r>
                        <a:rPr sz="1500" kern="0" spc="-240" dirty="0">
                          <a:solidFill>
                            <a:srgbClr val="000000">
                              <a:alpha val="100000"/>
                            </a:srgbClr>
                          </a:solidFill>
                          <a:latin typeface="Microsoft YaHei"/>
                          <a:ea typeface="Microsoft YaHei"/>
                          <a:cs typeface="Microsoft YaHei"/>
                        </a:rPr>
                        <a:t> </a:t>
                      </a:r>
                      <a:r>
                        <a:rPr sz="1500" kern="0" spc="170" dirty="0">
                          <a:solidFill>
                            <a:srgbClr val="000000">
                              <a:alpha val="100000"/>
                            </a:srgbClr>
                          </a:solidFill>
                          <a:latin typeface="Microsoft YaHei"/>
                          <a:ea typeface="Microsoft YaHei"/>
                          <a:cs typeface="Microsoft YaHei"/>
                        </a:rPr>
                        <a:t>仪表</a:t>
                      </a:r>
                      <a:r>
                        <a:rPr sz="1500" kern="0" spc="0" dirty="0">
                          <a:solidFill>
                            <a:srgbClr val="000000">
                              <a:alpha val="100000"/>
                            </a:srgbClr>
                          </a:solidFill>
                          <a:latin typeface="Microsoft YaHei"/>
                          <a:ea typeface="Microsoft YaHei"/>
                          <a:cs typeface="Microsoft YaHei"/>
                        </a:rPr>
                        <a:t>        </a:t>
                      </a:r>
                      <a:r>
                        <a:rPr sz="1500" kern="0" spc="160" dirty="0">
                          <a:solidFill>
                            <a:srgbClr val="000000">
                              <a:alpha val="100000"/>
                            </a:srgbClr>
                          </a:solidFill>
                          <a:latin typeface="Microsoft YaHei"/>
                          <a:ea typeface="Microsoft YaHei"/>
                          <a:cs typeface="Microsoft YaHei"/>
                        </a:rPr>
                        <a:t>装置 ，应具有与该区域爆炸危险</a:t>
                      </a:r>
                      <a:r>
                        <a:rPr sz="1500" kern="0" spc="0" dirty="0">
                          <a:solidFill>
                            <a:srgbClr val="000000">
                              <a:alpha val="100000"/>
                            </a:srgbClr>
                          </a:solidFill>
                          <a:latin typeface="Microsoft YaHei"/>
                          <a:ea typeface="Microsoft YaHei"/>
                          <a:cs typeface="Microsoft YaHei"/>
                        </a:rPr>
                        <a:t>        </a:t>
                      </a:r>
                      <a:r>
                        <a:rPr sz="1500" kern="0" spc="200" dirty="0">
                          <a:solidFill>
                            <a:srgbClr val="000000">
                              <a:alpha val="100000"/>
                            </a:srgbClr>
                          </a:solidFill>
                          <a:latin typeface="Microsoft YaHei"/>
                          <a:ea typeface="Microsoft YaHei"/>
                          <a:cs typeface="Microsoft YaHei"/>
                        </a:rPr>
                        <a:t>等级相对应的防爆性</a:t>
                      </a:r>
                      <a:r>
                        <a:rPr sz="1500" kern="0" spc="190" dirty="0">
                          <a:solidFill>
                            <a:srgbClr val="000000">
                              <a:alpha val="100000"/>
                            </a:srgbClr>
                          </a:solidFill>
                          <a:latin typeface="Microsoft YaHei"/>
                          <a:ea typeface="Microsoft YaHei"/>
                          <a:cs typeface="Microsoft YaHei"/>
                        </a:rPr>
                        <a:t>能。</a:t>
                      </a:r>
                      <a:endParaRPr sz="1500" dirty="0">
                        <a:latin typeface="Microsoft YaHei"/>
                        <a:ea typeface="Microsoft YaHei"/>
                        <a:cs typeface="Microsoft YaHei"/>
                      </a:endParaRPr>
                    </a:p>
                  </a:txBody>
                  <a:tcPr marL="0" marR="0" marT="0" marB="0">
                    <a:lnL w="12700" cap="flat" cmpd="sng" algn="ctr">
                      <a:solidFill>
                        <a:srgbClr val="8EBFD6"/>
                      </a:solidFill>
                      <a:prstDash val="solid"/>
                      <a:round/>
                      <a:headEnd type="none" w="med" len="med"/>
                      <a:tailEnd type="none" w="med" len="med"/>
                    </a:lnL>
                    <a:lnR>
                      <a:noFill/>
                    </a:lnR>
                    <a:lnT>
                      <a:noFill/>
                    </a:lnT>
                    <a:lnB w="12700" cap="flat" cmpd="sng" algn="ctr">
                      <a:solidFill>
                        <a:srgbClr val="8EBFD6"/>
                      </a:solidFill>
                      <a:prstDash val="solid"/>
                      <a:round/>
                      <a:headEnd type="none" w="med" len="med"/>
                      <a:tailEnd type="none" w="med" len="med"/>
                    </a:lnB>
                  </a:tcPr>
                </a:tc>
                <a:extLst>
                  <a:ext uri="{0D108BD9-81ED-4DB2-BD59-A6C34878D82A}">
                    <a16:rowId xmlns:a16="http://schemas.microsoft.com/office/drawing/2014/main" val="10000"/>
                  </a:ext>
                </a:extLst>
              </a:tr>
            </a:tbl>
          </a:graphicData>
        </a:graphic>
      </p:graphicFrame>
      <p:sp>
        <p:nvSpPr>
          <p:cNvPr id="1436" name="textbox 1436"/>
          <p:cNvSpPr/>
          <p:nvPr/>
        </p:nvSpPr>
        <p:spPr>
          <a:xfrm>
            <a:off x="702236" y="510426"/>
            <a:ext cx="8719819" cy="1052194"/>
          </a:xfrm>
          <a:prstGeom prst="rect">
            <a:avLst/>
          </a:prstGeom>
          <a:noFill/>
          <a:ln w="0" cap="flat">
            <a:noFill/>
            <a:prstDash val="solid"/>
            <a:miter lim="0"/>
          </a:ln>
        </p:spPr>
        <p:txBody>
          <a:bodyPr vert="horz" wrap="square" lIns="0" tIns="0" rIns="0" bIns="0"/>
          <a:lstStyle/>
          <a:p>
            <a:pPr algn="l" rtl="0" eaLnBrk="0">
              <a:lnSpc>
                <a:spcPct val="83341"/>
              </a:lnSpc>
              <a:tabLst/>
            </a:pPr>
            <a:endParaRPr sz="100" dirty="0">
              <a:latin typeface="Arial"/>
              <a:ea typeface="Arial"/>
              <a:cs typeface="Arial"/>
            </a:endParaRPr>
          </a:p>
          <a:p>
            <a:pPr marL="215900" algn="l" rtl="0" eaLnBrk="0">
              <a:lnSpc>
                <a:spcPts val="4227"/>
              </a:lnSpc>
              <a:tabLst/>
            </a:pPr>
            <a:r>
              <a:rPr sz="3200" b="1" kern="0" spc="-80" dirty="0">
                <a:solidFill>
                  <a:srgbClr val="000000">
                    <a:alpha val="100000"/>
                  </a:srgbClr>
                </a:solidFill>
                <a:latin typeface="Microsoft YaHei"/>
                <a:ea typeface="Microsoft YaHei"/>
                <a:cs typeface="Microsoft YaHei"/>
              </a:rPr>
              <a:t>《城镇燃气经营安全重大隐患判定标准》解析</a:t>
            </a:r>
            <a:endParaRPr sz="3200" dirty="0">
              <a:latin typeface="Microsoft YaHei"/>
              <a:ea typeface="Microsoft YaHei"/>
              <a:cs typeface="Microsoft YaHei"/>
            </a:endParaRPr>
          </a:p>
          <a:p>
            <a:pPr algn="l" rtl="0" eaLnBrk="0">
              <a:lnSpc>
                <a:spcPct val="104000"/>
              </a:lnSpc>
              <a:tabLst/>
            </a:pPr>
            <a:endParaRPr sz="1000" dirty="0">
              <a:latin typeface="Arial"/>
              <a:ea typeface="Arial"/>
              <a:cs typeface="Arial"/>
            </a:endParaRPr>
          </a:p>
          <a:p>
            <a:pPr algn="l" rtl="0" eaLnBrk="0">
              <a:lnSpc>
                <a:spcPct val="100000"/>
              </a:lnSpc>
              <a:tabLst/>
            </a:pPr>
            <a:endParaRPr sz="400" dirty="0">
              <a:latin typeface="Arial"/>
              <a:ea typeface="Arial"/>
              <a:cs typeface="Arial"/>
            </a:endParaRPr>
          </a:p>
          <a:p>
            <a:pPr marL="52069" algn="l" rtl="0" eaLnBrk="0">
              <a:lnSpc>
                <a:spcPts val="2123"/>
              </a:lnSpc>
              <a:spcBef>
                <a:spcPts val="1"/>
              </a:spcBef>
              <a:tabLst/>
            </a:pPr>
            <a:r>
              <a:rPr sz="1600" kern="0" spc="10" dirty="0">
                <a:solidFill>
                  <a:srgbClr val="FF0000">
                    <a:alpha val="100000"/>
                  </a:srgbClr>
                </a:solidFill>
                <a:latin typeface="Wingdings"/>
                <a:ea typeface="Wingdings"/>
                <a:cs typeface="Wingdings"/>
              </a:rPr>
              <a:t>n</a:t>
            </a:r>
            <a:r>
              <a:rPr sz="1600" kern="0" spc="-570" dirty="0">
                <a:solidFill>
                  <a:srgbClr val="FF0000">
                    <a:alpha val="100000"/>
                  </a:srgbClr>
                </a:solidFill>
                <a:latin typeface="Wingdings"/>
                <a:ea typeface="Wingdings"/>
                <a:cs typeface="Wingdings"/>
              </a:rPr>
              <a:t> </a:t>
            </a:r>
            <a:r>
              <a:rPr sz="1600" kern="0" spc="10" dirty="0">
                <a:solidFill>
                  <a:srgbClr val="000000">
                    <a:alpha val="100000"/>
                  </a:srgbClr>
                </a:solidFill>
                <a:latin typeface="Microsoft YaHei"/>
                <a:ea typeface="Microsoft YaHei"/>
                <a:cs typeface="Microsoft YaHei"/>
              </a:rPr>
              <a:t>第五条  燃气经营者在燃气厂站安全管理中</a:t>
            </a:r>
            <a:r>
              <a:rPr sz="1600" kern="0" spc="0" dirty="0">
                <a:solidFill>
                  <a:srgbClr val="000000">
                    <a:alpha val="100000"/>
                  </a:srgbClr>
                </a:solidFill>
                <a:latin typeface="Microsoft YaHei"/>
                <a:ea typeface="Microsoft YaHei"/>
                <a:cs typeface="Microsoft YaHei"/>
              </a:rPr>
              <a:t> ，有下列情形之一的 ，判定为重大隐患 </a:t>
            </a:r>
            <a:r>
              <a:rPr sz="1600" kern="0" spc="-380" dirty="0">
                <a:solidFill>
                  <a:srgbClr val="000000">
                    <a:alpha val="100000"/>
                  </a:srgbClr>
                </a:solidFill>
                <a:latin typeface="Microsoft YaHei"/>
                <a:ea typeface="Microsoft YaHei"/>
                <a:cs typeface="Microsoft YaHei"/>
              </a:rPr>
              <a:t>：（</a:t>
            </a:r>
            <a:r>
              <a:rPr sz="1600" kern="0" spc="80" dirty="0">
                <a:solidFill>
                  <a:srgbClr val="000000">
                    <a:alpha val="100000"/>
                  </a:srgbClr>
                </a:solidFill>
                <a:latin typeface="Microsoft YaHei"/>
                <a:ea typeface="Microsoft YaHei"/>
                <a:cs typeface="Microsoft YaHei"/>
              </a:rPr>
              <a:t> </a:t>
            </a:r>
            <a:r>
              <a:rPr sz="1600" kern="0" spc="0" dirty="0">
                <a:solidFill>
                  <a:srgbClr val="000000">
                    <a:alpha val="100000"/>
                  </a:srgbClr>
                </a:solidFill>
                <a:latin typeface="Microsoft YaHei"/>
                <a:ea typeface="Microsoft YaHei"/>
                <a:cs typeface="Microsoft YaHei"/>
              </a:rPr>
              <a:t>5种）</a:t>
            </a:r>
            <a:endParaRPr sz="1600" dirty="0">
              <a:latin typeface="Microsoft YaHei"/>
              <a:ea typeface="Microsoft YaHei"/>
              <a:cs typeface="Microsoft YaHei"/>
            </a:endParaRPr>
          </a:p>
        </p:txBody>
      </p:sp>
      <p:sp>
        <p:nvSpPr>
          <p:cNvPr id="1438" name="textbox 1438"/>
          <p:cNvSpPr/>
          <p:nvPr/>
        </p:nvSpPr>
        <p:spPr>
          <a:xfrm>
            <a:off x="919643" y="1802229"/>
            <a:ext cx="10310494" cy="591184"/>
          </a:xfrm>
          <a:prstGeom prst="rect">
            <a:avLst/>
          </a:prstGeom>
          <a:noFill/>
          <a:ln w="0" cap="flat">
            <a:noFill/>
            <a:prstDash val="solid"/>
            <a:miter lim="0"/>
          </a:ln>
        </p:spPr>
        <p:txBody>
          <a:bodyPr vert="horz" wrap="square" lIns="0" tIns="0" rIns="0" bIns="0"/>
          <a:lstStyle/>
          <a:p>
            <a:pPr algn="l" rtl="0" eaLnBrk="0">
              <a:lnSpc>
                <a:spcPct val="18141"/>
              </a:lnSpc>
              <a:tabLst/>
            </a:pPr>
            <a:endParaRPr sz="100" dirty="0">
              <a:latin typeface="Arial"/>
              <a:ea typeface="Arial"/>
              <a:cs typeface="Arial"/>
            </a:endParaRPr>
          </a:p>
          <a:p>
            <a:pPr marL="32384" indent="81280" algn="l" rtl="0" eaLnBrk="0">
              <a:lnSpc>
                <a:spcPct val="118000"/>
              </a:lnSpc>
              <a:tabLst/>
            </a:pPr>
            <a:r>
              <a:rPr sz="1600" kern="0" spc="100" dirty="0">
                <a:solidFill>
                  <a:srgbClr val="000000">
                    <a:alpha val="100000"/>
                  </a:srgbClr>
                </a:solidFill>
                <a:latin typeface="Microsoft YaHei"/>
                <a:ea typeface="Microsoft YaHei"/>
                <a:cs typeface="Microsoft YaHei"/>
              </a:rPr>
              <a:t>（</a:t>
            </a:r>
            <a:r>
              <a:rPr sz="1600" kern="0" spc="200" dirty="0">
                <a:solidFill>
                  <a:srgbClr val="000000">
                    <a:alpha val="100000"/>
                  </a:srgbClr>
                </a:solidFill>
                <a:latin typeface="Microsoft YaHei"/>
                <a:ea typeface="Microsoft YaHei"/>
                <a:cs typeface="Microsoft YaHei"/>
              </a:rPr>
              <a:t> </a:t>
            </a:r>
            <a:r>
              <a:rPr sz="1600" kern="0" spc="100" dirty="0">
                <a:solidFill>
                  <a:srgbClr val="000000">
                    <a:alpha val="100000"/>
                  </a:srgbClr>
                </a:solidFill>
                <a:latin typeface="Microsoft YaHei"/>
                <a:ea typeface="Microsoft YaHei"/>
                <a:cs typeface="Microsoft YaHei"/>
              </a:rPr>
              <a:t>四 ）燃气厂站内设置在有爆炸危险环境的电气</a:t>
            </a:r>
            <a:r>
              <a:rPr sz="1600" kern="0" spc="-260" dirty="0">
                <a:solidFill>
                  <a:srgbClr val="000000">
                    <a:alpha val="100000"/>
                  </a:srgbClr>
                </a:solidFill>
                <a:latin typeface="Microsoft YaHei"/>
                <a:ea typeface="Microsoft YaHei"/>
                <a:cs typeface="Microsoft YaHei"/>
              </a:rPr>
              <a:t> </a:t>
            </a:r>
            <a:r>
              <a:rPr sz="1600" kern="0" spc="100" dirty="0">
                <a:solidFill>
                  <a:srgbClr val="000000">
                    <a:alpha val="100000"/>
                  </a:srgbClr>
                </a:solidFill>
                <a:latin typeface="Microsoft YaHei"/>
                <a:ea typeface="Microsoft YaHei"/>
                <a:cs typeface="Microsoft YaHei"/>
              </a:rPr>
              <a:t>、</a:t>
            </a:r>
            <a:r>
              <a:rPr sz="1600" kern="0" spc="-300" dirty="0">
                <a:solidFill>
                  <a:srgbClr val="000000">
                    <a:alpha val="100000"/>
                  </a:srgbClr>
                </a:solidFill>
                <a:latin typeface="Microsoft YaHei"/>
                <a:ea typeface="Microsoft YaHei"/>
                <a:cs typeface="Microsoft YaHei"/>
              </a:rPr>
              <a:t> </a:t>
            </a:r>
            <a:r>
              <a:rPr sz="1600" kern="0" spc="90" dirty="0">
                <a:solidFill>
                  <a:srgbClr val="000000">
                    <a:alpha val="100000"/>
                  </a:srgbClr>
                </a:solidFill>
                <a:latin typeface="Microsoft YaHei"/>
                <a:ea typeface="Microsoft YaHei"/>
                <a:cs typeface="Microsoft YaHei"/>
              </a:rPr>
              <a:t>仪表装置 ，不具有与该区域爆炸危险等级相对应的防爆</a:t>
            </a:r>
            <a:r>
              <a:rPr sz="1600" kern="0" spc="0" dirty="0">
                <a:solidFill>
                  <a:srgbClr val="000000">
                    <a:alpha val="100000"/>
                  </a:srgbClr>
                </a:solidFill>
                <a:latin typeface="Microsoft YaHei"/>
                <a:ea typeface="Microsoft YaHei"/>
                <a:cs typeface="Microsoft YaHei"/>
              </a:rPr>
              <a:t> </a:t>
            </a:r>
            <a:r>
              <a:rPr sz="1600" kern="0" spc="50" dirty="0">
                <a:solidFill>
                  <a:srgbClr val="000000">
                    <a:alpha val="100000"/>
                  </a:srgbClr>
                </a:solidFill>
                <a:latin typeface="Microsoft YaHei"/>
                <a:ea typeface="Microsoft YaHei"/>
                <a:cs typeface="Microsoft YaHei"/>
              </a:rPr>
              <a:t>性能 ；</a:t>
            </a:r>
            <a:endParaRPr sz="1600" dirty="0">
              <a:latin typeface="Microsoft YaHei"/>
              <a:ea typeface="Microsoft YaHei"/>
              <a:cs typeface="Microsoft YaHei"/>
            </a:endParaRPr>
          </a:p>
        </p:txBody>
      </p:sp>
      <p:sp>
        <p:nvSpPr>
          <p:cNvPr id="1440" name="textbox 1440"/>
          <p:cNvSpPr/>
          <p:nvPr/>
        </p:nvSpPr>
        <p:spPr>
          <a:xfrm>
            <a:off x="5094022" y="2724248"/>
            <a:ext cx="1997710" cy="295275"/>
          </a:xfrm>
          <a:prstGeom prst="rect">
            <a:avLst/>
          </a:prstGeom>
          <a:noFill/>
          <a:ln w="0" cap="flat">
            <a:noFill/>
            <a:prstDash val="solid"/>
            <a:miter lim="0"/>
          </a:ln>
        </p:spPr>
        <p:txBody>
          <a:bodyPr vert="horz" wrap="square" lIns="0" tIns="0" rIns="0" bIns="0"/>
          <a:lstStyle/>
          <a:p>
            <a:pPr algn="l" rtl="0" eaLnBrk="0">
              <a:lnSpc>
                <a:spcPct val="83341"/>
              </a:lnSpc>
              <a:tabLst/>
            </a:pPr>
            <a:endParaRPr sz="100" dirty="0">
              <a:latin typeface="Arial"/>
              <a:ea typeface="Arial"/>
              <a:cs typeface="Arial"/>
            </a:endParaRPr>
          </a:p>
          <a:p>
            <a:pPr marL="12700" algn="l" rtl="0" eaLnBrk="0">
              <a:lnSpc>
                <a:spcPts val="2123"/>
              </a:lnSpc>
              <a:tabLst/>
            </a:pPr>
            <a:r>
              <a:rPr sz="1600" kern="0" spc="130" dirty="0">
                <a:solidFill>
                  <a:srgbClr val="000000">
                    <a:alpha val="100000"/>
                  </a:srgbClr>
                </a:solidFill>
                <a:latin typeface="Microsoft YaHei"/>
                <a:ea typeface="Microsoft YaHei"/>
                <a:cs typeface="Microsoft YaHei"/>
              </a:rPr>
              <a:t>6</a:t>
            </a:r>
            <a:r>
              <a:rPr sz="1600" kern="0" spc="-220" dirty="0">
                <a:solidFill>
                  <a:srgbClr val="000000">
                    <a:alpha val="100000"/>
                  </a:srgbClr>
                </a:solidFill>
                <a:latin typeface="Microsoft YaHei"/>
                <a:ea typeface="Microsoft YaHei"/>
                <a:cs typeface="Microsoft YaHei"/>
              </a:rPr>
              <a:t> </a:t>
            </a:r>
            <a:r>
              <a:rPr sz="1600" kern="0" spc="130" dirty="0">
                <a:solidFill>
                  <a:srgbClr val="000000">
                    <a:alpha val="100000"/>
                  </a:srgbClr>
                </a:solidFill>
                <a:latin typeface="Microsoft YaHei"/>
                <a:ea typeface="Microsoft YaHei"/>
                <a:cs typeface="Microsoft YaHei"/>
              </a:rPr>
              <a:t>、</a:t>
            </a:r>
            <a:r>
              <a:rPr sz="1600" kern="0" spc="-240" dirty="0">
                <a:solidFill>
                  <a:srgbClr val="000000">
                    <a:alpha val="100000"/>
                  </a:srgbClr>
                </a:solidFill>
                <a:latin typeface="Microsoft YaHei"/>
                <a:ea typeface="Microsoft YaHei"/>
                <a:cs typeface="Microsoft YaHei"/>
              </a:rPr>
              <a:t> </a:t>
            </a:r>
            <a:r>
              <a:rPr sz="1600" kern="0" spc="0" dirty="0">
                <a:solidFill>
                  <a:srgbClr val="000000">
                    <a:alpha val="100000"/>
                  </a:srgbClr>
                </a:solidFill>
                <a:latin typeface="Microsoft YaHei"/>
                <a:ea typeface="Microsoft YaHei"/>
                <a:cs typeface="Microsoft YaHei"/>
              </a:rPr>
              <a:t>CNG</a:t>
            </a:r>
            <a:r>
              <a:rPr sz="1600" kern="0" spc="130" dirty="0">
                <a:solidFill>
                  <a:srgbClr val="000000">
                    <a:alpha val="100000"/>
                  </a:srgbClr>
                </a:solidFill>
                <a:latin typeface="Microsoft YaHei"/>
                <a:ea typeface="Microsoft YaHei"/>
                <a:cs typeface="Microsoft YaHei"/>
              </a:rPr>
              <a:t>汽车加气站</a:t>
            </a:r>
            <a:endParaRPr sz="1600" dirty="0">
              <a:latin typeface="Microsoft YaHei"/>
              <a:ea typeface="Microsoft YaHei"/>
              <a:cs typeface="Microsoft YaHei"/>
            </a:endParaRPr>
          </a:p>
        </p:txBody>
      </p:sp>
      <p:pic>
        <p:nvPicPr>
          <p:cNvPr id="1442" name="picture 1442"/>
          <p:cNvPicPr>
            <a:picLocks noChangeAspect="1"/>
          </p:cNvPicPr>
          <p:nvPr/>
        </p:nvPicPr>
        <p:blipFill>
          <a:blip r:embed="rId2"/>
          <a:stretch>
            <a:fillRect/>
          </a:stretch>
        </p:blipFill>
        <p:spPr>
          <a:xfrm rot="21600000">
            <a:off x="11472671" y="0"/>
            <a:ext cx="719328" cy="720852"/>
          </a:xfrm>
          <a:prstGeom prst="rect">
            <a:avLst/>
          </a:prstGeom>
        </p:spPr>
      </p:pic>
      <p:pic>
        <p:nvPicPr>
          <p:cNvPr id="1444" name="picture 1444"/>
          <p:cNvPicPr>
            <a:picLocks noChangeAspect="1"/>
          </p:cNvPicPr>
          <p:nvPr/>
        </p:nvPicPr>
        <p:blipFill>
          <a:blip r:embed="rId3"/>
          <a:stretch>
            <a:fillRect/>
          </a:stretch>
        </p:blipFill>
        <p:spPr>
          <a:xfrm rot="21600000">
            <a:off x="0" y="6138671"/>
            <a:ext cx="720852" cy="719328"/>
          </a:xfrm>
          <a:prstGeom prst="rect">
            <a:avLst/>
          </a:prstGeom>
        </p:spPr>
      </p:pic>
      <p:pic>
        <p:nvPicPr>
          <p:cNvPr id="1446" name="picture 1446"/>
          <p:cNvPicPr>
            <a:picLocks noChangeAspect="1"/>
          </p:cNvPicPr>
          <p:nvPr/>
        </p:nvPicPr>
        <p:blipFill>
          <a:blip r:embed="rId4"/>
          <a:stretch>
            <a:fillRect/>
          </a:stretch>
        </p:blipFill>
        <p:spPr>
          <a:xfrm rot="21600000">
            <a:off x="720090" y="1619250"/>
            <a:ext cx="10751184" cy="12700"/>
          </a:xfrm>
          <a:prstGeom prst="rect">
            <a:avLst/>
          </a:prstGeom>
        </p:spPr>
      </p:pic>
      <p:pic>
        <p:nvPicPr>
          <p:cNvPr id="1448" name="picture 1448"/>
          <p:cNvPicPr>
            <a:picLocks noChangeAspect="1"/>
          </p:cNvPicPr>
          <p:nvPr/>
        </p:nvPicPr>
        <p:blipFill>
          <a:blip r:embed="rId4"/>
          <a:stretch>
            <a:fillRect/>
          </a:stretch>
        </p:blipFill>
        <p:spPr>
          <a:xfrm rot="21600000">
            <a:off x="720090" y="2541270"/>
            <a:ext cx="10751184" cy="12700"/>
          </a:xfrm>
          <a:prstGeom prst="rect">
            <a:avLst/>
          </a:prstGeom>
        </p:spPr>
      </p:pic>
    </p:spTree>
  </p:cSld>
  <p:clrMapOvr>
    <a:masterClrMapping/>
  </p:clrMapOvr>
</p:sld>
</file>

<file path=ppt/slides/slide68.xml><?xml version="1.0" encoding="utf-8"?>
<p:sld xmlns:a16="http://schemas.microsoft.com/office/drawing/2014/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50" name="rect 1450"/>
          <p:cNvSpPr/>
          <p:nvPr/>
        </p:nvSpPr>
        <p:spPr>
          <a:xfrm>
            <a:off x="0" y="0"/>
            <a:ext cx="12192000" cy="6858000"/>
          </a:xfrm>
          <a:prstGeom prst="rect">
            <a:avLst/>
          </a:prstGeom>
          <a:solidFill>
            <a:srgbClr val="E4F4FB">
              <a:alpha val="100000"/>
            </a:srgbClr>
          </a:solidFill>
          <a:ln w="0" cap="flat">
            <a:noFill/>
            <a:prstDash val="solid"/>
            <a:miter lim="0"/>
          </a:ln>
        </p:spPr>
        <p:txBody>
          <a:bodyPr rtlCol="0"/>
          <a:lstStyle/>
          <a:p>
            <a:pPr algn="ctr"/>
            <a:endParaRPr lang="zh-CN" altLang="en-US"/>
          </a:p>
        </p:txBody>
      </p:sp>
      <p:grpSp>
        <p:nvGrpSpPr>
          <p:cNvPr id="114" name="group 114"/>
          <p:cNvGrpSpPr/>
          <p:nvPr/>
        </p:nvGrpSpPr>
        <p:grpSpPr>
          <a:xfrm rot="21600000">
            <a:off x="720852" y="1626107"/>
            <a:ext cx="10750296" cy="4898135"/>
            <a:chOff x="0" y="0"/>
            <a:chExt cx="10750296" cy="4898135"/>
          </a:xfrm>
        </p:grpSpPr>
        <p:sp>
          <p:nvSpPr>
            <p:cNvPr id="1452" name="path 1452"/>
            <p:cNvSpPr/>
            <p:nvPr/>
          </p:nvSpPr>
          <p:spPr>
            <a:xfrm>
              <a:off x="0" y="0"/>
              <a:ext cx="10750296" cy="4898135"/>
            </a:xfrm>
            <a:custGeom>
              <a:avLst/>
              <a:gdLst/>
              <a:ahLst/>
              <a:cxnLst/>
              <a:rect l="0" t="0" r="0" b="0"/>
              <a:pathLst>
                <a:path w="16929" h="7713">
                  <a:moveTo>
                    <a:pt x="0" y="0"/>
                  </a:moveTo>
                  <a:lnTo>
                    <a:pt x="16929" y="0"/>
                  </a:lnTo>
                  <a:lnTo>
                    <a:pt x="16929" y="1452"/>
                  </a:lnTo>
                  <a:lnTo>
                    <a:pt x="0" y="1452"/>
                  </a:lnTo>
                  <a:lnTo>
                    <a:pt x="0" y="0"/>
                  </a:lnTo>
                  <a:close/>
                </a:path>
                <a:path w="16929" h="7713">
                  <a:moveTo>
                    <a:pt x="0" y="2431"/>
                  </a:moveTo>
                  <a:lnTo>
                    <a:pt x="4171" y="2431"/>
                  </a:lnTo>
                  <a:lnTo>
                    <a:pt x="4171" y="3410"/>
                  </a:lnTo>
                  <a:lnTo>
                    <a:pt x="0" y="3410"/>
                  </a:lnTo>
                  <a:lnTo>
                    <a:pt x="0" y="2431"/>
                  </a:lnTo>
                  <a:close/>
                </a:path>
                <a:path w="16929" h="7713">
                  <a:moveTo>
                    <a:pt x="4171" y="2431"/>
                  </a:moveTo>
                  <a:lnTo>
                    <a:pt x="11138" y="2431"/>
                  </a:lnTo>
                  <a:lnTo>
                    <a:pt x="11138" y="3410"/>
                  </a:lnTo>
                  <a:lnTo>
                    <a:pt x="4171" y="3410"/>
                  </a:lnTo>
                  <a:lnTo>
                    <a:pt x="4171" y="2431"/>
                  </a:lnTo>
                  <a:close/>
                </a:path>
                <a:path w="16929" h="7713">
                  <a:moveTo>
                    <a:pt x="11138" y="2431"/>
                  </a:moveTo>
                  <a:lnTo>
                    <a:pt x="16929" y="2431"/>
                  </a:lnTo>
                  <a:lnTo>
                    <a:pt x="16929" y="3410"/>
                  </a:lnTo>
                  <a:lnTo>
                    <a:pt x="11138" y="3410"/>
                  </a:lnTo>
                  <a:lnTo>
                    <a:pt x="11138" y="2431"/>
                  </a:lnTo>
                  <a:close/>
                </a:path>
                <a:path w="16929" h="7713">
                  <a:moveTo>
                    <a:pt x="4171" y="4838"/>
                  </a:moveTo>
                  <a:lnTo>
                    <a:pt x="7507" y="4838"/>
                  </a:lnTo>
                  <a:lnTo>
                    <a:pt x="7507" y="7713"/>
                  </a:lnTo>
                  <a:lnTo>
                    <a:pt x="4171" y="7713"/>
                  </a:lnTo>
                  <a:lnTo>
                    <a:pt x="4171" y="4838"/>
                  </a:lnTo>
                  <a:close/>
                </a:path>
                <a:path w="16929" h="7713">
                  <a:moveTo>
                    <a:pt x="7507" y="4838"/>
                  </a:moveTo>
                  <a:lnTo>
                    <a:pt x="11138" y="4838"/>
                  </a:lnTo>
                  <a:lnTo>
                    <a:pt x="11138" y="7713"/>
                  </a:lnTo>
                  <a:lnTo>
                    <a:pt x="7507" y="7713"/>
                  </a:lnTo>
                  <a:lnTo>
                    <a:pt x="7507" y="4838"/>
                  </a:lnTo>
                  <a:close/>
                </a:path>
              </a:pathLst>
            </a:custGeom>
            <a:solidFill>
              <a:srgbClr val="B9D6E6">
                <a:alpha val="100000"/>
              </a:srgbClr>
            </a:solidFill>
            <a:ln w="0" cap="flat">
              <a:noFill/>
              <a:prstDash val="solid"/>
              <a:miter lim="0"/>
            </a:ln>
          </p:spPr>
          <p:txBody>
            <a:bodyPr rtlCol="0"/>
            <a:lstStyle/>
            <a:p>
              <a:pPr algn="ctr"/>
              <a:endParaRPr lang="zh-CN" altLang="en-US"/>
            </a:p>
          </p:txBody>
        </p:sp>
        <p:sp>
          <p:nvSpPr>
            <p:cNvPr id="1454" name="path 1454"/>
            <p:cNvSpPr/>
            <p:nvPr/>
          </p:nvSpPr>
          <p:spPr>
            <a:xfrm>
              <a:off x="0" y="922020"/>
              <a:ext cx="10750296" cy="3976115"/>
            </a:xfrm>
            <a:custGeom>
              <a:avLst/>
              <a:gdLst/>
              <a:ahLst/>
              <a:cxnLst/>
              <a:rect l="0" t="0" r="0" b="0"/>
              <a:pathLst>
                <a:path w="16929" h="6261">
                  <a:moveTo>
                    <a:pt x="0" y="0"/>
                  </a:moveTo>
                  <a:lnTo>
                    <a:pt x="16929" y="0"/>
                  </a:lnTo>
                  <a:lnTo>
                    <a:pt x="16929" y="979"/>
                  </a:lnTo>
                  <a:lnTo>
                    <a:pt x="0" y="979"/>
                  </a:lnTo>
                  <a:lnTo>
                    <a:pt x="0" y="0"/>
                  </a:lnTo>
                  <a:close/>
                </a:path>
                <a:path w="16929" h="6261">
                  <a:moveTo>
                    <a:pt x="0" y="1958"/>
                  </a:moveTo>
                  <a:lnTo>
                    <a:pt x="4171" y="1958"/>
                  </a:lnTo>
                  <a:lnTo>
                    <a:pt x="4171" y="6261"/>
                  </a:lnTo>
                  <a:lnTo>
                    <a:pt x="0" y="6261"/>
                  </a:lnTo>
                  <a:lnTo>
                    <a:pt x="0" y="1958"/>
                  </a:lnTo>
                  <a:close/>
                </a:path>
                <a:path w="16929" h="6261">
                  <a:moveTo>
                    <a:pt x="4171" y="1958"/>
                  </a:moveTo>
                  <a:lnTo>
                    <a:pt x="11138" y="1958"/>
                  </a:lnTo>
                  <a:lnTo>
                    <a:pt x="11138" y="3386"/>
                  </a:lnTo>
                  <a:lnTo>
                    <a:pt x="4171" y="3386"/>
                  </a:lnTo>
                  <a:lnTo>
                    <a:pt x="4171" y="1958"/>
                  </a:lnTo>
                  <a:close/>
                </a:path>
                <a:path w="16929" h="6261">
                  <a:moveTo>
                    <a:pt x="11138" y="1958"/>
                  </a:moveTo>
                  <a:lnTo>
                    <a:pt x="16929" y="1958"/>
                  </a:lnTo>
                  <a:lnTo>
                    <a:pt x="16929" y="6261"/>
                  </a:lnTo>
                  <a:lnTo>
                    <a:pt x="11138" y="6261"/>
                  </a:lnTo>
                  <a:lnTo>
                    <a:pt x="11138" y="1958"/>
                  </a:lnTo>
                  <a:close/>
                </a:path>
              </a:pathLst>
            </a:custGeom>
            <a:solidFill>
              <a:srgbClr val="FFFFFF">
                <a:alpha val="100000"/>
              </a:srgbClr>
            </a:solidFill>
            <a:ln w="0" cap="flat">
              <a:noFill/>
              <a:prstDash val="solid"/>
              <a:miter lim="0"/>
            </a:ln>
          </p:spPr>
          <p:txBody>
            <a:bodyPr rtlCol="0"/>
            <a:lstStyle/>
            <a:p>
              <a:pPr algn="ctr"/>
              <a:endParaRPr lang="zh-CN" altLang="en-US"/>
            </a:p>
          </p:txBody>
        </p:sp>
      </p:grpSp>
      <p:graphicFrame>
        <p:nvGraphicFramePr>
          <p:cNvPr id="1456" name="table 1456"/>
          <p:cNvGraphicFramePr>
            <a:graphicFrameLocks noGrp="1"/>
          </p:cNvGraphicFramePr>
          <p:nvPr/>
        </p:nvGraphicFramePr>
        <p:xfrm>
          <a:off x="720090" y="3169920"/>
          <a:ext cx="10750547" cy="3360420"/>
        </p:xfrm>
        <a:graphic>
          <a:graphicData uri="http://schemas.openxmlformats.org/drawingml/2006/table">
            <a:tbl>
              <a:tblPr/>
              <a:tblGrid>
                <a:gridCol w="2649855">
                  <a:extLst>
                    <a:ext uri="{9D8B030D-6E8A-4147-A177-3AD203B41FA5}">
                      <a16:colId xmlns:a16="http://schemas.microsoft.com/office/drawing/2014/main" val="20000"/>
                    </a:ext>
                  </a:extLst>
                </a:gridCol>
                <a:gridCol w="2030729">
                  <a:extLst>
                    <a:ext uri="{9D8B030D-6E8A-4147-A177-3AD203B41FA5}">
                      <a16:colId xmlns:a16="http://schemas.microsoft.com/office/drawing/2014/main" val="20001"/>
                    </a:ext>
                  </a:extLst>
                </a:gridCol>
                <a:gridCol w="2392679">
                  <a:extLst>
                    <a:ext uri="{9D8B030D-6E8A-4147-A177-3AD203B41FA5}">
                      <a16:colId xmlns:a16="http://schemas.microsoft.com/office/drawing/2014/main" val="20002"/>
                    </a:ext>
                  </a:extLst>
                </a:gridCol>
                <a:gridCol w="3677284">
                  <a:extLst>
                    <a:ext uri="{9D8B030D-6E8A-4147-A177-3AD203B41FA5}">
                      <a16:colId xmlns:a16="http://schemas.microsoft.com/office/drawing/2014/main" val="20003"/>
                    </a:ext>
                  </a:extLst>
                </a:gridCol>
              </a:tblGrid>
              <a:tr h="1428750">
                <a:tc rowSpan="2">
                  <a:txBody>
                    <a:bodyPr/>
                    <a:lstStyle/>
                    <a:p>
                      <a:pPr algn="l" rtl="0" eaLnBrk="0">
                        <a:lnSpc>
                          <a:spcPct val="152000"/>
                        </a:lnSpc>
                        <a:tabLst/>
                      </a:pPr>
                      <a:endParaRPr sz="1000" dirty="0">
                        <a:latin typeface="Arial"/>
                        <a:ea typeface="Arial"/>
                        <a:cs typeface="Arial"/>
                      </a:endParaRPr>
                    </a:p>
                    <a:p>
                      <a:pPr algn="l" rtl="0" eaLnBrk="0">
                        <a:lnSpc>
                          <a:spcPct val="8355"/>
                        </a:lnSpc>
                        <a:tabLst/>
                      </a:pPr>
                      <a:endParaRPr sz="100" dirty="0">
                        <a:latin typeface="Arial"/>
                        <a:ea typeface="Arial"/>
                        <a:cs typeface="Arial"/>
                      </a:endParaRPr>
                    </a:p>
                    <a:p>
                      <a:pPr marL="872489" algn="l" rtl="0" eaLnBrk="0">
                        <a:lnSpc>
                          <a:spcPct val="84000"/>
                        </a:lnSpc>
                        <a:tabLst/>
                      </a:pPr>
                      <a:r>
                        <a:rPr sz="1600" kern="0" spc="120" dirty="0">
                          <a:solidFill>
                            <a:srgbClr val="000000">
                              <a:alpha val="100000"/>
                            </a:srgbClr>
                          </a:solidFill>
                          <a:latin typeface="Microsoft YaHei"/>
                          <a:ea typeface="Microsoft YaHei"/>
                          <a:cs typeface="Microsoft YaHei"/>
                        </a:rPr>
                        <a:t>检查要点</a:t>
                      </a:r>
                      <a:endParaRPr sz="1600" dirty="0">
                        <a:latin typeface="Microsoft YaHei"/>
                        <a:ea typeface="Microsoft YaHei"/>
                        <a:cs typeface="Microsoft YaHei"/>
                      </a:endParaRPr>
                    </a:p>
                    <a:p>
                      <a:pPr algn="l" rtl="0" eaLnBrk="0">
                        <a:lnSpc>
                          <a:spcPct val="113000"/>
                        </a:lnSpc>
                        <a:tabLst/>
                      </a:pPr>
                      <a:endParaRPr sz="1000" dirty="0">
                        <a:latin typeface="Arial"/>
                        <a:ea typeface="Arial"/>
                        <a:cs typeface="Arial"/>
                      </a:endParaRPr>
                    </a:p>
                    <a:p>
                      <a:pPr algn="l" rtl="0" eaLnBrk="0">
                        <a:lnSpc>
                          <a:spcPct val="113000"/>
                        </a:lnSpc>
                        <a:tabLst/>
                      </a:pPr>
                      <a:endParaRPr sz="1000" dirty="0">
                        <a:latin typeface="Arial"/>
                        <a:ea typeface="Arial"/>
                        <a:cs typeface="Arial"/>
                      </a:endParaRPr>
                    </a:p>
                    <a:p>
                      <a:pPr algn="l" rtl="0" eaLnBrk="0">
                        <a:lnSpc>
                          <a:spcPct val="113000"/>
                        </a:lnSpc>
                        <a:tabLst/>
                      </a:pPr>
                      <a:endParaRPr sz="1000" dirty="0">
                        <a:latin typeface="Arial"/>
                        <a:ea typeface="Arial"/>
                        <a:cs typeface="Arial"/>
                      </a:endParaRPr>
                    </a:p>
                    <a:p>
                      <a:pPr algn="l" rtl="0" eaLnBrk="0">
                        <a:lnSpc>
                          <a:spcPct val="113000"/>
                        </a:lnSpc>
                        <a:tabLst/>
                      </a:pPr>
                      <a:endParaRPr sz="1000" dirty="0">
                        <a:latin typeface="Arial"/>
                        <a:ea typeface="Arial"/>
                        <a:cs typeface="Arial"/>
                      </a:endParaRPr>
                    </a:p>
                    <a:p>
                      <a:pPr algn="l" rtl="0" eaLnBrk="0">
                        <a:lnSpc>
                          <a:spcPct val="113000"/>
                        </a:lnSpc>
                        <a:tabLst/>
                      </a:pPr>
                      <a:endParaRPr sz="1000" dirty="0">
                        <a:latin typeface="Arial"/>
                        <a:ea typeface="Arial"/>
                        <a:cs typeface="Arial"/>
                      </a:endParaRPr>
                    </a:p>
                    <a:p>
                      <a:pPr algn="l" rtl="0" eaLnBrk="0">
                        <a:lnSpc>
                          <a:spcPct val="113000"/>
                        </a:lnSpc>
                        <a:tabLst/>
                      </a:pPr>
                      <a:endParaRPr sz="1000" dirty="0">
                        <a:latin typeface="Arial"/>
                        <a:ea typeface="Arial"/>
                        <a:cs typeface="Arial"/>
                      </a:endParaRPr>
                    </a:p>
                    <a:p>
                      <a:pPr algn="l" rtl="0" eaLnBrk="0">
                        <a:lnSpc>
                          <a:spcPct val="127000"/>
                        </a:lnSpc>
                        <a:tabLst/>
                      </a:pPr>
                      <a:endParaRPr sz="300" dirty="0">
                        <a:latin typeface="Arial"/>
                        <a:ea typeface="Arial"/>
                        <a:cs typeface="Arial"/>
                      </a:endParaRPr>
                    </a:p>
                    <a:p>
                      <a:pPr marL="234315" indent="76200" algn="l" rtl="0" eaLnBrk="0">
                        <a:lnSpc>
                          <a:spcPct val="130000"/>
                        </a:lnSpc>
                        <a:spcBef>
                          <a:spcPts val="3"/>
                        </a:spcBef>
                        <a:tabLst/>
                      </a:pPr>
                      <a:r>
                        <a:rPr sz="1500" kern="0" spc="-60" dirty="0">
                          <a:solidFill>
                            <a:srgbClr val="000000">
                              <a:alpha val="100000"/>
                            </a:srgbClr>
                          </a:solidFill>
                          <a:latin typeface="Microsoft YaHei"/>
                          <a:ea typeface="Microsoft YaHei"/>
                          <a:cs typeface="Microsoft YaHei"/>
                        </a:rPr>
                        <a:t>（</a:t>
                      </a:r>
                      <a:r>
                        <a:rPr sz="1500" kern="0" spc="180" dirty="0">
                          <a:solidFill>
                            <a:srgbClr val="000000">
                              <a:alpha val="100000"/>
                            </a:srgbClr>
                          </a:solidFill>
                          <a:latin typeface="Microsoft YaHei"/>
                          <a:ea typeface="Microsoft YaHei"/>
                          <a:cs typeface="Microsoft YaHei"/>
                        </a:rPr>
                        <a:t> </a:t>
                      </a:r>
                      <a:r>
                        <a:rPr sz="1500" kern="0" spc="-60" dirty="0">
                          <a:solidFill>
                            <a:srgbClr val="000000">
                              <a:alpha val="100000"/>
                            </a:srgbClr>
                          </a:solidFill>
                          <a:latin typeface="FangSong"/>
                          <a:ea typeface="FangSong"/>
                          <a:cs typeface="FangSong"/>
                        </a:rPr>
                        <a:t>1</a:t>
                      </a:r>
                      <a:r>
                        <a:rPr sz="1500" kern="0" spc="-340" dirty="0">
                          <a:solidFill>
                            <a:srgbClr val="000000">
                              <a:alpha val="100000"/>
                            </a:srgbClr>
                          </a:solidFill>
                          <a:latin typeface="FangSong"/>
                          <a:ea typeface="FangSong"/>
                          <a:cs typeface="FangSong"/>
                        </a:rPr>
                        <a:t> </a:t>
                      </a:r>
                      <a:r>
                        <a:rPr sz="1500" kern="0" spc="-60" dirty="0">
                          <a:solidFill>
                            <a:srgbClr val="000000">
                              <a:alpha val="100000"/>
                            </a:srgbClr>
                          </a:solidFill>
                          <a:latin typeface="Microsoft YaHei"/>
                          <a:ea typeface="Microsoft YaHei"/>
                          <a:cs typeface="Microsoft YaHei"/>
                        </a:rPr>
                        <a:t>）查工艺装置区现场</a:t>
                      </a:r>
                      <a:r>
                        <a:rPr sz="1500" kern="0" spc="0" dirty="0">
                          <a:solidFill>
                            <a:srgbClr val="000000">
                              <a:alpha val="100000"/>
                            </a:srgbClr>
                          </a:solidFill>
                          <a:latin typeface="Microsoft YaHei"/>
                          <a:ea typeface="Microsoft YaHei"/>
                          <a:cs typeface="Microsoft YaHei"/>
                        </a:rPr>
                        <a:t>      </a:t>
                      </a:r>
                      <a:r>
                        <a:rPr sz="1500" kern="0" spc="90" dirty="0">
                          <a:solidFill>
                            <a:srgbClr val="000000">
                              <a:alpha val="100000"/>
                            </a:srgbClr>
                          </a:solidFill>
                          <a:latin typeface="Microsoft YaHei"/>
                          <a:ea typeface="Microsoft YaHei"/>
                          <a:cs typeface="Microsoft YaHei"/>
                        </a:rPr>
                        <a:t>固定式可燃气体浓度报</a:t>
                      </a:r>
                      <a:r>
                        <a:rPr sz="1500" kern="0" spc="0" dirty="0">
                          <a:solidFill>
                            <a:srgbClr val="000000">
                              <a:alpha val="100000"/>
                            </a:srgbClr>
                          </a:solidFill>
                          <a:latin typeface="Microsoft YaHei"/>
                          <a:ea typeface="Microsoft YaHei"/>
                          <a:cs typeface="Microsoft YaHei"/>
                        </a:rPr>
                        <a:t>        </a:t>
                      </a:r>
                      <a:r>
                        <a:rPr sz="1500" kern="0" spc="60" dirty="0">
                          <a:solidFill>
                            <a:srgbClr val="000000">
                              <a:alpha val="100000"/>
                            </a:srgbClr>
                          </a:solidFill>
                          <a:latin typeface="Microsoft YaHei"/>
                          <a:ea typeface="Microsoft YaHei"/>
                          <a:cs typeface="Microsoft YaHei"/>
                        </a:rPr>
                        <a:t>警装置设置情况 ；</a:t>
                      </a:r>
                      <a:endParaRPr sz="1500" dirty="0">
                        <a:latin typeface="Microsoft YaHei"/>
                        <a:ea typeface="Microsoft YaHei"/>
                        <a:cs typeface="Microsoft YaHei"/>
                      </a:endParaRPr>
                    </a:p>
                  </a:txBody>
                  <a:tcPr marL="0" marR="0" marT="0" marB="0">
                    <a:lnL>
                      <a:noFill/>
                    </a:lnL>
                    <a:lnR w="12700" cap="flat" cmpd="sng" algn="ctr">
                      <a:solidFill>
                        <a:srgbClr val="8EBFD6"/>
                      </a:solidFill>
                      <a:prstDash val="solid"/>
                      <a:round/>
                      <a:headEnd type="none" w="med" len="med"/>
                      <a:tailEnd type="none" w="med" len="med"/>
                    </a:lnR>
                    <a:lnT>
                      <a:noFill/>
                    </a:lnT>
                    <a:lnB w="12700" cap="flat" cmpd="sng" algn="ctr">
                      <a:solidFill>
                        <a:srgbClr val="8EBFD6"/>
                      </a:solidFill>
                      <a:prstDash val="solid"/>
                      <a:round/>
                      <a:headEnd type="none" w="med" len="med"/>
                      <a:tailEnd type="none" w="med" len="med"/>
                    </a:lnB>
                  </a:tcPr>
                </a:tc>
                <a:tc gridSpan="2">
                  <a:txBody>
                    <a:bodyPr/>
                    <a:lstStyle/>
                    <a:p>
                      <a:pPr algn="l" rtl="0" eaLnBrk="0">
                        <a:lnSpc>
                          <a:spcPct val="152000"/>
                        </a:lnSpc>
                        <a:tabLst/>
                      </a:pPr>
                      <a:endParaRPr sz="1000" dirty="0">
                        <a:latin typeface="Arial"/>
                        <a:ea typeface="Arial"/>
                        <a:cs typeface="Arial"/>
                      </a:endParaRPr>
                    </a:p>
                    <a:p>
                      <a:pPr marL="1761489" algn="l" rtl="0" eaLnBrk="0">
                        <a:lnSpc>
                          <a:spcPct val="84000"/>
                        </a:lnSpc>
                        <a:spcBef>
                          <a:spcPts val="4"/>
                        </a:spcBef>
                        <a:tabLst/>
                      </a:pPr>
                      <a:r>
                        <a:rPr sz="1600" kern="0" spc="120" dirty="0">
                          <a:solidFill>
                            <a:srgbClr val="000000">
                              <a:alpha val="100000"/>
                            </a:srgbClr>
                          </a:solidFill>
                          <a:latin typeface="Microsoft YaHei"/>
                          <a:ea typeface="Microsoft YaHei"/>
                          <a:cs typeface="Microsoft YaHei"/>
                        </a:rPr>
                        <a:t>判定标准</a:t>
                      </a:r>
                      <a:endParaRPr sz="1600" dirty="0">
                        <a:latin typeface="Microsoft YaHei"/>
                        <a:ea typeface="Microsoft YaHei"/>
                        <a:cs typeface="Microsoft YaHei"/>
                      </a:endParaRPr>
                    </a:p>
                    <a:p>
                      <a:pPr algn="l" rtl="0" eaLnBrk="0">
                        <a:lnSpc>
                          <a:spcPct val="194000"/>
                        </a:lnSpc>
                        <a:tabLst/>
                      </a:pPr>
                      <a:endParaRPr sz="1000" dirty="0">
                        <a:latin typeface="Arial"/>
                        <a:ea typeface="Arial"/>
                        <a:cs typeface="Arial"/>
                      </a:endParaRPr>
                    </a:p>
                    <a:p>
                      <a:pPr algn="l" rtl="0" eaLnBrk="0">
                        <a:lnSpc>
                          <a:spcPct val="127000"/>
                        </a:lnSpc>
                        <a:tabLst/>
                      </a:pPr>
                      <a:endParaRPr sz="300" dirty="0">
                        <a:latin typeface="Arial"/>
                        <a:ea typeface="Arial"/>
                        <a:cs typeface="Arial"/>
                      </a:endParaRPr>
                    </a:p>
                    <a:p>
                      <a:pPr marL="281940" indent="635" algn="l" rtl="0" eaLnBrk="0">
                        <a:lnSpc>
                          <a:spcPct val="125000"/>
                        </a:lnSpc>
                        <a:spcBef>
                          <a:spcPts val="3"/>
                        </a:spcBef>
                        <a:tabLst/>
                      </a:pPr>
                      <a:r>
                        <a:rPr sz="1500" kern="0" spc="100" dirty="0">
                          <a:solidFill>
                            <a:srgbClr val="000000">
                              <a:alpha val="100000"/>
                            </a:srgbClr>
                          </a:solidFill>
                          <a:latin typeface="Microsoft YaHei"/>
                          <a:ea typeface="Microsoft YaHei"/>
                          <a:cs typeface="Microsoft YaHei"/>
                        </a:rPr>
                        <a:t>未设置固定式可燃气体浓度报警装</a:t>
                      </a:r>
                      <a:r>
                        <a:rPr sz="1500" kern="0" spc="90" dirty="0">
                          <a:solidFill>
                            <a:srgbClr val="000000">
                              <a:alpha val="100000"/>
                            </a:srgbClr>
                          </a:solidFill>
                          <a:latin typeface="Microsoft YaHei"/>
                          <a:ea typeface="Microsoft YaHei"/>
                          <a:cs typeface="Microsoft YaHei"/>
                        </a:rPr>
                        <a:t>置或设置</a:t>
                      </a:r>
                      <a:r>
                        <a:rPr sz="1500" kern="0" spc="-10" dirty="0">
                          <a:solidFill>
                            <a:srgbClr val="000000">
                              <a:alpha val="100000"/>
                            </a:srgbClr>
                          </a:solidFill>
                          <a:latin typeface="Microsoft YaHei"/>
                          <a:ea typeface="Microsoft YaHei"/>
                          <a:cs typeface="Microsoft YaHei"/>
                        </a:rPr>
                        <a:t>      </a:t>
                      </a:r>
                      <a:r>
                        <a:rPr sz="1500" kern="0" spc="70" dirty="0">
                          <a:solidFill>
                            <a:srgbClr val="000000">
                              <a:alpha val="100000"/>
                            </a:srgbClr>
                          </a:solidFill>
                          <a:latin typeface="Microsoft YaHei"/>
                          <a:ea typeface="Microsoft YaHei"/>
                          <a:cs typeface="Microsoft YaHei"/>
                        </a:rPr>
                        <a:t>数量及安装位置不符合要求 ，构成重大隐患</a:t>
                      </a:r>
                      <a:endParaRPr sz="1500" dirty="0">
                        <a:latin typeface="Microsoft YaHei"/>
                        <a:ea typeface="Microsoft YaHei"/>
                        <a:cs typeface="Microsoft YaHei"/>
                      </a:endParaRPr>
                    </a:p>
                  </a:txBody>
                  <a:tcPr marL="0" marR="0" marT="0" marB="0">
                    <a:lnL w="12700" cap="flat" cmpd="sng" algn="ctr">
                      <a:solidFill>
                        <a:srgbClr val="8EBFD6"/>
                      </a:solidFill>
                      <a:prstDash val="solid"/>
                      <a:round/>
                      <a:headEnd type="none" w="med" len="med"/>
                      <a:tailEnd type="none" w="med" len="med"/>
                    </a:lnL>
                    <a:lnR w="12700" cap="flat" cmpd="sng" algn="ctr">
                      <a:solidFill>
                        <a:srgbClr val="8EBFD6"/>
                      </a:solidFill>
                      <a:prstDash val="solid"/>
                      <a:round/>
                      <a:headEnd type="none" w="med" len="med"/>
                      <a:tailEnd type="none" w="med" len="med"/>
                    </a:lnR>
                    <a:lnT>
                      <a:noFill/>
                    </a:lnT>
                    <a:lnB>
                      <a:noFill/>
                    </a:lnB>
                  </a:tcPr>
                </a:tc>
                <a:tc hMerge="1">
                  <a:txBody>
                    <a:bodyPr/>
                    <a:lstStyle/>
                    <a:p>
                      <a:endParaRPr/>
                    </a:p>
                  </a:txBody>
                  <a:tcPr marL="0" marR="0" marT="0" marB="0">
                    <a:lnL w="12700" cap="flat" cmpd="sng" algn="ctr">
                      <a:solidFill>
                        <a:srgbClr val="8EBFD6"/>
                      </a:solidFill>
                      <a:prstDash val="solid"/>
                      <a:round/>
                      <a:headEnd type="none" w="med" len="med"/>
                      <a:tailEnd type="none" w="med" len="med"/>
                    </a:lnL>
                    <a:lnR w="12700" cap="flat" cmpd="sng" algn="ctr">
                      <a:solidFill>
                        <a:srgbClr val="8EBFD6"/>
                      </a:solidFill>
                      <a:prstDash val="solid"/>
                      <a:round/>
                      <a:headEnd type="none" w="med" len="med"/>
                      <a:tailEnd type="none" w="med" len="med"/>
                    </a:lnR>
                    <a:lnT>
                      <a:noFill/>
                    </a:lnT>
                    <a:lnB>
                      <a:noFill/>
                    </a:lnB>
                  </a:tcPr>
                </a:tc>
                <a:tc rowSpan="2">
                  <a:txBody>
                    <a:bodyPr/>
                    <a:lstStyle/>
                    <a:p>
                      <a:pPr algn="l" rtl="0" eaLnBrk="0">
                        <a:lnSpc>
                          <a:spcPct val="151000"/>
                        </a:lnSpc>
                        <a:tabLst/>
                      </a:pPr>
                      <a:endParaRPr sz="1000" dirty="0">
                        <a:latin typeface="Arial"/>
                        <a:ea typeface="Arial"/>
                        <a:cs typeface="Arial"/>
                      </a:endParaRPr>
                    </a:p>
                    <a:p>
                      <a:pPr marL="1162050" algn="l" rtl="0" eaLnBrk="0">
                        <a:lnSpc>
                          <a:spcPct val="85000"/>
                        </a:lnSpc>
                        <a:spcBef>
                          <a:spcPts val="1"/>
                        </a:spcBef>
                        <a:tabLst/>
                      </a:pPr>
                      <a:r>
                        <a:rPr sz="1600" kern="0" spc="140" dirty="0">
                          <a:solidFill>
                            <a:srgbClr val="000000">
                              <a:alpha val="100000"/>
                            </a:srgbClr>
                          </a:solidFill>
                          <a:latin typeface="Microsoft YaHei"/>
                          <a:ea typeface="Microsoft YaHei"/>
                          <a:cs typeface="Microsoft YaHei"/>
                        </a:rPr>
                        <a:t>相关参考依据</a:t>
                      </a:r>
                      <a:endParaRPr sz="1600" dirty="0">
                        <a:latin typeface="Microsoft YaHei"/>
                        <a:ea typeface="Microsoft YaHei"/>
                        <a:cs typeface="Microsoft YaHei"/>
                      </a:endParaRPr>
                    </a:p>
                    <a:p>
                      <a:pPr algn="l" rtl="0" eaLnBrk="0">
                        <a:lnSpc>
                          <a:spcPct val="187000"/>
                        </a:lnSpc>
                        <a:tabLst/>
                      </a:pPr>
                      <a:endParaRPr sz="1000" dirty="0">
                        <a:latin typeface="Arial"/>
                        <a:ea typeface="Arial"/>
                        <a:cs typeface="Arial"/>
                      </a:endParaRPr>
                    </a:p>
                    <a:p>
                      <a:pPr marL="232409" indent="83819" algn="l" rtl="0" eaLnBrk="0">
                        <a:lnSpc>
                          <a:spcPct val="121000"/>
                        </a:lnSpc>
                        <a:spcBef>
                          <a:spcPts val="372"/>
                        </a:spcBef>
                        <a:tabLst/>
                      </a:pPr>
                      <a:r>
                        <a:rPr sz="1200" kern="0" spc="50" dirty="0">
                          <a:solidFill>
                            <a:srgbClr val="FF0000">
                              <a:alpha val="100000"/>
                            </a:srgbClr>
                          </a:solidFill>
                          <a:latin typeface="Microsoft YaHei"/>
                          <a:ea typeface="Microsoft YaHei"/>
                          <a:cs typeface="Microsoft YaHei"/>
                        </a:rPr>
                        <a:t>【依据】</a:t>
                      </a:r>
                      <a:r>
                        <a:rPr sz="1200" kern="0" spc="-80" dirty="0">
                          <a:solidFill>
                            <a:srgbClr val="FF0000">
                              <a:alpha val="100000"/>
                            </a:srgbClr>
                          </a:solidFill>
                          <a:latin typeface="Microsoft YaHei"/>
                          <a:ea typeface="Microsoft YaHei"/>
                          <a:cs typeface="Microsoft YaHei"/>
                        </a:rPr>
                        <a:t> </a:t>
                      </a:r>
                      <a:r>
                        <a:rPr sz="1200" kern="0" spc="50" dirty="0">
                          <a:solidFill>
                            <a:srgbClr val="000000">
                              <a:alpha val="100000"/>
                            </a:srgbClr>
                          </a:solidFill>
                          <a:latin typeface="Microsoft YaHei"/>
                          <a:ea typeface="Microsoft YaHei"/>
                          <a:cs typeface="Microsoft YaHei"/>
                        </a:rPr>
                        <a:t>《燃气工程项目规范》</a:t>
                      </a:r>
                      <a:r>
                        <a:rPr sz="1200" kern="0" spc="-110" dirty="0">
                          <a:solidFill>
                            <a:srgbClr val="000000">
                              <a:alpha val="100000"/>
                            </a:srgbClr>
                          </a:solidFill>
                          <a:latin typeface="Microsoft YaHei"/>
                          <a:ea typeface="Microsoft YaHei"/>
                          <a:cs typeface="Microsoft YaHei"/>
                        </a:rPr>
                        <a:t> </a:t>
                      </a:r>
                      <a:r>
                        <a:rPr sz="1200" kern="0" spc="50" dirty="0">
                          <a:solidFill>
                            <a:srgbClr val="000000">
                              <a:alpha val="100000"/>
                            </a:srgbClr>
                          </a:solidFill>
                          <a:latin typeface="Microsoft YaHei"/>
                          <a:ea typeface="Microsoft YaHei"/>
                          <a:cs typeface="Microsoft YaHei"/>
                        </a:rPr>
                        <a:t>第</a:t>
                      </a:r>
                      <a:r>
                        <a:rPr sz="1200" kern="0" spc="250" dirty="0">
                          <a:solidFill>
                            <a:srgbClr val="000000">
                              <a:alpha val="100000"/>
                            </a:srgbClr>
                          </a:solidFill>
                          <a:latin typeface="Microsoft YaHei"/>
                          <a:ea typeface="Microsoft YaHei"/>
                          <a:cs typeface="Microsoft YaHei"/>
                        </a:rPr>
                        <a:t> </a:t>
                      </a:r>
                      <a:r>
                        <a:rPr sz="1200" kern="0" spc="50" dirty="0">
                          <a:solidFill>
                            <a:srgbClr val="000000">
                              <a:alpha val="100000"/>
                            </a:srgbClr>
                          </a:solidFill>
                          <a:latin typeface="Microsoft YaHei"/>
                          <a:ea typeface="Microsoft YaHei"/>
                          <a:cs typeface="Microsoft YaHei"/>
                        </a:rPr>
                        <a:t>4.2.17</a:t>
                      </a:r>
                      <a:r>
                        <a:rPr sz="1200" kern="0" spc="0" dirty="0">
                          <a:solidFill>
                            <a:srgbClr val="000000">
                              <a:alpha val="100000"/>
                            </a:srgbClr>
                          </a:solidFill>
                          <a:latin typeface="Microsoft YaHei"/>
                          <a:ea typeface="Microsoft YaHei"/>
                          <a:cs typeface="Microsoft YaHei"/>
                        </a:rPr>
                        <a:t>         </a:t>
                      </a:r>
                      <a:r>
                        <a:rPr sz="1200" kern="0" spc="90" dirty="0">
                          <a:solidFill>
                            <a:srgbClr val="000000">
                              <a:alpha val="100000"/>
                            </a:srgbClr>
                          </a:solidFill>
                          <a:latin typeface="Microsoft YaHei"/>
                          <a:ea typeface="Microsoft YaHei"/>
                          <a:cs typeface="Microsoft YaHei"/>
                        </a:rPr>
                        <a:t>条 ：燃气厂站内可燃气体泄漏浓度可</a:t>
                      </a:r>
                      <a:r>
                        <a:rPr sz="1200" kern="0" spc="80" dirty="0">
                          <a:solidFill>
                            <a:srgbClr val="000000">
                              <a:alpha val="100000"/>
                            </a:srgbClr>
                          </a:solidFill>
                          <a:latin typeface="Microsoft YaHei"/>
                          <a:ea typeface="Microsoft YaHei"/>
                          <a:cs typeface="Microsoft YaHei"/>
                        </a:rPr>
                        <a:t>能达到</a:t>
                      </a:r>
                      <a:r>
                        <a:rPr sz="1200" kern="0" spc="0" dirty="0">
                          <a:solidFill>
                            <a:srgbClr val="000000">
                              <a:alpha val="100000"/>
                            </a:srgbClr>
                          </a:solidFill>
                          <a:latin typeface="Microsoft YaHei"/>
                          <a:ea typeface="Microsoft YaHei"/>
                          <a:cs typeface="Microsoft YaHei"/>
                        </a:rPr>
                        <a:t>       </a:t>
                      </a:r>
                      <a:r>
                        <a:rPr sz="1200" kern="0" spc="90" dirty="0">
                          <a:solidFill>
                            <a:srgbClr val="000000">
                              <a:alpha val="100000"/>
                            </a:srgbClr>
                          </a:solidFill>
                          <a:latin typeface="Microsoft YaHei"/>
                          <a:ea typeface="Microsoft YaHei"/>
                          <a:cs typeface="Microsoft YaHei"/>
                        </a:rPr>
                        <a:t>爆炸下限</a:t>
                      </a:r>
                      <a:r>
                        <a:rPr sz="1200" kern="0" spc="350" dirty="0">
                          <a:solidFill>
                            <a:srgbClr val="000000">
                              <a:alpha val="100000"/>
                            </a:srgbClr>
                          </a:solidFill>
                          <a:latin typeface="Microsoft YaHei"/>
                          <a:ea typeface="Microsoft YaHei"/>
                          <a:cs typeface="Microsoft YaHei"/>
                        </a:rPr>
                        <a:t> </a:t>
                      </a:r>
                      <a:r>
                        <a:rPr sz="1200" kern="0" spc="90" dirty="0">
                          <a:solidFill>
                            <a:srgbClr val="000000">
                              <a:alpha val="100000"/>
                            </a:srgbClr>
                          </a:solidFill>
                          <a:latin typeface="Microsoft YaHei"/>
                          <a:ea typeface="Microsoft YaHei"/>
                          <a:cs typeface="Microsoft YaHei"/>
                        </a:rPr>
                        <a:t>20%的燃气设施区域内或建</a:t>
                      </a:r>
                      <a:r>
                        <a:rPr sz="1200" kern="0" spc="330" dirty="0">
                          <a:solidFill>
                            <a:srgbClr val="000000">
                              <a:alpha val="100000"/>
                            </a:srgbClr>
                          </a:solidFill>
                          <a:latin typeface="Microsoft YaHei"/>
                          <a:ea typeface="Microsoft YaHei"/>
                          <a:cs typeface="Microsoft YaHei"/>
                        </a:rPr>
                        <a:t> </a:t>
                      </a:r>
                      <a:r>
                        <a:rPr sz="1200" kern="0" spc="90" dirty="0">
                          <a:solidFill>
                            <a:srgbClr val="000000">
                              <a:alpha val="100000"/>
                            </a:srgbClr>
                          </a:solidFill>
                          <a:latin typeface="Microsoft YaHei"/>
                          <a:ea typeface="Microsoft YaHei"/>
                          <a:cs typeface="Microsoft YaHei"/>
                        </a:rPr>
                        <a:t>(构)</a:t>
                      </a:r>
                      <a:r>
                        <a:rPr sz="1200" kern="0" spc="0" dirty="0">
                          <a:solidFill>
                            <a:srgbClr val="000000">
                              <a:alpha val="100000"/>
                            </a:srgbClr>
                          </a:solidFill>
                          <a:latin typeface="Microsoft YaHei"/>
                          <a:ea typeface="Microsoft YaHei"/>
                          <a:cs typeface="Microsoft YaHei"/>
                        </a:rPr>
                        <a:t>        </a:t>
                      </a:r>
                      <a:r>
                        <a:rPr sz="1200" kern="0" spc="90" dirty="0">
                          <a:solidFill>
                            <a:srgbClr val="000000">
                              <a:alpha val="100000"/>
                            </a:srgbClr>
                          </a:solidFill>
                          <a:latin typeface="Microsoft YaHei"/>
                          <a:ea typeface="Microsoft YaHei"/>
                          <a:cs typeface="Microsoft YaHei"/>
                        </a:rPr>
                        <a:t>筑物内 ，应设置固定式可燃气体浓度</a:t>
                      </a:r>
                      <a:r>
                        <a:rPr sz="1200" kern="0" spc="80" dirty="0">
                          <a:solidFill>
                            <a:srgbClr val="000000">
                              <a:alpha val="100000"/>
                            </a:srgbClr>
                          </a:solidFill>
                          <a:latin typeface="Microsoft YaHei"/>
                          <a:ea typeface="Microsoft YaHei"/>
                          <a:cs typeface="Microsoft YaHei"/>
                        </a:rPr>
                        <a:t>报警装</a:t>
                      </a:r>
                      <a:r>
                        <a:rPr sz="1200" kern="0" spc="0" dirty="0">
                          <a:solidFill>
                            <a:srgbClr val="000000">
                              <a:alpha val="100000"/>
                            </a:srgbClr>
                          </a:solidFill>
                          <a:latin typeface="Microsoft YaHei"/>
                          <a:ea typeface="Microsoft YaHei"/>
                          <a:cs typeface="Microsoft YaHei"/>
                        </a:rPr>
                        <a:t>       </a:t>
                      </a:r>
                      <a:r>
                        <a:rPr sz="1200" kern="0" spc="40" dirty="0">
                          <a:solidFill>
                            <a:srgbClr val="000000">
                              <a:alpha val="100000"/>
                            </a:srgbClr>
                          </a:solidFill>
                          <a:latin typeface="Microsoft YaHei"/>
                          <a:ea typeface="Microsoft YaHei"/>
                          <a:cs typeface="Microsoft YaHei"/>
                        </a:rPr>
                        <a:t>置。</a:t>
                      </a:r>
                      <a:endParaRPr sz="1200" dirty="0">
                        <a:latin typeface="Microsoft YaHei"/>
                        <a:ea typeface="Microsoft YaHei"/>
                        <a:cs typeface="Microsoft YaHei"/>
                      </a:endParaRPr>
                    </a:p>
                    <a:p>
                      <a:pPr marL="231140" indent="82550" algn="l" rtl="0" eaLnBrk="0">
                        <a:lnSpc>
                          <a:spcPct val="119000"/>
                        </a:lnSpc>
                        <a:spcBef>
                          <a:spcPts val="171"/>
                        </a:spcBef>
                        <a:tabLst/>
                      </a:pPr>
                      <a:r>
                        <a:rPr sz="1200" kern="0" spc="60" dirty="0">
                          <a:solidFill>
                            <a:srgbClr val="FF0000">
                              <a:alpha val="100000"/>
                            </a:srgbClr>
                          </a:solidFill>
                          <a:latin typeface="Microsoft YaHei"/>
                          <a:ea typeface="Microsoft YaHei"/>
                          <a:cs typeface="Microsoft YaHei"/>
                        </a:rPr>
                        <a:t>〖解读〗</a:t>
                      </a:r>
                      <a:r>
                        <a:rPr sz="1200" kern="0" spc="-80" dirty="0">
                          <a:solidFill>
                            <a:srgbClr val="FF0000">
                              <a:alpha val="100000"/>
                            </a:srgbClr>
                          </a:solidFill>
                          <a:latin typeface="Microsoft YaHei"/>
                          <a:ea typeface="Microsoft YaHei"/>
                          <a:cs typeface="Microsoft YaHei"/>
                        </a:rPr>
                        <a:t> </a:t>
                      </a:r>
                      <a:r>
                        <a:rPr sz="1200" kern="0" spc="60" dirty="0">
                          <a:solidFill>
                            <a:srgbClr val="000000">
                              <a:alpha val="100000"/>
                            </a:srgbClr>
                          </a:solidFill>
                          <a:latin typeface="Microsoft YaHei"/>
                          <a:ea typeface="Microsoft YaHei"/>
                          <a:cs typeface="Microsoft YaHei"/>
                        </a:rPr>
                        <a:t>《燃气工程项目规范》</a:t>
                      </a:r>
                      <a:r>
                        <a:rPr sz="1200" kern="0" spc="-50" dirty="0">
                          <a:solidFill>
                            <a:srgbClr val="000000">
                              <a:alpha val="100000"/>
                            </a:srgbClr>
                          </a:solidFill>
                          <a:latin typeface="Microsoft YaHei"/>
                          <a:ea typeface="Microsoft YaHei"/>
                          <a:cs typeface="Microsoft YaHei"/>
                        </a:rPr>
                        <a:t> </a:t>
                      </a:r>
                      <a:r>
                        <a:rPr sz="1200" kern="0" spc="0" dirty="0">
                          <a:solidFill>
                            <a:srgbClr val="000000">
                              <a:alpha val="100000"/>
                            </a:srgbClr>
                          </a:solidFill>
                          <a:latin typeface="Microsoft YaHei"/>
                          <a:ea typeface="Microsoft YaHei"/>
                          <a:cs typeface="Microsoft YaHei"/>
                        </a:rPr>
                        <a:t>GB</a:t>
                      </a:r>
                      <a:r>
                        <a:rPr sz="1200" kern="0" spc="60" dirty="0">
                          <a:solidFill>
                            <a:srgbClr val="000000">
                              <a:alpha val="100000"/>
                            </a:srgbClr>
                          </a:solidFill>
                          <a:latin typeface="Microsoft YaHei"/>
                          <a:ea typeface="Microsoft YaHei"/>
                          <a:cs typeface="Microsoft YaHei"/>
                        </a:rPr>
                        <a:t>55009</a:t>
                      </a:r>
                      <a:r>
                        <a:rPr sz="1200" kern="0" spc="0" dirty="0">
                          <a:solidFill>
                            <a:srgbClr val="000000">
                              <a:alpha val="100000"/>
                            </a:srgbClr>
                          </a:solidFill>
                          <a:latin typeface="Microsoft YaHei"/>
                          <a:ea typeface="Microsoft YaHei"/>
                          <a:cs typeface="Microsoft YaHei"/>
                        </a:rPr>
                        <a:t>         </a:t>
                      </a:r>
                      <a:r>
                        <a:rPr sz="1200" kern="0" spc="80" dirty="0">
                          <a:solidFill>
                            <a:srgbClr val="000000">
                              <a:alpha val="100000"/>
                            </a:srgbClr>
                          </a:solidFill>
                          <a:latin typeface="Microsoft YaHei"/>
                          <a:ea typeface="Microsoft YaHei"/>
                          <a:cs typeface="Microsoft YaHei"/>
                        </a:rPr>
                        <a:t>实施指南(4) ：</a:t>
                      </a:r>
                      <a:r>
                        <a:rPr sz="1200" kern="0" spc="70" dirty="0">
                          <a:solidFill>
                            <a:srgbClr val="000000">
                              <a:alpha val="100000"/>
                            </a:srgbClr>
                          </a:solidFill>
                          <a:latin typeface="Microsoft YaHei"/>
                          <a:ea typeface="Microsoft YaHei"/>
                          <a:cs typeface="Microsoft YaHei"/>
                        </a:rPr>
                        <a:t>应设置两级报警</a:t>
                      </a:r>
                      <a:r>
                        <a:rPr sz="1200" kern="0" spc="-160" dirty="0">
                          <a:solidFill>
                            <a:srgbClr val="000000">
                              <a:alpha val="100000"/>
                            </a:srgbClr>
                          </a:solidFill>
                          <a:latin typeface="Microsoft YaHei"/>
                          <a:ea typeface="Microsoft YaHei"/>
                          <a:cs typeface="Microsoft YaHei"/>
                        </a:rPr>
                        <a:t> </a:t>
                      </a:r>
                      <a:r>
                        <a:rPr sz="1200" kern="0" spc="70" dirty="0">
                          <a:solidFill>
                            <a:srgbClr val="000000">
                              <a:alpha val="100000"/>
                            </a:srgbClr>
                          </a:solidFill>
                          <a:latin typeface="Microsoft YaHei"/>
                          <a:ea typeface="Microsoft YaHei"/>
                          <a:cs typeface="Microsoft YaHei"/>
                        </a:rPr>
                        <a:t>。</a:t>
                      </a:r>
                      <a:r>
                        <a:rPr sz="1200" kern="0" spc="-210" dirty="0">
                          <a:solidFill>
                            <a:srgbClr val="000000">
                              <a:alpha val="100000"/>
                            </a:srgbClr>
                          </a:solidFill>
                          <a:latin typeface="Microsoft YaHei"/>
                          <a:ea typeface="Microsoft YaHei"/>
                          <a:cs typeface="Microsoft YaHei"/>
                        </a:rPr>
                        <a:t> </a:t>
                      </a:r>
                      <a:r>
                        <a:rPr sz="1200" kern="0" spc="70" dirty="0">
                          <a:solidFill>
                            <a:srgbClr val="000000">
                              <a:alpha val="100000"/>
                            </a:srgbClr>
                          </a:solidFill>
                          <a:latin typeface="Microsoft YaHei"/>
                          <a:ea typeface="Microsoft YaHei"/>
                          <a:cs typeface="Microsoft YaHei"/>
                        </a:rPr>
                        <a:t>可燃气体</a:t>
                      </a:r>
                      <a:r>
                        <a:rPr sz="1200" kern="0" spc="0" dirty="0">
                          <a:solidFill>
                            <a:srgbClr val="000000">
                              <a:alpha val="100000"/>
                            </a:srgbClr>
                          </a:solidFill>
                          <a:latin typeface="Microsoft YaHei"/>
                          <a:ea typeface="Microsoft YaHei"/>
                          <a:cs typeface="Microsoft YaHei"/>
                        </a:rPr>
                        <a:t>         </a:t>
                      </a:r>
                      <a:r>
                        <a:rPr sz="1200" kern="0" spc="110" dirty="0">
                          <a:solidFill>
                            <a:srgbClr val="000000">
                              <a:alpha val="100000"/>
                            </a:srgbClr>
                          </a:solidFill>
                          <a:latin typeface="Microsoft YaHei"/>
                          <a:ea typeface="Microsoft YaHei"/>
                          <a:cs typeface="Microsoft YaHei"/>
                        </a:rPr>
                        <a:t>的一级报警浓度设定值不应大于其爆炸下限</a:t>
                      </a:r>
                      <a:r>
                        <a:rPr sz="1200" kern="0" spc="0" dirty="0">
                          <a:solidFill>
                            <a:srgbClr val="000000">
                              <a:alpha val="100000"/>
                            </a:srgbClr>
                          </a:solidFill>
                          <a:latin typeface="Microsoft YaHei"/>
                          <a:ea typeface="Microsoft YaHei"/>
                          <a:cs typeface="Microsoft YaHei"/>
                        </a:rPr>
                        <a:t>       </a:t>
                      </a:r>
                      <a:r>
                        <a:rPr sz="1200" kern="0" spc="80" dirty="0">
                          <a:solidFill>
                            <a:srgbClr val="000000">
                              <a:alpha val="100000"/>
                            </a:srgbClr>
                          </a:solidFill>
                          <a:latin typeface="Microsoft YaHei"/>
                          <a:ea typeface="Microsoft YaHei"/>
                          <a:cs typeface="Microsoft YaHei"/>
                        </a:rPr>
                        <a:t>值(体积分数)的</a:t>
                      </a:r>
                      <a:r>
                        <a:rPr sz="1200" kern="0" spc="380" dirty="0">
                          <a:solidFill>
                            <a:srgbClr val="000000">
                              <a:alpha val="100000"/>
                            </a:srgbClr>
                          </a:solidFill>
                          <a:latin typeface="Microsoft YaHei"/>
                          <a:ea typeface="Microsoft YaHei"/>
                          <a:cs typeface="Microsoft YaHei"/>
                        </a:rPr>
                        <a:t> </a:t>
                      </a:r>
                      <a:r>
                        <a:rPr sz="1200" kern="0" spc="80" dirty="0">
                          <a:solidFill>
                            <a:srgbClr val="000000">
                              <a:alpha val="100000"/>
                            </a:srgbClr>
                          </a:solidFill>
                          <a:latin typeface="Microsoft YaHei"/>
                          <a:ea typeface="Microsoft YaHei"/>
                          <a:cs typeface="Microsoft YaHei"/>
                        </a:rPr>
                        <a:t>20%  ，可燃气体的二级报</a:t>
                      </a:r>
                      <a:r>
                        <a:rPr sz="1200" kern="0" spc="0" dirty="0">
                          <a:solidFill>
                            <a:srgbClr val="000000">
                              <a:alpha val="100000"/>
                            </a:srgbClr>
                          </a:solidFill>
                          <a:latin typeface="Microsoft YaHei"/>
                          <a:ea typeface="Microsoft YaHei"/>
                          <a:cs typeface="Microsoft YaHei"/>
                        </a:rPr>
                        <a:t>        </a:t>
                      </a:r>
                      <a:r>
                        <a:rPr sz="1200" kern="0" spc="110" dirty="0">
                          <a:solidFill>
                            <a:srgbClr val="000000">
                              <a:alpha val="100000"/>
                            </a:srgbClr>
                          </a:solidFill>
                          <a:latin typeface="Microsoft YaHei"/>
                          <a:ea typeface="Microsoft YaHei"/>
                          <a:cs typeface="Microsoft YaHei"/>
                        </a:rPr>
                        <a:t>警浓度设定值不应大于其爆炸下限值(体积</a:t>
                      </a:r>
                      <a:r>
                        <a:rPr sz="1200" kern="0" spc="0" dirty="0">
                          <a:solidFill>
                            <a:srgbClr val="000000">
                              <a:alpha val="100000"/>
                            </a:srgbClr>
                          </a:solidFill>
                          <a:latin typeface="Microsoft YaHei"/>
                          <a:ea typeface="Microsoft YaHei"/>
                          <a:cs typeface="Microsoft YaHei"/>
                        </a:rPr>
                        <a:t>         </a:t>
                      </a:r>
                      <a:r>
                        <a:rPr sz="1200" kern="0" spc="80" dirty="0">
                          <a:solidFill>
                            <a:srgbClr val="000000">
                              <a:alpha val="100000"/>
                            </a:srgbClr>
                          </a:solidFill>
                          <a:latin typeface="Microsoft YaHei"/>
                          <a:ea typeface="Microsoft YaHei"/>
                          <a:cs typeface="Microsoft YaHei"/>
                        </a:rPr>
                        <a:t>分数)的</a:t>
                      </a:r>
                      <a:r>
                        <a:rPr sz="1200" kern="0" spc="290" dirty="0">
                          <a:solidFill>
                            <a:srgbClr val="000000">
                              <a:alpha val="100000"/>
                            </a:srgbClr>
                          </a:solidFill>
                          <a:latin typeface="Microsoft YaHei"/>
                          <a:ea typeface="Microsoft YaHei"/>
                          <a:cs typeface="Microsoft YaHei"/>
                        </a:rPr>
                        <a:t> </a:t>
                      </a:r>
                      <a:r>
                        <a:rPr sz="1200" kern="0" spc="80" dirty="0">
                          <a:solidFill>
                            <a:srgbClr val="000000">
                              <a:alpha val="100000"/>
                            </a:srgbClr>
                          </a:solidFill>
                          <a:latin typeface="Microsoft YaHei"/>
                          <a:ea typeface="Microsoft YaHei"/>
                          <a:cs typeface="Microsoft YaHei"/>
                        </a:rPr>
                        <a:t>40%。</a:t>
                      </a:r>
                      <a:endParaRPr sz="1200" dirty="0">
                        <a:latin typeface="Microsoft YaHei"/>
                        <a:ea typeface="Microsoft YaHei"/>
                        <a:cs typeface="Microsoft YaHei"/>
                      </a:endParaRPr>
                    </a:p>
                  </a:txBody>
                  <a:tcPr marL="0" marR="0" marT="0" marB="0">
                    <a:lnL w="12700" cap="flat" cmpd="sng" algn="ctr">
                      <a:solidFill>
                        <a:srgbClr val="8EBFD6"/>
                      </a:solidFill>
                      <a:prstDash val="solid"/>
                      <a:round/>
                      <a:headEnd type="none" w="med" len="med"/>
                      <a:tailEnd type="none" w="med" len="med"/>
                    </a:lnL>
                    <a:lnR>
                      <a:noFill/>
                    </a:lnR>
                    <a:lnT>
                      <a:noFill/>
                    </a:lnT>
                    <a:lnB w="12700" cap="flat" cmpd="sng" algn="ctr">
                      <a:solidFill>
                        <a:srgbClr val="8EBFD6"/>
                      </a:solidFill>
                      <a:prstDash val="solid"/>
                      <a:round/>
                      <a:headEnd type="none" w="med" len="med"/>
                      <a:tailEnd type="none" w="med" len="med"/>
                    </a:lnB>
                  </a:tcPr>
                </a:tc>
                <a:extLst>
                  <a:ext uri="{0D108BD9-81ED-4DB2-BD59-A6C34878D82A}">
                    <a16:rowId xmlns:a16="http://schemas.microsoft.com/office/drawing/2014/main" val="10000"/>
                  </a:ext>
                </a:extLst>
              </a:tr>
              <a:tr h="1931670">
                <a:tc vMerge="1">
                  <a:txBody>
                    <a:bodyPr/>
                    <a:lstStyle/>
                    <a:p>
                      <a:pPr algn="l" rtl="0" eaLnBrk="0">
                        <a:lnSpc>
                          <a:spcPct val="100000"/>
                        </a:lnSpc>
                        <a:tabLst/>
                      </a:pPr>
                      <a:endParaRPr sz="1000" dirty="0">
                        <a:latin typeface="Arial"/>
                        <a:ea typeface="Arial"/>
                        <a:cs typeface="Arial"/>
                      </a:endParaRPr>
                    </a:p>
                  </a:txBody>
                  <a:tcPr marL="0" marR="0" marT="0" marB="0">
                    <a:lnL>
                      <a:noFill/>
                    </a:lnL>
                    <a:lnR w="12700" cap="flat" cmpd="sng" algn="ctr">
                      <a:solidFill>
                        <a:srgbClr val="8EBFD6"/>
                      </a:solidFill>
                      <a:prstDash val="solid"/>
                      <a:round/>
                      <a:headEnd type="none" w="med" len="med"/>
                      <a:tailEnd type="none" w="med" len="med"/>
                    </a:lnR>
                    <a:lnT>
                      <a:noFill/>
                    </a:lnT>
                    <a:lnB w="12700" cap="flat" cmpd="sng" algn="ctr">
                      <a:solidFill>
                        <a:srgbClr val="8EBFD6"/>
                      </a:solidFill>
                      <a:prstDash val="solid"/>
                      <a:round/>
                      <a:headEnd type="none" w="med" len="med"/>
                      <a:tailEnd type="none" w="med" len="med"/>
                    </a:lnB>
                  </a:tcPr>
                </a:tc>
                <a:tc>
                  <a:txBody>
                    <a:bodyPr/>
                    <a:lstStyle/>
                    <a:p>
                      <a:pPr algn="l" rtl="0" eaLnBrk="0">
                        <a:lnSpc>
                          <a:spcPct val="100000"/>
                        </a:lnSpc>
                        <a:tabLst/>
                      </a:pPr>
                      <a:endParaRPr sz="1000" dirty="0">
                        <a:latin typeface="Arial"/>
                        <a:ea typeface="Arial"/>
                        <a:cs typeface="Arial"/>
                      </a:endParaRPr>
                    </a:p>
                  </a:txBody>
                  <a:tcPr marL="0" marR="0" marT="0" marB="0">
                    <a:lnL w="12700" cap="flat" cmpd="sng" algn="ctr">
                      <a:solidFill>
                        <a:srgbClr val="8EBFD6"/>
                      </a:solidFill>
                      <a:prstDash val="solid"/>
                      <a:round/>
                      <a:headEnd type="none" w="med" len="med"/>
                      <a:tailEnd type="none" w="med" len="med"/>
                    </a:lnL>
                    <a:lnR>
                      <a:noFill/>
                    </a:lnR>
                    <a:lnT>
                      <a:noFill/>
                    </a:lnT>
                    <a:lnB w="12700" cap="flat" cmpd="sng" algn="ctr">
                      <a:solidFill>
                        <a:srgbClr val="8EBFD6"/>
                      </a:solidFill>
                      <a:prstDash val="solid"/>
                      <a:round/>
                      <a:headEnd type="none" w="med" len="med"/>
                      <a:tailEnd type="none" w="med" len="med"/>
                    </a:lnB>
                  </a:tcPr>
                </a:tc>
                <a:tc>
                  <a:txBody>
                    <a:bodyPr/>
                    <a:lstStyle/>
                    <a:p>
                      <a:pPr algn="l" rtl="0" eaLnBrk="0">
                        <a:lnSpc>
                          <a:spcPct val="100000"/>
                        </a:lnSpc>
                        <a:tabLst/>
                      </a:pPr>
                      <a:endParaRPr sz="1000" dirty="0">
                        <a:latin typeface="Arial"/>
                        <a:ea typeface="Arial"/>
                        <a:cs typeface="Arial"/>
                      </a:endParaRPr>
                    </a:p>
                  </a:txBody>
                  <a:tcPr marL="0" marR="0" marT="0" marB="0">
                    <a:lnL>
                      <a:noFill/>
                    </a:lnL>
                    <a:lnR w="12700" cap="flat" cmpd="sng" algn="ctr">
                      <a:solidFill>
                        <a:srgbClr val="8EBFD6"/>
                      </a:solidFill>
                      <a:prstDash val="solid"/>
                      <a:round/>
                      <a:headEnd type="none" w="med" len="med"/>
                      <a:tailEnd type="none" w="med" len="med"/>
                    </a:lnR>
                    <a:lnT>
                      <a:noFill/>
                    </a:lnT>
                    <a:lnB w="12700" cap="flat" cmpd="sng" algn="ctr">
                      <a:solidFill>
                        <a:srgbClr val="8EBFD6"/>
                      </a:solidFill>
                      <a:prstDash val="solid"/>
                      <a:round/>
                      <a:headEnd type="none" w="med" len="med"/>
                      <a:tailEnd type="none" w="med" len="med"/>
                    </a:lnB>
                  </a:tcPr>
                </a:tc>
                <a:tc vMerge="1">
                  <a:txBody>
                    <a:bodyPr/>
                    <a:lstStyle/>
                    <a:p>
                      <a:pPr algn="l" rtl="0" eaLnBrk="0">
                        <a:lnSpc>
                          <a:spcPct val="100000"/>
                        </a:lnSpc>
                        <a:tabLst/>
                      </a:pPr>
                      <a:endParaRPr sz="1000" dirty="0">
                        <a:latin typeface="Arial"/>
                        <a:ea typeface="Arial"/>
                        <a:cs typeface="Arial"/>
                      </a:endParaRPr>
                    </a:p>
                  </a:txBody>
                  <a:tcPr marL="0" marR="0" marT="0" marB="0">
                    <a:lnL w="12700" cap="flat" cmpd="sng" algn="ctr">
                      <a:solidFill>
                        <a:srgbClr val="8EBFD6"/>
                      </a:solidFill>
                      <a:prstDash val="solid"/>
                      <a:round/>
                      <a:headEnd type="none" w="med" len="med"/>
                      <a:tailEnd type="none" w="med" len="med"/>
                    </a:lnL>
                    <a:lnR>
                      <a:noFill/>
                    </a:lnR>
                    <a:lnT>
                      <a:noFill/>
                    </a:lnT>
                    <a:lnB w="12700" cap="flat" cmpd="sng" algn="ctr">
                      <a:solidFill>
                        <a:srgbClr val="8EBFD6"/>
                      </a:solidFill>
                      <a:prstDash val="solid"/>
                      <a:round/>
                      <a:headEnd type="none" w="med" len="med"/>
                      <a:tailEnd type="none" w="med" len="med"/>
                    </a:lnB>
                  </a:tcPr>
                </a:tc>
                <a:extLst>
                  <a:ext uri="{0D108BD9-81ED-4DB2-BD59-A6C34878D82A}">
                    <a16:rowId xmlns:a16="http://schemas.microsoft.com/office/drawing/2014/main" val="10001"/>
                  </a:ext>
                </a:extLst>
              </a:tr>
            </a:tbl>
          </a:graphicData>
        </a:graphic>
      </p:graphicFrame>
      <p:sp>
        <p:nvSpPr>
          <p:cNvPr id="1458" name="textbox 1458"/>
          <p:cNvSpPr/>
          <p:nvPr/>
        </p:nvSpPr>
        <p:spPr>
          <a:xfrm>
            <a:off x="702236" y="510426"/>
            <a:ext cx="8719819" cy="1052194"/>
          </a:xfrm>
          <a:prstGeom prst="rect">
            <a:avLst/>
          </a:prstGeom>
          <a:noFill/>
          <a:ln w="0" cap="flat">
            <a:noFill/>
            <a:prstDash val="solid"/>
            <a:miter lim="0"/>
          </a:ln>
        </p:spPr>
        <p:txBody>
          <a:bodyPr vert="horz" wrap="square" lIns="0" tIns="0" rIns="0" bIns="0"/>
          <a:lstStyle/>
          <a:p>
            <a:pPr algn="l" rtl="0" eaLnBrk="0">
              <a:lnSpc>
                <a:spcPct val="83341"/>
              </a:lnSpc>
              <a:tabLst/>
            </a:pPr>
            <a:endParaRPr sz="100" dirty="0">
              <a:latin typeface="Arial"/>
              <a:ea typeface="Arial"/>
              <a:cs typeface="Arial"/>
            </a:endParaRPr>
          </a:p>
          <a:p>
            <a:pPr marL="215900" algn="l" rtl="0" eaLnBrk="0">
              <a:lnSpc>
                <a:spcPts val="4227"/>
              </a:lnSpc>
              <a:tabLst/>
            </a:pPr>
            <a:r>
              <a:rPr sz="3200" b="1" kern="0" spc="-80" dirty="0">
                <a:solidFill>
                  <a:srgbClr val="000000">
                    <a:alpha val="100000"/>
                  </a:srgbClr>
                </a:solidFill>
                <a:latin typeface="Microsoft YaHei"/>
                <a:ea typeface="Microsoft YaHei"/>
                <a:cs typeface="Microsoft YaHei"/>
              </a:rPr>
              <a:t>《城镇燃气经营安全重大隐患判定标准》解析</a:t>
            </a:r>
            <a:endParaRPr sz="3200" dirty="0">
              <a:latin typeface="Microsoft YaHei"/>
              <a:ea typeface="Microsoft YaHei"/>
              <a:cs typeface="Microsoft YaHei"/>
            </a:endParaRPr>
          </a:p>
          <a:p>
            <a:pPr algn="l" rtl="0" eaLnBrk="0">
              <a:lnSpc>
                <a:spcPct val="104000"/>
              </a:lnSpc>
              <a:tabLst/>
            </a:pPr>
            <a:endParaRPr sz="1000" dirty="0">
              <a:latin typeface="Arial"/>
              <a:ea typeface="Arial"/>
              <a:cs typeface="Arial"/>
            </a:endParaRPr>
          </a:p>
          <a:p>
            <a:pPr algn="l" rtl="0" eaLnBrk="0">
              <a:lnSpc>
                <a:spcPct val="100000"/>
              </a:lnSpc>
              <a:tabLst/>
            </a:pPr>
            <a:endParaRPr sz="400" dirty="0">
              <a:latin typeface="Arial"/>
              <a:ea typeface="Arial"/>
              <a:cs typeface="Arial"/>
            </a:endParaRPr>
          </a:p>
          <a:p>
            <a:pPr marL="52069" algn="l" rtl="0" eaLnBrk="0">
              <a:lnSpc>
                <a:spcPts val="2123"/>
              </a:lnSpc>
              <a:spcBef>
                <a:spcPts val="1"/>
              </a:spcBef>
              <a:tabLst/>
            </a:pPr>
            <a:r>
              <a:rPr sz="1600" kern="0" spc="10" dirty="0">
                <a:solidFill>
                  <a:srgbClr val="FF0000">
                    <a:alpha val="100000"/>
                  </a:srgbClr>
                </a:solidFill>
                <a:latin typeface="Wingdings"/>
                <a:ea typeface="Wingdings"/>
                <a:cs typeface="Wingdings"/>
              </a:rPr>
              <a:t>n</a:t>
            </a:r>
            <a:r>
              <a:rPr sz="1600" kern="0" spc="-570" dirty="0">
                <a:solidFill>
                  <a:srgbClr val="FF0000">
                    <a:alpha val="100000"/>
                  </a:srgbClr>
                </a:solidFill>
                <a:latin typeface="Wingdings"/>
                <a:ea typeface="Wingdings"/>
                <a:cs typeface="Wingdings"/>
              </a:rPr>
              <a:t> </a:t>
            </a:r>
            <a:r>
              <a:rPr sz="1600" kern="0" spc="10" dirty="0">
                <a:solidFill>
                  <a:srgbClr val="000000">
                    <a:alpha val="100000"/>
                  </a:srgbClr>
                </a:solidFill>
                <a:latin typeface="Microsoft YaHei"/>
                <a:ea typeface="Microsoft YaHei"/>
                <a:cs typeface="Microsoft YaHei"/>
              </a:rPr>
              <a:t>第五条  燃气经营者在燃气厂站安全管理中</a:t>
            </a:r>
            <a:r>
              <a:rPr sz="1600" kern="0" spc="0" dirty="0">
                <a:solidFill>
                  <a:srgbClr val="000000">
                    <a:alpha val="100000"/>
                  </a:srgbClr>
                </a:solidFill>
                <a:latin typeface="Microsoft YaHei"/>
                <a:ea typeface="Microsoft YaHei"/>
                <a:cs typeface="Microsoft YaHei"/>
              </a:rPr>
              <a:t> ，有下列情形之一的 ，判定为重大隐患 </a:t>
            </a:r>
            <a:r>
              <a:rPr sz="1600" kern="0" spc="-380" dirty="0">
                <a:solidFill>
                  <a:srgbClr val="000000">
                    <a:alpha val="100000"/>
                  </a:srgbClr>
                </a:solidFill>
                <a:latin typeface="Microsoft YaHei"/>
                <a:ea typeface="Microsoft YaHei"/>
                <a:cs typeface="Microsoft YaHei"/>
              </a:rPr>
              <a:t>：（</a:t>
            </a:r>
            <a:r>
              <a:rPr sz="1600" kern="0" spc="80" dirty="0">
                <a:solidFill>
                  <a:srgbClr val="000000">
                    <a:alpha val="100000"/>
                  </a:srgbClr>
                </a:solidFill>
                <a:latin typeface="Microsoft YaHei"/>
                <a:ea typeface="Microsoft YaHei"/>
                <a:cs typeface="Microsoft YaHei"/>
              </a:rPr>
              <a:t> </a:t>
            </a:r>
            <a:r>
              <a:rPr sz="1600" kern="0" spc="0" dirty="0">
                <a:solidFill>
                  <a:srgbClr val="000000">
                    <a:alpha val="100000"/>
                  </a:srgbClr>
                </a:solidFill>
                <a:latin typeface="Microsoft YaHei"/>
                <a:ea typeface="Microsoft YaHei"/>
                <a:cs typeface="Microsoft YaHei"/>
              </a:rPr>
              <a:t>5种）</a:t>
            </a:r>
            <a:endParaRPr sz="1600" dirty="0">
              <a:latin typeface="Microsoft YaHei"/>
              <a:ea typeface="Microsoft YaHei"/>
              <a:cs typeface="Microsoft YaHei"/>
            </a:endParaRPr>
          </a:p>
        </p:txBody>
      </p:sp>
      <p:sp>
        <p:nvSpPr>
          <p:cNvPr id="1460" name="textbox 1460"/>
          <p:cNvSpPr/>
          <p:nvPr/>
        </p:nvSpPr>
        <p:spPr>
          <a:xfrm>
            <a:off x="919643" y="1802229"/>
            <a:ext cx="10114915" cy="591184"/>
          </a:xfrm>
          <a:prstGeom prst="rect">
            <a:avLst/>
          </a:prstGeom>
          <a:noFill/>
          <a:ln w="0" cap="flat">
            <a:noFill/>
            <a:prstDash val="solid"/>
            <a:miter lim="0"/>
          </a:ln>
        </p:spPr>
        <p:txBody>
          <a:bodyPr vert="horz" wrap="square" lIns="0" tIns="0" rIns="0" bIns="0"/>
          <a:lstStyle/>
          <a:p>
            <a:pPr algn="l" rtl="0" eaLnBrk="0">
              <a:lnSpc>
                <a:spcPct val="17935"/>
              </a:lnSpc>
              <a:tabLst/>
            </a:pPr>
            <a:endParaRPr sz="100" dirty="0">
              <a:latin typeface="Arial"/>
              <a:ea typeface="Arial"/>
              <a:cs typeface="Arial"/>
            </a:endParaRPr>
          </a:p>
          <a:p>
            <a:pPr marL="33019" indent="80644" algn="l" rtl="0" eaLnBrk="0">
              <a:lnSpc>
                <a:spcPct val="118000"/>
              </a:lnSpc>
              <a:tabLst/>
            </a:pPr>
            <a:r>
              <a:rPr sz="1600" kern="0" spc="80" dirty="0">
                <a:solidFill>
                  <a:srgbClr val="000000">
                    <a:alpha val="100000"/>
                  </a:srgbClr>
                </a:solidFill>
                <a:latin typeface="Microsoft YaHei"/>
                <a:ea typeface="Microsoft YaHei"/>
                <a:cs typeface="Microsoft YaHei"/>
              </a:rPr>
              <a:t>（ 五 ）燃气厂站内可燃气体泄漏浓度可能达到爆炸下限20%的燃气设施区域内或建（ 构 ）筑物内 ，未设</a:t>
            </a:r>
            <a:r>
              <a:rPr sz="1600" kern="0" spc="60" dirty="0">
                <a:solidFill>
                  <a:srgbClr val="000000">
                    <a:alpha val="100000"/>
                  </a:srgbClr>
                </a:solidFill>
                <a:latin typeface="Microsoft YaHei"/>
                <a:ea typeface="Microsoft YaHei"/>
                <a:cs typeface="Microsoft YaHei"/>
              </a:rPr>
              <a:t> </a:t>
            </a:r>
            <a:r>
              <a:rPr sz="1600" kern="0" spc="150" dirty="0">
                <a:solidFill>
                  <a:srgbClr val="000000">
                    <a:alpha val="100000"/>
                  </a:srgbClr>
                </a:solidFill>
                <a:latin typeface="Microsoft YaHei"/>
                <a:ea typeface="Microsoft YaHei"/>
                <a:cs typeface="Microsoft YaHei"/>
              </a:rPr>
              <a:t>置固定式可燃气体浓度</a:t>
            </a:r>
            <a:r>
              <a:rPr sz="1600" kern="0" spc="140" dirty="0">
                <a:solidFill>
                  <a:srgbClr val="000000">
                    <a:alpha val="100000"/>
                  </a:srgbClr>
                </a:solidFill>
                <a:latin typeface="Microsoft YaHei"/>
                <a:ea typeface="Microsoft YaHei"/>
                <a:cs typeface="Microsoft YaHei"/>
              </a:rPr>
              <a:t>报警装置。</a:t>
            </a:r>
            <a:endParaRPr sz="1600" dirty="0">
              <a:latin typeface="Microsoft YaHei"/>
              <a:ea typeface="Microsoft YaHei"/>
              <a:cs typeface="Microsoft YaHei"/>
            </a:endParaRPr>
          </a:p>
        </p:txBody>
      </p:sp>
      <p:pic>
        <p:nvPicPr>
          <p:cNvPr id="1462" name="picture 1462"/>
          <p:cNvPicPr>
            <a:picLocks noChangeAspect="1"/>
          </p:cNvPicPr>
          <p:nvPr/>
        </p:nvPicPr>
        <p:blipFill>
          <a:blip r:embed="rId2"/>
          <a:stretch>
            <a:fillRect/>
          </a:stretch>
        </p:blipFill>
        <p:spPr>
          <a:xfrm rot="21600000">
            <a:off x="3532632" y="4683252"/>
            <a:ext cx="1787651" cy="1728216"/>
          </a:xfrm>
          <a:prstGeom prst="rect">
            <a:avLst/>
          </a:prstGeom>
        </p:spPr>
      </p:pic>
      <p:pic>
        <p:nvPicPr>
          <p:cNvPr id="1464" name="picture 1464"/>
          <p:cNvPicPr>
            <a:picLocks noChangeAspect="1"/>
          </p:cNvPicPr>
          <p:nvPr/>
        </p:nvPicPr>
        <p:blipFill>
          <a:blip r:embed="rId3"/>
          <a:stretch>
            <a:fillRect/>
          </a:stretch>
        </p:blipFill>
        <p:spPr>
          <a:xfrm rot="21600000">
            <a:off x="5779008" y="4724400"/>
            <a:ext cx="1754124" cy="1728216"/>
          </a:xfrm>
          <a:prstGeom prst="rect">
            <a:avLst/>
          </a:prstGeom>
        </p:spPr>
      </p:pic>
      <p:sp>
        <p:nvSpPr>
          <p:cNvPr id="1466" name="textbox 1466"/>
          <p:cNvSpPr/>
          <p:nvPr/>
        </p:nvSpPr>
        <p:spPr>
          <a:xfrm>
            <a:off x="4312254" y="2724248"/>
            <a:ext cx="3568700" cy="295275"/>
          </a:xfrm>
          <a:prstGeom prst="rect">
            <a:avLst/>
          </a:prstGeom>
          <a:noFill/>
          <a:ln w="0" cap="flat">
            <a:noFill/>
            <a:prstDash val="solid"/>
            <a:miter lim="0"/>
          </a:ln>
        </p:spPr>
        <p:txBody>
          <a:bodyPr vert="horz" wrap="square" lIns="0" tIns="0" rIns="0" bIns="0"/>
          <a:lstStyle/>
          <a:p>
            <a:pPr algn="l" rtl="0" eaLnBrk="0">
              <a:lnSpc>
                <a:spcPct val="83341"/>
              </a:lnSpc>
              <a:tabLst/>
            </a:pPr>
            <a:endParaRPr sz="100" dirty="0">
              <a:latin typeface="Arial"/>
              <a:ea typeface="Arial"/>
              <a:cs typeface="Arial"/>
            </a:endParaRPr>
          </a:p>
          <a:p>
            <a:pPr marL="12700" algn="l" rtl="0" eaLnBrk="0">
              <a:lnSpc>
                <a:spcPts val="2123"/>
              </a:lnSpc>
              <a:tabLst/>
            </a:pPr>
            <a:r>
              <a:rPr sz="1600" kern="0" spc="100" dirty="0">
                <a:solidFill>
                  <a:srgbClr val="000000">
                    <a:alpha val="100000"/>
                  </a:srgbClr>
                </a:solidFill>
                <a:latin typeface="Microsoft YaHei"/>
                <a:ea typeface="Microsoft YaHei"/>
                <a:cs typeface="Microsoft YaHei"/>
              </a:rPr>
              <a:t>1</a:t>
            </a:r>
            <a:r>
              <a:rPr sz="1600" kern="0" spc="-260" dirty="0">
                <a:solidFill>
                  <a:srgbClr val="000000">
                    <a:alpha val="100000"/>
                  </a:srgbClr>
                </a:solidFill>
                <a:latin typeface="Microsoft YaHei"/>
                <a:ea typeface="Microsoft YaHei"/>
                <a:cs typeface="Microsoft YaHei"/>
              </a:rPr>
              <a:t> </a:t>
            </a:r>
            <a:r>
              <a:rPr sz="1600" kern="0" spc="100" dirty="0">
                <a:solidFill>
                  <a:srgbClr val="000000">
                    <a:alpha val="100000"/>
                  </a:srgbClr>
                </a:solidFill>
                <a:latin typeface="Microsoft YaHei"/>
                <a:ea typeface="Microsoft YaHei"/>
                <a:cs typeface="Microsoft YaHei"/>
              </a:rPr>
              <a:t>.</a:t>
            </a:r>
            <a:r>
              <a:rPr sz="1600" kern="0" spc="-200" dirty="0">
                <a:solidFill>
                  <a:srgbClr val="000000">
                    <a:alpha val="100000"/>
                  </a:srgbClr>
                </a:solidFill>
                <a:latin typeface="Microsoft YaHei"/>
                <a:ea typeface="Microsoft YaHei"/>
                <a:cs typeface="Microsoft YaHei"/>
              </a:rPr>
              <a:t> </a:t>
            </a:r>
            <a:r>
              <a:rPr sz="1600" kern="0" spc="100" dirty="0">
                <a:solidFill>
                  <a:srgbClr val="000000">
                    <a:alpha val="100000"/>
                  </a:srgbClr>
                </a:solidFill>
                <a:latin typeface="Microsoft YaHei"/>
                <a:ea typeface="Microsoft YaHei"/>
                <a:cs typeface="Microsoft YaHei"/>
              </a:rPr>
              <a:t>门站</a:t>
            </a:r>
            <a:r>
              <a:rPr sz="1600" kern="0" spc="-250" dirty="0">
                <a:solidFill>
                  <a:srgbClr val="000000">
                    <a:alpha val="100000"/>
                  </a:srgbClr>
                </a:solidFill>
                <a:latin typeface="Microsoft YaHei"/>
                <a:ea typeface="Microsoft YaHei"/>
                <a:cs typeface="Microsoft YaHei"/>
              </a:rPr>
              <a:t> </a:t>
            </a:r>
            <a:r>
              <a:rPr sz="1600" kern="0" spc="100" dirty="0">
                <a:solidFill>
                  <a:srgbClr val="000000">
                    <a:alpha val="100000"/>
                  </a:srgbClr>
                </a:solidFill>
                <a:latin typeface="Microsoft YaHei"/>
                <a:ea typeface="Microsoft YaHei"/>
                <a:cs typeface="Microsoft YaHei"/>
              </a:rPr>
              <a:t>、</a:t>
            </a:r>
            <a:r>
              <a:rPr sz="1600" kern="0" spc="-290" dirty="0">
                <a:solidFill>
                  <a:srgbClr val="000000">
                    <a:alpha val="100000"/>
                  </a:srgbClr>
                </a:solidFill>
                <a:latin typeface="Microsoft YaHei"/>
                <a:ea typeface="Microsoft YaHei"/>
                <a:cs typeface="Microsoft YaHei"/>
              </a:rPr>
              <a:t> </a:t>
            </a:r>
            <a:r>
              <a:rPr sz="1600" kern="0" spc="100" dirty="0">
                <a:solidFill>
                  <a:srgbClr val="000000">
                    <a:alpha val="100000"/>
                  </a:srgbClr>
                </a:solidFill>
                <a:latin typeface="Microsoft YaHei"/>
                <a:ea typeface="Microsoft YaHei"/>
                <a:cs typeface="Microsoft YaHei"/>
              </a:rPr>
              <a:t>厂站式调压站或</a:t>
            </a:r>
            <a:r>
              <a:rPr sz="1600" kern="0" spc="90" dirty="0">
                <a:solidFill>
                  <a:srgbClr val="000000">
                    <a:alpha val="100000"/>
                  </a:srgbClr>
                </a:solidFill>
                <a:latin typeface="Microsoft YaHei"/>
                <a:ea typeface="Microsoft YaHei"/>
                <a:cs typeface="Microsoft YaHei"/>
              </a:rPr>
              <a:t>调压计量站</a:t>
            </a:r>
            <a:endParaRPr sz="1600" dirty="0">
              <a:latin typeface="Microsoft YaHei"/>
              <a:ea typeface="Microsoft YaHei"/>
              <a:cs typeface="Microsoft YaHei"/>
            </a:endParaRPr>
          </a:p>
        </p:txBody>
      </p:sp>
      <p:pic>
        <p:nvPicPr>
          <p:cNvPr id="1468" name="picture 1468"/>
          <p:cNvPicPr>
            <a:picLocks noChangeAspect="1"/>
          </p:cNvPicPr>
          <p:nvPr/>
        </p:nvPicPr>
        <p:blipFill>
          <a:blip r:embed="rId4"/>
          <a:stretch>
            <a:fillRect/>
          </a:stretch>
        </p:blipFill>
        <p:spPr>
          <a:xfrm rot="21600000">
            <a:off x="11472671" y="0"/>
            <a:ext cx="719328" cy="720852"/>
          </a:xfrm>
          <a:prstGeom prst="rect">
            <a:avLst/>
          </a:prstGeom>
        </p:spPr>
      </p:pic>
      <p:pic>
        <p:nvPicPr>
          <p:cNvPr id="1470" name="picture 1470"/>
          <p:cNvPicPr>
            <a:picLocks noChangeAspect="1"/>
          </p:cNvPicPr>
          <p:nvPr/>
        </p:nvPicPr>
        <p:blipFill>
          <a:blip r:embed="rId5"/>
          <a:stretch>
            <a:fillRect/>
          </a:stretch>
        </p:blipFill>
        <p:spPr>
          <a:xfrm rot="21600000">
            <a:off x="0" y="6138671"/>
            <a:ext cx="720852" cy="719328"/>
          </a:xfrm>
          <a:prstGeom prst="rect">
            <a:avLst/>
          </a:prstGeom>
        </p:spPr>
      </p:pic>
      <p:pic>
        <p:nvPicPr>
          <p:cNvPr id="1472" name="picture 1472"/>
          <p:cNvPicPr>
            <a:picLocks noChangeAspect="1"/>
          </p:cNvPicPr>
          <p:nvPr/>
        </p:nvPicPr>
        <p:blipFill>
          <a:blip r:embed="rId6"/>
          <a:stretch>
            <a:fillRect/>
          </a:stretch>
        </p:blipFill>
        <p:spPr>
          <a:xfrm rot="21600000">
            <a:off x="720090" y="1619250"/>
            <a:ext cx="10751184" cy="12700"/>
          </a:xfrm>
          <a:prstGeom prst="rect">
            <a:avLst/>
          </a:prstGeom>
        </p:spPr>
      </p:pic>
      <p:pic>
        <p:nvPicPr>
          <p:cNvPr id="1474" name="picture 1474"/>
          <p:cNvPicPr>
            <a:picLocks noChangeAspect="1"/>
          </p:cNvPicPr>
          <p:nvPr/>
        </p:nvPicPr>
        <p:blipFill>
          <a:blip r:embed="rId6"/>
          <a:stretch>
            <a:fillRect/>
          </a:stretch>
        </p:blipFill>
        <p:spPr>
          <a:xfrm rot="21600000">
            <a:off x="720090" y="2541270"/>
            <a:ext cx="10751184" cy="12700"/>
          </a:xfrm>
          <a:prstGeom prst="rect">
            <a:avLst/>
          </a:prstGeom>
        </p:spPr>
      </p:pic>
      <p:pic>
        <p:nvPicPr>
          <p:cNvPr id="1476" name="picture 1476"/>
          <p:cNvPicPr>
            <a:picLocks noChangeAspect="1"/>
          </p:cNvPicPr>
          <p:nvPr/>
        </p:nvPicPr>
        <p:blipFill>
          <a:blip r:embed="rId7"/>
          <a:stretch>
            <a:fillRect/>
          </a:stretch>
        </p:blipFill>
        <p:spPr>
          <a:xfrm rot="21600000">
            <a:off x="5481320" y="4699000"/>
            <a:ext cx="12700" cy="1825625"/>
          </a:xfrm>
          <a:prstGeom prst="rect">
            <a:avLst/>
          </a:prstGeom>
        </p:spPr>
      </p:pic>
    </p:spTree>
  </p:cSld>
  <p:clrMapOvr>
    <a:masterClrMapping/>
  </p:clrMapOvr>
</p:sld>
</file>

<file path=ppt/slides/slide69.xml><?xml version="1.0" encoding="utf-8"?>
<p:sld xmlns:a16="http://schemas.microsoft.com/office/drawing/2014/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78" name="rect 1478"/>
          <p:cNvSpPr/>
          <p:nvPr/>
        </p:nvSpPr>
        <p:spPr>
          <a:xfrm>
            <a:off x="0" y="0"/>
            <a:ext cx="12192000" cy="6858000"/>
          </a:xfrm>
          <a:prstGeom prst="rect">
            <a:avLst/>
          </a:prstGeom>
          <a:solidFill>
            <a:srgbClr val="E4F4FB">
              <a:alpha val="100000"/>
            </a:srgbClr>
          </a:solidFill>
          <a:ln w="0" cap="flat">
            <a:noFill/>
            <a:prstDash val="solid"/>
            <a:miter lim="0"/>
          </a:ln>
        </p:spPr>
        <p:txBody>
          <a:bodyPr rtlCol="0"/>
          <a:lstStyle/>
          <a:p>
            <a:pPr algn="ctr"/>
            <a:endParaRPr lang="zh-CN" altLang="en-US"/>
          </a:p>
        </p:txBody>
      </p:sp>
      <p:grpSp>
        <p:nvGrpSpPr>
          <p:cNvPr id="116" name="group 116"/>
          <p:cNvGrpSpPr/>
          <p:nvPr/>
        </p:nvGrpSpPr>
        <p:grpSpPr>
          <a:xfrm rot="21600000">
            <a:off x="720852" y="1626107"/>
            <a:ext cx="10750296" cy="4847844"/>
            <a:chOff x="0" y="0"/>
            <a:chExt cx="10750296" cy="4847844"/>
          </a:xfrm>
        </p:grpSpPr>
        <p:sp>
          <p:nvSpPr>
            <p:cNvPr id="1480" name="path 1480"/>
            <p:cNvSpPr/>
            <p:nvPr/>
          </p:nvSpPr>
          <p:spPr>
            <a:xfrm>
              <a:off x="0" y="0"/>
              <a:ext cx="10750296" cy="4847844"/>
            </a:xfrm>
            <a:custGeom>
              <a:avLst/>
              <a:gdLst/>
              <a:ahLst/>
              <a:cxnLst/>
              <a:rect l="0" t="0" r="0" b="0"/>
              <a:pathLst>
                <a:path w="16929" h="7634">
                  <a:moveTo>
                    <a:pt x="0" y="0"/>
                  </a:moveTo>
                  <a:lnTo>
                    <a:pt x="16929" y="0"/>
                  </a:lnTo>
                  <a:lnTo>
                    <a:pt x="16929" y="1452"/>
                  </a:lnTo>
                  <a:lnTo>
                    <a:pt x="0" y="1452"/>
                  </a:lnTo>
                  <a:lnTo>
                    <a:pt x="0" y="0"/>
                  </a:lnTo>
                  <a:close/>
                </a:path>
                <a:path w="16929" h="7634">
                  <a:moveTo>
                    <a:pt x="0" y="2431"/>
                  </a:moveTo>
                  <a:lnTo>
                    <a:pt x="4171" y="2431"/>
                  </a:lnTo>
                  <a:lnTo>
                    <a:pt x="4171" y="3410"/>
                  </a:lnTo>
                  <a:lnTo>
                    <a:pt x="0" y="3410"/>
                  </a:lnTo>
                  <a:lnTo>
                    <a:pt x="0" y="2431"/>
                  </a:lnTo>
                  <a:close/>
                </a:path>
                <a:path w="16929" h="7634">
                  <a:moveTo>
                    <a:pt x="4171" y="2431"/>
                  </a:moveTo>
                  <a:lnTo>
                    <a:pt x="11138" y="2431"/>
                  </a:lnTo>
                  <a:lnTo>
                    <a:pt x="11138" y="3410"/>
                  </a:lnTo>
                  <a:lnTo>
                    <a:pt x="4171" y="3410"/>
                  </a:lnTo>
                  <a:lnTo>
                    <a:pt x="4171" y="2431"/>
                  </a:lnTo>
                  <a:close/>
                </a:path>
                <a:path w="16929" h="7634">
                  <a:moveTo>
                    <a:pt x="11138" y="2431"/>
                  </a:moveTo>
                  <a:lnTo>
                    <a:pt x="16929" y="2431"/>
                  </a:lnTo>
                  <a:lnTo>
                    <a:pt x="16929" y="3410"/>
                  </a:lnTo>
                  <a:lnTo>
                    <a:pt x="11138" y="3410"/>
                  </a:lnTo>
                  <a:lnTo>
                    <a:pt x="11138" y="2431"/>
                  </a:lnTo>
                  <a:close/>
                </a:path>
                <a:path w="16929" h="7634">
                  <a:moveTo>
                    <a:pt x="0" y="5299"/>
                  </a:moveTo>
                  <a:lnTo>
                    <a:pt x="4171" y="5299"/>
                  </a:lnTo>
                  <a:lnTo>
                    <a:pt x="4171" y="7634"/>
                  </a:lnTo>
                  <a:lnTo>
                    <a:pt x="0" y="7634"/>
                  </a:lnTo>
                  <a:lnTo>
                    <a:pt x="0" y="5299"/>
                  </a:lnTo>
                  <a:close/>
                </a:path>
                <a:path w="16929" h="7634">
                  <a:moveTo>
                    <a:pt x="4171" y="5299"/>
                  </a:moveTo>
                  <a:lnTo>
                    <a:pt x="11138" y="5299"/>
                  </a:lnTo>
                  <a:lnTo>
                    <a:pt x="11138" y="7634"/>
                  </a:lnTo>
                  <a:lnTo>
                    <a:pt x="4171" y="7634"/>
                  </a:lnTo>
                  <a:lnTo>
                    <a:pt x="4171" y="5299"/>
                  </a:lnTo>
                  <a:close/>
                </a:path>
              </a:pathLst>
            </a:custGeom>
            <a:solidFill>
              <a:srgbClr val="B9D6E6">
                <a:alpha val="100000"/>
              </a:srgbClr>
            </a:solidFill>
            <a:ln w="0" cap="flat">
              <a:noFill/>
              <a:prstDash val="solid"/>
              <a:miter lim="0"/>
            </a:ln>
          </p:spPr>
          <p:txBody>
            <a:bodyPr rtlCol="0"/>
            <a:lstStyle/>
            <a:p>
              <a:pPr algn="ctr"/>
              <a:endParaRPr lang="zh-CN" altLang="en-US"/>
            </a:p>
          </p:txBody>
        </p:sp>
        <p:sp>
          <p:nvSpPr>
            <p:cNvPr id="1482" name="path 1482"/>
            <p:cNvSpPr/>
            <p:nvPr/>
          </p:nvSpPr>
          <p:spPr>
            <a:xfrm>
              <a:off x="0" y="922020"/>
              <a:ext cx="10750296" cy="3925823"/>
            </a:xfrm>
            <a:custGeom>
              <a:avLst/>
              <a:gdLst/>
              <a:ahLst/>
              <a:cxnLst/>
              <a:rect l="0" t="0" r="0" b="0"/>
              <a:pathLst>
                <a:path w="16929" h="6182">
                  <a:moveTo>
                    <a:pt x="0" y="0"/>
                  </a:moveTo>
                  <a:lnTo>
                    <a:pt x="16929" y="0"/>
                  </a:lnTo>
                  <a:lnTo>
                    <a:pt x="16929" y="979"/>
                  </a:lnTo>
                  <a:lnTo>
                    <a:pt x="0" y="979"/>
                  </a:lnTo>
                  <a:lnTo>
                    <a:pt x="0" y="0"/>
                  </a:lnTo>
                  <a:close/>
                </a:path>
                <a:path w="16929" h="6182">
                  <a:moveTo>
                    <a:pt x="0" y="1958"/>
                  </a:moveTo>
                  <a:lnTo>
                    <a:pt x="4171" y="1958"/>
                  </a:lnTo>
                  <a:lnTo>
                    <a:pt x="4171" y="3847"/>
                  </a:lnTo>
                  <a:lnTo>
                    <a:pt x="0" y="3847"/>
                  </a:lnTo>
                  <a:lnTo>
                    <a:pt x="0" y="1958"/>
                  </a:lnTo>
                  <a:close/>
                </a:path>
                <a:path w="16929" h="6182">
                  <a:moveTo>
                    <a:pt x="4171" y="1958"/>
                  </a:moveTo>
                  <a:lnTo>
                    <a:pt x="11138" y="1958"/>
                  </a:lnTo>
                  <a:lnTo>
                    <a:pt x="11138" y="3847"/>
                  </a:lnTo>
                  <a:lnTo>
                    <a:pt x="4171" y="3847"/>
                  </a:lnTo>
                  <a:lnTo>
                    <a:pt x="4171" y="1958"/>
                  </a:lnTo>
                  <a:close/>
                </a:path>
                <a:path w="16929" h="6182">
                  <a:moveTo>
                    <a:pt x="11138" y="1958"/>
                  </a:moveTo>
                  <a:lnTo>
                    <a:pt x="16929" y="1958"/>
                  </a:lnTo>
                  <a:lnTo>
                    <a:pt x="16929" y="6182"/>
                  </a:lnTo>
                  <a:lnTo>
                    <a:pt x="11138" y="6182"/>
                  </a:lnTo>
                  <a:lnTo>
                    <a:pt x="11138" y="1958"/>
                  </a:lnTo>
                  <a:close/>
                </a:path>
              </a:pathLst>
            </a:custGeom>
            <a:solidFill>
              <a:srgbClr val="FFFFFF">
                <a:alpha val="100000"/>
              </a:srgbClr>
            </a:solidFill>
            <a:ln w="0" cap="flat">
              <a:noFill/>
              <a:prstDash val="solid"/>
              <a:miter lim="0"/>
            </a:ln>
          </p:spPr>
          <p:txBody>
            <a:bodyPr rtlCol="0"/>
            <a:lstStyle/>
            <a:p>
              <a:pPr algn="ctr"/>
              <a:endParaRPr lang="zh-CN" altLang="en-US"/>
            </a:p>
          </p:txBody>
        </p:sp>
      </p:grpSp>
      <p:graphicFrame>
        <p:nvGraphicFramePr>
          <p:cNvPr id="1484" name="table 1484"/>
          <p:cNvGraphicFramePr>
            <a:graphicFrameLocks noGrp="1"/>
          </p:cNvGraphicFramePr>
          <p:nvPr/>
        </p:nvGraphicFramePr>
        <p:xfrm>
          <a:off x="720090" y="3169920"/>
          <a:ext cx="10750549" cy="3309620"/>
        </p:xfrm>
        <a:graphic>
          <a:graphicData uri="http://schemas.openxmlformats.org/drawingml/2006/table">
            <a:tbl>
              <a:tblPr/>
              <a:tblGrid>
                <a:gridCol w="2649220">
                  <a:extLst>
                    <a:ext uri="{9D8B030D-6E8A-4147-A177-3AD203B41FA5}">
                      <a16:colId xmlns:a16="http://schemas.microsoft.com/office/drawing/2014/main" val="20000"/>
                    </a:ext>
                  </a:extLst>
                </a:gridCol>
                <a:gridCol w="4424045">
                  <a:extLst>
                    <a:ext uri="{9D8B030D-6E8A-4147-A177-3AD203B41FA5}">
                      <a16:colId xmlns:a16="http://schemas.microsoft.com/office/drawing/2014/main" val="20001"/>
                    </a:ext>
                  </a:extLst>
                </a:gridCol>
                <a:gridCol w="3677284">
                  <a:extLst>
                    <a:ext uri="{9D8B030D-6E8A-4147-A177-3AD203B41FA5}">
                      <a16:colId xmlns:a16="http://schemas.microsoft.com/office/drawing/2014/main" val="20002"/>
                    </a:ext>
                  </a:extLst>
                </a:gridCol>
              </a:tblGrid>
              <a:tr h="3309620">
                <a:tc>
                  <a:txBody>
                    <a:bodyPr/>
                    <a:lstStyle/>
                    <a:p>
                      <a:pPr algn="l" rtl="0" eaLnBrk="0">
                        <a:lnSpc>
                          <a:spcPct val="152000"/>
                        </a:lnSpc>
                        <a:tabLst/>
                      </a:pPr>
                      <a:endParaRPr sz="1000" dirty="0">
                        <a:latin typeface="Arial"/>
                        <a:ea typeface="Arial"/>
                        <a:cs typeface="Arial"/>
                      </a:endParaRPr>
                    </a:p>
                    <a:p>
                      <a:pPr algn="l" rtl="0" eaLnBrk="0">
                        <a:lnSpc>
                          <a:spcPct val="8355"/>
                        </a:lnSpc>
                        <a:tabLst/>
                      </a:pPr>
                      <a:endParaRPr sz="100" dirty="0">
                        <a:latin typeface="Arial"/>
                        <a:ea typeface="Arial"/>
                        <a:cs typeface="Arial"/>
                      </a:endParaRPr>
                    </a:p>
                    <a:p>
                      <a:pPr marL="872489" algn="l" rtl="0" eaLnBrk="0">
                        <a:lnSpc>
                          <a:spcPct val="84000"/>
                        </a:lnSpc>
                        <a:tabLst/>
                      </a:pPr>
                      <a:r>
                        <a:rPr sz="1600" kern="0" spc="120" dirty="0">
                          <a:solidFill>
                            <a:srgbClr val="000000">
                              <a:alpha val="100000"/>
                            </a:srgbClr>
                          </a:solidFill>
                          <a:latin typeface="Microsoft YaHei"/>
                          <a:ea typeface="Microsoft YaHei"/>
                          <a:cs typeface="Microsoft YaHei"/>
                        </a:rPr>
                        <a:t>检查要点</a:t>
                      </a:r>
                      <a:endParaRPr sz="1600" dirty="0">
                        <a:latin typeface="Microsoft YaHei"/>
                        <a:ea typeface="Microsoft YaHei"/>
                        <a:cs typeface="Microsoft YaHei"/>
                      </a:endParaRPr>
                    </a:p>
                    <a:p>
                      <a:pPr algn="l" rtl="0" eaLnBrk="0">
                        <a:lnSpc>
                          <a:spcPct val="103000"/>
                        </a:lnSpc>
                        <a:tabLst/>
                      </a:pPr>
                      <a:endParaRPr sz="1000" dirty="0">
                        <a:latin typeface="Arial"/>
                        <a:ea typeface="Arial"/>
                        <a:cs typeface="Arial"/>
                      </a:endParaRPr>
                    </a:p>
                    <a:p>
                      <a:pPr algn="l" rtl="0" eaLnBrk="0">
                        <a:lnSpc>
                          <a:spcPct val="104000"/>
                        </a:lnSpc>
                        <a:tabLst/>
                      </a:pPr>
                      <a:endParaRPr sz="1000" dirty="0">
                        <a:latin typeface="Arial"/>
                        <a:ea typeface="Arial"/>
                        <a:cs typeface="Arial"/>
                      </a:endParaRPr>
                    </a:p>
                    <a:p>
                      <a:pPr marL="232409" indent="78739" algn="l" rtl="0" eaLnBrk="0">
                        <a:lnSpc>
                          <a:spcPct val="123000"/>
                        </a:lnSpc>
                        <a:spcBef>
                          <a:spcPts val="455"/>
                        </a:spcBef>
                        <a:tabLst/>
                      </a:pPr>
                      <a:r>
                        <a:rPr sz="1500" kern="0" spc="-40" dirty="0">
                          <a:solidFill>
                            <a:srgbClr val="000000">
                              <a:alpha val="100000"/>
                            </a:srgbClr>
                          </a:solidFill>
                          <a:latin typeface="Microsoft YaHei"/>
                          <a:ea typeface="Microsoft YaHei"/>
                          <a:cs typeface="Microsoft YaHei"/>
                        </a:rPr>
                        <a:t>（ </a:t>
                      </a:r>
                      <a:r>
                        <a:rPr sz="1500" kern="0" spc="-40" dirty="0">
                          <a:solidFill>
                            <a:srgbClr val="000000">
                              <a:alpha val="100000"/>
                            </a:srgbClr>
                          </a:solidFill>
                          <a:latin typeface="FangSong"/>
                          <a:ea typeface="FangSong"/>
                          <a:cs typeface="FangSong"/>
                        </a:rPr>
                        <a:t>2</a:t>
                      </a:r>
                      <a:r>
                        <a:rPr sz="1500" kern="0" spc="-340" dirty="0">
                          <a:solidFill>
                            <a:srgbClr val="000000">
                              <a:alpha val="100000"/>
                            </a:srgbClr>
                          </a:solidFill>
                          <a:latin typeface="FangSong"/>
                          <a:ea typeface="FangSong"/>
                          <a:cs typeface="FangSong"/>
                        </a:rPr>
                        <a:t> </a:t>
                      </a:r>
                      <a:r>
                        <a:rPr sz="1500" kern="0" spc="-40" dirty="0">
                          <a:solidFill>
                            <a:srgbClr val="000000">
                              <a:alpha val="100000"/>
                            </a:srgbClr>
                          </a:solidFill>
                          <a:latin typeface="Microsoft YaHei"/>
                          <a:ea typeface="Microsoft YaHei"/>
                          <a:cs typeface="Microsoft YaHei"/>
                        </a:rPr>
                        <a:t>）查固定式可燃气体</a:t>
                      </a:r>
                      <a:r>
                        <a:rPr sz="1500" kern="0" spc="0" dirty="0">
                          <a:solidFill>
                            <a:srgbClr val="000000">
                              <a:alpha val="100000"/>
                            </a:srgbClr>
                          </a:solidFill>
                          <a:latin typeface="Microsoft YaHei"/>
                          <a:ea typeface="Microsoft YaHei"/>
                          <a:cs typeface="Microsoft YaHei"/>
                        </a:rPr>
                        <a:t>      </a:t>
                      </a:r>
                      <a:r>
                        <a:rPr sz="1500" kern="0" spc="90" dirty="0">
                          <a:solidFill>
                            <a:srgbClr val="000000">
                              <a:alpha val="100000"/>
                            </a:srgbClr>
                          </a:solidFill>
                          <a:latin typeface="Microsoft YaHei"/>
                          <a:ea typeface="Microsoft YaHei"/>
                          <a:cs typeface="Microsoft YaHei"/>
                        </a:rPr>
                        <a:t>浓度报警装置的检定或</a:t>
                      </a:r>
                      <a:r>
                        <a:rPr sz="1500" kern="0" spc="0" dirty="0">
                          <a:solidFill>
                            <a:srgbClr val="000000">
                              <a:alpha val="100000"/>
                            </a:srgbClr>
                          </a:solidFill>
                          <a:latin typeface="Microsoft YaHei"/>
                          <a:ea typeface="Microsoft YaHei"/>
                          <a:cs typeface="Microsoft YaHei"/>
                        </a:rPr>
                        <a:t>        </a:t>
                      </a:r>
                      <a:r>
                        <a:rPr sz="1500" kern="0" spc="50" dirty="0">
                          <a:solidFill>
                            <a:srgbClr val="000000">
                              <a:alpha val="100000"/>
                            </a:srgbClr>
                          </a:solidFill>
                          <a:latin typeface="Microsoft YaHei"/>
                          <a:ea typeface="Microsoft YaHei"/>
                          <a:cs typeface="Microsoft YaHei"/>
                        </a:rPr>
                        <a:t>校准证书 ；</a:t>
                      </a:r>
                      <a:endParaRPr sz="1500" dirty="0">
                        <a:latin typeface="Microsoft YaHei"/>
                        <a:ea typeface="Microsoft YaHei"/>
                        <a:cs typeface="Microsoft YaHei"/>
                      </a:endParaRPr>
                    </a:p>
                    <a:p>
                      <a:pPr algn="l" rtl="0" eaLnBrk="0">
                        <a:lnSpc>
                          <a:spcPct val="144000"/>
                        </a:lnSpc>
                        <a:tabLst/>
                      </a:pPr>
                      <a:endParaRPr sz="1000" dirty="0">
                        <a:latin typeface="Arial"/>
                        <a:ea typeface="Arial"/>
                        <a:cs typeface="Arial"/>
                      </a:endParaRPr>
                    </a:p>
                    <a:p>
                      <a:pPr algn="l" rtl="0" eaLnBrk="0">
                        <a:lnSpc>
                          <a:spcPct val="144000"/>
                        </a:lnSpc>
                        <a:tabLst/>
                      </a:pPr>
                      <a:endParaRPr sz="1000" dirty="0">
                        <a:latin typeface="Arial"/>
                        <a:ea typeface="Arial"/>
                        <a:cs typeface="Arial"/>
                      </a:endParaRPr>
                    </a:p>
                    <a:p>
                      <a:pPr algn="l" rtl="0" eaLnBrk="0">
                        <a:lnSpc>
                          <a:spcPct val="127000"/>
                        </a:lnSpc>
                        <a:tabLst/>
                      </a:pPr>
                      <a:endParaRPr sz="300" dirty="0">
                        <a:latin typeface="Arial"/>
                        <a:ea typeface="Arial"/>
                        <a:cs typeface="Arial"/>
                      </a:endParaRPr>
                    </a:p>
                    <a:p>
                      <a:pPr marL="232409" indent="78739" algn="l" rtl="0" eaLnBrk="0">
                        <a:lnSpc>
                          <a:spcPct val="123000"/>
                        </a:lnSpc>
                        <a:spcBef>
                          <a:spcPts val="1"/>
                        </a:spcBef>
                        <a:tabLst/>
                      </a:pPr>
                      <a:r>
                        <a:rPr sz="1500" kern="0" spc="-60" dirty="0">
                          <a:solidFill>
                            <a:srgbClr val="000000">
                              <a:alpha val="100000"/>
                            </a:srgbClr>
                          </a:solidFill>
                          <a:latin typeface="Microsoft YaHei"/>
                          <a:ea typeface="Microsoft YaHei"/>
                          <a:cs typeface="Microsoft YaHei"/>
                        </a:rPr>
                        <a:t>（</a:t>
                      </a:r>
                      <a:r>
                        <a:rPr sz="1500" kern="0" spc="180" dirty="0">
                          <a:solidFill>
                            <a:srgbClr val="000000">
                              <a:alpha val="100000"/>
                            </a:srgbClr>
                          </a:solidFill>
                          <a:latin typeface="Microsoft YaHei"/>
                          <a:ea typeface="Microsoft YaHei"/>
                          <a:cs typeface="Microsoft YaHei"/>
                        </a:rPr>
                        <a:t> </a:t>
                      </a:r>
                      <a:r>
                        <a:rPr sz="1500" kern="0" spc="-60" dirty="0">
                          <a:solidFill>
                            <a:srgbClr val="000000">
                              <a:alpha val="100000"/>
                            </a:srgbClr>
                          </a:solidFill>
                          <a:latin typeface="FangSong"/>
                          <a:ea typeface="FangSong"/>
                          <a:cs typeface="FangSong"/>
                        </a:rPr>
                        <a:t>3</a:t>
                      </a:r>
                      <a:r>
                        <a:rPr sz="1500" kern="0" spc="-340" dirty="0">
                          <a:solidFill>
                            <a:srgbClr val="000000">
                              <a:alpha val="100000"/>
                            </a:srgbClr>
                          </a:solidFill>
                          <a:latin typeface="FangSong"/>
                          <a:ea typeface="FangSong"/>
                          <a:cs typeface="FangSong"/>
                        </a:rPr>
                        <a:t> </a:t>
                      </a:r>
                      <a:r>
                        <a:rPr sz="1500" kern="0" spc="-60" dirty="0">
                          <a:solidFill>
                            <a:srgbClr val="000000">
                              <a:alpha val="100000"/>
                            </a:srgbClr>
                          </a:solidFill>
                          <a:latin typeface="Microsoft YaHei"/>
                          <a:ea typeface="Microsoft YaHei"/>
                          <a:cs typeface="Microsoft YaHei"/>
                        </a:rPr>
                        <a:t>）查固定式可燃气体</a:t>
                      </a:r>
                      <a:r>
                        <a:rPr sz="1500" kern="0" spc="0" dirty="0">
                          <a:solidFill>
                            <a:srgbClr val="000000">
                              <a:alpha val="100000"/>
                            </a:srgbClr>
                          </a:solidFill>
                          <a:latin typeface="Microsoft YaHei"/>
                          <a:ea typeface="Microsoft YaHei"/>
                          <a:cs typeface="Microsoft YaHei"/>
                        </a:rPr>
                        <a:t>      </a:t>
                      </a:r>
                      <a:r>
                        <a:rPr sz="1500" kern="0" spc="90" dirty="0">
                          <a:solidFill>
                            <a:srgbClr val="000000">
                              <a:alpha val="100000"/>
                            </a:srgbClr>
                          </a:solidFill>
                          <a:latin typeface="Microsoft YaHei"/>
                          <a:ea typeface="Microsoft YaHei"/>
                          <a:cs typeface="Microsoft YaHei"/>
                        </a:rPr>
                        <a:t>浓度报警装置的供电系</a:t>
                      </a:r>
                      <a:r>
                        <a:rPr sz="1500" kern="0" spc="0" dirty="0">
                          <a:solidFill>
                            <a:srgbClr val="000000">
                              <a:alpha val="100000"/>
                            </a:srgbClr>
                          </a:solidFill>
                          <a:latin typeface="Microsoft YaHei"/>
                          <a:ea typeface="Microsoft YaHei"/>
                          <a:cs typeface="Microsoft YaHei"/>
                        </a:rPr>
                        <a:t>        </a:t>
                      </a:r>
                      <a:r>
                        <a:rPr sz="1500" kern="0" spc="30" dirty="0">
                          <a:solidFill>
                            <a:srgbClr val="000000">
                              <a:alpha val="100000"/>
                            </a:srgbClr>
                          </a:solidFill>
                          <a:latin typeface="Microsoft YaHei"/>
                          <a:ea typeface="Microsoft YaHei"/>
                          <a:cs typeface="Microsoft YaHei"/>
                        </a:rPr>
                        <a:t>统</a:t>
                      </a:r>
                      <a:r>
                        <a:rPr sz="1500" kern="0" spc="-40" dirty="0">
                          <a:solidFill>
                            <a:srgbClr val="000000">
                              <a:alpha val="100000"/>
                            </a:srgbClr>
                          </a:solidFill>
                          <a:latin typeface="Microsoft YaHei"/>
                          <a:ea typeface="Microsoft YaHei"/>
                          <a:cs typeface="Microsoft YaHei"/>
                        </a:rPr>
                        <a:t> </a:t>
                      </a:r>
                      <a:r>
                        <a:rPr sz="1500" kern="0" spc="30" dirty="0">
                          <a:solidFill>
                            <a:srgbClr val="000000">
                              <a:alpha val="100000"/>
                            </a:srgbClr>
                          </a:solidFill>
                          <a:latin typeface="Microsoft YaHei"/>
                          <a:ea typeface="Microsoft YaHei"/>
                          <a:cs typeface="Microsoft YaHei"/>
                        </a:rPr>
                        <a:t>；</a:t>
                      </a:r>
                      <a:endParaRPr sz="1500" dirty="0">
                        <a:latin typeface="Microsoft YaHei"/>
                        <a:ea typeface="Microsoft YaHei"/>
                        <a:cs typeface="Microsoft YaHei"/>
                      </a:endParaRPr>
                    </a:p>
                  </a:txBody>
                  <a:tcPr marL="0" marR="0" marT="0" marB="0">
                    <a:lnL>
                      <a:noFill/>
                    </a:lnL>
                    <a:lnR w="12700" cap="flat" cmpd="sng" algn="ctr">
                      <a:solidFill>
                        <a:srgbClr val="8EBFD6"/>
                      </a:solidFill>
                      <a:prstDash val="solid"/>
                      <a:round/>
                      <a:headEnd type="none" w="med" len="med"/>
                      <a:tailEnd type="none" w="med" len="med"/>
                    </a:lnR>
                    <a:lnT>
                      <a:noFill/>
                    </a:lnT>
                    <a:lnB w="12700" cap="flat" cmpd="sng" algn="ctr">
                      <a:solidFill>
                        <a:srgbClr val="8EBFD6"/>
                      </a:solidFill>
                      <a:prstDash val="solid"/>
                      <a:round/>
                      <a:headEnd type="none" w="med" len="med"/>
                      <a:tailEnd type="none" w="med" len="med"/>
                    </a:lnB>
                  </a:tcPr>
                </a:tc>
                <a:tc>
                  <a:txBody>
                    <a:bodyPr/>
                    <a:lstStyle/>
                    <a:p>
                      <a:pPr algn="l" rtl="0" eaLnBrk="0">
                        <a:lnSpc>
                          <a:spcPct val="152000"/>
                        </a:lnSpc>
                        <a:tabLst/>
                      </a:pPr>
                      <a:endParaRPr sz="1000" dirty="0">
                        <a:latin typeface="Arial"/>
                        <a:ea typeface="Arial"/>
                        <a:cs typeface="Arial"/>
                      </a:endParaRPr>
                    </a:p>
                    <a:p>
                      <a:pPr marL="1762125" algn="l" rtl="0" eaLnBrk="0">
                        <a:lnSpc>
                          <a:spcPct val="84000"/>
                        </a:lnSpc>
                        <a:spcBef>
                          <a:spcPts val="4"/>
                        </a:spcBef>
                        <a:tabLst/>
                      </a:pPr>
                      <a:r>
                        <a:rPr sz="1600" kern="0" spc="120" dirty="0">
                          <a:solidFill>
                            <a:srgbClr val="000000">
                              <a:alpha val="100000"/>
                            </a:srgbClr>
                          </a:solidFill>
                          <a:latin typeface="Microsoft YaHei"/>
                          <a:ea typeface="Microsoft YaHei"/>
                          <a:cs typeface="Microsoft YaHei"/>
                        </a:rPr>
                        <a:t>判定标准</a:t>
                      </a:r>
                      <a:endParaRPr sz="1600" dirty="0">
                        <a:latin typeface="Microsoft YaHei"/>
                        <a:ea typeface="Microsoft YaHei"/>
                        <a:cs typeface="Microsoft YaHei"/>
                      </a:endParaRPr>
                    </a:p>
                    <a:p>
                      <a:pPr algn="l" rtl="0" eaLnBrk="0">
                        <a:lnSpc>
                          <a:spcPct val="145000"/>
                        </a:lnSpc>
                        <a:tabLst/>
                      </a:pPr>
                      <a:endParaRPr sz="1000" dirty="0">
                        <a:latin typeface="Arial"/>
                        <a:ea typeface="Arial"/>
                        <a:cs typeface="Arial"/>
                      </a:endParaRPr>
                    </a:p>
                    <a:p>
                      <a:pPr algn="l" rtl="0" eaLnBrk="0">
                        <a:lnSpc>
                          <a:spcPct val="145000"/>
                        </a:lnSpc>
                        <a:tabLst/>
                      </a:pPr>
                      <a:endParaRPr sz="1000" dirty="0">
                        <a:latin typeface="Arial"/>
                        <a:ea typeface="Arial"/>
                        <a:cs typeface="Arial"/>
                      </a:endParaRPr>
                    </a:p>
                    <a:p>
                      <a:pPr marL="231775" indent="13334" algn="l" rtl="0" eaLnBrk="0">
                        <a:lnSpc>
                          <a:spcPct val="125000"/>
                        </a:lnSpc>
                        <a:spcBef>
                          <a:spcPts val="457"/>
                        </a:spcBef>
                        <a:tabLst/>
                      </a:pPr>
                      <a:r>
                        <a:rPr sz="1500" kern="0" spc="70" dirty="0">
                          <a:solidFill>
                            <a:srgbClr val="000000">
                              <a:alpha val="100000"/>
                            </a:srgbClr>
                          </a:solidFill>
                          <a:latin typeface="Microsoft YaHei"/>
                          <a:ea typeface="Microsoft YaHei"/>
                          <a:cs typeface="Microsoft YaHei"/>
                        </a:rPr>
                        <a:t>固定式可燃气体浓度报警</a:t>
                      </a:r>
                      <a:r>
                        <a:rPr sz="1500" kern="0" spc="60" dirty="0">
                          <a:solidFill>
                            <a:srgbClr val="000000">
                              <a:alpha val="100000"/>
                            </a:srgbClr>
                          </a:solidFill>
                          <a:latin typeface="Microsoft YaHei"/>
                          <a:ea typeface="Microsoft YaHei"/>
                          <a:cs typeface="Microsoft YaHei"/>
                        </a:rPr>
                        <a:t>装置超期未检 ，构</a:t>
                      </a:r>
                      <a:r>
                        <a:rPr sz="1500" kern="0" spc="0" dirty="0">
                          <a:solidFill>
                            <a:srgbClr val="000000">
                              <a:alpha val="100000"/>
                            </a:srgbClr>
                          </a:solidFill>
                          <a:latin typeface="Microsoft YaHei"/>
                          <a:ea typeface="Microsoft YaHei"/>
                          <a:cs typeface="Microsoft YaHei"/>
                        </a:rPr>
                        <a:t>       </a:t>
                      </a:r>
                      <a:r>
                        <a:rPr sz="1500" kern="0" spc="70" dirty="0">
                          <a:solidFill>
                            <a:srgbClr val="000000">
                              <a:alpha val="100000"/>
                            </a:srgbClr>
                          </a:solidFill>
                          <a:latin typeface="Microsoft YaHei"/>
                          <a:ea typeface="Microsoft YaHei"/>
                          <a:cs typeface="Microsoft YaHei"/>
                        </a:rPr>
                        <a:t>成重大隐患。</a:t>
                      </a:r>
                      <a:endParaRPr sz="1500" dirty="0">
                        <a:latin typeface="Microsoft YaHei"/>
                        <a:ea typeface="Microsoft YaHei"/>
                        <a:cs typeface="Microsoft YaHei"/>
                      </a:endParaRPr>
                    </a:p>
                    <a:p>
                      <a:pPr algn="l" rtl="0" eaLnBrk="0">
                        <a:lnSpc>
                          <a:spcPct val="116000"/>
                        </a:lnSpc>
                        <a:tabLst/>
                      </a:pPr>
                      <a:endParaRPr sz="1000" dirty="0">
                        <a:latin typeface="Arial"/>
                        <a:ea typeface="Arial"/>
                        <a:cs typeface="Arial"/>
                      </a:endParaRPr>
                    </a:p>
                    <a:p>
                      <a:pPr algn="l" rtl="0" eaLnBrk="0">
                        <a:lnSpc>
                          <a:spcPct val="117000"/>
                        </a:lnSpc>
                        <a:tabLst/>
                      </a:pPr>
                      <a:endParaRPr sz="1000" dirty="0">
                        <a:latin typeface="Arial"/>
                        <a:ea typeface="Arial"/>
                        <a:cs typeface="Arial"/>
                      </a:endParaRPr>
                    </a:p>
                    <a:p>
                      <a:pPr algn="l" rtl="0" eaLnBrk="0">
                        <a:lnSpc>
                          <a:spcPct val="117000"/>
                        </a:lnSpc>
                        <a:tabLst/>
                      </a:pPr>
                      <a:endParaRPr sz="1000" dirty="0">
                        <a:latin typeface="Arial"/>
                        <a:ea typeface="Arial"/>
                        <a:cs typeface="Arial"/>
                      </a:endParaRPr>
                    </a:p>
                    <a:p>
                      <a:pPr algn="l" rtl="0" eaLnBrk="0">
                        <a:lnSpc>
                          <a:spcPct val="117000"/>
                        </a:lnSpc>
                        <a:tabLst/>
                      </a:pPr>
                      <a:endParaRPr sz="1000" dirty="0">
                        <a:latin typeface="Arial"/>
                        <a:ea typeface="Arial"/>
                        <a:cs typeface="Arial"/>
                      </a:endParaRPr>
                    </a:p>
                    <a:p>
                      <a:pPr algn="l" rtl="0" eaLnBrk="0">
                        <a:lnSpc>
                          <a:spcPct val="125000"/>
                        </a:lnSpc>
                        <a:tabLst/>
                      </a:pPr>
                      <a:endParaRPr sz="300" dirty="0">
                        <a:latin typeface="Arial"/>
                        <a:ea typeface="Arial"/>
                        <a:cs typeface="Arial"/>
                      </a:endParaRPr>
                    </a:p>
                    <a:p>
                      <a:pPr marL="243204" indent="1270" algn="l" rtl="0" eaLnBrk="0">
                        <a:lnSpc>
                          <a:spcPct val="125000"/>
                        </a:lnSpc>
                        <a:spcBef>
                          <a:spcPts val="3"/>
                        </a:spcBef>
                        <a:tabLst/>
                      </a:pPr>
                      <a:r>
                        <a:rPr sz="1500" kern="0" spc="90" dirty="0">
                          <a:solidFill>
                            <a:srgbClr val="000000">
                              <a:alpha val="100000"/>
                            </a:srgbClr>
                          </a:solidFill>
                          <a:latin typeface="Microsoft YaHei"/>
                          <a:ea typeface="Microsoft YaHei"/>
                          <a:cs typeface="Microsoft YaHei"/>
                        </a:rPr>
                        <a:t>固定式可燃气体浓度报警控制系统未配备不</a:t>
                      </a:r>
                      <a:r>
                        <a:rPr sz="1500" kern="0" spc="0" dirty="0">
                          <a:solidFill>
                            <a:srgbClr val="000000">
                              <a:alpha val="100000"/>
                            </a:srgbClr>
                          </a:solidFill>
                          <a:latin typeface="Microsoft YaHei"/>
                          <a:ea typeface="Microsoft YaHei"/>
                          <a:cs typeface="Microsoft YaHei"/>
                        </a:rPr>
                        <a:t>       </a:t>
                      </a:r>
                      <a:r>
                        <a:rPr sz="1500" kern="0" spc="40" dirty="0">
                          <a:solidFill>
                            <a:srgbClr val="000000">
                              <a:alpha val="100000"/>
                            </a:srgbClr>
                          </a:solidFill>
                          <a:latin typeface="Microsoft YaHei"/>
                          <a:ea typeface="Microsoft YaHei"/>
                          <a:cs typeface="Microsoft YaHei"/>
                        </a:rPr>
                        <a:t>间断电源 ，构成重大隐患。</a:t>
                      </a:r>
                      <a:endParaRPr sz="1500" dirty="0">
                        <a:latin typeface="Microsoft YaHei"/>
                        <a:ea typeface="Microsoft YaHei"/>
                        <a:cs typeface="Microsoft YaHei"/>
                      </a:endParaRPr>
                    </a:p>
                  </a:txBody>
                  <a:tcPr marL="0" marR="0" marT="0" marB="0">
                    <a:lnL w="12700" cap="flat" cmpd="sng" algn="ctr">
                      <a:solidFill>
                        <a:srgbClr val="8EBFD6"/>
                      </a:solidFill>
                      <a:prstDash val="solid"/>
                      <a:round/>
                      <a:headEnd type="none" w="med" len="med"/>
                      <a:tailEnd type="none" w="med" len="med"/>
                    </a:lnL>
                    <a:lnR w="12700" cap="flat" cmpd="sng" algn="ctr">
                      <a:solidFill>
                        <a:srgbClr val="8EBFD6"/>
                      </a:solidFill>
                      <a:prstDash val="solid"/>
                      <a:round/>
                      <a:headEnd type="none" w="med" len="med"/>
                      <a:tailEnd type="none" w="med" len="med"/>
                    </a:lnR>
                    <a:lnT>
                      <a:noFill/>
                    </a:lnT>
                    <a:lnB w="12700" cap="flat" cmpd="sng" algn="ctr">
                      <a:solidFill>
                        <a:srgbClr val="8EBFD6"/>
                      </a:solidFill>
                      <a:prstDash val="solid"/>
                      <a:round/>
                      <a:headEnd type="none" w="med" len="med"/>
                      <a:tailEnd type="none" w="med" len="med"/>
                    </a:lnB>
                  </a:tcPr>
                </a:tc>
                <a:tc>
                  <a:txBody>
                    <a:bodyPr/>
                    <a:lstStyle/>
                    <a:p>
                      <a:pPr algn="l" rtl="0" eaLnBrk="0">
                        <a:lnSpc>
                          <a:spcPct val="151000"/>
                        </a:lnSpc>
                        <a:tabLst/>
                      </a:pPr>
                      <a:endParaRPr sz="1000" dirty="0">
                        <a:latin typeface="Arial"/>
                        <a:ea typeface="Arial"/>
                        <a:cs typeface="Arial"/>
                      </a:endParaRPr>
                    </a:p>
                    <a:p>
                      <a:pPr marL="1162050" algn="l" rtl="0" eaLnBrk="0">
                        <a:lnSpc>
                          <a:spcPct val="85000"/>
                        </a:lnSpc>
                        <a:spcBef>
                          <a:spcPts val="1"/>
                        </a:spcBef>
                        <a:tabLst/>
                      </a:pPr>
                      <a:r>
                        <a:rPr sz="1600" kern="0" spc="140" dirty="0">
                          <a:solidFill>
                            <a:srgbClr val="000000">
                              <a:alpha val="100000"/>
                            </a:srgbClr>
                          </a:solidFill>
                          <a:latin typeface="Microsoft YaHei"/>
                          <a:ea typeface="Microsoft YaHei"/>
                          <a:cs typeface="Microsoft YaHei"/>
                        </a:rPr>
                        <a:t>相关参考依据</a:t>
                      </a:r>
                      <a:endParaRPr sz="1600" dirty="0">
                        <a:latin typeface="Microsoft YaHei"/>
                        <a:ea typeface="Microsoft YaHei"/>
                        <a:cs typeface="Microsoft YaHei"/>
                      </a:endParaRPr>
                    </a:p>
                    <a:p>
                      <a:pPr algn="l" rtl="0" eaLnBrk="0">
                        <a:lnSpc>
                          <a:spcPct val="113000"/>
                        </a:lnSpc>
                        <a:tabLst/>
                      </a:pPr>
                      <a:endParaRPr sz="1000" dirty="0">
                        <a:latin typeface="Arial"/>
                        <a:ea typeface="Arial"/>
                        <a:cs typeface="Arial"/>
                      </a:endParaRPr>
                    </a:p>
                    <a:p>
                      <a:pPr algn="l" rtl="0" eaLnBrk="0">
                        <a:lnSpc>
                          <a:spcPct val="113000"/>
                        </a:lnSpc>
                        <a:tabLst/>
                      </a:pPr>
                      <a:endParaRPr sz="1000" dirty="0">
                        <a:latin typeface="Arial"/>
                        <a:ea typeface="Arial"/>
                        <a:cs typeface="Arial"/>
                      </a:endParaRPr>
                    </a:p>
                    <a:p>
                      <a:pPr algn="l" rtl="0" eaLnBrk="0">
                        <a:lnSpc>
                          <a:spcPct val="114000"/>
                        </a:lnSpc>
                        <a:tabLst/>
                      </a:pPr>
                      <a:endParaRPr sz="1000" dirty="0">
                        <a:latin typeface="Arial"/>
                        <a:ea typeface="Arial"/>
                        <a:cs typeface="Arial"/>
                      </a:endParaRPr>
                    </a:p>
                    <a:p>
                      <a:pPr marL="231775" indent="81914" algn="l" rtl="0" eaLnBrk="0">
                        <a:lnSpc>
                          <a:spcPct val="118000"/>
                        </a:lnSpc>
                        <a:spcBef>
                          <a:spcPts val="363"/>
                        </a:spcBef>
                        <a:tabLst/>
                      </a:pPr>
                      <a:r>
                        <a:rPr sz="1200" kern="0" spc="50" dirty="0">
                          <a:solidFill>
                            <a:srgbClr val="FF0000">
                              <a:alpha val="100000"/>
                            </a:srgbClr>
                          </a:solidFill>
                          <a:latin typeface="Microsoft YaHei"/>
                          <a:ea typeface="Microsoft YaHei"/>
                          <a:cs typeface="Microsoft YaHei"/>
                        </a:rPr>
                        <a:t>〖解读〗</a:t>
                      </a:r>
                      <a:r>
                        <a:rPr sz="1200" kern="0" spc="50" dirty="0">
                          <a:solidFill>
                            <a:srgbClr val="000000">
                              <a:alpha val="100000"/>
                            </a:srgbClr>
                          </a:solidFill>
                          <a:latin typeface="Microsoft YaHei"/>
                          <a:ea typeface="Microsoft YaHei"/>
                          <a:cs typeface="Microsoft YaHei"/>
                        </a:rPr>
                        <a:t>《可燃气体检</a:t>
                      </a:r>
                      <a:r>
                        <a:rPr sz="1200" kern="0" spc="40" dirty="0">
                          <a:solidFill>
                            <a:srgbClr val="000000">
                              <a:alpha val="100000"/>
                            </a:srgbClr>
                          </a:solidFill>
                          <a:latin typeface="Microsoft YaHei"/>
                          <a:ea typeface="Microsoft YaHei"/>
                          <a:cs typeface="Microsoft YaHei"/>
                        </a:rPr>
                        <a:t>测报警器检定规程》</a:t>
                      </a:r>
                      <a:r>
                        <a:rPr sz="1200" kern="0" spc="0" dirty="0">
                          <a:solidFill>
                            <a:srgbClr val="000000">
                              <a:alpha val="100000"/>
                            </a:srgbClr>
                          </a:solidFill>
                          <a:latin typeface="Microsoft YaHei"/>
                          <a:ea typeface="Microsoft YaHei"/>
                          <a:cs typeface="Microsoft YaHei"/>
                        </a:rPr>
                        <a:t>         JJG</a:t>
                      </a:r>
                      <a:r>
                        <a:rPr sz="1200" kern="0" spc="320" dirty="0">
                          <a:solidFill>
                            <a:srgbClr val="000000">
                              <a:alpha val="100000"/>
                            </a:srgbClr>
                          </a:solidFill>
                          <a:latin typeface="Microsoft YaHei"/>
                          <a:ea typeface="Microsoft YaHei"/>
                          <a:cs typeface="Microsoft YaHei"/>
                        </a:rPr>
                        <a:t> </a:t>
                      </a:r>
                      <a:r>
                        <a:rPr sz="1200" kern="0" spc="70" dirty="0">
                          <a:solidFill>
                            <a:srgbClr val="000000">
                              <a:alpha val="100000"/>
                            </a:srgbClr>
                          </a:solidFill>
                          <a:latin typeface="Microsoft YaHei"/>
                          <a:ea typeface="Microsoft YaHei"/>
                          <a:cs typeface="Microsoft YaHei"/>
                        </a:rPr>
                        <a:t>693-2011第5</a:t>
                      </a:r>
                      <a:r>
                        <a:rPr sz="1200" kern="0" spc="-150" dirty="0">
                          <a:solidFill>
                            <a:srgbClr val="000000">
                              <a:alpha val="100000"/>
                            </a:srgbClr>
                          </a:solidFill>
                          <a:latin typeface="Microsoft YaHei"/>
                          <a:ea typeface="Microsoft YaHei"/>
                          <a:cs typeface="Microsoft YaHei"/>
                        </a:rPr>
                        <a:t> </a:t>
                      </a:r>
                      <a:r>
                        <a:rPr sz="1200" kern="0" spc="60" dirty="0">
                          <a:solidFill>
                            <a:srgbClr val="000000">
                              <a:alpha val="100000"/>
                            </a:srgbClr>
                          </a:solidFill>
                          <a:latin typeface="Microsoft YaHei"/>
                          <a:ea typeface="Microsoft YaHei"/>
                          <a:cs typeface="Microsoft YaHei"/>
                        </a:rPr>
                        <a:t>.</a:t>
                      </a:r>
                      <a:r>
                        <a:rPr sz="1200" kern="0" spc="-120" dirty="0">
                          <a:solidFill>
                            <a:srgbClr val="000000">
                              <a:alpha val="100000"/>
                            </a:srgbClr>
                          </a:solidFill>
                          <a:latin typeface="Microsoft YaHei"/>
                          <a:ea typeface="Microsoft YaHei"/>
                          <a:cs typeface="Microsoft YaHei"/>
                        </a:rPr>
                        <a:t> </a:t>
                      </a:r>
                      <a:r>
                        <a:rPr sz="1200" kern="0" spc="60" dirty="0">
                          <a:solidFill>
                            <a:srgbClr val="000000">
                              <a:alpha val="100000"/>
                            </a:srgbClr>
                          </a:solidFill>
                          <a:latin typeface="Microsoft YaHei"/>
                          <a:ea typeface="Microsoft YaHei"/>
                          <a:cs typeface="Microsoft YaHei"/>
                        </a:rPr>
                        <a:t>5条 ：检定周期 ，仪器</a:t>
                      </a:r>
                      <a:r>
                        <a:rPr sz="1200" kern="0" spc="0" dirty="0">
                          <a:solidFill>
                            <a:srgbClr val="000000">
                              <a:alpha val="100000"/>
                            </a:srgbClr>
                          </a:solidFill>
                          <a:latin typeface="Microsoft YaHei"/>
                          <a:ea typeface="Microsoft YaHei"/>
                          <a:cs typeface="Microsoft YaHei"/>
                        </a:rPr>
                        <a:t>         的检定周期一般不超过</a:t>
                      </a:r>
                      <a:r>
                        <a:rPr sz="1200" kern="0" spc="-10" dirty="0">
                          <a:solidFill>
                            <a:srgbClr val="000000">
                              <a:alpha val="100000"/>
                            </a:srgbClr>
                          </a:solidFill>
                          <a:latin typeface="Microsoft YaHei"/>
                          <a:ea typeface="Microsoft YaHei"/>
                          <a:cs typeface="Microsoft YaHei"/>
                        </a:rPr>
                        <a:t>1年。</a:t>
                      </a:r>
                      <a:endParaRPr sz="1200" dirty="0">
                        <a:latin typeface="Microsoft YaHei"/>
                        <a:ea typeface="Microsoft YaHei"/>
                        <a:cs typeface="Microsoft YaHei"/>
                      </a:endParaRPr>
                    </a:p>
                    <a:p>
                      <a:pPr marL="232409" indent="81280" algn="l" rtl="0" eaLnBrk="0">
                        <a:lnSpc>
                          <a:spcPct val="117000"/>
                        </a:lnSpc>
                        <a:spcBef>
                          <a:spcPts val="64"/>
                        </a:spcBef>
                        <a:tabLst/>
                      </a:pPr>
                      <a:r>
                        <a:rPr sz="1200" kern="0" spc="-30" dirty="0">
                          <a:solidFill>
                            <a:srgbClr val="FF0000">
                              <a:alpha val="100000"/>
                            </a:srgbClr>
                          </a:solidFill>
                          <a:latin typeface="Microsoft YaHei"/>
                          <a:ea typeface="Microsoft YaHei"/>
                          <a:cs typeface="Microsoft YaHei"/>
                        </a:rPr>
                        <a:t>〖解读〗</a:t>
                      </a:r>
                      <a:r>
                        <a:rPr sz="1200" kern="0" spc="-30" dirty="0">
                          <a:solidFill>
                            <a:srgbClr val="000000">
                              <a:alpha val="100000"/>
                            </a:srgbClr>
                          </a:solidFill>
                          <a:latin typeface="Microsoft YaHei"/>
                          <a:ea typeface="Microsoft YaHei"/>
                          <a:cs typeface="Microsoft YaHei"/>
                        </a:rPr>
                        <a:t>《石油化工可燃气体和有毒</a:t>
                      </a:r>
                      <a:r>
                        <a:rPr sz="1200" kern="0" spc="-40" dirty="0">
                          <a:solidFill>
                            <a:srgbClr val="000000">
                              <a:alpha val="100000"/>
                            </a:srgbClr>
                          </a:solidFill>
                          <a:latin typeface="Microsoft YaHei"/>
                          <a:ea typeface="Microsoft YaHei"/>
                          <a:cs typeface="Microsoft YaHei"/>
                        </a:rPr>
                        <a:t>气体检测报</a:t>
                      </a:r>
                      <a:r>
                        <a:rPr sz="1200" kern="0" spc="0" dirty="0">
                          <a:solidFill>
                            <a:srgbClr val="000000">
                              <a:alpha val="100000"/>
                            </a:srgbClr>
                          </a:solidFill>
                          <a:latin typeface="Microsoft YaHei"/>
                          <a:ea typeface="Microsoft YaHei"/>
                          <a:cs typeface="Microsoft YaHei"/>
                        </a:rPr>
                        <a:t>      警设计标准》GB/T</a:t>
                      </a:r>
                      <a:r>
                        <a:rPr sz="1200" kern="0" spc="100" dirty="0">
                          <a:solidFill>
                            <a:srgbClr val="000000">
                              <a:alpha val="100000"/>
                            </a:srgbClr>
                          </a:solidFill>
                          <a:latin typeface="Microsoft YaHei"/>
                          <a:ea typeface="Microsoft YaHei"/>
                          <a:cs typeface="Microsoft YaHei"/>
                        </a:rPr>
                        <a:t> </a:t>
                      </a:r>
                      <a:r>
                        <a:rPr sz="1200" kern="0" spc="0" dirty="0">
                          <a:solidFill>
                            <a:srgbClr val="000000">
                              <a:alpha val="100000"/>
                            </a:srgbClr>
                          </a:solidFill>
                          <a:latin typeface="Microsoft YaHei"/>
                          <a:ea typeface="Microsoft YaHei"/>
                          <a:cs typeface="Microsoft YaHei"/>
                        </a:rPr>
                        <a:t>50493-20</a:t>
                      </a:r>
                      <a:r>
                        <a:rPr sz="1200" kern="0" spc="-10" dirty="0">
                          <a:solidFill>
                            <a:srgbClr val="000000">
                              <a:alpha val="100000"/>
                            </a:srgbClr>
                          </a:solidFill>
                          <a:latin typeface="Microsoft YaHei"/>
                          <a:ea typeface="Microsoft YaHei"/>
                          <a:cs typeface="Microsoft YaHei"/>
                        </a:rPr>
                        <a:t>19 第3. 0. 9 条</a:t>
                      </a:r>
                      <a:r>
                        <a:rPr sz="1200" kern="0" spc="170" dirty="0">
                          <a:solidFill>
                            <a:srgbClr val="000000">
                              <a:alpha val="100000"/>
                            </a:srgbClr>
                          </a:solidFill>
                          <a:latin typeface="Microsoft YaHei"/>
                          <a:ea typeface="Microsoft YaHei"/>
                          <a:cs typeface="Microsoft YaHei"/>
                        </a:rPr>
                        <a:t> </a:t>
                      </a:r>
                      <a:r>
                        <a:rPr sz="1200" kern="0" spc="-10" dirty="0">
                          <a:solidFill>
                            <a:srgbClr val="000000">
                              <a:alpha val="100000"/>
                            </a:srgbClr>
                          </a:solidFill>
                          <a:latin typeface="Microsoft YaHei"/>
                          <a:ea typeface="Microsoft YaHei"/>
                          <a:cs typeface="Microsoft YaHei"/>
                        </a:rPr>
                        <a:t>：</a:t>
                      </a:r>
                      <a:r>
                        <a:rPr sz="1200" kern="0" spc="0" dirty="0">
                          <a:solidFill>
                            <a:srgbClr val="000000">
                              <a:alpha val="100000"/>
                            </a:srgbClr>
                          </a:solidFill>
                          <a:latin typeface="Microsoft YaHei"/>
                          <a:ea typeface="Microsoft YaHei"/>
                          <a:cs typeface="Microsoft YaHei"/>
                        </a:rPr>
                        <a:t>      可燃气体和有毒气体检测报警系统的气体探</a:t>
                      </a:r>
                      <a:r>
                        <a:rPr sz="1200" kern="0" spc="-10" dirty="0">
                          <a:solidFill>
                            <a:srgbClr val="000000">
                              <a:alpha val="100000"/>
                            </a:srgbClr>
                          </a:solidFill>
                          <a:latin typeface="Microsoft YaHei"/>
                          <a:ea typeface="Microsoft YaHei"/>
                          <a:cs typeface="Microsoft YaHei"/>
                        </a:rPr>
                        <a:t>测器、   </a:t>
                      </a:r>
                      <a:r>
                        <a:rPr sz="1200" kern="0" spc="-20" dirty="0">
                          <a:solidFill>
                            <a:srgbClr val="000000">
                              <a:alpha val="100000"/>
                            </a:srgbClr>
                          </a:solidFill>
                          <a:latin typeface="Microsoft YaHei"/>
                          <a:ea typeface="Microsoft YaHei"/>
                          <a:cs typeface="Microsoft YaHei"/>
                        </a:rPr>
                        <a:t>报警控制单元、现场警报器等的供电负荷 ，应按</a:t>
                      </a:r>
                      <a:r>
                        <a:rPr sz="1200" kern="0" spc="0" dirty="0">
                          <a:solidFill>
                            <a:srgbClr val="000000">
                              <a:alpha val="100000"/>
                            </a:srgbClr>
                          </a:solidFill>
                          <a:latin typeface="Microsoft YaHei"/>
                          <a:ea typeface="Microsoft YaHei"/>
                          <a:cs typeface="Microsoft YaHei"/>
                        </a:rPr>
                        <a:t>      </a:t>
                      </a:r>
                      <a:r>
                        <a:rPr sz="1200" kern="0" spc="-20" dirty="0">
                          <a:solidFill>
                            <a:srgbClr val="000000">
                              <a:alpha val="100000"/>
                            </a:srgbClr>
                          </a:solidFill>
                          <a:latin typeface="Microsoft YaHei"/>
                          <a:ea typeface="Microsoft YaHei"/>
                          <a:cs typeface="Microsoft YaHei"/>
                        </a:rPr>
                        <a:t>一级用电负荷中特别重要的负荷考虑 ，宜采用</a:t>
                      </a:r>
                      <a:endParaRPr sz="1200" dirty="0">
                        <a:latin typeface="Microsoft YaHei"/>
                        <a:ea typeface="Microsoft YaHei"/>
                        <a:cs typeface="Microsoft YaHei"/>
                      </a:endParaRPr>
                    </a:p>
                    <a:p>
                      <a:pPr algn="l" rtl="0" eaLnBrk="0">
                        <a:lnSpc>
                          <a:spcPct val="114000"/>
                        </a:lnSpc>
                        <a:tabLst/>
                      </a:pPr>
                      <a:endParaRPr sz="300" dirty="0">
                        <a:latin typeface="Arial"/>
                        <a:ea typeface="Arial"/>
                        <a:cs typeface="Arial"/>
                      </a:endParaRPr>
                    </a:p>
                    <a:p>
                      <a:pPr marL="243840" algn="l" rtl="0" eaLnBrk="0">
                        <a:lnSpc>
                          <a:spcPct val="88000"/>
                        </a:lnSpc>
                        <a:spcBef>
                          <a:spcPts val="3"/>
                        </a:spcBef>
                        <a:tabLst/>
                      </a:pPr>
                      <a:r>
                        <a:rPr sz="1200" kern="0" spc="-10" dirty="0">
                          <a:solidFill>
                            <a:srgbClr val="000000">
                              <a:alpha val="100000"/>
                            </a:srgbClr>
                          </a:solidFill>
                          <a:latin typeface="Microsoft YaHei"/>
                          <a:ea typeface="Microsoft YaHei"/>
                          <a:cs typeface="Microsoft YaHei"/>
                        </a:rPr>
                        <a:t>UPS 电源装置供</a:t>
                      </a:r>
                      <a:r>
                        <a:rPr sz="1200" kern="0" spc="-20" dirty="0">
                          <a:solidFill>
                            <a:srgbClr val="000000">
                              <a:alpha val="100000"/>
                            </a:srgbClr>
                          </a:solidFill>
                          <a:latin typeface="Microsoft YaHei"/>
                          <a:ea typeface="Microsoft YaHei"/>
                          <a:cs typeface="Microsoft YaHei"/>
                        </a:rPr>
                        <a:t>电。</a:t>
                      </a:r>
                      <a:endParaRPr sz="1200" dirty="0">
                        <a:latin typeface="Microsoft YaHei"/>
                        <a:ea typeface="Microsoft YaHei"/>
                        <a:cs typeface="Microsoft YaHei"/>
                      </a:endParaRPr>
                    </a:p>
                  </a:txBody>
                  <a:tcPr marL="0" marR="0" marT="0" marB="0">
                    <a:lnL w="12700" cap="flat" cmpd="sng" algn="ctr">
                      <a:solidFill>
                        <a:srgbClr val="8EBFD6"/>
                      </a:solidFill>
                      <a:prstDash val="solid"/>
                      <a:round/>
                      <a:headEnd type="none" w="med" len="med"/>
                      <a:tailEnd type="none" w="med" len="med"/>
                    </a:lnL>
                    <a:lnR>
                      <a:noFill/>
                    </a:lnR>
                    <a:lnT>
                      <a:noFill/>
                    </a:lnT>
                    <a:lnB w="12700" cap="flat" cmpd="sng" algn="ctr">
                      <a:solidFill>
                        <a:srgbClr val="8EBFD6"/>
                      </a:solidFill>
                      <a:prstDash val="solid"/>
                      <a:round/>
                      <a:headEnd type="none" w="med" len="med"/>
                      <a:tailEnd type="none" w="med" len="med"/>
                    </a:lnB>
                  </a:tcPr>
                </a:tc>
                <a:extLst>
                  <a:ext uri="{0D108BD9-81ED-4DB2-BD59-A6C34878D82A}">
                    <a16:rowId xmlns:a16="http://schemas.microsoft.com/office/drawing/2014/main" val="10000"/>
                  </a:ext>
                </a:extLst>
              </a:tr>
            </a:tbl>
          </a:graphicData>
        </a:graphic>
      </p:graphicFrame>
      <p:sp>
        <p:nvSpPr>
          <p:cNvPr id="1486" name="textbox 1486"/>
          <p:cNvSpPr/>
          <p:nvPr/>
        </p:nvSpPr>
        <p:spPr>
          <a:xfrm>
            <a:off x="701601" y="510426"/>
            <a:ext cx="8720455" cy="1052194"/>
          </a:xfrm>
          <a:prstGeom prst="rect">
            <a:avLst/>
          </a:prstGeom>
          <a:noFill/>
          <a:ln w="0" cap="flat">
            <a:noFill/>
            <a:prstDash val="solid"/>
            <a:miter lim="0"/>
          </a:ln>
        </p:spPr>
        <p:txBody>
          <a:bodyPr vert="horz" wrap="square" lIns="0" tIns="0" rIns="0" bIns="0"/>
          <a:lstStyle/>
          <a:p>
            <a:pPr algn="l" rtl="0" eaLnBrk="0">
              <a:lnSpc>
                <a:spcPct val="83341"/>
              </a:lnSpc>
              <a:tabLst/>
            </a:pPr>
            <a:endParaRPr sz="100" dirty="0">
              <a:latin typeface="Arial"/>
              <a:ea typeface="Arial"/>
              <a:cs typeface="Arial"/>
            </a:endParaRPr>
          </a:p>
          <a:p>
            <a:pPr marL="215900" algn="l" rtl="0" eaLnBrk="0">
              <a:lnSpc>
                <a:spcPts val="4227"/>
              </a:lnSpc>
              <a:tabLst/>
            </a:pPr>
            <a:r>
              <a:rPr sz="3200" b="1" kern="0" spc="-80" dirty="0">
                <a:solidFill>
                  <a:srgbClr val="000000">
                    <a:alpha val="100000"/>
                  </a:srgbClr>
                </a:solidFill>
                <a:latin typeface="Microsoft YaHei"/>
                <a:ea typeface="Microsoft YaHei"/>
                <a:cs typeface="Microsoft YaHei"/>
              </a:rPr>
              <a:t>《城镇燃气经营安全重大隐患判定标准》解析</a:t>
            </a:r>
            <a:endParaRPr sz="3200" dirty="0">
              <a:latin typeface="Microsoft YaHei"/>
              <a:ea typeface="Microsoft YaHei"/>
              <a:cs typeface="Microsoft YaHei"/>
            </a:endParaRPr>
          </a:p>
          <a:p>
            <a:pPr algn="l" rtl="0" eaLnBrk="0">
              <a:lnSpc>
                <a:spcPct val="104000"/>
              </a:lnSpc>
              <a:tabLst/>
            </a:pPr>
            <a:endParaRPr sz="1000" dirty="0">
              <a:latin typeface="Arial"/>
              <a:ea typeface="Arial"/>
              <a:cs typeface="Arial"/>
            </a:endParaRPr>
          </a:p>
          <a:p>
            <a:pPr algn="l" rtl="0" eaLnBrk="0">
              <a:lnSpc>
                <a:spcPct val="100000"/>
              </a:lnSpc>
              <a:tabLst/>
            </a:pPr>
            <a:endParaRPr sz="400" dirty="0">
              <a:latin typeface="Arial"/>
              <a:ea typeface="Arial"/>
              <a:cs typeface="Arial"/>
            </a:endParaRPr>
          </a:p>
          <a:p>
            <a:pPr marL="52705" algn="l" rtl="0" eaLnBrk="0">
              <a:lnSpc>
                <a:spcPts val="2123"/>
              </a:lnSpc>
              <a:spcBef>
                <a:spcPts val="1"/>
              </a:spcBef>
              <a:tabLst/>
            </a:pPr>
            <a:r>
              <a:rPr sz="1600" kern="0" spc="10" dirty="0">
                <a:solidFill>
                  <a:srgbClr val="FF0000">
                    <a:alpha val="100000"/>
                  </a:srgbClr>
                </a:solidFill>
                <a:latin typeface="Wingdings"/>
                <a:ea typeface="Wingdings"/>
                <a:cs typeface="Wingdings"/>
              </a:rPr>
              <a:t>n</a:t>
            </a:r>
            <a:r>
              <a:rPr sz="1600" kern="0" spc="-570" dirty="0">
                <a:solidFill>
                  <a:srgbClr val="FF0000">
                    <a:alpha val="100000"/>
                  </a:srgbClr>
                </a:solidFill>
                <a:latin typeface="Wingdings"/>
                <a:ea typeface="Wingdings"/>
                <a:cs typeface="Wingdings"/>
              </a:rPr>
              <a:t> </a:t>
            </a:r>
            <a:r>
              <a:rPr sz="1600" kern="0" spc="10" dirty="0">
                <a:solidFill>
                  <a:srgbClr val="000000">
                    <a:alpha val="100000"/>
                  </a:srgbClr>
                </a:solidFill>
                <a:latin typeface="Microsoft YaHei"/>
                <a:ea typeface="Microsoft YaHei"/>
                <a:cs typeface="Microsoft YaHei"/>
              </a:rPr>
              <a:t>第五条  燃气经营者在燃气厂站安全管理中</a:t>
            </a:r>
            <a:r>
              <a:rPr sz="1600" kern="0" spc="0" dirty="0">
                <a:solidFill>
                  <a:srgbClr val="000000">
                    <a:alpha val="100000"/>
                  </a:srgbClr>
                </a:solidFill>
                <a:latin typeface="Microsoft YaHei"/>
                <a:ea typeface="Microsoft YaHei"/>
                <a:cs typeface="Microsoft YaHei"/>
              </a:rPr>
              <a:t> ，有下列情形之一的 ，判定为重大隐患 </a:t>
            </a:r>
            <a:r>
              <a:rPr sz="1600" kern="0" spc="-380" dirty="0">
                <a:solidFill>
                  <a:srgbClr val="000000">
                    <a:alpha val="100000"/>
                  </a:srgbClr>
                </a:solidFill>
                <a:latin typeface="Microsoft YaHei"/>
                <a:ea typeface="Microsoft YaHei"/>
                <a:cs typeface="Microsoft YaHei"/>
              </a:rPr>
              <a:t>：（</a:t>
            </a:r>
            <a:r>
              <a:rPr sz="1600" kern="0" spc="80" dirty="0">
                <a:solidFill>
                  <a:srgbClr val="000000">
                    <a:alpha val="100000"/>
                  </a:srgbClr>
                </a:solidFill>
                <a:latin typeface="Microsoft YaHei"/>
                <a:ea typeface="Microsoft YaHei"/>
                <a:cs typeface="Microsoft YaHei"/>
              </a:rPr>
              <a:t> </a:t>
            </a:r>
            <a:r>
              <a:rPr sz="1600" kern="0" spc="0" dirty="0">
                <a:solidFill>
                  <a:srgbClr val="000000">
                    <a:alpha val="100000"/>
                  </a:srgbClr>
                </a:solidFill>
                <a:latin typeface="Microsoft YaHei"/>
                <a:ea typeface="Microsoft YaHei"/>
                <a:cs typeface="Microsoft YaHei"/>
              </a:rPr>
              <a:t>5种）</a:t>
            </a:r>
            <a:endParaRPr sz="1600" dirty="0">
              <a:latin typeface="Microsoft YaHei"/>
              <a:ea typeface="Microsoft YaHei"/>
              <a:cs typeface="Microsoft YaHei"/>
            </a:endParaRPr>
          </a:p>
        </p:txBody>
      </p:sp>
      <p:sp>
        <p:nvSpPr>
          <p:cNvPr id="1488" name="textbox 1488"/>
          <p:cNvSpPr/>
          <p:nvPr/>
        </p:nvSpPr>
        <p:spPr>
          <a:xfrm>
            <a:off x="919643" y="1802229"/>
            <a:ext cx="10114915" cy="591184"/>
          </a:xfrm>
          <a:prstGeom prst="rect">
            <a:avLst/>
          </a:prstGeom>
          <a:noFill/>
          <a:ln w="0" cap="flat">
            <a:noFill/>
            <a:prstDash val="solid"/>
            <a:miter lim="0"/>
          </a:ln>
        </p:spPr>
        <p:txBody>
          <a:bodyPr vert="horz" wrap="square" lIns="0" tIns="0" rIns="0" bIns="0"/>
          <a:lstStyle/>
          <a:p>
            <a:pPr algn="l" rtl="0" eaLnBrk="0">
              <a:lnSpc>
                <a:spcPct val="17935"/>
              </a:lnSpc>
              <a:tabLst/>
            </a:pPr>
            <a:endParaRPr sz="100" dirty="0">
              <a:latin typeface="Arial"/>
              <a:ea typeface="Arial"/>
              <a:cs typeface="Arial"/>
            </a:endParaRPr>
          </a:p>
          <a:p>
            <a:pPr marL="33019" indent="80644" algn="l" rtl="0" eaLnBrk="0">
              <a:lnSpc>
                <a:spcPct val="118000"/>
              </a:lnSpc>
              <a:tabLst/>
            </a:pPr>
            <a:r>
              <a:rPr sz="1600" kern="0" spc="80" dirty="0">
                <a:solidFill>
                  <a:srgbClr val="000000">
                    <a:alpha val="100000"/>
                  </a:srgbClr>
                </a:solidFill>
                <a:latin typeface="Microsoft YaHei"/>
                <a:ea typeface="Microsoft YaHei"/>
                <a:cs typeface="Microsoft YaHei"/>
              </a:rPr>
              <a:t>（ 五 ）燃气厂站内可燃气体泄漏浓度可能达到爆炸下限20%的燃气设施区域内或建（ 构 ）筑物内 ，未设</a:t>
            </a:r>
            <a:r>
              <a:rPr sz="1600" kern="0" spc="60" dirty="0">
                <a:solidFill>
                  <a:srgbClr val="000000">
                    <a:alpha val="100000"/>
                  </a:srgbClr>
                </a:solidFill>
                <a:latin typeface="Microsoft YaHei"/>
                <a:ea typeface="Microsoft YaHei"/>
                <a:cs typeface="Microsoft YaHei"/>
              </a:rPr>
              <a:t> </a:t>
            </a:r>
            <a:r>
              <a:rPr sz="1600" kern="0" spc="150" dirty="0">
                <a:solidFill>
                  <a:srgbClr val="000000">
                    <a:alpha val="100000"/>
                  </a:srgbClr>
                </a:solidFill>
                <a:latin typeface="Microsoft YaHei"/>
                <a:ea typeface="Microsoft YaHei"/>
                <a:cs typeface="Microsoft YaHei"/>
              </a:rPr>
              <a:t>置固定式可燃气体浓度</a:t>
            </a:r>
            <a:r>
              <a:rPr sz="1600" kern="0" spc="140" dirty="0">
                <a:solidFill>
                  <a:srgbClr val="000000">
                    <a:alpha val="100000"/>
                  </a:srgbClr>
                </a:solidFill>
                <a:latin typeface="Microsoft YaHei"/>
                <a:ea typeface="Microsoft YaHei"/>
                <a:cs typeface="Microsoft YaHei"/>
              </a:rPr>
              <a:t>报警装置。</a:t>
            </a:r>
            <a:endParaRPr sz="1600" dirty="0">
              <a:latin typeface="Microsoft YaHei"/>
              <a:ea typeface="Microsoft YaHei"/>
              <a:cs typeface="Microsoft YaHei"/>
            </a:endParaRPr>
          </a:p>
        </p:txBody>
      </p:sp>
      <p:sp>
        <p:nvSpPr>
          <p:cNvPr id="1490" name="textbox 1490"/>
          <p:cNvSpPr/>
          <p:nvPr/>
        </p:nvSpPr>
        <p:spPr>
          <a:xfrm>
            <a:off x="4312254" y="2724248"/>
            <a:ext cx="3568700" cy="295275"/>
          </a:xfrm>
          <a:prstGeom prst="rect">
            <a:avLst/>
          </a:prstGeom>
          <a:noFill/>
          <a:ln w="0" cap="flat">
            <a:noFill/>
            <a:prstDash val="solid"/>
            <a:miter lim="0"/>
          </a:ln>
        </p:spPr>
        <p:txBody>
          <a:bodyPr vert="horz" wrap="square" lIns="0" tIns="0" rIns="0" bIns="0"/>
          <a:lstStyle/>
          <a:p>
            <a:pPr algn="l" rtl="0" eaLnBrk="0">
              <a:lnSpc>
                <a:spcPct val="83341"/>
              </a:lnSpc>
              <a:tabLst/>
            </a:pPr>
            <a:endParaRPr sz="100" dirty="0">
              <a:latin typeface="Arial"/>
              <a:ea typeface="Arial"/>
              <a:cs typeface="Arial"/>
            </a:endParaRPr>
          </a:p>
          <a:p>
            <a:pPr marL="12700" algn="l" rtl="0" eaLnBrk="0">
              <a:lnSpc>
                <a:spcPts val="2123"/>
              </a:lnSpc>
              <a:tabLst/>
            </a:pPr>
            <a:r>
              <a:rPr sz="1600" kern="0" spc="100" dirty="0">
                <a:solidFill>
                  <a:srgbClr val="000000">
                    <a:alpha val="100000"/>
                  </a:srgbClr>
                </a:solidFill>
                <a:latin typeface="Microsoft YaHei"/>
                <a:ea typeface="Microsoft YaHei"/>
                <a:cs typeface="Microsoft YaHei"/>
              </a:rPr>
              <a:t>1</a:t>
            </a:r>
            <a:r>
              <a:rPr sz="1600" kern="0" spc="-260" dirty="0">
                <a:solidFill>
                  <a:srgbClr val="000000">
                    <a:alpha val="100000"/>
                  </a:srgbClr>
                </a:solidFill>
                <a:latin typeface="Microsoft YaHei"/>
                <a:ea typeface="Microsoft YaHei"/>
                <a:cs typeface="Microsoft YaHei"/>
              </a:rPr>
              <a:t> </a:t>
            </a:r>
            <a:r>
              <a:rPr sz="1600" kern="0" spc="100" dirty="0">
                <a:solidFill>
                  <a:srgbClr val="000000">
                    <a:alpha val="100000"/>
                  </a:srgbClr>
                </a:solidFill>
                <a:latin typeface="Microsoft YaHei"/>
                <a:ea typeface="Microsoft YaHei"/>
                <a:cs typeface="Microsoft YaHei"/>
              </a:rPr>
              <a:t>.</a:t>
            </a:r>
            <a:r>
              <a:rPr sz="1600" kern="0" spc="-200" dirty="0">
                <a:solidFill>
                  <a:srgbClr val="000000">
                    <a:alpha val="100000"/>
                  </a:srgbClr>
                </a:solidFill>
                <a:latin typeface="Microsoft YaHei"/>
                <a:ea typeface="Microsoft YaHei"/>
                <a:cs typeface="Microsoft YaHei"/>
              </a:rPr>
              <a:t> </a:t>
            </a:r>
            <a:r>
              <a:rPr sz="1600" kern="0" spc="100" dirty="0">
                <a:solidFill>
                  <a:srgbClr val="000000">
                    <a:alpha val="100000"/>
                  </a:srgbClr>
                </a:solidFill>
                <a:latin typeface="Microsoft YaHei"/>
                <a:ea typeface="Microsoft YaHei"/>
                <a:cs typeface="Microsoft YaHei"/>
              </a:rPr>
              <a:t>门站</a:t>
            </a:r>
            <a:r>
              <a:rPr sz="1600" kern="0" spc="-250" dirty="0">
                <a:solidFill>
                  <a:srgbClr val="000000">
                    <a:alpha val="100000"/>
                  </a:srgbClr>
                </a:solidFill>
                <a:latin typeface="Microsoft YaHei"/>
                <a:ea typeface="Microsoft YaHei"/>
                <a:cs typeface="Microsoft YaHei"/>
              </a:rPr>
              <a:t> </a:t>
            </a:r>
            <a:r>
              <a:rPr sz="1600" kern="0" spc="100" dirty="0">
                <a:solidFill>
                  <a:srgbClr val="000000">
                    <a:alpha val="100000"/>
                  </a:srgbClr>
                </a:solidFill>
                <a:latin typeface="Microsoft YaHei"/>
                <a:ea typeface="Microsoft YaHei"/>
                <a:cs typeface="Microsoft YaHei"/>
              </a:rPr>
              <a:t>、</a:t>
            </a:r>
            <a:r>
              <a:rPr sz="1600" kern="0" spc="-290" dirty="0">
                <a:solidFill>
                  <a:srgbClr val="000000">
                    <a:alpha val="100000"/>
                  </a:srgbClr>
                </a:solidFill>
                <a:latin typeface="Microsoft YaHei"/>
                <a:ea typeface="Microsoft YaHei"/>
                <a:cs typeface="Microsoft YaHei"/>
              </a:rPr>
              <a:t> </a:t>
            </a:r>
            <a:r>
              <a:rPr sz="1600" kern="0" spc="100" dirty="0">
                <a:solidFill>
                  <a:srgbClr val="000000">
                    <a:alpha val="100000"/>
                  </a:srgbClr>
                </a:solidFill>
                <a:latin typeface="Microsoft YaHei"/>
                <a:ea typeface="Microsoft YaHei"/>
                <a:cs typeface="Microsoft YaHei"/>
              </a:rPr>
              <a:t>厂站式调压站或</a:t>
            </a:r>
            <a:r>
              <a:rPr sz="1600" kern="0" spc="90" dirty="0">
                <a:solidFill>
                  <a:srgbClr val="000000">
                    <a:alpha val="100000"/>
                  </a:srgbClr>
                </a:solidFill>
                <a:latin typeface="Microsoft YaHei"/>
                <a:ea typeface="Microsoft YaHei"/>
                <a:cs typeface="Microsoft YaHei"/>
              </a:rPr>
              <a:t>调压计量站</a:t>
            </a:r>
            <a:endParaRPr sz="1600" dirty="0">
              <a:latin typeface="Microsoft YaHei"/>
              <a:ea typeface="Microsoft YaHei"/>
              <a:cs typeface="Microsoft YaHei"/>
            </a:endParaRPr>
          </a:p>
        </p:txBody>
      </p:sp>
      <p:pic>
        <p:nvPicPr>
          <p:cNvPr id="1492" name="picture 1492"/>
          <p:cNvPicPr>
            <a:picLocks noChangeAspect="1"/>
          </p:cNvPicPr>
          <p:nvPr/>
        </p:nvPicPr>
        <p:blipFill>
          <a:blip r:embed="rId2"/>
          <a:stretch>
            <a:fillRect/>
          </a:stretch>
        </p:blipFill>
        <p:spPr>
          <a:xfrm rot="21600000">
            <a:off x="11472671" y="0"/>
            <a:ext cx="719328" cy="720852"/>
          </a:xfrm>
          <a:prstGeom prst="rect">
            <a:avLst/>
          </a:prstGeom>
        </p:spPr>
      </p:pic>
      <p:pic>
        <p:nvPicPr>
          <p:cNvPr id="1494" name="picture 1494"/>
          <p:cNvPicPr>
            <a:picLocks noChangeAspect="1"/>
          </p:cNvPicPr>
          <p:nvPr/>
        </p:nvPicPr>
        <p:blipFill>
          <a:blip r:embed="rId3"/>
          <a:stretch>
            <a:fillRect/>
          </a:stretch>
        </p:blipFill>
        <p:spPr>
          <a:xfrm rot="21600000">
            <a:off x="0" y="6138671"/>
            <a:ext cx="720852" cy="719328"/>
          </a:xfrm>
          <a:prstGeom prst="rect">
            <a:avLst/>
          </a:prstGeom>
        </p:spPr>
      </p:pic>
      <p:pic>
        <p:nvPicPr>
          <p:cNvPr id="1496" name="picture 1496"/>
          <p:cNvPicPr>
            <a:picLocks noChangeAspect="1"/>
          </p:cNvPicPr>
          <p:nvPr/>
        </p:nvPicPr>
        <p:blipFill>
          <a:blip r:embed="rId4"/>
          <a:stretch>
            <a:fillRect/>
          </a:stretch>
        </p:blipFill>
        <p:spPr>
          <a:xfrm rot="21600000">
            <a:off x="720090" y="1619250"/>
            <a:ext cx="10751184" cy="12700"/>
          </a:xfrm>
          <a:prstGeom prst="rect">
            <a:avLst/>
          </a:prstGeom>
        </p:spPr>
      </p:pic>
      <p:pic>
        <p:nvPicPr>
          <p:cNvPr id="1498" name="picture 1498"/>
          <p:cNvPicPr>
            <a:picLocks noChangeAspect="1"/>
          </p:cNvPicPr>
          <p:nvPr/>
        </p:nvPicPr>
        <p:blipFill>
          <a:blip r:embed="rId4"/>
          <a:stretch>
            <a:fillRect/>
          </a:stretch>
        </p:blipFill>
        <p:spPr>
          <a:xfrm rot="21600000">
            <a:off x="720090" y="2541270"/>
            <a:ext cx="10751184" cy="12700"/>
          </a:xfrm>
          <a:prstGeom prst="rect">
            <a:avLst/>
          </a:prstGeo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 name="rect 88"/>
          <p:cNvSpPr/>
          <p:nvPr/>
        </p:nvSpPr>
        <p:spPr>
          <a:xfrm>
            <a:off x="0" y="0"/>
            <a:ext cx="12192000" cy="6858000"/>
          </a:xfrm>
          <a:prstGeom prst="rect">
            <a:avLst/>
          </a:prstGeom>
          <a:solidFill>
            <a:srgbClr val="E4F4FB">
              <a:alpha val="100000"/>
            </a:srgbClr>
          </a:solidFill>
          <a:ln w="0" cap="flat">
            <a:noFill/>
            <a:prstDash val="solid"/>
            <a:miter lim="0"/>
          </a:ln>
        </p:spPr>
        <p:txBody>
          <a:bodyPr rtlCol="0"/>
          <a:lstStyle/>
          <a:p>
            <a:pPr algn="ctr"/>
            <a:endParaRPr lang="zh-CN" altLang="en-US"/>
          </a:p>
        </p:txBody>
      </p:sp>
      <p:sp>
        <p:nvSpPr>
          <p:cNvPr id="90" name="textbox 90"/>
          <p:cNvSpPr/>
          <p:nvPr/>
        </p:nvSpPr>
        <p:spPr>
          <a:xfrm>
            <a:off x="-12700" y="1296393"/>
            <a:ext cx="11729719" cy="5590540"/>
          </a:xfrm>
          <a:prstGeom prst="rect">
            <a:avLst/>
          </a:prstGeom>
          <a:noFill/>
          <a:ln w="0" cap="flat">
            <a:noFill/>
            <a:prstDash val="solid"/>
            <a:miter lim="0"/>
          </a:ln>
        </p:spPr>
        <p:txBody>
          <a:bodyPr vert="horz" wrap="square" lIns="0" tIns="0" rIns="0" bIns="0"/>
          <a:lstStyle/>
          <a:p>
            <a:pPr algn="l" rtl="0" eaLnBrk="0">
              <a:lnSpc>
                <a:spcPct val="106000"/>
              </a:lnSpc>
              <a:tabLst/>
            </a:pPr>
            <a:endParaRPr sz="100" dirty="0">
              <a:latin typeface="Arial"/>
              <a:ea typeface="Arial"/>
              <a:cs typeface="Arial"/>
            </a:endParaRPr>
          </a:p>
          <a:p>
            <a:pPr marL="1036319" indent="-266065" algn="l" rtl="0" eaLnBrk="0">
              <a:lnSpc>
                <a:spcPct val="159000"/>
              </a:lnSpc>
              <a:spcBef>
                <a:spcPts val="1"/>
              </a:spcBef>
              <a:tabLst/>
            </a:pPr>
            <a:r>
              <a:rPr sz="2000" kern="0" spc="-20" dirty="0">
                <a:solidFill>
                  <a:srgbClr val="FF0000">
                    <a:alpha val="100000"/>
                  </a:srgbClr>
                </a:solidFill>
                <a:latin typeface="Wingdings"/>
                <a:ea typeface="Wingdings"/>
                <a:cs typeface="Wingdings"/>
              </a:rPr>
              <a:t>n</a:t>
            </a:r>
            <a:r>
              <a:rPr sz="2000" kern="0" spc="-20" dirty="0">
                <a:solidFill>
                  <a:srgbClr val="000000">
                    <a:alpha val="100000"/>
                  </a:srgbClr>
                </a:solidFill>
                <a:latin typeface="Microsoft YaHei"/>
                <a:ea typeface="Microsoft YaHei"/>
                <a:cs typeface="Microsoft YaHei"/>
              </a:rPr>
              <a:t>《标准》犹如锋锐之剑 ，精准斩</a:t>
            </a:r>
            <a:r>
              <a:rPr sz="2000" kern="0" spc="-30" dirty="0">
                <a:solidFill>
                  <a:srgbClr val="000000">
                    <a:alpha val="100000"/>
                  </a:srgbClr>
                </a:solidFill>
                <a:latin typeface="Microsoft YaHei"/>
                <a:ea typeface="Microsoft YaHei"/>
                <a:cs typeface="Microsoft YaHei"/>
              </a:rPr>
              <a:t>断重大风险隐患 ，其贯彻实施 ，实为燃气安全之基石构建。各</a:t>
            </a:r>
            <a:r>
              <a:rPr sz="2000" kern="0" spc="-10" dirty="0">
                <a:solidFill>
                  <a:srgbClr val="000000">
                    <a:alpha val="100000"/>
                  </a:srgbClr>
                </a:solidFill>
                <a:latin typeface="Microsoft YaHei"/>
                <a:ea typeface="Microsoft YaHei"/>
                <a:cs typeface="Microsoft YaHei"/>
              </a:rPr>
              <a:t>    </a:t>
            </a:r>
            <a:r>
              <a:rPr sz="2000" kern="0" spc="-40" dirty="0">
                <a:solidFill>
                  <a:srgbClr val="000000">
                    <a:alpha val="100000"/>
                  </a:srgbClr>
                </a:solidFill>
                <a:latin typeface="Microsoft YaHei"/>
                <a:ea typeface="Microsoft YaHei"/>
                <a:cs typeface="Microsoft YaHei"/>
              </a:rPr>
              <a:t>地城镇燃气管理部门应借燃气安全专项整治之东风 ，并力推进 ，深入宣贯《标准》 ，细</a:t>
            </a:r>
            <a:r>
              <a:rPr sz="2000" kern="0" spc="-50" dirty="0">
                <a:solidFill>
                  <a:srgbClr val="000000">
                    <a:alpha val="100000"/>
                  </a:srgbClr>
                </a:solidFill>
                <a:latin typeface="Microsoft YaHei"/>
                <a:ea typeface="Microsoft YaHei"/>
                <a:cs typeface="Microsoft YaHei"/>
              </a:rPr>
              <a:t>致解析</a:t>
            </a:r>
            <a:r>
              <a:rPr sz="2000" kern="0" spc="-10" dirty="0">
                <a:solidFill>
                  <a:srgbClr val="000000">
                    <a:alpha val="100000"/>
                  </a:srgbClr>
                </a:solidFill>
                <a:latin typeface="Microsoft YaHei"/>
                <a:ea typeface="Microsoft YaHei"/>
                <a:cs typeface="Microsoft YaHei"/>
              </a:rPr>
              <a:t>    </a:t>
            </a:r>
            <a:r>
              <a:rPr sz="2000" kern="0" spc="-50" dirty="0">
                <a:solidFill>
                  <a:srgbClr val="000000">
                    <a:alpha val="100000"/>
                  </a:srgbClr>
                </a:solidFill>
                <a:latin typeface="Microsoft YaHei"/>
                <a:ea typeface="Microsoft YaHei"/>
                <a:cs typeface="Microsoft YaHei"/>
              </a:rPr>
              <a:t>其内涵 ，使燃气经营者深谙其要义 ，精准施策 ，排查隐患 ，共筑</a:t>
            </a:r>
            <a:r>
              <a:rPr sz="2000" kern="0" spc="-60" dirty="0">
                <a:solidFill>
                  <a:srgbClr val="000000">
                    <a:alpha val="100000"/>
                  </a:srgbClr>
                </a:solidFill>
                <a:latin typeface="Microsoft YaHei"/>
                <a:ea typeface="Microsoft YaHei"/>
                <a:cs typeface="Microsoft YaHei"/>
              </a:rPr>
              <a:t>安全生产与城镇燃气安全的坚</a:t>
            </a:r>
            <a:r>
              <a:rPr sz="2000" kern="0" spc="-10" dirty="0">
                <a:solidFill>
                  <a:srgbClr val="000000">
                    <a:alpha val="100000"/>
                  </a:srgbClr>
                </a:solidFill>
                <a:latin typeface="Microsoft YaHei"/>
                <a:ea typeface="Microsoft YaHei"/>
                <a:cs typeface="Microsoft YaHei"/>
              </a:rPr>
              <a:t>    固屏障。</a:t>
            </a:r>
            <a:endParaRPr sz="2000" dirty="0">
              <a:latin typeface="Microsoft YaHei"/>
              <a:ea typeface="Microsoft YaHei"/>
              <a:cs typeface="Microsoft YaHei"/>
            </a:endParaRPr>
          </a:p>
          <a:p>
            <a:pPr marL="1038860" indent="-268604" algn="l" rtl="0" eaLnBrk="0">
              <a:lnSpc>
                <a:spcPct val="153000"/>
              </a:lnSpc>
              <a:spcBef>
                <a:spcPts val="1725"/>
              </a:spcBef>
              <a:tabLst/>
            </a:pPr>
            <a:r>
              <a:rPr sz="2000" kern="0" spc="-10" dirty="0">
                <a:solidFill>
                  <a:srgbClr val="FF0000">
                    <a:alpha val="100000"/>
                  </a:srgbClr>
                </a:solidFill>
                <a:latin typeface="Wingdings"/>
                <a:ea typeface="Wingdings"/>
                <a:cs typeface="Wingdings"/>
              </a:rPr>
              <a:t>n</a:t>
            </a:r>
            <a:r>
              <a:rPr sz="2000" kern="0" spc="-10" dirty="0">
                <a:solidFill>
                  <a:srgbClr val="000000">
                    <a:alpha val="100000"/>
                  </a:srgbClr>
                </a:solidFill>
                <a:latin typeface="Microsoft YaHei"/>
                <a:ea typeface="Microsoft YaHei"/>
                <a:cs typeface="Microsoft YaHei"/>
              </a:rPr>
              <a:t>《标准》作为燃气安全监管之核心工具 ，管理部门应紧握其</a:t>
            </a:r>
            <a:r>
              <a:rPr sz="2000" kern="0" spc="-20" dirty="0">
                <a:solidFill>
                  <a:srgbClr val="000000">
                    <a:alpha val="100000"/>
                  </a:srgbClr>
                </a:solidFill>
                <a:latin typeface="Microsoft YaHei"/>
                <a:ea typeface="Microsoft YaHei"/>
                <a:cs typeface="Microsoft YaHei"/>
              </a:rPr>
              <a:t>权柄 ，对燃气经营主体及从业人员</a:t>
            </a:r>
            <a:r>
              <a:rPr sz="2000" kern="0" spc="-10" dirty="0">
                <a:solidFill>
                  <a:srgbClr val="000000">
                    <a:alpha val="100000"/>
                  </a:srgbClr>
                </a:solidFill>
                <a:latin typeface="Microsoft YaHei"/>
                <a:ea typeface="Microsoft YaHei"/>
                <a:cs typeface="Microsoft YaHei"/>
              </a:rPr>
              <a:t>    </a:t>
            </a:r>
            <a:r>
              <a:rPr sz="2000" kern="0" spc="-50" dirty="0">
                <a:solidFill>
                  <a:srgbClr val="000000">
                    <a:alpha val="100000"/>
                  </a:srgbClr>
                </a:solidFill>
                <a:latin typeface="Microsoft YaHei"/>
                <a:ea typeface="Microsoft YaHei"/>
                <a:cs typeface="Microsoft YaHei"/>
              </a:rPr>
              <a:t>实施专业培训 ，确保《标准》全面渗透至燃气经营之每一细节 </a:t>
            </a:r>
            <a:r>
              <a:rPr sz="2000" kern="0" spc="-60" dirty="0">
                <a:solidFill>
                  <a:srgbClr val="000000">
                    <a:alpha val="100000"/>
                  </a:srgbClr>
                </a:solidFill>
                <a:latin typeface="Microsoft YaHei"/>
                <a:ea typeface="Microsoft YaHei"/>
                <a:cs typeface="Microsoft YaHei"/>
              </a:rPr>
              <a:t>，每一流程 ，每一岗位 ，发挥其</a:t>
            </a:r>
            <a:r>
              <a:rPr sz="2000" kern="0" spc="0" dirty="0">
                <a:solidFill>
                  <a:srgbClr val="000000">
                    <a:alpha val="100000"/>
                  </a:srgbClr>
                </a:solidFill>
                <a:latin typeface="Microsoft YaHei"/>
                <a:ea typeface="Microsoft YaHei"/>
                <a:cs typeface="Microsoft YaHei"/>
              </a:rPr>
              <a:t>    </a:t>
            </a:r>
            <a:r>
              <a:rPr sz="2000" kern="0" spc="-10" dirty="0">
                <a:solidFill>
                  <a:srgbClr val="000000">
                    <a:alpha val="100000"/>
                  </a:srgbClr>
                </a:solidFill>
                <a:latin typeface="Microsoft YaHei"/>
                <a:ea typeface="Microsoft YaHei"/>
                <a:cs typeface="Microsoft YaHei"/>
              </a:rPr>
              <a:t>捍卫燃气安全的强大效能。</a:t>
            </a:r>
            <a:endParaRPr sz="2000" dirty="0">
              <a:latin typeface="Microsoft YaHei"/>
              <a:ea typeface="Microsoft YaHei"/>
              <a:cs typeface="Microsoft YaHei"/>
            </a:endParaRPr>
          </a:p>
          <a:p>
            <a:pPr marL="1045844" indent="-275590" algn="l" rtl="0" eaLnBrk="0">
              <a:lnSpc>
                <a:spcPct val="142000"/>
              </a:lnSpc>
              <a:spcBef>
                <a:spcPts val="1680"/>
              </a:spcBef>
              <a:tabLst/>
            </a:pPr>
            <a:r>
              <a:rPr sz="2000" kern="0" spc="-20" dirty="0">
                <a:solidFill>
                  <a:srgbClr val="FF0000">
                    <a:alpha val="100000"/>
                  </a:srgbClr>
                </a:solidFill>
                <a:latin typeface="Wingdings"/>
                <a:ea typeface="Wingdings"/>
                <a:cs typeface="Wingdings"/>
              </a:rPr>
              <a:t>n</a:t>
            </a:r>
            <a:r>
              <a:rPr sz="2000" kern="0" spc="-20" dirty="0">
                <a:solidFill>
                  <a:srgbClr val="000000">
                    <a:alpha val="100000"/>
                  </a:srgbClr>
                </a:solidFill>
                <a:latin typeface="Microsoft YaHei"/>
                <a:ea typeface="Microsoft YaHei"/>
                <a:cs typeface="Microsoft YaHei"/>
              </a:rPr>
              <a:t>遵循《方案》之导向 ，我们应全面铺开燃气经营安全隐患排查治理之网络 ，以《标</a:t>
            </a:r>
            <a:r>
              <a:rPr sz="2000" kern="0" spc="-30" dirty="0">
                <a:solidFill>
                  <a:srgbClr val="000000">
                    <a:alpha val="100000"/>
                  </a:srgbClr>
                </a:solidFill>
                <a:latin typeface="Microsoft YaHei"/>
                <a:ea typeface="Microsoft YaHei"/>
                <a:cs typeface="Microsoft YaHei"/>
              </a:rPr>
              <a:t>准》为镜鉴 ，</a:t>
            </a:r>
            <a:r>
              <a:rPr sz="2000" kern="0" spc="-10" dirty="0">
                <a:solidFill>
                  <a:srgbClr val="000000">
                    <a:alpha val="100000"/>
                  </a:srgbClr>
                </a:solidFill>
                <a:latin typeface="Microsoft YaHei"/>
                <a:ea typeface="Microsoft YaHei"/>
                <a:cs typeface="Microsoft YaHei"/>
              </a:rPr>
              <a:t> </a:t>
            </a:r>
            <a:r>
              <a:rPr sz="2000" kern="0" spc="-40" dirty="0">
                <a:solidFill>
                  <a:srgbClr val="000000">
                    <a:alpha val="100000"/>
                  </a:srgbClr>
                </a:solidFill>
                <a:latin typeface="Microsoft YaHei"/>
                <a:ea typeface="Microsoft YaHei"/>
                <a:cs typeface="Microsoft YaHei"/>
              </a:rPr>
              <a:t>既审视设施设备之缺陷 ，又洞察制度管理及人为因素之短板 ，双轨并行</a:t>
            </a:r>
            <a:r>
              <a:rPr sz="2000" kern="0" spc="-50" dirty="0">
                <a:solidFill>
                  <a:srgbClr val="000000">
                    <a:alpha val="100000"/>
                  </a:srgbClr>
                </a:solidFill>
                <a:latin typeface="Microsoft YaHei"/>
                <a:ea typeface="Microsoft YaHei"/>
                <a:cs typeface="Microsoft YaHei"/>
              </a:rPr>
              <a:t> ，全面提升燃气经营之</a:t>
            </a:r>
            <a:endParaRPr sz="2000" dirty="0">
              <a:latin typeface="Microsoft YaHei"/>
              <a:ea typeface="Microsoft YaHei"/>
              <a:cs typeface="Microsoft YaHei"/>
            </a:endParaRPr>
          </a:p>
          <a:p>
            <a:pPr algn="l" rtl="0" eaLnBrk="0">
              <a:lnSpc>
                <a:spcPct val="121000"/>
              </a:lnSpc>
              <a:tabLst/>
            </a:pPr>
            <a:endParaRPr sz="1000" dirty="0">
              <a:latin typeface="Arial"/>
              <a:ea typeface="Arial"/>
              <a:cs typeface="Arial"/>
            </a:endParaRPr>
          </a:p>
          <a:p>
            <a:pPr algn="l" rtl="0" eaLnBrk="0">
              <a:lnSpc>
                <a:spcPct val="100000"/>
              </a:lnSpc>
              <a:tabLst/>
            </a:pPr>
            <a:endParaRPr sz="500" dirty="0">
              <a:latin typeface="Arial"/>
              <a:ea typeface="Arial"/>
              <a:cs typeface="Arial"/>
            </a:endParaRPr>
          </a:p>
          <a:p>
            <a:pPr marL="733425" algn="l" rtl="0" eaLnBrk="0">
              <a:lnSpc>
                <a:spcPct val="88000"/>
              </a:lnSpc>
              <a:spcBef>
                <a:spcPts val="4"/>
              </a:spcBef>
              <a:tabLst>
                <a:tab pos="1038860" algn="l"/>
              </a:tabLst>
            </a:pPr>
            <a:r>
              <a:rPr sz="2000" kern="0" spc="0" dirty="0">
                <a:solidFill>
                  <a:srgbClr val="000000">
                    <a:alpha val="100000"/>
                  </a:srgbClr>
                </a:solidFill>
                <a:latin typeface="Microsoft YaHei"/>
                <a:ea typeface="Microsoft YaHei"/>
                <a:cs typeface="Microsoft YaHei"/>
              </a:rPr>
              <a:t>	</a:t>
            </a:r>
            <a:r>
              <a:rPr sz="2000" kern="0" spc="-30" dirty="0">
                <a:solidFill>
                  <a:srgbClr val="000000">
                    <a:alpha val="100000"/>
                  </a:srgbClr>
                </a:solidFill>
                <a:latin typeface="Microsoft YaHei"/>
                <a:ea typeface="Microsoft YaHei"/>
                <a:cs typeface="Microsoft YaHei"/>
              </a:rPr>
              <a:t>规范化、标准化水准 ，共筑燃气安全之铜墙铁壁</a:t>
            </a:r>
            <a:r>
              <a:rPr sz="2000" kern="0" spc="-40" dirty="0">
                <a:solidFill>
                  <a:srgbClr val="000000">
                    <a:alpha val="100000"/>
                  </a:srgbClr>
                </a:solidFill>
                <a:latin typeface="Microsoft YaHei"/>
                <a:ea typeface="Microsoft YaHei"/>
                <a:cs typeface="Microsoft YaHei"/>
              </a:rPr>
              <a:t> ，迈向持久安全之康庄大道。</a:t>
            </a:r>
            <a:endParaRPr sz="2000" dirty="0">
              <a:latin typeface="Microsoft YaHei"/>
              <a:ea typeface="Microsoft YaHei"/>
              <a:cs typeface="Microsoft YaHei"/>
            </a:endParaRPr>
          </a:p>
        </p:txBody>
      </p:sp>
      <p:pic>
        <p:nvPicPr>
          <p:cNvPr id="92" name="picture 92"/>
          <p:cNvPicPr>
            <a:picLocks noChangeAspect="1"/>
          </p:cNvPicPr>
          <p:nvPr/>
        </p:nvPicPr>
        <p:blipFill>
          <a:blip r:embed="rId2"/>
          <a:stretch>
            <a:fillRect/>
          </a:stretch>
        </p:blipFill>
        <p:spPr>
          <a:xfrm rot="21600000">
            <a:off x="0" y="6138671"/>
            <a:ext cx="720852" cy="719328"/>
          </a:xfrm>
          <a:prstGeom prst="rect">
            <a:avLst/>
          </a:prstGeom>
        </p:spPr>
      </p:pic>
      <p:sp>
        <p:nvSpPr>
          <p:cNvPr id="94" name="textbox 94"/>
          <p:cNvSpPr/>
          <p:nvPr/>
        </p:nvSpPr>
        <p:spPr>
          <a:xfrm>
            <a:off x="701601" y="510426"/>
            <a:ext cx="2877185" cy="562609"/>
          </a:xfrm>
          <a:prstGeom prst="rect">
            <a:avLst/>
          </a:prstGeom>
          <a:noFill/>
          <a:ln w="0" cap="flat">
            <a:noFill/>
            <a:prstDash val="solid"/>
            <a:miter lim="0"/>
          </a:ln>
        </p:spPr>
        <p:txBody>
          <a:bodyPr vert="horz" wrap="square" lIns="0" tIns="0" rIns="0" bIns="0"/>
          <a:lstStyle/>
          <a:p>
            <a:pPr algn="l" rtl="0" eaLnBrk="0">
              <a:lnSpc>
                <a:spcPct val="83341"/>
              </a:lnSpc>
              <a:tabLst/>
            </a:pPr>
            <a:endParaRPr sz="100" dirty="0">
              <a:latin typeface="Arial"/>
              <a:ea typeface="Arial"/>
              <a:cs typeface="Arial"/>
            </a:endParaRPr>
          </a:p>
          <a:p>
            <a:pPr algn="r" rtl="0" eaLnBrk="0">
              <a:lnSpc>
                <a:spcPts val="4227"/>
              </a:lnSpc>
              <a:tabLst/>
            </a:pPr>
            <a:r>
              <a:rPr sz="3200" b="1" kern="0" spc="-240" dirty="0">
                <a:solidFill>
                  <a:srgbClr val="000000">
                    <a:alpha val="100000"/>
                  </a:srgbClr>
                </a:solidFill>
                <a:latin typeface="Microsoft YaHei"/>
                <a:ea typeface="Microsoft YaHei"/>
                <a:cs typeface="Microsoft YaHei"/>
              </a:rPr>
              <a:t>《标准》</a:t>
            </a:r>
            <a:r>
              <a:rPr sz="3200" b="1" kern="0" spc="-230" dirty="0">
                <a:solidFill>
                  <a:srgbClr val="000000">
                    <a:alpha val="100000"/>
                  </a:srgbClr>
                </a:solidFill>
                <a:latin typeface="Microsoft YaHei"/>
                <a:ea typeface="Microsoft YaHei"/>
                <a:cs typeface="Microsoft YaHei"/>
              </a:rPr>
              <a:t>的宣</a:t>
            </a:r>
            <a:r>
              <a:rPr sz="3200" b="1" kern="0" spc="-190" dirty="0">
                <a:solidFill>
                  <a:srgbClr val="000000">
                    <a:alpha val="100000"/>
                  </a:srgbClr>
                </a:solidFill>
                <a:latin typeface="Microsoft YaHei"/>
                <a:ea typeface="Microsoft YaHei"/>
                <a:cs typeface="Microsoft YaHei"/>
              </a:rPr>
              <a:t>贯</a:t>
            </a:r>
            <a:endParaRPr sz="3200" dirty="0">
              <a:latin typeface="Microsoft YaHei"/>
              <a:ea typeface="Microsoft YaHei"/>
              <a:cs typeface="Microsoft YaHei"/>
            </a:endParaRPr>
          </a:p>
        </p:txBody>
      </p:sp>
      <p:pic>
        <p:nvPicPr>
          <p:cNvPr id="96" name="picture 96"/>
          <p:cNvPicPr>
            <a:picLocks noChangeAspect="1"/>
          </p:cNvPicPr>
          <p:nvPr/>
        </p:nvPicPr>
        <p:blipFill>
          <a:blip r:embed="rId3"/>
          <a:stretch>
            <a:fillRect/>
          </a:stretch>
        </p:blipFill>
        <p:spPr>
          <a:xfrm rot="21600000">
            <a:off x="11472671" y="0"/>
            <a:ext cx="719328" cy="720852"/>
          </a:xfrm>
          <a:prstGeom prst="rect">
            <a:avLst/>
          </a:prstGeom>
        </p:spPr>
      </p:pic>
    </p:spTree>
  </p:cSld>
  <p:clrMapOvr>
    <a:masterClrMapping/>
  </p:clrMapOvr>
</p:sld>
</file>

<file path=ppt/slides/slide70.xml><?xml version="1.0" encoding="utf-8"?>
<p:sld xmlns:a16="http://schemas.microsoft.com/office/drawing/2014/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00" name="rect 1500"/>
          <p:cNvSpPr/>
          <p:nvPr/>
        </p:nvSpPr>
        <p:spPr>
          <a:xfrm>
            <a:off x="0" y="0"/>
            <a:ext cx="12192000" cy="6858000"/>
          </a:xfrm>
          <a:prstGeom prst="rect">
            <a:avLst/>
          </a:prstGeom>
          <a:solidFill>
            <a:srgbClr val="E4F4FB">
              <a:alpha val="100000"/>
            </a:srgbClr>
          </a:solidFill>
          <a:ln w="0" cap="flat">
            <a:noFill/>
            <a:prstDash val="solid"/>
            <a:miter lim="0"/>
          </a:ln>
        </p:spPr>
        <p:txBody>
          <a:bodyPr rtlCol="0"/>
          <a:lstStyle/>
          <a:p>
            <a:pPr algn="ctr"/>
            <a:endParaRPr lang="zh-CN" altLang="en-US"/>
          </a:p>
        </p:txBody>
      </p:sp>
      <p:grpSp>
        <p:nvGrpSpPr>
          <p:cNvPr id="118" name="group 118"/>
          <p:cNvGrpSpPr/>
          <p:nvPr/>
        </p:nvGrpSpPr>
        <p:grpSpPr>
          <a:xfrm rot="21600000">
            <a:off x="720852" y="1626107"/>
            <a:ext cx="10750296" cy="4898135"/>
            <a:chOff x="0" y="0"/>
            <a:chExt cx="10750296" cy="4898135"/>
          </a:xfrm>
        </p:grpSpPr>
        <p:sp>
          <p:nvSpPr>
            <p:cNvPr id="1502" name="path 1502"/>
            <p:cNvSpPr/>
            <p:nvPr/>
          </p:nvSpPr>
          <p:spPr>
            <a:xfrm>
              <a:off x="0" y="0"/>
              <a:ext cx="10750296" cy="4898135"/>
            </a:xfrm>
            <a:custGeom>
              <a:avLst/>
              <a:gdLst/>
              <a:ahLst/>
              <a:cxnLst/>
              <a:rect l="0" t="0" r="0" b="0"/>
              <a:pathLst>
                <a:path w="16929" h="7713">
                  <a:moveTo>
                    <a:pt x="0" y="0"/>
                  </a:moveTo>
                  <a:lnTo>
                    <a:pt x="16929" y="0"/>
                  </a:lnTo>
                  <a:lnTo>
                    <a:pt x="16929" y="1452"/>
                  </a:lnTo>
                  <a:lnTo>
                    <a:pt x="0" y="1452"/>
                  </a:lnTo>
                  <a:lnTo>
                    <a:pt x="0" y="0"/>
                  </a:lnTo>
                  <a:close/>
                </a:path>
                <a:path w="16929" h="7713">
                  <a:moveTo>
                    <a:pt x="0" y="2431"/>
                  </a:moveTo>
                  <a:lnTo>
                    <a:pt x="4171" y="2431"/>
                  </a:lnTo>
                  <a:lnTo>
                    <a:pt x="4171" y="3410"/>
                  </a:lnTo>
                  <a:lnTo>
                    <a:pt x="0" y="3410"/>
                  </a:lnTo>
                  <a:lnTo>
                    <a:pt x="0" y="2431"/>
                  </a:lnTo>
                  <a:close/>
                </a:path>
                <a:path w="16929" h="7713">
                  <a:moveTo>
                    <a:pt x="4171" y="2431"/>
                  </a:moveTo>
                  <a:lnTo>
                    <a:pt x="11138" y="2431"/>
                  </a:lnTo>
                  <a:lnTo>
                    <a:pt x="11138" y="3410"/>
                  </a:lnTo>
                  <a:lnTo>
                    <a:pt x="4171" y="3410"/>
                  </a:lnTo>
                  <a:lnTo>
                    <a:pt x="4171" y="2431"/>
                  </a:lnTo>
                  <a:close/>
                </a:path>
                <a:path w="16929" h="7713">
                  <a:moveTo>
                    <a:pt x="11138" y="2431"/>
                  </a:moveTo>
                  <a:lnTo>
                    <a:pt x="16929" y="2431"/>
                  </a:lnTo>
                  <a:lnTo>
                    <a:pt x="16929" y="3410"/>
                  </a:lnTo>
                  <a:lnTo>
                    <a:pt x="11138" y="3410"/>
                  </a:lnTo>
                  <a:lnTo>
                    <a:pt x="11138" y="2431"/>
                  </a:lnTo>
                  <a:close/>
                </a:path>
                <a:path w="16929" h="7713">
                  <a:moveTo>
                    <a:pt x="4171" y="4615"/>
                  </a:moveTo>
                  <a:lnTo>
                    <a:pt x="11138" y="4615"/>
                  </a:lnTo>
                  <a:lnTo>
                    <a:pt x="11138" y="7713"/>
                  </a:lnTo>
                  <a:lnTo>
                    <a:pt x="4171" y="7713"/>
                  </a:lnTo>
                  <a:lnTo>
                    <a:pt x="4171" y="4615"/>
                  </a:lnTo>
                  <a:close/>
                </a:path>
              </a:pathLst>
            </a:custGeom>
            <a:solidFill>
              <a:srgbClr val="B9D6E6">
                <a:alpha val="100000"/>
              </a:srgbClr>
            </a:solidFill>
            <a:ln w="0" cap="flat">
              <a:noFill/>
              <a:prstDash val="solid"/>
              <a:miter lim="0"/>
            </a:ln>
          </p:spPr>
          <p:txBody>
            <a:bodyPr rtlCol="0"/>
            <a:lstStyle/>
            <a:p>
              <a:pPr algn="ctr"/>
              <a:endParaRPr lang="zh-CN" altLang="en-US"/>
            </a:p>
          </p:txBody>
        </p:sp>
        <p:sp>
          <p:nvSpPr>
            <p:cNvPr id="1504" name="path 1504"/>
            <p:cNvSpPr/>
            <p:nvPr/>
          </p:nvSpPr>
          <p:spPr>
            <a:xfrm>
              <a:off x="0" y="922020"/>
              <a:ext cx="10750296" cy="3976115"/>
            </a:xfrm>
            <a:custGeom>
              <a:avLst/>
              <a:gdLst/>
              <a:ahLst/>
              <a:cxnLst/>
              <a:rect l="0" t="0" r="0" b="0"/>
              <a:pathLst>
                <a:path w="16929" h="6261">
                  <a:moveTo>
                    <a:pt x="0" y="0"/>
                  </a:moveTo>
                  <a:lnTo>
                    <a:pt x="16929" y="0"/>
                  </a:lnTo>
                  <a:lnTo>
                    <a:pt x="16929" y="979"/>
                  </a:lnTo>
                  <a:lnTo>
                    <a:pt x="0" y="979"/>
                  </a:lnTo>
                  <a:lnTo>
                    <a:pt x="0" y="0"/>
                  </a:lnTo>
                  <a:close/>
                </a:path>
                <a:path w="16929" h="6261">
                  <a:moveTo>
                    <a:pt x="0" y="1958"/>
                  </a:moveTo>
                  <a:lnTo>
                    <a:pt x="4171" y="1958"/>
                  </a:lnTo>
                  <a:lnTo>
                    <a:pt x="4171" y="6261"/>
                  </a:lnTo>
                  <a:lnTo>
                    <a:pt x="0" y="6261"/>
                  </a:lnTo>
                  <a:lnTo>
                    <a:pt x="0" y="1958"/>
                  </a:lnTo>
                  <a:close/>
                </a:path>
                <a:path w="16929" h="6261">
                  <a:moveTo>
                    <a:pt x="4171" y="1958"/>
                  </a:moveTo>
                  <a:lnTo>
                    <a:pt x="11138" y="1958"/>
                  </a:lnTo>
                  <a:lnTo>
                    <a:pt x="11138" y="3163"/>
                  </a:lnTo>
                  <a:lnTo>
                    <a:pt x="4171" y="3163"/>
                  </a:lnTo>
                  <a:lnTo>
                    <a:pt x="4171" y="1958"/>
                  </a:lnTo>
                  <a:close/>
                </a:path>
                <a:path w="16929" h="6261">
                  <a:moveTo>
                    <a:pt x="11138" y="1958"/>
                  </a:moveTo>
                  <a:lnTo>
                    <a:pt x="16929" y="1958"/>
                  </a:lnTo>
                  <a:lnTo>
                    <a:pt x="16929" y="6261"/>
                  </a:lnTo>
                  <a:lnTo>
                    <a:pt x="11138" y="6261"/>
                  </a:lnTo>
                  <a:lnTo>
                    <a:pt x="11138" y="1958"/>
                  </a:lnTo>
                  <a:close/>
                </a:path>
              </a:pathLst>
            </a:custGeom>
            <a:solidFill>
              <a:srgbClr val="FFFFFF">
                <a:alpha val="100000"/>
              </a:srgbClr>
            </a:solidFill>
            <a:ln w="0" cap="flat">
              <a:noFill/>
              <a:prstDash val="solid"/>
              <a:miter lim="0"/>
            </a:ln>
          </p:spPr>
          <p:txBody>
            <a:bodyPr rtlCol="0"/>
            <a:lstStyle/>
            <a:p>
              <a:pPr algn="ctr"/>
              <a:endParaRPr lang="zh-CN" altLang="en-US"/>
            </a:p>
          </p:txBody>
        </p:sp>
      </p:grpSp>
      <p:graphicFrame>
        <p:nvGraphicFramePr>
          <p:cNvPr id="1506" name="table 1506"/>
          <p:cNvGraphicFramePr>
            <a:graphicFrameLocks noGrp="1"/>
          </p:cNvGraphicFramePr>
          <p:nvPr/>
        </p:nvGraphicFramePr>
        <p:xfrm>
          <a:off x="720090" y="3169920"/>
          <a:ext cx="10750549" cy="3360420"/>
        </p:xfrm>
        <a:graphic>
          <a:graphicData uri="http://schemas.openxmlformats.org/drawingml/2006/table">
            <a:tbl>
              <a:tblPr/>
              <a:tblGrid>
                <a:gridCol w="2649220">
                  <a:extLst>
                    <a:ext uri="{9D8B030D-6E8A-4147-A177-3AD203B41FA5}">
                      <a16:colId xmlns:a16="http://schemas.microsoft.com/office/drawing/2014/main" val="20000"/>
                    </a:ext>
                  </a:extLst>
                </a:gridCol>
                <a:gridCol w="4424045">
                  <a:extLst>
                    <a:ext uri="{9D8B030D-6E8A-4147-A177-3AD203B41FA5}">
                      <a16:colId xmlns:a16="http://schemas.microsoft.com/office/drawing/2014/main" val="20001"/>
                    </a:ext>
                  </a:extLst>
                </a:gridCol>
                <a:gridCol w="3677284">
                  <a:extLst>
                    <a:ext uri="{9D8B030D-6E8A-4147-A177-3AD203B41FA5}">
                      <a16:colId xmlns:a16="http://schemas.microsoft.com/office/drawing/2014/main" val="20002"/>
                    </a:ext>
                  </a:extLst>
                </a:gridCol>
              </a:tblGrid>
              <a:tr h="3360420">
                <a:tc>
                  <a:txBody>
                    <a:bodyPr/>
                    <a:lstStyle/>
                    <a:p>
                      <a:pPr algn="l" rtl="0" eaLnBrk="0">
                        <a:lnSpc>
                          <a:spcPct val="152000"/>
                        </a:lnSpc>
                        <a:tabLst/>
                      </a:pPr>
                      <a:endParaRPr sz="1000" dirty="0">
                        <a:latin typeface="Arial"/>
                        <a:ea typeface="Arial"/>
                        <a:cs typeface="Arial"/>
                      </a:endParaRPr>
                    </a:p>
                    <a:p>
                      <a:pPr algn="l" rtl="0" eaLnBrk="0">
                        <a:lnSpc>
                          <a:spcPct val="8355"/>
                        </a:lnSpc>
                        <a:tabLst/>
                      </a:pPr>
                      <a:endParaRPr sz="100" dirty="0">
                        <a:latin typeface="Arial"/>
                        <a:ea typeface="Arial"/>
                        <a:cs typeface="Arial"/>
                      </a:endParaRPr>
                    </a:p>
                    <a:p>
                      <a:pPr marL="872489" algn="l" rtl="0" eaLnBrk="0">
                        <a:lnSpc>
                          <a:spcPct val="84000"/>
                        </a:lnSpc>
                        <a:tabLst/>
                      </a:pPr>
                      <a:r>
                        <a:rPr sz="1600" kern="0" spc="120" dirty="0">
                          <a:solidFill>
                            <a:srgbClr val="000000">
                              <a:alpha val="100000"/>
                            </a:srgbClr>
                          </a:solidFill>
                          <a:latin typeface="Microsoft YaHei"/>
                          <a:ea typeface="Microsoft YaHei"/>
                          <a:cs typeface="Microsoft YaHei"/>
                        </a:rPr>
                        <a:t>检查要点</a:t>
                      </a:r>
                      <a:endParaRPr sz="1600" dirty="0">
                        <a:latin typeface="Microsoft YaHei"/>
                        <a:ea typeface="Microsoft YaHei"/>
                        <a:cs typeface="Microsoft YaHei"/>
                      </a:endParaRPr>
                    </a:p>
                    <a:p>
                      <a:pPr algn="l" rtl="0" eaLnBrk="0">
                        <a:lnSpc>
                          <a:spcPct val="113000"/>
                        </a:lnSpc>
                        <a:tabLst/>
                      </a:pPr>
                      <a:endParaRPr sz="1000" dirty="0">
                        <a:latin typeface="Arial"/>
                        <a:ea typeface="Arial"/>
                        <a:cs typeface="Arial"/>
                      </a:endParaRPr>
                    </a:p>
                    <a:p>
                      <a:pPr algn="l" rtl="0" eaLnBrk="0">
                        <a:lnSpc>
                          <a:spcPct val="113000"/>
                        </a:lnSpc>
                        <a:tabLst/>
                      </a:pPr>
                      <a:endParaRPr sz="1000" dirty="0">
                        <a:latin typeface="Arial"/>
                        <a:ea typeface="Arial"/>
                        <a:cs typeface="Arial"/>
                      </a:endParaRPr>
                    </a:p>
                    <a:p>
                      <a:pPr algn="l" rtl="0" eaLnBrk="0">
                        <a:lnSpc>
                          <a:spcPct val="113000"/>
                        </a:lnSpc>
                        <a:tabLst/>
                      </a:pPr>
                      <a:endParaRPr sz="1000" dirty="0">
                        <a:latin typeface="Arial"/>
                        <a:ea typeface="Arial"/>
                        <a:cs typeface="Arial"/>
                      </a:endParaRPr>
                    </a:p>
                    <a:p>
                      <a:pPr algn="l" rtl="0" eaLnBrk="0">
                        <a:lnSpc>
                          <a:spcPct val="113000"/>
                        </a:lnSpc>
                        <a:tabLst/>
                      </a:pPr>
                      <a:endParaRPr sz="1000" dirty="0">
                        <a:latin typeface="Arial"/>
                        <a:ea typeface="Arial"/>
                        <a:cs typeface="Arial"/>
                      </a:endParaRPr>
                    </a:p>
                    <a:p>
                      <a:pPr algn="l" rtl="0" eaLnBrk="0">
                        <a:lnSpc>
                          <a:spcPct val="113000"/>
                        </a:lnSpc>
                        <a:tabLst/>
                      </a:pPr>
                      <a:endParaRPr sz="1000" dirty="0">
                        <a:latin typeface="Arial"/>
                        <a:ea typeface="Arial"/>
                        <a:cs typeface="Arial"/>
                      </a:endParaRPr>
                    </a:p>
                    <a:p>
                      <a:pPr algn="l" rtl="0" eaLnBrk="0">
                        <a:lnSpc>
                          <a:spcPct val="113000"/>
                        </a:lnSpc>
                        <a:tabLst/>
                      </a:pPr>
                      <a:endParaRPr sz="1000" dirty="0">
                        <a:latin typeface="Arial"/>
                        <a:ea typeface="Arial"/>
                        <a:cs typeface="Arial"/>
                      </a:endParaRPr>
                    </a:p>
                    <a:p>
                      <a:pPr algn="l" rtl="0" eaLnBrk="0">
                        <a:lnSpc>
                          <a:spcPct val="127000"/>
                        </a:lnSpc>
                        <a:tabLst/>
                      </a:pPr>
                      <a:endParaRPr sz="300" dirty="0">
                        <a:latin typeface="Arial"/>
                        <a:ea typeface="Arial"/>
                        <a:cs typeface="Arial"/>
                      </a:endParaRPr>
                    </a:p>
                    <a:p>
                      <a:pPr marL="233679" indent="76835" algn="l" rtl="0" eaLnBrk="0">
                        <a:lnSpc>
                          <a:spcPct val="130000"/>
                        </a:lnSpc>
                        <a:spcBef>
                          <a:spcPts val="3"/>
                        </a:spcBef>
                        <a:tabLst/>
                      </a:pPr>
                      <a:r>
                        <a:rPr sz="1500" kern="0" spc="-40" dirty="0">
                          <a:solidFill>
                            <a:srgbClr val="000000">
                              <a:alpha val="100000"/>
                            </a:srgbClr>
                          </a:solidFill>
                          <a:latin typeface="Microsoft YaHei"/>
                          <a:ea typeface="Microsoft YaHei"/>
                          <a:cs typeface="Microsoft YaHei"/>
                        </a:rPr>
                        <a:t>（ </a:t>
                      </a:r>
                      <a:r>
                        <a:rPr sz="1500" kern="0" spc="-40" dirty="0">
                          <a:solidFill>
                            <a:srgbClr val="000000">
                              <a:alpha val="100000"/>
                            </a:srgbClr>
                          </a:solidFill>
                          <a:latin typeface="FangSong"/>
                          <a:ea typeface="FangSong"/>
                          <a:cs typeface="FangSong"/>
                        </a:rPr>
                        <a:t>4</a:t>
                      </a:r>
                      <a:r>
                        <a:rPr sz="1500" kern="0" spc="-340" dirty="0">
                          <a:solidFill>
                            <a:srgbClr val="000000">
                              <a:alpha val="100000"/>
                            </a:srgbClr>
                          </a:solidFill>
                          <a:latin typeface="FangSong"/>
                          <a:ea typeface="FangSong"/>
                          <a:cs typeface="FangSong"/>
                        </a:rPr>
                        <a:t> </a:t>
                      </a:r>
                      <a:r>
                        <a:rPr sz="1500" kern="0" spc="-40" dirty="0">
                          <a:solidFill>
                            <a:srgbClr val="000000">
                              <a:alpha val="100000"/>
                            </a:srgbClr>
                          </a:solidFill>
                          <a:latin typeface="Microsoft YaHei"/>
                          <a:ea typeface="Microsoft YaHei"/>
                          <a:cs typeface="Microsoft YaHei"/>
                        </a:rPr>
                        <a:t>）查可燃气体浓度报</a:t>
                      </a:r>
                      <a:r>
                        <a:rPr sz="1500" kern="0" spc="0" dirty="0">
                          <a:solidFill>
                            <a:srgbClr val="000000">
                              <a:alpha val="100000"/>
                            </a:srgbClr>
                          </a:solidFill>
                          <a:latin typeface="Microsoft YaHei"/>
                          <a:ea typeface="Microsoft YaHei"/>
                          <a:cs typeface="Microsoft YaHei"/>
                        </a:rPr>
                        <a:t>      </a:t>
                      </a:r>
                      <a:r>
                        <a:rPr sz="1500" kern="0" spc="90" dirty="0">
                          <a:solidFill>
                            <a:srgbClr val="000000">
                              <a:alpha val="100000"/>
                            </a:srgbClr>
                          </a:solidFill>
                          <a:latin typeface="Microsoft YaHei"/>
                          <a:ea typeface="Microsoft YaHei"/>
                          <a:cs typeface="Microsoft YaHei"/>
                        </a:rPr>
                        <a:t>警控制系统的指示报警</a:t>
                      </a:r>
                      <a:r>
                        <a:rPr sz="1500" kern="0" spc="0" dirty="0">
                          <a:solidFill>
                            <a:srgbClr val="000000">
                              <a:alpha val="100000"/>
                            </a:srgbClr>
                          </a:solidFill>
                          <a:latin typeface="Microsoft YaHei"/>
                          <a:ea typeface="Microsoft YaHei"/>
                          <a:cs typeface="Microsoft YaHei"/>
                        </a:rPr>
                        <a:t>        </a:t>
                      </a:r>
                      <a:r>
                        <a:rPr sz="1500" kern="0" spc="80" dirty="0">
                          <a:solidFill>
                            <a:srgbClr val="000000">
                              <a:alpha val="100000"/>
                            </a:srgbClr>
                          </a:solidFill>
                          <a:latin typeface="Microsoft YaHei"/>
                          <a:ea typeface="Microsoft YaHei"/>
                          <a:cs typeface="Microsoft YaHei"/>
                        </a:rPr>
                        <a:t>设备的安装场所。</a:t>
                      </a:r>
                      <a:endParaRPr sz="1500" dirty="0">
                        <a:latin typeface="Microsoft YaHei"/>
                        <a:ea typeface="Microsoft YaHei"/>
                        <a:cs typeface="Microsoft YaHei"/>
                      </a:endParaRPr>
                    </a:p>
                  </a:txBody>
                  <a:tcPr marL="0" marR="0" marT="0" marB="0">
                    <a:lnL>
                      <a:noFill/>
                    </a:lnL>
                    <a:lnR w="12700" cap="flat" cmpd="sng" algn="ctr">
                      <a:solidFill>
                        <a:srgbClr val="8EBFD6"/>
                      </a:solidFill>
                      <a:prstDash val="solid"/>
                      <a:round/>
                      <a:headEnd type="none" w="med" len="med"/>
                      <a:tailEnd type="none" w="med" len="med"/>
                    </a:lnR>
                    <a:lnT>
                      <a:noFill/>
                    </a:lnT>
                    <a:lnB w="12700" cap="flat" cmpd="sng" algn="ctr">
                      <a:solidFill>
                        <a:srgbClr val="8EBFD6"/>
                      </a:solidFill>
                      <a:prstDash val="solid"/>
                      <a:round/>
                      <a:headEnd type="none" w="med" len="med"/>
                      <a:tailEnd type="none" w="med" len="med"/>
                    </a:lnB>
                  </a:tcPr>
                </a:tc>
                <a:tc>
                  <a:txBody>
                    <a:bodyPr/>
                    <a:lstStyle/>
                    <a:p>
                      <a:pPr algn="l" rtl="0" eaLnBrk="0">
                        <a:lnSpc>
                          <a:spcPct val="152000"/>
                        </a:lnSpc>
                        <a:tabLst/>
                      </a:pPr>
                      <a:endParaRPr sz="1000" dirty="0">
                        <a:latin typeface="Arial"/>
                        <a:ea typeface="Arial"/>
                        <a:cs typeface="Arial"/>
                      </a:endParaRPr>
                    </a:p>
                    <a:p>
                      <a:pPr marL="1762125" algn="l" rtl="0" eaLnBrk="0">
                        <a:lnSpc>
                          <a:spcPct val="84000"/>
                        </a:lnSpc>
                        <a:spcBef>
                          <a:spcPts val="4"/>
                        </a:spcBef>
                        <a:tabLst/>
                      </a:pPr>
                      <a:r>
                        <a:rPr sz="1600" kern="0" spc="120" dirty="0">
                          <a:solidFill>
                            <a:srgbClr val="000000">
                              <a:alpha val="100000"/>
                            </a:srgbClr>
                          </a:solidFill>
                          <a:latin typeface="Microsoft YaHei"/>
                          <a:ea typeface="Microsoft YaHei"/>
                          <a:cs typeface="Microsoft YaHei"/>
                        </a:rPr>
                        <a:t>判定标准</a:t>
                      </a:r>
                      <a:endParaRPr sz="1600" dirty="0">
                        <a:latin typeface="Microsoft YaHei"/>
                        <a:ea typeface="Microsoft YaHei"/>
                        <a:cs typeface="Microsoft YaHei"/>
                      </a:endParaRPr>
                    </a:p>
                    <a:p>
                      <a:pPr algn="l" rtl="0" eaLnBrk="0">
                        <a:lnSpc>
                          <a:spcPct val="101000"/>
                        </a:lnSpc>
                        <a:tabLst/>
                      </a:pPr>
                      <a:endParaRPr sz="1000" dirty="0">
                        <a:latin typeface="Arial"/>
                        <a:ea typeface="Arial"/>
                        <a:cs typeface="Arial"/>
                      </a:endParaRPr>
                    </a:p>
                    <a:p>
                      <a:pPr algn="l" rtl="0" eaLnBrk="0">
                        <a:lnSpc>
                          <a:spcPct val="102000"/>
                        </a:lnSpc>
                        <a:tabLst/>
                      </a:pPr>
                      <a:endParaRPr sz="1000" dirty="0">
                        <a:latin typeface="Arial"/>
                        <a:ea typeface="Arial"/>
                        <a:cs typeface="Arial"/>
                      </a:endParaRPr>
                    </a:p>
                    <a:p>
                      <a:pPr algn="l" rtl="0" eaLnBrk="0">
                        <a:lnSpc>
                          <a:spcPct val="100000"/>
                        </a:lnSpc>
                        <a:tabLst/>
                      </a:pPr>
                      <a:endParaRPr sz="300" dirty="0">
                        <a:latin typeface="Arial"/>
                        <a:ea typeface="Arial"/>
                        <a:cs typeface="Arial"/>
                      </a:endParaRPr>
                    </a:p>
                    <a:p>
                      <a:pPr marL="239395" indent="-6350" algn="l" rtl="0" eaLnBrk="0">
                        <a:lnSpc>
                          <a:spcPct val="117000"/>
                        </a:lnSpc>
                        <a:spcBef>
                          <a:spcPts val="2"/>
                        </a:spcBef>
                        <a:tabLst/>
                      </a:pPr>
                      <a:r>
                        <a:rPr sz="1200" kern="0" spc="0" dirty="0">
                          <a:solidFill>
                            <a:srgbClr val="000000">
                              <a:alpha val="100000"/>
                            </a:srgbClr>
                          </a:solidFill>
                          <a:latin typeface="Microsoft YaHei"/>
                          <a:ea typeface="Microsoft YaHei"/>
                          <a:cs typeface="Microsoft YaHei"/>
                        </a:rPr>
                        <a:t>可燃气体浓度报警控制系统的指示报警设备未设置</a:t>
                      </a:r>
                      <a:r>
                        <a:rPr sz="1200" kern="0" spc="-10" dirty="0">
                          <a:solidFill>
                            <a:srgbClr val="000000">
                              <a:alpha val="100000"/>
                            </a:srgbClr>
                          </a:solidFill>
                          <a:latin typeface="Microsoft YaHei"/>
                          <a:ea typeface="Microsoft YaHei"/>
                          <a:cs typeface="Microsoft YaHei"/>
                        </a:rPr>
                        <a:t>在控制室</a:t>
                      </a:r>
                      <a:r>
                        <a:rPr sz="1200" kern="0" spc="0" dirty="0">
                          <a:solidFill>
                            <a:srgbClr val="000000">
                              <a:alpha val="100000"/>
                            </a:srgbClr>
                          </a:solidFill>
                          <a:latin typeface="Microsoft YaHei"/>
                          <a:ea typeface="Microsoft YaHei"/>
                          <a:cs typeface="Microsoft YaHei"/>
                        </a:rPr>
                        <a:t>      </a:t>
                      </a:r>
                      <a:r>
                        <a:rPr sz="1200" kern="0" spc="-20" dirty="0">
                          <a:solidFill>
                            <a:srgbClr val="000000">
                              <a:alpha val="100000"/>
                            </a:srgbClr>
                          </a:solidFill>
                          <a:latin typeface="Microsoft YaHei"/>
                          <a:ea typeface="Microsoft YaHei"/>
                          <a:cs typeface="Microsoft YaHei"/>
                        </a:rPr>
                        <a:t>、值班室或仪表间等有值班人员的场所 ，构成重大隐患。</a:t>
                      </a:r>
                      <a:endParaRPr sz="1200" dirty="0">
                        <a:latin typeface="Microsoft YaHei"/>
                        <a:ea typeface="Microsoft YaHei"/>
                        <a:cs typeface="Microsoft YaHei"/>
                      </a:endParaRPr>
                    </a:p>
                  </a:txBody>
                  <a:tcPr marL="0" marR="0" marT="0" marB="0">
                    <a:lnL w="12700" cap="flat" cmpd="sng" algn="ctr">
                      <a:solidFill>
                        <a:srgbClr val="8EBFD6"/>
                      </a:solidFill>
                      <a:prstDash val="solid"/>
                      <a:round/>
                      <a:headEnd type="none" w="med" len="med"/>
                      <a:tailEnd type="none" w="med" len="med"/>
                    </a:lnL>
                    <a:lnR w="12700" cap="flat" cmpd="sng" algn="ctr">
                      <a:solidFill>
                        <a:srgbClr val="8EBFD6"/>
                      </a:solidFill>
                      <a:prstDash val="solid"/>
                      <a:round/>
                      <a:headEnd type="none" w="med" len="med"/>
                      <a:tailEnd type="none" w="med" len="med"/>
                    </a:lnR>
                    <a:lnT>
                      <a:noFill/>
                    </a:lnT>
                    <a:lnB w="12700" cap="flat" cmpd="sng" algn="ctr">
                      <a:solidFill>
                        <a:srgbClr val="8EBFD6"/>
                      </a:solidFill>
                      <a:prstDash val="solid"/>
                      <a:round/>
                      <a:headEnd type="none" w="med" len="med"/>
                      <a:tailEnd type="none" w="med" len="med"/>
                    </a:lnB>
                  </a:tcPr>
                </a:tc>
                <a:tc>
                  <a:txBody>
                    <a:bodyPr/>
                    <a:lstStyle/>
                    <a:p>
                      <a:pPr algn="l" rtl="0" eaLnBrk="0">
                        <a:lnSpc>
                          <a:spcPct val="151000"/>
                        </a:lnSpc>
                        <a:tabLst/>
                      </a:pPr>
                      <a:endParaRPr sz="1000" dirty="0">
                        <a:latin typeface="Arial"/>
                        <a:ea typeface="Arial"/>
                        <a:cs typeface="Arial"/>
                      </a:endParaRPr>
                    </a:p>
                    <a:p>
                      <a:pPr marL="1162050" algn="l" rtl="0" eaLnBrk="0">
                        <a:lnSpc>
                          <a:spcPct val="85000"/>
                        </a:lnSpc>
                        <a:spcBef>
                          <a:spcPts val="1"/>
                        </a:spcBef>
                        <a:tabLst/>
                      </a:pPr>
                      <a:r>
                        <a:rPr sz="1600" kern="0" spc="140" dirty="0">
                          <a:solidFill>
                            <a:srgbClr val="000000">
                              <a:alpha val="100000"/>
                            </a:srgbClr>
                          </a:solidFill>
                          <a:latin typeface="Microsoft YaHei"/>
                          <a:ea typeface="Microsoft YaHei"/>
                          <a:cs typeface="Microsoft YaHei"/>
                        </a:rPr>
                        <a:t>相关参考依据</a:t>
                      </a:r>
                      <a:endParaRPr sz="1600" dirty="0">
                        <a:latin typeface="Microsoft YaHei"/>
                        <a:ea typeface="Microsoft YaHei"/>
                        <a:cs typeface="Microsoft YaHei"/>
                      </a:endParaRPr>
                    </a:p>
                    <a:p>
                      <a:pPr algn="l" rtl="0" eaLnBrk="0">
                        <a:lnSpc>
                          <a:spcPct val="100000"/>
                        </a:lnSpc>
                        <a:tabLst/>
                      </a:pPr>
                      <a:endParaRPr sz="1000" dirty="0">
                        <a:latin typeface="Arial"/>
                        <a:ea typeface="Arial"/>
                        <a:cs typeface="Arial"/>
                      </a:endParaRPr>
                    </a:p>
                    <a:p>
                      <a:pPr algn="l" rtl="0" eaLnBrk="0">
                        <a:lnSpc>
                          <a:spcPct val="100000"/>
                        </a:lnSpc>
                        <a:tabLst/>
                      </a:pPr>
                      <a:endParaRPr sz="1000" dirty="0">
                        <a:latin typeface="Arial"/>
                        <a:ea typeface="Arial"/>
                        <a:cs typeface="Arial"/>
                      </a:endParaRPr>
                    </a:p>
                    <a:p>
                      <a:pPr algn="l" rtl="0" eaLnBrk="0">
                        <a:lnSpc>
                          <a:spcPct val="100000"/>
                        </a:lnSpc>
                        <a:tabLst/>
                      </a:pPr>
                      <a:endParaRPr sz="1000" dirty="0">
                        <a:latin typeface="Arial"/>
                        <a:ea typeface="Arial"/>
                        <a:cs typeface="Arial"/>
                      </a:endParaRPr>
                    </a:p>
                    <a:p>
                      <a:pPr algn="l" rtl="0" eaLnBrk="0">
                        <a:lnSpc>
                          <a:spcPct val="100000"/>
                        </a:lnSpc>
                        <a:tabLst/>
                      </a:pPr>
                      <a:endParaRPr sz="1000" dirty="0">
                        <a:latin typeface="Arial"/>
                        <a:ea typeface="Arial"/>
                        <a:cs typeface="Arial"/>
                      </a:endParaRPr>
                    </a:p>
                    <a:p>
                      <a:pPr marL="231775" indent="69214" algn="l" rtl="0" eaLnBrk="0">
                        <a:lnSpc>
                          <a:spcPct val="131000"/>
                        </a:lnSpc>
                        <a:spcBef>
                          <a:spcPts val="280"/>
                        </a:spcBef>
                        <a:tabLst/>
                      </a:pPr>
                      <a:r>
                        <a:rPr sz="900" kern="0" spc="40" dirty="0">
                          <a:solidFill>
                            <a:srgbClr val="FF0000">
                              <a:alpha val="100000"/>
                            </a:srgbClr>
                          </a:solidFill>
                          <a:latin typeface="Microsoft YaHei"/>
                          <a:ea typeface="Microsoft YaHei"/>
                          <a:cs typeface="Microsoft YaHei"/>
                        </a:rPr>
                        <a:t>【</a:t>
                      </a:r>
                      <a:r>
                        <a:rPr sz="900" kern="0" spc="-120" dirty="0">
                          <a:solidFill>
                            <a:srgbClr val="FF0000">
                              <a:alpha val="100000"/>
                            </a:srgbClr>
                          </a:solidFill>
                          <a:latin typeface="Microsoft YaHei"/>
                          <a:ea typeface="Microsoft YaHei"/>
                          <a:cs typeface="Microsoft YaHei"/>
                        </a:rPr>
                        <a:t> </a:t>
                      </a:r>
                      <a:r>
                        <a:rPr sz="900" kern="0" spc="40" dirty="0">
                          <a:solidFill>
                            <a:srgbClr val="FF0000">
                              <a:alpha val="100000"/>
                            </a:srgbClr>
                          </a:solidFill>
                          <a:latin typeface="Microsoft YaHei"/>
                          <a:ea typeface="Microsoft YaHei"/>
                          <a:cs typeface="Microsoft YaHei"/>
                        </a:rPr>
                        <a:t>依</a:t>
                      </a:r>
                      <a:r>
                        <a:rPr sz="900" kern="0" spc="-130" dirty="0">
                          <a:solidFill>
                            <a:srgbClr val="FF0000">
                              <a:alpha val="100000"/>
                            </a:srgbClr>
                          </a:solidFill>
                          <a:latin typeface="Microsoft YaHei"/>
                          <a:ea typeface="Microsoft YaHei"/>
                          <a:cs typeface="Microsoft YaHei"/>
                        </a:rPr>
                        <a:t> </a:t>
                      </a:r>
                      <a:r>
                        <a:rPr sz="900" kern="0" spc="40" dirty="0">
                          <a:solidFill>
                            <a:srgbClr val="FF0000">
                              <a:alpha val="100000"/>
                            </a:srgbClr>
                          </a:solidFill>
                          <a:latin typeface="Microsoft YaHei"/>
                          <a:ea typeface="Microsoft YaHei"/>
                          <a:cs typeface="Microsoft YaHei"/>
                        </a:rPr>
                        <a:t>据</a:t>
                      </a:r>
                      <a:r>
                        <a:rPr sz="900" kern="0" spc="-40" dirty="0">
                          <a:solidFill>
                            <a:srgbClr val="FF0000">
                              <a:alpha val="100000"/>
                            </a:srgbClr>
                          </a:solidFill>
                          <a:latin typeface="Microsoft YaHei"/>
                          <a:ea typeface="Microsoft YaHei"/>
                          <a:cs typeface="Microsoft YaHei"/>
                        </a:rPr>
                        <a:t> </a:t>
                      </a:r>
                      <a:r>
                        <a:rPr sz="900" kern="0" spc="40" dirty="0">
                          <a:solidFill>
                            <a:srgbClr val="FF0000">
                              <a:alpha val="100000"/>
                            </a:srgbClr>
                          </a:solidFill>
                          <a:latin typeface="Microsoft YaHei"/>
                          <a:ea typeface="Microsoft YaHei"/>
                          <a:cs typeface="Microsoft YaHei"/>
                        </a:rPr>
                        <a:t>】</a:t>
                      </a:r>
                      <a:r>
                        <a:rPr sz="900" kern="0" spc="-40" dirty="0">
                          <a:solidFill>
                            <a:srgbClr val="FF0000">
                              <a:alpha val="100000"/>
                            </a:srgbClr>
                          </a:solidFill>
                          <a:latin typeface="Microsoft YaHei"/>
                          <a:ea typeface="Microsoft YaHei"/>
                          <a:cs typeface="Microsoft YaHei"/>
                        </a:rPr>
                        <a:t> </a:t>
                      </a:r>
                      <a:r>
                        <a:rPr sz="900" kern="0" spc="40" dirty="0">
                          <a:solidFill>
                            <a:srgbClr val="000000">
                              <a:alpha val="100000"/>
                            </a:srgbClr>
                          </a:solidFill>
                          <a:latin typeface="Microsoft YaHei"/>
                          <a:ea typeface="Microsoft YaHei"/>
                          <a:cs typeface="Microsoft YaHei"/>
                        </a:rPr>
                        <a:t>《</a:t>
                      </a:r>
                      <a:r>
                        <a:rPr sz="900" kern="0" spc="-50" dirty="0">
                          <a:solidFill>
                            <a:srgbClr val="000000">
                              <a:alpha val="100000"/>
                            </a:srgbClr>
                          </a:solidFill>
                          <a:latin typeface="Microsoft YaHei"/>
                          <a:ea typeface="Microsoft YaHei"/>
                          <a:cs typeface="Microsoft YaHei"/>
                        </a:rPr>
                        <a:t> </a:t>
                      </a:r>
                      <a:r>
                        <a:rPr sz="900" kern="0" spc="40" dirty="0">
                          <a:solidFill>
                            <a:srgbClr val="000000">
                              <a:alpha val="100000"/>
                            </a:srgbClr>
                          </a:solidFill>
                          <a:latin typeface="Microsoft YaHei"/>
                          <a:ea typeface="Microsoft YaHei"/>
                          <a:cs typeface="Microsoft YaHei"/>
                        </a:rPr>
                        <a:t>燃</a:t>
                      </a:r>
                      <a:r>
                        <a:rPr sz="900" kern="0" spc="-130" dirty="0">
                          <a:solidFill>
                            <a:srgbClr val="000000">
                              <a:alpha val="100000"/>
                            </a:srgbClr>
                          </a:solidFill>
                          <a:latin typeface="Microsoft YaHei"/>
                          <a:ea typeface="Microsoft YaHei"/>
                          <a:cs typeface="Microsoft YaHei"/>
                        </a:rPr>
                        <a:t> </a:t>
                      </a:r>
                      <a:r>
                        <a:rPr sz="900" kern="0" spc="40" dirty="0">
                          <a:solidFill>
                            <a:srgbClr val="000000">
                              <a:alpha val="100000"/>
                            </a:srgbClr>
                          </a:solidFill>
                          <a:latin typeface="Microsoft YaHei"/>
                          <a:ea typeface="Microsoft YaHei"/>
                          <a:cs typeface="Microsoft YaHei"/>
                        </a:rPr>
                        <a:t>气</a:t>
                      </a:r>
                      <a:r>
                        <a:rPr sz="900" kern="0" spc="-110" dirty="0">
                          <a:solidFill>
                            <a:srgbClr val="000000">
                              <a:alpha val="100000"/>
                            </a:srgbClr>
                          </a:solidFill>
                          <a:latin typeface="Microsoft YaHei"/>
                          <a:ea typeface="Microsoft YaHei"/>
                          <a:cs typeface="Microsoft YaHei"/>
                        </a:rPr>
                        <a:t> </a:t>
                      </a:r>
                      <a:r>
                        <a:rPr sz="900" kern="0" spc="40" dirty="0">
                          <a:solidFill>
                            <a:srgbClr val="000000">
                              <a:alpha val="100000"/>
                            </a:srgbClr>
                          </a:solidFill>
                          <a:latin typeface="Microsoft YaHei"/>
                          <a:ea typeface="Microsoft YaHei"/>
                          <a:cs typeface="Microsoft YaHei"/>
                        </a:rPr>
                        <a:t>工</a:t>
                      </a:r>
                      <a:r>
                        <a:rPr sz="900" kern="0" spc="-140" dirty="0">
                          <a:solidFill>
                            <a:srgbClr val="000000">
                              <a:alpha val="100000"/>
                            </a:srgbClr>
                          </a:solidFill>
                          <a:latin typeface="Microsoft YaHei"/>
                          <a:ea typeface="Microsoft YaHei"/>
                          <a:cs typeface="Microsoft YaHei"/>
                        </a:rPr>
                        <a:t> </a:t>
                      </a:r>
                      <a:r>
                        <a:rPr sz="900" kern="0" spc="40" dirty="0">
                          <a:solidFill>
                            <a:srgbClr val="000000">
                              <a:alpha val="100000"/>
                            </a:srgbClr>
                          </a:solidFill>
                          <a:latin typeface="Microsoft YaHei"/>
                          <a:ea typeface="Microsoft YaHei"/>
                          <a:cs typeface="Microsoft YaHei"/>
                        </a:rPr>
                        <a:t>程</a:t>
                      </a:r>
                      <a:r>
                        <a:rPr sz="900" kern="0" spc="-130" dirty="0">
                          <a:solidFill>
                            <a:srgbClr val="000000">
                              <a:alpha val="100000"/>
                            </a:srgbClr>
                          </a:solidFill>
                          <a:latin typeface="Microsoft YaHei"/>
                          <a:ea typeface="Microsoft YaHei"/>
                          <a:cs typeface="Microsoft YaHei"/>
                        </a:rPr>
                        <a:t> </a:t>
                      </a:r>
                      <a:r>
                        <a:rPr sz="900" kern="0" spc="40" dirty="0">
                          <a:solidFill>
                            <a:srgbClr val="000000">
                              <a:alpha val="100000"/>
                            </a:srgbClr>
                          </a:solidFill>
                          <a:latin typeface="Microsoft YaHei"/>
                          <a:ea typeface="Microsoft YaHei"/>
                          <a:cs typeface="Microsoft YaHei"/>
                        </a:rPr>
                        <a:t>项 目</a:t>
                      </a:r>
                      <a:r>
                        <a:rPr sz="900" kern="0" spc="-120" dirty="0">
                          <a:solidFill>
                            <a:srgbClr val="000000">
                              <a:alpha val="100000"/>
                            </a:srgbClr>
                          </a:solidFill>
                          <a:latin typeface="Microsoft YaHei"/>
                          <a:ea typeface="Microsoft YaHei"/>
                          <a:cs typeface="Microsoft YaHei"/>
                        </a:rPr>
                        <a:t> </a:t>
                      </a:r>
                      <a:r>
                        <a:rPr sz="900" kern="0" spc="40" dirty="0">
                          <a:solidFill>
                            <a:srgbClr val="000000">
                              <a:alpha val="100000"/>
                            </a:srgbClr>
                          </a:solidFill>
                          <a:latin typeface="Microsoft YaHei"/>
                          <a:ea typeface="Microsoft YaHei"/>
                          <a:cs typeface="Microsoft YaHei"/>
                        </a:rPr>
                        <a:t>规</a:t>
                      </a:r>
                      <a:r>
                        <a:rPr sz="900" kern="0" spc="-120" dirty="0">
                          <a:solidFill>
                            <a:srgbClr val="000000">
                              <a:alpha val="100000"/>
                            </a:srgbClr>
                          </a:solidFill>
                          <a:latin typeface="Microsoft YaHei"/>
                          <a:ea typeface="Microsoft YaHei"/>
                          <a:cs typeface="Microsoft YaHei"/>
                        </a:rPr>
                        <a:t> </a:t>
                      </a:r>
                      <a:r>
                        <a:rPr sz="900" kern="0" spc="40" dirty="0">
                          <a:solidFill>
                            <a:srgbClr val="000000">
                              <a:alpha val="100000"/>
                            </a:srgbClr>
                          </a:solidFill>
                          <a:latin typeface="Microsoft YaHei"/>
                          <a:ea typeface="Microsoft YaHei"/>
                          <a:cs typeface="Microsoft YaHei"/>
                        </a:rPr>
                        <a:t>范</a:t>
                      </a:r>
                      <a:r>
                        <a:rPr sz="900" kern="0" spc="-70" dirty="0">
                          <a:solidFill>
                            <a:srgbClr val="000000">
                              <a:alpha val="100000"/>
                            </a:srgbClr>
                          </a:solidFill>
                          <a:latin typeface="Microsoft YaHei"/>
                          <a:ea typeface="Microsoft YaHei"/>
                          <a:cs typeface="Microsoft YaHei"/>
                        </a:rPr>
                        <a:t> </a:t>
                      </a:r>
                      <a:r>
                        <a:rPr sz="900" kern="0" spc="40" dirty="0">
                          <a:solidFill>
                            <a:srgbClr val="000000">
                              <a:alpha val="100000"/>
                            </a:srgbClr>
                          </a:solidFill>
                          <a:latin typeface="Microsoft YaHei"/>
                          <a:ea typeface="Microsoft YaHei"/>
                          <a:cs typeface="Microsoft YaHei"/>
                        </a:rPr>
                        <a:t>》</a:t>
                      </a:r>
                      <a:r>
                        <a:rPr sz="900" kern="0" spc="-80" dirty="0">
                          <a:solidFill>
                            <a:srgbClr val="000000">
                              <a:alpha val="100000"/>
                            </a:srgbClr>
                          </a:solidFill>
                          <a:latin typeface="Microsoft YaHei"/>
                          <a:ea typeface="Microsoft YaHei"/>
                          <a:cs typeface="Microsoft YaHei"/>
                        </a:rPr>
                        <a:t> </a:t>
                      </a:r>
                      <a:r>
                        <a:rPr sz="900" kern="0" spc="40" dirty="0">
                          <a:solidFill>
                            <a:srgbClr val="000000">
                              <a:alpha val="100000"/>
                            </a:srgbClr>
                          </a:solidFill>
                          <a:latin typeface="Microsoft YaHei"/>
                          <a:ea typeface="Microsoft YaHei"/>
                          <a:cs typeface="Microsoft YaHei"/>
                        </a:rPr>
                        <a:t>第</a:t>
                      </a:r>
                      <a:r>
                        <a:rPr sz="900" kern="0" spc="0" dirty="0">
                          <a:solidFill>
                            <a:srgbClr val="000000">
                              <a:alpha val="100000"/>
                            </a:srgbClr>
                          </a:solidFill>
                          <a:latin typeface="Microsoft YaHei"/>
                          <a:ea typeface="Microsoft YaHei"/>
                          <a:cs typeface="Microsoft YaHei"/>
                        </a:rPr>
                        <a:t>  </a:t>
                      </a:r>
                      <a:r>
                        <a:rPr sz="900" kern="0" spc="40" dirty="0">
                          <a:solidFill>
                            <a:srgbClr val="000000">
                              <a:alpha val="100000"/>
                            </a:srgbClr>
                          </a:solidFill>
                          <a:latin typeface="Microsoft YaHei"/>
                          <a:ea typeface="Microsoft YaHei"/>
                          <a:cs typeface="Microsoft YaHei"/>
                        </a:rPr>
                        <a:t>4.2.1</a:t>
                      </a:r>
                      <a:r>
                        <a:rPr sz="900" kern="0" spc="-80" dirty="0">
                          <a:solidFill>
                            <a:srgbClr val="000000">
                              <a:alpha val="100000"/>
                            </a:srgbClr>
                          </a:solidFill>
                          <a:latin typeface="Microsoft YaHei"/>
                          <a:ea typeface="Microsoft YaHei"/>
                          <a:cs typeface="Microsoft YaHei"/>
                        </a:rPr>
                        <a:t> </a:t>
                      </a:r>
                      <a:r>
                        <a:rPr sz="900" kern="0" spc="40" dirty="0">
                          <a:solidFill>
                            <a:srgbClr val="000000">
                              <a:alpha val="100000"/>
                            </a:srgbClr>
                          </a:solidFill>
                          <a:latin typeface="Microsoft YaHei"/>
                          <a:ea typeface="Microsoft YaHei"/>
                          <a:cs typeface="Microsoft YaHei"/>
                        </a:rPr>
                        <a:t>7</a:t>
                      </a:r>
                      <a:r>
                        <a:rPr sz="900" kern="0" spc="10" dirty="0">
                          <a:solidFill>
                            <a:srgbClr val="000000">
                              <a:alpha val="100000"/>
                            </a:srgbClr>
                          </a:solidFill>
                          <a:latin typeface="Microsoft YaHei"/>
                          <a:ea typeface="Microsoft YaHei"/>
                          <a:cs typeface="Microsoft YaHei"/>
                        </a:rPr>
                        <a:t>  </a:t>
                      </a:r>
                      <a:r>
                        <a:rPr sz="900" kern="0" spc="40" dirty="0">
                          <a:solidFill>
                            <a:srgbClr val="000000">
                              <a:alpha val="100000"/>
                            </a:srgbClr>
                          </a:solidFill>
                          <a:latin typeface="Microsoft YaHei"/>
                          <a:ea typeface="Microsoft YaHei"/>
                          <a:cs typeface="Microsoft YaHei"/>
                        </a:rPr>
                        <a:t>条</a:t>
                      </a:r>
                      <a:r>
                        <a:rPr sz="900" kern="0" spc="120" dirty="0">
                          <a:solidFill>
                            <a:srgbClr val="000000">
                              <a:alpha val="100000"/>
                            </a:srgbClr>
                          </a:solidFill>
                          <a:latin typeface="Microsoft YaHei"/>
                          <a:ea typeface="Microsoft YaHei"/>
                          <a:cs typeface="Microsoft YaHei"/>
                        </a:rPr>
                        <a:t> </a:t>
                      </a:r>
                      <a:r>
                        <a:rPr sz="900" kern="0" spc="40" dirty="0">
                          <a:solidFill>
                            <a:srgbClr val="000000">
                              <a:alpha val="100000"/>
                            </a:srgbClr>
                          </a:solidFill>
                          <a:latin typeface="Microsoft YaHei"/>
                          <a:ea typeface="Microsoft YaHei"/>
                          <a:cs typeface="Microsoft YaHei"/>
                        </a:rPr>
                        <a:t>：</a:t>
                      </a:r>
                      <a:r>
                        <a:rPr sz="900" kern="0" spc="30" dirty="0">
                          <a:solidFill>
                            <a:srgbClr val="000000">
                              <a:alpha val="100000"/>
                            </a:srgbClr>
                          </a:solidFill>
                          <a:latin typeface="Microsoft YaHei"/>
                          <a:ea typeface="Microsoft YaHei"/>
                          <a:cs typeface="Microsoft YaHei"/>
                        </a:rPr>
                        <a:t>燃</a:t>
                      </a:r>
                      <a:r>
                        <a:rPr sz="900" kern="0" spc="0" dirty="0">
                          <a:solidFill>
                            <a:srgbClr val="000000">
                              <a:alpha val="100000"/>
                            </a:srgbClr>
                          </a:solidFill>
                          <a:latin typeface="Microsoft YaHei"/>
                          <a:ea typeface="Microsoft YaHei"/>
                          <a:cs typeface="Microsoft YaHei"/>
                        </a:rPr>
                        <a:t>            </a:t>
                      </a:r>
                      <a:r>
                        <a:rPr sz="900" kern="0" spc="60" dirty="0">
                          <a:solidFill>
                            <a:srgbClr val="000000">
                              <a:alpha val="100000"/>
                            </a:srgbClr>
                          </a:solidFill>
                          <a:latin typeface="Microsoft YaHei"/>
                          <a:ea typeface="Microsoft YaHei"/>
                          <a:cs typeface="Microsoft YaHei"/>
                        </a:rPr>
                        <a:t>气</a:t>
                      </a:r>
                      <a:r>
                        <a:rPr sz="900" kern="0" spc="-50" dirty="0">
                          <a:solidFill>
                            <a:srgbClr val="000000">
                              <a:alpha val="100000"/>
                            </a:srgbClr>
                          </a:solidFill>
                          <a:latin typeface="Microsoft YaHei"/>
                          <a:ea typeface="Microsoft YaHei"/>
                          <a:cs typeface="Microsoft YaHei"/>
                        </a:rPr>
                        <a:t> </a:t>
                      </a:r>
                      <a:r>
                        <a:rPr sz="900" kern="0" spc="60" dirty="0">
                          <a:solidFill>
                            <a:srgbClr val="000000">
                              <a:alpha val="100000"/>
                            </a:srgbClr>
                          </a:solidFill>
                          <a:latin typeface="Microsoft YaHei"/>
                          <a:ea typeface="Microsoft YaHei"/>
                          <a:cs typeface="Microsoft YaHei"/>
                        </a:rPr>
                        <a:t>厂</a:t>
                      </a:r>
                      <a:r>
                        <a:rPr sz="900" kern="0" spc="-130" dirty="0">
                          <a:solidFill>
                            <a:srgbClr val="000000">
                              <a:alpha val="100000"/>
                            </a:srgbClr>
                          </a:solidFill>
                          <a:latin typeface="Microsoft YaHei"/>
                          <a:ea typeface="Microsoft YaHei"/>
                          <a:cs typeface="Microsoft YaHei"/>
                        </a:rPr>
                        <a:t> </a:t>
                      </a:r>
                      <a:r>
                        <a:rPr sz="900" kern="0" spc="60" dirty="0">
                          <a:solidFill>
                            <a:srgbClr val="000000">
                              <a:alpha val="100000"/>
                            </a:srgbClr>
                          </a:solidFill>
                          <a:latin typeface="Microsoft YaHei"/>
                          <a:ea typeface="Microsoft YaHei"/>
                          <a:cs typeface="Microsoft YaHei"/>
                        </a:rPr>
                        <a:t>站</a:t>
                      </a:r>
                      <a:r>
                        <a:rPr sz="900" kern="0" spc="-40" dirty="0">
                          <a:solidFill>
                            <a:srgbClr val="000000">
                              <a:alpha val="100000"/>
                            </a:srgbClr>
                          </a:solidFill>
                          <a:latin typeface="Microsoft YaHei"/>
                          <a:ea typeface="Microsoft YaHei"/>
                          <a:cs typeface="Microsoft YaHei"/>
                        </a:rPr>
                        <a:t> </a:t>
                      </a:r>
                      <a:r>
                        <a:rPr sz="900" kern="0" spc="60" dirty="0">
                          <a:solidFill>
                            <a:srgbClr val="000000">
                              <a:alpha val="100000"/>
                            </a:srgbClr>
                          </a:solidFill>
                          <a:latin typeface="Microsoft YaHei"/>
                          <a:ea typeface="Microsoft YaHei"/>
                          <a:cs typeface="Microsoft YaHei"/>
                        </a:rPr>
                        <a:t>内</a:t>
                      </a:r>
                      <a:r>
                        <a:rPr sz="900" kern="0" spc="-120" dirty="0">
                          <a:solidFill>
                            <a:srgbClr val="000000">
                              <a:alpha val="100000"/>
                            </a:srgbClr>
                          </a:solidFill>
                          <a:latin typeface="Microsoft YaHei"/>
                          <a:ea typeface="Microsoft YaHei"/>
                          <a:cs typeface="Microsoft YaHei"/>
                        </a:rPr>
                        <a:t> </a:t>
                      </a:r>
                      <a:r>
                        <a:rPr sz="900" kern="0" spc="60" dirty="0">
                          <a:solidFill>
                            <a:srgbClr val="000000">
                              <a:alpha val="100000"/>
                            </a:srgbClr>
                          </a:solidFill>
                          <a:latin typeface="Microsoft YaHei"/>
                          <a:ea typeface="Microsoft YaHei"/>
                          <a:cs typeface="Microsoft YaHei"/>
                        </a:rPr>
                        <a:t>可</a:t>
                      </a:r>
                      <a:r>
                        <a:rPr sz="900" kern="0" spc="-130" dirty="0">
                          <a:solidFill>
                            <a:srgbClr val="000000">
                              <a:alpha val="100000"/>
                            </a:srgbClr>
                          </a:solidFill>
                          <a:latin typeface="Microsoft YaHei"/>
                          <a:ea typeface="Microsoft YaHei"/>
                          <a:cs typeface="Microsoft YaHei"/>
                        </a:rPr>
                        <a:t> </a:t>
                      </a:r>
                      <a:r>
                        <a:rPr sz="900" kern="0" spc="60" dirty="0">
                          <a:solidFill>
                            <a:srgbClr val="000000">
                              <a:alpha val="100000"/>
                            </a:srgbClr>
                          </a:solidFill>
                          <a:latin typeface="Microsoft YaHei"/>
                          <a:ea typeface="Microsoft YaHei"/>
                          <a:cs typeface="Microsoft YaHei"/>
                        </a:rPr>
                        <a:t>燃</a:t>
                      </a:r>
                      <a:r>
                        <a:rPr sz="900" kern="0" spc="-120" dirty="0">
                          <a:solidFill>
                            <a:srgbClr val="000000">
                              <a:alpha val="100000"/>
                            </a:srgbClr>
                          </a:solidFill>
                          <a:latin typeface="Microsoft YaHei"/>
                          <a:ea typeface="Microsoft YaHei"/>
                          <a:cs typeface="Microsoft YaHei"/>
                        </a:rPr>
                        <a:t> </a:t>
                      </a:r>
                      <a:r>
                        <a:rPr sz="900" kern="0" spc="60" dirty="0">
                          <a:solidFill>
                            <a:srgbClr val="000000">
                              <a:alpha val="100000"/>
                            </a:srgbClr>
                          </a:solidFill>
                          <a:latin typeface="Microsoft YaHei"/>
                          <a:ea typeface="Microsoft YaHei"/>
                          <a:cs typeface="Microsoft YaHei"/>
                        </a:rPr>
                        <a:t>气</a:t>
                      </a:r>
                      <a:r>
                        <a:rPr sz="900" kern="0" spc="-130" dirty="0">
                          <a:solidFill>
                            <a:srgbClr val="000000">
                              <a:alpha val="100000"/>
                            </a:srgbClr>
                          </a:solidFill>
                          <a:latin typeface="Microsoft YaHei"/>
                          <a:ea typeface="Microsoft YaHei"/>
                          <a:cs typeface="Microsoft YaHei"/>
                        </a:rPr>
                        <a:t> </a:t>
                      </a:r>
                      <a:r>
                        <a:rPr sz="900" kern="0" spc="60" dirty="0">
                          <a:solidFill>
                            <a:srgbClr val="000000">
                              <a:alpha val="100000"/>
                            </a:srgbClr>
                          </a:solidFill>
                          <a:latin typeface="Microsoft YaHei"/>
                          <a:ea typeface="Microsoft YaHei"/>
                          <a:cs typeface="Microsoft YaHei"/>
                        </a:rPr>
                        <a:t>体</a:t>
                      </a:r>
                      <a:r>
                        <a:rPr sz="900" kern="0" spc="-130" dirty="0">
                          <a:solidFill>
                            <a:srgbClr val="000000">
                              <a:alpha val="100000"/>
                            </a:srgbClr>
                          </a:solidFill>
                          <a:latin typeface="Microsoft YaHei"/>
                          <a:ea typeface="Microsoft YaHei"/>
                          <a:cs typeface="Microsoft YaHei"/>
                        </a:rPr>
                        <a:t> </a:t>
                      </a:r>
                      <a:r>
                        <a:rPr sz="900" kern="0" spc="60" dirty="0">
                          <a:solidFill>
                            <a:srgbClr val="000000">
                              <a:alpha val="100000"/>
                            </a:srgbClr>
                          </a:solidFill>
                          <a:latin typeface="Microsoft YaHei"/>
                          <a:ea typeface="Microsoft YaHei"/>
                          <a:cs typeface="Microsoft YaHei"/>
                        </a:rPr>
                        <a:t>泄</a:t>
                      </a:r>
                      <a:r>
                        <a:rPr sz="900" kern="0" spc="-130" dirty="0">
                          <a:solidFill>
                            <a:srgbClr val="000000">
                              <a:alpha val="100000"/>
                            </a:srgbClr>
                          </a:solidFill>
                          <a:latin typeface="Microsoft YaHei"/>
                          <a:ea typeface="Microsoft YaHei"/>
                          <a:cs typeface="Microsoft YaHei"/>
                        </a:rPr>
                        <a:t> </a:t>
                      </a:r>
                      <a:r>
                        <a:rPr sz="900" kern="0" spc="60" dirty="0">
                          <a:solidFill>
                            <a:srgbClr val="000000">
                              <a:alpha val="100000"/>
                            </a:srgbClr>
                          </a:solidFill>
                          <a:latin typeface="Microsoft YaHei"/>
                          <a:ea typeface="Microsoft YaHei"/>
                          <a:cs typeface="Microsoft YaHei"/>
                        </a:rPr>
                        <a:t>漏</a:t>
                      </a:r>
                      <a:r>
                        <a:rPr sz="900" kern="0" spc="-130" dirty="0">
                          <a:solidFill>
                            <a:srgbClr val="000000">
                              <a:alpha val="100000"/>
                            </a:srgbClr>
                          </a:solidFill>
                          <a:latin typeface="Microsoft YaHei"/>
                          <a:ea typeface="Microsoft YaHei"/>
                          <a:cs typeface="Microsoft YaHei"/>
                        </a:rPr>
                        <a:t> </a:t>
                      </a:r>
                      <a:r>
                        <a:rPr sz="900" kern="0" spc="60" dirty="0">
                          <a:solidFill>
                            <a:srgbClr val="000000">
                              <a:alpha val="100000"/>
                            </a:srgbClr>
                          </a:solidFill>
                          <a:latin typeface="Microsoft YaHei"/>
                          <a:ea typeface="Microsoft YaHei"/>
                          <a:cs typeface="Microsoft YaHei"/>
                        </a:rPr>
                        <a:t>浓</a:t>
                      </a:r>
                      <a:r>
                        <a:rPr sz="900" kern="0" spc="-130" dirty="0">
                          <a:solidFill>
                            <a:srgbClr val="000000">
                              <a:alpha val="100000"/>
                            </a:srgbClr>
                          </a:solidFill>
                          <a:latin typeface="Microsoft YaHei"/>
                          <a:ea typeface="Microsoft YaHei"/>
                          <a:cs typeface="Microsoft YaHei"/>
                        </a:rPr>
                        <a:t> </a:t>
                      </a:r>
                      <a:r>
                        <a:rPr sz="900" kern="0" spc="60" dirty="0">
                          <a:solidFill>
                            <a:srgbClr val="000000">
                              <a:alpha val="100000"/>
                            </a:srgbClr>
                          </a:solidFill>
                          <a:latin typeface="Microsoft YaHei"/>
                          <a:ea typeface="Microsoft YaHei"/>
                          <a:cs typeface="Microsoft YaHei"/>
                        </a:rPr>
                        <a:t>度</a:t>
                      </a:r>
                      <a:r>
                        <a:rPr sz="900" kern="0" spc="-120" dirty="0">
                          <a:solidFill>
                            <a:srgbClr val="000000">
                              <a:alpha val="100000"/>
                            </a:srgbClr>
                          </a:solidFill>
                          <a:latin typeface="Microsoft YaHei"/>
                          <a:ea typeface="Microsoft YaHei"/>
                          <a:cs typeface="Microsoft YaHei"/>
                        </a:rPr>
                        <a:t> </a:t>
                      </a:r>
                      <a:r>
                        <a:rPr sz="900" kern="0" spc="60" dirty="0">
                          <a:solidFill>
                            <a:srgbClr val="000000">
                              <a:alpha val="100000"/>
                            </a:srgbClr>
                          </a:solidFill>
                          <a:latin typeface="Microsoft YaHei"/>
                          <a:ea typeface="Microsoft YaHei"/>
                          <a:cs typeface="Microsoft YaHei"/>
                        </a:rPr>
                        <a:t>可</a:t>
                      </a:r>
                      <a:r>
                        <a:rPr sz="900" kern="0" spc="-130" dirty="0">
                          <a:solidFill>
                            <a:srgbClr val="000000">
                              <a:alpha val="100000"/>
                            </a:srgbClr>
                          </a:solidFill>
                          <a:latin typeface="Microsoft YaHei"/>
                          <a:ea typeface="Microsoft YaHei"/>
                          <a:cs typeface="Microsoft YaHei"/>
                        </a:rPr>
                        <a:t> </a:t>
                      </a:r>
                      <a:r>
                        <a:rPr sz="900" kern="0" spc="60" dirty="0">
                          <a:solidFill>
                            <a:srgbClr val="000000">
                              <a:alpha val="100000"/>
                            </a:srgbClr>
                          </a:solidFill>
                          <a:latin typeface="Microsoft YaHei"/>
                          <a:ea typeface="Microsoft YaHei"/>
                          <a:cs typeface="Microsoft YaHei"/>
                        </a:rPr>
                        <a:t>能</a:t>
                      </a:r>
                      <a:r>
                        <a:rPr sz="900" kern="0" spc="-120" dirty="0">
                          <a:solidFill>
                            <a:srgbClr val="000000">
                              <a:alpha val="100000"/>
                            </a:srgbClr>
                          </a:solidFill>
                          <a:latin typeface="Microsoft YaHei"/>
                          <a:ea typeface="Microsoft YaHei"/>
                          <a:cs typeface="Microsoft YaHei"/>
                        </a:rPr>
                        <a:t> </a:t>
                      </a:r>
                      <a:r>
                        <a:rPr sz="900" kern="0" spc="60" dirty="0">
                          <a:solidFill>
                            <a:srgbClr val="000000">
                              <a:alpha val="100000"/>
                            </a:srgbClr>
                          </a:solidFill>
                          <a:latin typeface="Microsoft YaHei"/>
                          <a:ea typeface="Microsoft YaHei"/>
                          <a:cs typeface="Microsoft YaHei"/>
                        </a:rPr>
                        <a:t>达</a:t>
                      </a:r>
                      <a:r>
                        <a:rPr sz="900" kern="0" spc="-130" dirty="0">
                          <a:solidFill>
                            <a:srgbClr val="000000">
                              <a:alpha val="100000"/>
                            </a:srgbClr>
                          </a:solidFill>
                          <a:latin typeface="Microsoft YaHei"/>
                          <a:ea typeface="Microsoft YaHei"/>
                          <a:cs typeface="Microsoft YaHei"/>
                        </a:rPr>
                        <a:t> </a:t>
                      </a:r>
                      <a:r>
                        <a:rPr sz="900" kern="0" spc="60" dirty="0">
                          <a:solidFill>
                            <a:srgbClr val="000000">
                              <a:alpha val="100000"/>
                            </a:srgbClr>
                          </a:solidFill>
                          <a:latin typeface="Microsoft YaHei"/>
                          <a:ea typeface="Microsoft YaHei"/>
                          <a:cs typeface="Microsoft YaHei"/>
                        </a:rPr>
                        <a:t>到</a:t>
                      </a:r>
                      <a:r>
                        <a:rPr sz="900" kern="0" spc="-120" dirty="0">
                          <a:solidFill>
                            <a:srgbClr val="000000">
                              <a:alpha val="100000"/>
                            </a:srgbClr>
                          </a:solidFill>
                          <a:latin typeface="Microsoft YaHei"/>
                          <a:ea typeface="Microsoft YaHei"/>
                          <a:cs typeface="Microsoft YaHei"/>
                        </a:rPr>
                        <a:t> </a:t>
                      </a:r>
                      <a:r>
                        <a:rPr sz="900" kern="0" spc="60" dirty="0">
                          <a:solidFill>
                            <a:srgbClr val="000000">
                              <a:alpha val="100000"/>
                            </a:srgbClr>
                          </a:solidFill>
                          <a:latin typeface="Microsoft YaHei"/>
                          <a:ea typeface="Microsoft YaHei"/>
                          <a:cs typeface="Microsoft YaHei"/>
                        </a:rPr>
                        <a:t>爆</a:t>
                      </a:r>
                      <a:r>
                        <a:rPr sz="900" kern="0" spc="-130" dirty="0">
                          <a:solidFill>
                            <a:srgbClr val="000000">
                              <a:alpha val="100000"/>
                            </a:srgbClr>
                          </a:solidFill>
                          <a:latin typeface="Microsoft YaHei"/>
                          <a:ea typeface="Microsoft YaHei"/>
                          <a:cs typeface="Microsoft YaHei"/>
                        </a:rPr>
                        <a:t> </a:t>
                      </a:r>
                      <a:r>
                        <a:rPr sz="900" kern="0" spc="60" dirty="0">
                          <a:solidFill>
                            <a:srgbClr val="000000">
                              <a:alpha val="100000"/>
                            </a:srgbClr>
                          </a:solidFill>
                          <a:latin typeface="Microsoft YaHei"/>
                          <a:ea typeface="Microsoft YaHei"/>
                          <a:cs typeface="Microsoft YaHei"/>
                        </a:rPr>
                        <a:t>炸</a:t>
                      </a:r>
                      <a:r>
                        <a:rPr sz="900" kern="0" spc="-110" dirty="0">
                          <a:solidFill>
                            <a:srgbClr val="000000">
                              <a:alpha val="100000"/>
                            </a:srgbClr>
                          </a:solidFill>
                          <a:latin typeface="Microsoft YaHei"/>
                          <a:ea typeface="Microsoft YaHei"/>
                          <a:cs typeface="Microsoft YaHei"/>
                        </a:rPr>
                        <a:t> </a:t>
                      </a:r>
                      <a:r>
                        <a:rPr sz="900" kern="0" spc="60" dirty="0">
                          <a:solidFill>
                            <a:srgbClr val="000000">
                              <a:alpha val="100000"/>
                            </a:srgbClr>
                          </a:solidFill>
                          <a:latin typeface="Microsoft YaHei"/>
                          <a:ea typeface="Microsoft YaHei"/>
                          <a:cs typeface="Microsoft YaHei"/>
                        </a:rPr>
                        <a:t>下</a:t>
                      </a:r>
                      <a:r>
                        <a:rPr sz="900" kern="0" spc="-80" dirty="0">
                          <a:solidFill>
                            <a:srgbClr val="000000">
                              <a:alpha val="100000"/>
                            </a:srgbClr>
                          </a:solidFill>
                          <a:latin typeface="Microsoft YaHei"/>
                          <a:ea typeface="Microsoft YaHei"/>
                          <a:cs typeface="Microsoft YaHei"/>
                        </a:rPr>
                        <a:t> </a:t>
                      </a:r>
                      <a:r>
                        <a:rPr sz="900" kern="0" spc="60" dirty="0">
                          <a:solidFill>
                            <a:srgbClr val="000000">
                              <a:alpha val="100000"/>
                            </a:srgbClr>
                          </a:solidFill>
                          <a:latin typeface="Microsoft YaHei"/>
                          <a:ea typeface="Microsoft YaHei"/>
                          <a:cs typeface="Microsoft YaHei"/>
                        </a:rPr>
                        <a:t>限  2</a:t>
                      </a:r>
                      <a:r>
                        <a:rPr sz="900" kern="0" spc="-100" dirty="0">
                          <a:solidFill>
                            <a:srgbClr val="000000">
                              <a:alpha val="100000"/>
                            </a:srgbClr>
                          </a:solidFill>
                          <a:latin typeface="Microsoft YaHei"/>
                          <a:ea typeface="Microsoft YaHei"/>
                          <a:cs typeface="Microsoft YaHei"/>
                        </a:rPr>
                        <a:t> </a:t>
                      </a:r>
                      <a:r>
                        <a:rPr sz="900" kern="0" spc="60" dirty="0">
                          <a:solidFill>
                            <a:srgbClr val="000000">
                              <a:alpha val="100000"/>
                            </a:srgbClr>
                          </a:solidFill>
                          <a:latin typeface="Microsoft YaHei"/>
                          <a:ea typeface="Microsoft YaHei"/>
                          <a:cs typeface="Microsoft YaHei"/>
                        </a:rPr>
                        <a:t>0</a:t>
                      </a:r>
                      <a:r>
                        <a:rPr sz="900" kern="0" spc="-100" dirty="0">
                          <a:solidFill>
                            <a:srgbClr val="000000">
                              <a:alpha val="100000"/>
                            </a:srgbClr>
                          </a:solidFill>
                          <a:latin typeface="Microsoft YaHei"/>
                          <a:ea typeface="Microsoft YaHei"/>
                          <a:cs typeface="Microsoft YaHei"/>
                        </a:rPr>
                        <a:t> </a:t>
                      </a:r>
                      <a:r>
                        <a:rPr sz="900" kern="0" spc="60" dirty="0">
                          <a:solidFill>
                            <a:srgbClr val="000000">
                              <a:alpha val="100000"/>
                            </a:srgbClr>
                          </a:solidFill>
                          <a:latin typeface="Microsoft YaHei"/>
                          <a:ea typeface="Microsoft YaHei"/>
                          <a:cs typeface="Microsoft YaHei"/>
                        </a:rPr>
                        <a:t>%</a:t>
                      </a:r>
                      <a:r>
                        <a:rPr sz="900" kern="0" spc="0" dirty="0">
                          <a:solidFill>
                            <a:srgbClr val="000000">
                              <a:alpha val="100000"/>
                            </a:srgbClr>
                          </a:solidFill>
                          <a:latin typeface="Microsoft YaHei"/>
                          <a:ea typeface="Microsoft YaHei"/>
                          <a:cs typeface="Microsoft YaHei"/>
                        </a:rPr>
                        <a:t>         </a:t>
                      </a:r>
                      <a:r>
                        <a:rPr sz="900" kern="0" spc="50" dirty="0">
                          <a:solidFill>
                            <a:srgbClr val="000000">
                              <a:alpha val="100000"/>
                            </a:srgbClr>
                          </a:solidFill>
                          <a:latin typeface="Microsoft YaHei"/>
                          <a:ea typeface="Microsoft YaHei"/>
                          <a:cs typeface="Microsoft YaHei"/>
                        </a:rPr>
                        <a:t>的</a:t>
                      </a:r>
                      <a:r>
                        <a:rPr sz="900" kern="0" spc="-50" dirty="0">
                          <a:solidFill>
                            <a:srgbClr val="000000">
                              <a:alpha val="100000"/>
                            </a:srgbClr>
                          </a:solidFill>
                          <a:latin typeface="Microsoft YaHei"/>
                          <a:ea typeface="Microsoft YaHei"/>
                          <a:cs typeface="Microsoft YaHei"/>
                        </a:rPr>
                        <a:t> </a:t>
                      </a:r>
                      <a:r>
                        <a:rPr sz="900" kern="0" spc="50" dirty="0">
                          <a:solidFill>
                            <a:srgbClr val="000000">
                              <a:alpha val="100000"/>
                            </a:srgbClr>
                          </a:solidFill>
                          <a:latin typeface="Microsoft YaHei"/>
                          <a:ea typeface="Microsoft YaHei"/>
                          <a:cs typeface="Microsoft YaHei"/>
                        </a:rPr>
                        <a:t>燃</a:t>
                      </a:r>
                      <a:r>
                        <a:rPr sz="900" kern="0" spc="-120" dirty="0">
                          <a:solidFill>
                            <a:srgbClr val="000000">
                              <a:alpha val="100000"/>
                            </a:srgbClr>
                          </a:solidFill>
                          <a:latin typeface="Microsoft YaHei"/>
                          <a:ea typeface="Microsoft YaHei"/>
                          <a:cs typeface="Microsoft YaHei"/>
                        </a:rPr>
                        <a:t> </a:t>
                      </a:r>
                      <a:r>
                        <a:rPr sz="900" kern="0" spc="50" dirty="0">
                          <a:solidFill>
                            <a:srgbClr val="000000">
                              <a:alpha val="100000"/>
                            </a:srgbClr>
                          </a:solidFill>
                          <a:latin typeface="Microsoft YaHei"/>
                          <a:ea typeface="Microsoft YaHei"/>
                          <a:cs typeface="Microsoft YaHei"/>
                        </a:rPr>
                        <a:t>气</a:t>
                      </a:r>
                      <a:r>
                        <a:rPr sz="900" kern="0" spc="-120" dirty="0">
                          <a:solidFill>
                            <a:srgbClr val="000000">
                              <a:alpha val="100000"/>
                            </a:srgbClr>
                          </a:solidFill>
                          <a:latin typeface="Microsoft YaHei"/>
                          <a:ea typeface="Microsoft YaHei"/>
                          <a:cs typeface="Microsoft YaHei"/>
                        </a:rPr>
                        <a:t> </a:t>
                      </a:r>
                      <a:r>
                        <a:rPr sz="900" kern="0" spc="50" dirty="0">
                          <a:solidFill>
                            <a:srgbClr val="000000">
                              <a:alpha val="100000"/>
                            </a:srgbClr>
                          </a:solidFill>
                          <a:latin typeface="Microsoft YaHei"/>
                          <a:ea typeface="Microsoft YaHei"/>
                          <a:cs typeface="Microsoft YaHei"/>
                        </a:rPr>
                        <a:t>设</a:t>
                      </a:r>
                      <a:r>
                        <a:rPr sz="900" kern="0" spc="-130" dirty="0">
                          <a:solidFill>
                            <a:srgbClr val="000000">
                              <a:alpha val="100000"/>
                            </a:srgbClr>
                          </a:solidFill>
                          <a:latin typeface="Microsoft YaHei"/>
                          <a:ea typeface="Microsoft YaHei"/>
                          <a:cs typeface="Microsoft YaHei"/>
                        </a:rPr>
                        <a:t> </a:t>
                      </a:r>
                      <a:r>
                        <a:rPr sz="900" kern="0" spc="50" dirty="0">
                          <a:solidFill>
                            <a:srgbClr val="000000">
                              <a:alpha val="100000"/>
                            </a:srgbClr>
                          </a:solidFill>
                          <a:latin typeface="Microsoft YaHei"/>
                          <a:ea typeface="Microsoft YaHei"/>
                          <a:cs typeface="Microsoft YaHei"/>
                        </a:rPr>
                        <a:t>施</a:t>
                      </a:r>
                      <a:r>
                        <a:rPr sz="900" kern="0" spc="-50" dirty="0">
                          <a:solidFill>
                            <a:srgbClr val="000000">
                              <a:alpha val="100000"/>
                            </a:srgbClr>
                          </a:solidFill>
                          <a:latin typeface="Microsoft YaHei"/>
                          <a:ea typeface="Microsoft YaHei"/>
                          <a:cs typeface="Microsoft YaHei"/>
                        </a:rPr>
                        <a:t> </a:t>
                      </a:r>
                      <a:r>
                        <a:rPr sz="900" kern="0" spc="50" dirty="0">
                          <a:solidFill>
                            <a:srgbClr val="000000">
                              <a:alpha val="100000"/>
                            </a:srgbClr>
                          </a:solidFill>
                          <a:latin typeface="Microsoft YaHei"/>
                          <a:ea typeface="Microsoft YaHei"/>
                          <a:cs typeface="Microsoft YaHei"/>
                        </a:rPr>
                        <a:t>区</a:t>
                      </a:r>
                      <a:r>
                        <a:rPr sz="900" kern="0" spc="-130" dirty="0">
                          <a:solidFill>
                            <a:srgbClr val="000000">
                              <a:alpha val="100000"/>
                            </a:srgbClr>
                          </a:solidFill>
                          <a:latin typeface="Microsoft YaHei"/>
                          <a:ea typeface="Microsoft YaHei"/>
                          <a:cs typeface="Microsoft YaHei"/>
                        </a:rPr>
                        <a:t> </a:t>
                      </a:r>
                      <a:r>
                        <a:rPr sz="900" kern="0" spc="50" dirty="0">
                          <a:solidFill>
                            <a:srgbClr val="000000">
                              <a:alpha val="100000"/>
                            </a:srgbClr>
                          </a:solidFill>
                          <a:latin typeface="Microsoft YaHei"/>
                          <a:ea typeface="Microsoft YaHei"/>
                          <a:cs typeface="Microsoft YaHei"/>
                        </a:rPr>
                        <a:t>域</a:t>
                      </a:r>
                      <a:r>
                        <a:rPr sz="900" kern="0" spc="-40" dirty="0">
                          <a:solidFill>
                            <a:srgbClr val="000000">
                              <a:alpha val="100000"/>
                            </a:srgbClr>
                          </a:solidFill>
                          <a:latin typeface="Microsoft YaHei"/>
                          <a:ea typeface="Microsoft YaHei"/>
                          <a:cs typeface="Microsoft YaHei"/>
                        </a:rPr>
                        <a:t> </a:t>
                      </a:r>
                      <a:r>
                        <a:rPr sz="900" kern="0" spc="50" dirty="0">
                          <a:solidFill>
                            <a:srgbClr val="000000">
                              <a:alpha val="100000"/>
                            </a:srgbClr>
                          </a:solidFill>
                          <a:latin typeface="Microsoft YaHei"/>
                          <a:ea typeface="Microsoft YaHei"/>
                          <a:cs typeface="Microsoft YaHei"/>
                        </a:rPr>
                        <a:t>内</a:t>
                      </a:r>
                      <a:r>
                        <a:rPr sz="900" kern="0" spc="-120" dirty="0">
                          <a:solidFill>
                            <a:srgbClr val="000000">
                              <a:alpha val="100000"/>
                            </a:srgbClr>
                          </a:solidFill>
                          <a:latin typeface="Microsoft YaHei"/>
                          <a:ea typeface="Microsoft YaHei"/>
                          <a:cs typeface="Microsoft YaHei"/>
                        </a:rPr>
                        <a:t> </a:t>
                      </a:r>
                      <a:r>
                        <a:rPr sz="900" kern="0" spc="50" dirty="0">
                          <a:solidFill>
                            <a:srgbClr val="000000">
                              <a:alpha val="100000"/>
                            </a:srgbClr>
                          </a:solidFill>
                          <a:latin typeface="Microsoft YaHei"/>
                          <a:ea typeface="Microsoft YaHei"/>
                          <a:cs typeface="Microsoft YaHei"/>
                        </a:rPr>
                        <a:t>或</a:t>
                      </a:r>
                      <a:r>
                        <a:rPr sz="900" kern="0" spc="-130" dirty="0">
                          <a:solidFill>
                            <a:srgbClr val="000000">
                              <a:alpha val="100000"/>
                            </a:srgbClr>
                          </a:solidFill>
                          <a:latin typeface="Microsoft YaHei"/>
                          <a:ea typeface="Microsoft YaHei"/>
                          <a:cs typeface="Microsoft YaHei"/>
                        </a:rPr>
                        <a:t> </a:t>
                      </a:r>
                      <a:r>
                        <a:rPr sz="900" kern="0" spc="50" dirty="0">
                          <a:solidFill>
                            <a:srgbClr val="000000">
                              <a:alpha val="100000"/>
                            </a:srgbClr>
                          </a:solidFill>
                          <a:latin typeface="Microsoft YaHei"/>
                          <a:ea typeface="Microsoft YaHei"/>
                          <a:cs typeface="Microsoft YaHei"/>
                        </a:rPr>
                        <a:t>建  (</a:t>
                      </a:r>
                      <a:r>
                        <a:rPr sz="900" kern="0" spc="-130" dirty="0">
                          <a:solidFill>
                            <a:srgbClr val="000000">
                              <a:alpha val="100000"/>
                            </a:srgbClr>
                          </a:solidFill>
                          <a:latin typeface="Microsoft YaHei"/>
                          <a:ea typeface="Microsoft YaHei"/>
                          <a:cs typeface="Microsoft YaHei"/>
                        </a:rPr>
                        <a:t> </a:t>
                      </a:r>
                      <a:r>
                        <a:rPr sz="900" kern="0" spc="50" dirty="0">
                          <a:solidFill>
                            <a:srgbClr val="000000">
                              <a:alpha val="100000"/>
                            </a:srgbClr>
                          </a:solidFill>
                          <a:latin typeface="Microsoft YaHei"/>
                          <a:ea typeface="Microsoft YaHei"/>
                          <a:cs typeface="Microsoft YaHei"/>
                        </a:rPr>
                        <a:t>构</a:t>
                      </a:r>
                      <a:r>
                        <a:rPr sz="900" kern="0" spc="-130" dirty="0">
                          <a:solidFill>
                            <a:srgbClr val="000000">
                              <a:alpha val="100000"/>
                            </a:srgbClr>
                          </a:solidFill>
                          <a:latin typeface="Microsoft YaHei"/>
                          <a:ea typeface="Microsoft YaHei"/>
                          <a:cs typeface="Microsoft YaHei"/>
                        </a:rPr>
                        <a:t> </a:t>
                      </a:r>
                      <a:r>
                        <a:rPr sz="900" kern="0" spc="50" dirty="0">
                          <a:solidFill>
                            <a:srgbClr val="000000">
                              <a:alpha val="100000"/>
                            </a:srgbClr>
                          </a:solidFill>
                          <a:latin typeface="Microsoft YaHei"/>
                          <a:ea typeface="Microsoft YaHei"/>
                          <a:cs typeface="Microsoft YaHei"/>
                        </a:rPr>
                        <a:t>)</a:t>
                      </a:r>
                      <a:r>
                        <a:rPr sz="900" kern="0" spc="-120" dirty="0">
                          <a:solidFill>
                            <a:srgbClr val="000000">
                              <a:alpha val="100000"/>
                            </a:srgbClr>
                          </a:solidFill>
                          <a:latin typeface="Microsoft YaHei"/>
                          <a:ea typeface="Microsoft YaHei"/>
                          <a:cs typeface="Microsoft YaHei"/>
                        </a:rPr>
                        <a:t> </a:t>
                      </a:r>
                      <a:r>
                        <a:rPr sz="900" kern="0" spc="50" dirty="0">
                          <a:solidFill>
                            <a:srgbClr val="000000">
                              <a:alpha val="100000"/>
                            </a:srgbClr>
                          </a:solidFill>
                          <a:latin typeface="Microsoft YaHei"/>
                          <a:ea typeface="Microsoft YaHei"/>
                          <a:cs typeface="Microsoft YaHei"/>
                        </a:rPr>
                        <a:t>筑</a:t>
                      </a:r>
                      <a:r>
                        <a:rPr sz="900" kern="0" spc="-140" dirty="0">
                          <a:solidFill>
                            <a:srgbClr val="000000">
                              <a:alpha val="100000"/>
                            </a:srgbClr>
                          </a:solidFill>
                          <a:latin typeface="Microsoft YaHei"/>
                          <a:ea typeface="Microsoft YaHei"/>
                          <a:cs typeface="Microsoft YaHei"/>
                        </a:rPr>
                        <a:t> </a:t>
                      </a:r>
                      <a:r>
                        <a:rPr sz="900" kern="0" spc="50" dirty="0">
                          <a:solidFill>
                            <a:srgbClr val="000000">
                              <a:alpha val="100000"/>
                            </a:srgbClr>
                          </a:solidFill>
                          <a:latin typeface="Microsoft YaHei"/>
                          <a:ea typeface="Microsoft YaHei"/>
                          <a:cs typeface="Microsoft YaHei"/>
                        </a:rPr>
                        <a:t>物</a:t>
                      </a:r>
                      <a:r>
                        <a:rPr sz="900" kern="0" spc="-40" dirty="0">
                          <a:solidFill>
                            <a:srgbClr val="000000">
                              <a:alpha val="100000"/>
                            </a:srgbClr>
                          </a:solidFill>
                          <a:latin typeface="Microsoft YaHei"/>
                          <a:ea typeface="Microsoft YaHei"/>
                          <a:cs typeface="Microsoft YaHei"/>
                        </a:rPr>
                        <a:t> </a:t>
                      </a:r>
                      <a:r>
                        <a:rPr sz="900" kern="0" spc="50" dirty="0">
                          <a:solidFill>
                            <a:srgbClr val="000000">
                              <a:alpha val="100000"/>
                            </a:srgbClr>
                          </a:solidFill>
                          <a:latin typeface="Microsoft YaHei"/>
                          <a:ea typeface="Microsoft YaHei"/>
                          <a:cs typeface="Microsoft YaHei"/>
                        </a:rPr>
                        <a:t>内</a:t>
                      </a:r>
                      <a:r>
                        <a:rPr sz="900" kern="0" spc="120" dirty="0">
                          <a:solidFill>
                            <a:srgbClr val="000000">
                              <a:alpha val="100000"/>
                            </a:srgbClr>
                          </a:solidFill>
                          <a:latin typeface="Microsoft YaHei"/>
                          <a:ea typeface="Microsoft YaHei"/>
                          <a:cs typeface="Microsoft YaHei"/>
                        </a:rPr>
                        <a:t> </a:t>
                      </a:r>
                      <a:r>
                        <a:rPr sz="900" kern="0" spc="50" dirty="0">
                          <a:solidFill>
                            <a:srgbClr val="000000">
                              <a:alpha val="100000"/>
                            </a:srgbClr>
                          </a:solidFill>
                          <a:latin typeface="Microsoft YaHei"/>
                          <a:ea typeface="Microsoft YaHei"/>
                          <a:cs typeface="Microsoft YaHei"/>
                        </a:rPr>
                        <a:t>，应</a:t>
                      </a:r>
                      <a:r>
                        <a:rPr sz="900" kern="0" spc="-120" dirty="0">
                          <a:solidFill>
                            <a:srgbClr val="000000">
                              <a:alpha val="100000"/>
                            </a:srgbClr>
                          </a:solidFill>
                          <a:latin typeface="Microsoft YaHei"/>
                          <a:ea typeface="Microsoft YaHei"/>
                          <a:cs typeface="Microsoft YaHei"/>
                        </a:rPr>
                        <a:t> </a:t>
                      </a:r>
                      <a:r>
                        <a:rPr sz="900" kern="0" spc="50" dirty="0">
                          <a:solidFill>
                            <a:srgbClr val="000000">
                              <a:alpha val="100000"/>
                            </a:srgbClr>
                          </a:solidFill>
                          <a:latin typeface="Microsoft YaHei"/>
                          <a:ea typeface="Microsoft YaHei"/>
                          <a:cs typeface="Microsoft YaHei"/>
                        </a:rPr>
                        <a:t>设</a:t>
                      </a:r>
                      <a:r>
                        <a:rPr sz="900" kern="0" spc="-120" dirty="0">
                          <a:solidFill>
                            <a:srgbClr val="000000">
                              <a:alpha val="100000"/>
                            </a:srgbClr>
                          </a:solidFill>
                          <a:latin typeface="Microsoft YaHei"/>
                          <a:ea typeface="Microsoft YaHei"/>
                          <a:cs typeface="Microsoft YaHei"/>
                        </a:rPr>
                        <a:t> </a:t>
                      </a:r>
                      <a:r>
                        <a:rPr sz="900" kern="0" spc="50" dirty="0">
                          <a:solidFill>
                            <a:srgbClr val="000000">
                              <a:alpha val="100000"/>
                            </a:srgbClr>
                          </a:solidFill>
                          <a:latin typeface="Microsoft YaHei"/>
                          <a:ea typeface="Microsoft YaHei"/>
                          <a:cs typeface="Microsoft YaHei"/>
                        </a:rPr>
                        <a:t>置</a:t>
                      </a:r>
                      <a:r>
                        <a:rPr sz="900" kern="0" spc="-70" dirty="0">
                          <a:solidFill>
                            <a:srgbClr val="000000">
                              <a:alpha val="100000"/>
                            </a:srgbClr>
                          </a:solidFill>
                          <a:latin typeface="Microsoft YaHei"/>
                          <a:ea typeface="Microsoft YaHei"/>
                          <a:cs typeface="Microsoft YaHei"/>
                        </a:rPr>
                        <a:t> </a:t>
                      </a:r>
                      <a:r>
                        <a:rPr sz="900" kern="0" spc="50" dirty="0">
                          <a:solidFill>
                            <a:srgbClr val="000000">
                              <a:alpha val="100000"/>
                            </a:srgbClr>
                          </a:solidFill>
                          <a:latin typeface="Microsoft YaHei"/>
                          <a:ea typeface="Microsoft YaHei"/>
                          <a:cs typeface="Microsoft YaHei"/>
                        </a:rPr>
                        <a:t>固</a:t>
                      </a:r>
                      <a:r>
                        <a:rPr sz="900" kern="0" spc="-130" dirty="0">
                          <a:solidFill>
                            <a:srgbClr val="000000">
                              <a:alpha val="100000"/>
                            </a:srgbClr>
                          </a:solidFill>
                          <a:latin typeface="Microsoft YaHei"/>
                          <a:ea typeface="Microsoft YaHei"/>
                          <a:cs typeface="Microsoft YaHei"/>
                        </a:rPr>
                        <a:t> </a:t>
                      </a:r>
                      <a:r>
                        <a:rPr sz="900" kern="0" spc="50" dirty="0">
                          <a:solidFill>
                            <a:srgbClr val="000000">
                              <a:alpha val="100000"/>
                            </a:srgbClr>
                          </a:solidFill>
                          <a:latin typeface="Microsoft YaHei"/>
                          <a:ea typeface="Microsoft YaHei"/>
                          <a:cs typeface="Microsoft YaHei"/>
                        </a:rPr>
                        <a:t>定</a:t>
                      </a:r>
                      <a:r>
                        <a:rPr sz="900" kern="0" spc="-120" dirty="0">
                          <a:solidFill>
                            <a:srgbClr val="000000">
                              <a:alpha val="100000"/>
                            </a:srgbClr>
                          </a:solidFill>
                          <a:latin typeface="Microsoft YaHei"/>
                          <a:ea typeface="Microsoft YaHei"/>
                          <a:cs typeface="Microsoft YaHei"/>
                        </a:rPr>
                        <a:t> </a:t>
                      </a:r>
                      <a:r>
                        <a:rPr sz="900" kern="0" spc="50" dirty="0">
                          <a:solidFill>
                            <a:srgbClr val="000000">
                              <a:alpha val="100000"/>
                            </a:srgbClr>
                          </a:solidFill>
                          <a:latin typeface="Microsoft YaHei"/>
                          <a:ea typeface="Microsoft YaHei"/>
                          <a:cs typeface="Microsoft YaHei"/>
                        </a:rPr>
                        <a:t>式</a:t>
                      </a:r>
                      <a:r>
                        <a:rPr sz="900" kern="0" spc="0" dirty="0">
                          <a:solidFill>
                            <a:srgbClr val="000000">
                              <a:alpha val="100000"/>
                            </a:srgbClr>
                          </a:solidFill>
                          <a:latin typeface="Microsoft YaHei"/>
                          <a:ea typeface="Microsoft YaHei"/>
                          <a:cs typeface="Microsoft YaHei"/>
                        </a:rPr>
                        <a:t>          </a:t>
                      </a:r>
                      <a:r>
                        <a:rPr sz="900" kern="0" spc="180" dirty="0">
                          <a:solidFill>
                            <a:srgbClr val="000000">
                              <a:alpha val="100000"/>
                            </a:srgbClr>
                          </a:solidFill>
                          <a:latin typeface="Microsoft YaHei"/>
                          <a:ea typeface="Microsoft YaHei"/>
                          <a:cs typeface="Microsoft YaHei"/>
                        </a:rPr>
                        <a:t>可燃气体浓度报警装置</a:t>
                      </a:r>
                      <a:r>
                        <a:rPr sz="900" kern="0" spc="-70" dirty="0">
                          <a:solidFill>
                            <a:srgbClr val="000000">
                              <a:alpha val="100000"/>
                            </a:srgbClr>
                          </a:solidFill>
                          <a:latin typeface="Microsoft YaHei"/>
                          <a:ea typeface="Microsoft YaHei"/>
                          <a:cs typeface="Microsoft YaHei"/>
                        </a:rPr>
                        <a:t> </a:t>
                      </a:r>
                      <a:r>
                        <a:rPr sz="900" kern="0" spc="180" dirty="0">
                          <a:solidFill>
                            <a:srgbClr val="000000">
                              <a:alpha val="100000"/>
                            </a:srgbClr>
                          </a:solidFill>
                          <a:latin typeface="Microsoft YaHei"/>
                          <a:ea typeface="Microsoft YaHei"/>
                          <a:cs typeface="Microsoft YaHei"/>
                        </a:rPr>
                        <a:t>。</a:t>
                      </a:r>
                      <a:endParaRPr sz="900" dirty="0">
                        <a:latin typeface="Microsoft YaHei"/>
                        <a:ea typeface="Microsoft YaHei"/>
                        <a:cs typeface="Microsoft YaHei"/>
                      </a:endParaRPr>
                    </a:p>
                    <a:p>
                      <a:pPr marL="231775" indent="67944" algn="l" rtl="0" eaLnBrk="0">
                        <a:lnSpc>
                          <a:spcPct val="133000"/>
                        </a:lnSpc>
                        <a:spcBef>
                          <a:spcPts val="23"/>
                        </a:spcBef>
                        <a:tabLst/>
                      </a:pPr>
                      <a:r>
                        <a:rPr sz="900" kern="0" spc="70" dirty="0">
                          <a:solidFill>
                            <a:srgbClr val="FF0000">
                              <a:alpha val="100000"/>
                            </a:srgbClr>
                          </a:solidFill>
                          <a:latin typeface="Microsoft YaHei"/>
                          <a:ea typeface="Microsoft YaHei"/>
                          <a:cs typeface="Microsoft YaHei"/>
                        </a:rPr>
                        <a:t>〖</a:t>
                      </a:r>
                      <a:r>
                        <a:rPr sz="900" kern="0" spc="-130" dirty="0">
                          <a:solidFill>
                            <a:srgbClr val="FF0000">
                              <a:alpha val="100000"/>
                            </a:srgbClr>
                          </a:solidFill>
                          <a:latin typeface="Microsoft YaHei"/>
                          <a:ea typeface="Microsoft YaHei"/>
                          <a:cs typeface="Microsoft YaHei"/>
                        </a:rPr>
                        <a:t> </a:t>
                      </a:r>
                      <a:r>
                        <a:rPr sz="900" kern="0" spc="70" dirty="0">
                          <a:solidFill>
                            <a:srgbClr val="FF0000">
                              <a:alpha val="100000"/>
                            </a:srgbClr>
                          </a:solidFill>
                          <a:latin typeface="Microsoft YaHei"/>
                          <a:ea typeface="Microsoft YaHei"/>
                          <a:cs typeface="Microsoft YaHei"/>
                        </a:rPr>
                        <a:t>解</a:t>
                      </a:r>
                      <a:r>
                        <a:rPr sz="900" kern="0" spc="-120" dirty="0">
                          <a:solidFill>
                            <a:srgbClr val="FF0000">
                              <a:alpha val="100000"/>
                            </a:srgbClr>
                          </a:solidFill>
                          <a:latin typeface="Microsoft YaHei"/>
                          <a:ea typeface="Microsoft YaHei"/>
                          <a:cs typeface="Microsoft YaHei"/>
                        </a:rPr>
                        <a:t> </a:t>
                      </a:r>
                      <a:r>
                        <a:rPr sz="900" kern="0" spc="70" dirty="0">
                          <a:solidFill>
                            <a:srgbClr val="FF0000">
                              <a:alpha val="100000"/>
                            </a:srgbClr>
                          </a:solidFill>
                          <a:latin typeface="Microsoft YaHei"/>
                          <a:ea typeface="Microsoft YaHei"/>
                          <a:cs typeface="Microsoft YaHei"/>
                        </a:rPr>
                        <a:t>读</a:t>
                      </a:r>
                      <a:r>
                        <a:rPr sz="900" kern="0" spc="-70" dirty="0">
                          <a:solidFill>
                            <a:srgbClr val="FF0000">
                              <a:alpha val="100000"/>
                            </a:srgbClr>
                          </a:solidFill>
                          <a:latin typeface="Microsoft YaHei"/>
                          <a:ea typeface="Microsoft YaHei"/>
                          <a:cs typeface="Microsoft YaHei"/>
                        </a:rPr>
                        <a:t> </a:t>
                      </a:r>
                      <a:r>
                        <a:rPr sz="900" kern="0" spc="70" dirty="0">
                          <a:solidFill>
                            <a:srgbClr val="FF0000">
                              <a:alpha val="100000"/>
                            </a:srgbClr>
                          </a:solidFill>
                          <a:latin typeface="Microsoft YaHei"/>
                          <a:ea typeface="Microsoft YaHei"/>
                          <a:cs typeface="Microsoft YaHei"/>
                        </a:rPr>
                        <a:t>〗</a:t>
                      </a:r>
                      <a:r>
                        <a:rPr sz="900" kern="0" spc="-40" dirty="0">
                          <a:solidFill>
                            <a:srgbClr val="FF0000">
                              <a:alpha val="100000"/>
                            </a:srgbClr>
                          </a:solidFill>
                          <a:latin typeface="Microsoft YaHei"/>
                          <a:ea typeface="Microsoft YaHei"/>
                          <a:cs typeface="Microsoft YaHei"/>
                        </a:rPr>
                        <a:t> </a:t>
                      </a:r>
                      <a:r>
                        <a:rPr sz="900" kern="0" spc="70" dirty="0">
                          <a:solidFill>
                            <a:srgbClr val="000000">
                              <a:alpha val="100000"/>
                            </a:srgbClr>
                          </a:solidFill>
                          <a:latin typeface="Microsoft YaHei"/>
                          <a:ea typeface="Microsoft YaHei"/>
                          <a:cs typeface="Microsoft YaHei"/>
                        </a:rPr>
                        <a:t>《石油化工可燃气体和有毒气</a:t>
                      </a:r>
                      <a:r>
                        <a:rPr sz="900" kern="0" spc="60" dirty="0">
                          <a:solidFill>
                            <a:srgbClr val="000000">
                              <a:alpha val="100000"/>
                            </a:srgbClr>
                          </a:solidFill>
                          <a:latin typeface="Microsoft YaHei"/>
                          <a:ea typeface="Microsoft YaHei"/>
                          <a:cs typeface="Microsoft YaHei"/>
                        </a:rPr>
                        <a:t>体检测报警设计</a:t>
                      </a:r>
                      <a:r>
                        <a:rPr sz="900" kern="0" spc="0" dirty="0">
                          <a:solidFill>
                            <a:srgbClr val="000000">
                              <a:alpha val="100000"/>
                            </a:srgbClr>
                          </a:solidFill>
                          <a:latin typeface="Microsoft YaHei"/>
                          <a:ea typeface="Microsoft YaHei"/>
                          <a:cs typeface="Microsoft YaHei"/>
                        </a:rPr>
                        <a:t>           </a:t>
                      </a:r>
                      <a:r>
                        <a:rPr sz="900" kern="0" spc="60" dirty="0">
                          <a:solidFill>
                            <a:srgbClr val="000000">
                              <a:alpha val="100000"/>
                            </a:srgbClr>
                          </a:solidFill>
                          <a:latin typeface="Microsoft YaHei"/>
                          <a:ea typeface="Microsoft YaHei"/>
                          <a:cs typeface="Microsoft YaHei"/>
                        </a:rPr>
                        <a:t>标准》</a:t>
                      </a:r>
                      <a:r>
                        <a:rPr sz="900" kern="0" spc="-120" dirty="0">
                          <a:solidFill>
                            <a:srgbClr val="000000">
                              <a:alpha val="100000"/>
                            </a:srgbClr>
                          </a:solidFill>
                          <a:latin typeface="Microsoft YaHei"/>
                          <a:ea typeface="Microsoft YaHei"/>
                          <a:cs typeface="Microsoft YaHei"/>
                        </a:rPr>
                        <a:t> </a:t>
                      </a:r>
                      <a:r>
                        <a:rPr sz="900" kern="0" spc="0" dirty="0">
                          <a:solidFill>
                            <a:srgbClr val="000000">
                              <a:alpha val="100000"/>
                            </a:srgbClr>
                          </a:solidFill>
                          <a:latin typeface="Microsoft YaHei"/>
                          <a:ea typeface="Microsoft YaHei"/>
                          <a:cs typeface="Microsoft YaHei"/>
                        </a:rPr>
                        <a:t>GB</a:t>
                      </a:r>
                      <a:r>
                        <a:rPr sz="900" kern="0" spc="60" dirty="0">
                          <a:solidFill>
                            <a:srgbClr val="000000">
                              <a:alpha val="100000"/>
                            </a:srgbClr>
                          </a:solidFill>
                          <a:latin typeface="Microsoft YaHei"/>
                          <a:ea typeface="Microsoft YaHei"/>
                          <a:cs typeface="Microsoft YaHei"/>
                        </a:rPr>
                        <a:t>/T</a:t>
                      </a:r>
                      <a:r>
                        <a:rPr sz="900" kern="0" spc="120" dirty="0">
                          <a:solidFill>
                            <a:srgbClr val="000000">
                              <a:alpha val="100000"/>
                            </a:srgbClr>
                          </a:solidFill>
                          <a:latin typeface="Microsoft YaHei"/>
                          <a:ea typeface="Microsoft YaHei"/>
                          <a:cs typeface="Microsoft YaHei"/>
                        </a:rPr>
                        <a:t> </a:t>
                      </a:r>
                      <a:r>
                        <a:rPr sz="900" kern="0" spc="60" dirty="0">
                          <a:solidFill>
                            <a:srgbClr val="000000">
                              <a:alpha val="100000"/>
                            </a:srgbClr>
                          </a:solidFill>
                          <a:latin typeface="Microsoft YaHei"/>
                          <a:ea typeface="Microsoft YaHei"/>
                          <a:cs typeface="Microsoft YaHei"/>
                        </a:rPr>
                        <a:t>50493-2019 第3</a:t>
                      </a:r>
                      <a:r>
                        <a:rPr sz="900" kern="0" spc="-90" dirty="0">
                          <a:solidFill>
                            <a:srgbClr val="000000">
                              <a:alpha val="100000"/>
                            </a:srgbClr>
                          </a:solidFill>
                          <a:latin typeface="Microsoft YaHei"/>
                          <a:ea typeface="Microsoft YaHei"/>
                          <a:cs typeface="Microsoft YaHei"/>
                        </a:rPr>
                        <a:t> </a:t>
                      </a:r>
                      <a:r>
                        <a:rPr sz="900" kern="0" spc="60" dirty="0">
                          <a:solidFill>
                            <a:srgbClr val="000000">
                              <a:alpha val="100000"/>
                            </a:srgbClr>
                          </a:solidFill>
                          <a:latin typeface="Microsoft YaHei"/>
                          <a:ea typeface="Microsoft YaHei"/>
                          <a:cs typeface="Microsoft YaHei"/>
                        </a:rPr>
                        <a:t>.0.</a:t>
                      </a:r>
                      <a:r>
                        <a:rPr sz="900" kern="0" spc="-70" dirty="0">
                          <a:solidFill>
                            <a:srgbClr val="000000">
                              <a:alpha val="100000"/>
                            </a:srgbClr>
                          </a:solidFill>
                          <a:latin typeface="Microsoft YaHei"/>
                          <a:ea typeface="Microsoft YaHei"/>
                          <a:cs typeface="Microsoft YaHei"/>
                        </a:rPr>
                        <a:t> </a:t>
                      </a:r>
                      <a:r>
                        <a:rPr sz="900" kern="0" spc="60" dirty="0">
                          <a:solidFill>
                            <a:srgbClr val="000000">
                              <a:alpha val="100000"/>
                            </a:srgbClr>
                          </a:solidFill>
                          <a:latin typeface="Microsoft YaHei"/>
                          <a:ea typeface="Microsoft YaHei"/>
                          <a:cs typeface="Microsoft YaHei"/>
                        </a:rPr>
                        <a:t>3</a:t>
                      </a:r>
                      <a:r>
                        <a:rPr sz="900" kern="0" spc="-130" dirty="0">
                          <a:solidFill>
                            <a:srgbClr val="000000">
                              <a:alpha val="100000"/>
                            </a:srgbClr>
                          </a:solidFill>
                          <a:latin typeface="Microsoft YaHei"/>
                          <a:ea typeface="Microsoft YaHei"/>
                          <a:cs typeface="Microsoft YaHei"/>
                        </a:rPr>
                        <a:t> </a:t>
                      </a:r>
                      <a:r>
                        <a:rPr sz="900" kern="0" spc="60" dirty="0">
                          <a:solidFill>
                            <a:srgbClr val="000000">
                              <a:alpha val="100000"/>
                            </a:srgbClr>
                          </a:solidFill>
                          <a:latin typeface="Microsoft YaHei"/>
                          <a:ea typeface="Microsoft YaHei"/>
                          <a:cs typeface="Microsoft YaHei"/>
                        </a:rPr>
                        <a:t>条</a:t>
                      </a:r>
                      <a:r>
                        <a:rPr sz="900" kern="0" spc="130" dirty="0">
                          <a:solidFill>
                            <a:srgbClr val="000000">
                              <a:alpha val="100000"/>
                            </a:srgbClr>
                          </a:solidFill>
                          <a:latin typeface="Microsoft YaHei"/>
                          <a:ea typeface="Microsoft YaHei"/>
                          <a:cs typeface="Microsoft YaHei"/>
                        </a:rPr>
                        <a:t> </a:t>
                      </a:r>
                      <a:r>
                        <a:rPr sz="900" kern="0" spc="60" dirty="0">
                          <a:solidFill>
                            <a:srgbClr val="000000">
                              <a:alpha val="100000"/>
                            </a:srgbClr>
                          </a:solidFill>
                          <a:latin typeface="Microsoft YaHei"/>
                          <a:ea typeface="Microsoft YaHei"/>
                          <a:cs typeface="Microsoft YaHei"/>
                        </a:rPr>
                        <a:t>：可</a:t>
                      </a:r>
                      <a:r>
                        <a:rPr sz="900" kern="0" spc="-130" dirty="0">
                          <a:solidFill>
                            <a:srgbClr val="000000">
                              <a:alpha val="100000"/>
                            </a:srgbClr>
                          </a:solidFill>
                          <a:latin typeface="Microsoft YaHei"/>
                          <a:ea typeface="Microsoft YaHei"/>
                          <a:cs typeface="Microsoft YaHei"/>
                        </a:rPr>
                        <a:t> </a:t>
                      </a:r>
                      <a:r>
                        <a:rPr sz="900" kern="0" spc="60" dirty="0">
                          <a:solidFill>
                            <a:srgbClr val="000000">
                              <a:alpha val="100000"/>
                            </a:srgbClr>
                          </a:solidFill>
                          <a:latin typeface="Microsoft YaHei"/>
                          <a:ea typeface="Microsoft YaHei"/>
                          <a:cs typeface="Microsoft YaHei"/>
                        </a:rPr>
                        <a:t>燃</a:t>
                      </a:r>
                      <a:r>
                        <a:rPr sz="900" kern="0" spc="-130" dirty="0">
                          <a:solidFill>
                            <a:srgbClr val="000000">
                              <a:alpha val="100000"/>
                            </a:srgbClr>
                          </a:solidFill>
                          <a:latin typeface="Microsoft YaHei"/>
                          <a:ea typeface="Microsoft YaHei"/>
                          <a:cs typeface="Microsoft YaHei"/>
                        </a:rPr>
                        <a:t> </a:t>
                      </a:r>
                      <a:r>
                        <a:rPr sz="900" kern="0" spc="60" dirty="0">
                          <a:solidFill>
                            <a:srgbClr val="000000">
                              <a:alpha val="100000"/>
                            </a:srgbClr>
                          </a:solidFill>
                          <a:latin typeface="Microsoft YaHei"/>
                          <a:ea typeface="Microsoft YaHei"/>
                          <a:cs typeface="Microsoft YaHei"/>
                        </a:rPr>
                        <a:t>气</a:t>
                      </a:r>
                      <a:r>
                        <a:rPr sz="900" kern="0" spc="-130" dirty="0">
                          <a:solidFill>
                            <a:srgbClr val="000000">
                              <a:alpha val="100000"/>
                            </a:srgbClr>
                          </a:solidFill>
                          <a:latin typeface="Microsoft YaHei"/>
                          <a:ea typeface="Microsoft YaHei"/>
                          <a:cs typeface="Microsoft YaHei"/>
                        </a:rPr>
                        <a:t> </a:t>
                      </a:r>
                      <a:r>
                        <a:rPr sz="900" kern="0" spc="60" dirty="0">
                          <a:solidFill>
                            <a:srgbClr val="000000">
                              <a:alpha val="100000"/>
                            </a:srgbClr>
                          </a:solidFill>
                          <a:latin typeface="Microsoft YaHei"/>
                          <a:ea typeface="Microsoft YaHei"/>
                          <a:cs typeface="Microsoft YaHei"/>
                        </a:rPr>
                        <a:t>体</a:t>
                      </a:r>
                      <a:r>
                        <a:rPr sz="900" kern="0" spc="-120" dirty="0">
                          <a:solidFill>
                            <a:srgbClr val="000000">
                              <a:alpha val="100000"/>
                            </a:srgbClr>
                          </a:solidFill>
                          <a:latin typeface="Microsoft YaHei"/>
                          <a:ea typeface="Microsoft YaHei"/>
                          <a:cs typeface="Microsoft YaHei"/>
                        </a:rPr>
                        <a:t> </a:t>
                      </a:r>
                      <a:r>
                        <a:rPr sz="900" kern="0" spc="60" dirty="0">
                          <a:solidFill>
                            <a:srgbClr val="000000">
                              <a:alpha val="100000"/>
                            </a:srgbClr>
                          </a:solidFill>
                          <a:latin typeface="Microsoft YaHei"/>
                          <a:ea typeface="Microsoft YaHei"/>
                          <a:cs typeface="Microsoft YaHei"/>
                        </a:rPr>
                        <a:t>和</a:t>
                      </a:r>
                      <a:r>
                        <a:rPr sz="900" kern="0" spc="-130" dirty="0">
                          <a:solidFill>
                            <a:srgbClr val="000000">
                              <a:alpha val="100000"/>
                            </a:srgbClr>
                          </a:solidFill>
                          <a:latin typeface="Microsoft YaHei"/>
                          <a:ea typeface="Microsoft YaHei"/>
                          <a:cs typeface="Microsoft YaHei"/>
                        </a:rPr>
                        <a:t> </a:t>
                      </a:r>
                      <a:r>
                        <a:rPr sz="900" kern="0" spc="60" dirty="0">
                          <a:solidFill>
                            <a:srgbClr val="000000">
                              <a:alpha val="100000"/>
                            </a:srgbClr>
                          </a:solidFill>
                          <a:latin typeface="Microsoft YaHei"/>
                          <a:ea typeface="Microsoft YaHei"/>
                          <a:cs typeface="Microsoft YaHei"/>
                        </a:rPr>
                        <a:t>有</a:t>
                      </a:r>
                      <a:r>
                        <a:rPr sz="900" kern="0" spc="0" dirty="0">
                          <a:solidFill>
                            <a:srgbClr val="000000">
                              <a:alpha val="100000"/>
                            </a:srgbClr>
                          </a:solidFill>
                          <a:latin typeface="Microsoft YaHei"/>
                          <a:ea typeface="Microsoft YaHei"/>
                          <a:cs typeface="Microsoft YaHei"/>
                        </a:rPr>
                        <a:t>            </a:t>
                      </a:r>
                      <a:r>
                        <a:rPr sz="900" kern="0" spc="210" dirty="0">
                          <a:solidFill>
                            <a:srgbClr val="000000">
                              <a:alpha val="100000"/>
                            </a:srgbClr>
                          </a:solidFill>
                          <a:latin typeface="Microsoft YaHei"/>
                          <a:ea typeface="Microsoft YaHei"/>
                          <a:cs typeface="Microsoft YaHei"/>
                        </a:rPr>
                        <a:t>毒气体检测报警信号</a:t>
                      </a:r>
                      <a:r>
                        <a:rPr sz="900" kern="0" spc="200" dirty="0">
                          <a:solidFill>
                            <a:srgbClr val="000000">
                              <a:alpha val="100000"/>
                            </a:srgbClr>
                          </a:solidFill>
                          <a:latin typeface="Microsoft YaHei"/>
                          <a:ea typeface="Microsoft YaHei"/>
                          <a:cs typeface="Microsoft YaHei"/>
                        </a:rPr>
                        <a:t>应送至有人值守的现场控制室</a:t>
                      </a:r>
                      <a:r>
                        <a:rPr sz="900" kern="0" spc="-90" dirty="0">
                          <a:solidFill>
                            <a:srgbClr val="000000">
                              <a:alpha val="100000"/>
                            </a:srgbClr>
                          </a:solidFill>
                          <a:latin typeface="Microsoft YaHei"/>
                          <a:ea typeface="Microsoft YaHei"/>
                          <a:cs typeface="Microsoft YaHei"/>
                        </a:rPr>
                        <a:t> </a:t>
                      </a:r>
                      <a:r>
                        <a:rPr sz="900" kern="0" spc="200" dirty="0">
                          <a:solidFill>
                            <a:srgbClr val="000000">
                              <a:alpha val="100000"/>
                            </a:srgbClr>
                          </a:solidFill>
                          <a:latin typeface="Microsoft YaHei"/>
                          <a:ea typeface="Microsoft YaHei"/>
                          <a:cs typeface="Microsoft YaHei"/>
                        </a:rPr>
                        <a:t>、</a:t>
                      </a:r>
                      <a:r>
                        <a:rPr sz="900" kern="0" spc="0" dirty="0">
                          <a:solidFill>
                            <a:srgbClr val="000000">
                              <a:alpha val="100000"/>
                            </a:srgbClr>
                          </a:solidFill>
                          <a:latin typeface="Microsoft YaHei"/>
                          <a:ea typeface="Microsoft YaHei"/>
                          <a:cs typeface="Microsoft YaHei"/>
                        </a:rPr>
                        <a:t>       </a:t>
                      </a:r>
                      <a:r>
                        <a:rPr sz="900" kern="0" spc="70" dirty="0">
                          <a:solidFill>
                            <a:srgbClr val="000000">
                              <a:alpha val="100000"/>
                            </a:srgbClr>
                          </a:solidFill>
                          <a:latin typeface="Microsoft YaHei"/>
                          <a:ea typeface="Microsoft YaHei"/>
                          <a:cs typeface="Microsoft YaHei"/>
                        </a:rPr>
                        <a:t>中</a:t>
                      </a:r>
                      <a:r>
                        <a:rPr sz="900" kern="0" spc="-130" dirty="0">
                          <a:solidFill>
                            <a:srgbClr val="000000">
                              <a:alpha val="100000"/>
                            </a:srgbClr>
                          </a:solidFill>
                          <a:latin typeface="Microsoft YaHei"/>
                          <a:ea typeface="Microsoft YaHei"/>
                          <a:cs typeface="Microsoft YaHei"/>
                        </a:rPr>
                        <a:t> </a:t>
                      </a:r>
                      <a:r>
                        <a:rPr sz="900" kern="0" spc="70" dirty="0">
                          <a:solidFill>
                            <a:srgbClr val="000000">
                              <a:alpha val="100000"/>
                            </a:srgbClr>
                          </a:solidFill>
                          <a:latin typeface="Microsoft YaHei"/>
                          <a:ea typeface="Microsoft YaHei"/>
                          <a:cs typeface="Microsoft YaHei"/>
                        </a:rPr>
                        <a:t>心</a:t>
                      </a:r>
                      <a:r>
                        <a:rPr sz="900" kern="0" spc="-130" dirty="0">
                          <a:solidFill>
                            <a:srgbClr val="000000">
                              <a:alpha val="100000"/>
                            </a:srgbClr>
                          </a:solidFill>
                          <a:latin typeface="Microsoft YaHei"/>
                          <a:ea typeface="Microsoft YaHei"/>
                          <a:cs typeface="Microsoft YaHei"/>
                        </a:rPr>
                        <a:t> </a:t>
                      </a:r>
                      <a:r>
                        <a:rPr sz="900" kern="0" spc="70" dirty="0">
                          <a:solidFill>
                            <a:srgbClr val="000000">
                              <a:alpha val="100000"/>
                            </a:srgbClr>
                          </a:solidFill>
                          <a:latin typeface="Microsoft YaHei"/>
                          <a:ea typeface="Microsoft YaHei"/>
                          <a:cs typeface="Microsoft YaHei"/>
                        </a:rPr>
                        <a:t>控</a:t>
                      </a:r>
                      <a:r>
                        <a:rPr sz="900" kern="0" spc="-120" dirty="0">
                          <a:solidFill>
                            <a:srgbClr val="000000">
                              <a:alpha val="100000"/>
                            </a:srgbClr>
                          </a:solidFill>
                          <a:latin typeface="Microsoft YaHei"/>
                          <a:ea typeface="Microsoft YaHei"/>
                          <a:cs typeface="Microsoft YaHei"/>
                        </a:rPr>
                        <a:t> </a:t>
                      </a:r>
                      <a:r>
                        <a:rPr sz="900" kern="0" spc="70" dirty="0">
                          <a:solidFill>
                            <a:srgbClr val="000000">
                              <a:alpha val="100000"/>
                            </a:srgbClr>
                          </a:solidFill>
                          <a:latin typeface="Microsoft YaHei"/>
                          <a:ea typeface="Microsoft YaHei"/>
                          <a:cs typeface="Microsoft YaHei"/>
                        </a:rPr>
                        <a:t>制</a:t>
                      </a:r>
                      <a:r>
                        <a:rPr sz="900" kern="0" spc="-120" dirty="0">
                          <a:solidFill>
                            <a:srgbClr val="000000">
                              <a:alpha val="100000"/>
                            </a:srgbClr>
                          </a:solidFill>
                          <a:latin typeface="Microsoft YaHei"/>
                          <a:ea typeface="Microsoft YaHei"/>
                          <a:cs typeface="Microsoft YaHei"/>
                        </a:rPr>
                        <a:t> </a:t>
                      </a:r>
                      <a:r>
                        <a:rPr sz="900" kern="0" spc="70" dirty="0">
                          <a:solidFill>
                            <a:srgbClr val="000000">
                              <a:alpha val="100000"/>
                            </a:srgbClr>
                          </a:solidFill>
                          <a:latin typeface="Microsoft YaHei"/>
                          <a:ea typeface="Microsoft YaHei"/>
                          <a:cs typeface="Microsoft YaHei"/>
                        </a:rPr>
                        <a:t>室</a:t>
                      </a:r>
                      <a:r>
                        <a:rPr sz="900" kern="0" spc="-130" dirty="0">
                          <a:solidFill>
                            <a:srgbClr val="000000">
                              <a:alpha val="100000"/>
                            </a:srgbClr>
                          </a:solidFill>
                          <a:latin typeface="Microsoft YaHei"/>
                          <a:ea typeface="Microsoft YaHei"/>
                          <a:cs typeface="Microsoft YaHei"/>
                        </a:rPr>
                        <a:t> </a:t>
                      </a:r>
                      <a:r>
                        <a:rPr sz="900" kern="0" spc="70" dirty="0">
                          <a:solidFill>
                            <a:srgbClr val="000000">
                              <a:alpha val="100000"/>
                            </a:srgbClr>
                          </a:solidFill>
                          <a:latin typeface="Microsoft YaHei"/>
                          <a:ea typeface="Microsoft YaHei"/>
                          <a:cs typeface="Microsoft YaHei"/>
                        </a:rPr>
                        <a:t>等</a:t>
                      </a:r>
                      <a:r>
                        <a:rPr sz="900" kern="0" spc="-130" dirty="0">
                          <a:solidFill>
                            <a:srgbClr val="000000">
                              <a:alpha val="100000"/>
                            </a:srgbClr>
                          </a:solidFill>
                          <a:latin typeface="Microsoft YaHei"/>
                          <a:ea typeface="Microsoft YaHei"/>
                          <a:cs typeface="Microsoft YaHei"/>
                        </a:rPr>
                        <a:t> </a:t>
                      </a:r>
                      <a:r>
                        <a:rPr sz="900" kern="0" spc="70" dirty="0">
                          <a:solidFill>
                            <a:srgbClr val="000000">
                              <a:alpha val="100000"/>
                            </a:srgbClr>
                          </a:solidFill>
                          <a:latin typeface="Microsoft YaHei"/>
                          <a:ea typeface="Microsoft YaHei"/>
                          <a:cs typeface="Microsoft YaHei"/>
                        </a:rPr>
                        <a:t>进</a:t>
                      </a:r>
                      <a:r>
                        <a:rPr sz="900" kern="0" spc="-120" dirty="0">
                          <a:solidFill>
                            <a:srgbClr val="000000">
                              <a:alpha val="100000"/>
                            </a:srgbClr>
                          </a:solidFill>
                          <a:latin typeface="Microsoft YaHei"/>
                          <a:ea typeface="Microsoft YaHei"/>
                          <a:cs typeface="Microsoft YaHei"/>
                        </a:rPr>
                        <a:t> </a:t>
                      </a:r>
                      <a:r>
                        <a:rPr sz="900" kern="0" spc="70" dirty="0">
                          <a:solidFill>
                            <a:srgbClr val="000000">
                              <a:alpha val="100000"/>
                            </a:srgbClr>
                          </a:solidFill>
                          <a:latin typeface="Microsoft YaHei"/>
                          <a:ea typeface="Microsoft YaHei"/>
                          <a:cs typeface="Microsoft YaHei"/>
                        </a:rPr>
                        <a:t>行</a:t>
                      </a:r>
                      <a:r>
                        <a:rPr sz="900" kern="0" spc="-120" dirty="0">
                          <a:solidFill>
                            <a:srgbClr val="000000">
                              <a:alpha val="100000"/>
                            </a:srgbClr>
                          </a:solidFill>
                          <a:latin typeface="Microsoft YaHei"/>
                          <a:ea typeface="Microsoft YaHei"/>
                          <a:cs typeface="Microsoft YaHei"/>
                        </a:rPr>
                        <a:t> </a:t>
                      </a:r>
                      <a:r>
                        <a:rPr sz="900" kern="0" spc="70" dirty="0">
                          <a:solidFill>
                            <a:srgbClr val="000000">
                              <a:alpha val="100000"/>
                            </a:srgbClr>
                          </a:solidFill>
                          <a:latin typeface="Microsoft YaHei"/>
                          <a:ea typeface="Microsoft YaHei"/>
                          <a:cs typeface="Microsoft YaHei"/>
                        </a:rPr>
                        <a:t>显</a:t>
                      </a:r>
                      <a:r>
                        <a:rPr sz="900" kern="0" spc="-120" dirty="0">
                          <a:solidFill>
                            <a:srgbClr val="000000">
                              <a:alpha val="100000"/>
                            </a:srgbClr>
                          </a:solidFill>
                          <a:latin typeface="Microsoft YaHei"/>
                          <a:ea typeface="Microsoft YaHei"/>
                          <a:cs typeface="Microsoft YaHei"/>
                        </a:rPr>
                        <a:t> </a:t>
                      </a:r>
                      <a:r>
                        <a:rPr sz="900" kern="0" spc="70" dirty="0">
                          <a:solidFill>
                            <a:srgbClr val="000000">
                              <a:alpha val="100000"/>
                            </a:srgbClr>
                          </a:solidFill>
                          <a:latin typeface="Microsoft YaHei"/>
                          <a:ea typeface="Microsoft YaHei"/>
                          <a:cs typeface="Microsoft YaHei"/>
                        </a:rPr>
                        <a:t>示</a:t>
                      </a:r>
                      <a:r>
                        <a:rPr sz="900" kern="0" spc="-120" dirty="0">
                          <a:solidFill>
                            <a:srgbClr val="000000">
                              <a:alpha val="100000"/>
                            </a:srgbClr>
                          </a:solidFill>
                          <a:latin typeface="Microsoft YaHei"/>
                          <a:ea typeface="Microsoft YaHei"/>
                          <a:cs typeface="Microsoft YaHei"/>
                        </a:rPr>
                        <a:t> </a:t>
                      </a:r>
                      <a:r>
                        <a:rPr sz="900" kern="0" spc="70" dirty="0">
                          <a:solidFill>
                            <a:srgbClr val="000000">
                              <a:alpha val="100000"/>
                            </a:srgbClr>
                          </a:solidFill>
                          <a:latin typeface="Microsoft YaHei"/>
                          <a:ea typeface="Microsoft YaHei"/>
                          <a:cs typeface="Microsoft YaHei"/>
                        </a:rPr>
                        <a:t>报</a:t>
                      </a:r>
                      <a:r>
                        <a:rPr sz="900" kern="0" spc="-120" dirty="0">
                          <a:solidFill>
                            <a:srgbClr val="000000">
                              <a:alpha val="100000"/>
                            </a:srgbClr>
                          </a:solidFill>
                          <a:latin typeface="Microsoft YaHei"/>
                          <a:ea typeface="Microsoft YaHei"/>
                          <a:cs typeface="Microsoft YaHei"/>
                        </a:rPr>
                        <a:t> </a:t>
                      </a:r>
                      <a:r>
                        <a:rPr sz="900" kern="0" spc="70" dirty="0">
                          <a:solidFill>
                            <a:srgbClr val="000000">
                              <a:alpha val="100000"/>
                            </a:srgbClr>
                          </a:solidFill>
                          <a:latin typeface="Microsoft YaHei"/>
                          <a:ea typeface="Microsoft YaHei"/>
                          <a:cs typeface="Microsoft YaHei"/>
                        </a:rPr>
                        <a:t>警</a:t>
                      </a:r>
                      <a:r>
                        <a:rPr sz="900" kern="0" spc="-120" dirty="0">
                          <a:solidFill>
                            <a:srgbClr val="000000">
                              <a:alpha val="100000"/>
                            </a:srgbClr>
                          </a:solidFill>
                          <a:latin typeface="Microsoft YaHei"/>
                          <a:ea typeface="Microsoft YaHei"/>
                          <a:cs typeface="Microsoft YaHei"/>
                        </a:rPr>
                        <a:t> </a:t>
                      </a:r>
                      <a:r>
                        <a:rPr sz="900" kern="0" spc="70" dirty="0">
                          <a:solidFill>
                            <a:srgbClr val="000000">
                              <a:alpha val="100000"/>
                            </a:srgbClr>
                          </a:solidFill>
                          <a:latin typeface="Microsoft YaHei"/>
                          <a:ea typeface="Microsoft YaHei"/>
                          <a:cs typeface="Microsoft YaHei"/>
                        </a:rPr>
                        <a:t>;</a:t>
                      </a:r>
                      <a:r>
                        <a:rPr sz="900" kern="0" spc="-120" dirty="0">
                          <a:solidFill>
                            <a:srgbClr val="000000">
                              <a:alpha val="100000"/>
                            </a:srgbClr>
                          </a:solidFill>
                          <a:latin typeface="Microsoft YaHei"/>
                          <a:ea typeface="Microsoft YaHei"/>
                          <a:cs typeface="Microsoft YaHei"/>
                        </a:rPr>
                        <a:t> </a:t>
                      </a:r>
                      <a:r>
                        <a:rPr sz="900" kern="0" spc="70" dirty="0">
                          <a:solidFill>
                            <a:srgbClr val="000000">
                              <a:alpha val="100000"/>
                            </a:srgbClr>
                          </a:solidFill>
                          <a:latin typeface="Microsoft YaHei"/>
                          <a:ea typeface="Microsoft YaHei"/>
                          <a:cs typeface="Microsoft YaHei"/>
                        </a:rPr>
                        <a:t>可</a:t>
                      </a:r>
                      <a:r>
                        <a:rPr sz="900" kern="0" spc="-130" dirty="0">
                          <a:solidFill>
                            <a:srgbClr val="000000">
                              <a:alpha val="100000"/>
                            </a:srgbClr>
                          </a:solidFill>
                          <a:latin typeface="Microsoft YaHei"/>
                          <a:ea typeface="Microsoft YaHei"/>
                          <a:cs typeface="Microsoft YaHei"/>
                        </a:rPr>
                        <a:t> </a:t>
                      </a:r>
                      <a:r>
                        <a:rPr sz="900" kern="0" spc="70" dirty="0">
                          <a:solidFill>
                            <a:srgbClr val="000000">
                              <a:alpha val="100000"/>
                            </a:srgbClr>
                          </a:solidFill>
                          <a:latin typeface="Microsoft YaHei"/>
                          <a:ea typeface="Microsoft YaHei"/>
                          <a:cs typeface="Microsoft YaHei"/>
                        </a:rPr>
                        <a:t>燃</a:t>
                      </a:r>
                      <a:r>
                        <a:rPr sz="900" kern="0" spc="-130" dirty="0">
                          <a:solidFill>
                            <a:srgbClr val="000000">
                              <a:alpha val="100000"/>
                            </a:srgbClr>
                          </a:solidFill>
                          <a:latin typeface="Microsoft YaHei"/>
                          <a:ea typeface="Microsoft YaHei"/>
                          <a:cs typeface="Microsoft YaHei"/>
                        </a:rPr>
                        <a:t> </a:t>
                      </a:r>
                      <a:r>
                        <a:rPr sz="900" kern="0" spc="70" dirty="0">
                          <a:solidFill>
                            <a:srgbClr val="000000">
                              <a:alpha val="100000"/>
                            </a:srgbClr>
                          </a:solidFill>
                          <a:latin typeface="Microsoft YaHei"/>
                          <a:ea typeface="Microsoft YaHei"/>
                          <a:cs typeface="Microsoft YaHei"/>
                        </a:rPr>
                        <a:t>气</a:t>
                      </a:r>
                      <a:r>
                        <a:rPr sz="900" kern="0" spc="-130" dirty="0">
                          <a:solidFill>
                            <a:srgbClr val="000000">
                              <a:alpha val="100000"/>
                            </a:srgbClr>
                          </a:solidFill>
                          <a:latin typeface="Microsoft YaHei"/>
                          <a:ea typeface="Microsoft YaHei"/>
                          <a:cs typeface="Microsoft YaHei"/>
                        </a:rPr>
                        <a:t> </a:t>
                      </a:r>
                      <a:r>
                        <a:rPr sz="900" kern="0" spc="70" dirty="0">
                          <a:solidFill>
                            <a:srgbClr val="000000">
                              <a:alpha val="100000"/>
                            </a:srgbClr>
                          </a:solidFill>
                          <a:latin typeface="Microsoft YaHei"/>
                          <a:ea typeface="Microsoft YaHei"/>
                          <a:cs typeface="Microsoft YaHei"/>
                        </a:rPr>
                        <a:t>体</a:t>
                      </a:r>
                      <a:r>
                        <a:rPr sz="900" kern="0" spc="-110" dirty="0">
                          <a:solidFill>
                            <a:srgbClr val="000000">
                              <a:alpha val="100000"/>
                            </a:srgbClr>
                          </a:solidFill>
                          <a:latin typeface="Microsoft YaHei"/>
                          <a:ea typeface="Microsoft YaHei"/>
                          <a:cs typeface="Microsoft YaHei"/>
                        </a:rPr>
                        <a:t> </a:t>
                      </a:r>
                      <a:r>
                        <a:rPr sz="900" kern="0" spc="70" dirty="0">
                          <a:solidFill>
                            <a:srgbClr val="000000">
                              <a:alpha val="100000"/>
                            </a:srgbClr>
                          </a:solidFill>
                          <a:latin typeface="Microsoft YaHei"/>
                          <a:ea typeface="Microsoft YaHei"/>
                          <a:cs typeface="Microsoft YaHei"/>
                        </a:rPr>
                        <a:t>二</a:t>
                      </a:r>
                      <a:r>
                        <a:rPr sz="900" kern="0" spc="-120" dirty="0">
                          <a:solidFill>
                            <a:srgbClr val="000000">
                              <a:alpha val="100000"/>
                            </a:srgbClr>
                          </a:solidFill>
                          <a:latin typeface="Microsoft YaHei"/>
                          <a:ea typeface="Microsoft YaHei"/>
                          <a:cs typeface="Microsoft YaHei"/>
                        </a:rPr>
                        <a:t> </a:t>
                      </a:r>
                      <a:r>
                        <a:rPr sz="900" kern="0" spc="70" dirty="0">
                          <a:solidFill>
                            <a:srgbClr val="000000">
                              <a:alpha val="100000"/>
                            </a:srgbClr>
                          </a:solidFill>
                          <a:latin typeface="Microsoft YaHei"/>
                          <a:ea typeface="Microsoft YaHei"/>
                          <a:cs typeface="Microsoft YaHei"/>
                        </a:rPr>
                        <a:t>级</a:t>
                      </a:r>
                      <a:r>
                        <a:rPr sz="900" kern="0" spc="-130" dirty="0">
                          <a:solidFill>
                            <a:srgbClr val="000000">
                              <a:alpha val="100000"/>
                            </a:srgbClr>
                          </a:solidFill>
                          <a:latin typeface="Microsoft YaHei"/>
                          <a:ea typeface="Microsoft YaHei"/>
                          <a:cs typeface="Microsoft YaHei"/>
                        </a:rPr>
                        <a:t> </a:t>
                      </a:r>
                      <a:r>
                        <a:rPr sz="900" kern="0" spc="70" dirty="0">
                          <a:solidFill>
                            <a:srgbClr val="000000">
                              <a:alpha val="100000"/>
                            </a:srgbClr>
                          </a:solidFill>
                          <a:latin typeface="Microsoft YaHei"/>
                          <a:ea typeface="Microsoft YaHei"/>
                          <a:cs typeface="Microsoft YaHei"/>
                        </a:rPr>
                        <a:t>报</a:t>
                      </a:r>
                      <a:r>
                        <a:rPr sz="900" kern="0" spc="-110" dirty="0">
                          <a:solidFill>
                            <a:srgbClr val="000000">
                              <a:alpha val="100000"/>
                            </a:srgbClr>
                          </a:solidFill>
                          <a:latin typeface="Microsoft YaHei"/>
                          <a:ea typeface="Microsoft YaHei"/>
                          <a:cs typeface="Microsoft YaHei"/>
                        </a:rPr>
                        <a:t> </a:t>
                      </a:r>
                      <a:r>
                        <a:rPr sz="900" kern="0" spc="70" dirty="0">
                          <a:solidFill>
                            <a:srgbClr val="000000">
                              <a:alpha val="100000"/>
                            </a:srgbClr>
                          </a:solidFill>
                          <a:latin typeface="Microsoft YaHei"/>
                          <a:ea typeface="Microsoft YaHei"/>
                          <a:cs typeface="Microsoft YaHei"/>
                        </a:rPr>
                        <a:t>警</a:t>
                      </a:r>
                      <a:r>
                        <a:rPr sz="900" kern="0" spc="-130" dirty="0">
                          <a:solidFill>
                            <a:srgbClr val="000000">
                              <a:alpha val="100000"/>
                            </a:srgbClr>
                          </a:solidFill>
                          <a:latin typeface="Microsoft YaHei"/>
                          <a:ea typeface="Microsoft YaHei"/>
                          <a:cs typeface="Microsoft YaHei"/>
                        </a:rPr>
                        <a:t> </a:t>
                      </a:r>
                      <a:r>
                        <a:rPr sz="900" kern="0" spc="70" dirty="0">
                          <a:solidFill>
                            <a:srgbClr val="000000">
                              <a:alpha val="100000"/>
                            </a:srgbClr>
                          </a:solidFill>
                          <a:latin typeface="Microsoft YaHei"/>
                          <a:ea typeface="Microsoft YaHei"/>
                          <a:cs typeface="Microsoft YaHei"/>
                        </a:rPr>
                        <a:t>信</a:t>
                      </a:r>
                      <a:r>
                        <a:rPr sz="900" kern="0" spc="-120" dirty="0">
                          <a:solidFill>
                            <a:srgbClr val="000000">
                              <a:alpha val="100000"/>
                            </a:srgbClr>
                          </a:solidFill>
                          <a:latin typeface="Microsoft YaHei"/>
                          <a:ea typeface="Microsoft YaHei"/>
                          <a:cs typeface="Microsoft YaHei"/>
                        </a:rPr>
                        <a:t> </a:t>
                      </a:r>
                      <a:r>
                        <a:rPr sz="900" kern="0" spc="70" dirty="0">
                          <a:solidFill>
                            <a:srgbClr val="000000">
                              <a:alpha val="100000"/>
                            </a:srgbClr>
                          </a:solidFill>
                          <a:latin typeface="Microsoft YaHei"/>
                          <a:ea typeface="Microsoft YaHei"/>
                          <a:cs typeface="Microsoft YaHei"/>
                        </a:rPr>
                        <a:t>号</a:t>
                      </a:r>
                      <a:r>
                        <a:rPr sz="900" kern="0" spc="-80" dirty="0">
                          <a:solidFill>
                            <a:srgbClr val="000000">
                              <a:alpha val="100000"/>
                            </a:srgbClr>
                          </a:solidFill>
                          <a:latin typeface="Microsoft YaHei"/>
                          <a:ea typeface="Microsoft YaHei"/>
                          <a:cs typeface="Microsoft YaHei"/>
                        </a:rPr>
                        <a:t> </a:t>
                      </a:r>
                      <a:r>
                        <a:rPr sz="900" kern="0" spc="70" dirty="0">
                          <a:solidFill>
                            <a:srgbClr val="000000">
                              <a:alpha val="100000"/>
                            </a:srgbClr>
                          </a:solidFill>
                          <a:latin typeface="Microsoft YaHei"/>
                          <a:ea typeface="Microsoft YaHei"/>
                          <a:cs typeface="Microsoft YaHei"/>
                        </a:rPr>
                        <a:t>、</a:t>
                      </a:r>
                      <a:r>
                        <a:rPr sz="900" kern="0" spc="0" dirty="0">
                          <a:solidFill>
                            <a:srgbClr val="000000">
                              <a:alpha val="100000"/>
                            </a:srgbClr>
                          </a:solidFill>
                          <a:latin typeface="Microsoft YaHei"/>
                          <a:ea typeface="Microsoft YaHei"/>
                          <a:cs typeface="Microsoft YaHei"/>
                        </a:rPr>
                        <a:t>      </a:t>
                      </a:r>
                      <a:r>
                        <a:rPr sz="900" kern="0" spc="210" dirty="0">
                          <a:solidFill>
                            <a:srgbClr val="000000">
                              <a:alpha val="100000"/>
                            </a:srgbClr>
                          </a:solidFill>
                          <a:latin typeface="Microsoft YaHei"/>
                          <a:ea typeface="Microsoft YaHei"/>
                          <a:cs typeface="Microsoft YaHei"/>
                        </a:rPr>
                        <a:t>可燃气体和有毒气体检测报警系统报警控制单元的</a:t>
                      </a:r>
                      <a:r>
                        <a:rPr sz="900" kern="0" spc="0" dirty="0">
                          <a:solidFill>
                            <a:srgbClr val="000000">
                              <a:alpha val="100000"/>
                            </a:srgbClr>
                          </a:solidFill>
                          <a:latin typeface="Microsoft YaHei"/>
                          <a:ea typeface="Microsoft YaHei"/>
                          <a:cs typeface="Microsoft YaHei"/>
                        </a:rPr>
                        <a:t>           </a:t>
                      </a:r>
                      <a:r>
                        <a:rPr sz="900" kern="0" spc="190" dirty="0">
                          <a:solidFill>
                            <a:srgbClr val="000000">
                              <a:alpha val="100000"/>
                            </a:srgbClr>
                          </a:solidFill>
                          <a:latin typeface="Microsoft YaHei"/>
                          <a:ea typeface="Microsoft YaHei"/>
                          <a:cs typeface="Microsoft YaHei"/>
                        </a:rPr>
                        <a:t>故障信号应送至消防控制室</a:t>
                      </a:r>
                      <a:r>
                        <a:rPr sz="900" kern="0" spc="-120" dirty="0">
                          <a:solidFill>
                            <a:srgbClr val="000000">
                              <a:alpha val="100000"/>
                            </a:srgbClr>
                          </a:solidFill>
                          <a:latin typeface="Microsoft YaHei"/>
                          <a:ea typeface="Microsoft YaHei"/>
                          <a:cs typeface="Microsoft YaHei"/>
                        </a:rPr>
                        <a:t> </a:t>
                      </a:r>
                      <a:r>
                        <a:rPr sz="900" kern="0" spc="190" dirty="0">
                          <a:solidFill>
                            <a:srgbClr val="000000">
                              <a:alpha val="100000"/>
                            </a:srgbClr>
                          </a:solidFill>
                          <a:latin typeface="Microsoft YaHei"/>
                          <a:ea typeface="Microsoft YaHei"/>
                          <a:cs typeface="Microsoft YaHei"/>
                        </a:rPr>
                        <a:t>。</a:t>
                      </a:r>
                      <a:endParaRPr sz="900" dirty="0">
                        <a:latin typeface="Microsoft YaHei"/>
                        <a:ea typeface="Microsoft YaHei"/>
                        <a:cs typeface="Microsoft YaHei"/>
                      </a:endParaRPr>
                    </a:p>
                  </a:txBody>
                  <a:tcPr marL="0" marR="0" marT="0" marB="0">
                    <a:lnL w="12700" cap="flat" cmpd="sng" algn="ctr">
                      <a:solidFill>
                        <a:srgbClr val="8EBFD6"/>
                      </a:solidFill>
                      <a:prstDash val="solid"/>
                      <a:round/>
                      <a:headEnd type="none" w="med" len="med"/>
                      <a:tailEnd type="none" w="med" len="med"/>
                    </a:lnL>
                    <a:lnR>
                      <a:noFill/>
                    </a:lnR>
                    <a:lnT>
                      <a:noFill/>
                    </a:lnT>
                    <a:lnB w="12700" cap="flat" cmpd="sng" algn="ctr">
                      <a:solidFill>
                        <a:srgbClr val="8EBFD6"/>
                      </a:solidFill>
                      <a:prstDash val="solid"/>
                      <a:round/>
                      <a:headEnd type="none" w="med" len="med"/>
                      <a:tailEnd type="none" w="med" len="med"/>
                    </a:lnB>
                  </a:tcPr>
                </a:tc>
                <a:extLst>
                  <a:ext uri="{0D108BD9-81ED-4DB2-BD59-A6C34878D82A}">
                    <a16:rowId xmlns:a16="http://schemas.microsoft.com/office/drawing/2014/main" val="10000"/>
                  </a:ext>
                </a:extLst>
              </a:tr>
            </a:tbl>
          </a:graphicData>
        </a:graphic>
      </p:graphicFrame>
      <p:sp>
        <p:nvSpPr>
          <p:cNvPr id="1508" name="textbox 1508"/>
          <p:cNvSpPr/>
          <p:nvPr/>
        </p:nvSpPr>
        <p:spPr>
          <a:xfrm>
            <a:off x="702236" y="510426"/>
            <a:ext cx="8719819" cy="1052194"/>
          </a:xfrm>
          <a:prstGeom prst="rect">
            <a:avLst/>
          </a:prstGeom>
          <a:noFill/>
          <a:ln w="0" cap="flat">
            <a:noFill/>
            <a:prstDash val="solid"/>
            <a:miter lim="0"/>
          </a:ln>
        </p:spPr>
        <p:txBody>
          <a:bodyPr vert="horz" wrap="square" lIns="0" tIns="0" rIns="0" bIns="0"/>
          <a:lstStyle/>
          <a:p>
            <a:pPr algn="l" rtl="0" eaLnBrk="0">
              <a:lnSpc>
                <a:spcPct val="83341"/>
              </a:lnSpc>
              <a:tabLst/>
            </a:pPr>
            <a:endParaRPr sz="100" dirty="0">
              <a:latin typeface="Arial"/>
              <a:ea typeface="Arial"/>
              <a:cs typeface="Arial"/>
            </a:endParaRPr>
          </a:p>
          <a:p>
            <a:pPr marL="215900" algn="l" rtl="0" eaLnBrk="0">
              <a:lnSpc>
                <a:spcPts val="4227"/>
              </a:lnSpc>
              <a:tabLst/>
            </a:pPr>
            <a:r>
              <a:rPr sz="3200" b="1" kern="0" spc="-80" dirty="0">
                <a:solidFill>
                  <a:srgbClr val="000000">
                    <a:alpha val="100000"/>
                  </a:srgbClr>
                </a:solidFill>
                <a:latin typeface="Microsoft YaHei"/>
                <a:ea typeface="Microsoft YaHei"/>
                <a:cs typeface="Microsoft YaHei"/>
              </a:rPr>
              <a:t>《城镇燃气经营安全重大隐患判定标准》解析</a:t>
            </a:r>
            <a:endParaRPr sz="3200" dirty="0">
              <a:latin typeface="Microsoft YaHei"/>
              <a:ea typeface="Microsoft YaHei"/>
              <a:cs typeface="Microsoft YaHei"/>
            </a:endParaRPr>
          </a:p>
          <a:p>
            <a:pPr algn="l" rtl="0" eaLnBrk="0">
              <a:lnSpc>
                <a:spcPct val="104000"/>
              </a:lnSpc>
              <a:tabLst/>
            </a:pPr>
            <a:endParaRPr sz="1000" dirty="0">
              <a:latin typeface="Arial"/>
              <a:ea typeface="Arial"/>
              <a:cs typeface="Arial"/>
            </a:endParaRPr>
          </a:p>
          <a:p>
            <a:pPr algn="l" rtl="0" eaLnBrk="0">
              <a:lnSpc>
                <a:spcPct val="100000"/>
              </a:lnSpc>
              <a:tabLst/>
            </a:pPr>
            <a:endParaRPr sz="400" dirty="0">
              <a:latin typeface="Arial"/>
              <a:ea typeface="Arial"/>
              <a:cs typeface="Arial"/>
            </a:endParaRPr>
          </a:p>
          <a:p>
            <a:pPr marL="52069" algn="l" rtl="0" eaLnBrk="0">
              <a:lnSpc>
                <a:spcPts val="2123"/>
              </a:lnSpc>
              <a:spcBef>
                <a:spcPts val="1"/>
              </a:spcBef>
              <a:tabLst/>
            </a:pPr>
            <a:r>
              <a:rPr sz="1600" kern="0" spc="10" dirty="0">
                <a:solidFill>
                  <a:srgbClr val="FF0000">
                    <a:alpha val="100000"/>
                  </a:srgbClr>
                </a:solidFill>
                <a:latin typeface="Wingdings"/>
                <a:ea typeface="Wingdings"/>
                <a:cs typeface="Wingdings"/>
              </a:rPr>
              <a:t>n</a:t>
            </a:r>
            <a:r>
              <a:rPr sz="1600" kern="0" spc="-570" dirty="0">
                <a:solidFill>
                  <a:srgbClr val="FF0000">
                    <a:alpha val="100000"/>
                  </a:srgbClr>
                </a:solidFill>
                <a:latin typeface="Wingdings"/>
                <a:ea typeface="Wingdings"/>
                <a:cs typeface="Wingdings"/>
              </a:rPr>
              <a:t> </a:t>
            </a:r>
            <a:r>
              <a:rPr sz="1600" kern="0" spc="10" dirty="0">
                <a:solidFill>
                  <a:srgbClr val="000000">
                    <a:alpha val="100000"/>
                  </a:srgbClr>
                </a:solidFill>
                <a:latin typeface="Microsoft YaHei"/>
                <a:ea typeface="Microsoft YaHei"/>
                <a:cs typeface="Microsoft YaHei"/>
              </a:rPr>
              <a:t>第五条  燃气经营者在燃气厂站安全管理中</a:t>
            </a:r>
            <a:r>
              <a:rPr sz="1600" kern="0" spc="0" dirty="0">
                <a:solidFill>
                  <a:srgbClr val="000000">
                    <a:alpha val="100000"/>
                  </a:srgbClr>
                </a:solidFill>
                <a:latin typeface="Microsoft YaHei"/>
                <a:ea typeface="Microsoft YaHei"/>
                <a:cs typeface="Microsoft YaHei"/>
              </a:rPr>
              <a:t> ，有下列情形之一的 ，判定为重大隐患 </a:t>
            </a:r>
            <a:r>
              <a:rPr sz="1600" kern="0" spc="-380" dirty="0">
                <a:solidFill>
                  <a:srgbClr val="000000">
                    <a:alpha val="100000"/>
                  </a:srgbClr>
                </a:solidFill>
                <a:latin typeface="Microsoft YaHei"/>
                <a:ea typeface="Microsoft YaHei"/>
                <a:cs typeface="Microsoft YaHei"/>
              </a:rPr>
              <a:t>：（</a:t>
            </a:r>
            <a:r>
              <a:rPr sz="1600" kern="0" spc="80" dirty="0">
                <a:solidFill>
                  <a:srgbClr val="000000">
                    <a:alpha val="100000"/>
                  </a:srgbClr>
                </a:solidFill>
                <a:latin typeface="Microsoft YaHei"/>
                <a:ea typeface="Microsoft YaHei"/>
                <a:cs typeface="Microsoft YaHei"/>
              </a:rPr>
              <a:t> </a:t>
            </a:r>
            <a:r>
              <a:rPr sz="1600" kern="0" spc="0" dirty="0">
                <a:solidFill>
                  <a:srgbClr val="000000">
                    <a:alpha val="100000"/>
                  </a:srgbClr>
                </a:solidFill>
                <a:latin typeface="Microsoft YaHei"/>
                <a:ea typeface="Microsoft YaHei"/>
                <a:cs typeface="Microsoft YaHei"/>
              </a:rPr>
              <a:t>5种）</a:t>
            </a:r>
            <a:endParaRPr sz="1600" dirty="0">
              <a:latin typeface="Microsoft YaHei"/>
              <a:ea typeface="Microsoft YaHei"/>
              <a:cs typeface="Microsoft YaHei"/>
            </a:endParaRPr>
          </a:p>
        </p:txBody>
      </p:sp>
      <p:sp>
        <p:nvSpPr>
          <p:cNvPr id="1510" name="textbox 1510"/>
          <p:cNvSpPr/>
          <p:nvPr/>
        </p:nvSpPr>
        <p:spPr>
          <a:xfrm>
            <a:off x="919643" y="1802229"/>
            <a:ext cx="10114915" cy="591184"/>
          </a:xfrm>
          <a:prstGeom prst="rect">
            <a:avLst/>
          </a:prstGeom>
          <a:noFill/>
          <a:ln w="0" cap="flat">
            <a:noFill/>
            <a:prstDash val="solid"/>
            <a:miter lim="0"/>
          </a:ln>
        </p:spPr>
        <p:txBody>
          <a:bodyPr vert="horz" wrap="square" lIns="0" tIns="0" rIns="0" bIns="0"/>
          <a:lstStyle/>
          <a:p>
            <a:pPr algn="l" rtl="0" eaLnBrk="0">
              <a:lnSpc>
                <a:spcPct val="17935"/>
              </a:lnSpc>
              <a:tabLst/>
            </a:pPr>
            <a:endParaRPr sz="100" dirty="0">
              <a:latin typeface="Arial"/>
              <a:ea typeface="Arial"/>
              <a:cs typeface="Arial"/>
            </a:endParaRPr>
          </a:p>
          <a:p>
            <a:pPr marL="33019" indent="80644" algn="l" rtl="0" eaLnBrk="0">
              <a:lnSpc>
                <a:spcPct val="118000"/>
              </a:lnSpc>
              <a:tabLst/>
            </a:pPr>
            <a:r>
              <a:rPr sz="1600" kern="0" spc="80" dirty="0">
                <a:solidFill>
                  <a:srgbClr val="000000">
                    <a:alpha val="100000"/>
                  </a:srgbClr>
                </a:solidFill>
                <a:latin typeface="Microsoft YaHei"/>
                <a:ea typeface="Microsoft YaHei"/>
                <a:cs typeface="Microsoft YaHei"/>
              </a:rPr>
              <a:t>（ 五 ）燃气厂站内可燃气体泄漏浓度可能达到爆炸下限20%的燃气设施区域内或建（ 构 ）筑物内 ，未设</a:t>
            </a:r>
            <a:r>
              <a:rPr sz="1600" kern="0" spc="60" dirty="0">
                <a:solidFill>
                  <a:srgbClr val="000000">
                    <a:alpha val="100000"/>
                  </a:srgbClr>
                </a:solidFill>
                <a:latin typeface="Microsoft YaHei"/>
                <a:ea typeface="Microsoft YaHei"/>
                <a:cs typeface="Microsoft YaHei"/>
              </a:rPr>
              <a:t> </a:t>
            </a:r>
            <a:r>
              <a:rPr sz="1600" kern="0" spc="150" dirty="0">
                <a:solidFill>
                  <a:srgbClr val="000000">
                    <a:alpha val="100000"/>
                  </a:srgbClr>
                </a:solidFill>
                <a:latin typeface="Microsoft YaHei"/>
                <a:ea typeface="Microsoft YaHei"/>
                <a:cs typeface="Microsoft YaHei"/>
              </a:rPr>
              <a:t>置固定式可燃气体浓度</a:t>
            </a:r>
            <a:r>
              <a:rPr sz="1600" kern="0" spc="140" dirty="0">
                <a:solidFill>
                  <a:srgbClr val="000000">
                    <a:alpha val="100000"/>
                  </a:srgbClr>
                </a:solidFill>
                <a:latin typeface="Microsoft YaHei"/>
                <a:ea typeface="Microsoft YaHei"/>
                <a:cs typeface="Microsoft YaHei"/>
              </a:rPr>
              <a:t>报警装置。</a:t>
            </a:r>
            <a:endParaRPr sz="1600" dirty="0">
              <a:latin typeface="Microsoft YaHei"/>
              <a:ea typeface="Microsoft YaHei"/>
              <a:cs typeface="Microsoft YaHei"/>
            </a:endParaRPr>
          </a:p>
        </p:txBody>
      </p:sp>
      <p:pic>
        <p:nvPicPr>
          <p:cNvPr id="1512" name="picture 1512"/>
          <p:cNvPicPr>
            <a:picLocks noChangeAspect="1"/>
          </p:cNvPicPr>
          <p:nvPr/>
        </p:nvPicPr>
        <p:blipFill>
          <a:blip r:embed="rId2"/>
          <a:stretch>
            <a:fillRect/>
          </a:stretch>
        </p:blipFill>
        <p:spPr>
          <a:xfrm rot="21600000">
            <a:off x="4538471" y="4680204"/>
            <a:ext cx="1757171" cy="1728216"/>
          </a:xfrm>
          <a:prstGeom prst="rect">
            <a:avLst/>
          </a:prstGeom>
        </p:spPr>
      </p:pic>
      <p:sp>
        <p:nvSpPr>
          <p:cNvPr id="1514" name="textbox 1514"/>
          <p:cNvSpPr/>
          <p:nvPr/>
        </p:nvSpPr>
        <p:spPr>
          <a:xfrm>
            <a:off x="4312254" y="2724248"/>
            <a:ext cx="3568700" cy="295275"/>
          </a:xfrm>
          <a:prstGeom prst="rect">
            <a:avLst/>
          </a:prstGeom>
          <a:noFill/>
          <a:ln w="0" cap="flat">
            <a:noFill/>
            <a:prstDash val="solid"/>
            <a:miter lim="0"/>
          </a:ln>
        </p:spPr>
        <p:txBody>
          <a:bodyPr vert="horz" wrap="square" lIns="0" tIns="0" rIns="0" bIns="0"/>
          <a:lstStyle/>
          <a:p>
            <a:pPr algn="l" rtl="0" eaLnBrk="0">
              <a:lnSpc>
                <a:spcPct val="83341"/>
              </a:lnSpc>
              <a:tabLst/>
            </a:pPr>
            <a:endParaRPr sz="100" dirty="0">
              <a:latin typeface="Arial"/>
              <a:ea typeface="Arial"/>
              <a:cs typeface="Arial"/>
            </a:endParaRPr>
          </a:p>
          <a:p>
            <a:pPr marL="12700" algn="l" rtl="0" eaLnBrk="0">
              <a:lnSpc>
                <a:spcPts val="2123"/>
              </a:lnSpc>
              <a:tabLst/>
            </a:pPr>
            <a:r>
              <a:rPr sz="1600" kern="0" spc="100" dirty="0">
                <a:solidFill>
                  <a:srgbClr val="000000">
                    <a:alpha val="100000"/>
                  </a:srgbClr>
                </a:solidFill>
                <a:latin typeface="Microsoft YaHei"/>
                <a:ea typeface="Microsoft YaHei"/>
                <a:cs typeface="Microsoft YaHei"/>
              </a:rPr>
              <a:t>1</a:t>
            </a:r>
            <a:r>
              <a:rPr sz="1600" kern="0" spc="-260" dirty="0">
                <a:solidFill>
                  <a:srgbClr val="000000">
                    <a:alpha val="100000"/>
                  </a:srgbClr>
                </a:solidFill>
                <a:latin typeface="Microsoft YaHei"/>
                <a:ea typeface="Microsoft YaHei"/>
                <a:cs typeface="Microsoft YaHei"/>
              </a:rPr>
              <a:t> </a:t>
            </a:r>
            <a:r>
              <a:rPr sz="1600" kern="0" spc="100" dirty="0">
                <a:solidFill>
                  <a:srgbClr val="000000">
                    <a:alpha val="100000"/>
                  </a:srgbClr>
                </a:solidFill>
                <a:latin typeface="Microsoft YaHei"/>
                <a:ea typeface="Microsoft YaHei"/>
                <a:cs typeface="Microsoft YaHei"/>
              </a:rPr>
              <a:t>.</a:t>
            </a:r>
            <a:r>
              <a:rPr sz="1600" kern="0" spc="-200" dirty="0">
                <a:solidFill>
                  <a:srgbClr val="000000">
                    <a:alpha val="100000"/>
                  </a:srgbClr>
                </a:solidFill>
                <a:latin typeface="Microsoft YaHei"/>
                <a:ea typeface="Microsoft YaHei"/>
                <a:cs typeface="Microsoft YaHei"/>
              </a:rPr>
              <a:t> </a:t>
            </a:r>
            <a:r>
              <a:rPr sz="1600" kern="0" spc="100" dirty="0">
                <a:solidFill>
                  <a:srgbClr val="000000">
                    <a:alpha val="100000"/>
                  </a:srgbClr>
                </a:solidFill>
                <a:latin typeface="Microsoft YaHei"/>
                <a:ea typeface="Microsoft YaHei"/>
                <a:cs typeface="Microsoft YaHei"/>
              </a:rPr>
              <a:t>门站</a:t>
            </a:r>
            <a:r>
              <a:rPr sz="1600" kern="0" spc="-250" dirty="0">
                <a:solidFill>
                  <a:srgbClr val="000000">
                    <a:alpha val="100000"/>
                  </a:srgbClr>
                </a:solidFill>
                <a:latin typeface="Microsoft YaHei"/>
                <a:ea typeface="Microsoft YaHei"/>
                <a:cs typeface="Microsoft YaHei"/>
              </a:rPr>
              <a:t> </a:t>
            </a:r>
            <a:r>
              <a:rPr sz="1600" kern="0" spc="100" dirty="0">
                <a:solidFill>
                  <a:srgbClr val="000000">
                    <a:alpha val="100000"/>
                  </a:srgbClr>
                </a:solidFill>
                <a:latin typeface="Microsoft YaHei"/>
                <a:ea typeface="Microsoft YaHei"/>
                <a:cs typeface="Microsoft YaHei"/>
              </a:rPr>
              <a:t>、</a:t>
            </a:r>
            <a:r>
              <a:rPr sz="1600" kern="0" spc="-290" dirty="0">
                <a:solidFill>
                  <a:srgbClr val="000000">
                    <a:alpha val="100000"/>
                  </a:srgbClr>
                </a:solidFill>
                <a:latin typeface="Microsoft YaHei"/>
                <a:ea typeface="Microsoft YaHei"/>
                <a:cs typeface="Microsoft YaHei"/>
              </a:rPr>
              <a:t> </a:t>
            </a:r>
            <a:r>
              <a:rPr sz="1600" kern="0" spc="100" dirty="0">
                <a:solidFill>
                  <a:srgbClr val="000000">
                    <a:alpha val="100000"/>
                  </a:srgbClr>
                </a:solidFill>
                <a:latin typeface="Microsoft YaHei"/>
                <a:ea typeface="Microsoft YaHei"/>
                <a:cs typeface="Microsoft YaHei"/>
              </a:rPr>
              <a:t>厂站式调压站或</a:t>
            </a:r>
            <a:r>
              <a:rPr sz="1600" kern="0" spc="90" dirty="0">
                <a:solidFill>
                  <a:srgbClr val="000000">
                    <a:alpha val="100000"/>
                  </a:srgbClr>
                </a:solidFill>
                <a:latin typeface="Microsoft YaHei"/>
                <a:ea typeface="Microsoft YaHei"/>
                <a:cs typeface="Microsoft YaHei"/>
              </a:rPr>
              <a:t>调压计量站</a:t>
            </a:r>
            <a:endParaRPr sz="1600" dirty="0">
              <a:latin typeface="Microsoft YaHei"/>
              <a:ea typeface="Microsoft YaHei"/>
              <a:cs typeface="Microsoft YaHei"/>
            </a:endParaRPr>
          </a:p>
        </p:txBody>
      </p:sp>
      <p:pic>
        <p:nvPicPr>
          <p:cNvPr id="1516" name="picture 1516"/>
          <p:cNvPicPr>
            <a:picLocks noChangeAspect="1"/>
          </p:cNvPicPr>
          <p:nvPr/>
        </p:nvPicPr>
        <p:blipFill>
          <a:blip r:embed="rId3"/>
          <a:stretch>
            <a:fillRect/>
          </a:stretch>
        </p:blipFill>
        <p:spPr>
          <a:xfrm rot="21600000">
            <a:off x="11472671" y="0"/>
            <a:ext cx="719328" cy="720852"/>
          </a:xfrm>
          <a:prstGeom prst="rect">
            <a:avLst/>
          </a:prstGeom>
        </p:spPr>
      </p:pic>
      <p:pic>
        <p:nvPicPr>
          <p:cNvPr id="1518" name="picture 1518"/>
          <p:cNvPicPr>
            <a:picLocks noChangeAspect="1"/>
          </p:cNvPicPr>
          <p:nvPr/>
        </p:nvPicPr>
        <p:blipFill>
          <a:blip r:embed="rId4"/>
          <a:stretch>
            <a:fillRect/>
          </a:stretch>
        </p:blipFill>
        <p:spPr>
          <a:xfrm rot="21600000">
            <a:off x="0" y="6138671"/>
            <a:ext cx="720852" cy="719328"/>
          </a:xfrm>
          <a:prstGeom prst="rect">
            <a:avLst/>
          </a:prstGeom>
        </p:spPr>
      </p:pic>
      <p:pic>
        <p:nvPicPr>
          <p:cNvPr id="1520" name="picture 1520"/>
          <p:cNvPicPr>
            <a:picLocks noChangeAspect="1"/>
          </p:cNvPicPr>
          <p:nvPr/>
        </p:nvPicPr>
        <p:blipFill>
          <a:blip r:embed="rId5"/>
          <a:stretch>
            <a:fillRect/>
          </a:stretch>
        </p:blipFill>
        <p:spPr>
          <a:xfrm rot="21600000">
            <a:off x="720090" y="1619250"/>
            <a:ext cx="10751184" cy="12700"/>
          </a:xfrm>
          <a:prstGeom prst="rect">
            <a:avLst/>
          </a:prstGeom>
        </p:spPr>
      </p:pic>
      <p:pic>
        <p:nvPicPr>
          <p:cNvPr id="1522" name="picture 1522"/>
          <p:cNvPicPr>
            <a:picLocks noChangeAspect="1"/>
          </p:cNvPicPr>
          <p:nvPr/>
        </p:nvPicPr>
        <p:blipFill>
          <a:blip r:embed="rId5"/>
          <a:stretch>
            <a:fillRect/>
          </a:stretch>
        </p:blipFill>
        <p:spPr>
          <a:xfrm rot="21600000">
            <a:off x="720090" y="2541270"/>
            <a:ext cx="10751184" cy="12700"/>
          </a:xfrm>
          <a:prstGeom prst="rect">
            <a:avLst/>
          </a:prstGeom>
        </p:spPr>
      </p:pic>
    </p:spTree>
  </p:cSld>
  <p:clrMapOvr>
    <a:masterClrMapping/>
  </p:clrMapOvr>
</p:sld>
</file>

<file path=ppt/slides/slide71.xml><?xml version="1.0" encoding="utf-8"?>
<p:sld xmlns:a16="http://schemas.microsoft.com/office/drawing/2014/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24" name="rect 1524"/>
          <p:cNvSpPr/>
          <p:nvPr/>
        </p:nvSpPr>
        <p:spPr>
          <a:xfrm>
            <a:off x="0" y="0"/>
            <a:ext cx="12192000" cy="6858000"/>
          </a:xfrm>
          <a:prstGeom prst="rect">
            <a:avLst/>
          </a:prstGeom>
          <a:solidFill>
            <a:srgbClr val="E4F4FB">
              <a:alpha val="100000"/>
            </a:srgbClr>
          </a:solidFill>
          <a:ln w="0" cap="flat">
            <a:noFill/>
            <a:prstDash val="solid"/>
            <a:miter lim="0"/>
          </a:ln>
        </p:spPr>
        <p:txBody>
          <a:bodyPr rtlCol="0"/>
          <a:lstStyle/>
          <a:p>
            <a:pPr algn="ctr"/>
            <a:endParaRPr lang="zh-CN" altLang="en-US"/>
          </a:p>
        </p:txBody>
      </p:sp>
      <p:grpSp>
        <p:nvGrpSpPr>
          <p:cNvPr id="120" name="group 120"/>
          <p:cNvGrpSpPr/>
          <p:nvPr/>
        </p:nvGrpSpPr>
        <p:grpSpPr>
          <a:xfrm rot="21600000">
            <a:off x="720852" y="1626107"/>
            <a:ext cx="10750296" cy="4898135"/>
            <a:chOff x="0" y="0"/>
            <a:chExt cx="10750296" cy="4898135"/>
          </a:xfrm>
        </p:grpSpPr>
        <p:sp>
          <p:nvSpPr>
            <p:cNvPr id="1526" name="path 1526"/>
            <p:cNvSpPr/>
            <p:nvPr/>
          </p:nvSpPr>
          <p:spPr>
            <a:xfrm>
              <a:off x="0" y="0"/>
              <a:ext cx="10750296" cy="4898135"/>
            </a:xfrm>
            <a:custGeom>
              <a:avLst/>
              <a:gdLst/>
              <a:ahLst/>
              <a:cxnLst/>
              <a:rect l="0" t="0" r="0" b="0"/>
              <a:pathLst>
                <a:path w="16929" h="7713">
                  <a:moveTo>
                    <a:pt x="0" y="0"/>
                  </a:moveTo>
                  <a:lnTo>
                    <a:pt x="16929" y="0"/>
                  </a:lnTo>
                  <a:lnTo>
                    <a:pt x="16929" y="1452"/>
                  </a:lnTo>
                  <a:lnTo>
                    <a:pt x="0" y="1452"/>
                  </a:lnTo>
                  <a:lnTo>
                    <a:pt x="0" y="0"/>
                  </a:lnTo>
                  <a:close/>
                </a:path>
                <a:path w="16929" h="7713">
                  <a:moveTo>
                    <a:pt x="0" y="2431"/>
                  </a:moveTo>
                  <a:lnTo>
                    <a:pt x="4171" y="2431"/>
                  </a:lnTo>
                  <a:lnTo>
                    <a:pt x="4171" y="3410"/>
                  </a:lnTo>
                  <a:lnTo>
                    <a:pt x="0" y="3410"/>
                  </a:lnTo>
                  <a:lnTo>
                    <a:pt x="0" y="2431"/>
                  </a:lnTo>
                  <a:close/>
                </a:path>
                <a:path w="16929" h="7713">
                  <a:moveTo>
                    <a:pt x="4171" y="2431"/>
                  </a:moveTo>
                  <a:lnTo>
                    <a:pt x="11138" y="2431"/>
                  </a:lnTo>
                  <a:lnTo>
                    <a:pt x="11138" y="3410"/>
                  </a:lnTo>
                  <a:lnTo>
                    <a:pt x="4171" y="3410"/>
                  </a:lnTo>
                  <a:lnTo>
                    <a:pt x="4171" y="2431"/>
                  </a:lnTo>
                  <a:close/>
                </a:path>
                <a:path w="16929" h="7713">
                  <a:moveTo>
                    <a:pt x="11138" y="2431"/>
                  </a:moveTo>
                  <a:lnTo>
                    <a:pt x="16929" y="2431"/>
                  </a:lnTo>
                  <a:lnTo>
                    <a:pt x="16929" y="3410"/>
                  </a:lnTo>
                  <a:lnTo>
                    <a:pt x="11138" y="3410"/>
                  </a:lnTo>
                  <a:lnTo>
                    <a:pt x="11138" y="2431"/>
                  </a:lnTo>
                  <a:close/>
                </a:path>
                <a:path w="16929" h="7713">
                  <a:moveTo>
                    <a:pt x="4171" y="4725"/>
                  </a:moveTo>
                  <a:lnTo>
                    <a:pt x="11138" y="4725"/>
                  </a:lnTo>
                  <a:lnTo>
                    <a:pt x="11138" y="7713"/>
                  </a:lnTo>
                  <a:lnTo>
                    <a:pt x="4171" y="7713"/>
                  </a:lnTo>
                  <a:lnTo>
                    <a:pt x="4171" y="4725"/>
                  </a:lnTo>
                  <a:close/>
                </a:path>
              </a:pathLst>
            </a:custGeom>
            <a:solidFill>
              <a:srgbClr val="B9D6E6">
                <a:alpha val="100000"/>
              </a:srgbClr>
            </a:solidFill>
            <a:ln w="0" cap="flat">
              <a:noFill/>
              <a:prstDash val="solid"/>
              <a:miter lim="0"/>
            </a:ln>
          </p:spPr>
          <p:txBody>
            <a:bodyPr rtlCol="0"/>
            <a:lstStyle/>
            <a:p>
              <a:pPr algn="ctr"/>
              <a:endParaRPr lang="zh-CN" altLang="en-US"/>
            </a:p>
          </p:txBody>
        </p:sp>
        <p:sp>
          <p:nvSpPr>
            <p:cNvPr id="1528" name="path 1528"/>
            <p:cNvSpPr/>
            <p:nvPr/>
          </p:nvSpPr>
          <p:spPr>
            <a:xfrm>
              <a:off x="0" y="922020"/>
              <a:ext cx="10750296" cy="3976115"/>
            </a:xfrm>
            <a:custGeom>
              <a:avLst/>
              <a:gdLst/>
              <a:ahLst/>
              <a:cxnLst/>
              <a:rect l="0" t="0" r="0" b="0"/>
              <a:pathLst>
                <a:path w="16929" h="6261">
                  <a:moveTo>
                    <a:pt x="0" y="0"/>
                  </a:moveTo>
                  <a:lnTo>
                    <a:pt x="16929" y="0"/>
                  </a:lnTo>
                  <a:lnTo>
                    <a:pt x="16929" y="979"/>
                  </a:lnTo>
                  <a:lnTo>
                    <a:pt x="0" y="979"/>
                  </a:lnTo>
                  <a:lnTo>
                    <a:pt x="0" y="0"/>
                  </a:lnTo>
                  <a:close/>
                </a:path>
                <a:path w="16929" h="6261">
                  <a:moveTo>
                    <a:pt x="0" y="1958"/>
                  </a:moveTo>
                  <a:lnTo>
                    <a:pt x="4171" y="1958"/>
                  </a:lnTo>
                  <a:lnTo>
                    <a:pt x="4171" y="6261"/>
                  </a:lnTo>
                  <a:lnTo>
                    <a:pt x="0" y="6261"/>
                  </a:lnTo>
                  <a:lnTo>
                    <a:pt x="0" y="1958"/>
                  </a:lnTo>
                  <a:close/>
                </a:path>
                <a:path w="16929" h="6261">
                  <a:moveTo>
                    <a:pt x="4171" y="1958"/>
                  </a:moveTo>
                  <a:lnTo>
                    <a:pt x="11138" y="1958"/>
                  </a:lnTo>
                  <a:lnTo>
                    <a:pt x="11138" y="3273"/>
                  </a:lnTo>
                  <a:lnTo>
                    <a:pt x="4171" y="3273"/>
                  </a:lnTo>
                  <a:lnTo>
                    <a:pt x="4171" y="1958"/>
                  </a:lnTo>
                  <a:close/>
                </a:path>
                <a:path w="16929" h="6261">
                  <a:moveTo>
                    <a:pt x="11138" y="1958"/>
                  </a:moveTo>
                  <a:lnTo>
                    <a:pt x="16929" y="1958"/>
                  </a:lnTo>
                  <a:lnTo>
                    <a:pt x="16929" y="6261"/>
                  </a:lnTo>
                  <a:lnTo>
                    <a:pt x="11138" y="6261"/>
                  </a:lnTo>
                  <a:lnTo>
                    <a:pt x="11138" y="1958"/>
                  </a:lnTo>
                  <a:close/>
                </a:path>
              </a:pathLst>
            </a:custGeom>
            <a:solidFill>
              <a:srgbClr val="FFFFFF">
                <a:alpha val="100000"/>
              </a:srgbClr>
            </a:solidFill>
            <a:ln w="0" cap="flat">
              <a:noFill/>
              <a:prstDash val="solid"/>
              <a:miter lim="0"/>
            </a:ln>
          </p:spPr>
          <p:txBody>
            <a:bodyPr rtlCol="0"/>
            <a:lstStyle/>
            <a:p>
              <a:pPr algn="ctr"/>
              <a:endParaRPr lang="zh-CN" altLang="en-US"/>
            </a:p>
          </p:txBody>
        </p:sp>
      </p:grpSp>
      <p:graphicFrame>
        <p:nvGraphicFramePr>
          <p:cNvPr id="1530" name="table 1530"/>
          <p:cNvGraphicFramePr>
            <a:graphicFrameLocks noGrp="1"/>
          </p:cNvGraphicFramePr>
          <p:nvPr/>
        </p:nvGraphicFramePr>
        <p:xfrm>
          <a:off x="720090" y="3169920"/>
          <a:ext cx="10750549" cy="3360420"/>
        </p:xfrm>
        <a:graphic>
          <a:graphicData uri="http://schemas.openxmlformats.org/drawingml/2006/table">
            <a:tbl>
              <a:tblPr/>
              <a:tblGrid>
                <a:gridCol w="2649220">
                  <a:extLst>
                    <a:ext uri="{9D8B030D-6E8A-4147-A177-3AD203B41FA5}">
                      <a16:colId xmlns:a16="http://schemas.microsoft.com/office/drawing/2014/main" val="20000"/>
                    </a:ext>
                  </a:extLst>
                </a:gridCol>
                <a:gridCol w="4424045">
                  <a:extLst>
                    <a:ext uri="{9D8B030D-6E8A-4147-A177-3AD203B41FA5}">
                      <a16:colId xmlns:a16="http://schemas.microsoft.com/office/drawing/2014/main" val="20001"/>
                    </a:ext>
                  </a:extLst>
                </a:gridCol>
                <a:gridCol w="3677284">
                  <a:extLst>
                    <a:ext uri="{9D8B030D-6E8A-4147-A177-3AD203B41FA5}">
                      <a16:colId xmlns:a16="http://schemas.microsoft.com/office/drawing/2014/main" val="20002"/>
                    </a:ext>
                  </a:extLst>
                </a:gridCol>
              </a:tblGrid>
              <a:tr h="3360420">
                <a:tc>
                  <a:txBody>
                    <a:bodyPr/>
                    <a:lstStyle/>
                    <a:p>
                      <a:pPr algn="l" rtl="0" eaLnBrk="0">
                        <a:lnSpc>
                          <a:spcPct val="152000"/>
                        </a:lnSpc>
                        <a:tabLst/>
                      </a:pPr>
                      <a:endParaRPr sz="1000" dirty="0">
                        <a:latin typeface="Arial"/>
                        <a:ea typeface="Arial"/>
                        <a:cs typeface="Arial"/>
                      </a:endParaRPr>
                    </a:p>
                    <a:p>
                      <a:pPr algn="l" rtl="0" eaLnBrk="0">
                        <a:lnSpc>
                          <a:spcPct val="8355"/>
                        </a:lnSpc>
                        <a:tabLst/>
                      </a:pPr>
                      <a:endParaRPr sz="100" dirty="0">
                        <a:latin typeface="Arial"/>
                        <a:ea typeface="Arial"/>
                        <a:cs typeface="Arial"/>
                      </a:endParaRPr>
                    </a:p>
                    <a:p>
                      <a:pPr marL="872489" algn="l" rtl="0" eaLnBrk="0">
                        <a:lnSpc>
                          <a:spcPct val="84000"/>
                        </a:lnSpc>
                        <a:tabLst/>
                      </a:pPr>
                      <a:r>
                        <a:rPr sz="1600" kern="0" spc="120" dirty="0">
                          <a:solidFill>
                            <a:srgbClr val="000000">
                              <a:alpha val="100000"/>
                            </a:srgbClr>
                          </a:solidFill>
                          <a:latin typeface="Microsoft YaHei"/>
                          <a:ea typeface="Microsoft YaHei"/>
                          <a:cs typeface="Microsoft YaHei"/>
                        </a:rPr>
                        <a:t>检查要点</a:t>
                      </a:r>
                      <a:endParaRPr sz="1600" dirty="0">
                        <a:latin typeface="Microsoft YaHei"/>
                        <a:ea typeface="Microsoft YaHei"/>
                        <a:cs typeface="Microsoft YaHei"/>
                      </a:endParaRPr>
                    </a:p>
                    <a:p>
                      <a:pPr algn="l" rtl="0" eaLnBrk="0">
                        <a:lnSpc>
                          <a:spcPct val="128000"/>
                        </a:lnSpc>
                        <a:tabLst/>
                      </a:pPr>
                      <a:endParaRPr sz="1000" dirty="0">
                        <a:latin typeface="Arial"/>
                        <a:ea typeface="Arial"/>
                        <a:cs typeface="Arial"/>
                      </a:endParaRPr>
                    </a:p>
                    <a:p>
                      <a:pPr algn="l" rtl="0" eaLnBrk="0">
                        <a:lnSpc>
                          <a:spcPct val="129000"/>
                        </a:lnSpc>
                        <a:tabLst/>
                      </a:pPr>
                      <a:endParaRPr sz="1000" dirty="0">
                        <a:latin typeface="Arial"/>
                        <a:ea typeface="Arial"/>
                        <a:cs typeface="Arial"/>
                      </a:endParaRPr>
                    </a:p>
                    <a:p>
                      <a:pPr algn="l" rtl="0" eaLnBrk="0">
                        <a:lnSpc>
                          <a:spcPct val="129000"/>
                        </a:lnSpc>
                        <a:tabLst/>
                      </a:pPr>
                      <a:endParaRPr sz="1000" dirty="0">
                        <a:latin typeface="Arial"/>
                        <a:ea typeface="Arial"/>
                        <a:cs typeface="Arial"/>
                      </a:endParaRPr>
                    </a:p>
                    <a:p>
                      <a:pPr marL="233045" indent="78105" algn="l" rtl="0" eaLnBrk="0">
                        <a:lnSpc>
                          <a:spcPct val="131000"/>
                        </a:lnSpc>
                        <a:spcBef>
                          <a:spcPts val="460"/>
                        </a:spcBef>
                        <a:tabLst/>
                      </a:pPr>
                      <a:r>
                        <a:rPr sz="1500" kern="0" spc="-70" dirty="0">
                          <a:solidFill>
                            <a:srgbClr val="000000">
                              <a:alpha val="100000"/>
                            </a:srgbClr>
                          </a:solidFill>
                          <a:latin typeface="Microsoft YaHei"/>
                          <a:ea typeface="Microsoft YaHei"/>
                          <a:cs typeface="Microsoft YaHei"/>
                        </a:rPr>
                        <a:t>（</a:t>
                      </a:r>
                      <a:r>
                        <a:rPr sz="1500" kern="0" spc="180" dirty="0">
                          <a:solidFill>
                            <a:srgbClr val="000000">
                              <a:alpha val="100000"/>
                            </a:srgbClr>
                          </a:solidFill>
                          <a:latin typeface="Microsoft YaHei"/>
                          <a:ea typeface="Microsoft YaHei"/>
                          <a:cs typeface="Microsoft YaHei"/>
                        </a:rPr>
                        <a:t> </a:t>
                      </a:r>
                      <a:r>
                        <a:rPr sz="1500" kern="0" spc="-70" dirty="0">
                          <a:solidFill>
                            <a:srgbClr val="000000">
                              <a:alpha val="100000"/>
                            </a:srgbClr>
                          </a:solidFill>
                          <a:latin typeface="FangSong"/>
                          <a:ea typeface="FangSong"/>
                          <a:cs typeface="FangSong"/>
                        </a:rPr>
                        <a:t>1</a:t>
                      </a:r>
                      <a:r>
                        <a:rPr sz="1500" kern="0" spc="-340" dirty="0">
                          <a:solidFill>
                            <a:srgbClr val="000000">
                              <a:alpha val="100000"/>
                            </a:srgbClr>
                          </a:solidFill>
                          <a:latin typeface="FangSong"/>
                          <a:ea typeface="FangSong"/>
                          <a:cs typeface="FangSong"/>
                        </a:rPr>
                        <a:t> </a:t>
                      </a:r>
                      <a:r>
                        <a:rPr sz="1500" kern="0" spc="-70" dirty="0">
                          <a:solidFill>
                            <a:srgbClr val="000000">
                              <a:alpha val="100000"/>
                            </a:srgbClr>
                          </a:solidFill>
                          <a:latin typeface="Microsoft YaHei"/>
                          <a:ea typeface="Microsoft YaHei"/>
                          <a:cs typeface="Microsoft YaHei"/>
                        </a:rPr>
                        <a:t>）查装卸车区、</a:t>
                      </a:r>
                      <a:r>
                        <a:rPr sz="1500" kern="0" spc="-340" dirty="0">
                          <a:solidFill>
                            <a:srgbClr val="000000">
                              <a:alpha val="100000"/>
                            </a:srgbClr>
                          </a:solidFill>
                          <a:latin typeface="Microsoft YaHei"/>
                          <a:ea typeface="Microsoft YaHei"/>
                          <a:cs typeface="Microsoft YaHei"/>
                        </a:rPr>
                        <a:t> </a:t>
                      </a:r>
                      <a:r>
                        <a:rPr sz="1500" kern="0" spc="-70" dirty="0">
                          <a:solidFill>
                            <a:srgbClr val="000000">
                              <a:alpha val="100000"/>
                            </a:srgbClr>
                          </a:solidFill>
                          <a:latin typeface="Microsoft YaHei"/>
                          <a:ea typeface="Microsoft YaHei"/>
                          <a:cs typeface="Microsoft YaHei"/>
                        </a:rPr>
                        <a:t>储罐</a:t>
                      </a:r>
                      <a:r>
                        <a:rPr sz="1500" kern="0" spc="0" dirty="0">
                          <a:solidFill>
                            <a:srgbClr val="000000">
                              <a:alpha val="100000"/>
                            </a:srgbClr>
                          </a:solidFill>
                          <a:latin typeface="Microsoft YaHei"/>
                          <a:ea typeface="Microsoft YaHei"/>
                          <a:cs typeface="Microsoft YaHei"/>
                        </a:rPr>
                        <a:t>      </a:t>
                      </a:r>
                      <a:r>
                        <a:rPr sz="1500" kern="0" spc="80" dirty="0">
                          <a:solidFill>
                            <a:srgbClr val="000000">
                              <a:alpha val="100000"/>
                            </a:srgbClr>
                          </a:solidFill>
                          <a:latin typeface="Microsoft YaHei"/>
                          <a:ea typeface="Microsoft YaHei"/>
                          <a:cs typeface="Microsoft YaHei"/>
                        </a:rPr>
                        <a:t>区、气化与复热装置区、</a:t>
                      </a:r>
                      <a:r>
                        <a:rPr sz="1500" kern="0" spc="10" dirty="0">
                          <a:solidFill>
                            <a:srgbClr val="000000">
                              <a:alpha val="100000"/>
                            </a:srgbClr>
                          </a:solidFill>
                          <a:latin typeface="Microsoft YaHei"/>
                          <a:ea typeface="Microsoft YaHei"/>
                          <a:cs typeface="Microsoft YaHei"/>
                        </a:rPr>
                        <a:t>    </a:t>
                      </a:r>
                      <a:r>
                        <a:rPr sz="1500" kern="0" spc="80" dirty="0">
                          <a:solidFill>
                            <a:srgbClr val="000000">
                              <a:alpha val="100000"/>
                            </a:srgbClr>
                          </a:solidFill>
                          <a:latin typeface="Microsoft YaHei"/>
                          <a:ea typeface="Microsoft YaHei"/>
                          <a:cs typeface="Microsoft YaHei"/>
                        </a:rPr>
                        <a:t>调压计量加臭装置区、</a:t>
                      </a:r>
                      <a:endParaRPr sz="1500" dirty="0">
                        <a:latin typeface="Microsoft YaHei"/>
                        <a:ea typeface="Microsoft YaHei"/>
                        <a:cs typeface="Microsoft YaHei"/>
                      </a:endParaRPr>
                    </a:p>
                    <a:p>
                      <a:pPr marL="232409" indent="4444" algn="l" rtl="0" eaLnBrk="0">
                        <a:lnSpc>
                          <a:spcPct val="126000"/>
                        </a:lnSpc>
                        <a:spcBef>
                          <a:spcPts val="96"/>
                        </a:spcBef>
                        <a:tabLst/>
                      </a:pPr>
                      <a:r>
                        <a:rPr sz="1500" kern="0" spc="0" dirty="0">
                          <a:solidFill>
                            <a:srgbClr val="000000">
                              <a:alpha val="100000"/>
                            </a:srgbClr>
                          </a:solidFill>
                          <a:latin typeface="FangSong"/>
                          <a:ea typeface="FangSong"/>
                          <a:cs typeface="FangSong"/>
                        </a:rPr>
                        <a:t>BOG</a:t>
                      </a:r>
                      <a:r>
                        <a:rPr sz="1500" kern="0" spc="100" dirty="0">
                          <a:solidFill>
                            <a:srgbClr val="000000">
                              <a:alpha val="100000"/>
                            </a:srgbClr>
                          </a:solidFill>
                          <a:latin typeface="Microsoft YaHei"/>
                          <a:ea typeface="Microsoft YaHei"/>
                          <a:cs typeface="Microsoft YaHei"/>
                        </a:rPr>
                        <a:t>回收区现场固定式可</a:t>
                      </a:r>
                      <a:r>
                        <a:rPr sz="1500" kern="0" spc="10" dirty="0">
                          <a:solidFill>
                            <a:srgbClr val="000000">
                              <a:alpha val="100000"/>
                            </a:srgbClr>
                          </a:solidFill>
                          <a:latin typeface="Microsoft YaHei"/>
                          <a:ea typeface="Microsoft YaHei"/>
                          <a:cs typeface="Microsoft YaHei"/>
                        </a:rPr>
                        <a:t>      </a:t>
                      </a:r>
                      <a:r>
                        <a:rPr sz="1500" kern="0" spc="90" dirty="0">
                          <a:solidFill>
                            <a:srgbClr val="000000">
                              <a:alpha val="100000"/>
                            </a:srgbClr>
                          </a:solidFill>
                          <a:latin typeface="Microsoft YaHei"/>
                          <a:ea typeface="Microsoft YaHei"/>
                          <a:cs typeface="Microsoft YaHei"/>
                        </a:rPr>
                        <a:t>燃气体浓度报警装置设</a:t>
                      </a:r>
                      <a:r>
                        <a:rPr sz="1500" kern="0" spc="0" dirty="0">
                          <a:solidFill>
                            <a:srgbClr val="000000">
                              <a:alpha val="100000"/>
                            </a:srgbClr>
                          </a:solidFill>
                          <a:latin typeface="Microsoft YaHei"/>
                          <a:ea typeface="Microsoft YaHei"/>
                          <a:cs typeface="Microsoft YaHei"/>
                        </a:rPr>
                        <a:t>        </a:t>
                      </a:r>
                      <a:r>
                        <a:rPr sz="1500" kern="0" spc="40" dirty="0">
                          <a:solidFill>
                            <a:srgbClr val="000000">
                              <a:alpha val="100000"/>
                            </a:srgbClr>
                          </a:solidFill>
                          <a:latin typeface="Microsoft YaHei"/>
                          <a:ea typeface="Microsoft YaHei"/>
                          <a:cs typeface="Microsoft YaHei"/>
                        </a:rPr>
                        <a:t>置情况 ；</a:t>
                      </a:r>
                      <a:endParaRPr sz="1500" dirty="0">
                        <a:latin typeface="Microsoft YaHei"/>
                        <a:ea typeface="Microsoft YaHei"/>
                        <a:cs typeface="Microsoft YaHei"/>
                      </a:endParaRPr>
                    </a:p>
                  </a:txBody>
                  <a:tcPr marL="0" marR="0" marT="0" marB="0">
                    <a:lnL>
                      <a:noFill/>
                    </a:lnL>
                    <a:lnR w="12700" cap="flat" cmpd="sng" algn="ctr">
                      <a:solidFill>
                        <a:srgbClr val="8EBFD6"/>
                      </a:solidFill>
                      <a:prstDash val="solid"/>
                      <a:round/>
                      <a:headEnd type="none" w="med" len="med"/>
                      <a:tailEnd type="none" w="med" len="med"/>
                    </a:lnR>
                    <a:lnT>
                      <a:noFill/>
                    </a:lnT>
                    <a:lnB w="12700" cap="flat" cmpd="sng" algn="ctr">
                      <a:solidFill>
                        <a:srgbClr val="8EBFD6"/>
                      </a:solidFill>
                      <a:prstDash val="solid"/>
                      <a:round/>
                      <a:headEnd type="none" w="med" len="med"/>
                      <a:tailEnd type="none" w="med" len="med"/>
                    </a:lnB>
                  </a:tcPr>
                </a:tc>
                <a:tc>
                  <a:txBody>
                    <a:bodyPr/>
                    <a:lstStyle/>
                    <a:p>
                      <a:pPr algn="l" rtl="0" eaLnBrk="0">
                        <a:lnSpc>
                          <a:spcPct val="152000"/>
                        </a:lnSpc>
                        <a:tabLst/>
                      </a:pPr>
                      <a:endParaRPr sz="1000" dirty="0">
                        <a:latin typeface="Arial"/>
                        <a:ea typeface="Arial"/>
                        <a:cs typeface="Arial"/>
                      </a:endParaRPr>
                    </a:p>
                    <a:p>
                      <a:pPr marL="1762125" algn="l" rtl="0" eaLnBrk="0">
                        <a:lnSpc>
                          <a:spcPct val="84000"/>
                        </a:lnSpc>
                        <a:spcBef>
                          <a:spcPts val="4"/>
                        </a:spcBef>
                        <a:tabLst/>
                      </a:pPr>
                      <a:r>
                        <a:rPr sz="1600" kern="0" spc="120" dirty="0">
                          <a:solidFill>
                            <a:srgbClr val="000000">
                              <a:alpha val="100000"/>
                            </a:srgbClr>
                          </a:solidFill>
                          <a:latin typeface="Microsoft YaHei"/>
                          <a:ea typeface="Microsoft YaHei"/>
                          <a:cs typeface="Microsoft YaHei"/>
                        </a:rPr>
                        <a:t>判定标准</a:t>
                      </a:r>
                      <a:endParaRPr sz="1600" dirty="0">
                        <a:latin typeface="Microsoft YaHei"/>
                        <a:ea typeface="Microsoft YaHei"/>
                        <a:cs typeface="Microsoft YaHei"/>
                      </a:endParaRPr>
                    </a:p>
                    <a:p>
                      <a:pPr algn="l" rtl="0" eaLnBrk="0">
                        <a:lnSpc>
                          <a:spcPct val="198000"/>
                        </a:lnSpc>
                        <a:tabLst/>
                      </a:pPr>
                      <a:endParaRPr sz="1000" dirty="0">
                        <a:latin typeface="Arial"/>
                        <a:ea typeface="Arial"/>
                        <a:cs typeface="Arial"/>
                      </a:endParaRPr>
                    </a:p>
                    <a:p>
                      <a:pPr algn="l" rtl="0" eaLnBrk="0">
                        <a:lnSpc>
                          <a:spcPct val="117000"/>
                        </a:lnSpc>
                        <a:tabLst/>
                      </a:pPr>
                      <a:endParaRPr sz="300" dirty="0">
                        <a:latin typeface="Arial"/>
                        <a:ea typeface="Arial"/>
                        <a:cs typeface="Arial"/>
                      </a:endParaRPr>
                    </a:p>
                    <a:p>
                      <a:pPr marL="233045" indent="-635" algn="l" rtl="0" eaLnBrk="0">
                        <a:lnSpc>
                          <a:spcPct val="117000"/>
                        </a:lnSpc>
                        <a:spcBef>
                          <a:spcPts val="2"/>
                        </a:spcBef>
                        <a:tabLst/>
                      </a:pPr>
                      <a:r>
                        <a:rPr sz="1400" kern="0" spc="0" dirty="0">
                          <a:solidFill>
                            <a:srgbClr val="000000">
                              <a:alpha val="100000"/>
                            </a:srgbClr>
                          </a:solidFill>
                          <a:latin typeface="Microsoft YaHei"/>
                          <a:ea typeface="Microsoft YaHei"/>
                          <a:cs typeface="Microsoft YaHei"/>
                        </a:rPr>
                        <a:t>未设置固定式可燃气体浓度报警装置或设置</a:t>
                      </a:r>
                      <a:r>
                        <a:rPr sz="1400" kern="0" spc="-10" dirty="0">
                          <a:solidFill>
                            <a:srgbClr val="000000">
                              <a:alpha val="100000"/>
                            </a:srgbClr>
                          </a:solidFill>
                          <a:latin typeface="Microsoft YaHei"/>
                          <a:ea typeface="Microsoft YaHei"/>
                          <a:cs typeface="Microsoft YaHei"/>
                        </a:rPr>
                        <a:t>数量及</a:t>
                      </a:r>
                      <a:r>
                        <a:rPr sz="1400" kern="0" spc="0" dirty="0">
                          <a:solidFill>
                            <a:srgbClr val="000000">
                              <a:alpha val="100000"/>
                            </a:srgbClr>
                          </a:solidFill>
                          <a:latin typeface="Microsoft YaHei"/>
                          <a:ea typeface="Microsoft YaHei"/>
                          <a:cs typeface="Microsoft YaHei"/>
                        </a:rPr>
                        <a:t>      </a:t>
                      </a:r>
                      <a:r>
                        <a:rPr sz="1400" kern="0" spc="-30" dirty="0">
                          <a:solidFill>
                            <a:srgbClr val="000000">
                              <a:alpha val="100000"/>
                            </a:srgbClr>
                          </a:solidFill>
                          <a:latin typeface="Microsoft YaHei"/>
                          <a:ea typeface="Microsoft YaHei"/>
                          <a:cs typeface="Microsoft YaHei"/>
                        </a:rPr>
                        <a:t>安装位置不符合要求 ，构成重大隐患</a:t>
                      </a:r>
                      <a:endParaRPr sz="1400" dirty="0">
                        <a:latin typeface="Microsoft YaHei"/>
                        <a:ea typeface="Microsoft YaHei"/>
                        <a:cs typeface="Microsoft YaHei"/>
                      </a:endParaRPr>
                    </a:p>
                  </a:txBody>
                  <a:tcPr marL="0" marR="0" marT="0" marB="0">
                    <a:lnL w="12700" cap="flat" cmpd="sng" algn="ctr">
                      <a:solidFill>
                        <a:srgbClr val="8EBFD6"/>
                      </a:solidFill>
                      <a:prstDash val="solid"/>
                      <a:round/>
                      <a:headEnd type="none" w="med" len="med"/>
                      <a:tailEnd type="none" w="med" len="med"/>
                    </a:lnL>
                    <a:lnR w="12700" cap="flat" cmpd="sng" algn="ctr">
                      <a:solidFill>
                        <a:srgbClr val="8EBFD6"/>
                      </a:solidFill>
                      <a:prstDash val="solid"/>
                      <a:round/>
                      <a:headEnd type="none" w="med" len="med"/>
                      <a:tailEnd type="none" w="med" len="med"/>
                    </a:lnR>
                    <a:lnT>
                      <a:noFill/>
                    </a:lnT>
                    <a:lnB w="12700" cap="flat" cmpd="sng" algn="ctr">
                      <a:solidFill>
                        <a:srgbClr val="8EBFD6"/>
                      </a:solidFill>
                      <a:prstDash val="solid"/>
                      <a:round/>
                      <a:headEnd type="none" w="med" len="med"/>
                      <a:tailEnd type="none" w="med" len="med"/>
                    </a:lnB>
                  </a:tcPr>
                </a:tc>
                <a:tc>
                  <a:txBody>
                    <a:bodyPr/>
                    <a:lstStyle/>
                    <a:p>
                      <a:pPr algn="l" rtl="0" eaLnBrk="0">
                        <a:lnSpc>
                          <a:spcPct val="151000"/>
                        </a:lnSpc>
                        <a:tabLst/>
                      </a:pPr>
                      <a:endParaRPr sz="1000" dirty="0">
                        <a:latin typeface="Arial"/>
                        <a:ea typeface="Arial"/>
                        <a:cs typeface="Arial"/>
                      </a:endParaRPr>
                    </a:p>
                    <a:p>
                      <a:pPr marL="1162050" algn="l" rtl="0" eaLnBrk="0">
                        <a:lnSpc>
                          <a:spcPct val="85000"/>
                        </a:lnSpc>
                        <a:spcBef>
                          <a:spcPts val="1"/>
                        </a:spcBef>
                        <a:tabLst/>
                      </a:pPr>
                      <a:r>
                        <a:rPr sz="1600" kern="0" spc="140" dirty="0">
                          <a:solidFill>
                            <a:srgbClr val="000000">
                              <a:alpha val="100000"/>
                            </a:srgbClr>
                          </a:solidFill>
                          <a:latin typeface="Microsoft YaHei"/>
                          <a:ea typeface="Microsoft YaHei"/>
                          <a:cs typeface="Microsoft YaHei"/>
                        </a:rPr>
                        <a:t>相关参考依据</a:t>
                      </a:r>
                      <a:endParaRPr sz="1600" dirty="0">
                        <a:latin typeface="Microsoft YaHei"/>
                        <a:ea typeface="Microsoft YaHei"/>
                        <a:cs typeface="Microsoft YaHei"/>
                      </a:endParaRPr>
                    </a:p>
                    <a:p>
                      <a:pPr algn="l" rtl="0" eaLnBrk="0">
                        <a:lnSpc>
                          <a:spcPct val="187000"/>
                        </a:lnSpc>
                        <a:tabLst/>
                      </a:pPr>
                      <a:endParaRPr sz="1000" dirty="0">
                        <a:latin typeface="Arial"/>
                        <a:ea typeface="Arial"/>
                        <a:cs typeface="Arial"/>
                      </a:endParaRPr>
                    </a:p>
                    <a:p>
                      <a:pPr marL="232409" indent="83819" algn="l" rtl="0" eaLnBrk="0">
                        <a:lnSpc>
                          <a:spcPct val="121000"/>
                        </a:lnSpc>
                        <a:spcBef>
                          <a:spcPts val="372"/>
                        </a:spcBef>
                        <a:tabLst/>
                      </a:pPr>
                      <a:r>
                        <a:rPr sz="1200" kern="0" spc="50" dirty="0">
                          <a:solidFill>
                            <a:srgbClr val="FF0000">
                              <a:alpha val="100000"/>
                            </a:srgbClr>
                          </a:solidFill>
                          <a:latin typeface="Microsoft YaHei"/>
                          <a:ea typeface="Microsoft YaHei"/>
                          <a:cs typeface="Microsoft YaHei"/>
                        </a:rPr>
                        <a:t>【依据】</a:t>
                      </a:r>
                      <a:r>
                        <a:rPr sz="1200" kern="0" spc="-80" dirty="0">
                          <a:solidFill>
                            <a:srgbClr val="FF0000">
                              <a:alpha val="100000"/>
                            </a:srgbClr>
                          </a:solidFill>
                          <a:latin typeface="Microsoft YaHei"/>
                          <a:ea typeface="Microsoft YaHei"/>
                          <a:cs typeface="Microsoft YaHei"/>
                        </a:rPr>
                        <a:t> </a:t>
                      </a:r>
                      <a:r>
                        <a:rPr sz="1200" kern="0" spc="50" dirty="0">
                          <a:solidFill>
                            <a:srgbClr val="000000">
                              <a:alpha val="100000"/>
                            </a:srgbClr>
                          </a:solidFill>
                          <a:latin typeface="Microsoft YaHei"/>
                          <a:ea typeface="Microsoft YaHei"/>
                          <a:cs typeface="Microsoft YaHei"/>
                        </a:rPr>
                        <a:t>《燃气工程项目规范》</a:t>
                      </a:r>
                      <a:r>
                        <a:rPr sz="1200" kern="0" spc="-110" dirty="0">
                          <a:solidFill>
                            <a:srgbClr val="000000">
                              <a:alpha val="100000"/>
                            </a:srgbClr>
                          </a:solidFill>
                          <a:latin typeface="Microsoft YaHei"/>
                          <a:ea typeface="Microsoft YaHei"/>
                          <a:cs typeface="Microsoft YaHei"/>
                        </a:rPr>
                        <a:t> </a:t>
                      </a:r>
                      <a:r>
                        <a:rPr sz="1200" kern="0" spc="50" dirty="0">
                          <a:solidFill>
                            <a:srgbClr val="000000">
                              <a:alpha val="100000"/>
                            </a:srgbClr>
                          </a:solidFill>
                          <a:latin typeface="Microsoft YaHei"/>
                          <a:ea typeface="Microsoft YaHei"/>
                          <a:cs typeface="Microsoft YaHei"/>
                        </a:rPr>
                        <a:t>第</a:t>
                      </a:r>
                      <a:r>
                        <a:rPr sz="1200" kern="0" spc="250" dirty="0">
                          <a:solidFill>
                            <a:srgbClr val="000000">
                              <a:alpha val="100000"/>
                            </a:srgbClr>
                          </a:solidFill>
                          <a:latin typeface="Microsoft YaHei"/>
                          <a:ea typeface="Microsoft YaHei"/>
                          <a:cs typeface="Microsoft YaHei"/>
                        </a:rPr>
                        <a:t> </a:t>
                      </a:r>
                      <a:r>
                        <a:rPr sz="1200" kern="0" spc="50" dirty="0">
                          <a:solidFill>
                            <a:srgbClr val="000000">
                              <a:alpha val="100000"/>
                            </a:srgbClr>
                          </a:solidFill>
                          <a:latin typeface="Microsoft YaHei"/>
                          <a:ea typeface="Microsoft YaHei"/>
                          <a:cs typeface="Microsoft YaHei"/>
                        </a:rPr>
                        <a:t>4.2.17</a:t>
                      </a:r>
                      <a:r>
                        <a:rPr sz="1200" kern="0" spc="0" dirty="0">
                          <a:solidFill>
                            <a:srgbClr val="000000">
                              <a:alpha val="100000"/>
                            </a:srgbClr>
                          </a:solidFill>
                          <a:latin typeface="Microsoft YaHei"/>
                          <a:ea typeface="Microsoft YaHei"/>
                          <a:cs typeface="Microsoft YaHei"/>
                        </a:rPr>
                        <a:t>         </a:t>
                      </a:r>
                      <a:r>
                        <a:rPr sz="1200" kern="0" spc="90" dirty="0">
                          <a:solidFill>
                            <a:srgbClr val="000000">
                              <a:alpha val="100000"/>
                            </a:srgbClr>
                          </a:solidFill>
                          <a:latin typeface="Microsoft YaHei"/>
                          <a:ea typeface="Microsoft YaHei"/>
                          <a:cs typeface="Microsoft YaHei"/>
                        </a:rPr>
                        <a:t>条 ：燃气厂站内可燃气体泄漏浓度可</a:t>
                      </a:r>
                      <a:r>
                        <a:rPr sz="1200" kern="0" spc="80" dirty="0">
                          <a:solidFill>
                            <a:srgbClr val="000000">
                              <a:alpha val="100000"/>
                            </a:srgbClr>
                          </a:solidFill>
                          <a:latin typeface="Microsoft YaHei"/>
                          <a:ea typeface="Microsoft YaHei"/>
                          <a:cs typeface="Microsoft YaHei"/>
                        </a:rPr>
                        <a:t>能达到</a:t>
                      </a:r>
                      <a:r>
                        <a:rPr sz="1200" kern="0" spc="0" dirty="0">
                          <a:solidFill>
                            <a:srgbClr val="000000">
                              <a:alpha val="100000"/>
                            </a:srgbClr>
                          </a:solidFill>
                          <a:latin typeface="Microsoft YaHei"/>
                          <a:ea typeface="Microsoft YaHei"/>
                          <a:cs typeface="Microsoft YaHei"/>
                        </a:rPr>
                        <a:t>       </a:t>
                      </a:r>
                      <a:r>
                        <a:rPr sz="1200" kern="0" spc="90" dirty="0">
                          <a:solidFill>
                            <a:srgbClr val="000000">
                              <a:alpha val="100000"/>
                            </a:srgbClr>
                          </a:solidFill>
                          <a:latin typeface="Microsoft YaHei"/>
                          <a:ea typeface="Microsoft YaHei"/>
                          <a:cs typeface="Microsoft YaHei"/>
                        </a:rPr>
                        <a:t>爆炸下限</a:t>
                      </a:r>
                      <a:r>
                        <a:rPr sz="1200" kern="0" spc="350" dirty="0">
                          <a:solidFill>
                            <a:srgbClr val="000000">
                              <a:alpha val="100000"/>
                            </a:srgbClr>
                          </a:solidFill>
                          <a:latin typeface="Microsoft YaHei"/>
                          <a:ea typeface="Microsoft YaHei"/>
                          <a:cs typeface="Microsoft YaHei"/>
                        </a:rPr>
                        <a:t> </a:t>
                      </a:r>
                      <a:r>
                        <a:rPr sz="1200" kern="0" spc="90" dirty="0">
                          <a:solidFill>
                            <a:srgbClr val="000000">
                              <a:alpha val="100000"/>
                            </a:srgbClr>
                          </a:solidFill>
                          <a:latin typeface="Microsoft YaHei"/>
                          <a:ea typeface="Microsoft YaHei"/>
                          <a:cs typeface="Microsoft YaHei"/>
                        </a:rPr>
                        <a:t>20%的燃气设施区域内或建</a:t>
                      </a:r>
                      <a:r>
                        <a:rPr sz="1200" kern="0" spc="330" dirty="0">
                          <a:solidFill>
                            <a:srgbClr val="000000">
                              <a:alpha val="100000"/>
                            </a:srgbClr>
                          </a:solidFill>
                          <a:latin typeface="Microsoft YaHei"/>
                          <a:ea typeface="Microsoft YaHei"/>
                          <a:cs typeface="Microsoft YaHei"/>
                        </a:rPr>
                        <a:t> </a:t>
                      </a:r>
                      <a:r>
                        <a:rPr sz="1200" kern="0" spc="90" dirty="0">
                          <a:solidFill>
                            <a:srgbClr val="000000">
                              <a:alpha val="100000"/>
                            </a:srgbClr>
                          </a:solidFill>
                          <a:latin typeface="Microsoft YaHei"/>
                          <a:ea typeface="Microsoft YaHei"/>
                          <a:cs typeface="Microsoft YaHei"/>
                        </a:rPr>
                        <a:t>(构)</a:t>
                      </a:r>
                      <a:r>
                        <a:rPr sz="1200" kern="0" spc="0" dirty="0">
                          <a:solidFill>
                            <a:srgbClr val="000000">
                              <a:alpha val="100000"/>
                            </a:srgbClr>
                          </a:solidFill>
                          <a:latin typeface="Microsoft YaHei"/>
                          <a:ea typeface="Microsoft YaHei"/>
                          <a:cs typeface="Microsoft YaHei"/>
                        </a:rPr>
                        <a:t>        </a:t>
                      </a:r>
                      <a:r>
                        <a:rPr sz="1200" kern="0" spc="90" dirty="0">
                          <a:solidFill>
                            <a:srgbClr val="000000">
                              <a:alpha val="100000"/>
                            </a:srgbClr>
                          </a:solidFill>
                          <a:latin typeface="Microsoft YaHei"/>
                          <a:ea typeface="Microsoft YaHei"/>
                          <a:cs typeface="Microsoft YaHei"/>
                        </a:rPr>
                        <a:t>筑物内 ，应设置固定式可燃气体浓度</a:t>
                      </a:r>
                      <a:r>
                        <a:rPr sz="1200" kern="0" spc="80" dirty="0">
                          <a:solidFill>
                            <a:srgbClr val="000000">
                              <a:alpha val="100000"/>
                            </a:srgbClr>
                          </a:solidFill>
                          <a:latin typeface="Microsoft YaHei"/>
                          <a:ea typeface="Microsoft YaHei"/>
                          <a:cs typeface="Microsoft YaHei"/>
                        </a:rPr>
                        <a:t>报警装</a:t>
                      </a:r>
                      <a:r>
                        <a:rPr sz="1200" kern="0" spc="0" dirty="0">
                          <a:solidFill>
                            <a:srgbClr val="000000">
                              <a:alpha val="100000"/>
                            </a:srgbClr>
                          </a:solidFill>
                          <a:latin typeface="Microsoft YaHei"/>
                          <a:ea typeface="Microsoft YaHei"/>
                          <a:cs typeface="Microsoft YaHei"/>
                        </a:rPr>
                        <a:t>       </a:t>
                      </a:r>
                      <a:r>
                        <a:rPr sz="1200" kern="0" spc="40" dirty="0">
                          <a:solidFill>
                            <a:srgbClr val="000000">
                              <a:alpha val="100000"/>
                            </a:srgbClr>
                          </a:solidFill>
                          <a:latin typeface="Microsoft YaHei"/>
                          <a:ea typeface="Microsoft YaHei"/>
                          <a:cs typeface="Microsoft YaHei"/>
                        </a:rPr>
                        <a:t>置。</a:t>
                      </a:r>
                      <a:endParaRPr sz="1200" dirty="0">
                        <a:latin typeface="Microsoft YaHei"/>
                        <a:ea typeface="Microsoft YaHei"/>
                        <a:cs typeface="Microsoft YaHei"/>
                      </a:endParaRPr>
                    </a:p>
                    <a:p>
                      <a:pPr marL="231140" indent="82550" algn="l" rtl="0" eaLnBrk="0">
                        <a:lnSpc>
                          <a:spcPct val="119000"/>
                        </a:lnSpc>
                        <a:spcBef>
                          <a:spcPts val="171"/>
                        </a:spcBef>
                        <a:tabLst/>
                      </a:pPr>
                      <a:r>
                        <a:rPr sz="1200" kern="0" spc="60" dirty="0">
                          <a:solidFill>
                            <a:srgbClr val="FF0000">
                              <a:alpha val="100000"/>
                            </a:srgbClr>
                          </a:solidFill>
                          <a:latin typeface="Microsoft YaHei"/>
                          <a:ea typeface="Microsoft YaHei"/>
                          <a:cs typeface="Microsoft YaHei"/>
                        </a:rPr>
                        <a:t>〖解读〗</a:t>
                      </a:r>
                      <a:r>
                        <a:rPr sz="1200" kern="0" spc="-80" dirty="0">
                          <a:solidFill>
                            <a:srgbClr val="FF0000">
                              <a:alpha val="100000"/>
                            </a:srgbClr>
                          </a:solidFill>
                          <a:latin typeface="Microsoft YaHei"/>
                          <a:ea typeface="Microsoft YaHei"/>
                          <a:cs typeface="Microsoft YaHei"/>
                        </a:rPr>
                        <a:t> </a:t>
                      </a:r>
                      <a:r>
                        <a:rPr sz="1200" kern="0" spc="60" dirty="0">
                          <a:solidFill>
                            <a:srgbClr val="000000">
                              <a:alpha val="100000"/>
                            </a:srgbClr>
                          </a:solidFill>
                          <a:latin typeface="Microsoft YaHei"/>
                          <a:ea typeface="Microsoft YaHei"/>
                          <a:cs typeface="Microsoft YaHei"/>
                        </a:rPr>
                        <a:t>《燃气工程项目规范》</a:t>
                      </a:r>
                      <a:r>
                        <a:rPr sz="1200" kern="0" spc="-50" dirty="0">
                          <a:solidFill>
                            <a:srgbClr val="000000">
                              <a:alpha val="100000"/>
                            </a:srgbClr>
                          </a:solidFill>
                          <a:latin typeface="Microsoft YaHei"/>
                          <a:ea typeface="Microsoft YaHei"/>
                          <a:cs typeface="Microsoft YaHei"/>
                        </a:rPr>
                        <a:t> </a:t>
                      </a:r>
                      <a:r>
                        <a:rPr sz="1200" kern="0" spc="0" dirty="0">
                          <a:solidFill>
                            <a:srgbClr val="000000">
                              <a:alpha val="100000"/>
                            </a:srgbClr>
                          </a:solidFill>
                          <a:latin typeface="Microsoft YaHei"/>
                          <a:ea typeface="Microsoft YaHei"/>
                          <a:cs typeface="Microsoft YaHei"/>
                        </a:rPr>
                        <a:t>GB</a:t>
                      </a:r>
                      <a:r>
                        <a:rPr sz="1200" kern="0" spc="60" dirty="0">
                          <a:solidFill>
                            <a:srgbClr val="000000">
                              <a:alpha val="100000"/>
                            </a:srgbClr>
                          </a:solidFill>
                          <a:latin typeface="Microsoft YaHei"/>
                          <a:ea typeface="Microsoft YaHei"/>
                          <a:cs typeface="Microsoft YaHei"/>
                        </a:rPr>
                        <a:t>55009</a:t>
                      </a:r>
                      <a:r>
                        <a:rPr sz="1200" kern="0" spc="0" dirty="0">
                          <a:solidFill>
                            <a:srgbClr val="000000">
                              <a:alpha val="100000"/>
                            </a:srgbClr>
                          </a:solidFill>
                          <a:latin typeface="Microsoft YaHei"/>
                          <a:ea typeface="Microsoft YaHei"/>
                          <a:cs typeface="Microsoft YaHei"/>
                        </a:rPr>
                        <a:t>         </a:t>
                      </a:r>
                      <a:r>
                        <a:rPr sz="1200" kern="0" spc="80" dirty="0">
                          <a:solidFill>
                            <a:srgbClr val="000000">
                              <a:alpha val="100000"/>
                            </a:srgbClr>
                          </a:solidFill>
                          <a:latin typeface="Microsoft YaHei"/>
                          <a:ea typeface="Microsoft YaHei"/>
                          <a:cs typeface="Microsoft YaHei"/>
                        </a:rPr>
                        <a:t>实施指南(4) ：</a:t>
                      </a:r>
                      <a:r>
                        <a:rPr sz="1200" kern="0" spc="70" dirty="0">
                          <a:solidFill>
                            <a:srgbClr val="000000">
                              <a:alpha val="100000"/>
                            </a:srgbClr>
                          </a:solidFill>
                          <a:latin typeface="Microsoft YaHei"/>
                          <a:ea typeface="Microsoft YaHei"/>
                          <a:cs typeface="Microsoft YaHei"/>
                        </a:rPr>
                        <a:t>应设置两级报警</a:t>
                      </a:r>
                      <a:r>
                        <a:rPr sz="1200" kern="0" spc="-160" dirty="0">
                          <a:solidFill>
                            <a:srgbClr val="000000">
                              <a:alpha val="100000"/>
                            </a:srgbClr>
                          </a:solidFill>
                          <a:latin typeface="Microsoft YaHei"/>
                          <a:ea typeface="Microsoft YaHei"/>
                          <a:cs typeface="Microsoft YaHei"/>
                        </a:rPr>
                        <a:t> </a:t>
                      </a:r>
                      <a:r>
                        <a:rPr sz="1200" kern="0" spc="70" dirty="0">
                          <a:solidFill>
                            <a:srgbClr val="000000">
                              <a:alpha val="100000"/>
                            </a:srgbClr>
                          </a:solidFill>
                          <a:latin typeface="Microsoft YaHei"/>
                          <a:ea typeface="Microsoft YaHei"/>
                          <a:cs typeface="Microsoft YaHei"/>
                        </a:rPr>
                        <a:t>。</a:t>
                      </a:r>
                      <a:r>
                        <a:rPr sz="1200" kern="0" spc="-210" dirty="0">
                          <a:solidFill>
                            <a:srgbClr val="000000">
                              <a:alpha val="100000"/>
                            </a:srgbClr>
                          </a:solidFill>
                          <a:latin typeface="Microsoft YaHei"/>
                          <a:ea typeface="Microsoft YaHei"/>
                          <a:cs typeface="Microsoft YaHei"/>
                        </a:rPr>
                        <a:t> </a:t>
                      </a:r>
                      <a:r>
                        <a:rPr sz="1200" kern="0" spc="70" dirty="0">
                          <a:solidFill>
                            <a:srgbClr val="000000">
                              <a:alpha val="100000"/>
                            </a:srgbClr>
                          </a:solidFill>
                          <a:latin typeface="Microsoft YaHei"/>
                          <a:ea typeface="Microsoft YaHei"/>
                          <a:cs typeface="Microsoft YaHei"/>
                        </a:rPr>
                        <a:t>可燃气体</a:t>
                      </a:r>
                      <a:r>
                        <a:rPr sz="1200" kern="0" spc="0" dirty="0">
                          <a:solidFill>
                            <a:srgbClr val="000000">
                              <a:alpha val="100000"/>
                            </a:srgbClr>
                          </a:solidFill>
                          <a:latin typeface="Microsoft YaHei"/>
                          <a:ea typeface="Microsoft YaHei"/>
                          <a:cs typeface="Microsoft YaHei"/>
                        </a:rPr>
                        <a:t>         </a:t>
                      </a:r>
                      <a:r>
                        <a:rPr sz="1200" kern="0" spc="110" dirty="0">
                          <a:solidFill>
                            <a:srgbClr val="000000">
                              <a:alpha val="100000"/>
                            </a:srgbClr>
                          </a:solidFill>
                          <a:latin typeface="Microsoft YaHei"/>
                          <a:ea typeface="Microsoft YaHei"/>
                          <a:cs typeface="Microsoft YaHei"/>
                        </a:rPr>
                        <a:t>的一级报警浓度设定值不应大于其爆炸下限</a:t>
                      </a:r>
                      <a:r>
                        <a:rPr sz="1200" kern="0" spc="0" dirty="0">
                          <a:solidFill>
                            <a:srgbClr val="000000">
                              <a:alpha val="100000"/>
                            </a:srgbClr>
                          </a:solidFill>
                          <a:latin typeface="Microsoft YaHei"/>
                          <a:ea typeface="Microsoft YaHei"/>
                          <a:cs typeface="Microsoft YaHei"/>
                        </a:rPr>
                        <a:t>       </a:t>
                      </a:r>
                      <a:r>
                        <a:rPr sz="1200" kern="0" spc="80" dirty="0">
                          <a:solidFill>
                            <a:srgbClr val="000000">
                              <a:alpha val="100000"/>
                            </a:srgbClr>
                          </a:solidFill>
                          <a:latin typeface="Microsoft YaHei"/>
                          <a:ea typeface="Microsoft YaHei"/>
                          <a:cs typeface="Microsoft YaHei"/>
                        </a:rPr>
                        <a:t>值(体积分数)的</a:t>
                      </a:r>
                      <a:r>
                        <a:rPr sz="1200" kern="0" spc="380" dirty="0">
                          <a:solidFill>
                            <a:srgbClr val="000000">
                              <a:alpha val="100000"/>
                            </a:srgbClr>
                          </a:solidFill>
                          <a:latin typeface="Microsoft YaHei"/>
                          <a:ea typeface="Microsoft YaHei"/>
                          <a:cs typeface="Microsoft YaHei"/>
                        </a:rPr>
                        <a:t> </a:t>
                      </a:r>
                      <a:r>
                        <a:rPr sz="1200" kern="0" spc="80" dirty="0">
                          <a:solidFill>
                            <a:srgbClr val="000000">
                              <a:alpha val="100000"/>
                            </a:srgbClr>
                          </a:solidFill>
                          <a:latin typeface="Microsoft YaHei"/>
                          <a:ea typeface="Microsoft YaHei"/>
                          <a:cs typeface="Microsoft YaHei"/>
                        </a:rPr>
                        <a:t>20%  ，可燃气体的二级报</a:t>
                      </a:r>
                      <a:r>
                        <a:rPr sz="1200" kern="0" spc="0" dirty="0">
                          <a:solidFill>
                            <a:srgbClr val="000000">
                              <a:alpha val="100000"/>
                            </a:srgbClr>
                          </a:solidFill>
                          <a:latin typeface="Microsoft YaHei"/>
                          <a:ea typeface="Microsoft YaHei"/>
                          <a:cs typeface="Microsoft YaHei"/>
                        </a:rPr>
                        <a:t>        </a:t>
                      </a:r>
                      <a:r>
                        <a:rPr sz="1200" kern="0" spc="110" dirty="0">
                          <a:solidFill>
                            <a:srgbClr val="000000">
                              <a:alpha val="100000"/>
                            </a:srgbClr>
                          </a:solidFill>
                          <a:latin typeface="Microsoft YaHei"/>
                          <a:ea typeface="Microsoft YaHei"/>
                          <a:cs typeface="Microsoft YaHei"/>
                        </a:rPr>
                        <a:t>警浓度设定值不应大于其爆炸下限值(体积</a:t>
                      </a:r>
                      <a:r>
                        <a:rPr sz="1200" kern="0" spc="0" dirty="0">
                          <a:solidFill>
                            <a:srgbClr val="000000">
                              <a:alpha val="100000"/>
                            </a:srgbClr>
                          </a:solidFill>
                          <a:latin typeface="Microsoft YaHei"/>
                          <a:ea typeface="Microsoft YaHei"/>
                          <a:cs typeface="Microsoft YaHei"/>
                        </a:rPr>
                        <a:t>         </a:t>
                      </a:r>
                      <a:r>
                        <a:rPr sz="1200" kern="0" spc="80" dirty="0">
                          <a:solidFill>
                            <a:srgbClr val="000000">
                              <a:alpha val="100000"/>
                            </a:srgbClr>
                          </a:solidFill>
                          <a:latin typeface="Microsoft YaHei"/>
                          <a:ea typeface="Microsoft YaHei"/>
                          <a:cs typeface="Microsoft YaHei"/>
                        </a:rPr>
                        <a:t>分数)的</a:t>
                      </a:r>
                      <a:r>
                        <a:rPr sz="1200" kern="0" spc="290" dirty="0">
                          <a:solidFill>
                            <a:srgbClr val="000000">
                              <a:alpha val="100000"/>
                            </a:srgbClr>
                          </a:solidFill>
                          <a:latin typeface="Microsoft YaHei"/>
                          <a:ea typeface="Microsoft YaHei"/>
                          <a:cs typeface="Microsoft YaHei"/>
                        </a:rPr>
                        <a:t> </a:t>
                      </a:r>
                      <a:r>
                        <a:rPr sz="1200" kern="0" spc="80" dirty="0">
                          <a:solidFill>
                            <a:srgbClr val="000000">
                              <a:alpha val="100000"/>
                            </a:srgbClr>
                          </a:solidFill>
                          <a:latin typeface="Microsoft YaHei"/>
                          <a:ea typeface="Microsoft YaHei"/>
                          <a:cs typeface="Microsoft YaHei"/>
                        </a:rPr>
                        <a:t>40%。</a:t>
                      </a:r>
                      <a:endParaRPr sz="1200" dirty="0">
                        <a:latin typeface="Microsoft YaHei"/>
                        <a:ea typeface="Microsoft YaHei"/>
                        <a:cs typeface="Microsoft YaHei"/>
                      </a:endParaRPr>
                    </a:p>
                  </a:txBody>
                  <a:tcPr marL="0" marR="0" marT="0" marB="0">
                    <a:lnL w="12700" cap="flat" cmpd="sng" algn="ctr">
                      <a:solidFill>
                        <a:srgbClr val="8EBFD6"/>
                      </a:solidFill>
                      <a:prstDash val="solid"/>
                      <a:round/>
                      <a:headEnd type="none" w="med" len="med"/>
                      <a:tailEnd type="none" w="med" len="med"/>
                    </a:lnL>
                    <a:lnR>
                      <a:noFill/>
                    </a:lnR>
                    <a:lnT>
                      <a:noFill/>
                    </a:lnT>
                    <a:lnB w="12700" cap="flat" cmpd="sng" algn="ctr">
                      <a:solidFill>
                        <a:srgbClr val="8EBFD6"/>
                      </a:solidFill>
                      <a:prstDash val="solid"/>
                      <a:round/>
                      <a:headEnd type="none" w="med" len="med"/>
                      <a:tailEnd type="none" w="med" len="med"/>
                    </a:lnB>
                  </a:tcPr>
                </a:tc>
                <a:extLst>
                  <a:ext uri="{0D108BD9-81ED-4DB2-BD59-A6C34878D82A}">
                    <a16:rowId xmlns:a16="http://schemas.microsoft.com/office/drawing/2014/main" val="10000"/>
                  </a:ext>
                </a:extLst>
              </a:tr>
            </a:tbl>
          </a:graphicData>
        </a:graphic>
      </p:graphicFrame>
      <p:sp>
        <p:nvSpPr>
          <p:cNvPr id="1532" name="textbox 1532"/>
          <p:cNvSpPr/>
          <p:nvPr/>
        </p:nvSpPr>
        <p:spPr>
          <a:xfrm>
            <a:off x="702236" y="510426"/>
            <a:ext cx="8719819" cy="1052194"/>
          </a:xfrm>
          <a:prstGeom prst="rect">
            <a:avLst/>
          </a:prstGeom>
          <a:noFill/>
          <a:ln w="0" cap="flat">
            <a:noFill/>
            <a:prstDash val="solid"/>
            <a:miter lim="0"/>
          </a:ln>
        </p:spPr>
        <p:txBody>
          <a:bodyPr vert="horz" wrap="square" lIns="0" tIns="0" rIns="0" bIns="0"/>
          <a:lstStyle/>
          <a:p>
            <a:pPr algn="l" rtl="0" eaLnBrk="0">
              <a:lnSpc>
                <a:spcPct val="83341"/>
              </a:lnSpc>
              <a:tabLst/>
            </a:pPr>
            <a:endParaRPr sz="100" dirty="0">
              <a:latin typeface="Arial"/>
              <a:ea typeface="Arial"/>
              <a:cs typeface="Arial"/>
            </a:endParaRPr>
          </a:p>
          <a:p>
            <a:pPr marL="215900" algn="l" rtl="0" eaLnBrk="0">
              <a:lnSpc>
                <a:spcPts val="4227"/>
              </a:lnSpc>
              <a:tabLst/>
            </a:pPr>
            <a:r>
              <a:rPr sz="3200" b="1" kern="0" spc="-80" dirty="0">
                <a:solidFill>
                  <a:srgbClr val="000000">
                    <a:alpha val="100000"/>
                  </a:srgbClr>
                </a:solidFill>
                <a:latin typeface="Microsoft YaHei"/>
                <a:ea typeface="Microsoft YaHei"/>
                <a:cs typeface="Microsoft YaHei"/>
              </a:rPr>
              <a:t>《城镇燃气经营安全重大隐患判定标准》解析</a:t>
            </a:r>
            <a:endParaRPr sz="3200" dirty="0">
              <a:latin typeface="Microsoft YaHei"/>
              <a:ea typeface="Microsoft YaHei"/>
              <a:cs typeface="Microsoft YaHei"/>
            </a:endParaRPr>
          </a:p>
          <a:p>
            <a:pPr algn="l" rtl="0" eaLnBrk="0">
              <a:lnSpc>
                <a:spcPct val="104000"/>
              </a:lnSpc>
              <a:tabLst/>
            </a:pPr>
            <a:endParaRPr sz="1000" dirty="0">
              <a:latin typeface="Arial"/>
              <a:ea typeface="Arial"/>
              <a:cs typeface="Arial"/>
            </a:endParaRPr>
          </a:p>
          <a:p>
            <a:pPr algn="l" rtl="0" eaLnBrk="0">
              <a:lnSpc>
                <a:spcPct val="100000"/>
              </a:lnSpc>
              <a:tabLst/>
            </a:pPr>
            <a:endParaRPr sz="400" dirty="0">
              <a:latin typeface="Arial"/>
              <a:ea typeface="Arial"/>
              <a:cs typeface="Arial"/>
            </a:endParaRPr>
          </a:p>
          <a:p>
            <a:pPr marL="52069" algn="l" rtl="0" eaLnBrk="0">
              <a:lnSpc>
                <a:spcPts val="2123"/>
              </a:lnSpc>
              <a:spcBef>
                <a:spcPts val="1"/>
              </a:spcBef>
              <a:tabLst/>
            </a:pPr>
            <a:r>
              <a:rPr sz="1600" kern="0" spc="10" dirty="0">
                <a:solidFill>
                  <a:srgbClr val="FF0000">
                    <a:alpha val="100000"/>
                  </a:srgbClr>
                </a:solidFill>
                <a:latin typeface="Wingdings"/>
                <a:ea typeface="Wingdings"/>
                <a:cs typeface="Wingdings"/>
              </a:rPr>
              <a:t>n</a:t>
            </a:r>
            <a:r>
              <a:rPr sz="1600" kern="0" spc="-570" dirty="0">
                <a:solidFill>
                  <a:srgbClr val="FF0000">
                    <a:alpha val="100000"/>
                  </a:srgbClr>
                </a:solidFill>
                <a:latin typeface="Wingdings"/>
                <a:ea typeface="Wingdings"/>
                <a:cs typeface="Wingdings"/>
              </a:rPr>
              <a:t> </a:t>
            </a:r>
            <a:r>
              <a:rPr sz="1600" kern="0" spc="10" dirty="0">
                <a:solidFill>
                  <a:srgbClr val="000000">
                    <a:alpha val="100000"/>
                  </a:srgbClr>
                </a:solidFill>
                <a:latin typeface="Microsoft YaHei"/>
                <a:ea typeface="Microsoft YaHei"/>
                <a:cs typeface="Microsoft YaHei"/>
              </a:rPr>
              <a:t>第五条  燃气经营者在燃气厂站安全管理中</a:t>
            </a:r>
            <a:r>
              <a:rPr sz="1600" kern="0" spc="0" dirty="0">
                <a:solidFill>
                  <a:srgbClr val="000000">
                    <a:alpha val="100000"/>
                  </a:srgbClr>
                </a:solidFill>
                <a:latin typeface="Microsoft YaHei"/>
                <a:ea typeface="Microsoft YaHei"/>
                <a:cs typeface="Microsoft YaHei"/>
              </a:rPr>
              <a:t> ，有下列情形之一的 ，判定为重大隐患 </a:t>
            </a:r>
            <a:r>
              <a:rPr sz="1600" kern="0" spc="-380" dirty="0">
                <a:solidFill>
                  <a:srgbClr val="000000">
                    <a:alpha val="100000"/>
                  </a:srgbClr>
                </a:solidFill>
                <a:latin typeface="Microsoft YaHei"/>
                <a:ea typeface="Microsoft YaHei"/>
                <a:cs typeface="Microsoft YaHei"/>
              </a:rPr>
              <a:t>：（</a:t>
            </a:r>
            <a:r>
              <a:rPr sz="1600" kern="0" spc="80" dirty="0">
                <a:solidFill>
                  <a:srgbClr val="000000">
                    <a:alpha val="100000"/>
                  </a:srgbClr>
                </a:solidFill>
                <a:latin typeface="Microsoft YaHei"/>
                <a:ea typeface="Microsoft YaHei"/>
                <a:cs typeface="Microsoft YaHei"/>
              </a:rPr>
              <a:t> </a:t>
            </a:r>
            <a:r>
              <a:rPr sz="1600" kern="0" spc="0" dirty="0">
                <a:solidFill>
                  <a:srgbClr val="000000">
                    <a:alpha val="100000"/>
                  </a:srgbClr>
                </a:solidFill>
                <a:latin typeface="Microsoft YaHei"/>
                <a:ea typeface="Microsoft YaHei"/>
                <a:cs typeface="Microsoft YaHei"/>
              </a:rPr>
              <a:t>5种）</a:t>
            </a:r>
            <a:endParaRPr sz="1600" dirty="0">
              <a:latin typeface="Microsoft YaHei"/>
              <a:ea typeface="Microsoft YaHei"/>
              <a:cs typeface="Microsoft YaHei"/>
            </a:endParaRPr>
          </a:p>
        </p:txBody>
      </p:sp>
      <p:sp>
        <p:nvSpPr>
          <p:cNvPr id="1534" name="textbox 1534"/>
          <p:cNvSpPr/>
          <p:nvPr/>
        </p:nvSpPr>
        <p:spPr>
          <a:xfrm>
            <a:off x="919643" y="1802229"/>
            <a:ext cx="10114915" cy="591184"/>
          </a:xfrm>
          <a:prstGeom prst="rect">
            <a:avLst/>
          </a:prstGeom>
          <a:noFill/>
          <a:ln w="0" cap="flat">
            <a:noFill/>
            <a:prstDash val="solid"/>
            <a:miter lim="0"/>
          </a:ln>
        </p:spPr>
        <p:txBody>
          <a:bodyPr vert="horz" wrap="square" lIns="0" tIns="0" rIns="0" bIns="0"/>
          <a:lstStyle/>
          <a:p>
            <a:pPr algn="l" rtl="0" eaLnBrk="0">
              <a:lnSpc>
                <a:spcPct val="17935"/>
              </a:lnSpc>
              <a:tabLst/>
            </a:pPr>
            <a:endParaRPr sz="100" dirty="0">
              <a:latin typeface="Arial"/>
              <a:ea typeface="Arial"/>
              <a:cs typeface="Arial"/>
            </a:endParaRPr>
          </a:p>
          <a:p>
            <a:pPr marL="33019" indent="80644" algn="l" rtl="0" eaLnBrk="0">
              <a:lnSpc>
                <a:spcPct val="118000"/>
              </a:lnSpc>
              <a:tabLst/>
            </a:pPr>
            <a:r>
              <a:rPr sz="1600" kern="0" spc="80" dirty="0">
                <a:solidFill>
                  <a:srgbClr val="000000">
                    <a:alpha val="100000"/>
                  </a:srgbClr>
                </a:solidFill>
                <a:latin typeface="Microsoft YaHei"/>
                <a:ea typeface="Microsoft YaHei"/>
                <a:cs typeface="Microsoft YaHei"/>
              </a:rPr>
              <a:t>（ 五 ）燃气厂站内可燃气体泄漏浓度可能达到爆炸下限20%的燃气设施区域内或建（ 构 ）筑物内 ，未设</a:t>
            </a:r>
            <a:r>
              <a:rPr sz="1600" kern="0" spc="60" dirty="0">
                <a:solidFill>
                  <a:srgbClr val="000000">
                    <a:alpha val="100000"/>
                  </a:srgbClr>
                </a:solidFill>
                <a:latin typeface="Microsoft YaHei"/>
                <a:ea typeface="Microsoft YaHei"/>
                <a:cs typeface="Microsoft YaHei"/>
              </a:rPr>
              <a:t> </a:t>
            </a:r>
            <a:r>
              <a:rPr sz="1600" kern="0" spc="150" dirty="0">
                <a:solidFill>
                  <a:srgbClr val="000000">
                    <a:alpha val="100000"/>
                  </a:srgbClr>
                </a:solidFill>
                <a:latin typeface="Microsoft YaHei"/>
                <a:ea typeface="Microsoft YaHei"/>
                <a:cs typeface="Microsoft YaHei"/>
              </a:rPr>
              <a:t>置固定式可燃气体浓度</a:t>
            </a:r>
            <a:r>
              <a:rPr sz="1600" kern="0" spc="140" dirty="0">
                <a:solidFill>
                  <a:srgbClr val="000000">
                    <a:alpha val="100000"/>
                  </a:srgbClr>
                </a:solidFill>
                <a:latin typeface="Microsoft YaHei"/>
                <a:ea typeface="Microsoft YaHei"/>
                <a:cs typeface="Microsoft YaHei"/>
              </a:rPr>
              <a:t>报警装置。</a:t>
            </a:r>
            <a:endParaRPr sz="1600" dirty="0">
              <a:latin typeface="Microsoft YaHei"/>
              <a:ea typeface="Microsoft YaHei"/>
              <a:cs typeface="Microsoft YaHei"/>
            </a:endParaRPr>
          </a:p>
        </p:txBody>
      </p:sp>
      <p:pic>
        <p:nvPicPr>
          <p:cNvPr id="1536" name="picture 1536"/>
          <p:cNvPicPr>
            <a:picLocks noChangeAspect="1"/>
          </p:cNvPicPr>
          <p:nvPr/>
        </p:nvPicPr>
        <p:blipFill>
          <a:blip r:embed="rId2"/>
          <a:stretch>
            <a:fillRect/>
          </a:stretch>
        </p:blipFill>
        <p:spPr>
          <a:xfrm rot="21600000">
            <a:off x="4658867" y="4744211"/>
            <a:ext cx="2307336" cy="1728216"/>
          </a:xfrm>
          <a:prstGeom prst="rect">
            <a:avLst/>
          </a:prstGeom>
        </p:spPr>
      </p:pic>
      <p:sp>
        <p:nvSpPr>
          <p:cNvPr id="1538" name="textbox 1538"/>
          <p:cNvSpPr/>
          <p:nvPr/>
        </p:nvSpPr>
        <p:spPr>
          <a:xfrm>
            <a:off x="4641918" y="2724248"/>
            <a:ext cx="2901314" cy="295275"/>
          </a:xfrm>
          <a:prstGeom prst="rect">
            <a:avLst/>
          </a:prstGeom>
          <a:noFill/>
          <a:ln w="0" cap="flat">
            <a:noFill/>
            <a:prstDash val="solid"/>
            <a:miter lim="0"/>
          </a:ln>
        </p:spPr>
        <p:txBody>
          <a:bodyPr vert="horz" wrap="square" lIns="0" tIns="0" rIns="0" bIns="0"/>
          <a:lstStyle/>
          <a:p>
            <a:pPr algn="l" rtl="0" eaLnBrk="0">
              <a:lnSpc>
                <a:spcPct val="83341"/>
              </a:lnSpc>
              <a:tabLst/>
            </a:pPr>
            <a:endParaRPr sz="100" dirty="0">
              <a:latin typeface="Arial"/>
              <a:ea typeface="Arial"/>
              <a:cs typeface="Arial"/>
            </a:endParaRPr>
          </a:p>
          <a:p>
            <a:pPr marL="12700" algn="l" rtl="0" eaLnBrk="0">
              <a:lnSpc>
                <a:spcPts val="2123"/>
              </a:lnSpc>
              <a:tabLst/>
            </a:pPr>
            <a:r>
              <a:rPr sz="1600" kern="0" spc="130" dirty="0">
                <a:solidFill>
                  <a:srgbClr val="000000">
                    <a:alpha val="100000"/>
                  </a:srgbClr>
                </a:solidFill>
                <a:latin typeface="Microsoft YaHei"/>
                <a:ea typeface="Microsoft YaHei"/>
                <a:cs typeface="Microsoft YaHei"/>
              </a:rPr>
              <a:t>2</a:t>
            </a:r>
            <a:r>
              <a:rPr sz="1600" kern="0" spc="-200" dirty="0">
                <a:solidFill>
                  <a:srgbClr val="000000">
                    <a:alpha val="100000"/>
                  </a:srgbClr>
                </a:solidFill>
                <a:latin typeface="Microsoft YaHei"/>
                <a:ea typeface="Microsoft YaHei"/>
                <a:cs typeface="Microsoft YaHei"/>
              </a:rPr>
              <a:t> </a:t>
            </a:r>
            <a:r>
              <a:rPr sz="1600" kern="0" spc="130" dirty="0">
                <a:solidFill>
                  <a:srgbClr val="000000">
                    <a:alpha val="100000"/>
                  </a:srgbClr>
                </a:solidFill>
                <a:latin typeface="Microsoft YaHei"/>
                <a:ea typeface="Microsoft YaHei"/>
                <a:cs typeface="Microsoft YaHei"/>
              </a:rPr>
              <a:t>.液化天然气储配站或气化站</a:t>
            </a:r>
            <a:endParaRPr sz="1600" dirty="0">
              <a:latin typeface="Microsoft YaHei"/>
              <a:ea typeface="Microsoft YaHei"/>
              <a:cs typeface="Microsoft YaHei"/>
            </a:endParaRPr>
          </a:p>
        </p:txBody>
      </p:sp>
      <p:pic>
        <p:nvPicPr>
          <p:cNvPr id="1540" name="picture 1540"/>
          <p:cNvPicPr>
            <a:picLocks noChangeAspect="1"/>
          </p:cNvPicPr>
          <p:nvPr/>
        </p:nvPicPr>
        <p:blipFill>
          <a:blip r:embed="rId3"/>
          <a:stretch>
            <a:fillRect/>
          </a:stretch>
        </p:blipFill>
        <p:spPr>
          <a:xfrm rot="21600000">
            <a:off x="11472671" y="0"/>
            <a:ext cx="719328" cy="720852"/>
          </a:xfrm>
          <a:prstGeom prst="rect">
            <a:avLst/>
          </a:prstGeom>
        </p:spPr>
      </p:pic>
      <p:pic>
        <p:nvPicPr>
          <p:cNvPr id="1542" name="picture 1542"/>
          <p:cNvPicPr>
            <a:picLocks noChangeAspect="1"/>
          </p:cNvPicPr>
          <p:nvPr/>
        </p:nvPicPr>
        <p:blipFill>
          <a:blip r:embed="rId4"/>
          <a:stretch>
            <a:fillRect/>
          </a:stretch>
        </p:blipFill>
        <p:spPr>
          <a:xfrm rot="21600000">
            <a:off x="0" y="6138671"/>
            <a:ext cx="720852" cy="719328"/>
          </a:xfrm>
          <a:prstGeom prst="rect">
            <a:avLst/>
          </a:prstGeom>
        </p:spPr>
      </p:pic>
      <p:pic>
        <p:nvPicPr>
          <p:cNvPr id="1544" name="picture 1544"/>
          <p:cNvPicPr>
            <a:picLocks noChangeAspect="1"/>
          </p:cNvPicPr>
          <p:nvPr/>
        </p:nvPicPr>
        <p:blipFill>
          <a:blip r:embed="rId5"/>
          <a:stretch>
            <a:fillRect/>
          </a:stretch>
        </p:blipFill>
        <p:spPr>
          <a:xfrm rot="21600000">
            <a:off x="720090" y="1619250"/>
            <a:ext cx="10751184" cy="12700"/>
          </a:xfrm>
          <a:prstGeom prst="rect">
            <a:avLst/>
          </a:prstGeom>
        </p:spPr>
      </p:pic>
      <p:pic>
        <p:nvPicPr>
          <p:cNvPr id="1546" name="picture 1546"/>
          <p:cNvPicPr>
            <a:picLocks noChangeAspect="1"/>
          </p:cNvPicPr>
          <p:nvPr/>
        </p:nvPicPr>
        <p:blipFill>
          <a:blip r:embed="rId5"/>
          <a:stretch>
            <a:fillRect/>
          </a:stretch>
        </p:blipFill>
        <p:spPr>
          <a:xfrm rot="21600000">
            <a:off x="720090" y="2541270"/>
            <a:ext cx="10751184" cy="12700"/>
          </a:xfrm>
          <a:prstGeom prst="rect">
            <a:avLst/>
          </a:prstGeom>
        </p:spPr>
      </p:pic>
    </p:spTree>
  </p:cSld>
  <p:clrMapOvr>
    <a:masterClrMapping/>
  </p:clrMapOvr>
</p:sld>
</file>

<file path=ppt/slides/slide72.xml><?xml version="1.0" encoding="utf-8"?>
<p:sld xmlns:a16="http://schemas.microsoft.com/office/drawing/2014/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48" name="rect 1548"/>
          <p:cNvSpPr/>
          <p:nvPr/>
        </p:nvSpPr>
        <p:spPr>
          <a:xfrm>
            <a:off x="0" y="0"/>
            <a:ext cx="12192000" cy="6858000"/>
          </a:xfrm>
          <a:prstGeom prst="rect">
            <a:avLst/>
          </a:prstGeom>
          <a:solidFill>
            <a:srgbClr val="E4F4FB">
              <a:alpha val="100000"/>
            </a:srgbClr>
          </a:solidFill>
          <a:ln w="0" cap="flat">
            <a:noFill/>
            <a:prstDash val="solid"/>
            <a:miter lim="0"/>
          </a:ln>
        </p:spPr>
        <p:txBody>
          <a:bodyPr rtlCol="0"/>
          <a:lstStyle/>
          <a:p>
            <a:pPr algn="ctr"/>
            <a:endParaRPr lang="zh-CN" altLang="en-US"/>
          </a:p>
        </p:txBody>
      </p:sp>
      <p:grpSp>
        <p:nvGrpSpPr>
          <p:cNvPr id="122" name="group 122"/>
          <p:cNvGrpSpPr/>
          <p:nvPr/>
        </p:nvGrpSpPr>
        <p:grpSpPr>
          <a:xfrm rot="21600000">
            <a:off x="720852" y="1626107"/>
            <a:ext cx="10750296" cy="4878324"/>
            <a:chOff x="0" y="0"/>
            <a:chExt cx="10750296" cy="4878324"/>
          </a:xfrm>
        </p:grpSpPr>
        <p:sp>
          <p:nvSpPr>
            <p:cNvPr id="1550" name="path 1550"/>
            <p:cNvSpPr/>
            <p:nvPr/>
          </p:nvSpPr>
          <p:spPr>
            <a:xfrm>
              <a:off x="0" y="0"/>
              <a:ext cx="10750296" cy="4878323"/>
            </a:xfrm>
            <a:custGeom>
              <a:avLst/>
              <a:gdLst/>
              <a:ahLst/>
              <a:cxnLst/>
              <a:rect l="0" t="0" r="0" b="0"/>
              <a:pathLst>
                <a:path w="16929" h="7682">
                  <a:moveTo>
                    <a:pt x="0" y="0"/>
                  </a:moveTo>
                  <a:lnTo>
                    <a:pt x="16929" y="0"/>
                  </a:lnTo>
                  <a:lnTo>
                    <a:pt x="16929" y="1452"/>
                  </a:lnTo>
                  <a:lnTo>
                    <a:pt x="0" y="1452"/>
                  </a:lnTo>
                  <a:lnTo>
                    <a:pt x="0" y="0"/>
                  </a:lnTo>
                  <a:close/>
                </a:path>
                <a:path w="16929" h="7682">
                  <a:moveTo>
                    <a:pt x="0" y="2431"/>
                  </a:moveTo>
                  <a:lnTo>
                    <a:pt x="4171" y="2431"/>
                  </a:lnTo>
                  <a:lnTo>
                    <a:pt x="4171" y="3410"/>
                  </a:lnTo>
                  <a:lnTo>
                    <a:pt x="0" y="3410"/>
                  </a:lnTo>
                  <a:lnTo>
                    <a:pt x="0" y="2431"/>
                  </a:lnTo>
                  <a:close/>
                </a:path>
                <a:path w="16929" h="7682">
                  <a:moveTo>
                    <a:pt x="4171" y="2431"/>
                  </a:moveTo>
                  <a:lnTo>
                    <a:pt x="11138" y="2431"/>
                  </a:lnTo>
                  <a:lnTo>
                    <a:pt x="11138" y="3410"/>
                  </a:lnTo>
                  <a:lnTo>
                    <a:pt x="4171" y="3410"/>
                  </a:lnTo>
                  <a:lnTo>
                    <a:pt x="4171" y="2431"/>
                  </a:lnTo>
                  <a:close/>
                </a:path>
                <a:path w="16929" h="7682">
                  <a:moveTo>
                    <a:pt x="11138" y="2431"/>
                  </a:moveTo>
                  <a:lnTo>
                    <a:pt x="16929" y="2431"/>
                  </a:lnTo>
                  <a:lnTo>
                    <a:pt x="16929" y="3410"/>
                  </a:lnTo>
                  <a:lnTo>
                    <a:pt x="11138" y="3410"/>
                  </a:lnTo>
                  <a:lnTo>
                    <a:pt x="11138" y="2431"/>
                  </a:lnTo>
                  <a:close/>
                </a:path>
                <a:path w="16929" h="7682">
                  <a:moveTo>
                    <a:pt x="0" y="5299"/>
                  </a:moveTo>
                  <a:lnTo>
                    <a:pt x="4171" y="5299"/>
                  </a:lnTo>
                  <a:lnTo>
                    <a:pt x="4171" y="7682"/>
                  </a:lnTo>
                  <a:lnTo>
                    <a:pt x="0" y="7682"/>
                  </a:lnTo>
                  <a:lnTo>
                    <a:pt x="0" y="5299"/>
                  </a:lnTo>
                  <a:close/>
                </a:path>
                <a:path w="16929" h="7682">
                  <a:moveTo>
                    <a:pt x="4171" y="5299"/>
                  </a:moveTo>
                  <a:lnTo>
                    <a:pt x="11138" y="5299"/>
                  </a:lnTo>
                  <a:lnTo>
                    <a:pt x="11138" y="7682"/>
                  </a:lnTo>
                  <a:lnTo>
                    <a:pt x="4171" y="7682"/>
                  </a:lnTo>
                  <a:lnTo>
                    <a:pt x="4171" y="5299"/>
                  </a:lnTo>
                  <a:close/>
                </a:path>
              </a:pathLst>
            </a:custGeom>
            <a:solidFill>
              <a:srgbClr val="B9D6E6">
                <a:alpha val="100000"/>
              </a:srgbClr>
            </a:solidFill>
            <a:ln w="0" cap="flat">
              <a:noFill/>
              <a:prstDash val="solid"/>
              <a:miter lim="0"/>
            </a:ln>
          </p:spPr>
          <p:txBody>
            <a:bodyPr rtlCol="0"/>
            <a:lstStyle/>
            <a:p>
              <a:pPr algn="ctr"/>
              <a:endParaRPr lang="zh-CN" altLang="en-US"/>
            </a:p>
          </p:txBody>
        </p:sp>
        <p:sp>
          <p:nvSpPr>
            <p:cNvPr id="1552" name="path 1552"/>
            <p:cNvSpPr/>
            <p:nvPr/>
          </p:nvSpPr>
          <p:spPr>
            <a:xfrm>
              <a:off x="0" y="922020"/>
              <a:ext cx="10750296" cy="3956304"/>
            </a:xfrm>
            <a:custGeom>
              <a:avLst/>
              <a:gdLst/>
              <a:ahLst/>
              <a:cxnLst/>
              <a:rect l="0" t="0" r="0" b="0"/>
              <a:pathLst>
                <a:path w="16929" h="6230">
                  <a:moveTo>
                    <a:pt x="0" y="0"/>
                  </a:moveTo>
                  <a:lnTo>
                    <a:pt x="16929" y="0"/>
                  </a:lnTo>
                  <a:lnTo>
                    <a:pt x="16929" y="979"/>
                  </a:lnTo>
                  <a:lnTo>
                    <a:pt x="0" y="979"/>
                  </a:lnTo>
                  <a:lnTo>
                    <a:pt x="0" y="0"/>
                  </a:lnTo>
                  <a:close/>
                </a:path>
                <a:path w="16929" h="6230">
                  <a:moveTo>
                    <a:pt x="0" y="1958"/>
                  </a:moveTo>
                  <a:lnTo>
                    <a:pt x="4171" y="1958"/>
                  </a:lnTo>
                  <a:lnTo>
                    <a:pt x="4171" y="3847"/>
                  </a:lnTo>
                  <a:lnTo>
                    <a:pt x="0" y="3847"/>
                  </a:lnTo>
                  <a:lnTo>
                    <a:pt x="0" y="1958"/>
                  </a:lnTo>
                  <a:close/>
                </a:path>
                <a:path w="16929" h="6230">
                  <a:moveTo>
                    <a:pt x="4171" y="1958"/>
                  </a:moveTo>
                  <a:lnTo>
                    <a:pt x="11138" y="1958"/>
                  </a:lnTo>
                  <a:lnTo>
                    <a:pt x="11138" y="3847"/>
                  </a:lnTo>
                  <a:lnTo>
                    <a:pt x="4171" y="3847"/>
                  </a:lnTo>
                  <a:lnTo>
                    <a:pt x="4171" y="1958"/>
                  </a:lnTo>
                  <a:close/>
                </a:path>
                <a:path w="16929" h="6230">
                  <a:moveTo>
                    <a:pt x="11138" y="1958"/>
                  </a:moveTo>
                  <a:lnTo>
                    <a:pt x="16929" y="1958"/>
                  </a:lnTo>
                  <a:lnTo>
                    <a:pt x="16929" y="6230"/>
                  </a:lnTo>
                  <a:lnTo>
                    <a:pt x="11138" y="6230"/>
                  </a:lnTo>
                  <a:lnTo>
                    <a:pt x="11138" y="1958"/>
                  </a:lnTo>
                  <a:close/>
                </a:path>
              </a:pathLst>
            </a:custGeom>
            <a:solidFill>
              <a:srgbClr val="FFFFFF">
                <a:alpha val="100000"/>
              </a:srgbClr>
            </a:solidFill>
            <a:ln w="0" cap="flat">
              <a:noFill/>
              <a:prstDash val="solid"/>
              <a:miter lim="0"/>
            </a:ln>
          </p:spPr>
          <p:txBody>
            <a:bodyPr rtlCol="0"/>
            <a:lstStyle/>
            <a:p>
              <a:pPr algn="ctr"/>
              <a:endParaRPr lang="zh-CN" altLang="en-US"/>
            </a:p>
          </p:txBody>
        </p:sp>
      </p:grpSp>
      <p:graphicFrame>
        <p:nvGraphicFramePr>
          <p:cNvPr id="1554" name="table 1554"/>
          <p:cNvGraphicFramePr>
            <a:graphicFrameLocks noGrp="1"/>
          </p:cNvGraphicFramePr>
          <p:nvPr/>
        </p:nvGraphicFramePr>
        <p:xfrm>
          <a:off x="720090" y="3169920"/>
          <a:ext cx="10750549" cy="3340734"/>
        </p:xfrm>
        <a:graphic>
          <a:graphicData uri="http://schemas.openxmlformats.org/drawingml/2006/table">
            <a:tbl>
              <a:tblPr/>
              <a:tblGrid>
                <a:gridCol w="2649220">
                  <a:extLst>
                    <a:ext uri="{9D8B030D-6E8A-4147-A177-3AD203B41FA5}">
                      <a16:colId xmlns:a16="http://schemas.microsoft.com/office/drawing/2014/main" val="20000"/>
                    </a:ext>
                  </a:extLst>
                </a:gridCol>
                <a:gridCol w="4424045">
                  <a:extLst>
                    <a:ext uri="{9D8B030D-6E8A-4147-A177-3AD203B41FA5}">
                      <a16:colId xmlns:a16="http://schemas.microsoft.com/office/drawing/2014/main" val="20001"/>
                    </a:ext>
                  </a:extLst>
                </a:gridCol>
                <a:gridCol w="3677284">
                  <a:extLst>
                    <a:ext uri="{9D8B030D-6E8A-4147-A177-3AD203B41FA5}">
                      <a16:colId xmlns:a16="http://schemas.microsoft.com/office/drawing/2014/main" val="20002"/>
                    </a:ext>
                  </a:extLst>
                </a:gridCol>
              </a:tblGrid>
              <a:tr h="3340734">
                <a:tc>
                  <a:txBody>
                    <a:bodyPr/>
                    <a:lstStyle/>
                    <a:p>
                      <a:pPr algn="l" rtl="0" eaLnBrk="0">
                        <a:lnSpc>
                          <a:spcPct val="152000"/>
                        </a:lnSpc>
                        <a:tabLst/>
                      </a:pPr>
                      <a:endParaRPr sz="1000" dirty="0">
                        <a:latin typeface="Arial"/>
                        <a:ea typeface="Arial"/>
                        <a:cs typeface="Arial"/>
                      </a:endParaRPr>
                    </a:p>
                    <a:p>
                      <a:pPr algn="l" rtl="0" eaLnBrk="0">
                        <a:lnSpc>
                          <a:spcPct val="8355"/>
                        </a:lnSpc>
                        <a:tabLst/>
                      </a:pPr>
                      <a:endParaRPr sz="100" dirty="0">
                        <a:latin typeface="Arial"/>
                        <a:ea typeface="Arial"/>
                        <a:cs typeface="Arial"/>
                      </a:endParaRPr>
                    </a:p>
                    <a:p>
                      <a:pPr marL="872489" algn="l" rtl="0" eaLnBrk="0">
                        <a:lnSpc>
                          <a:spcPct val="84000"/>
                        </a:lnSpc>
                        <a:tabLst/>
                      </a:pPr>
                      <a:r>
                        <a:rPr sz="1600" kern="0" spc="120" dirty="0">
                          <a:solidFill>
                            <a:srgbClr val="000000">
                              <a:alpha val="100000"/>
                            </a:srgbClr>
                          </a:solidFill>
                          <a:latin typeface="Microsoft YaHei"/>
                          <a:ea typeface="Microsoft YaHei"/>
                          <a:cs typeface="Microsoft YaHei"/>
                        </a:rPr>
                        <a:t>检查要点</a:t>
                      </a:r>
                      <a:endParaRPr sz="1600" dirty="0">
                        <a:latin typeface="Microsoft YaHei"/>
                        <a:ea typeface="Microsoft YaHei"/>
                        <a:cs typeface="Microsoft YaHei"/>
                      </a:endParaRPr>
                    </a:p>
                    <a:p>
                      <a:pPr algn="l" rtl="0" eaLnBrk="0">
                        <a:lnSpc>
                          <a:spcPct val="175000"/>
                        </a:lnSpc>
                        <a:tabLst/>
                      </a:pPr>
                      <a:endParaRPr sz="1000" dirty="0">
                        <a:latin typeface="Arial"/>
                        <a:ea typeface="Arial"/>
                        <a:cs typeface="Arial"/>
                      </a:endParaRPr>
                    </a:p>
                    <a:p>
                      <a:pPr marL="232409" indent="78739" algn="l" rtl="0" eaLnBrk="0">
                        <a:lnSpc>
                          <a:spcPct val="130000"/>
                        </a:lnSpc>
                        <a:spcBef>
                          <a:spcPts val="461"/>
                        </a:spcBef>
                        <a:tabLst/>
                      </a:pPr>
                      <a:r>
                        <a:rPr sz="1500" kern="0" spc="-40" dirty="0">
                          <a:solidFill>
                            <a:srgbClr val="000000">
                              <a:alpha val="100000"/>
                            </a:srgbClr>
                          </a:solidFill>
                          <a:latin typeface="Microsoft YaHei"/>
                          <a:ea typeface="Microsoft YaHei"/>
                          <a:cs typeface="Microsoft YaHei"/>
                        </a:rPr>
                        <a:t>（ </a:t>
                      </a:r>
                      <a:r>
                        <a:rPr sz="1500" kern="0" spc="-40" dirty="0">
                          <a:solidFill>
                            <a:srgbClr val="000000">
                              <a:alpha val="100000"/>
                            </a:srgbClr>
                          </a:solidFill>
                          <a:latin typeface="FangSong"/>
                          <a:ea typeface="FangSong"/>
                          <a:cs typeface="FangSong"/>
                        </a:rPr>
                        <a:t>2</a:t>
                      </a:r>
                      <a:r>
                        <a:rPr sz="1500" kern="0" spc="-340" dirty="0">
                          <a:solidFill>
                            <a:srgbClr val="000000">
                              <a:alpha val="100000"/>
                            </a:srgbClr>
                          </a:solidFill>
                          <a:latin typeface="FangSong"/>
                          <a:ea typeface="FangSong"/>
                          <a:cs typeface="FangSong"/>
                        </a:rPr>
                        <a:t> </a:t>
                      </a:r>
                      <a:r>
                        <a:rPr sz="1500" kern="0" spc="-40" dirty="0">
                          <a:solidFill>
                            <a:srgbClr val="000000">
                              <a:alpha val="100000"/>
                            </a:srgbClr>
                          </a:solidFill>
                          <a:latin typeface="Microsoft YaHei"/>
                          <a:ea typeface="Microsoft YaHei"/>
                          <a:cs typeface="Microsoft YaHei"/>
                        </a:rPr>
                        <a:t>）查固定式可燃气体</a:t>
                      </a:r>
                      <a:r>
                        <a:rPr sz="1500" kern="0" spc="0" dirty="0">
                          <a:solidFill>
                            <a:srgbClr val="000000">
                              <a:alpha val="100000"/>
                            </a:srgbClr>
                          </a:solidFill>
                          <a:latin typeface="Microsoft YaHei"/>
                          <a:ea typeface="Microsoft YaHei"/>
                          <a:cs typeface="Microsoft YaHei"/>
                        </a:rPr>
                        <a:t>      </a:t>
                      </a:r>
                      <a:r>
                        <a:rPr sz="1500" kern="0" spc="90" dirty="0">
                          <a:solidFill>
                            <a:srgbClr val="000000">
                              <a:alpha val="100000"/>
                            </a:srgbClr>
                          </a:solidFill>
                          <a:latin typeface="Microsoft YaHei"/>
                          <a:ea typeface="Microsoft YaHei"/>
                          <a:cs typeface="Microsoft YaHei"/>
                        </a:rPr>
                        <a:t>浓度报警装置的检定或</a:t>
                      </a:r>
                      <a:r>
                        <a:rPr sz="1500" kern="0" spc="0" dirty="0">
                          <a:solidFill>
                            <a:srgbClr val="000000">
                              <a:alpha val="100000"/>
                            </a:srgbClr>
                          </a:solidFill>
                          <a:latin typeface="Microsoft YaHei"/>
                          <a:ea typeface="Microsoft YaHei"/>
                          <a:cs typeface="Microsoft YaHei"/>
                        </a:rPr>
                        <a:t>        </a:t>
                      </a:r>
                      <a:r>
                        <a:rPr sz="1500" kern="0" spc="50" dirty="0">
                          <a:solidFill>
                            <a:srgbClr val="000000">
                              <a:alpha val="100000"/>
                            </a:srgbClr>
                          </a:solidFill>
                          <a:latin typeface="Microsoft YaHei"/>
                          <a:ea typeface="Microsoft YaHei"/>
                          <a:cs typeface="Microsoft YaHei"/>
                        </a:rPr>
                        <a:t>校准证书 ；</a:t>
                      </a:r>
                      <a:endParaRPr sz="1500" dirty="0">
                        <a:latin typeface="Microsoft YaHei"/>
                        <a:ea typeface="Microsoft YaHei"/>
                        <a:cs typeface="Microsoft YaHei"/>
                      </a:endParaRPr>
                    </a:p>
                    <a:p>
                      <a:pPr algn="l" rtl="0" eaLnBrk="0">
                        <a:lnSpc>
                          <a:spcPct val="133000"/>
                        </a:lnSpc>
                        <a:tabLst/>
                      </a:pPr>
                      <a:endParaRPr sz="1000" dirty="0">
                        <a:latin typeface="Arial"/>
                        <a:ea typeface="Arial"/>
                        <a:cs typeface="Arial"/>
                      </a:endParaRPr>
                    </a:p>
                    <a:p>
                      <a:pPr algn="l" rtl="0" eaLnBrk="0">
                        <a:lnSpc>
                          <a:spcPct val="134000"/>
                        </a:lnSpc>
                        <a:tabLst/>
                      </a:pPr>
                      <a:endParaRPr sz="1000" dirty="0">
                        <a:latin typeface="Arial"/>
                        <a:ea typeface="Arial"/>
                        <a:cs typeface="Arial"/>
                      </a:endParaRPr>
                    </a:p>
                    <a:p>
                      <a:pPr algn="l" rtl="0" eaLnBrk="0">
                        <a:lnSpc>
                          <a:spcPct val="125000"/>
                        </a:lnSpc>
                        <a:tabLst/>
                      </a:pPr>
                      <a:endParaRPr sz="300" dirty="0">
                        <a:latin typeface="Arial"/>
                        <a:ea typeface="Arial"/>
                        <a:cs typeface="Arial"/>
                      </a:endParaRPr>
                    </a:p>
                    <a:p>
                      <a:pPr marL="232409" indent="78739" algn="l" rtl="0" eaLnBrk="0">
                        <a:lnSpc>
                          <a:spcPct val="130000"/>
                        </a:lnSpc>
                        <a:spcBef>
                          <a:spcPts val="2"/>
                        </a:spcBef>
                        <a:tabLst/>
                      </a:pPr>
                      <a:r>
                        <a:rPr sz="1500" kern="0" spc="-60" dirty="0">
                          <a:solidFill>
                            <a:srgbClr val="000000">
                              <a:alpha val="100000"/>
                            </a:srgbClr>
                          </a:solidFill>
                          <a:latin typeface="Microsoft YaHei"/>
                          <a:ea typeface="Microsoft YaHei"/>
                          <a:cs typeface="Microsoft YaHei"/>
                        </a:rPr>
                        <a:t>（</a:t>
                      </a:r>
                      <a:r>
                        <a:rPr sz="1500" kern="0" spc="180" dirty="0">
                          <a:solidFill>
                            <a:srgbClr val="000000">
                              <a:alpha val="100000"/>
                            </a:srgbClr>
                          </a:solidFill>
                          <a:latin typeface="Microsoft YaHei"/>
                          <a:ea typeface="Microsoft YaHei"/>
                          <a:cs typeface="Microsoft YaHei"/>
                        </a:rPr>
                        <a:t> </a:t>
                      </a:r>
                      <a:r>
                        <a:rPr sz="1500" kern="0" spc="-60" dirty="0">
                          <a:solidFill>
                            <a:srgbClr val="000000">
                              <a:alpha val="100000"/>
                            </a:srgbClr>
                          </a:solidFill>
                          <a:latin typeface="FangSong"/>
                          <a:ea typeface="FangSong"/>
                          <a:cs typeface="FangSong"/>
                        </a:rPr>
                        <a:t>3</a:t>
                      </a:r>
                      <a:r>
                        <a:rPr sz="1500" kern="0" spc="-340" dirty="0">
                          <a:solidFill>
                            <a:srgbClr val="000000">
                              <a:alpha val="100000"/>
                            </a:srgbClr>
                          </a:solidFill>
                          <a:latin typeface="FangSong"/>
                          <a:ea typeface="FangSong"/>
                          <a:cs typeface="FangSong"/>
                        </a:rPr>
                        <a:t> </a:t>
                      </a:r>
                      <a:r>
                        <a:rPr sz="1500" kern="0" spc="-60" dirty="0">
                          <a:solidFill>
                            <a:srgbClr val="000000">
                              <a:alpha val="100000"/>
                            </a:srgbClr>
                          </a:solidFill>
                          <a:latin typeface="Microsoft YaHei"/>
                          <a:ea typeface="Microsoft YaHei"/>
                          <a:cs typeface="Microsoft YaHei"/>
                        </a:rPr>
                        <a:t>）查固定式可燃气体</a:t>
                      </a:r>
                      <a:r>
                        <a:rPr sz="1500" kern="0" spc="0" dirty="0">
                          <a:solidFill>
                            <a:srgbClr val="000000">
                              <a:alpha val="100000"/>
                            </a:srgbClr>
                          </a:solidFill>
                          <a:latin typeface="Microsoft YaHei"/>
                          <a:ea typeface="Microsoft YaHei"/>
                          <a:cs typeface="Microsoft YaHei"/>
                        </a:rPr>
                        <a:t>      </a:t>
                      </a:r>
                      <a:r>
                        <a:rPr sz="1500" kern="0" spc="90" dirty="0">
                          <a:solidFill>
                            <a:srgbClr val="000000">
                              <a:alpha val="100000"/>
                            </a:srgbClr>
                          </a:solidFill>
                          <a:latin typeface="Microsoft YaHei"/>
                          <a:ea typeface="Microsoft YaHei"/>
                          <a:cs typeface="Microsoft YaHei"/>
                        </a:rPr>
                        <a:t>浓度报警装置的供电系</a:t>
                      </a:r>
                      <a:r>
                        <a:rPr sz="1500" kern="0" spc="0" dirty="0">
                          <a:solidFill>
                            <a:srgbClr val="000000">
                              <a:alpha val="100000"/>
                            </a:srgbClr>
                          </a:solidFill>
                          <a:latin typeface="Microsoft YaHei"/>
                          <a:ea typeface="Microsoft YaHei"/>
                          <a:cs typeface="Microsoft YaHei"/>
                        </a:rPr>
                        <a:t>        </a:t>
                      </a:r>
                      <a:r>
                        <a:rPr sz="1500" kern="0" spc="30" dirty="0">
                          <a:solidFill>
                            <a:srgbClr val="000000">
                              <a:alpha val="100000"/>
                            </a:srgbClr>
                          </a:solidFill>
                          <a:latin typeface="Microsoft YaHei"/>
                          <a:ea typeface="Microsoft YaHei"/>
                          <a:cs typeface="Microsoft YaHei"/>
                        </a:rPr>
                        <a:t>统</a:t>
                      </a:r>
                      <a:r>
                        <a:rPr sz="1500" kern="0" spc="-40" dirty="0">
                          <a:solidFill>
                            <a:srgbClr val="000000">
                              <a:alpha val="100000"/>
                            </a:srgbClr>
                          </a:solidFill>
                          <a:latin typeface="Microsoft YaHei"/>
                          <a:ea typeface="Microsoft YaHei"/>
                          <a:cs typeface="Microsoft YaHei"/>
                        </a:rPr>
                        <a:t> </a:t>
                      </a:r>
                      <a:r>
                        <a:rPr sz="1500" kern="0" spc="30" dirty="0">
                          <a:solidFill>
                            <a:srgbClr val="000000">
                              <a:alpha val="100000"/>
                            </a:srgbClr>
                          </a:solidFill>
                          <a:latin typeface="Microsoft YaHei"/>
                          <a:ea typeface="Microsoft YaHei"/>
                          <a:cs typeface="Microsoft YaHei"/>
                        </a:rPr>
                        <a:t>；</a:t>
                      </a:r>
                      <a:endParaRPr sz="1500" dirty="0">
                        <a:latin typeface="Microsoft YaHei"/>
                        <a:ea typeface="Microsoft YaHei"/>
                        <a:cs typeface="Microsoft YaHei"/>
                      </a:endParaRPr>
                    </a:p>
                  </a:txBody>
                  <a:tcPr marL="0" marR="0" marT="0" marB="0">
                    <a:lnL>
                      <a:noFill/>
                    </a:lnL>
                    <a:lnR w="12700" cap="flat" cmpd="sng" algn="ctr">
                      <a:solidFill>
                        <a:srgbClr val="8EBFD6"/>
                      </a:solidFill>
                      <a:prstDash val="solid"/>
                      <a:round/>
                      <a:headEnd type="none" w="med" len="med"/>
                      <a:tailEnd type="none" w="med" len="med"/>
                    </a:lnR>
                    <a:lnT>
                      <a:noFill/>
                    </a:lnT>
                    <a:lnB w="12700" cap="flat" cmpd="sng" algn="ctr">
                      <a:solidFill>
                        <a:srgbClr val="8EBFD6"/>
                      </a:solidFill>
                      <a:prstDash val="solid"/>
                      <a:round/>
                      <a:headEnd type="none" w="med" len="med"/>
                      <a:tailEnd type="none" w="med" len="med"/>
                    </a:lnB>
                  </a:tcPr>
                </a:tc>
                <a:tc>
                  <a:txBody>
                    <a:bodyPr/>
                    <a:lstStyle/>
                    <a:p>
                      <a:pPr algn="l" rtl="0" eaLnBrk="0">
                        <a:lnSpc>
                          <a:spcPct val="152000"/>
                        </a:lnSpc>
                        <a:tabLst/>
                      </a:pPr>
                      <a:endParaRPr sz="1000" dirty="0">
                        <a:latin typeface="Arial"/>
                        <a:ea typeface="Arial"/>
                        <a:cs typeface="Arial"/>
                      </a:endParaRPr>
                    </a:p>
                    <a:p>
                      <a:pPr marL="1762125" algn="l" rtl="0" eaLnBrk="0">
                        <a:lnSpc>
                          <a:spcPct val="84000"/>
                        </a:lnSpc>
                        <a:spcBef>
                          <a:spcPts val="4"/>
                        </a:spcBef>
                        <a:tabLst/>
                      </a:pPr>
                      <a:r>
                        <a:rPr sz="1600" kern="0" spc="120" dirty="0">
                          <a:solidFill>
                            <a:srgbClr val="000000">
                              <a:alpha val="100000"/>
                            </a:srgbClr>
                          </a:solidFill>
                          <a:latin typeface="Microsoft YaHei"/>
                          <a:ea typeface="Microsoft YaHei"/>
                          <a:cs typeface="Microsoft YaHei"/>
                        </a:rPr>
                        <a:t>判定标准</a:t>
                      </a:r>
                      <a:endParaRPr sz="1600" dirty="0">
                        <a:latin typeface="Microsoft YaHei"/>
                        <a:ea typeface="Microsoft YaHei"/>
                        <a:cs typeface="Microsoft YaHei"/>
                      </a:endParaRPr>
                    </a:p>
                    <a:p>
                      <a:pPr algn="l" rtl="0" eaLnBrk="0">
                        <a:lnSpc>
                          <a:spcPct val="145000"/>
                        </a:lnSpc>
                        <a:tabLst/>
                      </a:pPr>
                      <a:endParaRPr sz="1000" dirty="0">
                        <a:latin typeface="Arial"/>
                        <a:ea typeface="Arial"/>
                        <a:cs typeface="Arial"/>
                      </a:endParaRPr>
                    </a:p>
                    <a:p>
                      <a:pPr algn="l" rtl="0" eaLnBrk="0">
                        <a:lnSpc>
                          <a:spcPct val="145000"/>
                        </a:lnSpc>
                        <a:tabLst/>
                      </a:pPr>
                      <a:endParaRPr sz="1000" dirty="0">
                        <a:latin typeface="Arial"/>
                        <a:ea typeface="Arial"/>
                        <a:cs typeface="Arial"/>
                      </a:endParaRPr>
                    </a:p>
                    <a:p>
                      <a:pPr marL="231775" indent="13334" algn="l" rtl="0" eaLnBrk="0">
                        <a:lnSpc>
                          <a:spcPct val="125000"/>
                        </a:lnSpc>
                        <a:spcBef>
                          <a:spcPts val="457"/>
                        </a:spcBef>
                        <a:tabLst/>
                      </a:pPr>
                      <a:r>
                        <a:rPr sz="1500" kern="0" spc="70" dirty="0">
                          <a:solidFill>
                            <a:srgbClr val="000000">
                              <a:alpha val="100000"/>
                            </a:srgbClr>
                          </a:solidFill>
                          <a:latin typeface="Microsoft YaHei"/>
                          <a:ea typeface="Microsoft YaHei"/>
                          <a:cs typeface="Microsoft YaHei"/>
                        </a:rPr>
                        <a:t>固定式可燃气体浓度报警</a:t>
                      </a:r>
                      <a:r>
                        <a:rPr sz="1500" kern="0" spc="60" dirty="0">
                          <a:solidFill>
                            <a:srgbClr val="000000">
                              <a:alpha val="100000"/>
                            </a:srgbClr>
                          </a:solidFill>
                          <a:latin typeface="Microsoft YaHei"/>
                          <a:ea typeface="Microsoft YaHei"/>
                          <a:cs typeface="Microsoft YaHei"/>
                        </a:rPr>
                        <a:t>装置超期未检 ，构</a:t>
                      </a:r>
                      <a:r>
                        <a:rPr sz="1500" kern="0" spc="0" dirty="0">
                          <a:solidFill>
                            <a:srgbClr val="000000">
                              <a:alpha val="100000"/>
                            </a:srgbClr>
                          </a:solidFill>
                          <a:latin typeface="Microsoft YaHei"/>
                          <a:ea typeface="Microsoft YaHei"/>
                          <a:cs typeface="Microsoft YaHei"/>
                        </a:rPr>
                        <a:t>       </a:t>
                      </a:r>
                      <a:r>
                        <a:rPr sz="1500" kern="0" spc="70" dirty="0">
                          <a:solidFill>
                            <a:srgbClr val="000000">
                              <a:alpha val="100000"/>
                            </a:srgbClr>
                          </a:solidFill>
                          <a:latin typeface="Microsoft YaHei"/>
                          <a:ea typeface="Microsoft YaHei"/>
                          <a:cs typeface="Microsoft YaHei"/>
                        </a:rPr>
                        <a:t>成重大隐患。</a:t>
                      </a:r>
                      <a:endParaRPr sz="1500" dirty="0">
                        <a:latin typeface="Microsoft YaHei"/>
                        <a:ea typeface="Microsoft YaHei"/>
                        <a:cs typeface="Microsoft YaHei"/>
                      </a:endParaRPr>
                    </a:p>
                    <a:p>
                      <a:pPr algn="l" rtl="0" eaLnBrk="0">
                        <a:lnSpc>
                          <a:spcPct val="119000"/>
                        </a:lnSpc>
                        <a:tabLst/>
                      </a:pPr>
                      <a:endParaRPr sz="1000" dirty="0">
                        <a:latin typeface="Arial"/>
                        <a:ea typeface="Arial"/>
                        <a:cs typeface="Arial"/>
                      </a:endParaRPr>
                    </a:p>
                    <a:p>
                      <a:pPr algn="l" rtl="0" eaLnBrk="0">
                        <a:lnSpc>
                          <a:spcPct val="119000"/>
                        </a:lnSpc>
                        <a:tabLst/>
                      </a:pPr>
                      <a:endParaRPr sz="1000" dirty="0">
                        <a:latin typeface="Arial"/>
                        <a:ea typeface="Arial"/>
                        <a:cs typeface="Arial"/>
                      </a:endParaRPr>
                    </a:p>
                    <a:p>
                      <a:pPr algn="l" rtl="0" eaLnBrk="0">
                        <a:lnSpc>
                          <a:spcPct val="119000"/>
                        </a:lnSpc>
                        <a:tabLst/>
                      </a:pPr>
                      <a:endParaRPr sz="1000" dirty="0">
                        <a:latin typeface="Arial"/>
                        <a:ea typeface="Arial"/>
                        <a:cs typeface="Arial"/>
                      </a:endParaRPr>
                    </a:p>
                    <a:p>
                      <a:pPr algn="l" rtl="0" eaLnBrk="0">
                        <a:lnSpc>
                          <a:spcPct val="120000"/>
                        </a:lnSpc>
                        <a:tabLst/>
                      </a:pPr>
                      <a:endParaRPr sz="1000" dirty="0">
                        <a:latin typeface="Arial"/>
                        <a:ea typeface="Arial"/>
                        <a:cs typeface="Arial"/>
                      </a:endParaRPr>
                    </a:p>
                    <a:p>
                      <a:pPr algn="l" rtl="0" eaLnBrk="0">
                        <a:lnSpc>
                          <a:spcPct val="125000"/>
                        </a:lnSpc>
                        <a:tabLst/>
                      </a:pPr>
                      <a:endParaRPr sz="300" dirty="0">
                        <a:latin typeface="Arial"/>
                        <a:ea typeface="Arial"/>
                        <a:cs typeface="Arial"/>
                      </a:endParaRPr>
                    </a:p>
                    <a:p>
                      <a:pPr marL="243204" indent="1270" algn="l" rtl="0" eaLnBrk="0">
                        <a:lnSpc>
                          <a:spcPct val="125000"/>
                        </a:lnSpc>
                        <a:spcBef>
                          <a:spcPts val="3"/>
                        </a:spcBef>
                        <a:tabLst/>
                      </a:pPr>
                      <a:r>
                        <a:rPr sz="1500" kern="0" spc="90" dirty="0">
                          <a:solidFill>
                            <a:srgbClr val="000000">
                              <a:alpha val="100000"/>
                            </a:srgbClr>
                          </a:solidFill>
                          <a:latin typeface="Microsoft YaHei"/>
                          <a:ea typeface="Microsoft YaHei"/>
                          <a:cs typeface="Microsoft YaHei"/>
                        </a:rPr>
                        <a:t>固定式可燃气体浓度报警控制系统未配备不</a:t>
                      </a:r>
                      <a:r>
                        <a:rPr sz="1500" kern="0" spc="0" dirty="0">
                          <a:solidFill>
                            <a:srgbClr val="000000">
                              <a:alpha val="100000"/>
                            </a:srgbClr>
                          </a:solidFill>
                          <a:latin typeface="Microsoft YaHei"/>
                          <a:ea typeface="Microsoft YaHei"/>
                          <a:cs typeface="Microsoft YaHei"/>
                        </a:rPr>
                        <a:t>       </a:t>
                      </a:r>
                      <a:r>
                        <a:rPr sz="1500" kern="0" spc="40" dirty="0">
                          <a:solidFill>
                            <a:srgbClr val="000000">
                              <a:alpha val="100000"/>
                            </a:srgbClr>
                          </a:solidFill>
                          <a:latin typeface="Microsoft YaHei"/>
                          <a:ea typeface="Microsoft YaHei"/>
                          <a:cs typeface="Microsoft YaHei"/>
                        </a:rPr>
                        <a:t>间断电源 ，构成重大隐患。</a:t>
                      </a:r>
                      <a:endParaRPr sz="1500" dirty="0">
                        <a:latin typeface="Microsoft YaHei"/>
                        <a:ea typeface="Microsoft YaHei"/>
                        <a:cs typeface="Microsoft YaHei"/>
                      </a:endParaRPr>
                    </a:p>
                  </a:txBody>
                  <a:tcPr marL="0" marR="0" marT="0" marB="0">
                    <a:lnL w="12700" cap="flat" cmpd="sng" algn="ctr">
                      <a:solidFill>
                        <a:srgbClr val="8EBFD6"/>
                      </a:solidFill>
                      <a:prstDash val="solid"/>
                      <a:round/>
                      <a:headEnd type="none" w="med" len="med"/>
                      <a:tailEnd type="none" w="med" len="med"/>
                    </a:lnL>
                    <a:lnR w="12700" cap="flat" cmpd="sng" algn="ctr">
                      <a:solidFill>
                        <a:srgbClr val="8EBFD6"/>
                      </a:solidFill>
                      <a:prstDash val="solid"/>
                      <a:round/>
                      <a:headEnd type="none" w="med" len="med"/>
                      <a:tailEnd type="none" w="med" len="med"/>
                    </a:lnR>
                    <a:lnT>
                      <a:noFill/>
                    </a:lnT>
                    <a:lnB w="12700" cap="flat" cmpd="sng" algn="ctr">
                      <a:solidFill>
                        <a:srgbClr val="8EBFD6"/>
                      </a:solidFill>
                      <a:prstDash val="solid"/>
                      <a:round/>
                      <a:headEnd type="none" w="med" len="med"/>
                      <a:tailEnd type="none" w="med" len="med"/>
                    </a:lnB>
                  </a:tcPr>
                </a:tc>
                <a:tc>
                  <a:txBody>
                    <a:bodyPr/>
                    <a:lstStyle/>
                    <a:p>
                      <a:pPr algn="l" rtl="0" eaLnBrk="0">
                        <a:lnSpc>
                          <a:spcPct val="151000"/>
                        </a:lnSpc>
                        <a:tabLst/>
                      </a:pPr>
                      <a:endParaRPr sz="1000" dirty="0">
                        <a:latin typeface="Arial"/>
                        <a:ea typeface="Arial"/>
                        <a:cs typeface="Arial"/>
                      </a:endParaRPr>
                    </a:p>
                    <a:p>
                      <a:pPr marL="1162050" algn="l" rtl="0" eaLnBrk="0">
                        <a:lnSpc>
                          <a:spcPct val="85000"/>
                        </a:lnSpc>
                        <a:spcBef>
                          <a:spcPts val="1"/>
                        </a:spcBef>
                        <a:tabLst/>
                      </a:pPr>
                      <a:r>
                        <a:rPr sz="1600" kern="0" spc="140" dirty="0">
                          <a:solidFill>
                            <a:srgbClr val="000000">
                              <a:alpha val="100000"/>
                            </a:srgbClr>
                          </a:solidFill>
                          <a:latin typeface="Microsoft YaHei"/>
                          <a:ea typeface="Microsoft YaHei"/>
                          <a:cs typeface="Microsoft YaHei"/>
                        </a:rPr>
                        <a:t>相关参考依据</a:t>
                      </a:r>
                      <a:endParaRPr sz="1600" dirty="0">
                        <a:latin typeface="Microsoft YaHei"/>
                        <a:ea typeface="Microsoft YaHei"/>
                        <a:cs typeface="Microsoft YaHei"/>
                      </a:endParaRPr>
                    </a:p>
                    <a:p>
                      <a:pPr algn="l" rtl="0" eaLnBrk="0">
                        <a:lnSpc>
                          <a:spcPct val="116000"/>
                        </a:lnSpc>
                        <a:tabLst/>
                      </a:pPr>
                      <a:endParaRPr sz="1000" dirty="0">
                        <a:latin typeface="Arial"/>
                        <a:ea typeface="Arial"/>
                        <a:cs typeface="Arial"/>
                      </a:endParaRPr>
                    </a:p>
                    <a:p>
                      <a:pPr algn="l" rtl="0" eaLnBrk="0">
                        <a:lnSpc>
                          <a:spcPct val="117000"/>
                        </a:lnSpc>
                        <a:tabLst/>
                      </a:pPr>
                      <a:endParaRPr sz="1000" dirty="0">
                        <a:latin typeface="Arial"/>
                        <a:ea typeface="Arial"/>
                        <a:cs typeface="Arial"/>
                      </a:endParaRPr>
                    </a:p>
                    <a:p>
                      <a:pPr algn="l" rtl="0" eaLnBrk="0">
                        <a:lnSpc>
                          <a:spcPct val="117000"/>
                        </a:lnSpc>
                        <a:tabLst/>
                      </a:pPr>
                      <a:endParaRPr sz="1000" dirty="0">
                        <a:latin typeface="Arial"/>
                        <a:ea typeface="Arial"/>
                        <a:cs typeface="Arial"/>
                      </a:endParaRPr>
                    </a:p>
                    <a:p>
                      <a:pPr marL="231775" indent="81914" algn="l" rtl="0" eaLnBrk="0">
                        <a:lnSpc>
                          <a:spcPct val="118000"/>
                        </a:lnSpc>
                        <a:spcBef>
                          <a:spcPts val="363"/>
                        </a:spcBef>
                        <a:tabLst/>
                      </a:pPr>
                      <a:r>
                        <a:rPr sz="1200" kern="0" spc="50" dirty="0">
                          <a:solidFill>
                            <a:srgbClr val="FF0000">
                              <a:alpha val="100000"/>
                            </a:srgbClr>
                          </a:solidFill>
                          <a:latin typeface="Microsoft YaHei"/>
                          <a:ea typeface="Microsoft YaHei"/>
                          <a:cs typeface="Microsoft YaHei"/>
                        </a:rPr>
                        <a:t>〖解读〗</a:t>
                      </a:r>
                      <a:r>
                        <a:rPr sz="1200" kern="0" spc="50" dirty="0">
                          <a:solidFill>
                            <a:srgbClr val="000000">
                              <a:alpha val="100000"/>
                            </a:srgbClr>
                          </a:solidFill>
                          <a:latin typeface="Microsoft YaHei"/>
                          <a:ea typeface="Microsoft YaHei"/>
                          <a:cs typeface="Microsoft YaHei"/>
                        </a:rPr>
                        <a:t>《可燃气体检</a:t>
                      </a:r>
                      <a:r>
                        <a:rPr sz="1200" kern="0" spc="40" dirty="0">
                          <a:solidFill>
                            <a:srgbClr val="000000">
                              <a:alpha val="100000"/>
                            </a:srgbClr>
                          </a:solidFill>
                          <a:latin typeface="Microsoft YaHei"/>
                          <a:ea typeface="Microsoft YaHei"/>
                          <a:cs typeface="Microsoft YaHei"/>
                        </a:rPr>
                        <a:t>测报警器检定规程》</a:t>
                      </a:r>
                      <a:r>
                        <a:rPr sz="1200" kern="0" spc="0" dirty="0">
                          <a:solidFill>
                            <a:srgbClr val="000000">
                              <a:alpha val="100000"/>
                            </a:srgbClr>
                          </a:solidFill>
                          <a:latin typeface="Microsoft YaHei"/>
                          <a:ea typeface="Microsoft YaHei"/>
                          <a:cs typeface="Microsoft YaHei"/>
                        </a:rPr>
                        <a:t>         JJG</a:t>
                      </a:r>
                      <a:r>
                        <a:rPr sz="1200" kern="0" spc="320" dirty="0">
                          <a:solidFill>
                            <a:srgbClr val="000000">
                              <a:alpha val="100000"/>
                            </a:srgbClr>
                          </a:solidFill>
                          <a:latin typeface="Microsoft YaHei"/>
                          <a:ea typeface="Microsoft YaHei"/>
                          <a:cs typeface="Microsoft YaHei"/>
                        </a:rPr>
                        <a:t> </a:t>
                      </a:r>
                      <a:r>
                        <a:rPr sz="1200" kern="0" spc="70" dirty="0">
                          <a:solidFill>
                            <a:srgbClr val="000000">
                              <a:alpha val="100000"/>
                            </a:srgbClr>
                          </a:solidFill>
                          <a:latin typeface="Microsoft YaHei"/>
                          <a:ea typeface="Microsoft YaHei"/>
                          <a:cs typeface="Microsoft YaHei"/>
                        </a:rPr>
                        <a:t>693-2011第5</a:t>
                      </a:r>
                      <a:r>
                        <a:rPr sz="1200" kern="0" spc="-150" dirty="0">
                          <a:solidFill>
                            <a:srgbClr val="000000">
                              <a:alpha val="100000"/>
                            </a:srgbClr>
                          </a:solidFill>
                          <a:latin typeface="Microsoft YaHei"/>
                          <a:ea typeface="Microsoft YaHei"/>
                          <a:cs typeface="Microsoft YaHei"/>
                        </a:rPr>
                        <a:t> </a:t>
                      </a:r>
                      <a:r>
                        <a:rPr sz="1200" kern="0" spc="60" dirty="0">
                          <a:solidFill>
                            <a:srgbClr val="000000">
                              <a:alpha val="100000"/>
                            </a:srgbClr>
                          </a:solidFill>
                          <a:latin typeface="Microsoft YaHei"/>
                          <a:ea typeface="Microsoft YaHei"/>
                          <a:cs typeface="Microsoft YaHei"/>
                        </a:rPr>
                        <a:t>.</a:t>
                      </a:r>
                      <a:r>
                        <a:rPr sz="1200" kern="0" spc="-120" dirty="0">
                          <a:solidFill>
                            <a:srgbClr val="000000">
                              <a:alpha val="100000"/>
                            </a:srgbClr>
                          </a:solidFill>
                          <a:latin typeface="Microsoft YaHei"/>
                          <a:ea typeface="Microsoft YaHei"/>
                          <a:cs typeface="Microsoft YaHei"/>
                        </a:rPr>
                        <a:t> </a:t>
                      </a:r>
                      <a:r>
                        <a:rPr sz="1200" kern="0" spc="60" dirty="0">
                          <a:solidFill>
                            <a:srgbClr val="000000">
                              <a:alpha val="100000"/>
                            </a:srgbClr>
                          </a:solidFill>
                          <a:latin typeface="Microsoft YaHei"/>
                          <a:ea typeface="Microsoft YaHei"/>
                          <a:cs typeface="Microsoft YaHei"/>
                        </a:rPr>
                        <a:t>5条 ：检定周期 ，仪器</a:t>
                      </a:r>
                      <a:r>
                        <a:rPr sz="1200" kern="0" spc="0" dirty="0">
                          <a:solidFill>
                            <a:srgbClr val="000000">
                              <a:alpha val="100000"/>
                            </a:srgbClr>
                          </a:solidFill>
                          <a:latin typeface="Microsoft YaHei"/>
                          <a:ea typeface="Microsoft YaHei"/>
                          <a:cs typeface="Microsoft YaHei"/>
                        </a:rPr>
                        <a:t>         的检定周期一般不超过</a:t>
                      </a:r>
                      <a:r>
                        <a:rPr sz="1200" kern="0" spc="-10" dirty="0">
                          <a:solidFill>
                            <a:srgbClr val="000000">
                              <a:alpha val="100000"/>
                            </a:srgbClr>
                          </a:solidFill>
                          <a:latin typeface="Microsoft YaHei"/>
                          <a:ea typeface="Microsoft YaHei"/>
                          <a:cs typeface="Microsoft YaHei"/>
                        </a:rPr>
                        <a:t>1年。</a:t>
                      </a:r>
                      <a:endParaRPr sz="1200" dirty="0">
                        <a:latin typeface="Microsoft YaHei"/>
                        <a:ea typeface="Microsoft YaHei"/>
                        <a:cs typeface="Microsoft YaHei"/>
                      </a:endParaRPr>
                    </a:p>
                    <a:p>
                      <a:pPr marL="232409" indent="81280" algn="l" rtl="0" eaLnBrk="0">
                        <a:lnSpc>
                          <a:spcPct val="117000"/>
                        </a:lnSpc>
                        <a:spcBef>
                          <a:spcPts val="64"/>
                        </a:spcBef>
                        <a:tabLst/>
                      </a:pPr>
                      <a:r>
                        <a:rPr sz="1200" kern="0" spc="-30" dirty="0">
                          <a:solidFill>
                            <a:srgbClr val="FF0000">
                              <a:alpha val="100000"/>
                            </a:srgbClr>
                          </a:solidFill>
                          <a:latin typeface="Microsoft YaHei"/>
                          <a:ea typeface="Microsoft YaHei"/>
                          <a:cs typeface="Microsoft YaHei"/>
                        </a:rPr>
                        <a:t>〖解读〗</a:t>
                      </a:r>
                      <a:r>
                        <a:rPr sz="1200" kern="0" spc="-30" dirty="0">
                          <a:solidFill>
                            <a:srgbClr val="000000">
                              <a:alpha val="100000"/>
                            </a:srgbClr>
                          </a:solidFill>
                          <a:latin typeface="Microsoft YaHei"/>
                          <a:ea typeface="Microsoft YaHei"/>
                          <a:cs typeface="Microsoft YaHei"/>
                        </a:rPr>
                        <a:t>《石油化工可燃气体和有毒</a:t>
                      </a:r>
                      <a:r>
                        <a:rPr sz="1200" kern="0" spc="-40" dirty="0">
                          <a:solidFill>
                            <a:srgbClr val="000000">
                              <a:alpha val="100000"/>
                            </a:srgbClr>
                          </a:solidFill>
                          <a:latin typeface="Microsoft YaHei"/>
                          <a:ea typeface="Microsoft YaHei"/>
                          <a:cs typeface="Microsoft YaHei"/>
                        </a:rPr>
                        <a:t>气体检测报</a:t>
                      </a:r>
                      <a:r>
                        <a:rPr sz="1200" kern="0" spc="0" dirty="0">
                          <a:solidFill>
                            <a:srgbClr val="000000">
                              <a:alpha val="100000"/>
                            </a:srgbClr>
                          </a:solidFill>
                          <a:latin typeface="Microsoft YaHei"/>
                          <a:ea typeface="Microsoft YaHei"/>
                          <a:cs typeface="Microsoft YaHei"/>
                        </a:rPr>
                        <a:t>      警设计标准》GB/T</a:t>
                      </a:r>
                      <a:r>
                        <a:rPr sz="1200" kern="0" spc="100" dirty="0">
                          <a:solidFill>
                            <a:srgbClr val="000000">
                              <a:alpha val="100000"/>
                            </a:srgbClr>
                          </a:solidFill>
                          <a:latin typeface="Microsoft YaHei"/>
                          <a:ea typeface="Microsoft YaHei"/>
                          <a:cs typeface="Microsoft YaHei"/>
                        </a:rPr>
                        <a:t> </a:t>
                      </a:r>
                      <a:r>
                        <a:rPr sz="1200" kern="0" spc="0" dirty="0">
                          <a:solidFill>
                            <a:srgbClr val="000000">
                              <a:alpha val="100000"/>
                            </a:srgbClr>
                          </a:solidFill>
                          <a:latin typeface="Microsoft YaHei"/>
                          <a:ea typeface="Microsoft YaHei"/>
                          <a:cs typeface="Microsoft YaHei"/>
                        </a:rPr>
                        <a:t>50493-20</a:t>
                      </a:r>
                      <a:r>
                        <a:rPr sz="1200" kern="0" spc="-10" dirty="0">
                          <a:solidFill>
                            <a:srgbClr val="000000">
                              <a:alpha val="100000"/>
                            </a:srgbClr>
                          </a:solidFill>
                          <a:latin typeface="Microsoft YaHei"/>
                          <a:ea typeface="Microsoft YaHei"/>
                          <a:cs typeface="Microsoft YaHei"/>
                        </a:rPr>
                        <a:t>19 第3. 0. 9 条</a:t>
                      </a:r>
                      <a:r>
                        <a:rPr sz="1200" kern="0" spc="170" dirty="0">
                          <a:solidFill>
                            <a:srgbClr val="000000">
                              <a:alpha val="100000"/>
                            </a:srgbClr>
                          </a:solidFill>
                          <a:latin typeface="Microsoft YaHei"/>
                          <a:ea typeface="Microsoft YaHei"/>
                          <a:cs typeface="Microsoft YaHei"/>
                        </a:rPr>
                        <a:t> </a:t>
                      </a:r>
                      <a:r>
                        <a:rPr sz="1200" kern="0" spc="-10" dirty="0">
                          <a:solidFill>
                            <a:srgbClr val="000000">
                              <a:alpha val="100000"/>
                            </a:srgbClr>
                          </a:solidFill>
                          <a:latin typeface="Microsoft YaHei"/>
                          <a:ea typeface="Microsoft YaHei"/>
                          <a:cs typeface="Microsoft YaHei"/>
                        </a:rPr>
                        <a:t>：</a:t>
                      </a:r>
                      <a:r>
                        <a:rPr sz="1200" kern="0" spc="0" dirty="0">
                          <a:solidFill>
                            <a:srgbClr val="000000">
                              <a:alpha val="100000"/>
                            </a:srgbClr>
                          </a:solidFill>
                          <a:latin typeface="Microsoft YaHei"/>
                          <a:ea typeface="Microsoft YaHei"/>
                          <a:cs typeface="Microsoft YaHei"/>
                        </a:rPr>
                        <a:t>      可燃气体和有毒气体检测报警系统的气体探</a:t>
                      </a:r>
                      <a:r>
                        <a:rPr sz="1200" kern="0" spc="-10" dirty="0">
                          <a:solidFill>
                            <a:srgbClr val="000000">
                              <a:alpha val="100000"/>
                            </a:srgbClr>
                          </a:solidFill>
                          <a:latin typeface="Microsoft YaHei"/>
                          <a:ea typeface="Microsoft YaHei"/>
                          <a:cs typeface="Microsoft YaHei"/>
                        </a:rPr>
                        <a:t>测器、   </a:t>
                      </a:r>
                      <a:r>
                        <a:rPr sz="1200" kern="0" spc="-20" dirty="0">
                          <a:solidFill>
                            <a:srgbClr val="000000">
                              <a:alpha val="100000"/>
                            </a:srgbClr>
                          </a:solidFill>
                          <a:latin typeface="Microsoft YaHei"/>
                          <a:ea typeface="Microsoft YaHei"/>
                          <a:cs typeface="Microsoft YaHei"/>
                        </a:rPr>
                        <a:t>报警控制单元、现场警报器等的供电负荷 ，应按</a:t>
                      </a:r>
                      <a:r>
                        <a:rPr sz="1200" kern="0" spc="0" dirty="0">
                          <a:solidFill>
                            <a:srgbClr val="000000">
                              <a:alpha val="100000"/>
                            </a:srgbClr>
                          </a:solidFill>
                          <a:latin typeface="Microsoft YaHei"/>
                          <a:ea typeface="Microsoft YaHei"/>
                          <a:cs typeface="Microsoft YaHei"/>
                        </a:rPr>
                        <a:t>      </a:t>
                      </a:r>
                      <a:r>
                        <a:rPr sz="1200" kern="0" spc="-20" dirty="0">
                          <a:solidFill>
                            <a:srgbClr val="000000">
                              <a:alpha val="100000"/>
                            </a:srgbClr>
                          </a:solidFill>
                          <a:latin typeface="Microsoft YaHei"/>
                          <a:ea typeface="Microsoft YaHei"/>
                          <a:cs typeface="Microsoft YaHei"/>
                        </a:rPr>
                        <a:t>一级用电负荷中特别重要的负荷考虑 ，宜采用</a:t>
                      </a:r>
                      <a:endParaRPr sz="1200" dirty="0">
                        <a:latin typeface="Microsoft YaHei"/>
                        <a:ea typeface="Microsoft YaHei"/>
                        <a:cs typeface="Microsoft YaHei"/>
                      </a:endParaRPr>
                    </a:p>
                    <a:p>
                      <a:pPr algn="l" rtl="0" eaLnBrk="0">
                        <a:lnSpc>
                          <a:spcPct val="114000"/>
                        </a:lnSpc>
                        <a:tabLst/>
                      </a:pPr>
                      <a:endParaRPr sz="300" dirty="0">
                        <a:latin typeface="Arial"/>
                        <a:ea typeface="Arial"/>
                        <a:cs typeface="Arial"/>
                      </a:endParaRPr>
                    </a:p>
                    <a:p>
                      <a:pPr marL="243840" algn="l" rtl="0" eaLnBrk="0">
                        <a:lnSpc>
                          <a:spcPct val="88000"/>
                        </a:lnSpc>
                        <a:spcBef>
                          <a:spcPts val="3"/>
                        </a:spcBef>
                        <a:tabLst/>
                      </a:pPr>
                      <a:r>
                        <a:rPr sz="1200" kern="0" spc="-10" dirty="0">
                          <a:solidFill>
                            <a:srgbClr val="000000">
                              <a:alpha val="100000"/>
                            </a:srgbClr>
                          </a:solidFill>
                          <a:latin typeface="Microsoft YaHei"/>
                          <a:ea typeface="Microsoft YaHei"/>
                          <a:cs typeface="Microsoft YaHei"/>
                        </a:rPr>
                        <a:t>UPS 电源装置供</a:t>
                      </a:r>
                      <a:r>
                        <a:rPr sz="1200" kern="0" spc="-20" dirty="0">
                          <a:solidFill>
                            <a:srgbClr val="000000">
                              <a:alpha val="100000"/>
                            </a:srgbClr>
                          </a:solidFill>
                          <a:latin typeface="Microsoft YaHei"/>
                          <a:ea typeface="Microsoft YaHei"/>
                          <a:cs typeface="Microsoft YaHei"/>
                        </a:rPr>
                        <a:t>电。</a:t>
                      </a:r>
                      <a:endParaRPr sz="1200" dirty="0">
                        <a:latin typeface="Microsoft YaHei"/>
                        <a:ea typeface="Microsoft YaHei"/>
                        <a:cs typeface="Microsoft YaHei"/>
                      </a:endParaRPr>
                    </a:p>
                  </a:txBody>
                  <a:tcPr marL="0" marR="0" marT="0" marB="0">
                    <a:lnL w="12700" cap="flat" cmpd="sng" algn="ctr">
                      <a:solidFill>
                        <a:srgbClr val="8EBFD6"/>
                      </a:solidFill>
                      <a:prstDash val="solid"/>
                      <a:round/>
                      <a:headEnd type="none" w="med" len="med"/>
                      <a:tailEnd type="none" w="med" len="med"/>
                    </a:lnL>
                    <a:lnR>
                      <a:noFill/>
                    </a:lnR>
                    <a:lnT>
                      <a:noFill/>
                    </a:lnT>
                    <a:lnB w="12700" cap="flat" cmpd="sng" algn="ctr">
                      <a:solidFill>
                        <a:srgbClr val="8EBFD6"/>
                      </a:solidFill>
                      <a:prstDash val="solid"/>
                      <a:round/>
                      <a:headEnd type="none" w="med" len="med"/>
                      <a:tailEnd type="none" w="med" len="med"/>
                    </a:lnB>
                  </a:tcPr>
                </a:tc>
                <a:extLst>
                  <a:ext uri="{0D108BD9-81ED-4DB2-BD59-A6C34878D82A}">
                    <a16:rowId xmlns:a16="http://schemas.microsoft.com/office/drawing/2014/main" val="10000"/>
                  </a:ext>
                </a:extLst>
              </a:tr>
            </a:tbl>
          </a:graphicData>
        </a:graphic>
      </p:graphicFrame>
      <p:sp>
        <p:nvSpPr>
          <p:cNvPr id="1556" name="textbox 1556"/>
          <p:cNvSpPr/>
          <p:nvPr/>
        </p:nvSpPr>
        <p:spPr>
          <a:xfrm>
            <a:off x="659692" y="510426"/>
            <a:ext cx="8762365" cy="1052194"/>
          </a:xfrm>
          <a:prstGeom prst="rect">
            <a:avLst/>
          </a:prstGeom>
          <a:noFill/>
          <a:ln w="0" cap="flat">
            <a:noFill/>
            <a:prstDash val="solid"/>
            <a:miter lim="0"/>
          </a:ln>
        </p:spPr>
        <p:txBody>
          <a:bodyPr vert="horz" wrap="square" lIns="0" tIns="0" rIns="0" bIns="0"/>
          <a:lstStyle/>
          <a:p>
            <a:pPr algn="l" rtl="0" eaLnBrk="0">
              <a:lnSpc>
                <a:spcPct val="83341"/>
              </a:lnSpc>
              <a:tabLst/>
            </a:pPr>
            <a:endParaRPr sz="100" dirty="0">
              <a:latin typeface="Arial"/>
              <a:ea typeface="Arial"/>
              <a:cs typeface="Arial"/>
            </a:endParaRPr>
          </a:p>
          <a:p>
            <a:pPr marL="215900" algn="l" rtl="0" eaLnBrk="0">
              <a:lnSpc>
                <a:spcPts val="4227"/>
              </a:lnSpc>
              <a:tabLst/>
            </a:pPr>
            <a:r>
              <a:rPr sz="3200" b="1" kern="0" spc="-80" dirty="0">
                <a:solidFill>
                  <a:srgbClr val="000000">
                    <a:alpha val="100000"/>
                  </a:srgbClr>
                </a:solidFill>
                <a:latin typeface="Microsoft YaHei"/>
                <a:ea typeface="Microsoft YaHei"/>
                <a:cs typeface="Microsoft YaHei"/>
              </a:rPr>
              <a:t>《城镇燃气经营安全重大隐患判定标准》解析</a:t>
            </a:r>
            <a:endParaRPr sz="3200" dirty="0">
              <a:latin typeface="Microsoft YaHei"/>
              <a:ea typeface="Microsoft YaHei"/>
              <a:cs typeface="Microsoft YaHei"/>
            </a:endParaRPr>
          </a:p>
          <a:p>
            <a:pPr algn="l" rtl="0" eaLnBrk="0">
              <a:lnSpc>
                <a:spcPct val="104000"/>
              </a:lnSpc>
              <a:tabLst/>
            </a:pPr>
            <a:endParaRPr sz="1000" dirty="0">
              <a:latin typeface="Arial"/>
              <a:ea typeface="Arial"/>
              <a:cs typeface="Arial"/>
            </a:endParaRPr>
          </a:p>
          <a:p>
            <a:pPr algn="l" rtl="0" eaLnBrk="0">
              <a:lnSpc>
                <a:spcPct val="100000"/>
              </a:lnSpc>
              <a:tabLst/>
            </a:pPr>
            <a:endParaRPr sz="400" dirty="0">
              <a:latin typeface="Arial"/>
              <a:ea typeface="Arial"/>
              <a:cs typeface="Arial"/>
            </a:endParaRPr>
          </a:p>
          <a:p>
            <a:pPr marL="94614" algn="l" rtl="0" eaLnBrk="0">
              <a:lnSpc>
                <a:spcPts val="2123"/>
              </a:lnSpc>
              <a:spcBef>
                <a:spcPts val="1"/>
              </a:spcBef>
              <a:tabLst/>
            </a:pPr>
            <a:r>
              <a:rPr sz="1600" kern="0" spc="10" dirty="0">
                <a:solidFill>
                  <a:srgbClr val="FF0000">
                    <a:alpha val="100000"/>
                  </a:srgbClr>
                </a:solidFill>
                <a:latin typeface="Wingdings"/>
                <a:ea typeface="Wingdings"/>
                <a:cs typeface="Wingdings"/>
              </a:rPr>
              <a:t>n</a:t>
            </a:r>
            <a:r>
              <a:rPr sz="1600" kern="0" spc="-570" dirty="0">
                <a:solidFill>
                  <a:srgbClr val="FF0000">
                    <a:alpha val="100000"/>
                  </a:srgbClr>
                </a:solidFill>
                <a:latin typeface="Wingdings"/>
                <a:ea typeface="Wingdings"/>
                <a:cs typeface="Wingdings"/>
              </a:rPr>
              <a:t> </a:t>
            </a:r>
            <a:r>
              <a:rPr sz="1600" kern="0" spc="10" dirty="0">
                <a:solidFill>
                  <a:srgbClr val="000000">
                    <a:alpha val="100000"/>
                  </a:srgbClr>
                </a:solidFill>
                <a:latin typeface="Microsoft YaHei"/>
                <a:ea typeface="Microsoft YaHei"/>
                <a:cs typeface="Microsoft YaHei"/>
              </a:rPr>
              <a:t>第五条  燃气经营者在燃气厂站安全管理中</a:t>
            </a:r>
            <a:r>
              <a:rPr sz="1600" kern="0" spc="0" dirty="0">
                <a:solidFill>
                  <a:srgbClr val="000000">
                    <a:alpha val="100000"/>
                  </a:srgbClr>
                </a:solidFill>
                <a:latin typeface="Microsoft YaHei"/>
                <a:ea typeface="Microsoft YaHei"/>
                <a:cs typeface="Microsoft YaHei"/>
              </a:rPr>
              <a:t> ，有下列情形之一的 ，判定为重大隐患 </a:t>
            </a:r>
            <a:r>
              <a:rPr sz="1600" kern="0" spc="-380" dirty="0">
                <a:solidFill>
                  <a:srgbClr val="000000">
                    <a:alpha val="100000"/>
                  </a:srgbClr>
                </a:solidFill>
                <a:latin typeface="Microsoft YaHei"/>
                <a:ea typeface="Microsoft YaHei"/>
                <a:cs typeface="Microsoft YaHei"/>
              </a:rPr>
              <a:t>：（</a:t>
            </a:r>
            <a:r>
              <a:rPr sz="1600" kern="0" spc="80" dirty="0">
                <a:solidFill>
                  <a:srgbClr val="000000">
                    <a:alpha val="100000"/>
                  </a:srgbClr>
                </a:solidFill>
                <a:latin typeface="Microsoft YaHei"/>
                <a:ea typeface="Microsoft YaHei"/>
                <a:cs typeface="Microsoft YaHei"/>
              </a:rPr>
              <a:t> </a:t>
            </a:r>
            <a:r>
              <a:rPr sz="1600" kern="0" spc="0" dirty="0">
                <a:solidFill>
                  <a:srgbClr val="000000">
                    <a:alpha val="100000"/>
                  </a:srgbClr>
                </a:solidFill>
                <a:latin typeface="Microsoft YaHei"/>
                <a:ea typeface="Microsoft YaHei"/>
                <a:cs typeface="Microsoft YaHei"/>
              </a:rPr>
              <a:t>5种）</a:t>
            </a:r>
            <a:endParaRPr sz="1600" dirty="0">
              <a:latin typeface="Microsoft YaHei"/>
              <a:ea typeface="Microsoft YaHei"/>
              <a:cs typeface="Microsoft YaHei"/>
            </a:endParaRPr>
          </a:p>
        </p:txBody>
      </p:sp>
      <p:sp>
        <p:nvSpPr>
          <p:cNvPr id="1558" name="textbox 1558"/>
          <p:cNvSpPr/>
          <p:nvPr/>
        </p:nvSpPr>
        <p:spPr>
          <a:xfrm>
            <a:off x="919643" y="1802229"/>
            <a:ext cx="10114915" cy="591184"/>
          </a:xfrm>
          <a:prstGeom prst="rect">
            <a:avLst/>
          </a:prstGeom>
          <a:noFill/>
          <a:ln w="0" cap="flat">
            <a:noFill/>
            <a:prstDash val="solid"/>
            <a:miter lim="0"/>
          </a:ln>
        </p:spPr>
        <p:txBody>
          <a:bodyPr vert="horz" wrap="square" lIns="0" tIns="0" rIns="0" bIns="0"/>
          <a:lstStyle/>
          <a:p>
            <a:pPr algn="l" rtl="0" eaLnBrk="0">
              <a:lnSpc>
                <a:spcPct val="17935"/>
              </a:lnSpc>
              <a:tabLst/>
            </a:pPr>
            <a:endParaRPr sz="100" dirty="0">
              <a:latin typeface="Arial"/>
              <a:ea typeface="Arial"/>
              <a:cs typeface="Arial"/>
            </a:endParaRPr>
          </a:p>
          <a:p>
            <a:pPr marL="33019" indent="80644" algn="l" rtl="0" eaLnBrk="0">
              <a:lnSpc>
                <a:spcPct val="118000"/>
              </a:lnSpc>
              <a:tabLst/>
            </a:pPr>
            <a:r>
              <a:rPr sz="1600" kern="0" spc="80" dirty="0">
                <a:solidFill>
                  <a:srgbClr val="000000">
                    <a:alpha val="100000"/>
                  </a:srgbClr>
                </a:solidFill>
                <a:latin typeface="Microsoft YaHei"/>
                <a:ea typeface="Microsoft YaHei"/>
                <a:cs typeface="Microsoft YaHei"/>
              </a:rPr>
              <a:t>（ 五 ）燃气厂站内可燃气体泄漏浓度可能达到爆炸下限20%的燃气设施区域内或建（ 构 ）筑物内 ，未设</a:t>
            </a:r>
            <a:r>
              <a:rPr sz="1600" kern="0" spc="60" dirty="0">
                <a:solidFill>
                  <a:srgbClr val="000000">
                    <a:alpha val="100000"/>
                  </a:srgbClr>
                </a:solidFill>
                <a:latin typeface="Microsoft YaHei"/>
                <a:ea typeface="Microsoft YaHei"/>
                <a:cs typeface="Microsoft YaHei"/>
              </a:rPr>
              <a:t> </a:t>
            </a:r>
            <a:r>
              <a:rPr sz="1600" kern="0" spc="150" dirty="0">
                <a:solidFill>
                  <a:srgbClr val="000000">
                    <a:alpha val="100000"/>
                  </a:srgbClr>
                </a:solidFill>
                <a:latin typeface="Microsoft YaHei"/>
                <a:ea typeface="Microsoft YaHei"/>
                <a:cs typeface="Microsoft YaHei"/>
              </a:rPr>
              <a:t>置固定式可燃气体浓度</a:t>
            </a:r>
            <a:r>
              <a:rPr sz="1600" kern="0" spc="140" dirty="0">
                <a:solidFill>
                  <a:srgbClr val="000000">
                    <a:alpha val="100000"/>
                  </a:srgbClr>
                </a:solidFill>
                <a:latin typeface="Microsoft YaHei"/>
                <a:ea typeface="Microsoft YaHei"/>
                <a:cs typeface="Microsoft YaHei"/>
              </a:rPr>
              <a:t>报警装置。</a:t>
            </a:r>
            <a:endParaRPr sz="1600" dirty="0">
              <a:latin typeface="Microsoft YaHei"/>
              <a:ea typeface="Microsoft YaHei"/>
              <a:cs typeface="Microsoft YaHei"/>
            </a:endParaRPr>
          </a:p>
        </p:txBody>
      </p:sp>
      <p:sp>
        <p:nvSpPr>
          <p:cNvPr id="1560" name="textbox 1560"/>
          <p:cNvSpPr/>
          <p:nvPr/>
        </p:nvSpPr>
        <p:spPr>
          <a:xfrm>
            <a:off x="4641918" y="2724248"/>
            <a:ext cx="2901314" cy="295275"/>
          </a:xfrm>
          <a:prstGeom prst="rect">
            <a:avLst/>
          </a:prstGeom>
          <a:noFill/>
          <a:ln w="0" cap="flat">
            <a:noFill/>
            <a:prstDash val="solid"/>
            <a:miter lim="0"/>
          </a:ln>
        </p:spPr>
        <p:txBody>
          <a:bodyPr vert="horz" wrap="square" lIns="0" tIns="0" rIns="0" bIns="0"/>
          <a:lstStyle/>
          <a:p>
            <a:pPr algn="l" rtl="0" eaLnBrk="0">
              <a:lnSpc>
                <a:spcPct val="83341"/>
              </a:lnSpc>
              <a:tabLst/>
            </a:pPr>
            <a:endParaRPr sz="100" dirty="0">
              <a:latin typeface="Arial"/>
              <a:ea typeface="Arial"/>
              <a:cs typeface="Arial"/>
            </a:endParaRPr>
          </a:p>
          <a:p>
            <a:pPr marL="12700" algn="l" rtl="0" eaLnBrk="0">
              <a:lnSpc>
                <a:spcPts val="2123"/>
              </a:lnSpc>
              <a:tabLst/>
            </a:pPr>
            <a:r>
              <a:rPr sz="1600" kern="0" spc="130" dirty="0">
                <a:solidFill>
                  <a:srgbClr val="000000">
                    <a:alpha val="100000"/>
                  </a:srgbClr>
                </a:solidFill>
                <a:latin typeface="Microsoft YaHei"/>
                <a:ea typeface="Microsoft YaHei"/>
                <a:cs typeface="Microsoft YaHei"/>
              </a:rPr>
              <a:t>2</a:t>
            </a:r>
            <a:r>
              <a:rPr sz="1600" kern="0" spc="-200" dirty="0">
                <a:solidFill>
                  <a:srgbClr val="000000">
                    <a:alpha val="100000"/>
                  </a:srgbClr>
                </a:solidFill>
                <a:latin typeface="Microsoft YaHei"/>
                <a:ea typeface="Microsoft YaHei"/>
                <a:cs typeface="Microsoft YaHei"/>
              </a:rPr>
              <a:t> </a:t>
            </a:r>
            <a:r>
              <a:rPr sz="1600" kern="0" spc="130" dirty="0">
                <a:solidFill>
                  <a:srgbClr val="000000">
                    <a:alpha val="100000"/>
                  </a:srgbClr>
                </a:solidFill>
                <a:latin typeface="Microsoft YaHei"/>
                <a:ea typeface="Microsoft YaHei"/>
                <a:cs typeface="Microsoft YaHei"/>
              </a:rPr>
              <a:t>.液化天然气储配站或气化站</a:t>
            </a:r>
            <a:endParaRPr sz="1600" dirty="0">
              <a:latin typeface="Microsoft YaHei"/>
              <a:ea typeface="Microsoft YaHei"/>
              <a:cs typeface="Microsoft YaHei"/>
            </a:endParaRPr>
          </a:p>
        </p:txBody>
      </p:sp>
      <p:pic>
        <p:nvPicPr>
          <p:cNvPr id="1562" name="picture 1562"/>
          <p:cNvPicPr>
            <a:picLocks noChangeAspect="1"/>
          </p:cNvPicPr>
          <p:nvPr/>
        </p:nvPicPr>
        <p:blipFill>
          <a:blip r:embed="rId2"/>
          <a:stretch>
            <a:fillRect/>
          </a:stretch>
        </p:blipFill>
        <p:spPr>
          <a:xfrm rot="21600000">
            <a:off x="11472671" y="0"/>
            <a:ext cx="719328" cy="720852"/>
          </a:xfrm>
          <a:prstGeom prst="rect">
            <a:avLst/>
          </a:prstGeom>
        </p:spPr>
      </p:pic>
      <p:pic>
        <p:nvPicPr>
          <p:cNvPr id="1564" name="picture 1564"/>
          <p:cNvPicPr>
            <a:picLocks noChangeAspect="1"/>
          </p:cNvPicPr>
          <p:nvPr/>
        </p:nvPicPr>
        <p:blipFill>
          <a:blip r:embed="rId3"/>
          <a:stretch>
            <a:fillRect/>
          </a:stretch>
        </p:blipFill>
        <p:spPr>
          <a:xfrm rot="21600000">
            <a:off x="0" y="6138671"/>
            <a:ext cx="720852" cy="719328"/>
          </a:xfrm>
          <a:prstGeom prst="rect">
            <a:avLst/>
          </a:prstGeom>
        </p:spPr>
      </p:pic>
      <p:pic>
        <p:nvPicPr>
          <p:cNvPr id="1566" name="picture 1566"/>
          <p:cNvPicPr>
            <a:picLocks noChangeAspect="1"/>
          </p:cNvPicPr>
          <p:nvPr/>
        </p:nvPicPr>
        <p:blipFill>
          <a:blip r:embed="rId4"/>
          <a:stretch>
            <a:fillRect/>
          </a:stretch>
        </p:blipFill>
        <p:spPr>
          <a:xfrm rot="21600000">
            <a:off x="720090" y="1619250"/>
            <a:ext cx="10751184" cy="12700"/>
          </a:xfrm>
          <a:prstGeom prst="rect">
            <a:avLst/>
          </a:prstGeom>
        </p:spPr>
      </p:pic>
      <p:pic>
        <p:nvPicPr>
          <p:cNvPr id="1568" name="picture 1568"/>
          <p:cNvPicPr>
            <a:picLocks noChangeAspect="1"/>
          </p:cNvPicPr>
          <p:nvPr/>
        </p:nvPicPr>
        <p:blipFill>
          <a:blip r:embed="rId4"/>
          <a:stretch>
            <a:fillRect/>
          </a:stretch>
        </p:blipFill>
        <p:spPr>
          <a:xfrm rot="21600000">
            <a:off x="720090" y="2541270"/>
            <a:ext cx="10751184" cy="12700"/>
          </a:xfrm>
          <a:prstGeom prst="rect">
            <a:avLst/>
          </a:prstGeom>
        </p:spPr>
      </p:pic>
    </p:spTree>
  </p:cSld>
  <p:clrMapOvr>
    <a:masterClrMapping/>
  </p:clrMapOvr>
</p:sld>
</file>

<file path=ppt/slides/slide73.xml><?xml version="1.0" encoding="utf-8"?>
<p:sld xmlns:a16="http://schemas.microsoft.com/office/drawing/2014/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70" name="rect 1570"/>
          <p:cNvSpPr/>
          <p:nvPr/>
        </p:nvSpPr>
        <p:spPr>
          <a:xfrm>
            <a:off x="0" y="0"/>
            <a:ext cx="12192000" cy="6858000"/>
          </a:xfrm>
          <a:prstGeom prst="rect">
            <a:avLst/>
          </a:prstGeom>
          <a:solidFill>
            <a:srgbClr val="E4F4FB">
              <a:alpha val="100000"/>
            </a:srgbClr>
          </a:solidFill>
          <a:ln w="0" cap="flat">
            <a:noFill/>
            <a:prstDash val="solid"/>
            <a:miter lim="0"/>
          </a:ln>
        </p:spPr>
        <p:txBody>
          <a:bodyPr rtlCol="0"/>
          <a:lstStyle/>
          <a:p>
            <a:pPr algn="ctr"/>
            <a:endParaRPr lang="zh-CN" altLang="en-US"/>
          </a:p>
        </p:txBody>
      </p:sp>
      <p:grpSp>
        <p:nvGrpSpPr>
          <p:cNvPr id="124" name="group 124"/>
          <p:cNvGrpSpPr/>
          <p:nvPr/>
        </p:nvGrpSpPr>
        <p:grpSpPr>
          <a:xfrm rot="21600000">
            <a:off x="720852" y="1626107"/>
            <a:ext cx="10750296" cy="5117592"/>
            <a:chOff x="0" y="0"/>
            <a:chExt cx="10750296" cy="5117592"/>
          </a:xfrm>
        </p:grpSpPr>
        <p:sp>
          <p:nvSpPr>
            <p:cNvPr id="1572" name="path 1572"/>
            <p:cNvSpPr/>
            <p:nvPr/>
          </p:nvSpPr>
          <p:spPr>
            <a:xfrm>
              <a:off x="0" y="0"/>
              <a:ext cx="10750296" cy="5117592"/>
            </a:xfrm>
            <a:custGeom>
              <a:avLst/>
              <a:gdLst/>
              <a:ahLst/>
              <a:cxnLst/>
              <a:rect l="0" t="0" r="0" b="0"/>
              <a:pathLst>
                <a:path w="16929" h="8059">
                  <a:moveTo>
                    <a:pt x="0" y="0"/>
                  </a:moveTo>
                  <a:lnTo>
                    <a:pt x="16929" y="0"/>
                  </a:lnTo>
                  <a:lnTo>
                    <a:pt x="16929" y="1452"/>
                  </a:lnTo>
                  <a:lnTo>
                    <a:pt x="0" y="1452"/>
                  </a:lnTo>
                  <a:lnTo>
                    <a:pt x="0" y="0"/>
                  </a:lnTo>
                  <a:close/>
                </a:path>
                <a:path w="16929" h="8059">
                  <a:moveTo>
                    <a:pt x="0" y="2431"/>
                  </a:moveTo>
                  <a:lnTo>
                    <a:pt x="4171" y="2431"/>
                  </a:lnTo>
                  <a:lnTo>
                    <a:pt x="4171" y="3410"/>
                  </a:lnTo>
                  <a:lnTo>
                    <a:pt x="0" y="3410"/>
                  </a:lnTo>
                  <a:lnTo>
                    <a:pt x="0" y="2431"/>
                  </a:lnTo>
                  <a:close/>
                </a:path>
                <a:path w="16929" h="8059">
                  <a:moveTo>
                    <a:pt x="4171" y="2431"/>
                  </a:moveTo>
                  <a:lnTo>
                    <a:pt x="11138" y="2431"/>
                  </a:lnTo>
                  <a:lnTo>
                    <a:pt x="11138" y="3410"/>
                  </a:lnTo>
                  <a:lnTo>
                    <a:pt x="4171" y="3410"/>
                  </a:lnTo>
                  <a:lnTo>
                    <a:pt x="4171" y="2431"/>
                  </a:lnTo>
                  <a:close/>
                </a:path>
                <a:path w="16929" h="8059">
                  <a:moveTo>
                    <a:pt x="11138" y="2431"/>
                  </a:moveTo>
                  <a:lnTo>
                    <a:pt x="16929" y="2431"/>
                  </a:lnTo>
                  <a:lnTo>
                    <a:pt x="16929" y="3410"/>
                  </a:lnTo>
                  <a:lnTo>
                    <a:pt x="11138" y="3410"/>
                  </a:lnTo>
                  <a:lnTo>
                    <a:pt x="11138" y="2431"/>
                  </a:lnTo>
                  <a:close/>
                </a:path>
                <a:path w="16929" h="8059">
                  <a:moveTo>
                    <a:pt x="4171" y="5128"/>
                  </a:moveTo>
                  <a:lnTo>
                    <a:pt x="11138" y="5128"/>
                  </a:lnTo>
                  <a:lnTo>
                    <a:pt x="11138" y="8059"/>
                  </a:lnTo>
                  <a:lnTo>
                    <a:pt x="4171" y="8059"/>
                  </a:lnTo>
                  <a:lnTo>
                    <a:pt x="4171" y="5128"/>
                  </a:lnTo>
                  <a:close/>
                </a:path>
              </a:pathLst>
            </a:custGeom>
            <a:solidFill>
              <a:srgbClr val="B9D6E6">
                <a:alpha val="100000"/>
              </a:srgbClr>
            </a:solidFill>
            <a:ln w="0" cap="flat">
              <a:noFill/>
              <a:prstDash val="solid"/>
              <a:miter lim="0"/>
            </a:ln>
          </p:spPr>
          <p:txBody>
            <a:bodyPr rtlCol="0"/>
            <a:lstStyle/>
            <a:p>
              <a:pPr algn="ctr"/>
              <a:endParaRPr lang="zh-CN" altLang="en-US"/>
            </a:p>
          </p:txBody>
        </p:sp>
        <p:sp>
          <p:nvSpPr>
            <p:cNvPr id="1574" name="path 1574"/>
            <p:cNvSpPr/>
            <p:nvPr/>
          </p:nvSpPr>
          <p:spPr>
            <a:xfrm>
              <a:off x="0" y="922020"/>
              <a:ext cx="10750296" cy="4195571"/>
            </a:xfrm>
            <a:custGeom>
              <a:avLst/>
              <a:gdLst/>
              <a:ahLst/>
              <a:cxnLst/>
              <a:rect l="0" t="0" r="0" b="0"/>
              <a:pathLst>
                <a:path w="16929" h="6607">
                  <a:moveTo>
                    <a:pt x="0" y="0"/>
                  </a:moveTo>
                  <a:lnTo>
                    <a:pt x="16929" y="0"/>
                  </a:lnTo>
                  <a:lnTo>
                    <a:pt x="16929" y="979"/>
                  </a:lnTo>
                  <a:lnTo>
                    <a:pt x="0" y="979"/>
                  </a:lnTo>
                  <a:lnTo>
                    <a:pt x="0" y="0"/>
                  </a:lnTo>
                  <a:close/>
                </a:path>
                <a:path w="16929" h="6607">
                  <a:moveTo>
                    <a:pt x="0" y="1958"/>
                  </a:moveTo>
                  <a:lnTo>
                    <a:pt x="4171" y="1958"/>
                  </a:lnTo>
                  <a:lnTo>
                    <a:pt x="4171" y="6607"/>
                  </a:lnTo>
                  <a:lnTo>
                    <a:pt x="0" y="6607"/>
                  </a:lnTo>
                  <a:lnTo>
                    <a:pt x="0" y="1958"/>
                  </a:lnTo>
                  <a:close/>
                </a:path>
                <a:path w="16929" h="6607">
                  <a:moveTo>
                    <a:pt x="4171" y="1958"/>
                  </a:moveTo>
                  <a:lnTo>
                    <a:pt x="11138" y="1958"/>
                  </a:lnTo>
                  <a:lnTo>
                    <a:pt x="11138" y="3676"/>
                  </a:lnTo>
                  <a:lnTo>
                    <a:pt x="4171" y="3676"/>
                  </a:lnTo>
                  <a:lnTo>
                    <a:pt x="4171" y="1958"/>
                  </a:lnTo>
                  <a:close/>
                </a:path>
                <a:path w="16929" h="6607">
                  <a:moveTo>
                    <a:pt x="11138" y="1958"/>
                  </a:moveTo>
                  <a:lnTo>
                    <a:pt x="16929" y="1958"/>
                  </a:lnTo>
                  <a:lnTo>
                    <a:pt x="16929" y="6607"/>
                  </a:lnTo>
                  <a:lnTo>
                    <a:pt x="11138" y="6607"/>
                  </a:lnTo>
                  <a:lnTo>
                    <a:pt x="11138" y="1958"/>
                  </a:lnTo>
                  <a:close/>
                </a:path>
              </a:pathLst>
            </a:custGeom>
            <a:solidFill>
              <a:srgbClr val="FFFFFF">
                <a:alpha val="100000"/>
              </a:srgbClr>
            </a:solidFill>
            <a:ln w="0" cap="flat">
              <a:noFill/>
              <a:prstDash val="solid"/>
              <a:miter lim="0"/>
            </a:ln>
          </p:spPr>
          <p:txBody>
            <a:bodyPr rtlCol="0"/>
            <a:lstStyle/>
            <a:p>
              <a:pPr algn="ctr"/>
              <a:endParaRPr lang="zh-CN" altLang="en-US"/>
            </a:p>
          </p:txBody>
        </p:sp>
      </p:grpSp>
      <p:graphicFrame>
        <p:nvGraphicFramePr>
          <p:cNvPr id="1576" name="table 1576"/>
          <p:cNvGraphicFramePr>
            <a:graphicFrameLocks noGrp="1"/>
          </p:cNvGraphicFramePr>
          <p:nvPr/>
        </p:nvGraphicFramePr>
        <p:xfrm>
          <a:off x="720090" y="3169920"/>
          <a:ext cx="10750549" cy="3579495"/>
        </p:xfrm>
        <a:graphic>
          <a:graphicData uri="http://schemas.openxmlformats.org/drawingml/2006/table">
            <a:tbl>
              <a:tblPr/>
              <a:tblGrid>
                <a:gridCol w="2649220">
                  <a:extLst>
                    <a:ext uri="{9D8B030D-6E8A-4147-A177-3AD203B41FA5}">
                      <a16:colId xmlns:a16="http://schemas.microsoft.com/office/drawing/2014/main" val="20000"/>
                    </a:ext>
                  </a:extLst>
                </a:gridCol>
                <a:gridCol w="4424045">
                  <a:extLst>
                    <a:ext uri="{9D8B030D-6E8A-4147-A177-3AD203B41FA5}">
                      <a16:colId xmlns:a16="http://schemas.microsoft.com/office/drawing/2014/main" val="20001"/>
                    </a:ext>
                  </a:extLst>
                </a:gridCol>
                <a:gridCol w="3677284">
                  <a:extLst>
                    <a:ext uri="{9D8B030D-6E8A-4147-A177-3AD203B41FA5}">
                      <a16:colId xmlns:a16="http://schemas.microsoft.com/office/drawing/2014/main" val="20002"/>
                    </a:ext>
                  </a:extLst>
                </a:gridCol>
              </a:tblGrid>
              <a:tr h="3579495">
                <a:tc>
                  <a:txBody>
                    <a:bodyPr/>
                    <a:lstStyle/>
                    <a:p>
                      <a:pPr algn="l" rtl="0" eaLnBrk="0">
                        <a:lnSpc>
                          <a:spcPct val="152000"/>
                        </a:lnSpc>
                        <a:tabLst/>
                      </a:pPr>
                      <a:endParaRPr sz="1000" dirty="0">
                        <a:latin typeface="Arial"/>
                        <a:ea typeface="Arial"/>
                        <a:cs typeface="Arial"/>
                      </a:endParaRPr>
                    </a:p>
                    <a:p>
                      <a:pPr algn="l" rtl="0" eaLnBrk="0">
                        <a:lnSpc>
                          <a:spcPct val="8355"/>
                        </a:lnSpc>
                        <a:tabLst/>
                      </a:pPr>
                      <a:endParaRPr sz="100" dirty="0">
                        <a:latin typeface="Arial"/>
                        <a:ea typeface="Arial"/>
                        <a:cs typeface="Arial"/>
                      </a:endParaRPr>
                    </a:p>
                    <a:p>
                      <a:pPr marL="872489" algn="l" rtl="0" eaLnBrk="0">
                        <a:lnSpc>
                          <a:spcPct val="84000"/>
                        </a:lnSpc>
                        <a:tabLst/>
                      </a:pPr>
                      <a:r>
                        <a:rPr sz="1600" kern="0" spc="120" dirty="0">
                          <a:solidFill>
                            <a:srgbClr val="000000">
                              <a:alpha val="100000"/>
                            </a:srgbClr>
                          </a:solidFill>
                          <a:latin typeface="Microsoft YaHei"/>
                          <a:ea typeface="Microsoft YaHei"/>
                          <a:cs typeface="Microsoft YaHei"/>
                        </a:rPr>
                        <a:t>检查要点</a:t>
                      </a:r>
                      <a:endParaRPr sz="1600" dirty="0">
                        <a:latin typeface="Microsoft YaHei"/>
                        <a:ea typeface="Microsoft YaHei"/>
                        <a:cs typeface="Microsoft YaHei"/>
                      </a:endParaRPr>
                    </a:p>
                    <a:p>
                      <a:pPr algn="l" rtl="0" eaLnBrk="0">
                        <a:lnSpc>
                          <a:spcPct val="107000"/>
                        </a:lnSpc>
                        <a:tabLst/>
                      </a:pPr>
                      <a:endParaRPr sz="1000" dirty="0">
                        <a:latin typeface="Arial"/>
                        <a:ea typeface="Arial"/>
                        <a:cs typeface="Arial"/>
                      </a:endParaRPr>
                    </a:p>
                    <a:p>
                      <a:pPr algn="l" rtl="0" eaLnBrk="0">
                        <a:lnSpc>
                          <a:spcPct val="107000"/>
                        </a:lnSpc>
                        <a:tabLst/>
                      </a:pPr>
                      <a:endParaRPr sz="1000" dirty="0">
                        <a:latin typeface="Arial"/>
                        <a:ea typeface="Arial"/>
                        <a:cs typeface="Arial"/>
                      </a:endParaRPr>
                    </a:p>
                    <a:p>
                      <a:pPr algn="l" rtl="0" eaLnBrk="0">
                        <a:lnSpc>
                          <a:spcPct val="107000"/>
                        </a:lnSpc>
                        <a:tabLst/>
                      </a:pPr>
                      <a:endParaRPr sz="1000" dirty="0">
                        <a:latin typeface="Arial"/>
                        <a:ea typeface="Arial"/>
                        <a:cs typeface="Arial"/>
                      </a:endParaRPr>
                    </a:p>
                    <a:p>
                      <a:pPr algn="l" rtl="0" eaLnBrk="0">
                        <a:lnSpc>
                          <a:spcPct val="107000"/>
                        </a:lnSpc>
                        <a:tabLst/>
                      </a:pPr>
                      <a:endParaRPr sz="1000" dirty="0">
                        <a:latin typeface="Arial"/>
                        <a:ea typeface="Arial"/>
                        <a:cs typeface="Arial"/>
                      </a:endParaRPr>
                    </a:p>
                    <a:p>
                      <a:pPr algn="l" rtl="0" eaLnBrk="0">
                        <a:lnSpc>
                          <a:spcPct val="107000"/>
                        </a:lnSpc>
                        <a:tabLst/>
                      </a:pPr>
                      <a:endParaRPr sz="1000" dirty="0">
                        <a:latin typeface="Arial"/>
                        <a:ea typeface="Arial"/>
                        <a:cs typeface="Arial"/>
                      </a:endParaRPr>
                    </a:p>
                    <a:p>
                      <a:pPr algn="l" rtl="0" eaLnBrk="0">
                        <a:lnSpc>
                          <a:spcPct val="107000"/>
                        </a:lnSpc>
                        <a:tabLst/>
                      </a:pPr>
                      <a:endParaRPr sz="1000" dirty="0">
                        <a:latin typeface="Arial"/>
                        <a:ea typeface="Arial"/>
                        <a:cs typeface="Arial"/>
                      </a:endParaRPr>
                    </a:p>
                    <a:p>
                      <a:pPr algn="l" rtl="0" eaLnBrk="0">
                        <a:lnSpc>
                          <a:spcPct val="108000"/>
                        </a:lnSpc>
                        <a:tabLst/>
                      </a:pPr>
                      <a:endParaRPr sz="1000" dirty="0">
                        <a:latin typeface="Arial"/>
                        <a:ea typeface="Arial"/>
                        <a:cs typeface="Arial"/>
                      </a:endParaRPr>
                    </a:p>
                    <a:p>
                      <a:pPr algn="l" rtl="0" eaLnBrk="0">
                        <a:lnSpc>
                          <a:spcPct val="128000"/>
                        </a:lnSpc>
                        <a:tabLst/>
                      </a:pPr>
                      <a:endParaRPr sz="300" dirty="0">
                        <a:latin typeface="Arial"/>
                        <a:ea typeface="Arial"/>
                        <a:cs typeface="Arial"/>
                      </a:endParaRPr>
                    </a:p>
                    <a:p>
                      <a:pPr marL="233679" indent="76835" algn="l" rtl="0" eaLnBrk="0">
                        <a:lnSpc>
                          <a:spcPct val="130000"/>
                        </a:lnSpc>
                        <a:tabLst/>
                      </a:pPr>
                      <a:r>
                        <a:rPr sz="1500" kern="0" spc="-40" dirty="0">
                          <a:solidFill>
                            <a:srgbClr val="000000">
                              <a:alpha val="100000"/>
                            </a:srgbClr>
                          </a:solidFill>
                          <a:latin typeface="Microsoft YaHei"/>
                          <a:ea typeface="Microsoft YaHei"/>
                          <a:cs typeface="Microsoft YaHei"/>
                        </a:rPr>
                        <a:t>（ </a:t>
                      </a:r>
                      <a:r>
                        <a:rPr sz="1500" kern="0" spc="-40" dirty="0">
                          <a:solidFill>
                            <a:srgbClr val="000000">
                              <a:alpha val="100000"/>
                            </a:srgbClr>
                          </a:solidFill>
                          <a:latin typeface="FangSong"/>
                          <a:ea typeface="FangSong"/>
                          <a:cs typeface="FangSong"/>
                        </a:rPr>
                        <a:t>4</a:t>
                      </a:r>
                      <a:r>
                        <a:rPr sz="1500" kern="0" spc="-340" dirty="0">
                          <a:solidFill>
                            <a:srgbClr val="000000">
                              <a:alpha val="100000"/>
                            </a:srgbClr>
                          </a:solidFill>
                          <a:latin typeface="FangSong"/>
                          <a:ea typeface="FangSong"/>
                          <a:cs typeface="FangSong"/>
                        </a:rPr>
                        <a:t> </a:t>
                      </a:r>
                      <a:r>
                        <a:rPr sz="1500" kern="0" spc="-40" dirty="0">
                          <a:solidFill>
                            <a:srgbClr val="000000">
                              <a:alpha val="100000"/>
                            </a:srgbClr>
                          </a:solidFill>
                          <a:latin typeface="Microsoft YaHei"/>
                          <a:ea typeface="Microsoft YaHei"/>
                          <a:cs typeface="Microsoft YaHei"/>
                        </a:rPr>
                        <a:t>）查可燃气体浓度报</a:t>
                      </a:r>
                      <a:r>
                        <a:rPr sz="1500" kern="0" spc="0" dirty="0">
                          <a:solidFill>
                            <a:srgbClr val="000000">
                              <a:alpha val="100000"/>
                            </a:srgbClr>
                          </a:solidFill>
                          <a:latin typeface="Microsoft YaHei"/>
                          <a:ea typeface="Microsoft YaHei"/>
                          <a:cs typeface="Microsoft YaHei"/>
                        </a:rPr>
                        <a:t>      </a:t>
                      </a:r>
                      <a:r>
                        <a:rPr sz="1500" kern="0" spc="90" dirty="0">
                          <a:solidFill>
                            <a:srgbClr val="000000">
                              <a:alpha val="100000"/>
                            </a:srgbClr>
                          </a:solidFill>
                          <a:latin typeface="Microsoft YaHei"/>
                          <a:ea typeface="Microsoft YaHei"/>
                          <a:cs typeface="Microsoft YaHei"/>
                        </a:rPr>
                        <a:t>警控制系统的指示报警</a:t>
                      </a:r>
                      <a:r>
                        <a:rPr sz="1500" kern="0" spc="0" dirty="0">
                          <a:solidFill>
                            <a:srgbClr val="000000">
                              <a:alpha val="100000"/>
                            </a:srgbClr>
                          </a:solidFill>
                          <a:latin typeface="Microsoft YaHei"/>
                          <a:ea typeface="Microsoft YaHei"/>
                          <a:cs typeface="Microsoft YaHei"/>
                        </a:rPr>
                        <a:t>        </a:t>
                      </a:r>
                      <a:r>
                        <a:rPr sz="1500" kern="0" spc="80" dirty="0">
                          <a:solidFill>
                            <a:srgbClr val="000000">
                              <a:alpha val="100000"/>
                            </a:srgbClr>
                          </a:solidFill>
                          <a:latin typeface="Microsoft YaHei"/>
                          <a:ea typeface="Microsoft YaHei"/>
                          <a:cs typeface="Microsoft YaHei"/>
                        </a:rPr>
                        <a:t>设备的安装场所。</a:t>
                      </a:r>
                      <a:endParaRPr sz="1500" dirty="0">
                        <a:latin typeface="Microsoft YaHei"/>
                        <a:ea typeface="Microsoft YaHei"/>
                        <a:cs typeface="Microsoft YaHei"/>
                      </a:endParaRPr>
                    </a:p>
                  </a:txBody>
                  <a:tcPr marL="0" marR="0" marT="0" marB="0">
                    <a:lnL>
                      <a:noFill/>
                    </a:lnL>
                    <a:lnR w="12700" cap="flat" cmpd="sng" algn="ctr">
                      <a:solidFill>
                        <a:srgbClr val="8EBFD6"/>
                      </a:solidFill>
                      <a:prstDash val="solid"/>
                      <a:round/>
                      <a:headEnd type="none" w="med" len="med"/>
                      <a:tailEnd type="none" w="med" len="med"/>
                    </a:lnR>
                    <a:lnT>
                      <a:noFill/>
                    </a:lnT>
                    <a:lnB w="12700" cap="flat" cmpd="sng" algn="ctr">
                      <a:solidFill>
                        <a:srgbClr val="8EBFD6"/>
                      </a:solidFill>
                      <a:prstDash val="solid"/>
                      <a:round/>
                      <a:headEnd type="none" w="med" len="med"/>
                      <a:tailEnd type="none" w="med" len="med"/>
                    </a:lnB>
                  </a:tcPr>
                </a:tc>
                <a:tc>
                  <a:txBody>
                    <a:bodyPr/>
                    <a:lstStyle/>
                    <a:p>
                      <a:pPr algn="l" rtl="0" eaLnBrk="0">
                        <a:lnSpc>
                          <a:spcPct val="152000"/>
                        </a:lnSpc>
                        <a:tabLst/>
                      </a:pPr>
                      <a:endParaRPr sz="1000" dirty="0">
                        <a:latin typeface="Arial"/>
                        <a:ea typeface="Arial"/>
                        <a:cs typeface="Arial"/>
                      </a:endParaRPr>
                    </a:p>
                    <a:p>
                      <a:pPr marL="1762125" algn="l" rtl="0" eaLnBrk="0">
                        <a:lnSpc>
                          <a:spcPct val="84000"/>
                        </a:lnSpc>
                        <a:spcBef>
                          <a:spcPts val="4"/>
                        </a:spcBef>
                        <a:tabLst/>
                      </a:pPr>
                      <a:r>
                        <a:rPr sz="1600" kern="0" spc="120" dirty="0">
                          <a:solidFill>
                            <a:srgbClr val="000000">
                              <a:alpha val="100000"/>
                            </a:srgbClr>
                          </a:solidFill>
                          <a:latin typeface="Microsoft YaHei"/>
                          <a:ea typeface="Microsoft YaHei"/>
                          <a:cs typeface="Microsoft YaHei"/>
                        </a:rPr>
                        <a:t>判定标准</a:t>
                      </a:r>
                      <a:endParaRPr sz="1600" dirty="0">
                        <a:latin typeface="Microsoft YaHei"/>
                        <a:ea typeface="Microsoft YaHei"/>
                        <a:cs typeface="Microsoft YaHei"/>
                      </a:endParaRPr>
                    </a:p>
                    <a:p>
                      <a:pPr algn="l" rtl="0" eaLnBrk="0">
                        <a:lnSpc>
                          <a:spcPct val="198000"/>
                        </a:lnSpc>
                        <a:tabLst/>
                      </a:pPr>
                      <a:endParaRPr sz="1000" dirty="0">
                        <a:latin typeface="Arial"/>
                        <a:ea typeface="Arial"/>
                        <a:cs typeface="Arial"/>
                      </a:endParaRPr>
                    </a:p>
                    <a:p>
                      <a:pPr algn="l" rtl="0" eaLnBrk="0">
                        <a:lnSpc>
                          <a:spcPct val="117000"/>
                        </a:lnSpc>
                        <a:tabLst/>
                      </a:pPr>
                      <a:endParaRPr sz="300" dirty="0">
                        <a:latin typeface="Arial"/>
                        <a:ea typeface="Arial"/>
                        <a:cs typeface="Arial"/>
                      </a:endParaRPr>
                    </a:p>
                    <a:p>
                      <a:pPr marL="232409" indent="635" algn="l" rtl="0" eaLnBrk="0">
                        <a:lnSpc>
                          <a:spcPct val="118000"/>
                        </a:lnSpc>
                        <a:spcBef>
                          <a:spcPts val="1"/>
                        </a:spcBef>
                        <a:tabLst/>
                      </a:pPr>
                      <a:r>
                        <a:rPr sz="1400" kern="0" spc="0" dirty="0">
                          <a:solidFill>
                            <a:srgbClr val="000000">
                              <a:alpha val="100000"/>
                            </a:srgbClr>
                          </a:solidFill>
                          <a:latin typeface="Microsoft YaHei"/>
                          <a:ea typeface="Microsoft YaHei"/>
                          <a:cs typeface="Microsoft YaHei"/>
                        </a:rPr>
                        <a:t>可燃气体浓度报警控制系统的指示报警设</a:t>
                      </a:r>
                      <a:r>
                        <a:rPr sz="1400" kern="0" spc="-10" dirty="0">
                          <a:solidFill>
                            <a:srgbClr val="000000">
                              <a:alpha val="100000"/>
                            </a:srgbClr>
                          </a:solidFill>
                          <a:latin typeface="Microsoft YaHei"/>
                          <a:ea typeface="Microsoft YaHei"/>
                          <a:cs typeface="Microsoft YaHei"/>
                        </a:rPr>
                        <a:t>备未设置</a:t>
                      </a:r>
                      <a:r>
                        <a:rPr sz="1400" kern="0" spc="0" dirty="0">
                          <a:solidFill>
                            <a:srgbClr val="000000">
                              <a:alpha val="100000"/>
                            </a:srgbClr>
                          </a:solidFill>
                          <a:latin typeface="Microsoft YaHei"/>
                          <a:ea typeface="Microsoft YaHei"/>
                          <a:cs typeface="Microsoft YaHei"/>
                        </a:rPr>
                        <a:t>      在控制室、值班室或仪表间等有值班人员的</a:t>
                      </a:r>
                      <a:r>
                        <a:rPr sz="1400" kern="0" spc="-10" dirty="0">
                          <a:solidFill>
                            <a:srgbClr val="000000">
                              <a:alpha val="100000"/>
                            </a:srgbClr>
                          </a:solidFill>
                          <a:latin typeface="Microsoft YaHei"/>
                          <a:ea typeface="Microsoft YaHei"/>
                          <a:cs typeface="Microsoft YaHei"/>
                        </a:rPr>
                        <a:t>场所</a:t>
                      </a:r>
                      <a:r>
                        <a:rPr sz="1400" kern="0" spc="140" dirty="0">
                          <a:solidFill>
                            <a:srgbClr val="000000">
                              <a:alpha val="100000"/>
                            </a:srgbClr>
                          </a:solidFill>
                          <a:latin typeface="Microsoft YaHei"/>
                          <a:ea typeface="Microsoft YaHei"/>
                          <a:cs typeface="Microsoft YaHei"/>
                        </a:rPr>
                        <a:t> </a:t>
                      </a:r>
                      <a:r>
                        <a:rPr sz="1400" kern="0" spc="-10" dirty="0">
                          <a:solidFill>
                            <a:srgbClr val="000000">
                              <a:alpha val="100000"/>
                            </a:srgbClr>
                          </a:solidFill>
                          <a:latin typeface="Microsoft YaHei"/>
                          <a:ea typeface="Microsoft YaHei"/>
                          <a:cs typeface="Microsoft YaHei"/>
                        </a:rPr>
                        <a:t>，</a:t>
                      </a:r>
                      <a:r>
                        <a:rPr sz="1400" kern="0" spc="0" dirty="0">
                          <a:solidFill>
                            <a:srgbClr val="000000">
                              <a:alpha val="100000"/>
                            </a:srgbClr>
                          </a:solidFill>
                          <a:latin typeface="Microsoft YaHei"/>
                          <a:ea typeface="Microsoft YaHei"/>
                          <a:cs typeface="Microsoft YaHei"/>
                        </a:rPr>
                        <a:t>     </a:t>
                      </a:r>
                      <a:r>
                        <a:rPr sz="1400" kern="0" spc="-10" dirty="0">
                          <a:solidFill>
                            <a:srgbClr val="000000">
                              <a:alpha val="100000"/>
                            </a:srgbClr>
                          </a:solidFill>
                          <a:latin typeface="Microsoft YaHei"/>
                          <a:ea typeface="Microsoft YaHei"/>
                          <a:cs typeface="Microsoft YaHei"/>
                        </a:rPr>
                        <a:t>构成重大隐患。</a:t>
                      </a:r>
                      <a:endParaRPr sz="1400" dirty="0">
                        <a:latin typeface="Microsoft YaHei"/>
                        <a:ea typeface="Microsoft YaHei"/>
                        <a:cs typeface="Microsoft YaHei"/>
                      </a:endParaRPr>
                    </a:p>
                  </a:txBody>
                  <a:tcPr marL="0" marR="0" marT="0" marB="0">
                    <a:lnL w="12700" cap="flat" cmpd="sng" algn="ctr">
                      <a:solidFill>
                        <a:srgbClr val="8EBFD6"/>
                      </a:solidFill>
                      <a:prstDash val="solid"/>
                      <a:round/>
                      <a:headEnd type="none" w="med" len="med"/>
                      <a:tailEnd type="none" w="med" len="med"/>
                    </a:lnL>
                    <a:lnR w="12700" cap="flat" cmpd="sng" algn="ctr">
                      <a:solidFill>
                        <a:srgbClr val="8EBFD6"/>
                      </a:solidFill>
                      <a:prstDash val="solid"/>
                      <a:round/>
                      <a:headEnd type="none" w="med" len="med"/>
                      <a:tailEnd type="none" w="med" len="med"/>
                    </a:lnR>
                    <a:lnT>
                      <a:noFill/>
                    </a:lnT>
                    <a:lnB w="12700" cap="flat" cmpd="sng" algn="ctr">
                      <a:solidFill>
                        <a:srgbClr val="8EBFD6"/>
                      </a:solidFill>
                      <a:prstDash val="solid"/>
                      <a:round/>
                      <a:headEnd type="none" w="med" len="med"/>
                      <a:tailEnd type="none" w="med" len="med"/>
                    </a:lnB>
                  </a:tcPr>
                </a:tc>
                <a:tc>
                  <a:txBody>
                    <a:bodyPr/>
                    <a:lstStyle/>
                    <a:p>
                      <a:pPr algn="l" rtl="0" eaLnBrk="0">
                        <a:lnSpc>
                          <a:spcPct val="151000"/>
                        </a:lnSpc>
                        <a:tabLst/>
                      </a:pPr>
                      <a:endParaRPr sz="1000" dirty="0">
                        <a:latin typeface="Arial"/>
                        <a:ea typeface="Arial"/>
                        <a:cs typeface="Arial"/>
                      </a:endParaRPr>
                    </a:p>
                    <a:p>
                      <a:pPr marL="1162050" algn="l" rtl="0" eaLnBrk="0">
                        <a:lnSpc>
                          <a:spcPct val="85000"/>
                        </a:lnSpc>
                        <a:spcBef>
                          <a:spcPts val="1"/>
                        </a:spcBef>
                        <a:tabLst/>
                      </a:pPr>
                      <a:r>
                        <a:rPr sz="1600" kern="0" spc="140" dirty="0">
                          <a:solidFill>
                            <a:srgbClr val="000000">
                              <a:alpha val="100000"/>
                            </a:srgbClr>
                          </a:solidFill>
                          <a:latin typeface="Microsoft YaHei"/>
                          <a:ea typeface="Microsoft YaHei"/>
                          <a:cs typeface="Microsoft YaHei"/>
                        </a:rPr>
                        <a:t>相关参考依据</a:t>
                      </a:r>
                      <a:endParaRPr sz="1600" dirty="0">
                        <a:latin typeface="Microsoft YaHei"/>
                        <a:ea typeface="Microsoft YaHei"/>
                        <a:cs typeface="Microsoft YaHei"/>
                      </a:endParaRPr>
                    </a:p>
                    <a:p>
                      <a:pPr algn="l" rtl="0" eaLnBrk="0">
                        <a:lnSpc>
                          <a:spcPct val="187000"/>
                        </a:lnSpc>
                        <a:tabLst/>
                      </a:pPr>
                      <a:endParaRPr sz="1000" dirty="0">
                        <a:latin typeface="Arial"/>
                        <a:ea typeface="Arial"/>
                        <a:cs typeface="Arial"/>
                      </a:endParaRPr>
                    </a:p>
                    <a:p>
                      <a:pPr marL="232409" indent="83819" algn="l" rtl="0" eaLnBrk="0">
                        <a:lnSpc>
                          <a:spcPct val="121000"/>
                        </a:lnSpc>
                        <a:spcBef>
                          <a:spcPts val="372"/>
                        </a:spcBef>
                        <a:tabLst/>
                      </a:pPr>
                      <a:r>
                        <a:rPr sz="1200" kern="0" spc="50" dirty="0">
                          <a:solidFill>
                            <a:srgbClr val="FF0000">
                              <a:alpha val="100000"/>
                            </a:srgbClr>
                          </a:solidFill>
                          <a:latin typeface="Microsoft YaHei"/>
                          <a:ea typeface="Microsoft YaHei"/>
                          <a:cs typeface="Microsoft YaHei"/>
                        </a:rPr>
                        <a:t>【依据】</a:t>
                      </a:r>
                      <a:r>
                        <a:rPr sz="1200" kern="0" spc="-80" dirty="0">
                          <a:solidFill>
                            <a:srgbClr val="FF0000">
                              <a:alpha val="100000"/>
                            </a:srgbClr>
                          </a:solidFill>
                          <a:latin typeface="Microsoft YaHei"/>
                          <a:ea typeface="Microsoft YaHei"/>
                          <a:cs typeface="Microsoft YaHei"/>
                        </a:rPr>
                        <a:t> </a:t>
                      </a:r>
                      <a:r>
                        <a:rPr sz="1200" kern="0" spc="50" dirty="0">
                          <a:solidFill>
                            <a:srgbClr val="000000">
                              <a:alpha val="100000"/>
                            </a:srgbClr>
                          </a:solidFill>
                          <a:latin typeface="Microsoft YaHei"/>
                          <a:ea typeface="Microsoft YaHei"/>
                          <a:cs typeface="Microsoft YaHei"/>
                        </a:rPr>
                        <a:t>《燃气工程项目规范》</a:t>
                      </a:r>
                      <a:r>
                        <a:rPr sz="1200" kern="0" spc="-110" dirty="0">
                          <a:solidFill>
                            <a:srgbClr val="000000">
                              <a:alpha val="100000"/>
                            </a:srgbClr>
                          </a:solidFill>
                          <a:latin typeface="Microsoft YaHei"/>
                          <a:ea typeface="Microsoft YaHei"/>
                          <a:cs typeface="Microsoft YaHei"/>
                        </a:rPr>
                        <a:t> </a:t>
                      </a:r>
                      <a:r>
                        <a:rPr sz="1200" kern="0" spc="50" dirty="0">
                          <a:solidFill>
                            <a:srgbClr val="000000">
                              <a:alpha val="100000"/>
                            </a:srgbClr>
                          </a:solidFill>
                          <a:latin typeface="Microsoft YaHei"/>
                          <a:ea typeface="Microsoft YaHei"/>
                          <a:cs typeface="Microsoft YaHei"/>
                        </a:rPr>
                        <a:t>第</a:t>
                      </a:r>
                      <a:r>
                        <a:rPr sz="1200" kern="0" spc="250" dirty="0">
                          <a:solidFill>
                            <a:srgbClr val="000000">
                              <a:alpha val="100000"/>
                            </a:srgbClr>
                          </a:solidFill>
                          <a:latin typeface="Microsoft YaHei"/>
                          <a:ea typeface="Microsoft YaHei"/>
                          <a:cs typeface="Microsoft YaHei"/>
                        </a:rPr>
                        <a:t> </a:t>
                      </a:r>
                      <a:r>
                        <a:rPr sz="1200" kern="0" spc="50" dirty="0">
                          <a:solidFill>
                            <a:srgbClr val="000000">
                              <a:alpha val="100000"/>
                            </a:srgbClr>
                          </a:solidFill>
                          <a:latin typeface="Microsoft YaHei"/>
                          <a:ea typeface="Microsoft YaHei"/>
                          <a:cs typeface="Microsoft YaHei"/>
                        </a:rPr>
                        <a:t>4.2.17</a:t>
                      </a:r>
                      <a:r>
                        <a:rPr sz="1200" kern="0" spc="0" dirty="0">
                          <a:solidFill>
                            <a:srgbClr val="000000">
                              <a:alpha val="100000"/>
                            </a:srgbClr>
                          </a:solidFill>
                          <a:latin typeface="Microsoft YaHei"/>
                          <a:ea typeface="Microsoft YaHei"/>
                          <a:cs typeface="Microsoft YaHei"/>
                        </a:rPr>
                        <a:t>         </a:t>
                      </a:r>
                      <a:r>
                        <a:rPr sz="1200" kern="0" spc="90" dirty="0">
                          <a:solidFill>
                            <a:srgbClr val="000000">
                              <a:alpha val="100000"/>
                            </a:srgbClr>
                          </a:solidFill>
                          <a:latin typeface="Microsoft YaHei"/>
                          <a:ea typeface="Microsoft YaHei"/>
                          <a:cs typeface="Microsoft YaHei"/>
                        </a:rPr>
                        <a:t>条 ：燃气厂站内可燃气体泄漏浓度可</a:t>
                      </a:r>
                      <a:r>
                        <a:rPr sz="1200" kern="0" spc="80" dirty="0">
                          <a:solidFill>
                            <a:srgbClr val="000000">
                              <a:alpha val="100000"/>
                            </a:srgbClr>
                          </a:solidFill>
                          <a:latin typeface="Microsoft YaHei"/>
                          <a:ea typeface="Microsoft YaHei"/>
                          <a:cs typeface="Microsoft YaHei"/>
                        </a:rPr>
                        <a:t>能达到</a:t>
                      </a:r>
                      <a:r>
                        <a:rPr sz="1200" kern="0" spc="0" dirty="0">
                          <a:solidFill>
                            <a:srgbClr val="000000">
                              <a:alpha val="100000"/>
                            </a:srgbClr>
                          </a:solidFill>
                          <a:latin typeface="Microsoft YaHei"/>
                          <a:ea typeface="Microsoft YaHei"/>
                          <a:cs typeface="Microsoft YaHei"/>
                        </a:rPr>
                        <a:t>       </a:t>
                      </a:r>
                      <a:r>
                        <a:rPr sz="1200" kern="0" spc="90" dirty="0">
                          <a:solidFill>
                            <a:srgbClr val="000000">
                              <a:alpha val="100000"/>
                            </a:srgbClr>
                          </a:solidFill>
                          <a:latin typeface="Microsoft YaHei"/>
                          <a:ea typeface="Microsoft YaHei"/>
                          <a:cs typeface="Microsoft YaHei"/>
                        </a:rPr>
                        <a:t>爆炸下限</a:t>
                      </a:r>
                      <a:r>
                        <a:rPr sz="1200" kern="0" spc="350" dirty="0">
                          <a:solidFill>
                            <a:srgbClr val="000000">
                              <a:alpha val="100000"/>
                            </a:srgbClr>
                          </a:solidFill>
                          <a:latin typeface="Microsoft YaHei"/>
                          <a:ea typeface="Microsoft YaHei"/>
                          <a:cs typeface="Microsoft YaHei"/>
                        </a:rPr>
                        <a:t> </a:t>
                      </a:r>
                      <a:r>
                        <a:rPr sz="1200" kern="0" spc="90" dirty="0">
                          <a:solidFill>
                            <a:srgbClr val="000000">
                              <a:alpha val="100000"/>
                            </a:srgbClr>
                          </a:solidFill>
                          <a:latin typeface="Microsoft YaHei"/>
                          <a:ea typeface="Microsoft YaHei"/>
                          <a:cs typeface="Microsoft YaHei"/>
                        </a:rPr>
                        <a:t>20%的燃气设施区域内或建</a:t>
                      </a:r>
                      <a:r>
                        <a:rPr sz="1200" kern="0" spc="330" dirty="0">
                          <a:solidFill>
                            <a:srgbClr val="000000">
                              <a:alpha val="100000"/>
                            </a:srgbClr>
                          </a:solidFill>
                          <a:latin typeface="Microsoft YaHei"/>
                          <a:ea typeface="Microsoft YaHei"/>
                          <a:cs typeface="Microsoft YaHei"/>
                        </a:rPr>
                        <a:t> </a:t>
                      </a:r>
                      <a:r>
                        <a:rPr sz="1200" kern="0" spc="90" dirty="0">
                          <a:solidFill>
                            <a:srgbClr val="000000">
                              <a:alpha val="100000"/>
                            </a:srgbClr>
                          </a:solidFill>
                          <a:latin typeface="Microsoft YaHei"/>
                          <a:ea typeface="Microsoft YaHei"/>
                          <a:cs typeface="Microsoft YaHei"/>
                        </a:rPr>
                        <a:t>(构)</a:t>
                      </a:r>
                      <a:r>
                        <a:rPr sz="1200" kern="0" spc="0" dirty="0">
                          <a:solidFill>
                            <a:srgbClr val="000000">
                              <a:alpha val="100000"/>
                            </a:srgbClr>
                          </a:solidFill>
                          <a:latin typeface="Microsoft YaHei"/>
                          <a:ea typeface="Microsoft YaHei"/>
                          <a:cs typeface="Microsoft YaHei"/>
                        </a:rPr>
                        <a:t>        </a:t>
                      </a:r>
                      <a:r>
                        <a:rPr sz="1200" kern="0" spc="90" dirty="0">
                          <a:solidFill>
                            <a:srgbClr val="000000">
                              <a:alpha val="100000"/>
                            </a:srgbClr>
                          </a:solidFill>
                          <a:latin typeface="Microsoft YaHei"/>
                          <a:ea typeface="Microsoft YaHei"/>
                          <a:cs typeface="Microsoft YaHei"/>
                        </a:rPr>
                        <a:t>筑物内 ，应设置固定式可燃气体浓度</a:t>
                      </a:r>
                      <a:r>
                        <a:rPr sz="1200" kern="0" spc="80" dirty="0">
                          <a:solidFill>
                            <a:srgbClr val="000000">
                              <a:alpha val="100000"/>
                            </a:srgbClr>
                          </a:solidFill>
                          <a:latin typeface="Microsoft YaHei"/>
                          <a:ea typeface="Microsoft YaHei"/>
                          <a:cs typeface="Microsoft YaHei"/>
                        </a:rPr>
                        <a:t>报警装</a:t>
                      </a:r>
                      <a:r>
                        <a:rPr sz="1200" kern="0" spc="0" dirty="0">
                          <a:solidFill>
                            <a:srgbClr val="000000">
                              <a:alpha val="100000"/>
                            </a:srgbClr>
                          </a:solidFill>
                          <a:latin typeface="Microsoft YaHei"/>
                          <a:ea typeface="Microsoft YaHei"/>
                          <a:cs typeface="Microsoft YaHei"/>
                        </a:rPr>
                        <a:t>       </a:t>
                      </a:r>
                      <a:r>
                        <a:rPr sz="1200" kern="0" spc="40" dirty="0">
                          <a:solidFill>
                            <a:srgbClr val="000000">
                              <a:alpha val="100000"/>
                            </a:srgbClr>
                          </a:solidFill>
                          <a:latin typeface="Microsoft YaHei"/>
                          <a:ea typeface="Microsoft YaHei"/>
                          <a:cs typeface="Microsoft YaHei"/>
                        </a:rPr>
                        <a:t>置。</a:t>
                      </a:r>
                      <a:endParaRPr sz="1200" dirty="0">
                        <a:latin typeface="Microsoft YaHei"/>
                        <a:ea typeface="Microsoft YaHei"/>
                        <a:cs typeface="Microsoft YaHei"/>
                      </a:endParaRPr>
                    </a:p>
                    <a:p>
                      <a:pPr marL="232409" indent="81280" algn="l" rtl="0" eaLnBrk="0">
                        <a:lnSpc>
                          <a:spcPct val="119000"/>
                        </a:lnSpc>
                        <a:spcBef>
                          <a:spcPts val="59"/>
                        </a:spcBef>
                        <a:tabLst/>
                      </a:pPr>
                      <a:r>
                        <a:rPr sz="1200" kern="0" spc="-20" dirty="0">
                          <a:solidFill>
                            <a:srgbClr val="FF0000">
                              <a:alpha val="100000"/>
                            </a:srgbClr>
                          </a:solidFill>
                          <a:latin typeface="Microsoft YaHei"/>
                          <a:ea typeface="Microsoft YaHei"/>
                          <a:cs typeface="Microsoft YaHei"/>
                        </a:rPr>
                        <a:t>〖解读〗</a:t>
                      </a:r>
                      <a:r>
                        <a:rPr sz="1200" kern="0" spc="-120" dirty="0">
                          <a:solidFill>
                            <a:srgbClr val="FF0000">
                              <a:alpha val="100000"/>
                            </a:srgbClr>
                          </a:solidFill>
                          <a:latin typeface="Microsoft YaHei"/>
                          <a:ea typeface="Microsoft YaHei"/>
                          <a:cs typeface="Microsoft YaHei"/>
                        </a:rPr>
                        <a:t> </a:t>
                      </a:r>
                      <a:r>
                        <a:rPr sz="1200" kern="0" spc="-20" dirty="0">
                          <a:solidFill>
                            <a:srgbClr val="000000">
                              <a:alpha val="100000"/>
                            </a:srgbClr>
                          </a:solidFill>
                          <a:latin typeface="Microsoft YaHei"/>
                          <a:ea typeface="Microsoft YaHei"/>
                          <a:cs typeface="Microsoft YaHei"/>
                        </a:rPr>
                        <a:t>《石油化工可燃气体和有毒</a:t>
                      </a:r>
                      <a:r>
                        <a:rPr sz="1200" kern="0" spc="-30" dirty="0">
                          <a:solidFill>
                            <a:srgbClr val="000000">
                              <a:alpha val="100000"/>
                            </a:srgbClr>
                          </a:solidFill>
                          <a:latin typeface="Microsoft YaHei"/>
                          <a:ea typeface="Microsoft YaHei"/>
                          <a:cs typeface="Microsoft YaHei"/>
                        </a:rPr>
                        <a:t>气体检测</a:t>
                      </a:r>
                      <a:r>
                        <a:rPr sz="1200" kern="0" spc="0" dirty="0">
                          <a:solidFill>
                            <a:srgbClr val="000000">
                              <a:alpha val="100000"/>
                            </a:srgbClr>
                          </a:solidFill>
                          <a:latin typeface="Microsoft YaHei"/>
                          <a:ea typeface="Microsoft YaHei"/>
                          <a:cs typeface="Microsoft YaHei"/>
                        </a:rPr>
                        <a:t>        </a:t>
                      </a:r>
                      <a:r>
                        <a:rPr sz="1200" kern="0" spc="10" dirty="0">
                          <a:solidFill>
                            <a:srgbClr val="000000">
                              <a:alpha val="100000"/>
                            </a:srgbClr>
                          </a:solidFill>
                          <a:latin typeface="Microsoft YaHei"/>
                          <a:ea typeface="Microsoft YaHei"/>
                          <a:cs typeface="Microsoft YaHei"/>
                        </a:rPr>
                        <a:t>报警设计标准》</a:t>
                      </a:r>
                      <a:r>
                        <a:rPr sz="1200" kern="0" spc="0" dirty="0">
                          <a:solidFill>
                            <a:srgbClr val="000000">
                              <a:alpha val="100000"/>
                            </a:srgbClr>
                          </a:solidFill>
                          <a:latin typeface="Microsoft YaHei"/>
                          <a:ea typeface="Microsoft YaHei"/>
                          <a:cs typeface="Microsoft YaHei"/>
                        </a:rPr>
                        <a:t>GB</a:t>
                      </a:r>
                      <a:r>
                        <a:rPr sz="1200" kern="0" spc="10" dirty="0">
                          <a:solidFill>
                            <a:srgbClr val="000000">
                              <a:alpha val="100000"/>
                            </a:srgbClr>
                          </a:solidFill>
                          <a:latin typeface="Microsoft YaHei"/>
                          <a:ea typeface="Microsoft YaHei"/>
                          <a:cs typeface="Microsoft YaHei"/>
                        </a:rPr>
                        <a:t>/T</a:t>
                      </a:r>
                      <a:r>
                        <a:rPr sz="1200" kern="0" spc="100" dirty="0">
                          <a:solidFill>
                            <a:srgbClr val="000000">
                              <a:alpha val="100000"/>
                            </a:srgbClr>
                          </a:solidFill>
                          <a:latin typeface="Microsoft YaHei"/>
                          <a:ea typeface="Microsoft YaHei"/>
                          <a:cs typeface="Microsoft YaHei"/>
                        </a:rPr>
                        <a:t> </a:t>
                      </a:r>
                      <a:r>
                        <a:rPr sz="1200" kern="0" spc="10" dirty="0">
                          <a:solidFill>
                            <a:srgbClr val="000000">
                              <a:alpha val="100000"/>
                            </a:srgbClr>
                          </a:solidFill>
                          <a:latin typeface="Microsoft YaHei"/>
                          <a:ea typeface="Microsoft YaHei"/>
                          <a:cs typeface="Microsoft YaHei"/>
                        </a:rPr>
                        <a:t>504</a:t>
                      </a:r>
                      <a:r>
                        <a:rPr sz="1200" kern="0" spc="0" dirty="0">
                          <a:solidFill>
                            <a:srgbClr val="000000">
                              <a:alpha val="100000"/>
                            </a:srgbClr>
                          </a:solidFill>
                          <a:latin typeface="Microsoft YaHei"/>
                          <a:ea typeface="Microsoft YaHei"/>
                          <a:cs typeface="Microsoft YaHei"/>
                        </a:rPr>
                        <a:t>93-2019 第3</a:t>
                      </a:r>
                      <a:r>
                        <a:rPr sz="1200" kern="0" spc="-160" dirty="0">
                          <a:solidFill>
                            <a:srgbClr val="000000">
                              <a:alpha val="100000"/>
                            </a:srgbClr>
                          </a:solidFill>
                          <a:latin typeface="Microsoft YaHei"/>
                          <a:ea typeface="Microsoft YaHei"/>
                          <a:cs typeface="Microsoft YaHei"/>
                        </a:rPr>
                        <a:t> </a:t>
                      </a:r>
                      <a:r>
                        <a:rPr sz="1200" kern="0" spc="0" dirty="0">
                          <a:solidFill>
                            <a:srgbClr val="000000">
                              <a:alpha val="100000"/>
                            </a:srgbClr>
                          </a:solidFill>
                          <a:latin typeface="Microsoft YaHei"/>
                          <a:ea typeface="Microsoft YaHei"/>
                          <a:cs typeface="Microsoft YaHei"/>
                        </a:rPr>
                        <a:t>.0.</a:t>
                      </a:r>
                      <a:r>
                        <a:rPr sz="1200" kern="0" spc="-150" dirty="0">
                          <a:solidFill>
                            <a:srgbClr val="000000">
                              <a:alpha val="100000"/>
                            </a:srgbClr>
                          </a:solidFill>
                          <a:latin typeface="Microsoft YaHei"/>
                          <a:ea typeface="Microsoft YaHei"/>
                          <a:cs typeface="Microsoft YaHei"/>
                        </a:rPr>
                        <a:t> </a:t>
                      </a:r>
                      <a:r>
                        <a:rPr sz="1200" kern="0" spc="0" dirty="0">
                          <a:solidFill>
                            <a:srgbClr val="000000">
                              <a:alpha val="100000"/>
                            </a:srgbClr>
                          </a:solidFill>
                          <a:latin typeface="Microsoft YaHei"/>
                          <a:ea typeface="Microsoft YaHei"/>
                          <a:cs typeface="Microsoft YaHei"/>
                        </a:rPr>
                        <a:t>3条 ：    </a:t>
                      </a:r>
                      <a:r>
                        <a:rPr sz="1200" kern="0" spc="110" dirty="0">
                          <a:solidFill>
                            <a:srgbClr val="000000">
                              <a:alpha val="100000"/>
                            </a:srgbClr>
                          </a:solidFill>
                          <a:latin typeface="Microsoft YaHei"/>
                          <a:ea typeface="Microsoft YaHei"/>
                          <a:cs typeface="Microsoft YaHei"/>
                        </a:rPr>
                        <a:t>可燃气体和有毒气体检测报警信号应送至有</a:t>
                      </a:r>
                      <a:r>
                        <a:rPr sz="1200" kern="0" spc="0" dirty="0">
                          <a:solidFill>
                            <a:srgbClr val="000000">
                              <a:alpha val="100000"/>
                            </a:srgbClr>
                          </a:solidFill>
                          <a:latin typeface="Microsoft YaHei"/>
                          <a:ea typeface="Microsoft YaHei"/>
                          <a:cs typeface="Microsoft YaHei"/>
                        </a:rPr>
                        <a:t>       </a:t>
                      </a:r>
                      <a:r>
                        <a:rPr sz="1200" kern="0" spc="90" dirty="0">
                          <a:solidFill>
                            <a:srgbClr val="000000">
                              <a:alpha val="100000"/>
                            </a:srgbClr>
                          </a:solidFill>
                          <a:latin typeface="Microsoft YaHei"/>
                          <a:ea typeface="Microsoft YaHei"/>
                          <a:cs typeface="Microsoft YaHei"/>
                        </a:rPr>
                        <a:t>人值守的现场控制室</a:t>
                      </a:r>
                      <a:r>
                        <a:rPr sz="1200" kern="0" spc="-160" dirty="0">
                          <a:solidFill>
                            <a:srgbClr val="000000">
                              <a:alpha val="100000"/>
                            </a:srgbClr>
                          </a:solidFill>
                          <a:latin typeface="Microsoft YaHei"/>
                          <a:ea typeface="Microsoft YaHei"/>
                          <a:cs typeface="Microsoft YaHei"/>
                        </a:rPr>
                        <a:t> </a:t>
                      </a:r>
                      <a:r>
                        <a:rPr sz="1200" kern="0" spc="90" dirty="0">
                          <a:solidFill>
                            <a:srgbClr val="000000">
                              <a:alpha val="100000"/>
                            </a:srgbClr>
                          </a:solidFill>
                          <a:latin typeface="Microsoft YaHei"/>
                          <a:ea typeface="Microsoft YaHei"/>
                          <a:cs typeface="Microsoft YaHei"/>
                        </a:rPr>
                        <a:t>、</a:t>
                      </a:r>
                      <a:r>
                        <a:rPr sz="1200" kern="0" spc="-140" dirty="0">
                          <a:solidFill>
                            <a:srgbClr val="000000">
                              <a:alpha val="100000"/>
                            </a:srgbClr>
                          </a:solidFill>
                          <a:latin typeface="Microsoft YaHei"/>
                          <a:ea typeface="Microsoft YaHei"/>
                          <a:cs typeface="Microsoft YaHei"/>
                        </a:rPr>
                        <a:t> </a:t>
                      </a:r>
                      <a:r>
                        <a:rPr sz="1200" kern="0" spc="90" dirty="0">
                          <a:solidFill>
                            <a:srgbClr val="000000">
                              <a:alpha val="100000"/>
                            </a:srgbClr>
                          </a:solidFill>
                          <a:latin typeface="Microsoft YaHei"/>
                          <a:ea typeface="Microsoft YaHei"/>
                          <a:cs typeface="Microsoft YaHei"/>
                        </a:rPr>
                        <a:t>中心控制室等进行显</a:t>
                      </a:r>
                      <a:r>
                        <a:rPr sz="1200" kern="0" spc="0" dirty="0">
                          <a:solidFill>
                            <a:srgbClr val="000000">
                              <a:alpha val="100000"/>
                            </a:srgbClr>
                          </a:solidFill>
                          <a:latin typeface="Microsoft YaHei"/>
                          <a:ea typeface="Microsoft YaHei"/>
                          <a:cs typeface="Microsoft YaHei"/>
                        </a:rPr>
                        <a:t>       </a:t>
                      </a:r>
                      <a:r>
                        <a:rPr sz="1200" kern="0" spc="90" dirty="0">
                          <a:solidFill>
                            <a:srgbClr val="000000">
                              <a:alpha val="100000"/>
                            </a:srgbClr>
                          </a:solidFill>
                          <a:latin typeface="Microsoft YaHei"/>
                          <a:ea typeface="Microsoft YaHei"/>
                          <a:cs typeface="Microsoft YaHei"/>
                        </a:rPr>
                        <a:t>示报警;可燃气体二级报警信号</a:t>
                      </a:r>
                      <a:r>
                        <a:rPr sz="1200" kern="0" spc="-90" dirty="0">
                          <a:solidFill>
                            <a:srgbClr val="000000">
                              <a:alpha val="100000"/>
                            </a:srgbClr>
                          </a:solidFill>
                          <a:latin typeface="Microsoft YaHei"/>
                          <a:ea typeface="Microsoft YaHei"/>
                          <a:cs typeface="Microsoft YaHei"/>
                        </a:rPr>
                        <a:t> </a:t>
                      </a:r>
                      <a:r>
                        <a:rPr sz="1200" kern="0" spc="90" dirty="0">
                          <a:solidFill>
                            <a:srgbClr val="000000">
                              <a:alpha val="100000"/>
                            </a:srgbClr>
                          </a:solidFill>
                          <a:latin typeface="Microsoft YaHei"/>
                          <a:ea typeface="Microsoft YaHei"/>
                          <a:cs typeface="Microsoft YaHei"/>
                        </a:rPr>
                        <a:t>、</a:t>
                      </a:r>
                      <a:r>
                        <a:rPr sz="1200" kern="0" spc="-210" dirty="0">
                          <a:solidFill>
                            <a:srgbClr val="000000">
                              <a:alpha val="100000"/>
                            </a:srgbClr>
                          </a:solidFill>
                          <a:latin typeface="Microsoft YaHei"/>
                          <a:ea typeface="Microsoft YaHei"/>
                          <a:cs typeface="Microsoft YaHei"/>
                        </a:rPr>
                        <a:t> </a:t>
                      </a:r>
                      <a:r>
                        <a:rPr sz="1200" kern="0" spc="90" dirty="0">
                          <a:solidFill>
                            <a:srgbClr val="000000">
                              <a:alpha val="100000"/>
                            </a:srgbClr>
                          </a:solidFill>
                          <a:latin typeface="Microsoft YaHei"/>
                          <a:ea typeface="Microsoft YaHei"/>
                          <a:cs typeface="Microsoft YaHei"/>
                        </a:rPr>
                        <a:t>可燃气体</a:t>
                      </a:r>
                      <a:endParaRPr sz="1200" dirty="0">
                        <a:latin typeface="Microsoft YaHei"/>
                        <a:ea typeface="Microsoft YaHei"/>
                        <a:cs typeface="Microsoft YaHei"/>
                      </a:endParaRPr>
                    </a:p>
                    <a:p>
                      <a:pPr marL="238125" indent="-6350" algn="l" rtl="0" eaLnBrk="0">
                        <a:lnSpc>
                          <a:spcPct val="117000"/>
                        </a:lnSpc>
                        <a:spcBef>
                          <a:spcPts val="80"/>
                        </a:spcBef>
                        <a:tabLst/>
                      </a:pPr>
                      <a:r>
                        <a:rPr sz="1200" kern="0" spc="110" dirty="0">
                          <a:solidFill>
                            <a:srgbClr val="000000">
                              <a:alpha val="100000"/>
                            </a:srgbClr>
                          </a:solidFill>
                          <a:latin typeface="Microsoft YaHei"/>
                          <a:ea typeface="Microsoft YaHei"/>
                          <a:cs typeface="Microsoft YaHei"/>
                        </a:rPr>
                        <a:t>和有毒气体检测报警系统报警控制单元的故</a:t>
                      </a:r>
                      <a:r>
                        <a:rPr sz="1200" kern="0" spc="0" dirty="0">
                          <a:solidFill>
                            <a:srgbClr val="000000">
                              <a:alpha val="100000"/>
                            </a:srgbClr>
                          </a:solidFill>
                          <a:latin typeface="Microsoft YaHei"/>
                          <a:ea typeface="Microsoft YaHei"/>
                          <a:cs typeface="Microsoft YaHei"/>
                        </a:rPr>
                        <a:t>       </a:t>
                      </a:r>
                      <a:r>
                        <a:rPr sz="1200" kern="0" spc="100" dirty="0">
                          <a:solidFill>
                            <a:srgbClr val="000000">
                              <a:alpha val="100000"/>
                            </a:srgbClr>
                          </a:solidFill>
                          <a:latin typeface="Microsoft YaHei"/>
                          <a:ea typeface="Microsoft YaHei"/>
                          <a:cs typeface="Microsoft YaHei"/>
                        </a:rPr>
                        <a:t>障信号应送至消防控制室。</a:t>
                      </a:r>
                      <a:endParaRPr sz="1200" dirty="0">
                        <a:latin typeface="Microsoft YaHei"/>
                        <a:ea typeface="Microsoft YaHei"/>
                        <a:cs typeface="Microsoft YaHei"/>
                      </a:endParaRPr>
                    </a:p>
                  </a:txBody>
                  <a:tcPr marL="0" marR="0" marT="0" marB="0">
                    <a:lnL w="12700" cap="flat" cmpd="sng" algn="ctr">
                      <a:solidFill>
                        <a:srgbClr val="8EBFD6"/>
                      </a:solidFill>
                      <a:prstDash val="solid"/>
                      <a:round/>
                      <a:headEnd type="none" w="med" len="med"/>
                      <a:tailEnd type="none" w="med" len="med"/>
                    </a:lnL>
                    <a:lnR>
                      <a:noFill/>
                    </a:lnR>
                    <a:lnT>
                      <a:noFill/>
                    </a:lnT>
                    <a:lnB w="12700" cap="flat" cmpd="sng" algn="ctr">
                      <a:solidFill>
                        <a:srgbClr val="8EBFD6"/>
                      </a:solidFill>
                      <a:prstDash val="solid"/>
                      <a:round/>
                      <a:headEnd type="none" w="med" len="med"/>
                      <a:tailEnd type="none" w="med" len="med"/>
                    </a:lnB>
                  </a:tcPr>
                </a:tc>
                <a:extLst>
                  <a:ext uri="{0D108BD9-81ED-4DB2-BD59-A6C34878D82A}">
                    <a16:rowId xmlns:a16="http://schemas.microsoft.com/office/drawing/2014/main" val="10000"/>
                  </a:ext>
                </a:extLst>
              </a:tr>
            </a:tbl>
          </a:graphicData>
        </a:graphic>
      </p:graphicFrame>
      <p:sp>
        <p:nvSpPr>
          <p:cNvPr id="1578" name="textbox 1578"/>
          <p:cNvSpPr/>
          <p:nvPr/>
        </p:nvSpPr>
        <p:spPr>
          <a:xfrm>
            <a:off x="702236" y="510426"/>
            <a:ext cx="8719819" cy="1052194"/>
          </a:xfrm>
          <a:prstGeom prst="rect">
            <a:avLst/>
          </a:prstGeom>
          <a:noFill/>
          <a:ln w="0" cap="flat">
            <a:noFill/>
            <a:prstDash val="solid"/>
            <a:miter lim="0"/>
          </a:ln>
        </p:spPr>
        <p:txBody>
          <a:bodyPr vert="horz" wrap="square" lIns="0" tIns="0" rIns="0" bIns="0"/>
          <a:lstStyle/>
          <a:p>
            <a:pPr algn="l" rtl="0" eaLnBrk="0">
              <a:lnSpc>
                <a:spcPct val="83341"/>
              </a:lnSpc>
              <a:tabLst/>
            </a:pPr>
            <a:endParaRPr sz="100" dirty="0">
              <a:latin typeface="Arial"/>
              <a:ea typeface="Arial"/>
              <a:cs typeface="Arial"/>
            </a:endParaRPr>
          </a:p>
          <a:p>
            <a:pPr marL="215900" algn="l" rtl="0" eaLnBrk="0">
              <a:lnSpc>
                <a:spcPts val="4227"/>
              </a:lnSpc>
              <a:tabLst/>
            </a:pPr>
            <a:r>
              <a:rPr sz="3200" b="1" kern="0" spc="-80" dirty="0">
                <a:solidFill>
                  <a:srgbClr val="000000">
                    <a:alpha val="100000"/>
                  </a:srgbClr>
                </a:solidFill>
                <a:latin typeface="Microsoft YaHei"/>
                <a:ea typeface="Microsoft YaHei"/>
                <a:cs typeface="Microsoft YaHei"/>
              </a:rPr>
              <a:t>《城镇燃气经营安全重大隐患判定标准》解析</a:t>
            </a:r>
            <a:endParaRPr sz="3200" dirty="0">
              <a:latin typeface="Microsoft YaHei"/>
              <a:ea typeface="Microsoft YaHei"/>
              <a:cs typeface="Microsoft YaHei"/>
            </a:endParaRPr>
          </a:p>
          <a:p>
            <a:pPr algn="l" rtl="0" eaLnBrk="0">
              <a:lnSpc>
                <a:spcPct val="104000"/>
              </a:lnSpc>
              <a:tabLst/>
            </a:pPr>
            <a:endParaRPr sz="1000" dirty="0">
              <a:latin typeface="Arial"/>
              <a:ea typeface="Arial"/>
              <a:cs typeface="Arial"/>
            </a:endParaRPr>
          </a:p>
          <a:p>
            <a:pPr algn="l" rtl="0" eaLnBrk="0">
              <a:lnSpc>
                <a:spcPct val="100000"/>
              </a:lnSpc>
              <a:tabLst/>
            </a:pPr>
            <a:endParaRPr sz="400" dirty="0">
              <a:latin typeface="Arial"/>
              <a:ea typeface="Arial"/>
              <a:cs typeface="Arial"/>
            </a:endParaRPr>
          </a:p>
          <a:p>
            <a:pPr marL="52069" algn="l" rtl="0" eaLnBrk="0">
              <a:lnSpc>
                <a:spcPts val="2123"/>
              </a:lnSpc>
              <a:spcBef>
                <a:spcPts val="1"/>
              </a:spcBef>
              <a:tabLst/>
            </a:pPr>
            <a:r>
              <a:rPr sz="1600" kern="0" spc="10" dirty="0">
                <a:solidFill>
                  <a:srgbClr val="FF0000">
                    <a:alpha val="100000"/>
                  </a:srgbClr>
                </a:solidFill>
                <a:latin typeface="Wingdings"/>
                <a:ea typeface="Wingdings"/>
                <a:cs typeface="Wingdings"/>
              </a:rPr>
              <a:t>n</a:t>
            </a:r>
            <a:r>
              <a:rPr sz="1600" kern="0" spc="-570" dirty="0">
                <a:solidFill>
                  <a:srgbClr val="FF0000">
                    <a:alpha val="100000"/>
                  </a:srgbClr>
                </a:solidFill>
                <a:latin typeface="Wingdings"/>
                <a:ea typeface="Wingdings"/>
                <a:cs typeface="Wingdings"/>
              </a:rPr>
              <a:t> </a:t>
            </a:r>
            <a:r>
              <a:rPr sz="1600" kern="0" spc="10" dirty="0">
                <a:solidFill>
                  <a:srgbClr val="000000">
                    <a:alpha val="100000"/>
                  </a:srgbClr>
                </a:solidFill>
                <a:latin typeface="Microsoft YaHei"/>
                <a:ea typeface="Microsoft YaHei"/>
                <a:cs typeface="Microsoft YaHei"/>
              </a:rPr>
              <a:t>第五条  燃气经营者在燃气厂站安全管理中</a:t>
            </a:r>
            <a:r>
              <a:rPr sz="1600" kern="0" spc="0" dirty="0">
                <a:solidFill>
                  <a:srgbClr val="000000">
                    <a:alpha val="100000"/>
                  </a:srgbClr>
                </a:solidFill>
                <a:latin typeface="Microsoft YaHei"/>
                <a:ea typeface="Microsoft YaHei"/>
                <a:cs typeface="Microsoft YaHei"/>
              </a:rPr>
              <a:t> ，有下列情形之一的 ，判定为重大隐患 </a:t>
            </a:r>
            <a:r>
              <a:rPr sz="1600" kern="0" spc="-380" dirty="0">
                <a:solidFill>
                  <a:srgbClr val="000000">
                    <a:alpha val="100000"/>
                  </a:srgbClr>
                </a:solidFill>
                <a:latin typeface="Microsoft YaHei"/>
                <a:ea typeface="Microsoft YaHei"/>
                <a:cs typeface="Microsoft YaHei"/>
              </a:rPr>
              <a:t>：（</a:t>
            </a:r>
            <a:r>
              <a:rPr sz="1600" kern="0" spc="80" dirty="0">
                <a:solidFill>
                  <a:srgbClr val="000000">
                    <a:alpha val="100000"/>
                  </a:srgbClr>
                </a:solidFill>
                <a:latin typeface="Microsoft YaHei"/>
                <a:ea typeface="Microsoft YaHei"/>
                <a:cs typeface="Microsoft YaHei"/>
              </a:rPr>
              <a:t> </a:t>
            </a:r>
            <a:r>
              <a:rPr sz="1600" kern="0" spc="0" dirty="0">
                <a:solidFill>
                  <a:srgbClr val="000000">
                    <a:alpha val="100000"/>
                  </a:srgbClr>
                </a:solidFill>
                <a:latin typeface="Microsoft YaHei"/>
                <a:ea typeface="Microsoft YaHei"/>
                <a:cs typeface="Microsoft YaHei"/>
              </a:rPr>
              <a:t>5种）</a:t>
            </a:r>
            <a:endParaRPr sz="1600" dirty="0">
              <a:latin typeface="Microsoft YaHei"/>
              <a:ea typeface="Microsoft YaHei"/>
              <a:cs typeface="Microsoft YaHei"/>
            </a:endParaRPr>
          </a:p>
        </p:txBody>
      </p:sp>
      <p:sp>
        <p:nvSpPr>
          <p:cNvPr id="1580" name="textbox 1580"/>
          <p:cNvSpPr/>
          <p:nvPr/>
        </p:nvSpPr>
        <p:spPr>
          <a:xfrm>
            <a:off x="919643" y="1802229"/>
            <a:ext cx="10114915" cy="591184"/>
          </a:xfrm>
          <a:prstGeom prst="rect">
            <a:avLst/>
          </a:prstGeom>
          <a:noFill/>
          <a:ln w="0" cap="flat">
            <a:noFill/>
            <a:prstDash val="solid"/>
            <a:miter lim="0"/>
          </a:ln>
        </p:spPr>
        <p:txBody>
          <a:bodyPr vert="horz" wrap="square" lIns="0" tIns="0" rIns="0" bIns="0"/>
          <a:lstStyle/>
          <a:p>
            <a:pPr algn="l" rtl="0" eaLnBrk="0">
              <a:lnSpc>
                <a:spcPct val="17935"/>
              </a:lnSpc>
              <a:tabLst/>
            </a:pPr>
            <a:endParaRPr sz="100" dirty="0">
              <a:latin typeface="Arial"/>
              <a:ea typeface="Arial"/>
              <a:cs typeface="Arial"/>
            </a:endParaRPr>
          </a:p>
          <a:p>
            <a:pPr marL="33019" indent="80644" algn="l" rtl="0" eaLnBrk="0">
              <a:lnSpc>
                <a:spcPct val="118000"/>
              </a:lnSpc>
              <a:tabLst/>
            </a:pPr>
            <a:r>
              <a:rPr sz="1600" kern="0" spc="80" dirty="0">
                <a:solidFill>
                  <a:srgbClr val="000000">
                    <a:alpha val="100000"/>
                  </a:srgbClr>
                </a:solidFill>
                <a:latin typeface="Microsoft YaHei"/>
                <a:ea typeface="Microsoft YaHei"/>
                <a:cs typeface="Microsoft YaHei"/>
              </a:rPr>
              <a:t>（ 五 ）燃气厂站内可燃气体泄漏浓度可能达到爆炸下限20%的燃气设施区域内或建（ 构 ）筑物内 ，未设</a:t>
            </a:r>
            <a:r>
              <a:rPr sz="1600" kern="0" spc="60" dirty="0">
                <a:solidFill>
                  <a:srgbClr val="000000">
                    <a:alpha val="100000"/>
                  </a:srgbClr>
                </a:solidFill>
                <a:latin typeface="Microsoft YaHei"/>
                <a:ea typeface="Microsoft YaHei"/>
                <a:cs typeface="Microsoft YaHei"/>
              </a:rPr>
              <a:t> </a:t>
            </a:r>
            <a:r>
              <a:rPr sz="1600" kern="0" spc="150" dirty="0">
                <a:solidFill>
                  <a:srgbClr val="000000">
                    <a:alpha val="100000"/>
                  </a:srgbClr>
                </a:solidFill>
                <a:latin typeface="Microsoft YaHei"/>
                <a:ea typeface="Microsoft YaHei"/>
                <a:cs typeface="Microsoft YaHei"/>
              </a:rPr>
              <a:t>置固定式可燃气体浓度</a:t>
            </a:r>
            <a:r>
              <a:rPr sz="1600" kern="0" spc="140" dirty="0">
                <a:solidFill>
                  <a:srgbClr val="000000">
                    <a:alpha val="100000"/>
                  </a:srgbClr>
                </a:solidFill>
                <a:latin typeface="Microsoft YaHei"/>
                <a:ea typeface="Microsoft YaHei"/>
                <a:cs typeface="Microsoft YaHei"/>
              </a:rPr>
              <a:t>报警装置。</a:t>
            </a:r>
            <a:endParaRPr sz="1600" dirty="0">
              <a:latin typeface="Microsoft YaHei"/>
              <a:ea typeface="Microsoft YaHei"/>
              <a:cs typeface="Microsoft YaHei"/>
            </a:endParaRPr>
          </a:p>
        </p:txBody>
      </p:sp>
      <p:pic>
        <p:nvPicPr>
          <p:cNvPr id="1582" name="picture 1582"/>
          <p:cNvPicPr>
            <a:picLocks noChangeAspect="1"/>
          </p:cNvPicPr>
          <p:nvPr/>
        </p:nvPicPr>
        <p:blipFill>
          <a:blip r:embed="rId2"/>
          <a:stretch>
            <a:fillRect/>
          </a:stretch>
        </p:blipFill>
        <p:spPr>
          <a:xfrm rot="21600000">
            <a:off x="4538471" y="4797551"/>
            <a:ext cx="1757171" cy="1728216"/>
          </a:xfrm>
          <a:prstGeom prst="rect">
            <a:avLst/>
          </a:prstGeom>
        </p:spPr>
      </p:pic>
      <p:sp>
        <p:nvSpPr>
          <p:cNvPr id="1584" name="textbox 1584"/>
          <p:cNvSpPr/>
          <p:nvPr/>
        </p:nvSpPr>
        <p:spPr>
          <a:xfrm>
            <a:off x="4641918" y="2724248"/>
            <a:ext cx="2901314" cy="295275"/>
          </a:xfrm>
          <a:prstGeom prst="rect">
            <a:avLst/>
          </a:prstGeom>
          <a:noFill/>
          <a:ln w="0" cap="flat">
            <a:noFill/>
            <a:prstDash val="solid"/>
            <a:miter lim="0"/>
          </a:ln>
        </p:spPr>
        <p:txBody>
          <a:bodyPr vert="horz" wrap="square" lIns="0" tIns="0" rIns="0" bIns="0"/>
          <a:lstStyle/>
          <a:p>
            <a:pPr algn="l" rtl="0" eaLnBrk="0">
              <a:lnSpc>
                <a:spcPct val="83341"/>
              </a:lnSpc>
              <a:tabLst/>
            </a:pPr>
            <a:endParaRPr sz="100" dirty="0">
              <a:latin typeface="Arial"/>
              <a:ea typeface="Arial"/>
              <a:cs typeface="Arial"/>
            </a:endParaRPr>
          </a:p>
          <a:p>
            <a:pPr marL="12700" algn="l" rtl="0" eaLnBrk="0">
              <a:lnSpc>
                <a:spcPts val="2123"/>
              </a:lnSpc>
              <a:tabLst/>
            </a:pPr>
            <a:r>
              <a:rPr sz="1600" kern="0" spc="130" dirty="0">
                <a:solidFill>
                  <a:srgbClr val="000000">
                    <a:alpha val="100000"/>
                  </a:srgbClr>
                </a:solidFill>
                <a:latin typeface="Microsoft YaHei"/>
                <a:ea typeface="Microsoft YaHei"/>
                <a:cs typeface="Microsoft YaHei"/>
              </a:rPr>
              <a:t>2</a:t>
            </a:r>
            <a:r>
              <a:rPr sz="1600" kern="0" spc="-200" dirty="0">
                <a:solidFill>
                  <a:srgbClr val="000000">
                    <a:alpha val="100000"/>
                  </a:srgbClr>
                </a:solidFill>
                <a:latin typeface="Microsoft YaHei"/>
                <a:ea typeface="Microsoft YaHei"/>
                <a:cs typeface="Microsoft YaHei"/>
              </a:rPr>
              <a:t> </a:t>
            </a:r>
            <a:r>
              <a:rPr sz="1600" kern="0" spc="130" dirty="0">
                <a:solidFill>
                  <a:srgbClr val="000000">
                    <a:alpha val="100000"/>
                  </a:srgbClr>
                </a:solidFill>
                <a:latin typeface="Microsoft YaHei"/>
                <a:ea typeface="Microsoft YaHei"/>
                <a:cs typeface="Microsoft YaHei"/>
              </a:rPr>
              <a:t>.液化天然气储配站或气化站</a:t>
            </a:r>
            <a:endParaRPr sz="1600" dirty="0">
              <a:latin typeface="Microsoft YaHei"/>
              <a:ea typeface="Microsoft YaHei"/>
              <a:cs typeface="Microsoft YaHei"/>
            </a:endParaRPr>
          </a:p>
        </p:txBody>
      </p:sp>
      <p:pic>
        <p:nvPicPr>
          <p:cNvPr id="1586" name="picture 1586"/>
          <p:cNvPicPr>
            <a:picLocks noChangeAspect="1"/>
          </p:cNvPicPr>
          <p:nvPr/>
        </p:nvPicPr>
        <p:blipFill>
          <a:blip r:embed="rId3"/>
          <a:stretch>
            <a:fillRect/>
          </a:stretch>
        </p:blipFill>
        <p:spPr>
          <a:xfrm rot="21600000">
            <a:off x="11472671" y="0"/>
            <a:ext cx="719328" cy="720852"/>
          </a:xfrm>
          <a:prstGeom prst="rect">
            <a:avLst/>
          </a:prstGeom>
        </p:spPr>
      </p:pic>
      <p:pic>
        <p:nvPicPr>
          <p:cNvPr id="1588" name="picture 1588"/>
          <p:cNvPicPr>
            <a:picLocks noChangeAspect="1"/>
          </p:cNvPicPr>
          <p:nvPr/>
        </p:nvPicPr>
        <p:blipFill>
          <a:blip r:embed="rId4"/>
          <a:stretch>
            <a:fillRect/>
          </a:stretch>
        </p:blipFill>
        <p:spPr>
          <a:xfrm rot="21600000">
            <a:off x="0" y="6138671"/>
            <a:ext cx="720852" cy="719328"/>
          </a:xfrm>
          <a:prstGeom prst="rect">
            <a:avLst/>
          </a:prstGeom>
        </p:spPr>
      </p:pic>
      <p:pic>
        <p:nvPicPr>
          <p:cNvPr id="1590" name="picture 1590"/>
          <p:cNvPicPr>
            <a:picLocks noChangeAspect="1"/>
          </p:cNvPicPr>
          <p:nvPr/>
        </p:nvPicPr>
        <p:blipFill>
          <a:blip r:embed="rId5"/>
          <a:stretch>
            <a:fillRect/>
          </a:stretch>
        </p:blipFill>
        <p:spPr>
          <a:xfrm rot="21600000">
            <a:off x="720090" y="1619250"/>
            <a:ext cx="10751184" cy="12700"/>
          </a:xfrm>
          <a:prstGeom prst="rect">
            <a:avLst/>
          </a:prstGeom>
        </p:spPr>
      </p:pic>
      <p:pic>
        <p:nvPicPr>
          <p:cNvPr id="1592" name="picture 1592"/>
          <p:cNvPicPr>
            <a:picLocks noChangeAspect="1"/>
          </p:cNvPicPr>
          <p:nvPr/>
        </p:nvPicPr>
        <p:blipFill>
          <a:blip r:embed="rId5"/>
          <a:stretch>
            <a:fillRect/>
          </a:stretch>
        </p:blipFill>
        <p:spPr>
          <a:xfrm rot="21600000">
            <a:off x="720090" y="2541270"/>
            <a:ext cx="10751184" cy="12700"/>
          </a:xfrm>
          <a:prstGeom prst="rect">
            <a:avLst/>
          </a:prstGeom>
        </p:spPr>
      </p:pic>
    </p:spTree>
  </p:cSld>
  <p:clrMapOvr>
    <a:masterClrMapping/>
  </p:clrMapOvr>
</p:sld>
</file>

<file path=ppt/slides/slide74.xml><?xml version="1.0" encoding="utf-8"?>
<p:sld xmlns:a16="http://schemas.microsoft.com/office/drawing/2014/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94" name="rect 1594"/>
          <p:cNvSpPr/>
          <p:nvPr/>
        </p:nvSpPr>
        <p:spPr>
          <a:xfrm>
            <a:off x="0" y="0"/>
            <a:ext cx="12192000" cy="6858000"/>
          </a:xfrm>
          <a:prstGeom prst="rect">
            <a:avLst/>
          </a:prstGeom>
          <a:solidFill>
            <a:srgbClr val="E4F4FB">
              <a:alpha val="100000"/>
            </a:srgbClr>
          </a:solidFill>
          <a:ln w="0" cap="flat">
            <a:noFill/>
            <a:prstDash val="solid"/>
            <a:miter lim="0"/>
          </a:ln>
        </p:spPr>
        <p:txBody>
          <a:bodyPr rtlCol="0"/>
          <a:lstStyle/>
          <a:p>
            <a:pPr algn="ctr"/>
            <a:endParaRPr lang="zh-CN" altLang="en-US"/>
          </a:p>
        </p:txBody>
      </p:sp>
      <p:grpSp>
        <p:nvGrpSpPr>
          <p:cNvPr id="126" name="group 126"/>
          <p:cNvGrpSpPr/>
          <p:nvPr/>
        </p:nvGrpSpPr>
        <p:grpSpPr>
          <a:xfrm rot="21600000">
            <a:off x="720852" y="1626107"/>
            <a:ext cx="10750296" cy="4898135"/>
            <a:chOff x="0" y="0"/>
            <a:chExt cx="10750296" cy="4898135"/>
          </a:xfrm>
        </p:grpSpPr>
        <p:sp>
          <p:nvSpPr>
            <p:cNvPr id="1596" name="path 1596"/>
            <p:cNvSpPr/>
            <p:nvPr/>
          </p:nvSpPr>
          <p:spPr>
            <a:xfrm>
              <a:off x="0" y="0"/>
              <a:ext cx="10750296" cy="4898135"/>
            </a:xfrm>
            <a:custGeom>
              <a:avLst/>
              <a:gdLst/>
              <a:ahLst/>
              <a:cxnLst/>
              <a:rect l="0" t="0" r="0" b="0"/>
              <a:pathLst>
                <a:path w="16929" h="7713">
                  <a:moveTo>
                    <a:pt x="0" y="0"/>
                  </a:moveTo>
                  <a:lnTo>
                    <a:pt x="16929" y="0"/>
                  </a:lnTo>
                  <a:lnTo>
                    <a:pt x="16929" y="1452"/>
                  </a:lnTo>
                  <a:lnTo>
                    <a:pt x="0" y="1452"/>
                  </a:lnTo>
                  <a:lnTo>
                    <a:pt x="0" y="0"/>
                  </a:lnTo>
                  <a:close/>
                </a:path>
                <a:path w="16929" h="7713">
                  <a:moveTo>
                    <a:pt x="0" y="2431"/>
                  </a:moveTo>
                  <a:lnTo>
                    <a:pt x="4171" y="2431"/>
                  </a:lnTo>
                  <a:lnTo>
                    <a:pt x="4171" y="3410"/>
                  </a:lnTo>
                  <a:lnTo>
                    <a:pt x="0" y="3410"/>
                  </a:lnTo>
                  <a:lnTo>
                    <a:pt x="0" y="2431"/>
                  </a:lnTo>
                  <a:close/>
                </a:path>
                <a:path w="16929" h="7713">
                  <a:moveTo>
                    <a:pt x="4171" y="2431"/>
                  </a:moveTo>
                  <a:lnTo>
                    <a:pt x="11138" y="2431"/>
                  </a:lnTo>
                  <a:lnTo>
                    <a:pt x="11138" y="3410"/>
                  </a:lnTo>
                  <a:lnTo>
                    <a:pt x="4171" y="3410"/>
                  </a:lnTo>
                  <a:lnTo>
                    <a:pt x="4171" y="2431"/>
                  </a:lnTo>
                  <a:close/>
                </a:path>
                <a:path w="16929" h="7713">
                  <a:moveTo>
                    <a:pt x="11138" y="2431"/>
                  </a:moveTo>
                  <a:lnTo>
                    <a:pt x="16929" y="2431"/>
                  </a:lnTo>
                  <a:lnTo>
                    <a:pt x="16929" y="3410"/>
                  </a:lnTo>
                  <a:lnTo>
                    <a:pt x="11138" y="3410"/>
                  </a:lnTo>
                  <a:lnTo>
                    <a:pt x="11138" y="2431"/>
                  </a:lnTo>
                  <a:close/>
                </a:path>
                <a:path w="16929" h="7713">
                  <a:moveTo>
                    <a:pt x="4171" y="4610"/>
                  </a:moveTo>
                  <a:lnTo>
                    <a:pt x="7507" y="4610"/>
                  </a:lnTo>
                  <a:lnTo>
                    <a:pt x="7507" y="7713"/>
                  </a:lnTo>
                  <a:lnTo>
                    <a:pt x="4171" y="7713"/>
                  </a:lnTo>
                  <a:lnTo>
                    <a:pt x="4171" y="4610"/>
                  </a:lnTo>
                  <a:close/>
                </a:path>
                <a:path w="16929" h="7713">
                  <a:moveTo>
                    <a:pt x="7507" y="4610"/>
                  </a:moveTo>
                  <a:lnTo>
                    <a:pt x="11138" y="4610"/>
                  </a:lnTo>
                  <a:lnTo>
                    <a:pt x="11138" y="7713"/>
                  </a:lnTo>
                  <a:lnTo>
                    <a:pt x="7507" y="7713"/>
                  </a:lnTo>
                  <a:lnTo>
                    <a:pt x="7507" y="4610"/>
                  </a:lnTo>
                  <a:close/>
                </a:path>
              </a:pathLst>
            </a:custGeom>
            <a:solidFill>
              <a:srgbClr val="B9D6E6">
                <a:alpha val="100000"/>
              </a:srgbClr>
            </a:solidFill>
            <a:ln w="0" cap="flat">
              <a:noFill/>
              <a:prstDash val="solid"/>
              <a:miter lim="0"/>
            </a:ln>
          </p:spPr>
          <p:txBody>
            <a:bodyPr rtlCol="0"/>
            <a:lstStyle/>
            <a:p>
              <a:pPr algn="ctr"/>
              <a:endParaRPr lang="zh-CN" altLang="en-US"/>
            </a:p>
          </p:txBody>
        </p:sp>
        <p:sp>
          <p:nvSpPr>
            <p:cNvPr id="1598" name="path 1598"/>
            <p:cNvSpPr/>
            <p:nvPr/>
          </p:nvSpPr>
          <p:spPr>
            <a:xfrm>
              <a:off x="0" y="922020"/>
              <a:ext cx="10750296" cy="3976115"/>
            </a:xfrm>
            <a:custGeom>
              <a:avLst/>
              <a:gdLst/>
              <a:ahLst/>
              <a:cxnLst/>
              <a:rect l="0" t="0" r="0" b="0"/>
              <a:pathLst>
                <a:path w="16929" h="6261">
                  <a:moveTo>
                    <a:pt x="0" y="0"/>
                  </a:moveTo>
                  <a:lnTo>
                    <a:pt x="16929" y="0"/>
                  </a:lnTo>
                  <a:lnTo>
                    <a:pt x="16929" y="979"/>
                  </a:lnTo>
                  <a:lnTo>
                    <a:pt x="0" y="979"/>
                  </a:lnTo>
                  <a:lnTo>
                    <a:pt x="0" y="0"/>
                  </a:lnTo>
                  <a:close/>
                </a:path>
                <a:path w="16929" h="6261">
                  <a:moveTo>
                    <a:pt x="0" y="1958"/>
                  </a:moveTo>
                  <a:lnTo>
                    <a:pt x="4171" y="1958"/>
                  </a:lnTo>
                  <a:lnTo>
                    <a:pt x="4171" y="6261"/>
                  </a:lnTo>
                  <a:lnTo>
                    <a:pt x="0" y="6261"/>
                  </a:lnTo>
                  <a:lnTo>
                    <a:pt x="0" y="1958"/>
                  </a:lnTo>
                  <a:close/>
                </a:path>
                <a:path w="16929" h="6261">
                  <a:moveTo>
                    <a:pt x="4171" y="1958"/>
                  </a:moveTo>
                  <a:lnTo>
                    <a:pt x="11138" y="1958"/>
                  </a:lnTo>
                  <a:lnTo>
                    <a:pt x="11138" y="3158"/>
                  </a:lnTo>
                  <a:lnTo>
                    <a:pt x="4171" y="3158"/>
                  </a:lnTo>
                  <a:lnTo>
                    <a:pt x="4171" y="1958"/>
                  </a:lnTo>
                  <a:close/>
                </a:path>
                <a:path w="16929" h="6261">
                  <a:moveTo>
                    <a:pt x="11138" y="1958"/>
                  </a:moveTo>
                  <a:lnTo>
                    <a:pt x="16929" y="1958"/>
                  </a:lnTo>
                  <a:lnTo>
                    <a:pt x="16929" y="6261"/>
                  </a:lnTo>
                  <a:lnTo>
                    <a:pt x="11138" y="6261"/>
                  </a:lnTo>
                  <a:lnTo>
                    <a:pt x="11138" y="1958"/>
                  </a:lnTo>
                  <a:close/>
                </a:path>
              </a:pathLst>
            </a:custGeom>
            <a:solidFill>
              <a:srgbClr val="FFFFFF">
                <a:alpha val="100000"/>
              </a:srgbClr>
            </a:solidFill>
            <a:ln w="0" cap="flat">
              <a:noFill/>
              <a:prstDash val="solid"/>
              <a:miter lim="0"/>
            </a:ln>
          </p:spPr>
          <p:txBody>
            <a:bodyPr rtlCol="0"/>
            <a:lstStyle/>
            <a:p>
              <a:pPr algn="ctr"/>
              <a:endParaRPr lang="zh-CN" altLang="en-US"/>
            </a:p>
          </p:txBody>
        </p:sp>
      </p:grpSp>
      <p:graphicFrame>
        <p:nvGraphicFramePr>
          <p:cNvPr id="1600" name="table 1600"/>
          <p:cNvGraphicFramePr>
            <a:graphicFrameLocks noGrp="1"/>
          </p:cNvGraphicFramePr>
          <p:nvPr/>
        </p:nvGraphicFramePr>
        <p:xfrm>
          <a:off x="720090" y="3169920"/>
          <a:ext cx="10750549" cy="3360420"/>
        </p:xfrm>
        <a:graphic>
          <a:graphicData uri="http://schemas.openxmlformats.org/drawingml/2006/table">
            <a:tbl>
              <a:tblPr/>
              <a:tblGrid>
                <a:gridCol w="2649855">
                  <a:extLst>
                    <a:ext uri="{9D8B030D-6E8A-4147-A177-3AD203B41FA5}">
                      <a16:colId xmlns:a16="http://schemas.microsoft.com/office/drawing/2014/main" val="20000"/>
                    </a:ext>
                  </a:extLst>
                </a:gridCol>
                <a:gridCol w="2019300">
                  <a:extLst>
                    <a:ext uri="{9D8B030D-6E8A-4147-A177-3AD203B41FA5}">
                      <a16:colId xmlns:a16="http://schemas.microsoft.com/office/drawing/2014/main" val="20001"/>
                    </a:ext>
                  </a:extLst>
                </a:gridCol>
                <a:gridCol w="2404110">
                  <a:extLst>
                    <a:ext uri="{9D8B030D-6E8A-4147-A177-3AD203B41FA5}">
                      <a16:colId xmlns:a16="http://schemas.microsoft.com/office/drawing/2014/main" val="20002"/>
                    </a:ext>
                  </a:extLst>
                </a:gridCol>
                <a:gridCol w="3677284">
                  <a:extLst>
                    <a:ext uri="{9D8B030D-6E8A-4147-A177-3AD203B41FA5}">
                      <a16:colId xmlns:a16="http://schemas.microsoft.com/office/drawing/2014/main" val="20003"/>
                    </a:ext>
                  </a:extLst>
                </a:gridCol>
              </a:tblGrid>
              <a:tr h="1292860">
                <a:tc rowSpan="2">
                  <a:txBody>
                    <a:bodyPr/>
                    <a:lstStyle/>
                    <a:p>
                      <a:pPr algn="l" rtl="0" eaLnBrk="0">
                        <a:lnSpc>
                          <a:spcPct val="152000"/>
                        </a:lnSpc>
                        <a:tabLst/>
                      </a:pPr>
                      <a:endParaRPr sz="1000" dirty="0">
                        <a:latin typeface="Arial"/>
                        <a:ea typeface="Arial"/>
                        <a:cs typeface="Arial"/>
                      </a:endParaRPr>
                    </a:p>
                    <a:p>
                      <a:pPr algn="l" rtl="0" eaLnBrk="0">
                        <a:lnSpc>
                          <a:spcPct val="8355"/>
                        </a:lnSpc>
                        <a:tabLst/>
                      </a:pPr>
                      <a:endParaRPr sz="100" dirty="0">
                        <a:latin typeface="Arial"/>
                        <a:ea typeface="Arial"/>
                        <a:cs typeface="Arial"/>
                      </a:endParaRPr>
                    </a:p>
                    <a:p>
                      <a:pPr marL="872489" algn="l" rtl="0" eaLnBrk="0">
                        <a:lnSpc>
                          <a:spcPct val="84000"/>
                        </a:lnSpc>
                        <a:tabLst/>
                      </a:pPr>
                      <a:r>
                        <a:rPr sz="1600" kern="0" spc="120" dirty="0">
                          <a:solidFill>
                            <a:srgbClr val="000000">
                              <a:alpha val="100000"/>
                            </a:srgbClr>
                          </a:solidFill>
                          <a:latin typeface="Microsoft YaHei"/>
                          <a:ea typeface="Microsoft YaHei"/>
                          <a:cs typeface="Microsoft YaHei"/>
                        </a:rPr>
                        <a:t>检查要点</a:t>
                      </a:r>
                      <a:endParaRPr sz="1600" dirty="0">
                        <a:latin typeface="Microsoft YaHei"/>
                        <a:ea typeface="Microsoft YaHei"/>
                        <a:cs typeface="Microsoft YaHei"/>
                      </a:endParaRPr>
                    </a:p>
                    <a:p>
                      <a:pPr algn="l" rtl="0" eaLnBrk="0">
                        <a:lnSpc>
                          <a:spcPct val="106000"/>
                        </a:lnSpc>
                        <a:tabLst/>
                      </a:pPr>
                      <a:endParaRPr sz="1000" dirty="0">
                        <a:latin typeface="Arial"/>
                        <a:ea typeface="Arial"/>
                        <a:cs typeface="Arial"/>
                      </a:endParaRPr>
                    </a:p>
                    <a:p>
                      <a:pPr algn="l" rtl="0" eaLnBrk="0">
                        <a:lnSpc>
                          <a:spcPct val="106000"/>
                        </a:lnSpc>
                        <a:tabLst/>
                      </a:pPr>
                      <a:endParaRPr sz="1000" dirty="0">
                        <a:latin typeface="Arial"/>
                        <a:ea typeface="Arial"/>
                        <a:cs typeface="Arial"/>
                      </a:endParaRPr>
                    </a:p>
                    <a:p>
                      <a:pPr algn="l" rtl="0" eaLnBrk="0">
                        <a:lnSpc>
                          <a:spcPct val="106000"/>
                        </a:lnSpc>
                        <a:tabLst/>
                      </a:pPr>
                      <a:endParaRPr sz="1000" dirty="0">
                        <a:latin typeface="Arial"/>
                        <a:ea typeface="Arial"/>
                        <a:cs typeface="Arial"/>
                      </a:endParaRPr>
                    </a:p>
                    <a:p>
                      <a:pPr algn="l" rtl="0" eaLnBrk="0">
                        <a:lnSpc>
                          <a:spcPct val="106000"/>
                        </a:lnSpc>
                        <a:tabLst/>
                      </a:pPr>
                      <a:endParaRPr sz="1000" dirty="0">
                        <a:latin typeface="Arial"/>
                        <a:ea typeface="Arial"/>
                        <a:cs typeface="Arial"/>
                      </a:endParaRPr>
                    </a:p>
                    <a:p>
                      <a:pPr marL="236854" algn="l" rtl="0" eaLnBrk="0">
                        <a:lnSpc>
                          <a:spcPts val="2059"/>
                        </a:lnSpc>
                        <a:spcBef>
                          <a:spcPts val="454"/>
                        </a:spcBef>
                        <a:tabLst/>
                      </a:pPr>
                      <a:r>
                        <a:rPr sz="1500" kern="0" spc="-60" dirty="0">
                          <a:solidFill>
                            <a:srgbClr val="000000">
                              <a:alpha val="100000"/>
                            </a:srgbClr>
                          </a:solidFill>
                          <a:latin typeface="Microsoft YaHei"/>
                          <a:ea typeface="Microsoft YaHei"/>
                          <a:cs typeface="Microsoft YaHei"/>
                        </a:rPr>
                        <a:t>（</a:t>
                      </a:r>
                      <a:r>
                        <a:rPr sz="1500" kern="0" spc="120" dirty="0">
                          <a:solidFill>
                            <a:srgbClr val="000000">
                              <a:alpha val="100000"/>
                            </a:srgbClr>
                          </a:solidFill>
                          <a:latin typeface="Microsoft YaHei"/>
                          <a:ea typeface="Microsoft YaHei"/>
                          <a:cs typeface="Microsoft YaHei"/>
                        </a:rPr>
                        <a:t> </a:t>
                      </a:r>
                      <a:r>
                        <a:rPr sz="1500" kern="0" spc="-60" dirty="0">
                          <a:solidFill>
                            <a:srgbClr val="000000">
                              <a:alpha val="100000"/>
                            </a:srgbClr>
                          </a:solidFill>
                          <a:latin typeface="FangSong"/>
                          <a:ea typeface="FangSong"/>
                          <a:cs typeface="FangSong"/>
                        </a:rPr>
                        <a:t>1</a:t>
                      </a:r>
                      <a:r>
                        <a:rPr sz="1500" kern="0" spc="-340" dirty="0">
                          <a:solidFill>
                            <a:srgbClr val="000000">
                              <a:alpha val="100000"/>
                            </a:srgbClr>
                          </a:solidFill>
                          <a:latin typeface="FangSong"/>
                          <a:ea typeface="FangSong"/>
                          <a:cs typeface="FangSong"/>
                        </a:rPr>
                        <a:t> </a:t>
                      </a:r>
                      <a:r>
                        <a:rPr sz="1500" kern="0" spc="-60" dirty="0">
                          <a:solidFill>
                            <a:srgbClr val="000000">
                              <a:alpha val="100000"/>
                            </a:srgbClr>
                          </a:solidFill>
                          <a:latin typeface="Microsoft YaHei"/>
                          <a:ea typeface="Microsoft YaHei"/>
                          <a:cs typeface="Microsoft YaHei"/>
                        </a:rPr>
                        <a:t>）查储罐区、</a:t>
                      </a:r>
                      <a:r>
                        <a:rPr sz="1500" kern="0" spc="-330" dirty="0">
                          <a:solidFill>
                            <a:srgbClr val="000000">
                              <a:alpha val="100000"/>
                            </a:srgbClr>
                          </a:solidFill>
                          <a:latin typeface="Microsoft YaHei"/>
                          <a:ea typeface="Microsoft YaHei"/>
                          <a:cs typeface="Microsoft YaHei"/>
                        </a:rPr>
                        <a:t> </a:t>
                      </a:r>
                      <a:r>
                        <a:rPr sz="1500" kern="0" spc="-60" dirty="0">
                          <a:solidFill>
                            <a:srgbClr val="000000">
                              <a:alpha val="100000"/>
                            </a:srgbClr>
                          </a:solidFill>
                          <a:latin typeface="Microsoft YaHei"/>
                          <a:ea typeface="Microsoft YaHei"/>
                          <a:cs typeface="Microsoft YaHei"/>
                        </a:rPr>
                        <a:t>装卸区、</a:t>
                      </a:r>
                      <a:endParaRPr sz="1500" dirty="0">
                        <a:latin typeface="Microsoft YaHei"/>
                        <a:ea typeface="Microsoft YaHei"/>
                        <a:cs typeface="Microsoft YaHei"/>
                      </a:endParaRPr>
                    </a:p>
                    <a:p>
                      <a:pPr marL="310515" algn="l" rtl="0" eaLnBrk="0">
                        <a:lnSpc>
                          <a:spcPct val="89000"/>
                        </a:lnSpc>
                        <a:spcBef>
                          <a:spcPts val="520"/>
                        </a:spcBef>
                        <a:tabLst/>
                      </a:pPr>
                      <a:r>
                        <a:rPr sz="1500" kern="0" spc="70" dirty="0">
                          <a:solidFill>
                            <a:srgbClr val="000000">
                              <a:alpha val="100000"/>
                            </a:srgbClr>
                          </a:solidFill>
                          <a:latin typeface="Microsoft YaHei"/>
                          <a:ea typeface="Microsoft YaHei"/>
                          <a:cs typeface="Microsoft YaHei"/>
                        </a:rPr>
                        <a:t>灌瓶间、</a:t>
                      </a:r>
                      <a:r>
                        <a:rPr sz="1500" kern="0" spc="-330" dirty="0">
                          <a:solidFill>
                            <a:srgbClr val="000000">
                              <a:alpha val="100000"/>
                            </a:srgbClr>
                          </a:solidFill>
                          <a:latin typeface="Microsoft YaHei"/>
                          <a:ea typeface="Microsoft YaHei"/>
                          <a:cs typeface="Microsoft YaHei"/>
                        </a:rPr>
                        <a:t> </a:t>
                      </a:r>
                      <a:r>
                        <a:rPr sz="1500" kern="0" spc="70" dirty="0">
                          <a:solidFill>
                            <a:srgbClr val="000000">
                              <a:alpha val="100000"/>
                            </a:srgbClr>
                          </a:solidFill>
                          <a:latin typeface="Microsoft YaHei"/>
                          <a:ea typeface="Microsoft YaHei"/>
                          <a:cs typeface="Microsoft YaHei"/>
                        </a:rPr>
                        <a:t>实瓶库、</a:t>
                      </a:r>
                      <a:r>
                        <a:rPr sz="1500" kern="0" spc="-320" dirty="0">
                          <a:solidFill>
                            <a:srgbClr val="000000">
                              <a:alpha val="100000"/>
                            </a:srgbClr>
                          </a:solidFill>
                          <a:latin typeface="Microsoft YaHei"/>
                          <a:ea typeface="Microsoft YaHei"/>
                          <a:cs typeface="Microsoft YaHei"/>
                        </a:rPr>
                        <a:t> </a:t>
                      </a:r>
                      <a:r>
                        <a:rPr sz="1500" kern="0" spc="70" dirty="0">
                          <a:solidFill>
                            <a:srgbClr val="000000">
                              <a:alpha val="100000"/>
                            </a:srgbClr>
                          </a:solidFill>
                          <a:latin typeface="Microsoft YaHei"/>
                          <a:ea typeface="Microsoft YaHei"/>
                          <a:cs typeface="Microsoft YaHei"/>
                        </a:rPr>
                        <a:t>压缩</a:t>
                      </a:r>
                      <a:endParaRPr sz="1500" dirty="0">
                        <a:latin typeface="Microsoft YaHei"/>
                        <a:ea typeface="Microsoft YaHei"/>
                        <a:cs typeface="Microsoft YaHei"/>
                      </a:endParaRPr>
                    </a:p>
                    <a:p>
                      <a:pPr marL="310515" algn="l" rtl="0" eaLnBrk="0">
                        <a:lnSpc>
                          <a:spcPts val="2059"/>
                        </a:lnSpc>
                        <a:spcBef>
                          <a:spcPts val="419"/>
                        </a:spcBef>
                        <a:tabLst/>
                      </a:pPr>
                      <a:r>
                        <a:rPr sz="1500" kern="0" spc="30" dirty="0">
                          <a:solidFill>
                            <a:srgbClr val="000000">
                              <a:alpha val="100000"/>
                            </a:srgbClr>
                          </a:solidFill>
                          <a:latin typeface="Microsoft YaHei"/>
                          <a:ea typeface="Microsoft YaHei"/>
                          <a:cs typeface="Microsoft YaHei"/>
                        </a:rPr>
                        <a:t>机间、</a:t>
                      </a:r>
                      <a:r>
                        <a:rPr sz="1500" kern="0" spc="-270" dirty="0">
                          <a:solidFill>
                            <a:srgbClr val="000000">
                              <a:alpha val="100000"/>
                            </a:srgbClr>
                          </a:solidFill>
                          <a:latin typeface="Microsoft YaHei"/>
                          <a:ea typeface="Microsoft YaHei"/>
                          <a:cs typeface="Microsoft YaHei"/>
                        </a:rPr>
                        <a:t> </a:t>
                      </a:r>
                      <a:r>
                        <a:rPr sz="1500" kern="0" spc="30" dirty="0">
                          <a:solidFill>
                            <a:srgbClr val="000000">
                              <a:alpha val="100000"/>
                            </a:srgbClr>
                          </a:solidFill>
                          <a:latin typeface="Microsoft YaHei"/>
                          <a:ea typeface="Microsoft YaHei"/>
                          <a:cs typeface="Microsoft YaHei"/>
                        </a:rPr>
                        <a:t>烃泵房（棚 ）、</a:t>
                      </a:r>
                      <a:endParaRPr sz="1500" dirty="0">
                        <a:latin typeface="Microsoft YaHei"/>
                        <a:ea typeface="Microsoft YaHei"/>
                        <a:cs typeface="Microsoft YaHei"/>
                      </a:endParaRPr>
                    </a:p>
                    <a:p>
                      <a:pPr marL="310515" algn="l" rtl="0" eaLnBrk="0">
                        <a:lnSpc>
                          <a:spcPct val="88000"/>
                        </a:lnSpc>
                        <a:spcBef>
                          <a:spcPts val="534"/>
                        </a:spcBef>
                        <a:tabLst/>
                      </a:pPr>
                      <a:r>
                        <a:rPr sz="1500" kern="0" spc="70" dirty="0">
                          <a:solidFill>
                            <a:srgbClr val="000000">
                              <a:alpha val="100000"/>
                            </a:srgbClr>
                          </a:solidFill>
                          <a:latin typeface="Microsoft YaHei"/>
                          <a:ea typeface="Microsoft YaHei"/>
                          <a:cs typeface="Microsoft YaHei"/>
                        </a:rPr>
                        <a:t>气化间、</a:t>
                      </a:r>
                      <a:r>
                        <a:rPr sz="1500" kern="0" spc="-320" dirty="0">
                          <a:solidFill>
                            <a:srgbClr val="000000">
                              <a:alpha val="100000"/>
                            </a:srgbClr>
                          </a:solidFill>
                          <a:latin typeface="Microsoft YaHei"/>
                          <a:ea typeface="Microsoft YaHei"/>
                          <a:cs typeface="Microsoft YaHei"/>
                        </a:rPr>
                        <a:t> </a:t>
                      </a:r>
                      <a:r>
                        <a:rPr sz="1500" kern="0" spc="70" dirty="0">
                          <a:solidFill>
                            <a:srgbClr val="000000">
                              <a:alpha val="100000"/>
                            </a:srgbClr>
                          </a:solidFill>
                          <a:latin typeface="Microsoft YaHei"/>
                          <a:ea typeface="Microsoft YaHei"/>
                          <a:cs typeface="Microsoft YaHei"/>
                        </a:rPr>
                        <a:t>混气间、</a:t>
                      </a:r>
                      <a:r>
                        <a:rPr sz="1500" kern="0" spc="-330" dirty="0">
                          <a:solidFill>
                            <a:srgbClr val="000000">
                              <a:alpha val="100000"/>
                            </a:srgbClr>
                          </a:solidFill>
                          <a:latin typeface="Microsoft YaHei"/>
                          <a:ea typeface="Microsoft YaHei"/>
                          <a:cs typeface="Microsoft YaHei"/>
                        </a:rPr>
                        <a:t> </a:t>
                      </a:r>
                      <a:r>
                        <a:rPr sz="1500" kern="0" spc="70" dirty="0">
                          <a:solidFill>
                            <a:srgbClr val="000000">
                              <a:alpha val="100000"/>
                            </a:srgbClr>
                          </a:solidFill>
                          <a:latin typeface="Microsoft YaHei"/>
                          <a:ea typeface="Microsoft YaHei"/>
                          <a:cs typeface="Microsoft YaHei"/>
                        </a:rPr>
                        <a:t>瓶组</a:t>
                      </a:r>
                      <a:endParaRPr sz="1500" dirty="0">
                        <a:latin typeface="Microsoft YaHei"/>
                        <a:ea typeface="Microsoft YaHei"/>
                        <a:cs typeface="Microsoft YaHei"/>
                      </a:endParaRPr>
                    </a:p>
                    <a:p>
                      <a:pPr marL="320675" algn="l" rtl="0" eaLnBrk="0">
                        <a:lnSpc>
                          <a:spcPct val="88000"/>
                        </a:lnSpc>
                        <a:spcBef>
                          <a:spcPts val="719"/>
                        </a:spcBef>
                        <a:tabLst/>
                      </a:pPr>
                      <a:r>
                        <a:rPr sz="1500" kern="0" spc="80" dirty="0">
                          <a:solidFill>
                            <a:srgbClr val="000000">
                              <a:alpha val="100000"/>
                            </a:srgbClr>
                          </a:solidFill>
                          <a:latin typeface="Microsoft YaHei"/>
                          <a:ea typeface="Microsoft YaHei"/>
                          <a:cs typeface="Microsoft YaHei"/>
                        </a:rPr>
                        <a:t>间现场固定式可燃气体</a:t>
                      </a:r>
                      <a:endParaRPr sz="1500" dirty="0">
                        <a:latin typeface="Microsoft YaHei"/>
                        <a:ea typeface="Microsoft YaHei"/>
                        <a:cs typeface="Microsoft YaHei"/>
                      </a:endParaRPr>
                    </a:p>
                    <a:p>
                      <a:pPr algn="l" rtl="0" eaLnBrk="0">
                        <a:lnSpc>
                          <a:spcPct val="118000"/>
                        </a:lnSpc>
                        <a:tabLst/>
                      </a:pPr>
                      <a:endParaRPr sz="500" dirty="0">
                        <a:latin typeface="Arial"/>
                        <a:ea typeface="Arial"/>
                        <a:cs typeface="Arial"/>
                      </a:endParaRPr>
                    </a:p>
                    <a:p>
                      <a:pPr marL="208915" algn="l" rtl="0" eaLnBrk="0">
                        <a:lnSpc>
                          <a:spcPct val="88000"/>
                        </a:lnSpc>
                        <a:spcBef>
                          <a:spcPts val="6"/>
                        </a:spcBef>
                        <a:tabLst/>
                      </a:pPr>
                      <a:r>
                        <a:rPr sz="1500" kern="0" spc="80" dirty="0">
                          <a:solidFill>
                            <a:srgbClr val="000000">
                              <a:alpha val="100000"/>
                            </a:srgbClr>
                          </a:solidFill>
                          <a:latin typeface="Microsoft YaHei"/>
                          <a:ea typeface="Microsoft YaHei"/>
                          <a:cs typeface="Microsoft YaHei"/>
                        </a:rPr>
                        <a:t>浓度报警装置设置情</a:t>
                      </a:r>
                      <a:r>
                        <a:rPr sz="1500" kern="0" spc="70" dirty="0">
                          <a:solidFill>
                            <a:srgbClr val="000000">
                              <a:alpha val="100000"/>
                            </a:srgbClr>
                          </a:solidFill>
                          <a:latin typeface="Microsoft YaHei"/>
                          <a:ea typeface="Microsoft YaHei"/>
                          <a:cs typeface="Microsoft YaHei"/>
                        </a:rPr>
                        <a:t>况 ；</a:t>
                      </a:r>
                      <a:endParaRPr sz="1500" dirty="0">
                        <a:latin typeface="Microsoft YaHei"/>
                        <a:ea typeface="Microsoft YaHei"/>
                        <a:cs typeface="Microsoft YaHei"/>
                      </a:endParaRPr>
                    </a:p>
                  </a:txBody>
                  <a:tcPr marL="0" marR="0" marT="0" marB="0">
                    <a:lnL>
                      <a:noFill/>
                    </a:lnL>
                    <a:lnR w="12700" cap="flat" cmpd="sng" algn="ctr">
                      <a:solidFill>
                        <a:srgbClr val="8EBFD6"/>
                      </a:solidFill>
                      <a:prstDash val="solid"/>
                      <a:round/>
                      <a:headEnd type="none" w="med" len="med"/>
                      <a:tailEnd type="none" w="med" len="med"/>
                    </a:lnR>
                    <a:lnT>
                      <a:noFill/>
                    </a:lnT>
                    <a:lnB w="12700" cap="flat" cmpd="sng" algn="ctr">
                      <a:solidFill>
                        <a:srgbClr val="8EBFD6"/>
                      </a:solidFill>
                      <a:prstDash val="solid"/>
                      <a:round/>
                      <a:headEnd type="none" w="med" len="med"/>
                      <a:tailEnd type="none" w="med" len="med"/>
                    </a:lnB>
                  </a:tcPr>
                </a:tc>
                <a:tc gridSpan="2">
                  <a:txBody>
                    <a:bodyPr/>
                    <a:lstStyle/>
                    <a:p>
                      <a:pPr algn="l" rtl="0" eaLnBrk="0">
                        <a:lnSpc>
                          <a:spcPct val="152000"/>
                        </a:lnSpc>
                        <a:tabLst/>
                      </a:pPr>
                      <a:endParaRPr sz="1000" dirty="0">
                        <a:latin typeface="Arial"/>
                        <a:ea typeface="Arial"/>
                        <a:cs typeface="Arial"/>
                      </a:endParaRPr>
                    </a:p>
                    <a:p>
                      <a:pPr marL="1761489" algn="l" rtl="0" eaLnBrk="0">
                        <a:lnSpc>
                          <a:spcPct val="84000"/>
                        </a:lnSpc>
                        <a:spcBef>
                          <a:spcPts val="4"/>
                        </a:spcBef>
                        <a:tabLst/>
                      </a:pPr>
                      <a:r>
                        <a:rPr sz="1600" kern="0" spc="120" dirty="0">
                          <a:solidFill>
                            <a:srgbClr val="000000">
                              <a:alpha val="100000"/>
                            </a:srgbClr>
                          </a:solidFill>
                          <a:latin typeface="Microsoft YaHei"/>
                          <a:ea typeface="Microsoft YaHei"/>
                          <a:cs typeface="Microsoft YaHei"/>
                        </a:rPr>
                        <a:t>判定标准</a:t>
                      </a:r>
                      <a:endParaRPr sz="1600" dirty="0">
                        <a:latin typeface="Microsoft YaHei"/>
                        <a:ea typeface="Microsoft YaHei"/>
                        <a:cs typeface="Microsoft YaHei"/>
                      </a:endParaRPr>
                    </a:p>
                    <a:p>
                      <a:pPr algn="l" rtl="0" eaLnBrk="0">
                        <a:lnSpc>
                          <a:spcPct val="101000"/>
                        </a:lnSpc>
                        <a:tabLst/>
                      </a:pPr>
                      <a:endParaRPr sz="1000" dirty="0">
                        <a:latin typeface="Arial"/>
                        <a:ea typeface="Arial"/>
                        <a:cs typeface="Arial"/>
                      </a:endParaRPr>
                    </a:p>
                    <a:p>
                      <a:pPr algn="l" rtl="0" eaLnBrk="0">
                        <a:lnSpc>
                          <a:spcPct val="101000"/>
                        </a:lnSpc>
                        <a:tabLst/>
                      </a:pPr>
                      <a:endParaRPr sz="1000" dirty="0">
                        <a:latin typeface="Arial"/>
                        <a:ea typeface="Arial"/>
                        <a:cs typeface="Arial"/>
                      </a:endParaRPr>
                    </a:p>
                    <a:p>
                      <a:pPr algn="l" rtl="0" eaLnBrk="0">
                        <a:lnSpc>
                          <a:spcPct val="100000"/>
                        </a:lnSpc>
                        <a:tabLst/>
                      </a:pPr>
                      <a:endParaRPr sz="300" dirty="0">
                        <a:latin typeface="Arial"/>
                        <a:ea typeface="Arial"/>
                        <a:cs typeface="Arial"/>
                      </a:endParaRPr>
                    </a:p>
                    <a:p>
                      <a:pPr marL="230504" indent="635" algn="l" rtl="0" eaLnBrk="0">
                        <a:lnSpc>
                          <a:spcPct val="117000"/>
                        </a:lnSpc>
                        <a:spcBef>
                          <a:spcPts val="4"/>
                        </a:spcBef>
                        <a:tabLst/>
                      </a:pPr>
                      <a:r>
                        <a:rPr sz="1200" kern="0" spc="0" dirty="0">
                          <a:solidFill>
                            <a:srgbClr val="000000">
                              <a:alpha val="100000"/>
                            </a:srgbClr>
                          </a:solidFill>
                          <a:latin typeface="Microsoft YaHei"/>
                          <a:ea typeface="Microsoft YaHei"/>
                          <a:cs typeface="Microsoft YaHei"/>
                        </a:rPr>
                        <a:t>未设置固定式可燃气体浓度报警装置或设置数量及安</a:t>
                      </a:r>
                      <a:r>
                        <a:rPr sz="1200" kern="0" spc="-10" dirty="0">
                          <a:solidFill>
                            <a:srgbClr val="000000">
                              <a:alpha val="100000"/>
                            </a:srgbClr>
                          </a:solidFill>
                          <a:latin typeface="Microsoft YaHei"/>
                          <a:ea typeface="Microsoft YaHei"/>
                          <a:cs typeface="Microsoft YaHei"/>
                        </a:rPr>
                        <a:t>装位置      </a:t>
                      </a:r>
                      <a:r>
                        <a:rPr sz="1200" kern="0" spc="-30" dirty="0">
                          <a:solidFill>
                            <a:srgbClr val="000000">
                              <a:alpha val="100000"/>
                            </a:srgbClr>
                          </a:solidFill>
                          <a:latin typeface="Microsoft YaHei"/>
                          <a:ea typeface="Microsoft YaHei"/>
                          <a:cs typeface="Microsoft YaHei"/>
                        </a:rPr>
                        <a:t>不符合要求 ，构成重大隐患</a:t>
                      </a:r>
                      <a:endParaRPr sz="1200" dirty="0">
                        <a:latin typeface="Microsoft YaHei"/>
                        <a:ea typeface="Microsoft YaHei"/>
                        <a:cs typeface="Microsoft YaHei"/>
                      </a:endParaRPr>
                    </a:p>
                  </a:txBody>
                  <a:tcPr marL="0" marR="0" marT="0" marB="0">
                    <a:lnL w="12700" cap="flat" cmpd="sng" algn="ctr">
                      <a:solidFill>
                        <a:srgbClr val="8EBFD6"/>
                      </a:solidFill>
                      <a:prstDash val="solid"/>
                      <a:round/>
                      <a:headEnd type="none" w="med" len="med"/>
                      <a:tailEnd type="none" w="med" len="med"/>
                    </a:lnL>
                    <a:lnR w="12700" cap="flat" cmpd="sng" algn="ctr">
                      <a:solidFill>
                        <a:srgbClr val="8EBFD6"/>
                      </a:solidFill>
                      <a:prstDash val="solid"/>
                      <a:round/>
                      <a:headEnd type="none" w="med" len="med"/>
                      <a:tailEnd type="none" w="med" len="med"/>
                    </a:lnR>
                    <a:lnT>
                      <a:noFill/>
                    </a:lnT>
                    <a:lnB>
                      <a:noFill/>
                    </a:lnB>
                  </a:tcPr>
                </a:tc>
                <a:tc hMerge="1">
                  <a:txBody>
                    <a:bodyPr/>
                    <a:lstStyle/>
                    <a:p>
                      <a:endParaRPr/>
                    </a:p>
                  </a:txBody>
                  <a:tcPr marL="0" marR="0" marT="0" marB="0">
                    <a:lnL w="12700" cap="flat" cmpd="sng" algn="ctr">
                      <a:solidFill>
                        <a:srgbClr val="8EBFD6"/>
                      </a:solidFill>
                      <a:prstDash val="solid"/>
                      <a:round/>
                      <a:headEnd type="none" w="med" len="med"/>
                      <a:tailEnd type="none" w="med" len="med"/>
                    </a:lnL>
                    <a:lnR w="12700" cap="flat" cmpd="sng" algn="ctr">
                      <a:solidFill>
                        <a:srgbClr val="8EBFD6"/>
                      </a:solidFill>
                      <a:prstDash val="solid"/>
                      <a:round/>
                      <a:headEnd type="none" w="med" len="med"/>
                      <a:tailEnd type="none" w="med" len="med"/>
                    </a:lnR>
                    <a:lnT>
                      <a:noFill/>
                    </a:lnT>
                    <a:lnB>
                      <a:noFill/>
                    </a:lnB>
                  </a:tcPr>
                </a:tc>
                <a:tc rowSpan="2">
                  <a:txBody>
                    <a:bodyPr/>
                    <a:lstStyle/>
                    <a:p>
                      <a:pPr algn="l" rtl="0" eaLnBrk="0">
                        <a:lnSpc>
                          <a:spcPct val="151000"/>
                        </a:lnSpc>
                        <a:tabLst/>
                      </a:pPr>
                      <a:endParaRPr sz="1000" dirty="0">
                        <a:latin typeface="Arial"/>
                        <a:ea typeface="Arial"/>
                        <a:cs typeface="Arial"/>
                      </a:endParaRPr>
                    </a:p>
                    <a:p>
                      <a:pPr marL="1162050" algn="l" rtl="0" eaLnBrk="0">
                        <a:lnSpc>
                          <a:spcPct val="85000"/>
                        </a:lnSpc>
                        <a:spcBef>
                          <a:spcPts val="1"/>
                        </a:spcBef>
                        <a:tabLst/>
                      </a:pPr>
                      <a:r>
                        <a:rPr sz="1600" kern="0" spc="140" dirty="0">
                          <a:solidFill>
                            <a:srgbClr val="000000">
                              <a:alpha val="100000"/>
                            </a:srgbClr>
                          </a:solidFill>
                          <a:latin typeface="Microsoft YaHei"/>
                          <a:ea typeface="Microsoft YaHei"/>
                          <a:cs typeface="Microsoft YaHei"/>
                        </a:rPr>
                        <a:t>相关参考依据</a:t>
                      </a:r>
                      <a:endParaRPr sz="1600" dirty="0">
                        <a:latin typeface="Microsoft YaHei"/>
                        <a:ea typeface="Microsoft YaHei"/>
                        <a:cs typeface="Microsoft YaHei"/>
                      </a:endParaRPr>
                    </a:p>
                    <a:p>
                      <a:pPr algn="l" rtl="0" eaLnBrk="0">
                        <a:lnSpc>
                          <a:spcPct val="187000"/>
                        </a:lnSpc>
                        <a:tabLst/>
                      </a:pPr>
                      <a:endParaRPr sz="1000" dirty="0">
                        <a:latin typeface="Arial"/>
                        <a:ea typeface="Arial"/>
                        <a:cs typeface="Arial"/>
                      </a:endParaRPr>
                    </a:p>
                    <a:p>
                      <a:pPr marL="232409" indent="83819" algn="l" rtl="0" eaLnBrk="0">
                        <a:lnSpc>
                          <a:spcPct val="121000"/>
                        </a:lnSpc>
                        <a:spcBef>
                          <a:spcPts val="372"/>
                        </a:spcBef>
                        <a:tabLst/>
                      </a:pPr>
                      <a:r>
                        <a:rPr sz="1200" kern="0" spc="50" dirty="0">
                          <a:solidFill>
                            <a:srgbClr val="FF0000">
                              <a:alpha val="100000"/>
                            </a:srgbClr>
                          </a:solidFill>
                          <a:latin typeface="Microsoft YaHei"/>
                          <a:ea typeface="Microsoft YaHei"/>
                          <a:cs typeface="Microsoft YaHei"/>
                        </a:rPr>
                        <a:t>【依据】</a:t>
                      </a:r>
                      <a:r>
                        <a:rPr sz="1200" kern="0" spc="-80" dirty="0">
                          <a:solidFill>
                            <a:srgbClr val="FF0000">
                              <a:alpha val="100000"/>
                            </a:srgbClr>
                          </a:solidFill>
                          <a:latin typeface="Microsoft YaHei"/>
                          <a:ea typeface="Microsoft YaHei"/>
                          <a:cs typeface="Microsoft YaHei"/>
                        </a:rPr>
                        <a:t> </a:t>
                      </a:r>
                      <a:r>
                        <a:rPr sz="1200" kern="0" spc="50" dirty="0">
                          <a:solidFill>
                            <a:srgbClr val="000000">
                              <a:alpha val="100000"/>
                            </a:srgbClr>
                          </a:solidFill>
                          <a:latin typeface="Microsoft YaHei"/>
                          <a:ea typeface="Microsoft YaHei"/>
                          <a:cs typeface="Microsoft YaHei"/>
                        </a:rPr>
                        <a:t>《燃气工程项目规范》</a:t>
                      </a:r>
                      <a:r>
                        <a:rPr sz="1200" kern="0" spc="-110" dirty="0">
                          <a:solidFill>
                            <a:srgbClr val="000000">
                              <a:alpha val="100000"/>
                            </a:srgbClr>
                          </a:solidFill>
                          <a:latin typeface="Microsoft YaHei"/>
                          <a:ea typeface="Microsoft YaHei"/>
                          <a:cs typeface="Microsoft YaHei"/>
                        </a:rPr>
                        <a:t> </a:t>
                      </a:r>
                      <a:r>
                        <a:rPr sz="1200" kern="0" spc="50" dirty="0">
                          <a:solidFill>
                            <a:srgbClr val="000000">
                              <a:alpha val="100000"/>
                            </a:srgbClr>
                          </a:solidFill>
                          <a:latin typeface="Microsoft YaHei"/>
                          <a:ea typeface="Microsoft YaHei"/>
                          <a:cs typeface="Microsoft YaHei"/>
                        </a:rPr>
                        <a:t>第</a:t>
                      </a:r>
                      <a:r>
                        <a:rPr sz="1200" kern="0" spc="250" dirty="0">
                          <a:solidFill>
                            <a:srgbClr val="000000">
                              <a:alpha val="100000"/>
                            </a:srgbClr>
                          </a:solidFill>
                          <a:latin typeface="Microsoft YaHei"/>
                          <a:ea typeface="Microsoft YaHei"/>
                          <a:cs typeface="Microsoft YaHei"/>
                        </a:rPr>
                        <a:t> </a:t>
                      </a:r>
                      <a:r>
                        <a:rPr sz="1200" kern="0" spc="50" dirty="0">
                          <a:solidFill>
                            <a:srgbClr val="000000">
                              <a:alpha val="100000"/>
                            </a:srgbClr>
                          </a:solidFill>
                          <a:latin typeface="Microsoft YaHei"/>
                          <a:ea typeface="Microsoft YaHei"/>
                          <a:cs typeface="Microsoft YaHei"/>
                        </a:rPr>
                        <a:t>4.2.17</a:t>
                      </a:r>
                      <a:r>
                        <a:rPr sz="1200" kern="0" spc="0" dirty="0">
                          <a:solidFill>
                            <a:srgbClr val="000000">
                              <a:alpha val="100000"/>
                            </a:srgbClr>
                          </a:solidFill>
                          <a:latin typeface="Microsoft YaHei"/>
                          <a:ea typeface="Microsoft YaHei"/>
                          <a:cs typeface="Microsoft YaHei"/>
                        </a:rPr>
                        <a:t>         </a:t>
                      </a:r>
                      <a:r>
                        <a:rPr sz="1200" kern="0" spc="90" dirty="0">
                          <a:solidFill>
                            <a:srgbClr val="000000">
                              <a:alpha val="100000"/>
                            </a:srgbClr>
                          </a:solidFill>
                          <a:latin typeface="Microsoft YaHei"/>
                          <a:ea typeface="Microsoft YaHei"/>
                          <a:cs typeface="Microsoft YaHei"/>
                        </a:rPr>
                        <a:t>条 ：燃气厂站内可燃气体泄漏浓度可</a:t>
                      </a:r>
                      <a:r>
                        <a:rPr sz="1200" kern="0" spc="80" dirty="0">
                          <a:solidFill>
                            <a:srgbClr val="000000">
                              <a:alpha val="100000"/>
                            </a:srgbClr>
                          </a:solidFill>
                          <a:latin typeface="Microsoft YaHei"/>
                          <a:ea typeface="Microsoft YaHei"/>
                          <a:cs typeface="Microsoft YaHei"/>
                        </a:rPr>
                        <a:t>能达到</a:t>
                      </a:r>
                      <a:r>
                        <a:rPr sz="1200" kern="0" spc="0" dirty="0">
                          <a:solidFill>
                            <a:srgbClr val="000000">
                              <a:alpha val="100000"/>
                            </a:srgbClr>
                          </a:solidFill>
                          <a:latin typeface="Microsoft YaHei"/>
                          <a:ea typeface="Microsoft YaHei"/>
                          <a:cs typeface="Microsoft YaHei"/>
                        </a:rPr>
                        <a:t>       </a:t>
                      </a:r>
                      <a:r>
                        <a:rPr sz="1200" kern="0" spc="90" dirty="0">
                          <a:solidFill>
                            <a:srgbClr val="000000">
                              <a:alpha val="100000"/>
                            </a:srgbClr>
                          </a:solidFill>
                          <a:latin typeface="Microsoft YaHei"/>
                          <a:ea typeface="Microsoft YaHei"/>
                          <a:cs typeface="Microsoft YaHei"/>
                        </a:rPr>
                        <a:t>爆炸下限</a:t>
                      </a:r>
                      <a:r>
                        <a:rPr sz="1200" kern="0" spc="350" dirty="0">
                          <a:solidFill>
                            <a:srgbClr val="000000">
                              <a:alpha val="100000"/>
                            </a:srgbClr>
                          </a:solidFill>
                          <a:latin typeface="Microsoft YaHei"/>
                          <a:ea typeface="Microsoft YaHei"/>
                          <a:cs typeface="Microsoft YaHei"/>
                        </a:rPr>
                        <a:t> </a:t>
                      </a:r>
                      <a:r>
                        <a:rPr sz="1200" kern="0" spc="90" dirty="0">
                          <a:solidFill>
                            <a:srgbClr val="000000">
                              <a:alpha val="100000"/>
                            </a:srgbClr>
                          </a:solidFill>
                          <a:latin typeface="Microsoft YaHei"/>
                          <a:ea typeface="Microsoft YaHei"/>
                          <a:cs typeface="Microsoft YaHei"/>
                        </a:rPr>
                        <a:t>20%的燃气设施区域内或建</a:t>
                      </a:r>
                      <a:r>
                        <a:rPr sz="1200" kern="0" spc="330" dirty="0">
                          <a:solidFill>
                            <a:srgbClr val="000000">
                              <a:alpha val="100000"/>
                            </a:srgbClr>
                          </a:solidFill>
                          <a:latin typeface="Microsoft YaHei"/>
                          <a:ea typeface="Microsoft YaHei"/>
                          <a:cs typeface="Microsoft YaHei"/>
                        </a:rPr>
                        <a:t> </a:t>
                      </a:r>
                      <a:r>
                        <a:rPr sz="1200" kern="0" spc="90" dirty="0">
                          <a:solidFill>
                            <a:srgbClr val="000000">
                              <a:alpha val="100000"/>
                            </a:srgbClr>
                          </a:solidFill>
                          <a:latin typeface="Microsoft YaHei"/>
                          <a:ea typeface="Microsoft YaHei"/>
                          <a:cs typeface="Microsoft YaHei"/>
                        </a:rPr>
                        <a:t>(构)</a:t>
                      </a:r>
                      <a:r>
                        <a:rPr sz="1200" kern="0" spc="0" dirty="0">
                          <a:solidFill>
                            <a:srgbClr val="000000">
                              <a:alpha val="100000"/>
                            </a:srgbClr>
                          </a:solidFill>
                          <a:latin typeface="Microsoft YaHei"/>
                          <a:ea typeface="Microsoft YaHei"/>
                          <a:cs typeface="Microsoft YaHei"/>
                        </a:rPr>
                        <a:t>        </a:t>
                      </a:r>
                      <a:r>
                        <a:rPr sz="1200" kern="0" spc="90" dirty="0">
                          <a:solidFill>
                            <a:srgbClr val="000000">
                              <a:alpha val="100000"/>
                            </a:srgbClr>
                          </a:solidFill>
                          <a:latin typeface="Microsoft YaHei"/>
                          <a:ea typeface="Microsoft YaHei"/>
                          <a:cs typeface="Microsoft YaHei"/>
                        </a:rPr>
                        <a:t>筑物内 ，应设置固定式可燃气体浓度</a:t>
                      </a:r>
                      <a:r>
                        <a:rPr sz="1200" kern="0" spc="80" dirty="0">
                          <a:solidFill>
                            <a:srgbClr val="000000">
                              <a:alpha val="100000"/>
                            </a:srgbClr>
                          </a:solidFill>
                          <a:latin typeface="Microsoft YaHei"/>
                          <a:ea typeface="Microsoft YaHei"/>
                          <a:cs typeface="Microsoft YaHei"/>
                        </a:rPr>
                        <a:t>报警装</a:t>
                      </a:r>
                      <a:r>
                        <a:rPr sz="1200" kern="0" spc="0" dirty="0">
                          <a:solidFill>
                            <a:srgbClr val="000000">
                              <a:alpha val="100000"/>
                            </a:srgbClr>
                          </a:solidFill>
                          <a:latin typeface="Microsoft YaHei"/>
                          <a:ea typeface="Microsoft YaHei"/>
                          <a:cs typeface="Microsoft YaHei"/>
                        </a:rPr>
                        <a:t>       </a:t>
                      </a:r>
                      <a:r>
                        <a:rPr sz="1200" kern="0" spc="40" dirty="0">
                          <a:solidFill>
                            <a:srgbClr val="000000">
                              <a:alpha val="100000"/>
                            </a:srgbClr>
                          </a:solidFill>
                          <a:latin typeface="Microsoft YaHei"/>
                          <a:ea typeface="Microsoft YaHei"/>
                          <a:cs typeface="Microsoft YaHei"/>
                        </a:rPr>
                        <a:t>置。</a:t>
                      </a:r>
                      <a:endParaRPr sz="1200" dirty="0">
                        <a:latin typeface="Microsoft YaHei"/>
                        <a:ea typeface="Microsoft YaHei"/>
                        <a:cs typeface="Microsoft YaHei"/>
                      </a:endParaRPr>
                    </a:p>
                    <a:p>
                      <a:pPr marL="231775" indent="82550" algn="l" rtl="0" eaLnBrk="0">
                        <a:lnSpc>
                          <a:spcPct val="119000"/>
                        </a:lnSpc>
                        <a:spcBef>
                          <a:spcPts val="171"/>
                        </a:spcBef>
                        <a:tabLst/>
                      </a:pPr>
                      <a:r>
                        <a:rPr sz="1200" kern="0" spc="60" dirty="0">
                          <a:solidFill>
                            <a:srgbClr val="FF0000">
                              <a:alpha val="100000"/>
                            </a:srgbClr>
                          </a:solidFill>
                          <a:latin typeface="Microsoft YaHei"/>
                          <a:ea typeface="Microsoft YaHei"/>
                          <a:cs typeface="Microsoft YaHei"/>
                        </a:rPr>
                        <a:t>〖解读〗</a:t>
                      </a:r>
                      <a:r>
                        <a:rPr sz="1200" kern="0" spc="-80" dirty="0">
                          <a:solidFill>
                            <a:srgbClr val="FF0000">
                              <a:alpha val="100000"/>
                            </a:srgbClr>
                          </a:solidFill>
                          <a:latin typeface="Microsoft YaHei"/>
                          <a:ea typeface="Microsoft YaHei"/>
                          <a:cs typeface="Microsoft YaHei"/>
                        </a:rPr>
                        <a:t> </a:t>
                      </a:r>
                      <a:r>
                        <a:rPr sz="1200" kern="0" spc="60" dirty="0">
                          <a:solidFill>
                            <a:srgbClr val="000000">
                              <a:alpha val="100000"/>
                            </a:srgbClr>
                          </a:solidFill>
                          <a:latin typeface="Microsoft YaHei"/>
                          <a:ea typeface="Microsoft YaHei"/>
                          <a:cs typeface="Microsoft YaHei"/>
                        </a:rPr>
                        <a:t>《燃气工程项目规范》</a:t>
                      </a:r>
                      <a:r>
                        <a:rPr sz="1200" kern="0" spc="-50" dirty="0">
                          <a:solidFill>
                            <a:srgbClr val="000000">
                              <a:alpha val="100000"/>
                            </a:srgbClr>
                          </a:solidFill>
                          <a:latin typeface="Microsoft YaHei"/>
                          <a:ea typeface="Microsoft YaHei"/>
                          <a:cs typeface="Microsoft YaHei"/>
                        </a:rPr>
                        <a:t> </a:t>
                      </a:r>
                      <a:r>
                        <a:rPr sz="1200" kern="0" spc="0" dirty="0">
                          <a:solidFill>
                            <a:srgbClr val="000000">
                              <a:alpha val="100000"/>
                            </a:srgbClr>
                          </a:solidFill>
                          <a:latin typeface="Microsoft YaHei"/>
                          <a:ea typeface="Microsoft YaHei"/>
                          <a:cs typeface="Microsoft YaHei"/>
                        </a:rPr>
                        <a:t>GB</a:t>
                      </a:r>
                      <a:r>
                        <a:rPr sz="1200" kern="0" spc="60" dirty="0">
                          <a:solidFill>
                            <a:srgbClr val="000000">
                              <a:alpha val="100000"/>
                            </a:srgbClr>
                          </a:solidFill>
                          <a:latin typeface="Microsoft YaHei"/>
                          <a:ea typeface="Microsoft YaHei"/>
                          <a:cs typeface="Microsoft YaHei"/>
                        </a:rPr>
                        <a:t>55009</a:t>
                      </a:r>
                      <a:r>
                        <a:rPr sz="1200" kern="0" spc="0" dirty="0">
                          <a:solidFill>
                            <a:srgbClr val="000000">
                              <a:alpha val="100000"/>
                            </a:srgbClr>
                          </a:solidFill>
                          <a:latin typeface="Microsoft YaHei"/>
                          <a:ea typeface="Microsoft YaHei"/>
                          <a:cs typeface="Microsoft YaHei"/>
                        </a:rPr>
                        <a:t>         </a:t>
                      </a:r>
                      <a:r>
                        <a:rPr sz="1200" kern="0" spc="100" dirty="0">
                          <a:solidFill>
                            <a:srgbClr val="000000">
                              <a:alpha val="100000"/>
                            </a:srgbClr>
                          </a:solidFill>
                          <a:latin typeface="Microsoft YaHei"/>
                          <a:ea typeface="Microsoft YaHei"/>
                          <a:cs typeface="Microsoft YaHei"/>
                        </a:rPr>
                        <a:t>实施指南(4)应设置两级</a:t>
                      </a:r>
                      <a:r>
                        <a:rPr sz="1200" kern="0" spc="90" dirty="0">
                          <a:solidFill>
                            <a:srgbClr val="000000">
                              <a:alpha val="100000"/>
                            </a:srgbClr>
                          </a:solidFill>
                          <a:latin typeface="Microsoft YaHei"/>
                          <a:ea typeface="Microsoft YaHei"/>
                          <a:cs typeface="Microsoft YaHei"/>
                        </a:rPr>
                        <a:t>报警</a:t>
                      </a:r>
                      <a:r>
                        <a:rPr sz="1200" kern="0" spc="-170" dirty="0">
                          <a:solidFill>
                            <a:srgbClr val="000000">
                              <a:alpha val="100000"/>
                            </a:srgbClr>
                          </a:solidFill>
                          <a:latin typeface="Microsoft YaHei"/>
                          <a:ea typeface="Microsoft YaHei"/>
                          <a:cs typeface="Microsoft YaHei"/>
                        </a:rPr>
                        <a:t> </a:t>
                      </a:r>
                      <a:r>
                        <a:rPr sz="1200" kern="0" spc="90" dirty="0">
                          <a:solidFill>
                            <a:srgbClr val="000000">
                              <a:alpha val="100000"/>
                            </a:srgbClr>
                          </a:solidFill>
                          <a:latin typeface="Microsoft YaHei"/>
                          <a:ea typeface="Microsoft YaHei"/>
                          <a:cs typeface="Microsoft YaHei"/>
                        </a:rPr>
                        <a:t>。</a:t>
                      </a:r>
                      <a:r>
                        <a:rPr sz="1200" kern="0" spc="-210" dirty="0">
                          <a:solidFill>
                            <a:srgbClr val="000000">
                              <a:alpha val="100000"/>
                            </a:srgbClr>
                          </a:solidFill>
                          <a:latin typeface="Microsoft YaHei"/>
                          <a:ea typeface="Microsoft YaHei"/>
                          <a:cs typeface="Microsoft YaHei"/>
                        </a:rPr>
                        <a:t> </a:t>
                      </a:r>
                      <a:r>
                        <a:rPr sz="1200" kern="0" spc="90" dirty="0">
                          <a:solidFill>
                            <a:srgbClr val="000000">
                              <a:alpha val="100000"/>
                            </a:srgbClr>
                          </a:solidFill>
                          <a:latin typeface="Microsoft YaHei"/>
                          <a:ea typeface="Microsoft YaHei"/>
                          <a:cs typeface="Microsoft YaHei"/>
                        </a:rPr>
                        <a:t>可燃气体的</a:t>
                      </a:r>
                      <a:r>
                        <a:rPr sz="1200" kern="0" spc="0" dirty="0">
                          <a:solidFill>
                            <a:srgbClr val="000000">
                              <a:alpha val="100000"/>
                            </a:srgbClr>
                          </a:solidFill>
                          <a:latin typeface="Microsoft YaHei"/>
                          <a:ea typeface="Microsoft YaHei"/>
                          <a:cs typeface="Microsoft YaHei"/>
                        </a:rPr>
                        <a:t>         </a:t>
                      </a:r>
                      <a:r>
                        <a:rPr sz="1200" kern="0" spc="110" dirty="0">
                          <a:solidFill>
                            <a:srgbClr val="000000">
                              <a:alpha val="100000"/>
                            </a:srgbClr>
                          </a:solidFill>
                          <a:latin typeface="Microsoft YaHei"/>
                          <a:ea typeface="Microsoft YaHei"/>
                          <a:cs typeface="Microsoft YaHei"/>
                        </a:rPr>
                        <a:t>一级报警浓度设定值不应大于其爆炸下限值</a:t>
                      </a:r>
                      <a:r>
                        <a:rPr sz="1200" kern="0" spc="0" dirty="0">
                          <a:solidFill>
                            <a:srgbClr val="000000">
                              <a:alpha val="100000"/>
                            </a:srgbClr>
                          </a:solidFill>
                          <a:latin typeface="Microsoft YaHei"/>
                          <a:ea typeface="Microsoft YaHei"/>
                          <a:cs typeface="Microsoft YaHei"/>
                        </a:rPr>
                        <a:t>       </a:t>
                      </a:r>
                      <a:r>
                        <a:rPr sz="1200" kern="0" spc="80" dirty="0">
                          <a:solidFill>
                            <a:srgbClr val="000000">
                              <a:alpha val="100000"/>
                            </a:srgbClr>
                          </a:solidFill>
                          <a:latin typeface="Microsoft YaHei"/>
                          <a:ea typeface="Microsoft YaHei"/>
                          <a:cs typeface="Microsoft YaHei"/>
                        </a:rPr>
                        <a:t>(体积分数)的</a:t>
                      </a:r>
                      <a:r>
                        <a:rPr sz="1200" kern="0" spc="370" dirty="0">
                          <a:solidFill>
                            <a:srgbClr val="000000">
                              <a:alpha val="100000"/>
                            </a:srgbClr>
                          </a:solidFill>
                          <a:latin typeface="Microsoft YaHei"/>
                          <a:ea typeface="Microsoft YaHei"/>
                          <a:cs typeface="Microsoft YaHei"/>
                        </a:rPr>
                        <a:t> </a:t>
                      </a:r>
                      <a:r>
                        <a:rPr sz="1200" kern="0" spc="80" dirty="0">
                          <a:solidFill>
                            <a:srgbClr val="000000">
                              <a:alpha val="100000"/>
                            </a:srgbClr>
                          </a:solidFill>
                          <a:latin typeface="Microsoft YaHei"/>
                          <a:ea typeface="Microsoft YaHei"/>
                          <a:cs typeface="Microsoft YaHei"/>
                        </a:rPr>
                        <a:t>20%  ，可燃气体的二级报警</a:t>
                      </a:r>
                      <a:r>
                        <a:rPr sz="1200" kern="0" spc="0" dirty="0">
                          <a:solidFill>
                            <a:srgbClr val="000000">
                              <a:alpha val="100000"/>
                            </a:srgbClr>
                          </a:solidFill>
                          <a:latin typeface="Microsoft YaHei"/>
                          <a:ea typeface="Microsoft YaHei"/>
                          <a:cs typeface="Microsoft YaHei"/>
                        </a:rPr>
                        <a:t>        </a:t>
                      </a:r>
                      <a:r>
                        <a:rPr sz="1200" kern="0" spc="110" dirty="0">
                          <a:solidFill>
                            <a:srgbClr val="000000">
                              <a:alpha val="100000"/>
                            </a:srgbClr>
                          </a:solidFill>
                          <a:latin typeface="Microsoft YaHei"/>
                          <a:ea typeface="Microsoft YaHei"/>
                          <a:cs typeface="Microsoft YaHei"/>
                        </a:rPr>
                        <a:t>浓度设定值不应大于其爆炸下限值(体积分</a:t>
                      </a:r>
                      <a:r>
                        <a:rPr sz="1200" kern="0" spc="0" dirty="0">
                          <a:solidFill>
                            <a:srgbClr val="000000">
                              <a:alpha val="100000"/>
                            </a:srgbClr>
                          </a:solidFill>
                          <a:latin typeface="Microsoft YaHei"/>
                          <a:ea typeface="Microsoft YaHei"/>
                          <a:cs typeface="Microsoft YaHei"/>
                        </a:rPr>
                        <a:t>         </a:t>
                      </a:r>
                      <a:r>
                        <a:rPr sz="1200" kern="0" spc="80" dirty="0">
                          <a:solidFill>
                            <a:srgbClr val="000000">
                              <a:alpha val="100000"/>
                            </a:srgbClr>
                          </a:solidFill>
                          <a:latin typeface="Microsoft YaHei"/>
                          <a:ea typeface="Microsoft YaHei"/>
                          <a:cs typeface="Microsoft YaHei"/>
                        </a:rPr>
                        <a:t>数)的</a:t>
                      </a:r>
                      <a:r>
                        <a:rPr sz="1200" kern="0" spc="250" dirty="0">
                          <a:solidFill>
                            <a:srgbClr val="000000">
                              <a:alpha val="100000"/>
                            </a:srgbClr>
                          </a:solidFill>
                          <a:latin typeface="Microsoft YaHei"/>
                          <a:ea typeface="Microsoft YaHei"/>
                          <a:cs typeface="Microsoft YaHei"/>
                        </a:rPr>
                        <a:t> </a:t>
                      </a:r>
                      <a:r>
                        <a:rPr sz="1200" kern="0" spc="80" dirty="0">
                          <a:solidFill>
                            <a:srgbClr val="000000">
                              <a:alpha val="100000"/>
                            </a:srgbClr>
                          </a:solidFill>
                          <a:latin typeface="Microsoft YaHei"/>
                          <a:ea typeface="Microsoft YaHei"/>
                          <a:cs typeface="Microsoft YaHei"/>
                        </a:rPr>
                        <a:t>40%。</a:t>
                      </a:r>
                      <a:endParaRPr sz="1200" dirty="0">
                        <a:latin typeface="Microsoft YaHei"/>
                        <a:ea typeface="Microsoft YaHei"/>
                        <a:cs typeface="Microsoft YaHei"/>
                      </a:endParaRPr>
                    </a:p>
                  </a:txBody>
                  <a:tcPr marL="0" marR="0" marT="0" marB="0">
                    <a:lnL w="12700" cap="flat" cmpd="sng" algn="ctr">
                      <a:solidFill>
                        <a:srgbClr val="8EBFD6"/>
                      </a:solidFill>
                      <a:prstDash val="solid"/>
                      <a:round/>
                      <a:headEnd type="none" w="med" len="med"/>
                      <a:tailEnd type="none" w="med" len="med"/>
                    </a:lnL>
                    <a:lnR>
                      <a:noFill/>
                    </a:lnR>
                    <a:lnT>
                      <a:noFill/>
                    </a:lnT>
                    <a:lnB w="12700" cap="flat" cmpd="sng" algn="ctr">
                      <a:solidFill>
                        <a:srgbClr val="8EBFD6"/>
                      </a:solidFill>
                      <a:prstDash val="solid"/>
                      <a:round/>
                      <a:headEnd type="none" w="med" len="med"/>
                      <a:tailEnd type="none" w="med" len="med"/>
                    </a:lnB>
                  </a:tcPr>
                </a:tc>
                <a:extLst>
                  <a:ext uri="{0D108BD9-81ED-4DB2-BD59-A6C34878D82A}">
                    <a16:rowId xmlns:a16="http://schemas.microsoft.com/office/drawing/2014/main" val="10000"/>
                  </a:ext>
                </a:extLst>
              </a:tr>
              <a:tr h="2067560">
                <a:tc vMerge="1">
                  <a:txBody>
                    <a:bodyPr/>
                    <a:lstStyle/>
                    <a:p>
                      <a:pPr algn="l" rtl="0" eaLnBrk="0">
                        <a:lnSpc>
                          <a:spcPct val="100000"/>
                        </a:lnSpc>
                        <a:tabLst/>
                      </a:pPr>
                      <a:endParaRPr sz="1000" dirty="0">
                        <a:latin typeface="Arial"/>
                        <a:ea typeface="Arial"/>
                        <a:cs typeface="Arial"/>
                      </a:endParaRPr>
                    </a:p>
                  </a:txBody>
                  <a:tcPr marL="0" marR="0" marT="0" marB="0">
                    <a:lnL>
                      <a:noFill/>
                    </a:lnL>
                    <a:lnR w="12700" cap="flat" cmpd="sng" algn="ctr">
                      <a:solidFill>
                        <a:srgbClr val="8EBFD6"/>
                      </a:solidFill>
                      <a:prstDash val="solid"/>
                      <a:round/>
                      <a:headEnd type="none" w="med" len="med"/>
                      <a:tailEnd type="none" w="med" len="med"/>
                    </a:lnR>
                    <a:lnT>
                      <a:noFill/>
                    </a:lnT>
                    <a:lnB w="12700" cap="flat" cmpd="sng" algn="ctr">
                      <a:solidFill>
                        <a:srgbClr val="8EBFD6"/>
                      </a:solidFill>
                      <a:prstDash val="solid"/>
                      <a:round/>
                      <a:headEnd type="none" w="med" len="med"/>
                      <a:tailEnd type="none" w="med" len="med"/>
                    </a:lnB>
                  </a:tcPr>
                </a:tc>
                <a:tc>
                  <a:txBody>
                    <a:bodyPr/>
                    <a:lstStyle/>
                    <a:p>
                      <a:pPr algn="l" rtl="0" eaLnBrk="0">
                        <a:lnSpc>
                          <a:spcPct val="100000"/>
                        </a:lnSpc>
                        <a:tabLst/>
                      </a:pPr>
                      <a:endParaRPr sz="1000" dirty="0">
                        <a:latin typeface="Arial"/>
                        <a:ea typeface="Arial"/>
                        <a:cs typeface="Arial"/>
                      </a:endParaRPr>
                    </a:p>
                  </a:txBody>
                  <a:tcPr marL="0" marR="0" marT="0" marB="0">
                    <a:lnL w="12700" cap="flat" cmpd="sng" algn="ctr">
                      <a:solidFill>
                        <a:srgbClr val="8EBFD6"/>
                      </a:solidFill>
                      <a:prstDash val="solid"/>
                      <a:round/>
                      <a:headEnd type="none" w="med" len="med"/>
                      <a:tailEnd type="none" w="med" len="med"/>
                    </a:lnL>
                    <a:lnR>
                      <a:noFill/>
                    </a:lnR>
                    <a:lnT>
                      <a:noFill/>
                    </a:lnT>
                    <a:lnB w="12700" cap="flat" cmpd="sng" algn="ctr">
                      <a:solidFill>
                        <a:srgbClr val="8EBFD6"/>
                      </a:solidFill>
                      <a:prstDash val="solid"/>
                      <a:round/>
                      <a:headEnd type="none" w="med" len="med"/>
                      <a:tailEnd type="none" w="med" len="med"/>
                    </a:lnB>
                  </a:tcPr>
                </a:tc>
                <a:tc>
                  <a:txBody>
                    <a:bodyPr/>
                    <a:lstStyle/>
                    <a:p>
                      <a:pPr algn="l" rtl="0" eaLnBrk="0">
                        <a:lnSpc>
                          <a:spcPct val="100000"/>
                        </a:lnSpc>
                        <a:tabLst/>
                      </a:pPr>
                      <a:endParaRPr sz="1000" dirty="0">
                        <a:latin typeface="Arial"/>
                        <a:ea typeface="Arial"/>
                        <a:cs typeface="Arial"/>
                      </a:endParaRPr>
                    </a:p>
                  </a:txBody>
                  <a:tcPr marL="0" marR="0" marT="0" marB="0">
                    <a:lnL>
                      <a:noFill/>
                    </a:lnL>
                    <a:lnR w="12700" cap="flat" cmpd="sng" algn="ctr">
                      <a:solidFill>
                        <a:srgbClr val="8EBFD6"/>
                      </a:solidFill>
                      <a:prstDash val="solid"/>
                      <a:round/>
                      <a:headEnd type="none" w="med" len="med"/>
                      <a:tailEnd type="none" w="med" len="med"/>
                    </a:lnR>
                    <a:lnT>
                      <a:noFill/>
                    </a:lnT>
                    <a:lnB w="12700" cap="flat" cmpd="sng" algn="ctr">
                      <a:solidFill>
                        <a:srgbClr val="8EBFD6"/>
                      </a:solidFill>
                      <a:prstDash val="solid"/>
                      <a:round/>
                      <a:headEnd type="none" w="med" len="med"/>
                      <a:tailEnd type="none" w="med" len="med"/>
                    </a:lnB>
                  </a:tcPr>
                </a:tc>
                <a:tc vMerge="1">
                  <a:txBody>
                    <a:bodyPr/>
                    <a:lstStyle/>
                    <a:p>
                      <a:pPr algn="l" rtl="0" eaLnBrk="0">
                        <a:lnSpc>
                          <a:spcPct val="100000"/>
                        </a:lnSpc>
                        <a:tabLst/>
                      </a:pPr>
                      <a:endParaRPr sz="1000" dirty="0">
                        <a:latin typeface="Arial"/>
                        <a:ea typeface="Arial"/>
                        <a:cs typeface="Arial"/>
                      </a:endParaRPr>
                    </a:p>
                  </a:txBody>
                  <a:tcPr marL="0" marR="0" marT="0" marB="0">
                    <a:lnL w="12700" cap="flat" cmpd="sng" algn="ctr">
                      <a:solidFill>
                        <a:srgbClr val="8EBFD6"/>
                      </a:solidFill>
                      <a:prstDash val="solid"/>
                      <a:round/>
                      <a:headEnd type="none" w="med" len="med"/>
                      <a:tailEnd type="none" w="med" len="med"/>
                    </a:lnL>
                    <a:lnR>
                      <a:noFill/>
                    </a:lnR>
                    <a:lnT>
                      <a:noFill/>
                    </a:lnT>
                    <a:lnB w="12700" cap="flat" cmpd="sng" algn="ctr">
                      <a:solidFill>
                        <a:srgbClr val="8EBFD6"/>
                      </a:solidFill>
                      <a:prstDash val="solid"/>
                      <a:round/>
                      <a:headEnd type="none" w="med" len="med"/>
                      <a:tailEnd type="none" w="med" len="med"/>
                    </a:lnB>
                  </a:tcPr>
                </a:tc>
                <a:extLst>
                  <a:ext uri="{0D108BD9-81ED-4DB2-BD59-A6C34878D82A}">
                    <a16:rowId xmlns:a16="http://schemas.microsoft.com/office/drawing/2014/main" val="10001"/>
                  </a:ext>
                </a:extLst>
              </a:tr>
            </a:tbl>
          </a:graphicData>
        </a:graphic>
      </p:graphicFrame>
      <p:sp>
        <p:nvSpPr>
          <p:cNvPr id="1602" name="textbox 1602"/>
          <p:cNvSpPr/>
          <p:nvPr/>
        </p:nvSpPr>
        <p:spPr>
          <a:xfrm>
            <a:off x="702236" y="510426"/>
            <a:ext cx="8719819" cy="1052194"/>
          </a:xfrm>
          <a:prstGeom prst="rect">
            <a:avLst/>
          </a:prstGeom>
          <a:noFill/>
          <a:ln w="0" cap="flat">
            <a:noFill/>
            <a:prstDash val="solid"/>
            <a:miter lim="0"/>
          </a:ln>
        </p:spPr>
        <p:txBody>
          <a:bodyPr vert="horz" wrap="square" lIns="0" tIns="0" rIns="0" bIns="0"/>
          <a:lstStyle/>
          <a:p>
            <a:pPr algn="l" rtl="0" eaLnBrk="0">
              <a:lnSpc>
                <a:spcPct val="83341"/>
              </a:lnSpc>
              <a:tabLst/>
            </a:pPr>
            <a:endParaRPr sz="100" dirty="0">
              <a:latin typeface="Arial"/>
              <a:ea typeface="Arial"/>
              <a:cs typeface="Arial"/>
            </a:endParaRPr>
          </a:p>
          <a:p>
            <a:pPr marL="215900" algn="l" rtl="0" eaLnBrk="0">
              <a:lnSpc>
                <a:spcPts val="4227"/>
              </a:lnSpc>
              <a:tabLst/>
            </a:pPr>
            <a:r>
              <a:rPr sz="3200" b="1" kern="0" spc="-80" dirty="0">
                <a:solidFill>
                  <a:srgbClr val="000000">
                    <a:alpha val="100000"/>
                  </a:srgbClr>
                </a:solidFill>
                <a:latin typeface="Microsoft YaHei"/>
                <a:ea typeface="Microsoft YaHei"/>
                <a:cs typeface="Microsoft YaHei"/>
              </a:rPr>
              <a:t>《城镇燃气经营安全重大隐患判定标准》解析</a:t>
            </a:r>
            <a:endParaRPr sz="3200" dirty="0">
              <a:latin typeface="Microsoft YaHei"/>
              <a:ea typeface="Microsoft YaHei"/>
              <a:cs typeface="Microsoft YaHei"/>
            </a:endParaRPr>
          </a:p>
          <a:p>
            <a:pPr algn="l" rtl="0" eaLnBrk="0">
              <a:lnSpc>
                <a:spcPct val="104000"/>
              </a:lnSpc>
              <a:tabLst/>
            </a:pPr>
            <a:endParaRPr sz="1000" dirty="0">
              <a:latin typeface="Arial"/>
              <a:ea typeface="Arial"/>
              <a:cs typeface="Arial"/>
            </a:endParaRPr>
          </a:p>
          <a:p>
            <a:pPr algn="l" rtl="0" eaLnBrk="0">
              <a:lnSpc>
                <a:spcPct val="100000"/>
              </a:lnSpc>
              <a:tabLst/>
            </a:pPr>
            <a:endParaRPr sz="400" dirty="0">
              <a:latin typeface="Arial"/>
              <a:ea typeface="Arial"/>
              <a:cs typeface="Arial"/>
            </a:endParaRPr>
          </a:p>
          <a:p>
            <a:pPr marL="52069" algn="l" rtl="0" eaLnBrk="0">
              <a:lnSpc>
                <a:spcPts val="2123"/>
              </a:lnSpc>
              <a:spcBef>
                <a:spcPts val="1"/>
              </a:spcBef>
              <a:tabLst/>
            </a:pPr>
            <a:r>
              <a:rPr sz="1600" kern="0" spc="10" dirty="0">
                <a:solidFill>
                  <a:srgbClr val="FF0000">
                    <a:alpha val="100000"/>
                  </a:srgbClr>
                </a:solidFill>
                <a:latin typeface="Wingdings"/>
                <a:ea typeface="Wingdings"/>
                <a:cs typeface="Wingdings"/>
              </a:rPr>
              <a:t>n</a:t>
            </a:r>
            <a:r>
              <a:rPr sz="1600" kern="0" spc="-570" dirty="0">
                <a:solidFill>
                  <a:srgbClr val="FF0000">
                    <a:alpha val="100000"/>
                  </a:srgbClr>
                </a:solidFill>
                <a:latin typeface="Wingdings"/>
                <a:ea typeface="Wingdings"/>
                <a:cs typeface="Wingdings"/>
              </a:rPr>
              <a:t> </a:t>
            </a:r>
            <a:r>
              <a:rPr sz="1600" kern="0" spc="10" dirty="0">
                <a:solidFill>
                  <a:srgbClr val="000000">
                    <a:alpha val="100000"/>
                  </a:srgbClr>
                </a:solidFill>
                <a:latin typeface="Microsoft YaHei"/>
                <a:ea typeface="Microsoft YaHei"/>
                <a:cs typeface="Microsoft YaHei"/>
              </a:rPr>
              <a:t>第五条  燃气经营者在燃气厂站安全管理中</a:t>
            </a:r>
            <a:r>
              <a:rPr sz="1600" kern="0" spc="0" dirty="0">
                <a:solidFill>
                  <a:srgbClr val="000000">
                    <a:alpha val="100000"/>
                  </a:srgbClr>
                </a:solidFill>
                <a:latin typeface="Microsoft YaHei"/>
                <a:ea typeface="Microsoft YaHei"/>
                <a:cs typeface="Microsoft YaHei"/>
              </a:rPr>
              <a:t> ，有下列情形之一的 ，判定为重大隐患 </a:t>
            </a:r>
            <a:r>
              <a:rPr sz="1600" kern="0" spc="-380" dirty="0">
                <a:solidFill>
                  <a:srgbClr val="000000">
                    <a:alpha val="100000"/>
                  </a:srgbClr>
                </a:solidFill>
                <a:latin typeface="Microsoft YaHei"/>
                <a:ea typeface="Microsoft YaHei"/>
                <a:cs typeface="Microsoft YaHei"/>
              </a:rPr>
              <a:t>：（</a:t>
            </a:r>
            <a:r>
              <a:rPr sz="1600" kern="0" spc="80" dirty="0">
                <a:solidFill>
                  <a:srgbClr val="000000">
                    <a:alpha val="100000"/>
                  </a:srgbClr>
                </a:solidFill>
                <a:latin typeface="Microsoft YaHei"/>
                <a:ea typeface="Microsoft YaHei"/>
                <a:cs typeface="Microsoft YaHei"/>
              </a:rPr>
              <a:t> </a:t>
            </a:r>
            <a:r>
              <a:rPr sz="1600" kern="0" spc="0" dirty="0">
                <a:solidFill>
                  <a:srgbClr val="000000">
                    <a:alpha val="100000"/>
                  </a:srgbClr>
                </a:solidFill>
                <a:latin typeface="Microsoft YaHei"/>
                <a:ea typeface="Microsoft YaHei"/>
                <a:cs typeface="Microsoft YaHei"/>
              </a:rPr>
              <a:t>5种）</a:t>
            </a:r>
            <a:endParaRPr sz="1600" dirty="0">
              <a:latin typeface="Microsoft YaHei"/>
              <a:ea typeface="Microsoft YaHei"/>
              <a:cs typeface="Microsoft YaHei"/>
            </a:endParaRPr>
          </a:p>
        </p:txBody>
      </p:sp>
      <p:sp>
        <p:nvSpPr>
          <p:cNvPr id="1604" name="textbox 1604"/>
          <p:cNvSpPr/>
          <p:nvPr/>
        </p:nvSpPr>
        <p:spPr>
          <a:xfrm>
            <a:off x="919643" y="1802229"/>
            <a:ext cx="10114915" cy="591184"/>
          </a:xfrm>
          <a:prstGeom prst="rect">
            <a:avLst/>
          </a:prstGeom>
          <a:noFill/>
          <a:ln w="0" cap="flat">
            <a:noFill/>
            <a:prstDash val="solid"/>
            <a:miter lim="0"/>
          </a:ln>
        </p:spPr>
        <p:txBody>
          <a:bodyPr vert="horz" wrap="square" lIns="0" tIns="0" rIns="0" bIns="0"/>
          <a:lstStyle/>
          <a:p>
            <a:pPr algn="l" rtl="0" eaLnBrk="0">
              <a:lnSpc>
                <a:spcPct val="17935"/>
              </a:lnSpc>
              <a:tabLst/>
            </a:pPr>
            <a:endParaRPr sz="100" dirty="0">
              <a:latin typeface="Arial"/>
              <a:ea typeface="Arial"/>
              <a:cs typeface="Arial"/>
            </a:endParaRPr>
          </a:p>
          <a:p>
            <a:pPr marL="33019" indent="80644" algn="l" rtl="0" eaLnBrk="0">
              <a:lnSpc>
                <a:spcPct val="118000"/>
              </a:lnSpc>
              <a:tabLst/>
            </a:pPr>
            <a:r>
              <a:rPr sz="1600" kern="0" spc="80" dirty="0">
                <a:solidFill>
                  <a:srgbClr val="000000">
                    <a:alpha val="100000"/>
                  </a:srgbClr>
                </a:solidFill>
                <a:latin typeface="Microsoft YaHei"/>
                <a:ea typeface="Microsoft YaHei"/>
                <a:cs typeface="Microsoft YaHei"/>
              </a:rPr>
              <a:t>（ 五 ）燃气厂站内可燃气体泄漏浓度可能达到爆炸下限20%的燃气设施区域内或建（ 构 ）筑物内 ，未设</a:t>
            </a:r>
            <a:r>
              <a:rPr sz="1600" kern="0" spc="60" dirty="0">
                <a:solidFill>
                  <a:srgbClr val="000000">
                    <a:alpha val="100000"/>
                  </a:srgbClr>
                </a:solidFill>
                <a:latin typeface="Microsoft YaHei"/>
                <a:ea typeface="Microsoft YaHei"/>
                <a:cs typeface="Microsoft YaHei"/>
              </a:rPr>
              <a:t> </a:t>
            </a:r>
            <a:r>
              <a:rPr sz="1600" kern="0" spc="150" dirty="0">
                <a:solidFill>
                  <a:srgbClr val="000000">
                    <a:alpha val="100000"/>
                  </a:srgbClr>
                </a:solidFill>
                <a:latin typeface="Microsoft YaHei"/>
                <a:ea typeface="Microsoft YaHei"/>
                <a:cs typeface="Microsoft YaHei"/>
              </a:rPr>
              <a:t>置固定式可燃气体浓度</a:t>
            </a:r>
            <a:r>
              <a:rPr sz="1600" kern="0" spc="140" dirty="0">
                <a:solidFill>
                  <a:srgbClr val="000000">
                    <a:alpha val="100000"/>
                  </a:srgbClr>
                </a:solidFill>
                <a:latin typeface="Microsoft YaHei"/>
                <a:ea typeface="Microsoft YaHei"/>
                <a:cs typeface="Microsoft YaHei"/>
              </a:rPr>
              <a:t>报警装置。</a:t>
            </a:r>
            <a:endParaRPr sz="1600" dirty="0">
              <a:latin typeface="Microsoft YaHei"/>
              <a:ea typeface="Microsoft YaHei"/>
              <a:cs typeface="Microsoft YaHei"/>
            </a:endParaRPr>
          </a:p>
        </p:txBody>
      </p:sp>
      <p:pic>
        <p:nvPicPr>
          <p:cNvPr id="1606" name="picture 1606"/>
          <p:cNvPicPr>
            <a:picLocks noChangeAspect="1"/>
          </p:cNvPicPr>
          <p:nvPr/>
        </p:nvPicPr>
        <p:blipFill>
          <a:blip r:embed="rId2"/>
          <a:stretch>
            <a:fillRect/>
          </a:stretch>
        </p:blipFill>
        <p:spPr>
          <a:xfrm rot="21600000">
            <a:off x="5713475" y="4622292"/>
            <a:ext cx="1859279" cy="1728216"/>
          </a:xfrm>
          <a:prstGeom prst="rect">
            <a:avLst/>
          </a:prstGeom>
        </p:spPr>
      </p:pic>
      <p:pic>
        <p:nvPicPr>
          <p:cNvPr id="1608" name="picture 1608"/>
          <p:cNvPicPr>
            <a:picLocks noChangeAspect="1"/>
          </p:cNvPicPr>
          <p:nvPr/>
        </p:nvPicPr>
        <p:blipFill>
          <a:blip r:embed="rId3"/>
          <a:stretch>
            <a:fillRect/>
          </a:stretch>
        </p:blipFill>
        <p:spPr>
          <a:xfrm rot="21600000">
            <a:off x="3489959" y="4622292"/>
            <a:ext cx="1807464" cy="1728216"/>
          </a:xfrm>
          <a:prstGeom prst="rect">
            <a:avLst/>
          </a:prstGeom>
        </p:spPr>
      </p:pic>
      <p:sp>
        <p:nvSpPr>
          <p:cNvPr id="1610" name="textbox 1610"/>
          <p:cNvSpPr/>
          <p:nvPr/>
        </p:nvSpPr>
        <p:spPr>
          <a:xfrm>
            <a:off x="5095258" y="2724248"/>
            <a:ext cx="1998345" cy="295275"/>
          </a:xfrm>
          <a:prstGeom prst="rect">
            <a:avLst/>
          </a:prstGeom>
          <a:noFill/>
          <a:ln w="0" cap="flat">
            <a:noFill/>
            <a:prstDash val="solid"/>
            <a:miter lim="0"/>
          </a:ln>
        </p:spPr>
        <p:txBody>
          <a:bodyPr vert="horz" wrap="square" lIns="0" tIns="0" rIns="0" bIns="0"/>
          <a:lstStyle/>
          <a:p>
            <a:pPr algn="l" rtl="0" eaLnBrk="0">
              <a:lnSpc>
                <a:spcPct val="83341"/>
              </a:lnSpc>
              <a:tabLst/>
            </a:pPr>
            <a:endParaRPr sz="100" dirty="0">
              <a:latin typeface="Arial"/>
              <a:ea typeface="Arial"/>
              <a:cs typeface="Arial"/>
            </a:endParaRPr>
          </a:p>
          <a:p>
            <a:pPr marL="12700" algn="l" rtl="0" eaLnBrk="0">
              <a:lnSpc>
                <a:spcPts val="2123"/>
              </a:lnSpc>
              <a:tabLst/>
            </a:pPr>
            <a:r>
              <a:rPr sz="1600" kern="0" spc="110" dirty="0">
                <a:solidFill>
                  <a:srgbClr val="000000">
                    <a:alpha val="100000"/>
                  </a:srgbClr>
                </a:solidFill>
                <a:latin typeface="Microsoft YaHei"/>
                <a:ea typeface="Microsoft YaHei"/>
                <a:cs typeface="Microsoft YaHei"/>
              </a:rPr>
              <a:t>3</a:t>
            </a:r>
            <a:r>
              <a:rPr sz="1600" kern="0" spc="-190" dirty="0">
                <a:solidFill>
                  <a:srgbClr val="000000">
                    <a:alpha val="100000"/>
                  </a:srgbClr>
                </a:solidFill>
                <a:latin typeface="Microsoft YaHei"/>
                <a:ea typeface="Microsoft YaHei"/>
                <a:cs typeface="Microsoft YaHei"/>
              </a:rPr>
              <a:t> </a:t>
            </a:r>
            <a:r>
              <a:rPr sz="1600" kern="0" spc="110" dirty="0">
                <a:solidFill>
                  <a:srgbClr val="000000">
                    <a:alpha val="100000"/>
                  </a:srgbClr>
                </a:solidFill>
                <a:latin typeface="Microsoft YaHei"/>
                <a:ea typeface="Microsoft YaHei"/>
                <a:cs typeface="Microsoft YaHei"/>
              </a:rPr>
              <a:t>.液化石油气供应站</a:t>
            </a:r>
            <a:endParaRPr sz="1600" dirty="0">
              <a:latin typeface="Microsoft YaHei"/>
              <a:ea typeface="Microsoft YaHei"/>
              <a:cs typeface="Microsoft YaHei"/>
            </a:endParaRPr>
          </a:p>
        </p:txBody>
      </p:sp>
      <p:pic>
        <p:nvPicPr>
          <p:cNvPr id="1612" name="picture 1612"/>
          <p:cNvPicPr>
            <a:picLocks noChangeAspect="1"/>
          </p:cNvPicPr>
          <p:nvPr/>
        </p:nvPicPr>
        <p:blipFill>
          <a:blip r:embed="rId4"/>
          <a:stretch>
            <a:fillRect/>
          </a:stretch>
        </p:blipFill>
        <p:spPr>
          <a:xfrm rot="21600000">
            <a:off x="11472671" y="0"/>
            <a:ext cx="719328" cy="720852"/>
          </a:xfrm>
          <a:prstGeom prst="rect">
            <a:avLst/>
          </a:prstGeom>
        </p:spPr>
      </p:pic>
      <p:pic>
        <p:nvPicPr>
          <p:cNvPr id="1614" name="picture 1614"/>
          <p:cNvPicPr>
            <a:picLocks noChangeAspect="1"/>
          </p:cNvPicPr>
          <p:nvPr/>
        </p:nvPicPr>
        <p:blipFill>
          <a:blip r:embed="rId5"/>
          <a:stretch>
            <a:fillRect/>
          </a:stretch>
        </p:blipFill>
        <p:spPr>
          <a:xfrm rot="21600000">
            <a:off x="0" y="6138671"/>
            <a:ext cx="720852" cy="719328"/>
          </a:xfrm>
          <a:prstGeom prst="rect">
            <a:avLst/>
          </a:prstGeom>
        </p:spPr>
      </p:pic>
      <p:pic>
        <p:nvPicPr>
          <p:cNvPr id="1616" name="picture 1616"/>
          <p:cNvPicPr>
            <a:picLocks noChangeAspect="1"/>
          </p:cNvPicPr>
          <p:nvPr/>
        </p:nvPicPr>
        <p:blipFill>
          <a:blip r:embed="rId6"/>
          <a:stretch>
            <a:fillRect/>
          </a:stretch>
        </p:blipFill>
        <p:spPr>
          <a:xfrm rot="21600000">
            <a:off x="720090" y="1619250"/>
            <a:ext cx="10751184" cy="12700"/>
          </a:xfrm>
          <a:prstGeom prst="rect">
            <a:avLst/>
          </a:prstGeom>
        </p:spPr>
      </p:pic>
      <p:pic>
        <p:nvPicPr>
          <p:cNvPr id="1618" name="picture 1618"/>
          <p:cNvPicPr>
            <a:picLocks noChangeAspect="1"/>
          </p:cNvPicPr>
          <p:nvPr/>
        </p:nvPicPr>
        <p:blipFill>
          <a:blip r:embed="rId6"/>
          <a:stretch>
            <a:fillRect/>
          </a:stretch>
        </p:blipFill>
        <p:spPr>
          <a:xfrm rot="21600000">
            <a:off x="720090" y="2541270"/>
            <a:ext cx="10751184" cy="12700"/>
          </a:xfrm>
          <a:prstGeom prst="rect">
            <a:avLst/>
          </a:prstGeom>
        </p:spPr>
      </p:pic>
      <p:pic>
        <p:nvPicPr>
          <p:cNvPr id="1620" name="picture 1620"/>
          <p:cNvPicPr>
            <a:picLocks noChangeAspect="1"/>
          </p:cNvPicPr>
          <p:nvPr/>
        </p:nvPicPr>
        <p:blipFill>
          <a:blip r:embed="rId7"/>
          <a:stretch>
            <a:fillRect/>
          </a:stretch>
        </p:blipFill>
        <p:spPr>
          <a:xfrm rot="21600000">
            <a:off x="5481320" y="4552950"/>
            <a:ext cx="12700" cy="1971675"/>
          </a:xfrm>
          <a:prstGeom prst="rect">
            <a:avLst/>
          </a:prstGeom>
        </p:spPr>
      </p:pic>
    </p:spTree>
  </p:cSld>
  <p:clrMapOvr>
    <a:masterClrMapping/>
  </p:clrMapOvr>
</p:sld>
</file>

<file path=ppt/slides/slide75.xml><?xml version="1.0" encoding="utf-8"?>
<p:sld xmlns:a16="http://schemas.microsoft.com/office/drawing/2014/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22" name="rect 1622"/>
          <p:cNvSpPr/>
          <p:nvPr/>
        </p:nvSpPr>
        <p:spPr>
          <a:xfrm>
            <a:off x="0" y="0"/>
            <a:ext cx="12192000" cy="6858000"/>
          </a:xfrm>
          <a:prstGeom prst="rect">
            <a:avLst/>
          </a:prstGeom>
          <a:solidFill>
            <a:srgbClr val="E4F4FB">
              <a:alpha val="100000"/>
            </a:srgbClr>
          </a:solidFill>
          <a:ln w="0" cap="flat">
            <a:noFill/>
            <a:prstDash val="solid"/>
            <a:miter lim="0"/>
          </a:ln>
        </p:spPr>
        <p:txBody>
          <a:bodyPr rtlCol="0"/>
          <a:lstStyle/>
          <a:p>
            <a:pPr algn="ctr"/>
            <a:endParaRPr lang="zh-CN" altLang="en-US"/>
          </a:p>
        </p:txBody>
      </p:sp>
      <p:grpSp>
        <p:nvGrpSpPr>
          <p:cNvPr id="128" name="group 128"/>
          <p:cNvGrpSpPr/>
          <p:nvPr/>
        </p:nvGrpSpPr>
        <p:grpSpPr>
          <a:xfrm rot="21600000">
            <a:off x="720852" y="1626107"/>
            <a:ext cx="10750296" cy="4460748"/>
            <a:chOff x="0" y="0"/>
            <a:chExt cx="10750296" cy="4460748"/>
          </a:xfrm>
        </p:grpSpPr>
        <p:sp>
          <p:nvSpPr>
            <p:cNvPr id="1624" name="path 1624"/>
            <p:cNvSpPr/>
            <p:nvPr/>
          </p:nvSpPr>
          <p:spPr>
            <a:xfrm>
              <a:off x="0" y="0"/>
              <a:ext cx="10750296" cy="4460747"/>
            </a:xfrm>
            <a:custGeom>
              <a:avLst/>
              <a:gdLst/>
              <a:ahLst/>
              <a:cxnLst/>
              <a:rect l="0" t="0" r="0" b="0"/>
              <a:pathLst>
                <a:path w="16929" h="7024">
                  <a:moveTo>
                    <a:pt x="0" y="0"/>
                  </a:moveTo>
                  <a:lnTo>
                    <a:pt x="16929" y="0"/>
                  </a:lnTo>
                  <a:lnTo>
                    <a:pt x="16929" y="1452"/>
                  </a:lnTo>
                  <a:lnTo>
                    <a:pt x="0" y="1452"/>
                  </a:lnTo>
                  <a:lnTo>
                    <a:pt x="0" y="0"/>
                  </a:lnTo>
                  <a:close/>
                </a:path>
                <a:path w="16929" h="7024">
                  <a:moveTo>
                    <a:pt x="0" y="2431"/>
                  </a:moveTo>
                  <a:lnTo>
                    <a:pt x="4171" y="2431"/>
                  </a:lnTo>
                  <a:lnTo>
                    <a:pt x="4171" y="3410"/>
                  </a:lnTo>
                  <a:lnTo>
                    <a:pt x="0" y="3410"/>
                  </a:lnTo>
                  <a:lnTo>
                    <a:pt x="0" y="2431"/>
                  </a:lnTo>
                  <a:close/>
                </a:path>
                <a:path w="16929" h="7024">
                  <a:moveTo>
                    <a:pt x="4171" y="2431"/>
                  </a:moveTo>
                  <a:lnTo>
                    <a:pt x="11138" y="2431"/>
                  </a:lnTo>
                  <a:lnTo>
                    <a:pt x="11138" y="3410"/>
                  </a:lnTo>
                  <a:lnTo>
                    <a:pt x="4171" y="3410"/>
                  </a:lnTo>
                  <a:lnTo>
                    <a:pt x="4171" y="2431"/>
                  </a:lnTo>
                  <a:close/>
                </a:path>
                <a:path w="16929" h="7024">
                  <a:moveTo>
                    <a:pt x="11138" y="2431"/>
                  </a:moveTo>
                  <a:lnTo>
                    <a:pt x="16929" y="2431"/>
                  </a:lnTo>
                  <a:lnTo>
                    <a:pt x="16929" y="3410"/>
                  </a:lnTo>
                  <a:lnTo>
                    <a:pt x="11138" y="3410"/>
                  </a:lnTo>
                  <a:lnTo>
                    <a:pt x="11138" y="2431"/>
                  </a:lnTo>
                  <a:close/>
                </a:path>
                <a:path w="16929" h="7024">
                  <a:moveTo>
                    <a:pt x="0" y="4576"/>
                  </a:moveTo>
                  <a:lnTo>
                    <a:pt x="4171" y="4576"/>
                  </a:lnTo>
                  <a:lnTo>
                    <a:pt x="4171" y="7024"/>
                  </a:lnTo>
                  <a:lnTo>
                    <a:pt x="0" y="7024"/>
                  </a:lnTo>
                  <a:lnTo>
                    <a:pt x="0" y="4576"/>
                  </a:lnTo>
                  <a:close/>
                </a:path>
                <a:path w="16929" h="7024">
                  <a:moveTo>
                    <a:pt x="4171" y="4576"/>
                  </a:moveTo>
                  <a:lnTo>
                    <a:pt x="11138" y="4576"/>
                  </a:lnTo>
                  <a:lnTo>
                    <a:pt x="11138" y="7024"/>
                  </a:lnTo>
                  <a:lnTo>
                    <a:pt x="4171" y="7024"/>
                  </a:lnTo>
                  <a:lnTo>
                    <a:pt x="4171" y="4576"/>
                  </a:lnTo>
                  <a:close/>
                </a:path>
              </a:pathLst>
            </a:custGeom>
            <a:solidFill>
              <a:srgbClr val="B9D6E6">
                <a:alpha val="100000"/>
              </a:srgbClr>
            </a:solidFill>
            <a:ln w="0" cap="flat">
              <a:noFill/>
              <a:prstDash val="solid"/>
              <a:miter lim="0"/>
            </a:ln>
          </p:spPr>
          <p:txBody>
            <a:bodyPr rtlCol="0"/>
            <a:lstStyle/>
            <a:p>
              <a:pPr algn="ctr"/>
              <a:endParaRPr lang="zh-CN" altLang="en-US"/>
            </a:p>
          </p:txBody>
        </p:sp>
        <p:sp>
          <p:nvSpPr>
            <p:cNvPr id="1626" name="path 1626"/>
            <p:cNvSpPr/>
            <p:nvPr/>
          </p:nvSpPr>
          <p:spPr>
            <a:xfrm>
              <a:off x="0" y="922020"/>
              <a:ext cx="10750296" cy="3538727"/>
            </a:xfrm>
            <a:custGeom>
              <a:avLst/>
              <a:gdLst/>
              <a:ahLst/>
              <a:cxnLst/>
              <a:rect l="0" t="0" r="0" b="0"/>
              <a:pathLst>
                <a:path w="16929" h="5572">
                  <a:moveTo>
                    <a:pt x="0" y="0"/>
                  </a:moveTo>
                  <a:lnTo>
                    <a:pt x="16929" y="0"/>
                  </a:lnTo>
                  <a:lnTo>
                    <a:pt x="16929" y="979"/>
                  </a:lnTo>
                  <a:lnTo>
                    <a:pt x="0" y="979"/>
                  </a:lnTo>
                  <a:lnTo>
                    <a:pt x="0" y="0"/>
                  </a:lnTo>
                  <a:close/>
                </a:path>
                <a:path w="16929" h="5572">
                  <a:moveTo>
                    <a:pt x="0" y="1958"/>
                  </a:moveTo>
                  <a:lnTo>
                    <a:pt x="4171" y="1958"/>
                  </a:lnTo>
                  <a:lnTo>
                    <a:pt x="4171" y="3124"/>
                  </a:lnTo>
                  <a:lnTo>
                    <a:pt x="0" y="3124"/>
                  </a:lnTo>
                  <a:lnTo>
                    <a:pt x="0" y="1958"/>
                  </a:lnTo>
                  <a:close/>
                </a:path>
                <a:path w="16929" h="5572">
                  <a:moveTo>
                    <a:pt x="4171" y="1958"/>
                  </a:moveTo>
                  <a:lnTo>
                    <a:pt x="11138" y="1958"/>
                  </a:lnTo>
                  <a:lnTo>
                    <a:pt x="11138" y="3124"/>
                  </a:lnTo>
                  <a:lnTo>
                    <a:pt x="4171" y="3124"/>
                  </a:lnTo>
                  <a:lnTo>
                    <a:pt x="4171" y="1958"/>
                  </a:lnTo>
                  <a:close/>
                </a:path>
                <a:path w="16929" h="5572">
                  <a:moveTo>
                    <a:pt x="11138" y="1958"/>
                  </a:moveTo>
                  <a:lnTo>
                    <a:pt x="16929" y="1958"/>
                  </a:lnTo>
                  <a:lnTo>
                    <a:pt x="16929" y="5572"/>
                  </a:lnTo>
                  <a:lnTo>
                    <a:pt x="11138" y="5572"/>
                  </a:lnTo>
                  <a:lnTo>
                    <a:pt x="11138" y="1958"/>
                  </a:lnTo>
                  <a:close/>
                </a:path>
              </a:pathLst>
            </a:custGeom>
            <a:solidFill>
              <a:srgbClr val="FFFFFF">
                <a:alpha val="100000"/>
              </a:srgbClr>
            </a:solidFill>
            <a:ln w="0" cap="flat">
              <a:noFill/>
              <a:prstDash val="solid"/>
              <a:miter lim="0"/>
            </a:ln>
          </p:spPr>
          <p:txBody>
            <a:bodyPr rtlCol="0"/>
            <a:lstStyle/>
            <a:p>
              <a:pPr algn="ctr"/>
              <a:endParaRPr lang="zh-CN" altLang="en-US"/>
            </a:p>
          </p:txBody>
        </p:sp>
      </p:grpSp>
      <p:graphicFrame>
        <p:nvGraphicFramePr>
          <p:cNvPr id="1628" name="table 1628"/>
          <p:cNvGraphicFramePr>
            <a:graphicFrameLocks noGrp="1"/>
          </p:cNvGraphicFramePr>
          <p:nvPr/>
        </p:nvGraphicFramePr>
        <p:xfrm>
          <a:off x="720090" y="3169920"/>
          <a:ext cx="10750549" cy="2922270"/>
        </p:xfrm>
        <a:graphic>
          <a:graphicData uri="http://schemas.openxmlformats.org/drawingml/2006/table">
            <a:tbl>
              <a:tblPr/>
              <a:tblGrid>
                <a:gridCol w="2649220">
                  <a:extLst>
                    <a:ext uri="{9D8B030D-6E8A-4147-A177-3AD203B41FA5}">
                      <a16:colId xmlns:a16="http://schemas.microsoft.com/office/drawing/2014/main" val="20000"/>
                    </a:ext>
                  </a:extLst>
                </a:gridCol>
                <a:gridCol w="4424045">
                  <a:extLst>
                    <a:ext uri="{9D8B030D-6E8A-4147-A177-3AD203B41FA5}">
                      <a16:colId xmlns:a16="http://schemas.microsoft.com/office/drawing/2014/main" val="20001"/>
                    </a:ext>
                  </a:extLst>
                </a:gridCol>
                <a:gridCol w="3677284">
                  <a:extLst>
                    <a:ext uri="{9D8B030D-6E8A-4147-A177-3AD203B41FA5}">
                      <a16:colId xmlns:a16="http://schemas.microsoft.com/office/drawing/2014/main" val="20002"/>
                    </a:ext>
                  </a:extLst>
                </a:gridCol>
              </a:tblGrid>
              <a:tr h="2922270">
                <a:tc>
                  <a:txBody>
                    <a:bodyPr/>
                    <a:lstStyle/>
                    <a:p>
                      <a:pPr algn="l" rtl="0" eaLnBrk="0">
                        <a:lnSpc>
                          <a:spcPct val="152000"/>
                        </a:lnSpc>
                        <a:tabLst/>
                      </a:pPr>
                      <a:endParaRPr sz="1000" dirty="0">
                        <a:latin typeface="Arial"/>
                        <a:ea typeface="Arial"/>
                        <a:cs typeface="Arial"/>
                      </a:endParaRPr>
                    </a:p>
                    <a:p>
                      <a:pPr algn="l" rtl="0" eaLnBrk="0">
                        <a:lnSpc>
                          <a:spcPct val="8355"/>
                        </a:lnSpc>
                        <a:tabLst/>
                      </a:pPr>
                      <a:endParaRPr sz="100" dirty="0">
                        <a:latin typeface="Arial"/>
                        <a:ea typeface="Arial"/>
                        <a:cs typeface="Arial"/>
                      </a:endParaRPr>
                    </a:p>
                    <a:p>
                      <a:pPr marL="872489" algn="l" rtl="0" eaLnBrk="0">
                        <a:lnSpc>
                          <a:spcPct val="84000"/>
                        </a:lnSpc>
                        <a:tabLst/>
                      </a:pPr>
                      <a:r>
                        <a:rPr sz="1600" kern="0" spc="120" dirty="0">
                          <a:solidFill>
                            <a:srgbClr val="000000">
                              <a:alpha val="100000"/>
                            </a:srgbClr>
                          </a:solidFill>
                          <a:latin typeface="Microsoft YaHei"/>
                          <a:ea typeface="Microsoft YaHei"/>
                          <a:cs typeface="Microsoft YaHei"/>
                        </a:rPr>
                        <a:t>检查要点</a:t>
                      </a:r>
                      <a:endParaRPr sz="1600" dirty="0">
                        <a:latin typeface="Microsoft YaHei"/>
                        <a:ea typeface="Microsoft YaHei"/>
                        <a:cs typeface="Microsoft YaHei"/>
                      </a:endParaRPr>
                    </a:p>
                    <a:p>
                      <a:pPr algn="l" rtl="0" eaLnBrk="0">
                        <a:lnSpc>
                          <a:spcPct val="182000"/>
                        </a:lnSpc>
                        <a:tabLst/>
                      </a:pPr>
                      <a:endParaRPr sz="1000" dirty="0">
                        <a:latin typeface="Arial"/>
                        <a:ea typeface="Arial"/>
                        <a:cs typeface="Arial"/>
                      </a:endParaRPr>
                    </a:p>
                    <a:p>
                      <a:pPr marL="72389" indent="67310" algn="l" rtl="0" eaLnBrk="0">
                        <a:lnSpc>
                          <a:spcPct val="99000"/>
                        </a:lnSpc>
                        <a:spcBef>
                          <a:spcPts val="423"/>
                        </a:spcBef>
                        <a:tabLst/>
                      </a:pPr>
                      <a:r>
                        <a:rPr sz="1400" kern="0" spc="-90" dirty="0">
                          <a:solidFill>
                            <a:srgbClr val="000000">
                              <a:alpha val="100000"/>
                            </a:srgbClr>
                          </a:solidFill>
                          <a:latin typeface="Microsoft YaHei"/>
                          <a:ea typeface="Microsoft YaHei"/>
                          <a:cs typeface="Microsoft YaHei"/>
                        </a:rPr>
                        <a:t>（ </a:t>
                      </a:r>
                      <a:r>
                        <a:rPr sz="1400" kern="0" spc="-90" dirty="0">
                          <a:solidFill>
                            <a:srgbClr val="000000">
                              <a:alpha val="100000"/>
                            </a:srgbClr>
                          </a:solidFill>
                          <a:latin typeface="FangSong"/>
                          <a:ea typeface="FangSong"/>
                          <a:cs typeface="FangSong"/>
                        </a:rPr>
                        <a:t>2</a:t>
                      </a:r>
                      <a:r>
                        <a:rPr sz="1400" kern="0" spc="-340" dirty="0">
                          <a:solidFill>
                            <a:srgbClr val="000000">
                              <a:alpha val="100000"/>
                            </a:srgbClr>
                          </a:solidFill>
                          <a:latin typeface="FangSong"/>
                          <a:ea typeface="FangSong"/>
                          <a:cs typeface="FangSong"/>
                        </a:rPr>
                        <a:t> </a:t>
                      </a:r>
                      <a:r>
                        <a:rPr sz="1400" kern="0" spc="-90" dirty="0">
                          <a:solidFill>
                            <a:srgbClr val="000000">
                              <a:alpha val="100000"/>
                            </a:srgbClr>
                          </a:solidFill>
                          <a:latin typeface="Microsoft YaHei"/>
                          <a:ea typeface="Microsoft YaHei"/>
                          <a:cs typeface="Microsoft YaHei"/>
                        </a:rPr>
                        <a:t>）查固定式可燃气体浓度报</a:t>
                      </a:r>
                      <a:r>
                        <a:rPr sz="1400" kern="0" spc="0" dirty="0">
                          <a:solidFill>
                            <a:srgbClr val="000000">
                              <a:alpha val="100000"/>
                            </a:srgbClr>
                          </a:solidFill>
                          <a:latin typeface="Microsoft YaHei"/>
                          <a:ea typeface="Microsoft YaHei"/>
                          <a:cs typeface="Microsoft YaHei"/>
                        </a:rPr>
                        <a:t>    </a:t>
                      </a:r>
                      <a:r>
                        <a:rPr sz="1400" kern="0" spc="-10" dirty="0">
                          <a:solidFill>
                            <a:srgbClr val="000000">
                              <a:alpha val="100000"/>
                            </a:srgbClr>
                          </a:solidFill>
                          <a:latin typeface="Microsoft YaHei"/>
                          <a:ea typeface="Microsoft YaHei"/>
                          <a:cs typeface="Microsoft YaHei"/>
                        </a:rPr>
                        <a:t>警装置的检定或校准证书 ；</a:t>
                      </a:r>
                      <a:endParaRPr sz="1400" dirty="0">
                        <a:latin typeface="Microsoft YaHei"/>
                        <a:ea typeface="Microsoft YaHei"/>
                        <a:cs typeface="Microsoft YaHei"/>
                      </a:endParaRPr>
                    </a:p>
                    <a:p>
                      <a:pPr algn="l" rtl="0" eaLnBrk="0">
                        <a:lnSpc>
                          <a:spcPct val="110000"/>
                        </a:lnSpc>
                        <a:tabLst/>
                      </a:pPr>
                      <a:endParaRPr sz="1000" dirty="0">
                        <a:latin typeface="Arial"/>
                        <a:ea typeface="Arial"/>
                        <a:cs typeface="Arial"/>
                      </a:endParaRPr>
                    </a:p>
                    <a:p>
                      <a:pPr algn="l" rtl="0" eaLnBrk="0">
                        <a:lnSpc>
                          <a:spcPct val="110000"/>
                        </a:lnSpc>
                        <a:tabLst/>
                      </a:pPr>
                      <a:endParaRPr sz="1000" dirty="0">
                        <a:latin typeface="Arial"/>
                        <a:ea typeface="Arial"/>
                        <a:cs typeface="Arial"/>
                      </a:endParaRPr>
                    </a:p>
                    <a:p>
                      <a:pPr algn="l" rtl="0" eaLnBrk="0">
                        <a:lnSpc>
                          <a:spcPct val="110000"/>
                        </a:lnSpc>
                        <a:tabLst/>
                      </a:pPr>
                      <a:endParaRPr sz="1000" dirty="0">
                        <a:latin typeface="Arial"/>
                        <a:ea typeface="Arial"/>
                        <a:cs typeface="Arial"/>
                      </a:endParaRPr>
                    </a:p>
                    <a:p>
                      <a:pPr algn="l" rtl="0" eaLnBrk="0">
                        <a:lnSpc>
                          <a:spcPct val="110000"/>
                        </a:lnSpc>
                        <a:tabLst/>
                      </a:pPr>
                      <a:endParaRPr sz="1000" dirty="0">
                        <a:latin typeface="Arial"/>
                        <a:ea typeface="Arial"/>
                        <a:cs typeface="Arial"/>
                      </a:endParaRPr>
                    </a:p>
                    <a:p>
                      <a:pPr algn="l" rtl="0" eaLnBrk="0">
                        <a:lnSpc>
                          <a:spcPct val="117000"/>
                        </a:lnSpc>
                        <a:tabLst/>
                      </a:pPr>
                      <a:endParaRPr sz="300" dirty="0">
                        <a:latin typeface="Arial"/>
                        <a:ea typeface="Arial"/>
                        <a:cs typeface="Arial"/>
                      </a:endParaRPr>
                    </a:p>
                    <a:p>
                      <a:pPr marL="72389" indent="67310" algn="l" rtl="0" eaLnBrk="0">
                        <a:lnSpc>
                          <a:spcPct val="99000"/>
                        </a:lnSpc>
                        <a:spcBef>
                          <a:spcPts val="3"/>
                        </a:spcBef>
                        <a:tabLst/>
                      </a:pPr>
                      <a:r>
                        <a:rPr sz="1400" kern="0" spc="-100" dirty="0">
                          <a:solidFill>
                            <a:srgbClr val="000000">
                              <a:alpha val="100000"/>
                            </a:srgbClr>
                          </a:solidFill>
                          <a:latin typeface="Microsoft YaHei"/>
                          <a:ea typeface="Microsoft YaHei"/>
                          <a:cs typeface="Microsoft YaHei"/>
                        </a:rPr>
                        <a:t>（</a:t>
                      </a:r>
                      <a:r>
                        <a:rPr sz="1400" kern="0" spc="100" dirty="0">
                          <a:solidFill>
                            <a:srgbClr val="000000">
                              <a:alpha val="100000"/>
                            </a:srgbClr>
                          </a:solidFill>
                          <a:latin typeface="Microsoft YaHei"/>
                          <a:ea typeface="Microsoft YaHei"/>
                          <a:cs typeface="Microsoft YaHei"/>
                        </a:rPr>
                        <a:t> </a:t>
                      </a:r>
                      <a:r>
                        <a:rPr sz="1400" kern="0" spc="-100" dirty="0">
                          <a:solidFill>
                            <a:srgbClr val="000000">
                              <a:alpha val="100000"/>
                            </a:srgbClr>
                          </a:solidFill>
                          <a:latin typeface="FangSong"/>
                          <a:ea typeface="FangSong"/>
                          <a:cs typeface="FangSong"/>
                        </a:rPr>
                        <a:t>3</a:t>
                      </a:r>
                      <a:r>
                        <a:rPr sz="1400" kern="0" spc="-350" dirty="0">
                          <a:solidFill>
                            <a:srgbClr val="000000">
                              <a:alpha val="100000"/>
                            </a:srgbClr>
                          </a:solidFill>
                          <a:latin typeface="FangSong"/>
                          <a:ea typeface="FangSong"/>
                          <a:cs typeface="FangSong"/>
                        </a:rPr>
                        <a:t> </a:t>
                      </a:r>
                      <a:r>
                        <a:rPr sz="1400" kern="0" spc="-100" dirty="0">
                          <a:solidFill>
                            <a:srgbClr val="000000">
                              <a:alpha val="100000"/>
                            </a:srgbClr>
                          </a:solidFill>
                          <a:latin typeface="Microsoft YaHei"/>
                          <a:ea typeface="Microsoft YaHei"/>
                          <a:cs typeface="Microsoft YaHei"/>
                        </a:rPr>
                        <a:t>）查固定式可燃气</a:t>
                      </a:r>
                      <a:r>
                        <a:rPr sz="1400" kern="0" spc="-110" dirty="0">
                          <a:solidFill>
                            <a:srgbClr val="000000">
                              <a:alpha val="100000"/>
                            </a:srgbClr>
                          </a:solidFill>
                          <a:latin typeface="Microsoft YaHei"/>
                          <a:ea typeface="Microsoft YaHei"/>
                          <a:cs typeface="Microsoft YaHei"/>
                        </a:rPr>
                        <a:t>体浓度报</a:t>
                      </a:r>
                      <a:r>
                        <a:rPr sz="1400" kern="0" spc="0" dirty="0">
                          <a:solidFill>
                            <a:srgbClr val="000000">
                              <a:alpha val="100000"/>
                            </a:srgbClr>
                          </a:solidFill>
                          <a:latin typeface="Microsoft YaHei"/>
                          <a:ea typeface="Microsoft YaHei"/>
                          <a:cs typeface="Microsoft YaHei"/>
                        </a:rPr>
                        <a:t>    </a:t>
                      </a:r>
                      <a:r>
                        <a:rPr sz="1400" kern="0" spc="-10" dirty="0">
                          <a:solidFill>
                            <a:srgbClr val="000000">
                              <a:alpha val="100000"/>
                            </a:srgbClr>
                          </a:solidFill>
                          <a:latin typeface="Microsoft YaHei"/>
                          <a:ea typeface="Microsoft YaHei"/>
                          <a:cs typeface="Microsoft YaHei"/>
                        </a:rPr>
                        <a:t>警装置的供电系统 </a:t>
                      </a:r>
                      <a:r>
                        <a:rPr sz="1400" kern="0" spc="-20" dirty="0">
                          <a:solidFill>
                            <a:srgbClr val="000000">
                              <a:alpha val="100000"/>
                            </a:srgbClr>
                          </a:solidFill>
                          <a:latin typeface="Microsoft YaHei"/>
                          <a:ea typeface="Microsoft YaHei"/>
                          <a:cs typeface="Microsoft YaHei"/>
                        </a:rPr>
                        <a:t>；</a:t>
                      </a:r>
                      <a:endParaRPr sz="1400" dirty="0">
                        <a:latin typeface="Microsoft YaHei"/>
                        <a:ea typeface="Microsoft YaHei"/>
                        <a:cs typeface="Microsoft YaHei"/>
                      </a:endParaRPr>
                    </a:p>
                  </a:txBody>
                  <a:tcPr marL="0" marR="0" marT="0" marB="0">
                    <a:lnL>
                      <a:noFill/>
                    </a:lnL>
                    <a:lnR w="12700" cap="flat" cmpd="sng" algn="ctr">
                      <a:solidFill>
                        <a:srgbClr val="8EBFD6"/>
                      </a:solidFill>
                      <a:prstDash val="solid"/>
                      <a:round/>
                      <a:headEnd type="none" w="med" len="med"/>
                      <a:tailEnd type="none" w="med" len="med"/>
                    </a:lnR>
                    <a:lnT>
                      <a:noFill/>
                    </a:lnT>
                    <a:lnB w="12700" cap="flat" cmpd="sng" algn="ctr">
                      <a:solidFill>
                        <a:srgbClr val="8EBFD6"/>
                      </a:solidFill>
                      <a:prstDash val="solid"/>
                      <a:round/>
                      <a:headEnd type="none" w="med" len="med"/>
                      <a:tailEnd type="none" w="med" len="med"/>
                    </a:lnB>
                  </a:tcPr>
                </a:tc>
                <a:tc>
                  <a:txBody>
                    <a:bodyPr/>
                    <a:lstStyle/>
                    <a:p>
                      <a:pPr algn="l" rtl="0" eaLnBrk="0">
                        <a:lnSpc>
                          <a:spcPct val="152000"/>
                        </a:lnSpc>
                        <a:tabLst/>
                      </a:pPr>
                      <a:endParaRPr sz="1000" dirty="0">
                        <a:latin typeface="Arial"/>
                        <a:ea typeface="Arial"/>
                        <a:cs typeface="Arial"/>
                      </a:endParaRPr>
                    </a:p>
                    <a:p>
                      <a:pPr marL="1762125" algn="l" rtl="0" eaLnBrk="0">
                        <a:lnSpc>
                          <a:spcPct val="84000"/>
                        </a:lnSpc>
                        <a:spcBef>
                          <a:spcPts val="4"/>
                        </a:spcBef>
                        <a:tabLst/>
                      </a:pPr>
                      <a:r>
                        <a:rPr sz="1600" kern="0" spc="120" dirty="0">
                          <a:solidFill>
                            <a:srgbClr val="000000">
                              <a:alpha val="100000"/>
                            </a:srgbClr>
                          </a:solidFill>
                          <a:latin typeface="Microsoft YaHei"/>
                          <a:ea typeface="Microsoft YaHei"/>
                          <a:cs typeface="Microsoft YaHei"/>
                        </a:rPr>
                        <a:t>判定标准</a:t>
                      </a:r>
                      <a:endParaRPr sz="1600" dirty="0">
                        <a:latin typeface="Microsoft YaHei"/>
                        <a:ea typeface="Microsoft YaHei"/>
                        <a:cs typeface="Microsoft YaHei"/>
                      </a:endParaRPr>
                    </a:p>
                    <a:p>
                      <a:pPr algn="l" rtl="0" eaLnBrk="0">
                        <a:lnSpc>
                          <a:spcPct val="137000"/>
                        </a:lnSpc>
                        <a:tabLst/>
                      </a:pPr>
                      <a:endParaRPr sz="1000" dirty="0">
                        <a:latin typeface="Arial"/>
                        <a:ea typeface="Arial"/>
                        <a:cs typeface="Arial"/>
                      </a:endParaRPr>
                    </a:p>
                    <a:p>
                      <a:pPr algn="l" rtl="0" eaLnBrk="0">
                        <a:lnSpc>
                          <a:spcPct val="137000"/>
                        </a:lnSpc>
                        <a:tabLst/>
                      </a:pPr>
                      <a:endParaRPr sz="1000" dirty="0">
                        <a:latin typeface="Arial"/>
                        <a:ea typeface="Arial"/>
                        <a:cs typeface="Arial"/>
                      </a:endParaRPr>
                    </a:p>
                    <a:p>
                      <a:pPr algn="r" rtl="0" eaLnBrk="0">
                        <a:lnSpc>
                          <a:spcPct val="88000"/>
                        </a:lnSpc>
                        <a:spcBef>
                          <a:spcPts val="424"/>
                        </a:spcBef>
                        <a:tabLst/>
                      </a:pPr>
                      <a:r>
                        <a:rPr sz="1400" kern="0" spc="-70" dirty="0">
                          <a:solidFill>
                            <a:srgbClr val="000000">
                              <a:alpha val="100000"/>
                            </a:srgbClr>
                          </a:solidFill>
                          <a:latin typeface="Microsoft YaHei"/>
                          <a:ea typeface="Microsoft YaHei"/>
                          <a:cs typeface="Microsoft YaHei"/>
                        </a:rPr>
                        <a:t>固定式可燃气体浓度报警装置超期</a:t>
                      </a:r>
                      <a:r>
                        <a:rPr sz="1400" kern="0" spc="-80" dirty="0">
                          <a:solidFill>
                            <a:srgbClr val="000000">
                              <a:alpha val="100000"/>
                            </a:srgbClr>
                          </a:solidFill>
                          <a:latin typeface="Microsoft YaHei"/>
                          <a:ea typeface="Microsoft YaHei"/>
                          <a:cs typeface="Microsoft YaHei"/>
                        </a:rPr>
                        <a:t>未检 ，构成重大隐患。</a:t>
                      </a:r>
                      <a:endParaRPr sz="1400" dirty="0">
                        <a:latin typeface="Microsoft YaHei"/>
                        <a:ea typeface="Microsoft YaHei"/>
                        <a:cs typeface="Microsoft YaHei"/>
                      </a:endParaRPr>
                    </a:p>
                    <a:p>
                      <a:pPr algn="l" rtl="0" eaLnBrk="0">
                        <a:lnSpc>
                          <a:spcPct val="103000"/>
                        </a:lnSpc>
                        <a:tabLst/>
                      </a:pPr>
                      <a:endParaRPr sz="1000" dirty="0">
                        <a:latin typeface="Arial"/>
                        <a:ea typeface="Arial"/>
                        <a:cs typeface="Arial"/>
                      </a:endParaRPr>
                    </a:p>
                    <a:p>
                      <a:pPr algn="l" rtl="0" eaLnBrk="0">
                        <a:lnSpc>
                          <a:spcPct val="104000"/>
                        </a:lnSpc>
                        <a:tabLst/>
                      </a:pPr>
                      <a:endParaRPr sz="1000" dirty="0">
                        <a:latin typeface="Arial"/>
                        <a:ea typeface="Arial"/>
                        <a:cs typeface="Arial"/>
                      </a:endParaRPr>
                    </a:p>
                    <a:p>
                      <a:pPr algn="l" rtl="0" eaLnBrk="0">
                        <a:lnSpc>
                          <a:spcPct val="104000"/>
                        </a:lnSpc>
                        <a:tabLst/>
                      </a:pPr>
                      <a:endParaRPr sz="1000" dirty="0">
                        <a:latin typeface="Arial"/>
                        <a:ea typeface="Arial"/>
                        <a:cs typeface="Arial"/>
                      </a:endParaRPr>
                    </a:p>
                    <a:p>
                      <a:pPr algn="l" rtl="0" eaLnBrk="0">
                        <a:lnSpc>
                          <a:spcPct val="104000"/>
                        </a:lnSpc>
                        <a:tabLst/>
                      </a:pPr>
                      <a:endParaRPr sz="1000" dirty="0">
                        <a:latin typeface="Arial"/>
                        <a:ea typeface="Arial"/>
                        <a:cs typeface="Arial"/>
                      </a:endParaRPr>
                    </a:p>
                    <a:p>
                      <a:pPr algn="l" rtl="0" eaLnBrk="0">
                        <a:lnSpc>
                          <a:spcPct val="104000"/>
                        </a:lnSpc>
                        <a:tabLst/>
                      </a:pPr>
                      <a:endParaRPr sz="1000" dirty="0">
                        <a:latin typeface="Arial"/>
                        <a:ea typeface="Arial"/>
                        <a:cs typeface="Arial"/>
                      </a:endParaRPr>
                    </a:p>
                    <a:p>
                      <a:pPr algn="l" rtl="0" eaLnBrk="0">
                        <a:lnSpc>
                          <a:spcPct val="117000"/>
                        </a:lnSpc>
                        <a:tabLst/>
                      </a:pPr>
                      <a:endParaRPr sz="300" dirty="0">
                        <a:latin typeface="Arial"/>
                        <a:ea typeface="Arial"/>
                        <a:cs typeface="Arial"/>
                      </a:endParaRPr>
                    </a:p>
                    <a:p>
                      <a:pPr marL="71119" indent="10160" algn="l" rtl="0" eaLnBrk="0">
                        <a:lnSpc>
                          <a:spcPct val="93000"/>
                        </a:lnSpc>
                        <a:tabLst/>
                      </a:pPr>
                      <a:r>
                        <a:rPr sz="1400" kern="0" spc="-10" dirty="0">
                          <a:solidFill>
                            <a:srgbClr val="000000">
                              <a:alpha val="100000"/>
                            </a:srgbClr>
                          </a:solidFill>
                          <a:latin typeface="Microsoft YaHei"/>
                          <a:ea typeface="Microsoft YaHei"/>
                          <a:cs typeface="Microsoft YaHei"/>
                        </a:rPr>
                        <a:t>固定式可燃气体浓度报警控制系统未配备不间断电源 ，</a:t>
                      </a:r>
                      <a:r>
                        <a:rPr sz="1400" kern="0" spc="30" dirty="0">
                          <a:solidFill>
                            <a:srgbClr val="000000">
                              <a:alpha val="100000"/>
                            </a:srgbClr>
                          </a:solidFill>
                          <a:latin typeface="Microsoft YaHei"/>
                          <a:ea typeface="Microsoft YaHei"/>
                          <a:cs typeface="Microsoft YaHei"/>
                        </a:rPr>
                        <a:t>  </a:t>
                      </a:r>
                      <a:r>
                        <a:rPr sz="1400" kern="0" spc="-10" dirty="0">
                          <a:solidFill>
                            <a:srgbClr val="000000">
                              <a:alpha val="100000"/>
                            </a:srgbClr>
                          </a:solidFill>
                          <a:latin typeface="Microsoft YaHei"/>
                          <a:ea typeface="Microsoft YaHei"/>
                          <a:cs typeface="Microsoft YaHei"/>
                        </a:rPr>
                        <a:t>构成重大隐患。</a:t>
                      </a:r>
                      <a:endParaRPr sz="1400" dirty="0">
                        <a:latin typeface="Microsoft YaHei"/>
                        <a:ea typeface="Microsoft YaHei"/>
                        <a:cs typeface="Microsoft YaHei"/>
                      </a:endParaRPr>
                    </a:p>
                  </a:txBody>
                  <a:tcPr marL="0" marR="0" marT="0" marB="0">
                    <a:lnL w="12700" cap="flat" cmpd="sng" algn="ctr">
                      <a:solidFill>
                        <a:srgbClr val="8EBFD6"/>
                      </a:solidFill>
                      <a:prstDash val="solid"/>
                      <a:round/>
                      <a:headEnd type="none" w="med" len="med"/>
                      <a:tailEnd type="none" w="med" len="med"/>
                    </a:lnL>
                    <a:lnR w="12700" cap="flat" cmpd="sng" algn="ctr">
                      <a:solidFill>
                        <a:srgbClr val="8EBFD6"/>
                      </a:solidFill>
                      <a:prstDash val="solid"/>
                      <a:round/>
                      <a:headEnd type="none" w="med" len="med"/>
                      <a:tailEnd type="none" w="med" len="med"/>
                    </a:lnR>
                    <a:lnT>
                      <a:noFill/>
                    </a:lnT>
                    <a:lnB w="12700" cap="flat" cmpd="sng" algn="ctr">
                      <a:solidFill>
                        <a:srgbClr val="8EBFD6"/>
                      </a:solidFill>
                      <a:prstDash val="solid"/>
                      <a:round/>
                      <a:headEnd type="none" w="med" len="med"/>
                      <a:tailEnd type="none" w="med" len="med"/>
                    </a:lnB>
                  </a:tcPr>
                </a:tc>
                <a:tc>
                  <a:txBody>
                    <a:bodyPr/>
                    <a:lstStyle/>
                    <a:p>
                      <a:pPr algn="l" rtl="0" eaLnBrk="0">
                        <a:lnSpc>
                          <a:spcPct val="151000"/>
                        </a:lnSpc>
                        <a:tabLst/>
                      </a:pPr>
                      <a:endParaRPr sz="1000" dirty="0">
                        <a:latin typeface="Arial"/>
                        <a:ea typeface="Arial"/>
                        <a:cs typeface="Arial"/>
                      </a:endParaRPr>
                    </a:p>
                    <a:p>
                      <a:pPr marL="1162050" algn="l" rtl="0" eaLnBrk="0">
                        <a:lnSpc>
                          <a:spcPct val="85000"/>
                        </a:lnSpc>
                        <a:spcBef>
                          <a:spcPts val="1"/>
                        </a:spcBef>
                        <a:tabLst/>
                      </a:pPr>
                      <a:r>
                        <a:rPr sz="1600" kern="0" spc="140" dirty="0">
                          <a:solidFill>
                            <a:srgbClr val="000000">
                              <a:alpha val="100000"/>
                            </a:srgbClr>
                          </a:solidFill>
                          <a:latin typeface="Microsoft YaHei"/>
                          <a:ea typeface="Microsoft YaHei"/>
                          <a:cs typeface="Microsoft YaHei"/>
                        </a:rPr>
                        <a:t>相关参考依据</a:t>
                      </a:r>
                      <a:endParaRPr sz="1600" dirty="0">
                        <a:latin typeface="Microsoft YaHei"/>
                        <a:ea typeface="Microsoft YaHei"/>
                        <a:cs typeface="Microsoft YaHei"/>
                      </a:endParaRPr>
                    </a:p>
                    <a:p>
                      <a:pPr algn="l" rtl="0" eaLnBrk="0">
                        <a:lnSpc>
                          <a:spcPct val="106000"/>
                        </a:lnSpc>
                        <a:tabLst/>
                      </a:pPr>
                      <a:endParaRPr sz="1000" dirty="0">
                        <a:latin typeface="Arial"/>
                        <a:ea typeface="Arial"/>
                        <a:cs typeface="Arial"/>
                      </a:endParaRPr>
                    </a:p>
                    <a:p>
                      <a:pPr algn="l" rtl="0" eaLnBrk="0">
                        <a:lnSpc>
                          <a:spcPct val="107000"/>
                        </a:lnSpc>
                        <a:tabLst/>
                      </a:pPr>
                      <a:endParaRPr sz="1000" dirty="0">
                        <a:latin typeface="Arial"/>
                        <a:ea typeface="Arial"/>
                        <a:cs typeface="Arial"/>
                      </a:endParaRPr>
                    </a:p>
                    <a:p>
                      <a:pPr marL="231775" indent="81914" algn="l" rtl="0" eaLnBrk="0">
                        <a:lnSpc>
                          <a:spcPct val="118000"/>
                        </a:lnSpc>
                        <a:spcBef>
                          <a:spcPts val="362"/>
                        </a:spcBef>
                        <a:tabLst/>
                      </a:pPr>
                      <a:r>
                        <a:rPr sz="1200" kern="0" spc="50" dirty="0">
                          <a:solidFill>
                            <a:srgbClr val="FF0000">
                              <a:alpha val="100000"/>
                            </a:srgbClr>
                          </a:solidFill>
                          <a:latin typeface="Microsoft YaHei"/>
                          <a:ea typeface="Microsoft YaHei"/>
                          <a:cs typeface="Microsoft YaHei"/>
                        </a:rPr>
                        <a:t>〖解读〗</a:t>
                      </a:r>
                      <a:r>
                        <a:rPr sz="1200" kern="0" spc="50" dirty="0">
                          <a:solidFill>
                            <a:srgbClr val="000000">
                              <a:alpha val="100000"/>
                            </a:srgbClr>
                          </a:solidFill>
                          <a:latin typeface="Microsoft YaHei"/>
                          <a:ea typeface="Microsoft YaHei"/>
                          <a:cs typeface="Microsoft YaHei"/>
                        </a:rPr>
                        <a:t>《可燃气体检</a:t>
                      </a:r>
                      <a:r>
                        <a:rPr sz="1200" kern="0" spc="40" dirty="0">
                          <a:solidFill>
                            <a:srgbClr val="000000">
                              <a:alpha val="100000"/>
                            </a:srgbClr>
                          </a:solidFill>
                          <a:latin typeface="Microsoft YaHei"/>
                          <a:ea typeface="Microsoft YaHei"/>
                          <a:cs typeface="Microsoft YaHei"/>
                        </a:rPr>
                        <a:t>测报警器检定规程》</a:t>
                      </a:r>
                      <a:r>
                        <a:rPr sz="1200" kern="0" spc="0" dirty="0">
                          <a:solidFill>
                            <a:srgbClr val="000000">
                              <a:alpha val="100000"/>
                            </a:srgbClr>
                          </a:solidFill>
                          <a:latin typeface="Microsoft YaHei"/>
                          <a:ea typeface="Microsoft YaHei"/>
                          <a:cs typeface="Microsoft YaHei"/>
                        </a:rPr>
                        <a:t>         JJG</a:t>
                      </a:r>
                      <a:r>
                        <a:rPr sz="1200" kern="0" spc="320" dirty="0">
                          <a:solidFill>
                            <a:srgbClr val="000000">
                              <a:alpha val="100000"/>
                            </a:srgbClr>
                          </a:solidFill>
                          <a:latin typeface="Microsoft YaHei"/>
                          <a:ea typeface="Microsoft YaHei"/>
                          <a:cs typeface="Microsoft YaHei"/>
                        </a:rPr>
                        <a:t> </a:t>
                      </a:r>
                      <a:r>
                        <a:rPr sz="1200" kern="0" spc="70" dirty="0">
                          <a:solidFill>
                            <a:srgbClr val="000000">
                              <a:alpha val="100000"/>
                            </a:srgbClr>
                          </a:solidFill>
                          <a:latin typeface="Microsoft YaHei"/>
                          <a:ea typeface="Microsoft YaHei"/>
                          <a:cs typeface="Microsoft YaHei"/>
                        </a:rPr>
                        <a:t>693-2011第5</a:t>
                      </a:r>
                      <a:r>
                        <a:rPr sz="1200" kern="0" spc="-150" dirty="0">
                          <a:solidFill>
                            <a:srgbClr val="000000">
                              <a:alpha val="100000"/>
                            </a:srgbClr>
                          </a:solidFill>
                          <a:latin typeface="Microsoft YaHei"/>
                          <a:ea typeface="Microsoft YaHei"/>
                          <a:cs typeface="Microsoft YaHei"/>
                        </a:rPr>
                        <a:t> </a:t>
                      </a:r>
                      <a:r>
                        <a:rPr sz="1200" kern="0" spc="60" dirty="0">
                          <a:solidFill>
                            <a:srgbClr val="000000">
                              <a:alpha val="100000"/>
                            </a:srgbClr>
                          </a:solidFill>
                          <a:latin typeface="Microsoft YaHei"/>
                          <a:ea typeface="Microsoft YaHei"/>
                          <a:cs typeface="Microsoft YaHei"/>
                        </a:rPr>
                        <a:t>.</a:t>
                      </a:r>
                      <a:r>
                        <a:rPr sz="1200" kern="0" spc="-120" dirty="0">
                          <a:solidFill>
                            <a:srgbClr val="000000">
                              <a:alpha val="100000"/>
                            </a:srgbClr>
                          </a:solidFill>
                          <a:latin typeface="Microsoft YaHei"/>
                          <a:ea typeface="Microsoft YaHei"/>
                          <a:cs typeface="Microsoft YaHei"/>
                        </a:rPr>
                        <a:t> </a:t>
                      </a:r>
                      <a:r>
                        <a:rPr sz="1200" kern="0" spc="60" dirty="0">
                          <a:solidFill>
                            <a:srgbClr val="000000">
                              <a:alpha val="100000"/>
                            </a:srgbClr>
                          </a:solidFill>
                          <a:latin typeface="Microsoft YaHei"/>
                          <a:ea typeface="Microsoft YaHei"/>
                          <a:cs typeface="Microsoft YaHei"/>
                        </a:rPr>
                        <a:t>5条 ：检定周期 ，仪器</a:t>
                      </a:r>
                      <a:r>
                        <a:rPr sz="1200" kern="0" spc="0" dirty="0">
                          <a:solidFill>
                            <a:srgbClr val="000000">
                              <a:alpha val="100000"/>
                            </a:srgbClr>
                          </a:solidFill>
                          <a:latin typeface="Microsoft YaHei"/>
                          <a:ea typeface="Microsoft YaHei"/>
                          <a:cs typeface="Microsoft YaHei"/>
                        </a:rPr>
                        <a:t>         的检定周期一般不超过</a:t>
                      </a:r>
                      <a:r>
                        <a:rPr sz="1200" kern="0" spc="-10" dirty="0">
                          <a:solidFill>
                            <a:srgbClr val="000000">
                              <a:alpha val="100000"/>
                            </a:srgbClr>
                          </a:solidFill>
                          <a:latin typeface="Microsoft YaHei"/>
                          <a:ea typeface="Microsoft YaHei"/>
                          <a:cs typeface="Microsoft YaHei"/>
                        </a:rPr>
                        <a:t>1年。</a:t>
                      </a:r>
                      <a:endParaRPr sz="1200" dirty="0">
                        <a:latin typeface="Microsoft YaHei"/>
                        <a:ea typeface="Microsoft YaHei"/>
                        <a:cs typeface="Microsoft YaHei"/>
                      </a:endParaRPr>
                    </a:p>
                    <a:p>
                      <a:pPr marL="232409" indent="81280" algn="l" rtl="0" eaLnBrk="0">
                        <a:lnSpc>
                          <a:spcPct val="117000"/>
                        </a:lnSpc>
                        <a:spcBef>
                          <a:spcPts val="64"/>
                        </a:spcBef>
                        <a:tabLst/>
                      </a:pPr>
                      <a:r>
                        <a:rPr sz="1200" kern="0" spc="-30" dirty="0">
                          <a:solidFill>
                            <a:srgbClr val="FF0000">
                              <a:alpha val="100000"/>
                            </a:srgbClr>
                          </a:solidFill>
                          <a:latin typeface="Microsoft YaHei"/>
                          <a:ea typeface="Microsoft YaHei"/>
                          <a:cs typeface="Microsoft YaHei"/>
                        </a:rPr>
                        <a:t>〖解读〗</a:t>
                      </a:r>
                      <a:r>
                        <a:rPr sz="1200" kern="0" spc="-30" dirty="0">
                          <a:solidFill>
                            <a:srgbClr val="000000">
                              <a:alpha val="100000"/>
                            </a:srgbClr>
                          </a:solidFill>
                          <a:latin typeface="Microsoft YaHei"/>
                          <a:ea typeface="Microsoft YaHei"/>
                          <a:cs typeface="Microsoft YaHei"/>
                        </a:rPr>
                        <a:t>《石油化工可燃气体和有毒</a:t>
                      </a:r>
                      <a:r>
                        <a:rPr sz="1200" kern="0" spc="-40" dirty="0">
                          <a:solidFill>
                            <a:srgbClr val="000000">
                              <a:alpha val="100000"/>
                            </a:srgbClr>
                          </a:solidFill>
                          <a:latin typeface="Microsoft YaHei"/>
                          <a:ea typeface="Microsoft YaHei"/>
                          <a:cs typeface="Microsoft YaHei"/>
                        </a:rPr>
                        <a:t>气体检测报</a:t>
                      </a:r>
                      <a:r>
                        <a:rPr sz="1200" kern="0" spc="0" dirty="0">
                          <a:solidFill>
                            <a:srgbClr val="000000">
                              <a:alpha val="100000"/>
                            </a:srgbClr>
                          </a:solidFill>
                          <a:latin typeface="Microsoft YaHei"/>
                          <a:ea typeface="Microsoft YaHei"/>
                          <a:cs typeface="Microsoft YaHei"/>
                        </a:rPr>
                        <a:t>      警设计标准》GB/T</a:t>
                      </a:r>
                      <a:r>
                        <a:rPr sz="1200" kern="0" spc="100" dirty="0">
                          <a:solidFill>
                            <a:srgbClr val="000000">
                              <a:alpha val="100000"/>
                            </a:srgbClr>
                          </a:solidFill>
                          <a:latin typeface="Microsoft YaHei"/>
                          <a:ea typeface="Microsoft YaHei"/>
                          <a:cs typeface="Microsoft YaHei"/>
                        </a:rPr>
                        <a:t> </a:t>
                      </a:r>
                      <a:r>
                        <a:rPr sz="1200" kern="0" spc="0" dirty="0">
                          <a:solidFill>
                            <a:srgbClr val="000000">
                              <a:alpha val="100000"/>
                            </a:srgbClr>
                          </a:solidFill>
                          <a:latin typeface="Microsoft YaHei"/>
                          <a:ea typeface="Microsoft YaHei"/>
                          <a:cs typeface="Microsoft YaHei"/>
                        </a:rPr>
                        <a:t>50493-20</a:t>
                      </a:r>
                      <a:r>
                        <a:rPr sz="1200" kern="0" spc="-10" dirty="0">
                          <a:solidFill>
                            <a:srgbClr val="000000">
                              <a:alpha val="100000"/>
                            </a:srgbClr>
                          </a:solidFill>
                          <a:latin typeface="Microsoft YaHei"/>
                          <a:ea typeface="Microsoft YaHei"/>
                          <a:cs typeface="Microsoft YaHei"/>
                        </a:rPr>
                        <a:t>19 第3. 0. 9 条</a:t>
                      </a:r>
                      <a:r>
                        <a:rPr sz="1200" kern="0" spc="170" dirty="0">
                          <a:solidFill>
                            <a:srgbClr val="000000">
                              <a:alpha val="100000"/>
                            </a:srgbClr>
                          </a:solidFill>
                          <a:latin typeface="Microsoft YaHei"/>
                          <a:ea typeface="Microsoft YaHei"/>
                          <a:cs typeface="Microsoft YaHei"/>
                        </a:rPr>
                        <a:t> </a:t>
                      </a:r>
                      <a:r>
                        <a:rPr sz="1200" kern="0" spc="-10" dirty="0">
                          <a:solidFill>
                            <a:srgbClr val="000000">
                              <a:alpha val="100000"/>
                            </a:srgbClr>
                          </a:solidFill>
                          <a:latin typeface="Microsoft YaHei"/>
                          <a:ea typeface="Microsoft YaHei"/>
                          <a:cs typeface="Microsoft YaHei"/>
                        </a:rPr>
                        <a:t>：</a:t>
                      </a:r>
                      <a:r>
                        <a:rPr sz="1200" kern="0" spc="0" dirty="0">
                          <a:solidFill>
                            <a:srgbClr val="000000">
                              <a:alpha val="100000"/>
                            </a:srgbClr>
                          </a:solidFill>
                          <a:latin typeface="Microsoft YaHei"/>
                          <a:ea typeface="Microsoft YaHei"/>
                          <a:cs typeface="Microsoft YaHei"/>
                        </a:rPr>
                        <a:t>      可燃气体和有毒气体检测报警系统的气体探</a:t>
                      </a:r>
                      <a:r>
                        <a:rPr sz="1200" kern="0" spc="-10" dirty="0">
                          <a:solidFill>
                            <a:srgbClr val="000000">
                              <a:alpha val="100000"/>
                            </a:srgbClr>
                          </a:solidFill>
                          <a:latin typeface="Microsoft YaHei"/>
                          <a:ea typeface="Microsoft YaHei"/>
                          <a:cs typeface="Microsoft YaHei"/>
                        </a:rPr>
                        <a:t>测器、   </a:t>
                      </a:r>
                      <a:r>
                        <a:rPr sz="1200" kern="0" spc="-20" dirty="0">
                          <a:solidFill>
                            <a:srgbClr val="000000">
                              <a:alpha val="100000"/>
                            </a:srgbClr>
                          </a:solidFill>
                          <a:latin typeface="Microsoft YaHei"/>
                          <a:ea typeface="Microsoft YaHei"/>
                          <a:cs typeface="Microsoft YaHei"/>
                        </a:rPr>
                        <a:t>报警控制单元、现场警报器等的供电负荷 ，应按</a:t>
                      </a:r>
                      <a:r>
                        <a:rPr sz="1200" kern="0" spc="0" dirty="0">
                          <a:solidFill>
                            <a:srgbClr val="000000">
                              <a:alpha val="100000"/>
                            </a:srgbClr>
                          </a:solidFill>
                          <a:latin typeface="Microsoft YaHei"/>
                          <a:ea typeface="Microsoft YaHei"/>
                          <a:cs typeface="Microsoft YaHei"/>
                        </a:rPr>
                        <a:t>      </a:t>
                      </a:r>
                      <a:r>
                        <a:rPr sz="1200" kern="0" spc="-20" dirty="0">
                          <a:solidFill>
                            <a:srgbClr val="000000">
                              <a:alpha val="100000"/>
                            </a:srgbClr>
                          </a:solidFill>
                          <a:latin typeface="Microsoft YaHei"/>
                          <a:ea typeface="Microsoft YaHei"/>
                          <a:cs typeface="Microsoft YaHei"/>
                        </a:rPr>
                        <a:t>一级用电负荷中特别重要的负荷考虑 ，宜采用</a:t>
                      </a:r>
                      <a:endParaRPr sz="1200" dirty="0">
                        <a:latin typeface="Microsoft YaHei"/>
                        <a:ea typeface="Microsoft YaHei"/>
                        <a:cs typeface="Microsoft YaHei"/>
                      </a:endParaRPr>
                    </a:p>
                    <a:p>
                      <a:pPr algn="l" rtl="0" eaLnBrk="0">
                        <a:lnSpc>
                          <a:spcPct val="114000"/>
                        </a:lnSpc>
                        <a:tabLst/>
                      </a:pPr>
                      <a:endParaRPr sz="300" dirty="0">
                        <a:latin typeface="Arial"/>
                        <a:ea typeface="Arial"/>
                        <a:cs typeface="Arial"/>
                      </a:endParaRPr>
                    </a:p>
                    <a:p>
                      <a:pPr marL="243840" algn="l" rtl="0" eaLnBrk="0">
                        <a:lnSpc>
                          <a:spcPct val="88000"/>
                        </a:lnSpc>
                        <a:spcBef>
                          <a:spcPts val="3"/>
                        </a:spcBef>
                        <a:tabLst/>
                      </a:pPr>
                      <a:r>
                        <a:rPr sz="1200" kern="0" spc="-10" dirty="0">
                          <a:solidFill>
                            <a:srgbClr val="000000">
                              <a:alpha val="100000"/>
                            </a:srgbClr>
                          </a:solidFill>
                          <a:latin typeface="Microsoft YaHei"/>
                          <a:ea typeface="Microsoft YaHei"/>
                          <a:cs typeface="Microsoft YaHei"/>
                        </a:rPr>
                        <a:t>UPS 电源装置供</a:t>
                      </a:r>
                      <a:r>
                        <a:rPr sz="1200" kern="0" spc="-20" dirty="0">
                          <a:solidFill>
                            <a:srgbClr val="000000">
                              <a:alpha val="100000"/>
                            </a:srgbClr>
                          </a:solidFill>
                          <a:latin typeface="Microsoft YaHei"/>
                          <a:ea typeface="Microsoft YaHei"/>
                          <a:cs typeface="Microsoft YaHei"/>
                        </a:rPr>
                        <a:t>电。</a:t>
                      </a:r>
                      <a:endParaRPr sz="1200" dirty="0">
                        <a:latin typeface="Microsoft YaHei"/>
                        <a:ea typeface="Microsoft YaHei"/>
                        <a:cs typeface="Microsoft YaHei"/>
                      </a:endParaRPr>
                    </a:p>
                  </a:txBody>
                  <a:tcPr marL="0" marR="0" marT="0" marB="0">
                    <a:lnL w="12700" cap="flat" cmpd="sng" algn="ctr">
                      <a:solidFill>
                        <a:srgbClr val="8EBFD6"/>
                      </a:solidFill>
                      <a:prstDash val="solid"/>
                      <a:round/>
                      <a:headEnd type="none" w="med" len="med"/>
                      <a:tailEnd type="none" w="med" len="med"/>
                    </a:lnL>
                    <a:lnR>
                      <a:noFill/>
                    </a:lnR>
                    <a:lnT>
                      <a:noFill/>
                    </a:lnT>
                    <a:lnB w="12700" cap="flat" cmpd="sng" algn="ctr">
                      <a:solidFill>
                        <a:srgbClr val="8EBFD6"/>
                      </a:solidFill>
                      <a:prstDash val="solid"/>
                      <a:round/>
                      <a:headEnd type="none" w="med" len="med"/>
                      <a:tailEnd type="none" w="med" len="med"/>
                    </a:lnB>
                  </a:tcPr>
                </a:tc>
                <a:extLst>
                  <a:ext uri="{0D108BD9-81ED-4DB2-BD59-A6C34878D82A}">
                    <a16:rowId xmlns:a16="http://schemas.microsoft.com/office/drawing/2014/main" val="10000"/>
                  </a:ext>
                </a:extLst>
              </a:tr>
            </a:tbl>
          </a:graphicData>
        </a:graphic>
      </p:graphicFrame>
      <p:sp>
        <p:nvSpPr>
          <p:cNvPr id="1630" name="textbox 1630"/>
          <p:cNvSpPr/>
          <p:nvPr/>
        </p:nvSpPr>
        <p:spPr>
          <a:xfrm>
            <a:off x="701601" y="510426"/>
            <a:ext cx="8720455" cy="1052194"/>
          </a:xfrm>
          <a:prstGeom prst="rect">
            <a:avLst/>
          </a:prstGeom>
          <a:noFill/>
          <a:ln w="0" cap="flat">
            <a:noFill/>
            <a:prstDash val="solid"/>
            <a:miter lim="0"/>
          </a:ln>
        </p:spPr>
        <p:txBody>
          <a:bodyPr vert="horz" wrap="square" lIns="0" tIns="0" rIns="0" bIns="0"/>
          <a:lstStyle/>
          <a:p>
            <a:pPr algn="l" rtl="0" eaLnBrk="0">
              <a:lnSpc>
                <a:spcPct val="83341"/>
              </a:lnSpc>
              <a:tabLst/>
            </a:pPr>
            <a:endParaRPr sz="100" dirty="0">
              <a:latin typeface="Arial"/>
              <a:ea typeface="Arial"/>
              <a:cs typeface="Arial"/>
            </a:endParaRPr>
          </a:p>
          <a:p>
            <a:pPr marL="215900" algn="l" rtl="0" eaLnBrk="0">
              <a:lnSpc>
                <a:spcPts val="4227"/>
              </a:lnSpc>
              <a:tabLst/>
            </a:pPr>
            <a:r>
              <a:rPr sz="3200" b="1" kern="0" spc="-80" dirty="0">
                <a:solidFill>
                  <a:srgbClr val="000000">
                    <a:alpha val="100000"/>
                  </a:srgbClr>
                </a:solidFill>
                <a:latin typeface="Microsoft YaHei"/>
                <a:ea typeface="Microsoft YaHei"/>
                <a:cs typeface="Microsoft YaHei"/>
              </a:rPr>
              <a:t>《城镇燃气经营安全重大隐患判定标准》解析</a:t>
            </a:r>
            <a:endParaRPr sz="3200" dirty="0">
              <a:latin typeface="Microsoft YaHei"/>
              <a:ea typeface="Microsoft YaHei"/>
              <a:cs typeface="Microsoft YaHei"/>
            </a:endParaRPr>
          </a:p>
          <a:p>
            <a:pPr algn="l" rtl="0" eaLnBrk="0">
              <a:lnSpc>
                <a:spcPct val="104000"/>
              </a:lnSpc>
              <a:tabLst/>
            </a:pPr>
            <a:endParaRPr sz="1000" dirty="0">
              <a:latin typeface="Arial"/>
              <a:ea typeface="Arial"/>
              <a:cs typeface="Arial"/>
            </a:endParaRPr>
          </a:p>
          <a:p>
            <a:pPr algn="l" rtl="0" eaLnBrk="0">
              <a:lnSpc>
                <a:spcPct val="100000"/>
              </a:lnSpc>
              <a:tabLst/>
            </a:pPr>
            <a:endParaRPr sz="400" dirty="0">
              <a:latin typeface="Arial"/>
              <a:ea typeface="Arial"/>
              <a:cs typeface="Arial"/>
            </a:endParaRPr>
          </a:p>
          <a:p>
            <a:pPr marL="52705" algn="l" rtl="0" eaLnBrk="0">
              <a:lnSpc>
                <a:spcPts val="2123"/>
              </a:lnSpc>
              <a:spcBef>
                <a:spcPts val="1"/>
              </a:spcBef>
              <a:tabLst/>
            </a:pPr>
            <a:r>
              <a:rPr sz="1600" kern="0" spc="10" dirty="0">
                <a:solidFill>
                  <a:srgbClr val="FF0000">
                    <a:alpha val="100000"/>
                  </a:srgbClr>
                </a:solidFill>
                <a:latin typeface="Wingdings"/>
                <a:ea typeface="Wingdings"/>
                <a:cs typeface="Wingdings"/>
              </a:rPr>
              <a:t>n</a:t>
            </a:r>
            <a:r>
              <a:rPr sz="1600" kern="0" spc="-570" dirty="0">
                <a:solidFill>
                  <a:srgbClr val="FF0000">
                    <a:alpha val="100000"/>
                  </a:srgbClr>
                </a:solidFill>
                <a:latin typeface="Wingdings"/>
                <a:ea typeface="Wingdings"/>
                <a:cs typeface="Wingdings"/>
              </a:rPr>
              <a:t> </a:t>
            </a:r>
            <a:r>
              <a:rPr sz="1600" kern="0" spc="10" dirty="0">
                <a:solidFill>
                  <a:srgbClr val="000000">
                    <a:alpha val="100000"/>
                  </a:srgbClr>
                </a:solidFill>
                <a:latin typeface="Microsoft YaHei"/>
                <a:ea typeface="Microsoft YaHei"/>
                <a:cs typeface="Microsoft YaHei"/>
              </a:rPr>
              <a:t>第五条  燃气经营者在燃气厂站安全管理中</a:t>
            </a:r>
            <a:r>
              <a:rPr sz="1600" kern="0" spc="0" dirty="0">
                <a:solidFill>
                  <a:srgbClr val="000000">
                    <a:alpha val="100000"/>
                  </a:srgbClr>
                </a:solidFill>
                <a:latin typeface="Microsoft YaHei"/>
                <a:ea typeface="Microsoft YaHei"/>
                <a:cs typeface="Microsoft YaHei"/>
              </a:rPr>
              <a:t> ，有下列情形之一的 ，判定为重大隐患 </a:t>
            </a:r>
            <a:r>
              <a:rPr sz="1600" kern="0" spc="-380" dirty="0">
                <a:solidFill>
                  <a:srgbClr val="000000">
                    <a:alpha val="100000"/>
                  </a:srgbClr>
                </a:solidFill>
                <a:latin typeface="Microsoft YaHei"/>
                <a:ea typeface="Microsoft YaHei"/>
                <a:cs typeface="Microsoft YaHei"/>
              </a:rPr>
              <a:t>：（</a:t>
            </a:r>
            <a:r>
              <a:rPr sz="1600" kern="0" spc="80" dirty="0">
                <a:solidFill>
                  <a:srgbClr val="000000">
                    <a:alpha val="100000"/>
                  </a:srgbClr>
                </a:solidFill>
                <a:latin typeface="Microsoft YaHei"/>
                <a:ea typeface="Microsoft YaHei"/>
                <a:cs typeface="Microsoft YaHei"/>
              </a:rPr>
              <a:t> </a:t>
            </a:r>
            <a:r>
              <a:rPr sz="1600" kern="0" spc="0" dirty="0">
                <a:solidFill>
                  <a:srgbClr val="000000">
                    <a:alpha val="100000"/>
                  </a:srgbClr>
                </a:solidFill>
                <a:latin typeface="Microsoft YaHei"/>
                <a:ea typeface="Microsoft YaHei"/>
                <a:cs typeface="Microsoft YaHei"/>
              </a:rPr>
              <a:t>5种）</a:t>
            </a:r>
            <a:endParaRPr sz="1600" dirty="0">
              <a:latin typeface="Microsoft YaHei"/>
              <a:ea typeface="Microsoft YaHei"/>
              <a:cs typeface="Microsoft YaHei"/>
            </a:endParaRPr>
          </a:p>
        </p:txBody>
      </p:sp>
      <p:sp>
        <p:nvSpPr>
          <p:cNvPr id="1632" name="textbox 1632"/>
          <p:cNvSpPr/>
          <p:nvPr/>
        </p:nvSpPr>
        <p:spPr>
          <a:xfrm>
            <a:off x="919643" y="1802229"/>
            <a:ext cx="10114915" cy="591184"/>
          </a:xfrm>
          <a:prstGeom prst="rect">
            <a:avLst/>
          </a:prstGeom>
          <a:noFill/>
          <a:ln w="0" cap="flat">
            <a:noFill/>
            <a:prstDash val="solid"/>
            <a:miter lim="0"/>
          </a:ln>
        </p:spPr>
        <p:txBody>
          <a:bodyPr vert="horz" wrap="square" lIns="0" tIns="0" rIns="0" bIns="0"/>
          <a:lstStyle/>
          <a:p>
            <a:pPr algn="l" rtl="0" eaLnBrk="0">
              <a:lnSpc>
                <a:spcPct val="17935"/>
              </a:lnSpc>
              <a:tabLst/>
            </a:pPr>
            <a:endParaRPr sz="100" dirty="0">
              <a:latin typeface="Arial"/>
              <a:ea typeface="Arial"/>
              <a:cs typeface="Arial"/>
            </a:endParaRPr>
          </a:p>
          <a:p>
            <a:pPr marL="33019" indent="80644" algn="l" rtl="0" eaLnBrk="0">
              <a:lnSpc>
                <a:spcPct val="118000"/>
              </a:lnSpc>
              <a:tabLst/>
            </a:pPr>
            <a:r>
              <a:rPr sz="1600" kern="0" spc="80" dirty="0">
                <a:solidFill>
                  <a:srgbClr val="000000">
                    <a:alpha val="100000"/>
                  </a:srgbClr>
                </a:solidFill>
                <a:latin typeface="Microsoft YaHei"/>
                <a:ea typeface="Microsoft YaHei"/>
                <a:cs typeface="Microsoft YaHei"/>
              </a:rPr>
              <a:t>（ 五 ）燃气厂站内可燃气体泄漏浓度可能达到爆炸下限20%的燃气设施区域内或建（ 构 ）筑物内 ，未设</a:t>
            </a:r>
            <a:r>
              <a:rPr sz="1600" kern="0" spc="60" dirty="0">
                <a:solidFill>
                  <a:srgbClr val="000000">
                    <a:alpha val="100000"/>
                  </a:srgbClr>
                </a:solidFill>
                <a:latin typeface="Microsoft YaHei"/>
                <a:ea typeface="Microsoft YaHei"/>
                <a:cs typeface="Microsoft YaHei"/>
              </a:rPr>
              <a:t> </a:t>
            </a:r>
            <a:r>
              <a:rPr sz="1600" kern="0" spc="150" dirty="0">
                <a:solidFill>
                  <a:srgbClr val="000000">
                    <a:alpha val="100000"/>
                  </a:srgbClr>
                </a:solidFill>
                <a:latin typeface="Microsoft YaHei"/>
                <a:ea typeface="Microsoft YaHei"/>
                <a:cs typeface="Microsoft YaHei"/>
              </a:rPr>
              <a:t>置固定式可燃气体浓度</a:t>
            </a:r>
            <a:r>
              <a:rPr sz="1600" kern="0" spc="140" dirty="0">
                <a:solidFill>
                  <a:srgbClr val="000000">
                    <a:alpha val="100000"/>
                  </a:srgbClr>
                </a:solidFill>
                <a:latin typeface="Microsoft YaHei"/>
                <a:ea typeface="Microsoft YaHei"/>
                <a:cs typeface="Microsoft YaHei"/>
              </a:rPr>
              <a:t>报警装置。</a:t>
            </a:r>
            <a:endParaRPr sz="1600" dirty="0">
              <a:latin typeface="Microsoft YaHei"/>
              <a:ea typeface="Microsoft YaHei"/>
              <a:cs typeface="Microsoft YaHei"/>
            </a:endParaRPr>
          </a:p>
        </p:txBody>
      </p:sp>
      <p:sp>
        <p:nvSpPr>
          <p:cNvPr id="1634" name="textbox 1634"/>
          <p:cNvSpPr/>
          <p:nvPr/>
        </p:nvSpPr>
        <p:spPr>
          <a:xfrm>
            <a:off x="5095258" y="2724248"/>
            <a:ext cx="1998345" cy="295275"/>
          </a:xfrm>
          <a:prstGeom prst="rect">
            <a:avLst/>
          </a:prstGeom>
          <a:noFill/>
          <a:ln w="0" cap="flat">
            <a:noFill/>
            <a:prstDash val="solid"/>
            <a:miter lim="0"/>
          </a:ln>
        </p:spPr>
        <p:txBody>
          <a:bodyPr vert="horz" wrap="square" lIns="0" tIns="0" rIns="0" bIns="0"/>
          <a:lstStyle/>
          <a:p>
            <a:pPr algn="l" rtl="0" eaLnBrk="0">
              <a:lnSpc>
                <a:spcPct val="83341"/>
              </a:lnSpc>
              <a:tabLst/>
            </a:pPr>
            <a:endParaRPr sz="100" dirty="0">
              <a:latin typeface="Arial"/>
              <a:ea typeface="Arial"/>
              <a:cs typeface="Arial"/>
            </a:endParaRPr>
          </a:p>
          <a:p>
            <a:pPr marL="12700" algn="l" rtl="0" eaLnBrk="0">
              <a:lnSpc>
                <a:spcPts val="2123"/>
              </a:lnSpc>
              <a:tabLst/>
            </a:pPr>
            <a:r>
              <a:rPr sz="1600" kern="0" spc="110" dirty="0">
                <a:solidFill>
                  <a:srgbClr val="000000">
                    <a:alpha val="100000"/>
                  </a:srgbClr>
                </a:solidFill>
                <a:latin typeface="Microsoft YaHei"/>
                <a:ea typeface="Microsoft YaHei"/>
                <a:cs typeface="Microsoft YaHei"/>
              </a:rPr>
              <a:t>3</a:t>
            </a:r>
            <a:r>
              <a:rPr sz="1600" kern="0" spc="-190" dirty="0">
                <a:solidFill>
                  <a:srgbClr val="000000">
                    <a:alpha val="100000"/>
                  </a:srgbClr>
                </a:solidFill>
                <a:latin typeface="Microsoft YaHei"/>
                <a:ea typeface="Microsoft YaHei"/>
                <a:cs typeface="Microsoft YaHei"/>
              </a:rPr>
              <a:t> </a:t>
            </a:r>
            <a:r>
              <a:rPr sz="1600" kern="0" spc="110" dirty="0">
                <a:solidFill>
                  <a:srgbClr val="000000">
                    <a:alpha val="100000"/>
                  </a:srgbClr>
                </a:solidFill>
                <a:latin typeface="Microsoft YaHei"/>
                <a:ea typeface="Microsoft YaHei"/>
                <a:cs typeface="Microsoft YaHei"/>
              </a:rPr>
              <a:t>.液化石油气供应站</a:t>
            </a:r>
            <a:endParaRPr sz="1600" dirty="0">
              <a:latin typeface="Microsoft YaHei"/>
              <a:ea typeface="Microsoft YaHei"/>
              <a:cs typeface="Microsoft YaHei"/>
            </a:endParaRPr>
          </a:p>
        </p:txBody>
      </p:sp>
      <p:pic>
        <p:nvPicPr>
          <p:cNvPr id="1636" name="picture 1636"/>
          <p:cNvPicPr>
            <a:picLocks noChangeAspect="1"/>
          </p:cNvPicPr>
          <p:nvPr/>
        </p:nvPicPr>
        <p:blipFill>
          <a:blip r:embed="rId2"/>
          <a:stretch>
            <a:fillRect/>
          </a:stretch>
        </p:blipFill>
        <p:spPr>
          <a:xfrm rot="21600000">
            <a:off x="11472671" y="0"/>
            <a:ext cx="719328" cy="720852"/>
          </a:xfrm>
          <a:prstGeom prst="rect">
            <a:avLst/>
          </a:prstGeom>
        </p:spPr>
      </p:pic>
      <p:pic>
        <p:nvPicPr>
          <p:cNvPr id="1638" name="picture 1638"/>
          <p:cNvPicPr>
            <a:picLocks noChangeAspect="1"/>
          </p:cNvPicPr>
          <p:nvPr/>
        </p:nvPicPr>
        <p:blipFill>
          <a:blip r:embed="rId3"/>
          <a:stretch>
            <a:fillRect/>
          </a:stretch>
        </p:blipFill>
        <p:spPr>
          <a:xfrm rot="21600000">
            <a:off x="0" y="6138671"/>
            <a:ext cx="720852" cy="719328"/>
          </a:xfrm>
          <a:prstGeom prst="rect">
            <a:avLst/>
          </a:prstGeom>
        </p:spPr>
      </p:pic>
      <p:pic>
        <p:nvPicPr>
          <p:cNvPr id="1640" name="picture 1640"/>
          <p:cNvPicPr>
            <a:picLocks noChangeAspect="1"/>
          </p:cNvPicPr>
          <p:nvPr/>
        </p:nvPicPr>
        <p:blipFill>
          <a:blip r:embed="rId4"/>
          <a:stretch>
            <a:fillRect/>
          </a:stretch>
        </p:blipFill>
        <p:spPr>
          <a:xfrm rot="21600000">
            <a:off x="720090" y="1619250"/>
            <a:ext cx="10751184" cy="12700"/>
          </a:xfrm>
          <a:prstGeom prst="rect">
            <a:avLst/>
          </a:prstGeom>
        </p:spPr>
      </p:pic>
      <p:pic>
        <p:nvPicPr>
          <p:cNvPr id="1642" name="picture 1642"/>
          <p:cNvPicPr>
            <a:picLocks noChangeAspect="1"/>
          </p:cNvPicPr>
          <p:nvPr/>
        </p:nvPicPr>
        <p:blipFill>
          <a:blip r:embed="rId4"/>
          <a:stretch>
            <a:fillRect/>
          </a:stretch>
        </p:blipFill>
        <p:spPr>
          <a:xfrm rot="21600000">
            <a:off x="720090" y="2541270"/>
            <a:ext cx="10751184" cy="12700"/>
          </a:xfrm>
          <a:prstGeom prst="rect">
            <a:avLst/>
          </a:prstGeom>
        </p:spPr>
      </p:pic>
    </p:spTree>
  </p:cSld>
  <p:clrMapOvr>
    <a:masterClrMapping/>
  </p:clrMapOvr>
</p:sld>
</file>

<file path=ppt/slides/slide76.xml><?xml version="1.0" encoding="utf-8"?>
<p:sld xmlns:a16="http://schemas.microsoft.com/office/drawing/2014/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44" name="rect 1644"/>
          <p:cNvSpPr/>
          <p:nvPr/>
        </p:nvSpPr>
        <p:spPr>
          <a:xfrm>
            <a:off x="0" y="0"/>
            <a:ext cx="12192000" cy="6858000"/>
          </a:xfrm>
          <a:prstGeom prst="rect">
            <a:avLst/>
          </a:prstGeom>
          <a:solidFill>
            <a:srgbClr val="E4F4FB">
              <a:alpha val="100000"/>
            </a:srgbClr>
          </a:solidFill>
          <a:ln w="0" cap="flat">
            <a:noFill/>
            <a:prstDash val="solid"/>
            <a:miter lim="0"/>
          </a:ln>
        </p:spPr>
        <p:txBody>
          <a:bodyPr rtlCol="0"/>
          <a:lstStyle/>
          <a:p>
            <a:pPr algn="ctr"/>
            <a:endParaRPr lang="zh-CN" altLang="en-US"/>
          </a:p>
        </p:txBody>
      </p:sp>
      <p:grpSp>
        <p:nvGrpSpPr>
          <p:cNvPr id="130" name="group 130"/>
          <p:cNvGrpSpPr/>
          <p:nvPr/>
        </p:nvGrpSpPr>
        <p:grpSpPr>
          <a:xfrm rot="21600000">
            <a:off x="720852" y="1626107"/>
            <a:ext cx="10750296" cy="5117592"/>
            <a:chOff x="0" y="0"/>
            <a:chExt cx="10750296" cy="5117592"/>
          </a:xfrm>
        </p:grpSpPr>
        <p:sp>
          <p:nvSpPr>
            <p:cNvPr id="1646" name="path 1646"/>
            <p:cNvSpPr/>
            <p:nvPr/>
          </p:nvSpPr>
          <p:spPr>
            <a:xfrm>
              <a:off x="0" y="0"/>
              <a:ext cx="10750296" cy="5117592"/>
            </a:xfrm>
            <a:custGeom>
              <a:avLst/>
              <a:gdLst/>
              <a:ahLst/>
              <a:cxnLst/>
              <a:rect l="0" t="0" r="0" b="0"/>
              <a:pathLst>
                <a:path w="16929" h="8059">
                  <a:moveTo>
                    <a:pt x="0" y="0"/>
                  </a:moveTo>
                  <a:lnTo>
                    <a:pt x="16929" y="0"/>
                  </a:lnTo>
                  <a:lnTo>
                    <a:pt x="16929" y="1452"/>
                  </a:lnTo>
                  <a:lnTo>
                    <a:pt x="0" y="1452"/>
                  </a:lnTo>
                  <a:lnTo>
                    <a:pt x="0" y="0"/>
                  </a:lnTo>
                  <a:close/>
                </a:path>
                <a:path w="16929" h="8059">
                  <a:moveTo>
                    <a:pt x="0" y="2431"/>
                  </a:moveTo>
                  <a:lnTo>
                    <a:pt x="4171" y="2431"/>
                  </a:lnTo>
                  <a:lnTo>
                    <a:pt x="4171" y="3410"/>
                  </a:lnTo>
                  <a:lnTo>
                    <a:pt x="0" y="3410"/>
                  </a:lnTo>
                  <a:lnTo>
                    <a:pt x="0" y="2431"/>
                  </a:lnTo>
                  <a:close/>
                </a:path>
                <a:path w="16929" h="8059">
                  <a:moveTo>
                    <a:pt x="4171" y="2431"/>
                  </a:moveTo>
                  <a:lnTo>
                    <a:pt x="11138" y="2431"/>
                  </a:lnTo>
                  <a:lnTo>
                    <a:pt x="11138" y="3410"/>
                  </a:lnTo>
                  <a:lnTo>
                    <a:pt x="4171" y="3410"/>
                  </a:lnTo>
                  <a:lnTo>
                    <a:pt x="4171" y="2431"/>
                  </a:lnTo>
                  <a:close/>
                </a:path>
                <a:path w="16929" h="8059">
                  <a:moveTo>
                    <a:pt x="11138" y="2431"/>
                  </a:moveTo>
                  <a:lnTo>
                    <a:pt x="16929" y="2431"/>
                  </a:lnTo>
                  <a:lnTo>
                    <a:pt x="16929" y="3410"/>
                  </a:lnTo>
                  <a:lnTo>
                    <a:pt x="11138" y="3410"/>
                  </a:lnTo>
                  <a:lnTo>
                    <a:pt x="11138" y="2431"/>
                  </a:lnTo>
                  <a:close/>
                </a:path>
                <a:path w="16929" h="8059">
                  <a:moveTo>
                    <a:pt x="4171" y="5128"/>
                  </a:moveTo>
                  <a:lnTo>
                    <a:pt x="11138" y="5128"/>
                  </a:lnTo>
                  <a:lnTo>
                    <a:pt x="11138" y="8059"/>
                  </a:lnTo>
                  <a:lnTo>
                    <a:pt x="4171" y="8059"/>
                  </a:lnTo>
                  <a:lnTo>
                    <a:pt x="4171" y="5128"/>
                  </a:lnTo>
                  <a:close/>
                </a:path>
              </a:pathLst>
            </a:custGeom>
            <a:solidFill>
              <a:srgbClr val="B9D6E6">
                <a:alpha val="100000"/>
              </a:srgbClr>
            </a:solidFill>
            <a:ln w="0" cap="flat">
              <a:noFill/>
              <a:prstDash val="solid"/>
              <a:miter lim="0"/>
            </a:ln>
          </p:spPr>
          <p:txBody>
            <a:bodyPr rtlCol="0"/>
            <a:lstStyle/>
            <a:p>
              <a:pPr algn="ctr"/>
              <a:endParaRPr lang="zh-CN" altLang="en-US"/>
            </a:p>
          </p:txBody>
        </p:sp>
        <p:sp>
          <p:nvSpPr>
            <p:cNvPr id="1648" name="path 1648"/>
            <p:cNvSpPr/>
            <p:nvPr/>
          </p:nvSpPr>
          <p:spPr>
            <a:xfrm>
              <a:off x="0" y="922020"/>
              <a:ext cx="10750296" cy="4195571"/>
            </a:xfrm>
            <a:custGeom>
              <a:avLst/>
              <a:gdLst/>
              <a:ahLst/>
              <a:cxnLst/>
              <a:rect l="0" t="0" r="0" b="0"/>
              <a:pathLst>
                <a:path w="16929" h="6607">
                  <a:moveTo>
                    <a:pt x="0" y="0"/>
                  </a:moveTo>
                  <a:lnTo>
                    <a:pt x="16929" y="0"/>
                  </a:lnTo>
                  <a:lnTo>
                    <a:pt x="16929" y="979"/>
                  </a:lnTo>
                  <a:lnTo>
                    <a:pt x="0" y="979"/>
                  </a:lnTo>
                  <a:lnTo>
                    <a:pt x="0" y="0"/>
                  </a:lnTo>
                  <a:close/>
                </a:path>
                <a:path w="16929" h="6607">
                  <a:moveTo>
                    <a:pt x="0" y="1958"/>
                  </a:moveTo>
                  <a:lnTo>
                    <a:pt x="4171" y="1958"/>
                  </a:lnTo>
                  <a:lnTo>
                    <a:pt x="4171" y="6607"/>
                  </a:lnTo>
                  <a:lnTo>
                    <a:pt x="0" y="6607"/>
                  </a:lnTo>
                  <a:lnTo>
                    <a:pt x="0" y="1958"/>
                  </a:lnTo>
                  <a:close/>
                </a:path>
                <a:path w="16929" h="6607">
                  <a:moveTo>
                    <a:pt x="4171" y="1958"/>
                  </a:moveTo>
                  <a:lnTo>
                    <a:pt x="11138" y="1958"/>
                  </a:lnTo>
                  <a:lnTo>
                    <a:pt x="11138" y="3676"/>
                  </a:lnTo>
                  <a:lnTo>
                    <a:pt x="4171" y="3676"/>
                  </a:lnTo>
                  <a:lnTo>
                    <a:pt x="4171" y="1958"/>
                  </a:lnTo>
                  <a:close/>
                </a:path>
                <a:path w="16929" h="6607">
                  <a:moveTo>
                    <a:pt x="11138" y="1958"/>
                  </a:moveTo>
                  <a:lnTo>
                    <a:pt x="16929" y="1958"/>
                  </a:lnTo>
                  <a:lnTo>
                    <a:pt x="16929" y="6607"/>
                  </a:lnTo>
                  <a:lnTo>
                    <a:pt x="11138" y="6607"/>
                  </a:lnTo>
                  <a:lnTo>
                    <a:pt x="11138" y="1958"/>
                  </a:lnTo>
                  <a:close/>
                </a:path>
              </a:pathLst>
            </a:custGeom>
            <a:solidFill>
              <a:srgbClr val="FFFFFF">
                <a:alpha val="100000"/>
              </a:srgbClr>
            </a:solidFill>
            <a:ln w="0" cap="flat">
              <a:noFill/>
              <a:prstDash val="solid"/>
              <a:miter lim="0"/>
            </a:ln>
          </p:spPr>
          <p:txBody>
            <a:bodyPr rtlCol="0"/>
            <a:lstStyle/>
            <a:p>
              <a:pPr algn="ctr"/>
              <a:endParaRPr lang="zh-CN" altLang="en-US"/>
            </a:p>
          </p:txBody>
        </p:sp>
      </p:grpSp>
      <p:graphicFrame>
        <p:nvGraphicFramePr>
          <p:cNvPr id="1650" name="table 1650"/>
          <p:cNvGraphicFramePr>
            <a:graphicFrameLocks noGrp="1"/>
          </p:cNvGraphicFramePr>
          <p:nvPr/>
        </p:nvGraphicFramePr>
        <p:xfrm>
          <a:off x="720090" y="3169920"/>
          <a:ext cx="10750549" cy="3579495"/>
        </p:xfrm>
        <a:graphic>
          <a:graphicData uri="http://schemas.openxmlformats.org/drawingml/2006/table">
            <a:tbl>
              <a:tblPr/>
              <a:tblGrid>
                <a:gridCol w="2649220">
                  <a:extLst>
                    <a:ext uri="{9D8B030D-6E8A-4147-A177-3AD203B41FA5}">
                      <a16:colId xmlns:a16="http://schemas.microsoft.com/office/drawing/2014/main" val="20000"/>
                    </a:ext>
                  </a:extLst>
                </a:gridCol>
                <a:gridCol w="4424045">
                  <a:extLst>
                    <a:ext uri="{9D8B030D-6E8A-4147-A177-3AD203B41FA5}">
                      <a16:colId xmlns:a16="http://schemas.microsoft.com/office/drawing/2014/main" val="20001"/>
                    </a:ext>
                  </a:extLst>
                </a:gridCol>
                <a:gridCol w="3677284">
                  <a:extLst>
                    <a:ext uri="{9D8B030D-6E8A-4147-A177-3AD203B41FA5}">
                      <a16:colId xmlns:a16="http://schemas.microsoft.com/office/drawing/2014/main" val="20002"/>
                    </a:ext>
                  </a:extLst>
                </a:gridCol>
              </a:tblGrid>
              <a:tr h="3579495">
                <a:tc>
                  <a:txBody>
                    <a:bodyPr/>
                    <a:lstStyle/>
                    <a:p>
                      <a:pPr algn="l" rtl="0" eaLnBrk="0">
                        <a:lnSpc>
                          <a:spcPct val="152000"/>
                        </a:lnSpc>
                        <a:tabLst/>
                      </a:pPr>
                      <a:endParaRPr sz="1000" dirty="0">
                        <a:latin typeface="Arial"/>
                        <a:ea typeface="Arial"/>
                        <a:cs typeface="Arial"/>
                      </a:endParaRPr>
                    </a:p>
                    <a:p>
                      <a:pPr algn="l" rtl="0" eaLnBrk="0">
                        <a:lnSpc>
                          <a:spcPct val="8355"/>
                        </a:lnSpc>
                        <a:tabLst/>
                      </a:pPr>
                      <a:endParaRPr sz="100" dirty="0">
                        <a:latin typeface="Arial"/>
                        <a:ea typeface="Arial"/>
                        <a:cs typeface="Arial"/>
                      </a:endParaRPr>
                    </a:p>
                    <a:p>
                      <a:pPr marL="872489" algn="l" rtl="0" eaLnBrk="0">
                        <a:lnSpc>
                          <a:spcPct val="84000"/>
                        </a:lnSpc>
                        <a:tabLst/>
                      </a:pPr>
                      <a:r>
                        <a:rPr sz="1600" kern="0" spc="120" dirty="0">
                          <a:solidFill>
                            <a:srgbClr val="000000">
                              <a:alpha val="100000"/>
                            </a:srgbClr>
                          </a:solidFill>
                          <a:latin typeface="Microsoft YaHei"/>
                          <a:ea typeface="Microsoft YaHei"/>
                          <a:cs typeface="Microsoft YaHei"/>
                        </a:rPr>
                        <a:t>检查要点</a:t>
                      </a:r>
                      <a:endParaRPr sz="1600" dirty="0">
                        <a:latin typeface="Microsoft YaHei"/>
                        <a:ea typeface="Microsoft YaHei"/>
                        <a:cs typeface="Microsoft YaHei"/>
                      </a:endParaRPr>
                    </a:p>
                    <a:p>
                      <a:pPr algn="l" rtl="0" eaLnBrk="0">
                        <a:lnSpc>
                          <a:spcPct val="107000"/>
                        </a:lnSpc>
                        <a:tabLst/>
                      </a:pPr>
                      <a:endParaRPr sz="1000" dirty="0">
                        <a:latin typeface="Arial"/>
                        <a:ea typeface="Arial"/>
                        <a:cs typeface="Arial"/>
                      </a:endParaRPr>
                    </a:p>
                    <a:p>
                      <a:pPr algn="l" rtl="0" eaLnBrk="0">
                        <a:lnSpc>
                          <a:spcPct val="107000"/>
                        </a:lnSpc>
                        <a:tabLst/>
                      </a:pPr>
                      <a:endParaRPr sz="1000" dirty="0">
                        <a:latin typeface="Arial"/>
                        <a:ea typeface="Arial"/>
                        <a:cs typeface="Arial"/>
                      </a:endParaRPr>
                    </a:p>
                    <a:p>
                      <a:pPr algn="l" rtl="0" eaLnBrk="0">
                        <a:lnSpc>
                          <a:spcPct val="107000"/>
                        </a:lnSpc>
                        <a:tabLst/>
                      </a:pPr>
                      <a:endParaRPr sz="1000" dirty="0">
                        <a:latin typeface="Arial"/>
                        <a:ea typeface="Arial"/>
                        <a:cs typeface="Arial"/>
                      </a:endParaRPr>
                    </a:p>
                    <a:p>
                      <a:pPr algn="l" rtl="0" eaLnBrk="0">
                        <a:lnSpc>
                          <a:spcPct val="107000"/>
                        </a:lnSpc>
                        <a:tabLst/>
                      </a:pPr>
                      <a:endParaRPr sz="1000" dirty="0">
                        <a:latin typeface="Arial"/>
                        <a:ea typeface="Arial"/>
                        <a:cs typeface="Arial"/>
                      </a:endParaRPr>
                    </a:p>
                    <a:p>
                      <a:pPr algn="l" rtl="0" eaLnBrk="0">
                        <a:lnSpc>
                          <a:spcPct val="107000"/>
                        </a:lnSpc>
                        <a:tabLst/>
                      </a:pPr>
                      <a:endParaRPr sz="1000" dirty="0">
                        <a:latin typeface="Arial"/>
                        <a:ea typeface="Arial"/>
                        <a:cs typeface="Arial"/>
                      </a:endParaRPr>
                    </a:p>
                    <a:p>
                      <a:pPr algn="l" rtl="0" eaLnBrk="0">
                        <a:lnSpc>
                          <a:spcPct val="107000"/>
                        </a:lnSpc>
                        <a:tabLst/>
                      </a:pPr>
                      <a:endParaRPr sz="1000" dirty="0">
                        <a:latin typeface="Arial"/>
                        <a:ea typeface="Arial"/>
                        <a:cs typeface="Arial"/>
                      </a:endParaRPr>
                    </a:p>
                    <a:p>
                      <a:pPr algn="l" rtl="0" eaLnBrk="0">
                        <a:lnSpc>
                          <a:spcPct val="108000"/>
                        </a:lnSpc>
                        <a:tabLst/>
                      </a:pPr>
                      <a:endParaRPr sz="1000" dirty="0">
                        <a:latin typeface="Arial"/>
                        <a:ea typeface="Arial"/>
                        <a:cs typeface="Arial"/>
                      </a:endParaRPr>
                    </a:p>
                    <a:p>
                      <a:pPr algn="l" rtl="0" eaLnBrk="0">
                        <a:lnSpc>
                          <a:spcPct val="128000"/>
                        </a:lnSpc>
                        <a:tabLst/>
                      </a:pPr>
                      <a:endParaRPr sz="300" dirty="0">
                        <a:latin typeface="Arial"/>
                        <a:ea typeface="Arial"/>
                        <a:cs typeface="Arial"/>
                      </a:endParaRPr>
                    </a:p>
                    <a:p>
                      <a:pPr marL="233679" indent="76835" algn="l" rtl="0" eaLnBrk="0">
                        <a:lnSpc>
                          <a:spcPct val="130000"/>
                        </a:lnSpc>
                        <a:tabLst/>
                      </a:pPr>
                      <a:r>
                        <a:rPr sz="1500" kern="0" spc="-40" dirty="0">
                          <a:solidFill>
                            <a:srgbClr val="000000">
                              <a:alpha val="100000"/>
                            </a:srgbClr>
                          </a:solidFill>
                          <a:latin typeface="Microsoft YaHei"/>
                          <a:ea typeface="Microsoft YaHei"/>
                          <a:cs typeface="Microsoft YaHei"/>
                        </a:rPr>
                        <a:t>（ </a:t>
                      </a:r>
                      <a:r>
                        <a:rPr sz="1500" kern="0" spc="-40" dirty="0">
                          <a:solidFill>
                            <a:srgbClr val="000000">
                              <a:alpha val="100000"/>
                            </a:srgbClr>
                          </a:solidFill>
                          <a:latin typeface="FangSong"/>
                          <a:ea typeface="FangSong"/>
                          <a:cs typeface="FangSong"/>
                        </a:rPr>
                        <a:t>4</a:t>
                      </a:r>
                      <a:r>
                        <a:rPr sz="1500" kern="0" spc="-340" dirty="0">
                          <a:solidFill>
                            <a:srgbClr val="000000">
                              <a:alpha val="100000"/>
                            </a:srgbClr>
                          </a:solidFill>
                          <a:latin typeface="FangSong"/>
                          <a:ea typeface="FangSong"/>
                          <a:cs typeface="FangSong"/>
                        </a:rPr>
                        <a:t> </a:t>
                      </a:r>
                      <a:r>
                        <a:rPr sz="1500" kern="0" spc="-40" dirty="0">
                          <a:solidFill>
                            <a:srgbClr val="000000">
                              <a:alpha val="100000"/>
                            </a:srgbClr>
                          </a:solidFill>
                          <a:latin typeface="Microsoft YaHei"/>
                          <a:ea typeface="Microsoft YaHei"/>
                          <a:cs typeface="Microsoft YaHei"/>
                        </a:rPr>
                        <a:t>）查可燃气体浓度报</a:t>
                      </a:r>
                      <a:r>
                        <a:rPr sz="1500" kern="0" spc="0" dirty="0">
                          <a:solidFill>
                            <a:srgbClr val="000000">
                              <a:alpha val="100000"/>
                            </a:srgbClr>
                          </a:solidFill>
                          <a:latin typeface="Microsoft YaHei"/>
                          <a:ea typeface="Microsoft YaHei"/>
                          <a:cs typeface="Microsoft YaHei"/>
                        </a:rPr>
                        <a:t>      </a:t>
                      </a:r>
                      <a:r>
                        <a:rPr sz="1500" kern="0" spc="90" dirty="0">
                          <a:solidFill>
                            <a:srgbClr val="000000">
                              <a:alpha val="100000"/>
                            </a:srgbClr>
                          </a:solidFill>
                          <a:latin typeface="Microsoft YaHei"/>
                          <a:ea typeface="Microsoft YaHei"/>
                          <a:cs typeface="Microsoft YaHei"/>
                        </a:rPr>
                        <a:t>警控制系统的指示报警</a:t>
                      </a:r>
                      <a:r>
                        <a:rPr sz="1500" kern="0" spc="0" dirty="0">
                          <a:solidFill>
                            <a:srgbClr val="000000">
                              <a:alpha val="100000"/>
                            </a:srgbClr>
                          </a:solidFill>
                          <a:latin typeface="Microsoft YaHei"/>
                          <a:ea typeface="Microsoft YaHei"/>
                          <a:cs typeface="Microsoft YaHei"/>
                        </a:rPr>
                        <a:t>        </a:t>
                      </a:r>
                      <a:r>
                        <a:rPr sz="1500" kern="0" spc="80" dirty="0">
                          <a:solidFill>
                            <a:srgbClr val="000000">
                              <a:alpha val="100000"/>
                            </a:srgbClr>
                          </a:solidFill>
                          <a:latin typeface="Microsoft YaHei"/>
                          <a:ea typeface="Microsoft YaHei"/>
                          <a:cs typeface="Microsoft YaHei"/>
                        </a:rPr>
                        <a:t>设备的安装场所。</a:t>
                      </a:r>
                      <a:endParaRPr sz="1500" dirty="0">
                        <a:latin typeface="Microsoft YaHei"/>
                        <a:ea typeface="Microsoft YaHei"/>
                        <a:cs typeface="Microsoft YaHei"/>
                      </a:endParaRPr>
                    </a:p>
                  </a:txBody>
                  <a:tcPr marL="0" marR="0" marT="0" marB="0">
                    <a:lnL>
                      <a:noFill/>
                    </a:lnL>
                    <a:lnR w="12700" cap="flat" cmpd="sng" algn="ctr">
                      <a:solidFill>
                        <a:srgbClr val="8EBFD6"/>
                      </a:solidFill>
                      <a:prstDash val="solid"/>
                      <a:round/>
                      <a:headEnd type="none" w="med" len="med"/>
                      <a:tailEnd type="none" w="med" len="med"/>
                    </a:lnR>
                    <a:lnT>
                      <a:noFill/>
                    </a:lnT>
                    <a:lnB w="12700" cap="flat" cmpd="sng" algn="ctr">
                      <a:solidFill>
                        <a:srgbClr val="8EBFD6"/>
                      </a:solidFill>
                      <a:prstDash val="solid"/>
                      <a:round/>
                      <a:headEnd type="none" w="med" len="med"/>
                      <a:tailEnd type="none" w="med" len="med"/>
                    </a:lnB>
                  </a:tcPr>
                </a:tc>
                <a:tc>
                  <a:txBody>
                    <a:bodyPr/>
                    <a:lstStyle/>
                    <a:p>
                      <a:pPr algn="l" rtl="0" eaLnBrk="0">
                        <a:lnSpc>
                          <a:spcPct val="152000"/>
                        </a:lnSpc>
                        <a:tabLst/>
                      </a:pPr>
                      <a:endParaRPr sz="1000" dirty="0">
                        <a:latin typeface="Arial"/>
                        <a:ea typeface="Arial"/>
                        <a:cs typeface="Arial"/>
                      </a:endParaRPr>
                    </a:p>
                    <a:p>
                      <a:pPr marL="1762125" algn="l" rtl="0" eaLnBrk="0">
                        <a:lnSpc>
                          <a:spcPct val="84000"/>
                        </a:lnSpc>
                        <a:spcBef>
                          <a:spcPts val="4"/>
                        </a:spcBef>
                        <a:tabLst/>
                      </a:pPr>
                      <a:r>
                        <a:rPr sz="1600" kern="0" spc="120" dirty="0">
                          <a:solidFill>
                            <a:srgbClr val="000000">
                              <a:alpha val="100000"/>
                            </a:srgbClr>
                          </a:solidFill>
                          <a:latin typeface="Microsoft YaHei"/>
                          <a:ea typeface="Microsoft YaHei"/>
                          <a:cs typeface="Microsoft YaHei"/>
                        </a:rPr>
                        <a:t>判定标准</a:t>
                      </a:r>
                      <a:endParaRPr sz="1600" dirty="0">
                        <a:latin typeface="Microsoft YaHei"/>
                        <a:ea typeface="Microsoft YaHei"/>
                        <a:cs typeface="Microsoft YaHei"/>
                      </a:endParaRPr>
                    </a:p>
                    <a:p>
                      <a:pPr algn="l" rtl="0" eaLnBrk="0">
                        <a:lnSpc>
                          <a:spcPct val="198000"/>
                        </a:lnSpc>
                        <a:tabLst/>
                      </a:pPr>
                      <a:endParaRPr sz="1000" dirty="0">
                        <a:latin typeface="Arial"/>
                        <a:ea typeface="Arial"/>
                        <a:cs typeface="Arial"/>
                      </a:endParaRPr>
                    </a:p>
                    <a:p>
                      <a:pPr algn="l" rtl="0" eaLnBrk="0">
                        <a:lnSpc>
                          <a:spcPct val="117000"/>
                        </a:lnSpc>
                        <a:tabLst/>
                      </a:pPr>
                      <a:endParaRPr sz="300" dirty="0">
                        <a:latin typeface="Arial"/>
                        <a:ea typeface="Arial"/>
                        <a:cs typeface="Arial"/>
                      </a:endParaRPr>
                    </a:p>
                    <a:p>
                      <a:pPr marL="232409" indent="635" algn="l" rtl="0" eaLnBrk="0">
                        <a:lnSpc>
                          <a:spcPct val="118000"/>
                        </a:lnSpc>
                        <a:spcBef>
                          <a:spcPts val="1"/>
                        </a:spcBef>
                        <a:tabLst/>
                      </a:pPr>
                      <a:r>
                        <a:rPr sz="1400" kern="0" spc="0" dirty="0">
                          <a:solidFill>
                            <a:srgbClr val="000000">
                              <a:alpha val="100000"/>
                            </a:srgbClr>
                          </a:solidFill>
                          <a:latin typeface="Microsoft YaHei"/>
                          <a:ea typeface="Microsoft YaHei"/>
                          <a:cs typeface="Microsoft YaHei"/>
                        </a:rPr>
                        <a:t>可燃气体浓度报警控制系统的指示报警设</a:t>
                      </a:r>
                      <a:r>
                        <a:rPr sz="1400" kern="0" spc="-10" dirty="0">
                          <a:solidFill>
                            <a:srgbClr val="000000">
                              <a:alpha val="100000"/>
                            </a:srgbClr>
                          </a:solidFill>
                          <a:latin typeface="Microsoft YaHei"/>
                          <a:ea typeface="Microsoft YaHei"/>
                          <a:cs typeface="Microsoft YaHei"/>
                        </a:rPr>
                        <a:t>备未设置</a:t>
                      </a:r>
                      <a:r>
                        <a:rPr sz="1400" kern="0" spc="0" dirty="0">
                          <a:solidFill>
                            <a:srgbClr val="000000">
                              <a:alpha val="100000"/>
                            </a:srgbClr>
                          </a:solidFill>
                          <a:latin typeface="Microsoft YaHei"/>
                          <a:ea typeface="Microsoft YaHei"/>
                          <a:cs typeface="Microsoft YaHei"/>
                        </a:rPr>
                        <a:t>      在控制室、值班室或仪表间等有值班人员的</a:t>
                      </a:r>
                      <a:r>
                        <a:rPr sz="1400" kern="0" spc="-10" dirty="0">
                          <a:solidFill>
                            <a:srgbClr val="000000">
                              <a:alpha val="100000"/>
                            </a:srgbClr>
                          </a:solidFill>
                          <a:latin typeface="Microsoft YaHei"/>
                          <a:ea typeface="Microsoft YaHei"/>
                          <a:cs typeface="Microsoft YaHei"/>
                        </a:rPr>
                        <a:t>场所</a:t>
                      </a:r>
                      <a:r>
                        <a:rPr sz="1400" kern="0" spc="140" dirty="0">
                          <a:solidFill>
                            <a:srgbClr val="000000">
                              <a:alpha val="100000"/>
                            </a:srgbClr>
                          </a:solidFill>
                          <a:latin typeface="Microsoft YaHei"/>
                          <a:ea typeface="Microsoft YaHei"/>
                          <a:cs typeface="Microsoft YaHei"/>
                        </a:rPr>
                        <a:t> </a:t>
                      </a:r>
                      <a:r>
                        <a:rPr sz="1400" kern="0" spc="-10" dirty="0">
                          <a:solidFill>
                            <a:srgbClr val="000000">
                              <a:alpha val="100000"/>
                            </a:srgbClr>
                          </a:solidFill>
                          <a:latin typeface="Microsoft YaHei"/>
                          <a:ea typeface="Microsoft YaHei"/>
                          <a:cs typeface="Microsoft YaHei"/>
                        </a:rPr>
                        <a:t>，</a:t>
                      </a:r>
                      <a:r>
                        <a:rPr sz="1400" kern="0" spc="0" dirty="0">
                          <a:solidFill>
                            <a:srgbClr val="000000">
                              <a:alpha val="100000"/>
                            </a:srgbClr>
                          </a:solidFill>
                          <a:latin typeface="Microsoft YaHei"/>
                          <a:ea typeface="Microsoft YaHei"/>
                          <a:cs typeface="Microsoft YaHei"/>
                        </a:rPr>
                        <a:t>     </a:t>
                      </a:r>
                      <a:r>
                        <a:rPr sz="1400" kern="0" spc="-10" dirty="0">
                          <a:solidFill>
                            <a:srgbClr val="000000">
                              <a:alpha val="100000"/>
                            </a:srgbClr>
                          </a:solidFill>
                          <a:latin typeface="Microsoft YaHei"/>
                          <a:ea typeface="Microsoft YaHei"/>
                          <a:cs typeface="Microsoft YaHei"/>
                        </a:rPr>
                        <a:t>构成重大隐患。</a:t>
                      </a:r>
                      <a:endParaRPr sz="1400" dirty="0">
                        <a:latin typeface="Microsoft YaHei"/>
                        <a:ea typeface="Microsoft YaHei"/>
                        <a:cs typeface="Microsoft YaHei"/>
                      </a:endParaRPr>
                    </a:p>
                  </a:txBody>
                  <a:tcPr marL="0" marR="0" marT="0" marB="0">
                    <a:lnL w="12700" cap="flat" cmpd="sng" algn="ctr">
                      <a:solidFill>
                        <a:srgbClr val="8EBFD6"/>
                      </a:solidFill>
                      <a:prstDash val="solid"/>
                      <a:round/>
                      <a:headEnd type="none" w="med" len="med"/>
                      <a:tailEnd type="none" w="med" len="med"/>
                    </a:lnL>
                    <a:lnR w="12700" cap="flat" cmpd="sng" algn="ctr">
                      <a:solidFill>
                        <a:srgbClr val="8EBFD6"/>
                      </a:solidFill>
                      <a:prstDash val="solid"/>
                      <a:round/>
                      <a:headEnd type="none" w="med" len="med"/>
                      <a:tailEnd type="none" w="med" len="med"/>
                    </a:lnR>
                    <a:lnT>
                      <a:noFill/>
                    </a:lnT>
                    <a:lnB w="12700" cap="flat" cmpd="sng" algn="ctr">
                      <a:solidFill>
                        <a:srgbClr val="8EBFD6"/>
                      </a:solidFill>
                      <a:prstDash val="solid"/>
                      <a:round/>
                      <a:headEnd type="none" w="med" len="med"/>
                      <a:tailEnd type="none" w="med" len="med"/>
                    </a:lnB>
                  </a:tcPr>
                </a:tc>
                <a:tc>
                  <a:txBody>
                    <a:bodyPr/>
                    <a:lstStyle/>
                    <a:p>
                      <a:pPr algn="l" rtl="0" eaLnBrk="0">
                        <a:lnSpc>
                          <a:spcPct val="151000"/>
                        </a:lnSpc>
                        <a:tabLst/>
                      </a:pPr>
                      <a:endParaRPr sz="1000" dirty="0">
                        <a:latin typeface="Arial"/>
                        <a:ea typeface="Arial"/>
                        <a:cs typeface="Arial"/>
                      </a:endParaRPr>
                    </a:p>
                    <a:p>
                      <a:pPr marL="1162050" algn="l" rtl="0" eaLnBrk="0">
                        <a:lnSpc>
                          <a:spcPct val="85000"/>
                        </a:lnSpc>
                        <a:spcBef>
                          <a:spcPts val="1"/>
                        </a:spcBef>
                        <a:tabLst/>
                      </a:pPr>
                      <a:r>
                        <a:rPr sz="1600" kern="0" spc="140" dirty="0">
                          <a:solidFill>
                            <a:srgbClr val="000000">
                              <a:alpha val="100000"/>
                            </a:srgbClr>
                          </a:solidFill>
                          <a:latin typeface="Microsoft YaHei"/>
                          <a:ea typeface="Microsoft YaHei"/>
                          <a:cs typeface="Microsoft YaHei"/>
                        </a:rPr>
                        <a:t>相关参考依据</a:t>
                      </a:r>
                      <a:endParaRPr sz="1600" dirty="0">
                        <a:latin typeface="Microsoft YaHei"/>
                        <a:ea typeface="Microsoft YaHei"/>
                        <a:cs typeface="Microsoft YaHei"/>
                      </a:endParaRPr>
                    </a:p>
                    <a:p>
                      <a:pPr algn="l" rtl="0" eaLnBrk="0">
                        <a:lnSpc>
                          <a:spcPct val="187000"/>
                        </a:lnSpc>
                        <a:tabLst/>
                      </a:pPr>
                      <a:endParaRPr sz="1000" dirty="0">
                        <a:latin typeface="Arial"/>
                        <a:ea typeface="Arial"/>
                        <a:cs typeface="Arial"/>
                      </a:endParaRPr>
                    </a:p>
                    <a:p>
                      <a:pPr marL="232409" indent="83819" algn="l" rtl="0" eaLnBrk="0">
                        <a:lnSpc>
                          <a:spcPct val="121000"/>
                        </a:lnSpc>
                        <a:spcBef>
                          <a:spcPts val="372"/>
                        </a:spcBef>
                        <a:tabLst/>
                      </a:pPr>
                      <a:r>
                        <a:rPr sz="1200" kern="0" spc="50" dirty="0">
                          <a:solidFill>
                            <a:srgbClr val="FF0000">
                              <a:alpha val="100000"/>
                            </a:srgbClr>
                          </a:solidFill>
                          <a:latin typeface="Microsoft YaHei"/>
                          <a:ea typeface="Microsoft YaHei"/>
                          <a:cs typeface="Microsoft YaHei"/>
                        </a:rPr>
                        <a:t>【依据】</a:t>
                      </a:r>
                      <a:r>
                        <a:rPr sz="1200" kern="0" spc="-80" dirty="0">
                          <a:solidFill>
                            <a:srgbClr val="FF0000">
                              <a:alpha val="100000"/>
                            </a:srgbClr>
                          </a:solidFill>
                          <a:latin typeface="Microsoft YaHei"/>
                          <a:ea typeface="Microsoft YaHei"/>
                          <a:cs typeface="Microsoft YaHei"/>
                        </a:rPr>
                        <a:t> </a:t>
                      </a:r>
                      <a:r>
                        <a:rPr sz="1200" kern="0" spc="50" dirty="0">
                          <a:solidFill>
                            <a:srgbClr val="000000">
                              <a:alpha val="100000"/>
                            </a:srgbClr>
                          </a:solidFill>
                          <a:latin typeface="Microsoft YaHei"/>
                          <a:ea typeface="Microsoft YaHei"/>
                          <a:cs typeface="Microsoft YaHei"/>
                        </a:rPr>
                        <a:t>《燃气工程项目规范》</a:t>
                      </a:r>
                      <a:r>
                        <a:rPr sz="1200" kern="0" spc="-110" dirty="0">
                          <a:solidFill>
                            <a:srgbClr val="000000">
                              <a:alpha val="100000"/>
                            </a:srgbClr>
                          </a:solidFill>
                          <a:latin typeface="Microsoft YaHei"/>
                          <a:ea typeface="Microsoft YaHei"/>
                          <a:cs typeface="Microsoft YaHei"/>
                        </a:rPr>
                        <a:t> </a:t>
                      </a:r>
                      <a:r>
                        <a:rPr sz="1200" kern="0" spc="50" dirty="0">
                          <a:solidFill>
                            <a:srgbClr val="000000">
                              <a:alpha val="100000"/>
                            </a:srgbClr>
                          </a:solidFill>
                          <a:latin typeface="Microsoft YaHei"/>
                          <a:ea typeface="Microsoft YaHei"/>
                          <a:cs typeface="Microsoft YaHei"/>
                        </a:rPr>
                        <a:t>第</a:t>
                      </a:r>
                      <a:r>
                        <a:rPr sz="1200" kern="0" spc="250" dirty="0">
                          <a:solidFill>
                            <a:srgbClr val="000000">
                              <a:alpha val="100000"/>
                            </a:srgbClr>
                          </a:solidFill>
                          <a:latin typeface="Microsoft YaHei"/>
                          <a:ea typeface="Microsoft YaHei"/>
                          <a:cs typeface="Microsoft YaHei"/>
                        </a:rPr>
                        <a:t> </a:t>
                      </a:r>
                      <a:r>
                        <a:rPr sz="1200" kern="0" spc="50" dirty="0">
                          <a:solidFill>
                            <a:srgbClr val="000000">
                              <a:alpha val="100000"/>
                            </a:srgbClr>
                          </a:solidFill>
                          <a:latin typeface="Microsoft YaHei"/>
                          <a:ea typeface="Microsoft YaHei"/>
                          <a:cs typeface="Microsoft YaHei"/>
                        </a:rPr>
                        <a:t>4.2.17</a:t>
                      </a:r>
                      <a:r>
                        <a:rPr sz="1200" kern="0" spc="0" dirty="0">
                          <a:solidFill>
                            <a:srgbClr val="000000">
                              <a:alpha val="100000"/>
                            </a:srgbClr>
                          </a:solidFill>
                          <a:latin typeface="Microsoft YaHei"/>
                          <a:ea typeface="Microsoft YaHei"/>
                          <a:cs typeface="Microsoft YaHei"/>
                        </a:rPr>
                        <a:t>         </a:t>
                      </a:r>
                      <a:r>
                        <a:rPr sz="1200" kern="0" spc="90" dirty="0">
                          <a:solidFill>
                            <a:srgbClr val="000000">
                              <a:alpha val="100000"/>
                            </a:srgbClr>
                          </a:solidFill>
                          <a:latin typeface="Microsoft YaHei"/>
                          <a:ea typeface="Microsoft YaHei"/>
                          <a:cs typeface="Microsoft YaHei"/>
                        </a:rPr>
                        <a:t>条 ：燃气厂站内可燃气体泄漏浓度可</a:t>
                      </a:r>
                      <a:r>
                        <a:rPr sz="1200" kern="0" spc="80" dirty="0">
                          <a:solidFill>
                            <a:srgbClr val="000000">
                              <a:alpha val="100000"/>
                            </a:srgbClr>
                          </a:solidFill>
                          <a:latin typeface="Microsoft YaHei"/>
                          <a:ea typeface="Microsoft YaHei"/>
                          <a:cs typeface="Microsoft YaHei"/>
                        </a:rPr>
                        <a:t>能达到</a:t>
                      </a:r>
                      <a:r>
                        <a:rPr sz="1200" kern="0" spc="0" dirty="0">
                          <a:solidFill>
                            <a:srgbClr val="000000">
                              <a:alpha val="100000"/>
                            </a:srgbClr>
                          </a:solidFill>
                          <a:latin typeface="Microsoft YaHei"/>
                          <a:ea typeface="Microsoft YaHei"/>
                          <a:cs typeface="Microsoft YaHei"/>
                        </a:rPr>
                        <a:t>       </a:t>
                      </a:r>
                      <a:r>
                        <a:rPr sz="1200" kern="0" spc="90" dirty="0">
                          <a:solidFill>
                            <a:srgbClr val="000000">
                              <a:alpha val="100000"/>
                            </a:srgbClr>
                          </a:solidFill>
                          <a:latin typeface="Microsoft YaHei"/>
                          <a:ea typeface="Microsoft YaHei"/>
                          <a:cs typeface="Microsoft YaHei"/>
                        </a:rPr>
                        <a:t>爆炸下限</a:t>
                      </a:r>
                      <a:r>
                        <a:rPr sz="1200" kern="0" spc="350" dirty="0">
                          <a:solidFill>
                            <a:srgbClr val="000000">
                              <a:alpha val="100000"/>
                            </a:srgbClr>
                          </a:solidFill>
                          <a:latin typeface="Microsoft YaHei"/>
                          <a:ea typeface="Microsoft YaHei"/>
                          <a:cs typeface="Microsoft YaHei"/>
                        </a:rPr>
                        <a:t> </a:t>
                      </a:r>
                      <a:r>
                        <a:rPr sz="1200" kern="0" spc="90" dirty="0">
                          <a:solidFill>
                            <a:srgbClr val="000000">
                              <a:alpha val="100000"/>
                            </a:srgbClr>
                          </a:solidFill>
                          <a:latin typeface="Microsoft YaHei"/>
                          <a:ea typeface="Microsoft YaHei"/>
                          <a:cs typeface="Microsoft YaHei"/>
                        </a:rPr>
                        <a:t>20%的燃气设施区域内或建</a:t>
                      </a:r>
                      <a:r>
                        <a:rPr sz="1200" kern="0" spc="330" dirty="0">
                          <a:solidFill>
                            <a:srgbClr val="000000">
                              <a:alpha val="100000"/>
                            </a:srgbClr>
                          </a:solidFill>
                          <a:latin typeface="Microsoft YaHei"/>
                          <a:ea typeface="Microsoft YaHei"/>
                          <a:cs typeface="Microsoft YaHei"/>
                        </a:rPr>
                        <a:t> </a:t>
                      </a:r>
                      <a:r>
                        <a:rPr sz="1200" kern="0" spc="90" dirty="0">
                          <a:solidFill>
                            <a:srgbClr val="000000">
                              <a:alpha val="100000"/>
                            </a:srgbClr>
                          </a:solidFill>
                          <a:latin typeface="Microsoft YaHei"/>
                          <a:ea typeface="Microsoft YaHei"/>
                          <a:cs typeface="Microsoft YaHei"/>
                        </a:rPr>
                        <a:t>(构)</a:t>
                      </a:r>
                      <a:r>
                        <a:rPr sz="1200" kern="0" spc="0" dirty="0">
                          <a:solidFill>
                            <a:srgbClr val="000000">
                              <a:alpha val="100000"/>
                            </a:srgbClr>
                          </a:solidFill>
                          <a:latin typeface="Microsoft YaHei"/>
                          <a:ea typeface="Microsoft YaHei"/>
                          <a:cs typeface="Microsoft YaHei"/>
                        </a:rPr>
                        <a:t>        </a:t>
                      </a:r>
                      <a:r>
                        <a:rPr sz="1200" kern="0" spc="90" dirty="0">
                          <a:solidFill>
                            <a:srgbClr val="000000">
                              <a:alpha val="100000"/>
                            </a:srgbClr>
                          </a:solidFill>
                          <a:latin typeface="Microsoft YaHei"/>
                          <a:ea typeface="Microsoft YaHei"/>
                          <a:cs typeface="Microsoft YaHei"/>
                        </a:rPr>
                        <a:t>筑物内 ，应设置固定式可燃气体浓度</a:t>
                      </a:r>
                      <a:r>
                        <a:rPr sz="1200" kern="0" spc="80" dirty="0">
                          <a:solidFill>
                            <a:srgbClr val="000000">
                              <a:alpha val="100000"/>
                            </a:srgbClr>
                          </a:solidFill>
                          <a:latin typeface="Microsoft YaHei"/>
                          <a:ea typeface="Microsoft YaHei"/>
                          <a:cs typeface="Microsoft YaHei"/>
                        </a:rPr>
                        <a:t>报警装</a:t>
                      </a:r>
                      <a:r>
                        <a:rPr sz="1200" kern="0" spc="0" dirty="0">
                          <a:solidFill>
                            <a:srgbClr val="000000">
                              <a:alpha val="100000"/>
                            </a:srgbClr>
                          </a:solidFill>
                          <a:latin typeface="Microsoft YaHei"/>
                          <a:ea typeface="Microsoft YaHei"/>
                          <a:cs typeface="Microsoft YaHei"/>
                        </a:rPr>
                        <a:t>       </a:t>
                      </a:r>
                      <a:r>
                        <a:rPr sz="1200" kern="0" spc="40" dirty="0">
                          <a:solidFill>
                            <a:srgbClr val="000000">
                              <a:alpha val="100000"/>
                            </a:srgbClr>
                          </a:solidFill>
                          <a:latin typeface="Microsoft YaHei"/>
                          <a:ea typeface="Microsoft YaHei"/>
                          <a:cs typeface="Microsoft YaHei"/>
                        </a:rPr>
                        <a:t>置。</a:t>
                      </a:r>
                      <a:endParaRPr sz="1200" dirty="0">
                        <a:latin typeface="Microsoft YaHei"/>
                        <a:ea typeface="Microsoft YaHei"/>
                        <a:cs typeface="Microsoft YaHei"/>
                      </a:endParaRPr>
                    </a:p>
                    <a:p>
                      <a:pPr marL="232409" indent="81280" algn="l" rtl="0" eaLnBrk="0">
                        <a:lnSpc>
                          <a:spcPct val="119000"/>
                        </a:lnSpc>
                        <a:spcBef>
                          <a:spcPts val="59"/>
                        </a:spcBef>
                        <a:tabLst/>
                      </a:pPr>
                      <a:r>
                        <a:rPr sz="1200" kern="0" spc="-20" dirty="0">
                          <a:solidFill>
                            <a:srgbClr val="FF0000">
                              <a:alpha val="100000"/>
                            </a:srgbClr>
                          </a:solidFill>
                          <a:latin typeface="Microsoft YaHei"/>
                          <a:ea typeface="Microsoft YaHei"/>
                          <a:cs typeface="Microsoft YaHei"/>
                        </a:rPr>
                        <a:t>〖解读〗</a:t>
                      </a:r>
                      <a:r>
                        <a:rPr sz="1200" kern="0" spc="-120" dirty="0">
                          <a:solidFill>
                            <a:srgbClr val="FF0000">
                              <a:alpha val="100000"/>
                            </a:srgbClr>
                          </a:solidFill>
                          <a:latin typeface="Microsoft YaHei"/>
                          <a:ea typeface="Microsoft YaHei"/>
                          <a:cs typeface="Microsoft YaHei"/>
                        </a:rPr>
                        <a:t> </a:t>
                      </a:r>
                      <a:r>
                        <a:rPr sz="1200" kern="0" spc="-20" dirty="0">
                          <a:solidFill>
                            <a:srgbClr val="000000">
                              <a:alpha val="100000"/>
                            </a:srgbClr>
                          </a:solidFill>
                          <a:latin typeface="Microsoft YaHei"/>
                          <a:ea typeface="Microsoft YaHei"/>
                          <a:cs typeface="Microsoft YaHei"/>
                        </a:rPr>
                        <a:t>《石油化工可燃气体和有毒</a:t>
                      </a:r>
                      <a:r>
                        <a:rPr sz="1200" kern="0" spc="-30" dirty="0">
                          <a:solidFill>
                            <a:srgbClr val="000000">
                              <a:alpha val="100000"/>
                            </a:srgbClr>
                          </a:solidFill>
                          <a:latin typeface="Microsoft YaHei"/>
                          <a:ea typeface="Microsoft YaHei"/>
                          <a:cs typeface="Microsoft YaHei"/>
                        </a:rPr>
                        <a:t>气体检测</a:t>
                      </a:r>
                      <a:r>
                        <a:rPr sz="1200" kern="0" spc="0" dirty="0">
                          <a:solidFill>
                            <a:srgbClr val="000000">
                              <a:alpha val="100000"/>
                            </a:srgbClr>
                          </a:solidFill>
                          <a:latin typeface="Microsoft YaHei"/>
                          <a:ea typeface="Microsoft YaHei"/>
                          <a:cs typeface="Microsoft YaHei"/>
                        </a:rPr>
                        <a:t>        </a:t>
                      </a:r>
                      <a:r>
                        <a:rPr sz="1200" kern="0" spc="10" dirty="0">
                          <a:solidFill>
                            <a:srgbClr val="000000">
                              <a:alpha val="100000"/>
                            </a:srgbClr>
                          </a:solidFill>
                          <a:latin typeface="Microsoft YaHei"/>
                          <a:ea typeface="Microsoft YaHei"/>
                          <a:cs typeface="Microsoft YaHei"/>
                        </a:rPr>
                        <a:t>报警设计标准》</a:t>
                      </a:r>
                      <a:r>
                        <a:rPr sz="1200" kern="0" spc="0" dirty="0">
                          <a:solidFill>
                            <a:srgbClr val="000000">
                              <a:alpha val="100000"/>
                            </a:srgbClr>
                          </a:solidFill>
                          <a:latin typeface="Microsoft YaHei"/>
                          <a:ea typeface="Microsoft YaHei"/>
                          <a:cs typeface="Microsoft YaHei"/>
                        </a:rPr>
                        <a:t>GB</a:t>
                      </a:r>
                      <a:r>
                        <a:rPr sz="1200" kern="0" spc="10" dirty="0">
                          <a:solidFill>
                            <a:srgbClr val="000000">
                              <a:alpha val="100000"/>
                            </a:srgbClr>
                          </a:solidFill>
                          <a:latin typeface="Microsoft YaHei"/>
                          <a:ea typeface="Microsoft YaHei"/>
                          <a:cs typeface="Microsoft YaHei"/>
                        </a:rPr>
                        <a:t>/T</a:t>
                      </a:r>
                      <a:r>
                        <a:rPr sz="1200" kern="0" spc="100" dirty="0">
                          <a:solidFill>
                            <a:srgbClr val="000000">
                              <a:alpha val="100000"/>
                            </a:srgbClr>
                          </a:solidFill>
                          <a:latin typeface="Microsoft YaHei"/>
                          <a:ea typeface="Microsoft YaHei"/>
                          <a:cs typeface="Microsoft YaHei"/>
                        </a:rPr>
                        <a:t> </a:t>
                      </a:r>
                      <a:r>
                        <a:rPr sz="1200" kern="0" spc="10" dirty="0">
                          <a:solidFill>
                            <a:srgbClr val="000000">
                              <a:alpha val="100000"/>
                            </a:srgbClr>
                          </a:solidFill>
                          <a:latin typeface="Microsoft YaHei"/>
                          <a:ea typeface="Microsoft YaHei"/>
                          <a:cs typeface="Microsoft YaHei"/>
                        </a:rPr>
                        <a:t>504</a:t>
                      </a:r>
                      <a:r>
                        <a:rPr sz="1200" kern="0" spc="0" dirty="0">
                          <a:solidFill>
                            <a:srgbClr val="000000">
                              <a:alpha val="100000"/>
                            </a:srgbClr>
                          </a:solidFill>
                          <a:latin typeface="Microsoft YaHei"/>
                          <a:ea typeface="Microsoft YaHei"/>
                          <a:cs typeface="Microsoft YaHei"/>
                        </a:rPr>
                        <a:t>93-2019 第3</a:t>
                      </a:r>
                      <a:r>
                        <a:rPr sz="1200" kern="0" spc="-160" dirty="0">
                          <a:solidFill>
                            <a:srgbClr val="000000">
                              <a:alpha val="100000"/>
                            </a:srgbClr>
                          </a:solidFill>
                          <a:latin typeface="Microsoft YaHei"/>
                          <a:ea typeface="Microsoft YaHei"/>
                          <a:cs typeface="Microsoft YaHei"/>
                        </a:rPr>
                        <a:t> </a:t>
                      </a:r>
                      <a:r>
                        <a:rPr sz="1200" kern="0" spc="0" dirty="0">
                          <a:solidFill>
                            <a:srgbClr val="000000">
                              <a:alpha val="100000"/>
                            </a:srgbClr>
                          </a:solidFill>
                          <a:latin typeface="Microsoft YaHei"/>
                          <a:ea typeface="Microsoft YaHei"/>
                          <a:cs typeface="Microsoft YaHei"/>
                        </a:rPr>
                        <a:t>.0.</a:t>
                      </a:r>
                      <a:r>
                        <a:rPr sz="1200" kern="0" spc="-150" dirty="0">
                          <a:solidFill>
                            <a:srgbClr val="000000">
                              <a:alpha val="100000"/>
                            </a:srgbClr>
                          </a:solidFill>
                          <a:latin typeface="Microsoft YaHei"/>
                          <a:ea typeface="Microsoft YaHei"/>
                          <a:cs typeface="Microsoft YaHei"/>
                        </a:rPr>
                        <a:t> </a:t>
                      </a:r>
                      <a:r>
                        <a:rPr sz="1200" kern="0" spc="0" dirty="0">
                          <a:solidFill>
                            <a:srgbClr val="000000">
                              <a:alpha val="100000"/>
                            </a:srgbClr>
                          </a:solidFill>
                          <a:latin typeface="Microsoft YaHei"/>
                          <a:ea typeface="Microsoft YaHei"/>
                          <a:cs typeface="Microsoft YaHei"/>
                        </a:rPr>
                        <a:t>3条 ：    </a:t>
                      </a:r>
                      <a:r>
                        <a:rPr sz="1200" kern="0" spc="110" dirty="0">
                          <a:solidFill>
                            <a:srgbClr val="000000">
                              <a:alpha val="100000"/>
                            </a:srgbClr>
                          </a:solidFill>
                          <a:latin typeface="Microsoft YaHei"/>
                          <a:ea typeface="Microsoft YaHei"/>
                          <a:cs typeface="Microsoft YaHei"/>
                        </a:rPr>
                        <a:t>可燃气体和有毒气体检测报警信号应送至有</a:t>
                      </a:r>
                      <a:r>
                        <a:rPr sz="1200" kern="0" spc="0" dirty="0">
                          <a:solidFill>
                            <a:srgbClr val="000000">
                              <a:alpha val="100000"/>
                            </a:srgbClr>
                          </a:solidFill>
                          <a:latin typeface="Microsoft YaHei"/>
                          <a:ea typeface="Microsoft YaHei"/>
                          <a:cs typeface="Microsoft YaHei"/>
                        </a:rPr>
                        <a:t>       </a:t>
                      </a:r>
                      <a:r>
                        <a:rPr sz="1200" kern="0" spc="90" dirty="0">
                          <a:solidFill>
                            <a:srgbClr val="000000">
                              <a:alpha val="100000"/>
                            </a:srgbClr>
                          </a:solidFill>
                          <a:latin typeface="Microsoft YaHei"/>
                          <a:ea typeface="Microsoft YaHei"/>
                          <a:cs typeface="Microsoft YaHei"/>
                        </a:rPr>
                        <a:t>人值守的现场控制室</a:t>
                      </a:r>
                      <a:r>
                        <a:rPr sz="1200" kern="0" spc="-160" dirty="0">
                          <a:solidFill>
                            <a:srgbClr val="000000">
                              <a:alpha val="100000"/>
                            </a:srgbClr>
                          </a:solidFill>
                          <a:latin typeface="Microsoft YaHei"/>
                          <a:ea typeface="Microsoft YaHei"/>
                          <a:cs typeface="Microsoft YaHei"/>
                        </a:rPr>
                        <a:t> </a:t>
                      </a:r>
                      <a:r>
                        <a:rPr sz="1200" kern="0" spc="90" dirty="0">
                          <a:solidFill>
                            <a:srgbClr val="000000">
                              <a:alpha val="100000"/>
                            </a:srgbClr>
                          </a:solidFill>
                          <a:latin typeface="Microsoft YaHei"/>
                          <a:ea typeface="Microsoft YaHei"/>
                          <a:cs typeface="Microsoft YaHei"/>
                        </a:rPr>
                        <a:t>、</a:t>
                      </a:r>
                      <a:r>
                        <a:rPr sz="1200" kern="0" spc="-140" dirty="0">
                          <a:solidFill>
                            <a:srgbClr val="000000">
                              <a:alpha val="100000"/>
                            </a:srgbClr>
                          </a:solidFill>
                          <a:latin typeface="Microsoft YaHei"/>
                          <a:ea typeface="Microsoft YaHei"/>
                          <a:cs typeface="Microsoft YaHei"/>
                        </a:rPr>
                        <a:t> </a:t>
                      </a:r>
                      <a:r>
                        <a:rPr sz="1200" kern="0" spc="90" dirty="0">
                          <a:solidFill>
                            <a:srgbClr val="000000">
                              <a:alpha val="100000"/>
                            </a:srgbClr>
                          </a:solidFill>
                          <a:latin typeface="Microsoft YaHei"/>
                          <a:ea typeface="Microsoft YaHei"/>
                          <a:cs typeface="Microsoft YaHei"/>
                        </a:rPr>
                        <a:t>中心控制室等进行显</a:t>
                      </a:r>
                      <a:r>
                        <a:rPr sz="1200" kern="0" spc="0" dirty="0">
                          <a:solidFill>
                            <a:srgbClr val="000000">
                              <a:alpha val="100000"/>
                            </a:srgbClr>
                          </a:solidFill>
                          <a:latin typeface="Microsoft YaHei"/>
                          <a:ea typeface="Microsoft YaHei"/>
                          <a:cs typeface="Microsoft YaHei"/>
                        </a:rPr>
                        <a:t>       </a:t>
                      </a:r>
                      <a:r>
                        <a:rPr sz="1200" kern="0" spc="90" dirty="0">
                          <a:solidFill>
                            <a:srgbClr val="000000">
                              <a:alpha val="100000"/>
                            </a:srgbClr>
                          </a:solidFill>
                          <a:latin typeface="Microsoft YaHei"/>
                          <a:ea typeface="Microsoft YaHei"/>
                          <a:cs typeface="Microsoft YaHei"/>
                        </a:rPr>
                        <a:t>示报警;可燃气体二级报警信号</a:t>
                      </a:r>
                      <a:r>
                        <a:rPr sz="1200" kern="0" spc="-90" dirty="0">
                          <a:solidFill>
                            <a:srgbClr val="000000">
                              <a:alpha val="100000"/>
                            </a:srgbClr>
                          </a:solidFill>
                          <a:latin typeface="Microsoft YaHei"/>
                          <a:ea typeface="Microsoft YaHei"/>
                          <a:cs typeface="Microsoft YaHei"/>
                        </a:rPr>
                        <a:t> </a:t>
                      </a:r>
                      <a:r>
                        <a:rPr sz="1200" kern="0" spc="90" dirty="0">
                          <a:solidFill>
                            <a:srgbClr val="000000">
                              <a:alpha val="100000"/>
                            </a:srgbClr>
                          </a:solidFill>
                          <a:latin typeface="Microsoft YaHei"/>
                          <a:ea typeface="Microsoft YaHei"/>
                          <a:cs typeface="Microsoft YaHei"/>
                        </a:rPr>
                        <a:t>、</a:t>
                      </a:r>
                      <a:r>
                        <a:rPr sz="1200" kern="0" spc="-210" dirty="0">
                          <a:solidFill>
                            <a:srgbClr val="000000">
                              <a:alpha val="100000"/>
                            </a:srgbClr>
                          </a:solidFill>
                          <a:latin typeface="Microsoft YaHei"/>
                          <a:ea typeface="Microsoft YaHei"/>
                          <a:cs typeface="Microsoft YaHei"/>
                        </a:rPr>
                        <a:t> </a:t>
                      </a:r>
                      <a:r>
                        <a:rPr sz="1200" kern="0" spc="90" dirty="0">
                          <a:solidFill>
                            <a:srgbClr val="000000">
                              <a:alpha val="100000"/>
                            </a:srgbClr>
                          </a:solidFill>
                          <a:latin typeface="Microsoft YaHei"/>
                          <a:ea typeface="Microsoft YaHei"/>
                          <a:cs typeface="Microsoft YaHei"/>
                        </a:rPr>
                        <a:t>可燃气体</a:t>
                      </a:r>
                      <a:endParaRPr sz="1200" dirty="0">
                        <a:latin typeface="Microsoft YaHei"/>
                        <a:ea typeface="Microsoft YaHei"/>
                        <a:cs typeface="Microsoft YaHei"/>
                      </a:endParaRPr>
                    </a:p>
                    <a:p>
                      <a:pPr marL="238125" indent="-6350" algn="l" rtl="0" eaLnBrk="0">
                        <a:lnSpc>
                          <a:spcPct val="117000"/>
                        </a:lnSpc>
                        <a:spcBef>
                          <a:spcPts val="80"/>
                        </a:spcBef>
                        <a:tabLst/>
                      </a:pPr>
                      <a:r>
                        <a:rPr sz="1200" kern="0" spc="110" dirty="0">
                          <a:solidFill>
                            <a:srgbClr val="000000">
                              <a:alpha val="100000"/>
                            </a:srgbClr>
                          </a:solidFill>
                          <a:latin typeface="Microsoft YaHei"/>
                          <a:ea typeface="Microsoft YaHei"/>
                          <a:cs typeface="Microsoft YaHei"/>
                        </a:rPr>
                        <a:t>和有毒气体检测报警系统报警控制单元的故</a:t>
                      </a:r>
                      <a:r>
                        <a:rPr sz="1200" kern="0" spc="0" dirty="0">
                          <a:solidFill>
                            <a:srgbClr val="000000">
                              <a:alpha val="100000"/>
                            </a:srgbClr>
                          </a:solidFill>
                          <a:latin typeface="Microsoft YaHei"/>
                          <a:ea typeface="Microsoft YaHei"/>
                          <a:cs typeface="Microsoft YaHei"/>
                        </a:rPr>
                        <a:t>       </a:t>
                      </a:r>
                      <a:r>
                        <a:rPr sz="1200" kern="0" spc="100" dirty="0">
                          <a:solidFill>
                            <a:srgbClr val="000000">
                              <a:alpha val="100000"/>
                            </a:srgbClr>
                          </a:solidFill>
                          <a:latin typeface="Microsoft YaHei"/>
                          <a:ea typeface="Microsoft YaHei"/>
                          <a:cs typeface="Microsoft YaHei"/>
                        </a:rPr>
                        <a:t>障信号应送至消防控制室。</a:t>
                      </a:r>
                      <a:endParaRPr sz="1200" dirty="0">
                        <a:latin typeface="Microsoft YaHei"/>
                        <a:ea typeface="Microsoft YaHei"/>
                        <a:cs typeface="Microsoft YaHei"/>
                      </a:endParaRPr>
                    </a:p>
                  </a:txBody>
                  <a:tcPr marL="0" marR="0" marT="0" marB="0">
                    <a:lnL w="12700" cap="flat" cmpd="sng" algn="ctr">
                      <a:solidFill>
                        <a:srgbClr val="8EBFD6"/>
                      </a:solidFill>
                      <a:prstDash val="solid"/>
                      <a:round/>
                      <a:headEnd type="none" w="med" len="med"/>
                      <a:tailEnd type="none" w="med" len="med"/>
                    </a:lnL>
                    <a:lnR>
                      <a:noFill/>
                    </a:lnR>
                    <a:lnT>
                      <a:noFill/>
                    </a:lnT>
                    <a:lnB w="12700" cap="flat" cmpd="sng" algn="ctr">
                      <a:solidFill>
                        <a:srgbClr val="8EBFD6"/>
                      </a:solidFill>
                      <a:prstDash val="solid"/>
                      <a:round/>
                      <a:headEnd type="none" w="med" len="med"/>
                      <a:tailEnd type="none" w="med" len="med"/>
                    </a:lnB>
                  </a:tcPr>
                </a:tc>
                <a:extLst>
                  <a:ext uri="{0D108BD9-81ED-4DB2-BD59-A6C34878D82A}">
                    <a16:rowId xmlns:a16="http://schemas.microsoft.com/office/drawing/2014/main" val="10000"/>
                  </a:ext>
                </a:extLst>
              </a:tr>
            </a:tbl>
          </a:graphicData>
        </a:graphic>
      </p:graphicFrame>
      <p:sp>
        <p:nvSpPr>
          <p:cNvPr id="1652" name="textbox 1652"/>
          <p:cNvSpPr/>
          <p:nvPr/>
        </p:nvSpPr>
        <p:spPr>
          <a:xfrm>
            <a:off x="702236" y="510426"/>
            <a:ext cx="8719819" cy="1052194"/>
          </a:xfrm>
          <a:prstGeom prst="rect">
            <a:avLst/>
          </a:prstGeom>
          <a:noFill/>
          <a:ln w="0" cap="flat">
            <a:noFill/>
            <a:prstDash val="solid"/>
            <a:miter lim="0"/>
          </a:ln>
        </p:spPr>
        <p:txBody>
          <a:bodyPr vert="horz" wrap="square" lIns="0" tIns="0" rIns="0" bIns="0"/>
          <a:lstStyle/>
          <a:p>
            <a:pPr algn="l" rtl="0" eaLnBrk="0">
              <a:lnSpc>
                <a:spcPct val="83341"/>
              </a:lnSpc>
              <a:tabLst/>
            </a:pPr>
            <a:endParaRPr sz="100" dirty="0">
              <a:latin typeface="Arial"/>
              <a:ea typeface="Arial"/>
              <a:cs typeface="Arial"/>
            </a:endParaRPr>
          </a:p>
          <a:p>
            <a:pPr marL="215900" algn="l" rtl="0" eaLnBrk="0">
              <a:lnSpc>
                <a:spcPts val="4227"/>
              </a:lnSpc>
              <a:tabLst/>
            </a:pPr>
            <a:r>
              <a:rPr sz="3200" b="1" kern="0" spc="-80" dirty="0">
                <a:solidFill>
                  <a:srgbClr val="000000">
                    <a:alpha val="100000"/>
                  </a:srgbClr>
                </a:solidFill>
                <a:latin typeface="Microsoft YaHei"/>
                <a:ea typeface="Microsoft YaHei"/>
                <a:cs typeface="Microsoft YaHei"/>
              </a:rPr>
              <a:t>《城镇燃气经营安全重大隐患判定标准》解析</a:t>
            </a:r>
            <a:endParaRPr sz="3200" dirty="0">
              <a:latin typeface="Microsoft YaHei"/>
              <a:ea typeface="Microsoft YaHei"/>
              <a:cs typeface="Microsoft YaHei"/>
            </a:endParaRPr>
          </a:p>
          <a:p>
            <a:pPr algn="l" rtl="0" eaLnBrk="0">
              <a:lnSpc>
                <a:spcPct val="104000"/>
              </a:lnSpc>
              <a:tabLst/>
            </a:pPr>
            <a:endParaRPr sz="1000" dirty="0">
              <a:latin typeface="Arial"/>
              <a:ea typeface="Arial"/>
              <a:cs typeface="Arial"/>
            </a:endParaRPr>
          </a:p>
          <a:p>
            <a:pPr algn="l" rtl="0" eaLnBrk="0">
              <a:lnSpc>
                <a:spcPct val="100000"/>
              </a:lnSpc>
              <a:tabLst/>
            </a:pPr>
            <a:endParaRPr sz="400" dirty="0">
              <a:latin typeface="Arial"/>
              <a:ea typeface="Arial"/>
              <a:cs typeface="Arial"/>
            </a:endParaRPr>
          </a:p>
          <a:p>
            <a:pPr marL="52069" algn="l" rtl="0" eaLnBrk="0">
              <a:lnSpc>
                <a:spcPts val="2123"/>
              </a:lnSpc>
              <a:spcBef>
                <a:spcPts val="1"/>
              </a:spcBef>
              <a:tabLst/>
            </a:pPr>
            <a:r>
              <a:rPr sz="1600" kern="0" spc="10" dirty="0">
                <a:solidFill>
                  <a:srgbClr val="FF0000">
                    <a:alpha val="100000"/>
                  </a:srgbClr>
                </a:solidFill>
                <a:latin typeface="Wingdings"/>
                <a:ea typeface="Wingdings"/>
                <a:cs typeface="Wingdings"/>
              </a:rPr>
              <a:t>n</a:t>
            </a:r>
            <a:r>
              <a:rPr sz="1600" kern="0" spc="-570" dirty="0">
                <a:solidFill>
                  <a:srgbClr val="FF0000">
                    <a:alpha val="100000"/>
                  </a:srgbClr>
                </a:solidFill>
                <a:latin typeface="Wingdings"/>
                <a:ea typeface="Wingdings"/>
                <a:cs typeface="Wingdings"/>
              </a:rPr>
              <a:t> </a:t>
            </a:r>
            <a:r>
              <a:rPr sz="1600" kern="0" spc="10" dirty="0">
                <a:solidFill>
                  <a:srgbClr val="000000">
                    <a:alpha val="100000"/>
                  </a:srgbClr>
                </a:solidFill>
                <a:latin typeface="Microsoft YaHei"/>
                <a:ea typeface="Microsoft YaHei"/>
                <a:cs typeface="Microsoft YaHei"/>
              </a:rPr>
              <a:t>第五条  燃气经营者在燃气厂站安全管理中</a:t>
            </a:r>
            <a:r>
              <a:rPr sz="1600" kern="0" spc="0" dirty="0">
                <a:solidFill>
                  <a:srgbClr val="000000">
                    <a:alpha val="100000"/>
                  </a:srgbClr>
                </a:solidFill>
                <a:latin typeface="Microsoft YaHei"/>
                <a:ea typeface="Microsoft YaHei"/>
                <a:cs typeface="Microsoft YaHei"/>
              </a:rPr>
              <a:t> ，有下列情形之一的 ，判定为重大隐患 </a:t>
            </a:r>
            <a:r>
              <a:rPr sz="1600" kern="0" spc="-380" dirty="0">
                <a:solidFill>
                  <a:srgbClr val="000000">
                    <a:alpha val="100000"/>
                  </a:srgbClr>
                </a:solidFill>
                <a:latin typeface="Microsoft YaHei"/>
                <a:ea typeface="Microsoft YaHei"/>
                <a:cs typeface="Microsoft YaHei"/>
              </a:rPr>
              <a:t>：（</a:t>
            </a:r>
            <a:r>
              <a:rPr sz="1600" kern="0" spc="80" dirty="0">
                <a:solidFill>
                  <a:srgbClr val="000000">
                    <a:alpha val="100000"/>
                  </a:srgbClr>
                </a:solidFill>
                <a:latin typeface="Microsoft YaHei"/>
                <a:ea typeface="Microsoft YaHei"/>
                <a:cs typeface="Microsoft YaHei"/>
              </a:rPr>
              <a:t> </a:t>
            </a:r>
            <a:r>
              <a:rPr sz="1600" kern="0" spc="0" dirty="0">
                <a:solidFill>
                  <a:srgbClr val="000000">
                    <a:alpha val="100000"/>
                  </a:srgbClr>
                </a:solidFill>
                <a:latin typeface="Microsoft YaHei"/>
                <a:ea typeface="Microsoft YaHei"/>
                <a:cs typeface="Microsoft YaHei"/>
              </a:rPr>
              <a:t>5种）</a:t>
            </a:r>
            <a:endParaRPr sz="1600" dirty="0">
              <a:latin typeface="Microsoft YaHei"/>
              <a:ea typeface="Microsoft YaHei"/>
              <a:cs typeface="Microsoft YaHei"/>
            </a:endParaRPr>
          </a:p>
        </p:txBody>
      </p:sp>
      <p:sp>
        <p:nvSpPr>
          <p:cNvPr id="1654" name="textbox 1654"/>
          <p:cNvSpPr/>
          <p:nvPr/>
        </p:nvSpPr>
        <p:spPr>
          <a:xfrm>
            <a:off x="919643" y="1802229"/>
            <a:ext cx="10114915" cy="591184"/>
          </a:xfrm>
          <a:prstGeom prst="rect">
            <a:avLst/>
          </a:prstGeom>
          <a:noFill/>
          <a:ln w="0" cap="flat">
            <a:noFill/>
            <a:prstDash val="solid"/>
            <a:miter lim="0"/>
          </a:ln>
        </p:spPr>
        <p:txBody>
          <a:bodyPr vert="horz" wrap="square" lIns="0" tIns="0" rIns="0" bIns="0"/>
          <a:lstStyle/>
          <a:p>
            <a:pPr algn="l" rtl="0" eaLnBrk="0">
              <a:lnSpc>
                <a:spcPct val="17935"/>
              </a:lnSpc>
              <a:tabLst/>
            </a:pPr>
            <a:endParaRPr sz="100" dirty="0">
              <a:latin typeface="Arial"/>
              <a:ea typeface="Arial"/>
              <a:cs typeface="Arial"/>
            </a:endParaRPr>
          </a:p>
          <a:p>
            <a:pPr marL="33019" indent="80644" algn="l" rtl="0" eaLnBrk="0">
              <a:lnSpc>
                <a:spcPct val="118000"/>
              </a:lnSpc>
              <a:tabLst/>
            </a:pPr>
            <a:r>
              <a:rPr sz="1600" kern="0" spc="80" dirty="0">
                <a:solidFill>
                  <a:srgbClr val="000000">
                    <a:alpha val="100000"/>
                  </a:srgbClr>
                </a:solidFill>
                <a:latin typeface="Microsoft YaHei"/>
                <a:ea typeface="Microsoft YaHei"/>
                <a:cs typeface="Microsoft YaHei"/>
              </a:rPr>
              <a:t>（ 五 ）燃气厂站内可燃气体泄漏浓度可能达到爆炸下限20%的燃气设施区域内或建（ 构 ）筑物内 ，未设</a:t>
            </a:r>
            <a:r>
              <a:rPr sz="1600" kern="0" spc="60" dirty="0">
                <a:solidFill>
                  <a:srgbClr val="000000">
                    <a:alpha val="100000"/>
                  </a:srgbClr>
                </a:solidFill>
                <a:latin typeface="Microsoft YaHei"/>
                <a:ea typeface="Microsoft YaHei"/>
                <a:cs typeface="Microsoft YaHei"/>
              </a:rPr>
              <a:t> </a:t>
            </a:r>
            <a:r>
              <a:rPr sz="1600" kern="0" spc="150" dirty="0">
                <a:solidFill>
                  <a:srgbClr val="000000">
                    <a:alpha val="100000"/>
                  </a:srgbClr>
                </a:solidFill>
                <a:latin typeface="Microsoft YaHei"/>
                <a:ea typeface="Microsoft YaHei"/>
                <a:cs typeface="Microsoft YaHei"/>
              </a:rPr>
              <a:t>置固定式可燃气体浓度</a:t>
            </a:r>
            <a:r>
              <a:rPr sz="1600" kern="0" spc="140" dirty="0">
                <a:solidFill>
                  <a:srgbClr val="000000">
                    <a:alpha val="100000"/>
                  </a:srgbClr>
                </a:solidFill>
                <a:latin typeface="Microsoft YaHei"/>
                <a:ea typeface="Microsoft YaHei"/>
                <a:cs typeface="Microsoft YaHei"/>
              </a:rPr>
              <a:t>报警装置。</a:t>
            </a:r>
            <a:endParaRPr sz="1600" dirty="0">
              <a:latin typeface="Microsoft YaHei"/>
              <a:ea typeface="Microsoft YaHei"/>
              <a:cs typeface="Microsoft YaHei"/>
            </a:endParaRPr>
          </a:p>
        </p:txBody>
      </p:sp>
      <p:pic>
        <p:nvPicPr>
          <p:cNvPr id="1656" name="picture 1656"/>
          <p:cNvPicPr>
            <a:picLocks noChangeAspect="1"/>
          </p:cNvPicPr>
          <p:nvPr/>
        </p:nvPicPr>
        <p:blipFill>
          <a:blip r:embed="rId2"/>
          <a:stretch>
            <a:fillRect/>
          </a:stretch>
        </p:blipFill>
        <p:spPr>
          <a:xfrm rot="21600000">
            <a:off x="4538471" y="4797551"/>
            <a:ext cx="1757171" cy="1728216"/>
          </a:xfrm>
          <a:prstGeom prst="rect">
            <a:avLst/>
          </a:prstGeom>
        </p:spPr>
      </p:pic>
      <p:sp>
        <p:nvSpPr>
          <p:cNvPr id="1658" name="textbox 1658"/>
          <p:cNvSpPr/>
          <p:nvPr/>
        </p:nvSpPr>
        <p:spPr>
          <a:xfrm>
            <a:off x="5095258" y="2724248"/>
            <a:ext cx="1998345" cy="295275"/>
          </a:xfrm>
          <a:prstGeom prst="rect">
            <a:avLst/>
          </a:prstGeom>
          <a:noFill/>
          <a:ln w="0" cap="flat">
            <a:noFill/>
            <a:prstDash val="solid"/>
            <a:miter lim="0"/>
          </a:ln>
        </p:spPr>
        <p:txBody>
          <a:bodyPr vert="horz" wrap="square" lIns="0" tIns="0" rIns="0" bIns="0"/>
          <a:lstStyle/>
          <a:p>
            <a:pPr algn="l" rtl="0" eaLnBrk="0">
              <a:lnSpc>
                <a:spcPct val="83341"/>
              </a:lnSpc>
              <a:tabLst/>
            </a:pPr>
            <a:endParaRPr sz="100" dirty="0">
              <a:latin typeface="Arial"/>
              <a:ea typeface="Arial"/>
              <a:cs typeface="Arial"/>
            </a:endParaRPr>
          </a:p>
          <a:p>
            <a:pPr marL="12700" algn="l" rtl="0" eaLnBrk="0">
              <a:lnSpc>
                <a:spcPts val="2123"/>
              </a:lnSpc>
              <a:tabLst/>
            </a:pPr>
            <a:r>
              <a:rPr sz="1600" kern="0" spc="110" dirty="0">
                <a:solidFill>
                  <a:srgbClr val="000000">
                    <a:alpha val="100000"/>
                  </a:srgbClr>
                </a:solidFill>
                <a:latin typeface="Microsoft YaHei"/>
                <a:ea typeface="Microsoft YaHei"/>
                <a:cs typeface="Microsoft YaHei"/>
              </a:rPr>
              <a:t>3</a:t>
            </a:r>
            <a:r>
              <a:rPr sz="1600" kern="0" spc="-190" dirty="0">
                <a:solidFill>
                  <a:srgbClr val="000000">
                    <a:alpha val="100000"/>
                  </a:srgbClr>
                </a:solidFill>
                <a:latin typeface="Microsoft YaHei"/>
                <a:ea typeface="Microsoft YaHei"/>
                <a:cs typeface="Microsoft YaHei"/>
              </a:rPr>
              <a:t> </a:t>
            </a:r>
            <a:r>
              <a:rPr sz="1600" kern="0" spc="110" dirty="0">
                <a:solidFill>
                  <a:srgbClr val="000000">
                    <a:alpha val="100000"/>
                  </a:srgbClr>
                </a:solidFill>
                <a:latin typeface="Microsoft YaHei"/>
                <a:ea typeface="Microsoft YaHei"/>
                <a:cs typeface="Microsoft YaHei"/>
              </a:rPr>
              <a:t>.液化石油气供应站</a:t>
            </a:r>
            <a:endParaRPr sz="1600" dirty="0">
              <a:latin typeface="Microsoft YaHei"/>
              <a:ea typeface="Microsoft YaHei"/>
              <a:cs typeface="Microsoft YaHei"/>
            </a:endParaRPr>
          </a:p>
        </p:txBody>
      </p:sp>
      <p:pic>
        <p:nvPicPr>
          <p:cNvPr id="1660" name="picture 1660"/>
          <p:cNvPicPr>
            <a:picLocks noChangeAspect="1"/>
          </p:cNvPicPr>
          <p:nvPr/>
        </p:nvPicPr>
        <p:blipFill>
          <a:blip r:embed="rId3"/>
          <a:stretch>
            <a:fillRect/>
          </a:stretch>
        </p:blipFill>
        <p:spPr>
          <a:xfrm rot="21600000">
            <a:off x="11472671" y="0"/>
            <a:ext cx="719328" cy="720852"/>
          </a:xfrm>
          <a:prstGeom prst="rect">
            <a:avLst/>
          </a:prstGeom>
        </p:spPr>
      </p:pic>
      <p:pic>
        <p:nvPicPr>
          <p:cNvPr id="1662" name="picture 1662"/>
          <p:cNvPicPr>
            <a:picLocks noChangeAspect="1"/>
          </p:cNvPicPr>
          <p:nvPr/>
        </p:nvPicPr>
        <p:blipFill>
          <a:blip r:embed="rId4"/>
          <a:stretch>
            <a:fillRect/>
          </a:stretch>
        </p:blipFill>
        <p:spPr>
          <a:xfrm rot="21600000">
            <a:off x="0" y="6138671"/>
            <a:ext cx="720852" cy="719328"/>
          </a:xfrm>
          <a:prstGeom prst="rect">
            <a:avLst/>
          </a:prstGeom>
        </p:spPr>
      </p:pic>
      <p:pic>
        <p:nvPicPr>
          <p:cNvPr id="1664" name="picture 1664"/>
          <p:cNvPicPr>
            <a:picLocks noChangeAspect="1"/>
          </p:cNvPicPr>
          <p:nvPr/>
        </p:nvPicPr>
        <p:blipFill>
          <a:blip r:embed="rId5"/>
          <a:stretch>
            <a:fillRect/>
          </a:stretch>
        </p:blipFill>
        <p:spPr>
          <a:xfrm rot="21600000">
            <a:off x="720090" y="1619250"/>
            <a:ext cx="10751184" cy="12700"/>
          </a:xfrm>
          <a:prstGeom prst="rect">
            <a:avLst/>
          </a:prstGeom>
        </p:spPr>
      </p:pic>
      <p:pic>
        <p:nvPicPr>
          <p:cNvPr id="1666" name="picture 1666"/>
          <p:cNvPicPr>
            <a:picLocks noChangeAspect="1"/>
          </p:cNvPicPr>
          <p:nvPr/>
        </p:nvPicPr>
        <p:blipFill>
          <a:blip r:embed="rId5"/>
          <a:stretch>
            <a:fillRect/>
          </a:stretch>
        </p:blipFill>
        <p:spPr>
          <a:xfrm rot="21600000">
            <a:off x="720090" y="2541270"/>
            <a:ext cx="10751184" cy="12700"/>
          </a:xfrm>
          <a:prstGeom prst="rect">
            <a:avLst/>
          </a:prstGeom>
        </p:spPr>
      </p:pic>
    </p:spTree>
  </p:cSld>
  <p:clrMapOvr>
    <a:masterClrMapping/>
  </p:clrMapOvr>
</p:sld>
</file>

<file path=ppt/slides/slide77.xml><?xml version="1.0" encoding="utf-8"?>
<p:sld xmlns:a16="http://schemas.microsoft.com/office/drawing/2014/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68" name="rect 1668"/>
          <p:cNvSpPr/>
          <p:nvPr/>
        </p:nvSpPr>
        <p:spPr>
          <a:xfrm>
            <a:off x="0" y="0"/>
            <a:ext cx="12192000" cy="6858000"/>
          </a:xfrm>
          <a:prstGeom prst="rect">
            <a:avLst/>
          </a:prstGeom>
          <a:solidFill>
            <a:srgbClr val="E4F4FB">
              <a:alpha val="100000"/>
            </a:srgbClr>
          </a:solidFill>
          <a:ln w="0" cap="flat">
            <a:noFill/>
            <a:prstDash val="solid"/>
            <a:miter lim="0"/>
          </a:ln>
        </p:spPr>
        <p:txBody>
          <a:bodyPr rtlCol="0"/>
          <a:lstStyle/>
          <a:p>
            <a:pPr algn="ctr"/>
            <a:endParaRPr lang="zh-CN" altLang="en-US"/>
          </a:p>
        </p:txBody>
      </p:sp>
      <p:grpSp>
        <p:nvGrpSpPr>
          <p:cNvPr id="132" name="group 132"/>
          <p:cNvGrpSpPr/>
          <p:nvPr/>
        </p:nvGrpSpPr>
        <p:grpSpPr>
          <a:xfrm rot="21600000">
            <a:off x="720852" y="1626107"/>
            <a:ext cx="10750296" cy="4898135"/>
            <a:chOff x="0" y="0"/>
            <a:chExt cx="10750296" cy="4898135"/>
          </a:xfrm>
        </p:grpSpPr>
        <p:sp>
          <p:nvSpPr>
            <p:cNvPr id="1670" name="path 1670"/>
            <p:cNvSpPr/>
            <p:nvPr/>
          </p:nvSpPr>
          <p:spPr>
            <a:xfrm>
              <a:off x="0" y="0"/>
              <a:ext cx="10750296" cy="4898135"/>
            </a:xfrm>
            <a:custGeom>
              <a:avLst/>
              <a:gdLst/>
              <a:ahLst/>
              <a:cxnLst/>
              <a:rect l="0" t="0" r="0" b="0"/>
              <a:pathLst>
                <a:path w="16929" h="7713">
                  <a:moveTo>
                    <a:pt x="0" y="0"/>
                  </a:moveTo>
                  <a:lnTo>
                    <a:pt x="16929" y="0"/>
                  </a:lnTo>
                  <a:lnTo>
                    <a:pt x="16929" y="1452"/>
                  </a:lnTo>
                  <a:lnTo>
                    <a:pt x="0" y="1452"/>
                  </a:lnTo>
                  <a:lnTo>
                    <a:pt x="0" y="0"/>
                  </a:lnTo>
                  <a:close/>
                </a:path>
                <a:path w="16929" h="7713">
                  <a:moveTo>
                    <a:pt x="0" y="2431"/>
                  </a:moveTo>
                  <a:lnTo>
                    <a:pt x="4171" y="2431"/>
                  </a:lnTo>
                  <a:lnTo>
                    <a:pt x="4171" y="3410"/>
                  </a:lnTo>
                  <a:lnTo>
                    <a:pt x="0" y="3410"/>
                  </a:lnTo>
                  <a:lnTo>
                    <a:pt x="0" y="2431"/>
                  </a:lnTo>
                  <a:close/>
                </a:path>
                <a:path w="16929" h="7713">
                  <a:moveTo>
                    <a:pt x="4171" y="2431"/>
                  </a:moveTo>
                  <a:lnTo>
                    <a:pt x="11138" y="2431"/>
                  </a:lnTo>
                  <a:lnTo>
                    <a:pt x="11138" y="3410"/>
                  </a:lnTo>
                  <a:lnTo>
                    <a:pt x="4171" y="3410"/>
                  </a:lnTo>
                  <a:lnTo>
                    <a:pt x="4171" y="2431"/>
                  </a:lnTo>
                  <a:close/>
                </a:path>
                <a:path w="16929" h="7713">
                  <a:moveTo>
                    <a:pt x="11138" y="2431"/>
                  </a:moveTo>
                  <a:lnTo>
                    <a:pt x="16929" y="2431"/>
                  </a:lnTo>
                  <a:lnTo>
                    <a:pt x="16929" y="3410"/>
                  </a:lnTo>
                  <a:lnTo>
                    <a:pt x="11138" y="3410"/>
                  </a:lnTo>
                  <a:lnTo>
                    <a:pt x="11138" y="2431"/>
                  </a:lnTo>
                  <a:close/>
                </a:path>
                <a:path w="16929" h="7713">
                  <a:moveTo>
                    <a:pt x="4171" y="4610"/>
                  </a:moveTo>
                  <a:lnTo>
                    <a:pt x="7507" y="4610"/>
                  </a:lnTo>
                  <a:lnTo>
                    <a:pt x="7507" y="7713"/>
                  </a:lnTo>
                  <a:lnTo>
                    <a:pt x="4171" y="7713"/>
                  </a:lnTo>
                  <a:lnTo>
                    <a:pt x="4171" y="4610"/>
                  </a:lnTo>
                  <a:close/>
                </a:path>
                <a:path w="16929" h="7713">
                  <a:moveTo>
                    <a:pt x="7507" y="4610"/>
                  </a:moveTo>
                  <a:lnTo>
                    <a:pt x="11138" y="4610"/>
                  </a:lnTo>
                  <a:lnTo>
                    <a:pt x="11138" y="7713"/>
                  </a:lnTo>
                  <a:lnTo>
                    <a:pt x="7507" y="7713"/>
                  </a:lnTo>
                  <a:lnTo>
                    <a:pt x="7507" y="4610"/>
                  </a:lnTo>
                  <a:close/>
                </a:path>
              </a:pathLst>
            </a:custGeom>
            <a:solidFill>
              <a:srgbClr val="B9D6E6">
                <a:alpha val="100000"/>
              </a:srgbClr>
            </a:solidFill>
            <a:ln w="0" cap="flat">
              <a:noFill/>
              <a:prstDash val="solid"/>
              <a:miter lim="0"/>
            </a:ln>
          </p:spPr>
          <p:txBody>
            <a:bodyPr rtlCol="0"/>
            <a:lstStyle/>
            <a:p>
              <a:pPr algn="ctr"/>
              <a:endParaRPr lang="zh-CN" altLang="en-US"/>
            </a:p>
          </p:txBody>
        </p:sp>
        <p:sp>
          <p:nvSpPr>
            <p:cNvPr id="1672" name="path 1672"/>
            <p:cNvSpPr/>
            <p:nvPr/>
          </p:nvSpPr>
          <p:spPr>
            <a:xfrm>
              <a:off x="0" y="922020"/>
              <a:ext cx="10750296" cy="3976115"/>
            </a:xfrm>
            <a:custGeom>
              <a:avLst/>
              <a:gdLst/>
              <a:ahLst/>
              <a:cxnLst/>
              <a:rect l="0" t="0" r="0" b="0"/>
              <a:pathLst>
                <a:path w="16929" h="6261">
                  <a:moveTo>
                    <a:pt x="0" y="0"/>
                  </a:moveTo>
                  <a:lnTo>
                    <a:pt x="16929" y="0"/>
                  </a:lnTo>
                  <a:lnTo>
                    <a:pt x="16929" y="979"/>
                  </a:lnTo>
                  <a:lnTo>
                    <a:pt x="0" y="979"/>
                  </a:lnTo>
                  <a:lnTo>
                    <a:pt x="0" y="0"/>
                  </a:lnTo>
                  <a:close/>
                </a:path>
                <a:path w="16929" h="6261">
                  <a:moveTo>
                    <a:pt x="0" y="1958"/>
                  </a:moveTo>
                  <a:lnTo>
                    <a:pt x="4171" y="1958"/>
                  </a:lnTo>
                  <a:lnTo>
                    <a:pt x="4171" y="6261"/>
                  </a:lnTo>
                  <a:lnTo>
                    <a:pt x="0" y="6261"/>
                  </a:lnTo>
                  <a:lnTo>
                    <a:pt x="0" y="1958"/>
                  </a:lnTo>
                  <a:close/>
                </a:path>
                <a:path w="16929" h="6261">
                  <a:moveTo>
                    <a:pt x="4171" y="1958"/>
                  </a:moveTo>
                  <a:lnTo>
                    <a:pt x="11138" y="1958"/>
                  </a:lnTo>
                  <a:lnTo>
                    <a:pt x="11138" y="3158"/>
                  </a:lnTo>
                  <a:lnTo>
                    <a:pt x="4171" y="3158"/>
                  </a:lnTo>
                  <a:lnTo>
                    <a:pt x="4171" y="1958"/>
                  </a:lnTo>
                  <a:close/>
                </a:path>
                <a:path w="16929" h="6261">
                  <a:moveTo>
                    <a:pt x="11138" y="1958"/>
                  </a:moveTo>
                  <a:lnTo>
                    <a:pt x="16929" y="1958"/>
                  </a:lnTo>
                  <a:lnTo>
                    <a:pt x="16929" y="6261"/>
                  </a:lnTo>
                  <a:lnTo>
                    <a:pt x="11138" y="6261"/>
                  </a:lnTo>
                  <a:lnTo>
                    <a:pt x="11138" y="1958"/>
                  </a:lnTo>
                  <a:close/>
                </a:path>
              </a:pathLst>
            </a:custGeom>
            <a:solidFill>
              <a:srgbClr val="FFFFFF">
                <a:alpha val="100000"/>
              </a:srgbClr>
            </a:solidFill>
            <a:ln w="0" cap="flat">
              <a:noFill/>
              <a:prstDash val="solid"/>
              <a:miter lim="0"/>
            </a:ln>
          </p:spPr>
          <p:txBody>
            <a:bodyPr rtlCol="0"/>
            <a:lstStyle/>
            <a:p>
              <a:pPr algn="ctr"/>
              <a:endParaRPr lang="zh-CN" altLang="en-US"/>
            </a:p>
          </p:txBody>
        </p:sp>
      </p:grpSp>
      <p:graphicFrame>
        <p:nvGraphicFramePr>
          <p:cNvPr id="1674" name="table 1674"/>
          <p:cNvGraphicFramePr>
            <a:graphicFrameLocks noGrp="1"/>
          </p:cNvGraphicFramePr>
          <p:nvPr/>
        </p:nvGraphicFramePr>
        <p:xfrm>
          <a:off x="720090" y="3169920"/>
          <a:ext cx="10750549" cy="3360420"/>
        </p:xfrm>
        <a:graphic>
          <a:graphicData uri="http://schemas.openxmlformats.org/drawingml/2006/table">
            <a:tbl>
              <a:tblPr/>
              <a:tblGrid>
                <a:gridCol w="2649855">
                  <a:extLst>
                    <a:ext uri="{9D8B030D-6E8A-4147-A177-3AD203B41FA5}">
                      <a16:colId xmlns:a16="http://schemas.microsoft.com/office/drawing/2014/main" val="20000"/>
                    </a:ext>
                  </a:extLst>
                </a:gridCol>
                <a:gridCol w="2070735">
                  <a:extLst>
                    <a:ext uri="{9D8B030D-6E8A-4147-A177-3AD203B41FA5}">
                      <a16:colId xmlns:a16="http://schemas.microsoft.com/office/drawing/2014/main" val="20001"/>
                    </a:ext>
                  </a:extLst>
                </a:gridCol>
                <a:gridCol w="2352675">
                  <a:extLst>
                    <a:ext uri="{9D8B030D-6E8A-4147-A177-3AD203B41FA5}">
                      <a16:colId xmlns:a16="http://schemas.microsoft.com/office/drawing/2014/main" val="20002"/>
                    </a:ext>
                  </a:extLst>
                </a:gridCol>
                <a:gridCol w="3677284">
                  <a:extLst>
                    <a:ext uri="{9D8B030D-6E8A-4147-A177-3AD203B41FA5}">
                      <a16:colId xmlns:a16="http://schemas.microsoft.com/office/drawing/2014/main" val="20003"/>
                    </a:ext>
                  </a:extLst>
                </a:gridCol>
              </a:tblGrid>
              <a:tr h="1292860">
                <a:tc rowSpan="2">
                  <a:txBody>
                    <a:bodyPr/>
                    <a:lstStyle/>
                    <a:p>
                      <a:pPr algn="l" rtl="0" eaLnBrk="0">
                        <a:lnSpc>
                          <a:spcPct val="152000"/>
                        </a:lnSpc>
                        <a:tabLst/>
                      </a:pPr>
                      <a:endParaRPr sz="1000" dirty="0">
                        <a:latin typeface="Arial"/>
                        <a:ea typeface="Arial"/>
                        <a:cs typeface="Arial"/>
                      </a:endParaRPr>
                    </a:p>
                    <a:p>
                      <a:pPr algn="l" rtl="0" eaLnBrk="0">
                        <a:lnSpc>
                          <a:spcPct val="8355"/>
                        </a:lnSpc>
                        <a:tabLst/>
                      </a:pPr>
                      <a:endParaRPr sz="100" dirty="0">
                        <a:latin typeface="Arial"/>
                        <a:ea typeface="Arial"/>
                        <a:cs typeface="Arial"/>
                      </a:endParaRPr>
                    </a:p>
                    <a:p>
                      <a:pPr marL="872489" algn="l" rtl="0" eaLnBrk="0">
                        <a:lnSpc>
                          <a:spcPct val="84000"/>
                        </a:lnSpc>
                        <a:tabLst/>
                      </a:pPr>
                      <a:r>
                        <a:rPr sz="1600" kern="0" spc="120" dirty="0">
                          <a:solidFill>
                            <a:srgbClr val="000000">
                              <a:alpha val="100000"/>
                            </a:srgbClr>
                          </a:solidFill>
                          <a:latin typeface="Microsoft YaHei"/>
                          <a:ea typeface="Microsoft YaHei"/>
                          <a:cs typeface="Microsoft YaHei"/>
                        </a:rPr>
                        <a:t>检查要点</a:t>
                      </a:r>
                      <a:endParaRPr sz="1600" dirty="0">
                        <a:latin typeface="Microsoft YaHei"/>
                        <a:ea typeface="Microsoft YaHei"/>
                        <a:cs typeface="Microsoft YaHei"/>
                      </a:endParaRPr>
                    </a:p>
                    <a:p>
                      <a:pPr algn="l" rtl="0" eaLnBrk="0">
                        <a:lnSpc>
                          <a:spcPct val="104000"/>
                        </a:lnSpc>
                        <a:tabLst/>
                      </a:pPr>
                      <a:endParaRPr sz="1000" dirty="0">
                        <a:latin typeface="Arial"/>
                        <a:ea typeface="Arial"/>
                        <a:cs typeface="Arial"/>
                      </a:endParaRPr>
                    </a:p>
                    <a:p>
                      <a:pPr algn="l" rtl="0" eaLnBrk="0">
                        <a:lnSpc>
                          <a:spcPct val="104000"/>
                        </a:lnSpc>
                        <a:tabLst/>
                      </a:pPr>
                      <a:endParaRPr sz="1000" dirty="0">
                        <a:latin typeface="Arial"/>
                        <a:ea typeface="Arial"/>
                        <a:cs typeface="Arial"/>
                      </a:endParaRPr>
                    </a:p>
                    <a:p>
                      <a:pPr algn="l" rtl="0" eaLnBrk="0">
                        <a:lnSpc>
                          <a:spcPct val="104000"/>
                        </a:lnSpc>
                        <a:tabLst/>
                      </a:pPr>
                      <a:endParaRPr sz="1000" dirty="0">
                        <a:latin typeface="Arial"/>
                        <a:ea typeface="Arial"/>
                        <a:cs typeface="Arial"/>
                      </a:endParaRPr>
                    </a:p>
                    <a:p>
                      <a:pPr algn="l" rtl="0" eaLnBrk="0">
                        <a:lnSpc>
                          <a:spcPct val="104000"/>
                        </a:lnSpc>
                        <a:tabLst/>
                      </a:pPr>
                      <a:endParaRPr sz="1000" dirty="0">
                        <a:latin typeface="Arial"/>
                        <a:ea typeface="Arial"/>
                        <a:cs typeface="Arial"/>
                      </a:endParaRPr>
                    </a:p>
                    <a:p>
                      <a:pPr algn="l" rtl="0" eaLnBrk="0">
                        <a:lnSpc>
                          <a:spcPct val="104000"/>
                        </a:lnSpc>
                        <a:tabLst/>
                      </a:pPr>
                      <a:endParaRPr sz="1000" dirty="0">
                        <a:latin typeface="Arial"/>
                        <a:ea typeface="Arial"/>
                        <a:cs typeface="Arial"/>
                      </a:endParaRPr>
                    </a:p>
                    <a:p>
                      <a:pPr marL="236854" algn="l" rtl="0" eaLnBrk="0">
                        <a:lnSpc>
                          <a:spcPts val="2059"/>
                        </a:lnSpc>
                        <a:spcBef>
                          <a:spcPts val="452"/>
                        </a:spcBef>
                        <a:tabLst/>
                      </a:pPr>
                      <a:r>
                        <a:rPr sz="1500" kern="0" spc="-60" dirty="0">
                          <a:solidFill>
                            <a:srgbClr val="000000">
                              <a:alpha val="100000"/>
                            </a:srgbClr>
                          </a:solidFill>
                          <a:latin typeface="Microsoft YaHei"/>
                          <a:ea typeface="Microsoft YaHei"/>
                          <a:cs typeface="Microsoft YaHei"/>
                        </a:rPr>
                        <a:t>（</a:t>
                      </a:r>
                      <a:r>
                        <a:rPr sz="1500" kern="0" spc="130" dirty="0">
                          <a:solidFill>
                            <a:srgbClr val="000000">
                              <a:alpha val="100000"/>
                            </a:srgbClr>
                          </a:solidFill>
                          <a:latin typeface="Microsoft YaHei"/>
                          <a:ea typeface="Microsoft YaHei"/>
                          <a:cs typeface="Microsoft YaHei"/>
                        </a:rPr>
                        <a:t> </a:t>
                      </a:r>
                      <a:r>
                        <a:rPr sz="1500" kern="0" spc="-60" dirty="0">
                          <a:solidFill>
                            <a:srgbClr val="000000">
                              <a:alpha val="100000"/>
                            </a:srgbClr>
                          </a:solidFill>
                          <a:latin typeface="FangSong"/>
                          <a:ea typeface="FangSong"/>
                          <a:cs typeface="FangSong"/>
                        </a:rPr>
                        <a:t>1</a:t>
                      </a:r>
                      <a:r>
                        <a:rPr sz="1500" kern="0" spc="-340" dirty="0">
                          <a:solidFill>
                            <a:srgbClr val="000000">
                              <a:alpha val="100000"/>
                            </a:srgbClr>
                          </a:solidFill>
                          <a:latin typeface="FangSong"/>
                          <a:ea typeface="FangSong"/>
                          <a:cs typeface="FangSong"/>
                        </a:rPr>
                        <a:t> </a:t>
                      </a:r>
                      <a:r>
                        <a:rPr sz="1500" kern="0" spc="-60" dirty="0">
                          <a:solidFill>
                            <a:srgbClr val="000000">
                              <a:alpha val="100000"/>
                            </a:srgbClr>
                          </a:solidFill>
                          <a:latin typeface="Microsoft YaHei"/>
                          <a:ea typeface="Microsoft YaHei"/>
                          <a:cs typeface="Microsoft YaHei"/>
                        </a:rPr>
                        <a:t>）查卸车区、</a:t>
                      </a:r>
                      <a:r>
                        <a:rPr sz="1500" kern="0" spc="-340" dirty="0">
                          <a:solidFill>
                            <a:srgbClr val="000000">
                              <a:alpha val="100000"/>
                            </a:srgbClr>
                          </a:solidFill>
                          <a:latin typeface="Microsoft YaHei"/>
                          <a:ea typeface="Microsoft YaHei"/>
                          <a:cs typeface="Microsoft YaHei"/>
                        </a:rPr>
                        <a:t> </a:t>
                      </a:r>
                      <a:r>
                        <a:rPr sz="1500" kern="0" spc="-60" dirty="0">
                          <a:solidFill>
                            <a:srgbClr val="000000">
                              <a:alpha val="100000"/>
                            </a:srgbClr>
                          </a:solidFill>
                          <a:latin typeface="Microsoft YaHei"/>
                          <a:ea typeface="Microsoft YaHei"/>
                          <a:cs typeface="Microsoft YaHei"/>
                        </a:rPr>
                        <a:t>储罐区、</a:t>
                      </a:r>
                      <a:endParaRPr sz="1500" dirty="0">
                        <a:latin typeface="Microsoft YaHei"/>
                        <a:ea typeface="Microsoft YaHei"/>
                        <a:cs typeface="Microsoft YaHei"/>
                      </a:endParaRPr>
                    </a:p>
                    <a:p>
                      <a:pPr marL="259715" algn="l" rtl="0" eaLnBrk="0">
                        <a:lnSpc>
                          <a:spcPct val="88000"/>
                        </a:lnSpc>
                        <a:spcBef>
                          <a:spcPts val="540"/>
                        </a:spcBef>
                        <a:tabLst/>
                      </a:pPr>
                      <a:r>
                        <a:rPr sz="1500" kern="0" spc="90" dirty="0">
                          <a:solidFill>
                            <a:srgbClr val="000000">
                              <a:alpha val="100000"/>
                            </a:srgbClr>
                          </a:solidFill>
                          <a:latin typeface="Microsoft YaHei"/>
                          <a:ea typeface="Microsoft YaHei"/>
                          <a:cs typeface="Microsoft YaHei"/>
                        </a:rPr>
                        <a:t>潜液泵撬、</a:t>
                      </a:r>
                      <a:r>
                        <a:rPr sz="1500" kern="0" spc="-260" dirty="0">
                          <a:solidFill>
                            <a:srgbClr val="000000">
                              <a:alpha val="100000"/>
                            </a:srgbClr>
                          </a:solidFill>
                          <a:latin typeface="Microsoft YaHei"/>
                          <a:ea typeface="Microsoft YaHei"/>
                          <a:cs typeface="Microsoft YaHei"/>
                        </a:rPr>
                        <a:t> </a:t>
                      </a:r>
                      <a:r>
                        <a:rPr sz="1500" kern="0" spc="0" dirty="0">
                          <a:solidFill>
                            <a:srgbClr val="000000">
                              <a:alpha val="100000"/>
                            </a:srgbClr>
                          </a:solidFill>
                          <a:latin typeface="FangSong"/>
                          <a:ea typeface="FangSong"/>
                          <a:cs typeface="FangSong"/>
                        </a:rPr>
                        <a:t>BOG</a:t>
                      </a:r>
                      <a:r>
                        <a:rPr sz="1500" kern="0" spc="90" dirty="0">
                          <a:solidFill>
                            <a:srgbClr val="000000">
                              <a:alpha val="100000"/>
                            </a:srgbClr>
                          </a:solidFill>
                          <a:latin typeface="Microsoft YaHei"/>
                          <a:ea typeface="Microsoft YaHei"/>
                          <a:cs typeface="Microsoft YaHei"/>
                        </a:rPr>
                        <a:t>压缩机与</a:t>
                      </a:r>
                      <a:endParaRPr sz="1500" dirty="0">
                        <a:latin typeface="Microsoft YaHei"/>
                        <a:ea typeface="Microsoft YaHei"/>
                        <a:cs typeface="Microsoft YaHei"/>
                      </a:endParaRPr>
                    </a:p>
                    <a:p>
                      <a:pPr marL="322579" algn="l" rtl="0" eaLnBrk="0">
                        <a:lnSpc>
                          <a:spcPct val="88000"/>
                        </a:lnSpc>
                        <a:spcBef>
                          <a:spcPts val="714"/>
                        </a:spcBef>
                        <a:tabLst/>
                      </a:pPr>
                      <a:r>
                        <a:rPr sz="1500" kern="0" spc="70" dirty="0">
                          <a:solidFill>
                            <a:srgbClr val="000000">
                              <a:alpha val="100000"/>
                            </a:srgbClr>
                          </a:solidFill>
                          <a:latin typeface="Microsoft YaHei"/>
                          <a:ea typeface="Microsoft YaHei"/>
                          <a:cs typeface="Microsoft YaHei"/>
                        </a:rPr>
                        <a:t>回收装置区、</a:t>
                      </a:r>
                      <a:r>
                        <a:rPr sz="1500" kern="0" spc="-290" dirty="0">
                          <a:solidFill>
                            <a:srgbClr val="000000">
                              <a:alpha val="100000"/>
                            </a:srgbClr>
                          </a:solidFill>
                          <a:latin typeface="Microsoft YaHei"/>
                          <a:ea typeface="Microsoft YaHei"/>
                          <a:cs typeface="Microsoft YaHei"/>
                        </a:rPr>
                        <a:t> </a:t>
                      </a:r>
                      <a:r>
                        <a:rPr sz="1500" kern="0" spc="70" dirty="0">
                          <a:solidFill>
                            <a:srgbClr val="000000">
                              <a:alpha val="100000"/>
                            </a:srgbClr>
                          </a:solidFill>
                          <a:latin typeface="Microsoft YaHei"/>
                          <a:ea typeface="Microsoft YaHei"/>
                          <a:cs typeface="Microsoft YaHei"/>
                        </a:rPr>
                        <a:t>加气机罩</a:t>
                      </a:r>
                      <a:endParaRPr sz="1500" dirty="0">
                        <a:latin typeface="Microsoft YaHei"/>
                        <a:ea typeface="Microsoft YaHei"/>
                        <a:cs typeface="Microsoft YaHei"/>
                      </a:endParaRPr>
                    </a:p>
                    <a:p>
                      <a:pPr marL="309879" algn="l" rtl="0" eaLnBrk="0">
                        <a:lnSpc>
                          <a:spcPct val="88000"/>
                        </a:lnSpc>
                        <a:spcBef>
                          <a:spcPts val="715"/>
                        </a:spcBef>
                        <a:tabLst/>
                      </a:pPr>
                      <a:r>
                        <a:rPr sz="1500" kern="0" spc="90" dirty="0">
                          <a:solidFill>
                            <a:srgbClr val="000000">
                              <a:alpha val="100000"/>
                            </a:srgbClr>
                          </a:solidFill>
                          <a:latin typeface="Microsoft YaHei"/>
                          <a:ea typeface="Microsoft YaHei"/>
                          <a:cs typeface="Microsoft YaHei"/>
                        </a:rPr>
                        <a:t>棚现场固定式可燃气体</a:t>
                      </a:r>
                      <a:endParaRPr sz="1500" dirty="0">
                        <a:latin typeface="Microsoft YaHei"/>
                        <a:ea typeface="Microsoft YaHei"/>
                        <a:cs typeface="Microsoft YaHei"/>
                      </a:endParaRPr>
                    </a:p>
                    <a:p>
                      <a:pPr algn="l" rtl="0" eaLnBrk="0">
                        <a:lnSpc>
                          <a:spcPct val="118000"/>
                        </a:lnSpc>
                        <a:tabLst/>
                      </a:pPr>
                      <a:endParaRPr sz="500" dirty="0">
                        <a:latin typeface="Arial"/>
                        <a:ea typeface="Arial"/>
                        <a:cs typeface="Arial"/>
                      </a:endParaRPr>
                    </a:p>
                    <a:p>
                      <a:pPr marL="208915" algn="l" rtl="0" eaLnBrk="0">
                        <a:lnSpc>
                          <a:spcPct val="88000"/>
                        </a:lnSpc>
                        <a:spcBef>
                          <a:spcPts val="6"/>
                        </a:spcBef>
                        <a:tabLst/>
                      </a:pPr>
                      <a:r>
                        <a:rPr sz="1500" kern="0" spc="80" dirty="0">
                          <a:solidFill>
                            <a:srgbClr val="000000">
                              <a:alpha val="100000"/>
                            </a:srgbClr>
                          </a:solidFill>
                          <a:latin typeface="Microsoft YaHei"/>
                          <a:ea typeface="Microsoft YaHei"/>
                          <a:cs typeface="Microsoft YaHei"/>
                        </a:rPr>
                        <a:t>浓度报警装置设置情</a:t>
                      </a:r>
                      <a:r>
                        <a:rPr sz="1500" kern="0" spc="70" dirty="0">
                          <a:solidFill>
                            <a:srgbClr val="000000">
                              <a:alpha val="100000"/>
                            </a:srgbClr>
                          </a:solidFill>
                          <a:latin typeface="Microsoft YaHei"/>
                          <a:ea typeface="Microsoft YaHei"/>
                          <a:cs typeface="Microsoft YaHei"/>
                        </a:rPr>
                        <a:t>况 ；</a:t>
                      </a:r>
                      <a:endParaRPr sz="1500" dirty="0">
                        <a:latin typeface="Microsoft YaHei"/>
                        <a:ea typeface="Microsoft YaHei"/>
                        <a:cs typeface="Microsoft YaHei"/>
                      </a:endParaRPr>
                    </a:p>
                  </a:txBody>
                  <a:tcPr marL="0" marR="0" marT="0" marB="0">
                    <a:lnL>
                      <a:noFill/>
                    </a:lnL>
                    <a:lnR w="12700" cap="flat" cmpd="sng" algn="ctr">
                      <a:solidFill>
                        <a:srgbClr val="8EBFD6"/>
                      </a:solidFill>
                      <a:prstDash val="solid"/>
                      <a:round/>
                      <a:headEnd type="none" w="med" len="med"/>
                      <a:tailEnd type="none" w="med" len="med"/>
                    </a:lnR>
                    <a:lnT>
                      <a:noFill/>
                    </a:lnT>
                    <a:lnB w="12700" cap="flat" cmpd="sng" algn="ctr">
                      <a:solidFill>
                        <a:srgbClr val="8EBFD6"/>
                      </a:solidFill>
                      <a:prstDash val="solid"/>
                      <a:round/>
                      <a:headEnd type="none" w="med" len="med"/>
                      <a:tailEnd type="none" w="med" len="med"/>
                    </a:lnB>
                  </a:tcPr>
                </a:tc>
                <a:tc gridSpan="2">
                  <a:txBody>
                    <a:bodyPr/>
                    <a:lstStyle/>
                    <a:p>
                      <a:pPr algn="l" rtl="0" eaLnBrk="0">
                        <a:lnSpc>
                          <a:spcPct val="152000"/>
                        </a:lnSpc>
                        <a:tabLst/>
                      </a:pPr>
                      <a:endParaRPr sz="1000" dirty="0">
                        <a:latin typeface="Arial"/>
                        <a:ea typeface="Arial"/>
                        <a:cs typeface="Arial"/>
                      </a:endParaRPr>
                    </a:p>
                    <a:p>
                      <a:pPr marL="1761489" algn="l" rtl="0" eaLnBrk="0">
                        <a:lnSpc>
                          <a:spcPct val="84000"/>
                        </a:lnSpc>
                        <a:spcBef>
                          <a:spcPts val="4"/>
                        </a:spcBef>
                        <a:tabLst/>
                      </a:pPr>
                      <a:r>
                        <a:rPr sz="1600" kern="0" spc="120" dirty="0">
                          <a:solidFill>
                            <a:srgbClr val="000000">
                              <a:alpha val="100000"/>
                            </a:srgbClr>
                          </a:solidFill>
                          <a:latin typeface="Microsoft YaHei"/>
                          <a:ea typeface="Microsoft YaHei"/>
                          <a:cs typeface="Microsoft YaHei"/>
                        </a:rPr>
                        <a:t>判定标准</a:t>
                      </a:r>
                      <a:endParaRPr sz="1600" dirty="0">
                        <a:latin typeface="Microsoft YaHei"/>
                        <a:ea typeface="Microsoft YaHei"/>
                        <a:cs typeface="Microsoft YaHei"/>
                      </a:endParaRPr>
                    </a:p>
                    <a:p>
                      <a:pPr algn="l" rtl="0" eaLnBrk="0">
                        <a:lnSpc>
                          <a:spcPct val="101000"/>
                        </a:lnSpc>
                        <a:tabLst/>
                      </a:pPr>
                      <a:endParaRPr sz="1000" dirty="0">
                        <a:latin typeface="Arial"/>
                        <a:ea typeface="Arial"/>
                        <a:cs typeface="Arial"/>
                      </a:endParaRPr>
                    </a:p>
                    <a:p>
                      <a:pPr algn="l" rtl="0" eaLnBrk="0">
                        <a:lnSpc>
                          <a:spcPct val="101000"/>
                        </a:lnSpc>
                        <a:tabLst/>
                      </a:pPr>
                      <a:endParaRPr sz="1000" dirty="0">
                        <a:latin typeface="Arial"/>
                        <a:ea typeface="Arial"/>
                        <a:cs typeface="Arial"/>
                      </a:endParaRPr>
                    </a:p>
                    <a:p>
                      <a:pPr algn="l" rtl="0" eaLnBrk="0">
                        <a:lnSpc>
                          <a:spcPct val="100000"/>
                        </a:lnSpc>
                        <a:tabLst/>
                      </a:pPr>
                      <a:endParaRPr sz="300" dirty="0">
                        <a:latin typeface="Arial"/>
                        <a:ea typeface="Arial"/>
                        <a:cs typeface="Arial"/>
                      </a:endParaRPr>
                    </a:p>
                    <a:p>
                      <a:pPr marL="230504" indent="635" algn="l" rtl="0" eaLnBrk="0">
                        <a:lnSpc>
                          <a:spcPct val="117000"/>
                        </a:lnSpc>
                        <a:spcBef>
                          <a:spcPts val="4"/>
                        </a:spcBef>
                        <a:tabLst/>
                      </a:pPr>
                      <a:r>
                        <a:rPr sz="1200" kern="0" spc="0" dirty="0">
                          <a:solidFill>
                            <a:srgbClr val="000000">
                              <a:alpha val="100000"/>
                            </a:srgbClr>
                          </a:solidFill>
                          <a:latin typeface="Microsoft YaHei"/>
                          <a:ea typeface="Microsoft YaHei"/>
                          <a:cs typeface="Microsoft YaHei"/>
                        </a:rPr>
                        <a:t>未设置固定式可燃气体浓度报警装置或设置数量及安</a:t>
                      </a:r>
                      <a:r>
                        <a:rPr sz="1200" kern="0" spc="-10" dirty="0">
                          <a:solidFill>
                            <a:srgbClr val="000000">
                              <a:alpha val="100000"/>
                            </a:srgbClr>
                          </a:solidFill>
                          <a:latin typeface="Microsoft YaHei"/>
                          <a:ea typeface="Microsoft YaHei"/>
                          <a:cs typeface="Microsoft YaHei"/>
                        </a:rPr>
                        <a:t>装位置      </a:t>
                      </a:r>
                      <a:r>
                        <a:rPr sz="1200" kern="0" spc="-30" dirty="0">
                          <a:solidFill>
                            <a:srgbClr val="000000">
                              <a:alpha val="100000"/>
                            </a:srgbClr>
                          </a:solidFill>
                          <a:latin typeface="Microsoft YaHei"/>
                          <a:ea typeface="Microsoft YaHei"/>
                          <a:cs typeface="Microsoft YaHei"/>
                        </a:rPr>
                        <a:t>不符合要求 ，构成重大隐患</a:t>
                      </a:r>
                      <a:endParaRPr sz="1200" dirty="0">
                        <a:latin typeface="Microsoft YaHei"/>
                        <a:ea typeface="Microsoft YaHei"/>
                        <a:cs typeface="Microsoft YaHei"/>
                      </a:endParaRPr>
                    </a:p>
                  </a:txBody>
                  <a:tcPr marL="0" marR="0" marT="0" marB="0">
                    <a:lnL w="12700" cap="flat" cmpd="sng" algn="ctr">
                      <a:solidFill>
                        <a:srgbClr val="8EBFD6"/>
                      </a:solidFill>
                      <a:prstDash val="solid"/>
                      <a:round/>
                      <a:headEnd type="none" w="med" len="med"/>
                      <a:tailEnd type="none" w="med" len="med"/>
                    </a:lnL>
                    <a:lnR w="12700" cap="flat" cmpd="sng" algn="ctr">
                      <a:solidFill>
                        <a:srgbClr val="8EBFD6"/>
                      </a:solidFill>
                      <a:prstDash val="solid"/>
                      <a:round/>
                      <a:headEnd type="none" w="med" len="med"/>
                      <a:tailEnd type="none" w="med" len="med"/>
                    </a:lnR>
                    <a:lnT>
                      <a:noFill/>
                    </a:lnT>
                    <a:lnB>
                      <a:noFill/>
                    </a:lnB>
                  </a:tcPr>
                </a:tc>
                <a:tc hMerge="1">
                  <a:txBody>
                    <a:bodyPr/>
                    <a:lstStyle/>
                    <a:p>
                      <a:endParaRPr/>
                    </a:p>
                  </a:txBody>
                  <a:tcPr marL="0" marR="0" marT="0" marB="0">
                    <a:lnL w="12700" cap="flat" cmpd="sng" algn="ctr">
                      <a:solidFill>
                        <a:srgbClr val="8EBFD6"/>
                      </a:solidFill>
                      <a:prstDash val="solid"/>
                      <a:round/>
                      <a:headEnd type="none" w="med" len="med"/>
                      <a:tailEnd type="none" w="med" len="med"/>
                    </a:lnL>
                    <a:lnR w="12700" cap="flat" cmpd="sng" algn="ctr">
                      <a:solidFill>
                        <a:srgbClr val="8EBFD6"/>
                      </a:solidFill>
                      <a:prstDash val="solid"/>
                      <a:round/>
                      <a:headEnd type="none" w="med" len="med"/>
                      <a:tailEnd type="none" w="med" len="med"/>
                    </a:lnR>
                    <a:lnT>
                      <a:noFill/>
                    </a:lnT>
                    <a:lnB>
                      <a:noFill/>
                    </a:lnB>
                  </a:tcPr>
                </a:tc>
                <a:tc rowSpan="2">
                  <a:txBody>
                    <a:bodyPr/>
                    <a:lstStyle/>
                    <a:p>
                      <a:pPr algn="l" rtl="0" eaLnBrk="0">
                        <a:lnSpc>
                          <a:spcPct val="151000"/>
                        </a:lnSpc>
                        <a:tabLst/>
                      </a:pPr>
                      <a:endParaRPr sz="1000" dirty="0">
                        <a:latin typeface="Arial"/>
                        <a:ea typeface="Arial"/>
                        <a:cs typeface="Arial"/>
                      </a:endParaRPr>
                    </a:p>
                    <a:p>
                      <a:pPr marL="1162050" algn="l" rtl="0" eaLnBrk="0">
                        <a:lnSpc>
                          <a:spcPct val="85000"/>
                        </a:lnSpc>
                        <a:spcBef>
                          <a:spcPts val="1"/>
                        </a:spcBef>
                        <a:tabLst/>
                      </a:pPr>
                      <a:r>
                        <a:rPr sz="1600" kern="0" spc="140" dirty="0">
                          <a:solidFill>
                            <a:srgbClr val="000000">
                              <a:alpha val="100000"/>
                            </a:srgbClr>
                          </a:solidFill>
                          <a:latin typeface="Microsoft YaHei"/>
                          <a:ea typeface="Microsoft YaHei"/>
                          <a:cs typeface="Microsoft YaHei"/>
                        </a:rPr>
                        <a:t>相关参考依据</a:t>
                      </a:r>
                      <a:endParaRPr sz="1600" dirty="0">
                        <a:latin typeface="Microsoft YaHei"/>
                        <a:ea typeface="Microsoft YaHei"/>
                        <a:cs typeface="Microsoft YaHei"/>
                      </a:endParaRPr>
                    </a:p>
                    <a:p>
                      <a:pPr algn="l" rtl="0" eaLnBrk="0">
                        <a:lnSpc>
                          <a:spcPct val="187000"/>
                        </a:lnSpc>
                        <a:tabLst/>
                      </a:pPr>
                      <a:endParaRPr sz="1000" dirty="0">
                        <a:latin typeface="Arial"/>
                        <a:ea typeface="Arial"/>
                        <a:cs typeface="Arial"/>
                      </a:endParaRPr>
                    </a:p>
                    <a:p>
                      <a:pPr marL="232409" indent="83819" algn="l" rtl="0" eaLnBrk="0">
                        <a:lnSpc>
                          <a:spcPct val="121000"/>
                        </a:lnSpc>
                        <a:spcBef>
                          <a:spcPts val="372"/>
                        </a:spcBef>
                        <a:tabLst/>
                      </a:pPr>
                      <a:r>
                        <a:rPr sz="1200" kern="0" spc="50" dirty="0">
                          <a:solidFill>
                            <a:srgbClr val="FF0000">
                              <a:alpha val="100000"/>
                            </a:srgbClr>
                          </a:solidFill>
                          <a:latin typeface="Microsoft YaHei"/>
                          <a:ea typeface="Microsoft YaHei"/>
                          <a:cs typeface="Microsoft YaHei"/>
                        </a:rPr>
                        <a:t>【依据】</a:t>
                      </a:r>
                      <a:r>
                        <a:rPr sz="1200" kern="0" spc="-80" dirty="0">
                          <a:solidFill>
                            <a:srgbClr val="FF0000">
                              <a:alpha val="100000"/>
                            </a:srgbClr>
                          </a:solidFill>
                          <a:latin typeface="Microsoft YaHei"/>
                          <a:ea typeface="Microsoft YaHei"/>
                          <a:cs typeface="Microsoft YaHei"/>
                        </a:rPr>
                        <a:t> </a:t>
                      </a:r>
                      <a:r>
                        <a:rPr sz="1200" kern="0" spc="50" dirty="0">
                          <a:solidFill>
                            <a:srgbClr val="000000">
                              <a:alpha val="100000"/>
                            </a:srgbClr>
                          </a:solidFill>
                          <a:latin typeface="Microsoft YaHei"/>
                          <a:ea typeface="Microsoft YaHei"/>
                          <a:cs typeface="Microsoft YaHei"/>
                        </a:rPr>
                        <a:t>《燃气工程项目规范》</a:t>
                      </a:r>
                      <a:r>
                        <a:rPr sz="1200" kern="0" spc="-110" dirty="0">
                          <a:solidFill>
                            <a:srgbClr val="000000">
                              <a:alpha val="100000"/>
                            </a:srgbClr>
                          </a:solidFill>
                          <a:latin typeface="Microsoft YaHei"/>
                          <a:ea typeface="Microsoft YaHei"/>
                          <a:cs typeface="Microsoft YaHei"/>
                        </a:rPr>
                        <a:t> </a:t>
                      </a:r>
                      <a:r>
                        <a:rPr sz="1200" kern="0" spc="50" dirty="0">
                          <a:solidFill>
                            <a:srgbClr val="000000">
                              <a:alpha val="100000"/>
                            </a:srgbClr>
                          </a:solidFill>
                          <a:latin typeface="Microsoft YaHei"/>
                          <a:ea typeface="Microsoft YaHei"/>
                          <a:cs typeface="Microsoft YaHei"/>
                        </a:rPr>
                        <a:t>第</a:t>
                      </a:r>
                      <a:r>
                        <a:rPr sz="1200" kern="0" spc="250" dirty="0">
                          <a:solidFill>
                            <a:srgbClr val="000000">
                              <a:alpha val="100000"/>
                            </a:srgbClr>
                          </a:solidFill>
                          <a:latin typeface="Microsoft YaHei"/>
                          <a:ea typeface="Microsoft YaHei"/>
                          <a:cs typeface="Microsoft YaHei"/>
                        </a:rPr>
                        <a:t> </a:t>
                      </a:r>
                      <a:r>
                        <a:rPr sz="1200" kern="0" spc="50" dirty="0">
                          <a:solidFill>
                            <a:srgbClr val="000000">
                              <a:alpha val="100000"/>
                            </a:srgbClr>
                          </a:solidFill>
                          <a:latin typeface="Microsoft YaHei"/>
                          <a:ea typeface="Microsoft YaHei"/>
                          <a:cs typeface="Microsoft YaHei"/>
                        </a:rPr>
                        <a:t>4.2.17</a:t>
                      </a:r>
                      <a:r>
                        <a:rPr sz="1200" kern="0" spc="0" dirty="0">
                          <a:solidFill>
                            <a:srgbClr val="000000">
                              <a:alpha val="100000"/>
                            </a:srgbClr>
                          </a:solidFill>
                          <a:latin typeface="Microsoft YaHei"/>
                          <a:ea typeface="Microsoft YaHei"/>
                          <a:cs typeface="Microsoft YaHei"/>
                        </a:rPr>
                        <a:t>         </a:t>
                      </a:r>
                      <a:r>
                        <a:rPr sz="1200" kern="0" spc="90" dirty="0">
                          <a:solidFill>
                            <a:srgbClr val="000000">
                              <a:alpha val="100000"/>
                            </a:srgbClr>
                          </a:solidFill>
                          <a:latin typeface="Microsoft YaHei"/>
                          <a:ea typeface="Microsoft YaHei"/>
                          <a:cs typeface="Microsoft YaHei"/>
                        </a:rPr>
                        <a:t>条 ：燃气厂站内可燃气体泄漏浓度可</a:t>
                      </a:r>
                      <a:r>
                        <a:rPr sz="1200" kern="0" spc="80" dirty="0">
                          <a:solidFill>
                            <a:srgbClr val="000000">
                              <a:alpha val="100000"/>
                            </a:srgbClr>
                          </a:solidFill>
                          <a:latin typeface="Microsoft YaHei"/>
                          <a:ea typeface="Microsoft YaHei"/>
                          <a:cs typeface="Microsoft YaHei"/>
                        </a:rPr>
                        <a:t>能达到</a:t>
                      </a:r>
                      <a:r>
                        <a:rPr sz="1200" kern="0" spc="0" dirty="0">
                          <a:solidFill>
                            <a:srgbClr val="000000">
                              <a:alpha val="100000"/>
                            </a:srgbClr>
                          </a:solidFill>
                          <a:latin typeface="Microsoft YaHei"/>
                          <a:ea typeface="Microsoft YaHei"/>
                          <a:cs typeface="Microsoft YaHei"/>
                        </a:rPr>
                        <a:t>       </a:t>
                      </a:r>
                      <a:r>
                        <a:rPr sz="1200" kern="0" spc="90" dirty="0">
                          <a:solidFill>
                            <a:srgbClr val="000000">
                              <a:alpha val="100000"/>
                            </a:srgbClr>
                          </a:solidFill>
                          <a:latin typeface="Microsoft YaHei"/>
                          <a:ea typeface="Microsoft YaHei"/>
                          <a:cs typeface="Microsoft YaHei"/>
                        </a:rPr>
                        <a:t>爆炸下限</a:t>
                      </a:r>
                      <a:r>
                        <a:rPr sz="1200" kern="0" spc="350" dirty="0">
                          <a:solidFill>
                            <a:srgbClr val="000000">
                              <a:alpha val="100000"/>
                            </a:srgbClr>
                          </a:solidFill>
                          <a:latin typeface="Microsoft YaHei"/>
                          <a:ea typeface="Microsoft YaHei"/>
                          <a:cs typeface="Microsoft YaHei"/>
                        </a:rPr>
                        <a:t> </a:t>
                      </a:r>
                      <a:r>
                        <a:rPr sz="1200" kern="0" spc="90" dirty="0">
                          <a:solidFill>
                            <a:srgbClr val="000000">
                              <a:alpha val="100000"/>
                            </a:srgbClr>
                          </a:solidFill>
                          <a:latin typeface="Microsoft YaHei"/>
                          <a:ea typeface="Microsoft YaHei"/>
                          <a:cs typeface="Microsoft YaHei"/>
                        </a:rPr>
                        <a:t>20%的燃气设施区域内或建</a:t>
                      </a:r>
                      <a:r>
                        <a:rPr sz="1200" kern="0" spc="330" dirty="0">
                          <a:solidFill>
                            <a:srgbClr val="000000">
                              <a:alpha val="100000"/>
                            </a:srgbClr>
                          </a:solidFill>
                          <a:latin typeface="Microsoft YaHei"/>
                          <a:ea typeface="Microsoft YaHei"/>
                          <a:cs typeface="Microsoft YaHei"/>
                        </a:rPr>
                        <a:t> </a:t>
                      </a:r>
                      <a:r>
                        <a:rPr sz="1200" kern="0" spc="90" dirty="0">
                          <a:solidFill>
                            <a:srgbClr val="000000">
                              <a:alpha val="100000"/>
                            </a:srgbClr>
                          </a:solidFill>
                          <a:latin typeface="Microsoft YaHei"/>
                          <a:ea typeface="Microsoft YaHei"/>
                          <a:cs typeface="Microsoft YaHei"/>
                        </a:rPr>
                        <a:t>(构)</a:t>
                      </a:r>
                      <a:r>
                        <a:rPr sz="1200" kern="0" spc="0" dirty="0">
                          <a:solidFill>
                            <a:srgbClr val="000000">
                              <a:alpha val="100000"/>
                            </a:srgbClr>
                          </a:solidFill>
                          <a:latin typeface="Microsoft YaHei"/>
                          <a:ea typeface="Microsoft YaHei"/>
                          <a:cs typeface="Microsoft YaHei"/>
                        </a:rPr>
                        <a:t>        </a:t>
                      </a:r>
                      <a:r>
                        <a:rPr sz="1200" kern="0" spc="90" dirty="0">
                          <a:solidFill>
                            <a:srgbClr val="000000">
                              <a:alpha val="100000"/>
                            </a:srgbClr>
                          </a:solidFill>
                          <a:latin typeface="Microsoft YaHei"/>
                          <a:ea typeface="Microsoft YaHei"/>
                          <a:cs typeface="Microsoft YaHei"/>
                        </a:rPr>
                        <a:t>筑物内 ，应设置固定式可燃气体浓度</a:t>
                      </a:r>
                      <a:r>
                        <a:rPr sz="1200" kern="0" spc="80" dirty="0">
                          <a:solidFill>
                            <a:srgbClr val="000000">
                              <a:alpha val="100000"/>
                            </a:srgbClr>
                          </a:solidFill>
                          <a:latin typeface="Microsoft YaHei"/>
                          <a:ea typeface="Microsoft YaHei"/>
                          <a:cs typeface="Microsoft YaHei"/>
                        </a:rPr>
                        <a:t>报警装</a:t>
                      </a:r>
                      <a:r>
                        <a:rPr sz="1200" kern="0" spc="0" dirty="0">
                          <a:solidFill>
                            <a:srgbClr val="000000">
                              <a:alpha val="100000"/>
                            </a:srgbClr>
                          </a:solidFill>
                          <a:latin typeface="Microsoft YaHei"/>
                          <a:ea typeface="Microsoft YaHei"/>
                          <a:cs typeface="Microsoft YaHei"/>
                        </a:rPr>
                        <a:t>       </a:t>
                      </a:r>
                      <a:r>
                        <a:rPr sz="1200" kern="0" spc="40" dirty="0">
                          <a:solidFill>
                            <a:srgbClr val="000000">
                              <a:alpha val="100000"/>
                            </a:srgbClr>
                          </a:solidFill>
                          <a:latin typeface="Microsoft YaHei"/>
                          <a:ea typeface="Microsoft YaHei"/>
                          <a:cs typeface="Microsoft YaHei"/>
                        </a:rPr>
                        <a:t>置。</a:t>
                      </a:r>
                      <a:endParaRPr sz="1200" dirty="0">
                        <a:latin typeface="Microsoft YaHei"/>
                        <a:ea typeface="Microsoft YaHei"/>
                        <a:cs typeface="Microsoft YaHei"/>
                      </a:endParaRPr>
                    </a:p>
                    <a:p>
                      <a:pPr marL="231775" indent="82550" algn="l" rtl="0" eaLnBrk="0">
                        <a:lnSpc>
                          <a:spcPct val="119000"/>
                        </a:lnSpc>
                        <a:spcBef>
                          <a:spcPts val="171"/>
                        </a:spcBef>
                        <a:tabLst/>
                      </a:pPr>
                      <a:r>
                        <a:rPr sz="1200" kern="0" spc="60" dirty="0">
                          <a:solidFill>
                            <a:srgbClr val="FF0000">
                              <a:alpha val="100000"/>
                            </a:srgbClr>
                          </a:solidFill>
                          <a:latin typeface="Microsoft YaHei"/>
                          <a:ea typeface="Microsoft YaHei"/>
                          <a:cs typeface="Microsoft YaHei"/>
                        </a:rPr>
                        <a:t>〖解读〗</a:t>
                      </a:r>
                      <a:r>
                        <a:rPr sz="1200" kern="0" spc="-80" dirty="0">
                          <a:solidFill>
                            <a:srgbClr val="FF0000">
                              <a:alpha val="100000"/>
                            </a:srgbClr>
                          </a:solidFill>
                          <a:latin typeface="Microsoft YaHei"/>
                          <a:ea typeface="Microsoft YaHei"/>
                          <a:cs typeface="Microsoft YaHei"/>
                        </a:rPr>
                        <a:t> </a:t>
                      </a:r>
                      <a:r>
                        <a:rPr sz="1200" kern="0" spc="60" dirty="0">
                          <a:solidFill>
                            <a:srgbClr val="000000">
                              <a:alpha val="100000"/>
                            </a:srgbClr>
                          </a:solidFill>
                          <a:latin typeface="Microsoft YaHei"/>
                          <a:ea typeface="Microsoft YaHei"/>
                          <a:cs typeface="Microsoft YaHei"/>
                        </a:rPr>
                        <a:t>《燃气工程项目规范》</a:t>
                      </a:r>
                      <a:r>
                        <a:rPr sz="1200" kern="0" spc="-50" dirty="0">
                          <a:solidFill>
                            <a:srgbClr val="000000">
                              <a:alpha val="100000"/>
                            </a:srgbClr>
                          </a:solidFill>
                          <a:latin typeface="Microsoft YaHei"/>
                          <a:ea typeface="Microsoft YaHei"/>
                          <a:cs typeface="Microsoft YaHei"/>
                        </a:rPr>
                        <a:t> </a:t>
                      </a:r>
                      <a:r>
                        <a:rPr sz="1200" kern="0" spc="0" dirty="0">
                          <a:solidFill>
                            <a:srgbClr val="000000">
                              <a:alpha val="100000"/>
                            </a:srgbClr>
                          </a:solidFill>
                          <a:latin typeface="Microsoft YaHei"/>
                          <a:ea typeface="Microsoft YaHei"/>
                          <a:cs typeface="Microsoft YaHei"/>
                        </a:rPr>
                        <a:t>GB</a:t>
                      </a:r>
                      <a:r>
                        <a:rPr sz="1200" kern="0" spc="60" dirty="0">
                          <a:solidFill>
                            <a:srgbClr val="000000">
                              <a:alpha val="100000"/>
                            </a:srgbClr>
                          </a:solidFill>
                          <a:latin typeface="Microsoft YaHei"/>
                          <a:ea typeface="Microsoft YaHei"/>
                          <a:cs typeface="Microsoft YaHei"/>
                        </a:rPr>
                        <a:t>55009</a:t>
                      </a:r>
                      <a:r>
                        <a:rPr sz="1200" kern="0" spc="0" dirty="0">
                          <a:solidFill>
                            <a:srgbClr val="000000">
                              <a:alpha val="100000"/>
                            </a:srgbClr>
                          </a:solidFill>
                          <a:latin typeface="Microsoft YaHei"/>
                          <a:ea typeface="Microsoft YaHei"/>
                          <a:cs typeface="Microsoft YaHei"/>
                        </a:rPr>
                        <a:t>         </a:t>
                      </a:r>
                      <a:r>
                        <a:rPr sz="1200" kern="0" spc="100" dirty="0">
                          <a:solidFill>
                            <a:srgbClr val="000000">
                              <a:alpha val="100000"/>
                            </a:srgbClr>
                          </a:solidFill>
                          <a:latin typeface="Microsoft YaHei"/>
                          <a:ea typeface="Microsoft YaHei"/>
                          <a:cs typeface="Microsoft YaHei"/>
                        </a:rPr>
                        <a:t>实施指南(4)应设置两级</a:t>
                      </a:r>
                      <a:r>
                        <a:rPr sz="1200" kern="0" spc="90" dirty="0">
                          <a:solidFill>
                            <a:srgbClr val="000000">
                              <a:alpha val="100000"/>
                            </a:srgbClr>
                          </a:solidFill>
                          <a:latin typeface="Microsoft YaHei"/>
                          <a:ea typeface="Microsoft YaHei"/>
                          <a:cs typeface="Microsoft YaHei"/>
                        </a:rPr>
                        <a:t>报警</a:t>
                      </a:r>
                      <a:r>
                        <a:rPr sz="1200" kern="0" spc="-170" dirty="0">
                          <a:solidFill>
                            <a:srgbClr val="000000">
                              <a:alpha val="100000"/>
                            </a:srgbClr>
                          </a:solidFill>
                          <a:latin typeface="Microsoft YaHei"/>
                          <a:ea typeface="Microsoft YaHei"/>
                          <a:cs typeface="Microsoft YaHei"/>
                        </a:rPr>
                        <a:t> </a:t>
                      </a:r>
                      <a:r>
                        <a:rPr sz="1200" kern="0" spc="90" dirty="0">
                          <a:solidFill>
                            <a:srgbClr val="000000">
                              <a:alpha val="100000"/>
                            </a:srgbClr>
                          </a:solidFill>
                          <a:latin typeface="Microsoft YaHei"/>
                          <a:ea typeface="Microsoft YaHei"/>
                          <a:cs typeface="Microsoft YaHei"/>
                        </a:rPr>
                        <a:t>。</a:t>
                      </a:r>
                      <a:r>
                        <a:rPr sz="1200" kern="0" spc="-210" dirty="0">
                          <a:solidFill>
                            <a:srgbClr val="000000">
                              <a:alpha val="100000"/>
                            </a:srgbClr>
                          </a:solidFill>
                          <a:latin typeface="Microsoft YaHei"/>
                          <a:ea typeface="Microsoft YaHei"/>
                          <a:cs typeface="Microsoft YaHei"/>
                        </a:rPr>
                        <a:t> </a:t>
                      </a:r>
                      <a:r>
                        <a:rPr sz="1200" kern="0" spc="90" dirty="0">
                          <a:solidFill>
                            <a:srgbClr val="000000">
                              <a:alpha val="100000"/>
                            </a:srgbClr>
                          </a:solidFill>
                          <a:latin typeface="Microsoft YaHei"/>
                          <a:ea typeface="Microsoft YaHei"/>
                          <a:cs typeface="Microsoft YaHei"/>
                        </a:rPr>
                        <a:t>可燃气体的</a:t>
                      </a:r>
                      <a:r>
                        <a:rPr sz="1200" kern="0" spc="0" dirty="0">
                          <a:solidFill>
                            <a:srgbClr val="000000">
                              <a:alpha val="100000"/>
                            </a:srgbClr>
                          </a:solidFill>
                          <a:latin typeface="Microsoft YaHei"/>
                          <a:ea typeface="Microsoft YaHei"/>
                          <a:cs typeface="Microsoft YaHei"/>
                        </a:rPr>
                        <a:t>         </a:t>
                      </a:r>
                      <a:r>
                        <a:rPr sz="1200" kern="0" spc="110" dirty="0">
                          <a:solidFill>
                            <a:srgbClr val="000000">
                              <a:alpha val="100000"/>
                            </a:srgbClr>
                          </a:solidFill>
                          <a:latin typeface="Microsoft YaHei"/>
                          <a:ea typeface="Microsoft YaHei"/>
                          <a:cs typeface="Microsoft YaHei"/>
                        </a:rPr>
                        <a:t>一级报警浓度设定值不应大于其爆炸下限值</a:t>
                      </a:r>
                      <a:r>
                        <a:rPr sz="1200" kern="0" spc="0" dirty="0">
                          <a:solidFill>
                            <a:srgbClr val="000000">
                              <a:alpha val="100000"/>
                            </a:srgbClr>
                          </a:solidFill>
                          <a:latin typeface="Microsoft YaHei"/>
                          <a:ea typeface="Microsoft YaHei"/>
                          <a:cs typeface="Microsoft YaHei"/>
                        </a:rPr>
                        <a:t>       </a:t>
                      </a:r>
                      <a:r>
                        <a:rPr sz="1200" kern="0" spc="80" dirty="0">
                          <a:solidFill>
                            <a:srgbClr val="000000">
                              <a:alpha val="100000"/>
                            </a:srgbClr>
                          </a:solidFill>
                          <a:latin typeface="Microsoft YaHei"/>
                          <a:ea typeface="Microsoft YaHei"/>
                          <a:cs typeface="Microsoft YaHei"/>
                        </a:rPr>
                        <a:t>(体积分数)的</a:t>
                      </a:r>
                      <a:r>
                        <a:rPr sz="1200" kern="0" spc="370" dirty="0">
                          <a:solidFill>
                            <a:srgbClr val="000000">
                              <a:alpha val="100000"/>
                            </a:srgbClr>
                          </a:solidFill>
                          <a:latin typeface="Microsoft YaHei"/>
                          <a:ea typeface="Microsoft YaHei"/>
                          <a:cs typeface="Microsoft YaHei"/>
                        </a:rPr>
                        <a:t> </a:t>
                      </a:r>
                      <a:r>
                        <a:rPr sz="1200" kern="0" spc="80" dirty="0">
                          <a:solidFill>
                            <a:srgbClr val="000000">
                              <a:alpha val="100000"/>
                            </a:srgbClr>
                          </a:solidFill>
                          <a:latin typeface="Microsoft YaHei"/>
                          <a:ea typeface="Microsoft YaHei"/>
                          <a:cs typeface="Microsoft YaHei"/>
                        </a:rPr>
                        <a:t>20%  ，可燃气体的二级报警</a:t>
                      </a:r>
                      <a:r>
                        <a:rPr sz="1200" kern="0" spc="0" dirty="0">
                          <a:solidFill>
                            <a:srgbClr val="000000">
                              <a:alpha val="100000"/>
                            </a:srgbClr>
                          </a:solidFill>
                          <a:latin typeface="Microsoft YaHei"/>
                          <a:ea typeface="Microsoft YaHei"/>
                          <a:cs typeface="Microsoft YaHei"/>
                        </a:rPr>
                        <a:t>        </a:t>
                      </a:r>
                      <a:r>
                        <a:rPr sz="1200" kern="0" spc="110" dirty="0">
                          <a:solidFill>
                            <a:srgbClr val="000000">
                              <a:alpha val="100000"/>
                            </a:srgbClr>
                          </a:solidFill>
                          <a:latin typeface="Microsoft YaHei"/>
                          <a:ea typeface="Microsoft YaHei"/>
                          <a:cs typeface="Microsoft YaHei"/>
                        </a:rPr>
                        <a:t>浓度设定值不应大于其爆炸下限值(体积分</a:t>
                      </a:r>
                      <a:r>
                        <a:rPr sz="1200" kern="0" spc="0" dirty="0">
                          <a:solidFill>
                            <a:srgbClr val="000000">
                              <a:alpha val="100000"/>
                            </a:srgbClr>
                          </a:solidFill>
                          <a:latin typeface="Microsoft YaHei"/>
                          <a:ea typeface="Microsoft YaHei"/>
                          <a:cs typeface="Microsoft YaHei"/>
                        </a:rPr>
                        <a:t>         </a:t>
                      </a:r>
                      <a:r>
                        <a:rPr sz="1200" kern="0" spc="80" dirty="0">
                          <a:solidFill>
                            <a:srgbClr val="000000">
                              <a:alpha val="100000"/>
                            </a:srgbClr>
                          </a:solidFill>
                          <a:latin typeface="Microsoft YaHei"/>
                          <a:ea typeface="Microsoft YaHei"/>
                          <a:cs typeface="Microsoft YaHei"/>
                        </a:rPr>
                        <a:t>数)的</a:t>
                      </a:r>
                      <a:r>
                        <a:rPr sz="1200" kern="0" spc="250" dirty="0">
                          <a:solidFill>
                            <a:srgbClr val="000000">
                              <a:alpha val="100000"/>
                            </a:srgbClr>
                          </a:solidFill>
                          <a:latin typeface="Microsoft YaHei"/>
                          <a:ea typeface="Microsoft YaHei"/>
                          <a:cs typeface="Microsoft YaHei"/>
                        </a:rPr>
                        <a:t> </a:t>
                      </a:r>
                      <a:r>
                        <a:rPr sz="1200" kern="0" spc="80" dirty="0">
                          <a:solidFill>
                            <a:srgbClr val="000000">
                              <a:alpha val="100000"/>
                            </a:srgbClr>
                          </a:solidFill>
                          <a:latin typeface="Microsoft YaHei"/>
                          <a:ea typeface="Microsoft YaHei"/>
                          <a:cs typeface="Microsoft YaHei"/>
                        </a:rPr>
                        <a:t>40%。</a:t>
                      </a:r>
                      <a:endParaRPr sz="1200" dirty="0">
                        <a:latin typeface="Microsoft YaHei"/>
                        <a:ea typeface="Microsoft YaHei"/>
                        <a:cs typeface="Microsoft YaHei"/>
                      </a:endParaRPr>
                    </a:p>
                  </a:txBody>
                  <a:tcPr marL="0" marR="0" marT="0" marB="0">
                    <a:lnL w="12700" cap="flat" cmpd="sng" algn="ctr">
                      <a:solidFill>
                        <a:srgbClr val="8EBFD6"/>
                      </a:solidFill>
                      <a:prstDash val="solid"/>
                      <a:round/>
                      <a:headEnd type="none" w="med" len="med"/>
                      <a:tailEnd type="none" w="med" len="med"/>
                    </a:lnL>
                    <a:lnR>
                      <a:noFill/>
                    </a:lnR>
                    <a:lnT>
                      <a:noFill/>
                    </a:lnT>
                    <a:lnB w="12700" cap="flat" cmpd="sng" algn="ctr">
                      <a:solidFill>
                        <a:srgbClr val="8EBFD6"/>
                      </a:solidFill>
                      <a:prstDash val="solid"/>
                      <a:round/>
                      <a:headEnd type="none" w="med" len="med"/>
                      <a:tailEnd type="none" w="med" len="med"/>
                    </a:lnB>
                  </a:tcPr>
                </a:tc>
                <a:extLst>
                  <a:ext uri="{0D108BD9-81ED-4DB2-BD59-A6C34878D82A}">
                    <a16:rowId xmlns:a16="http://schemas.microsoft.com/office/drawing/2014/main" val="10000"/>
                  </a:ext>
                </a:extLst>
              </a:tr>
              <a:tr h="2067560">
                <a:tc vMerge="1">
                  <a:txBody>
                    <a:bodyPr/>
                    <a:lstStyle/>
                    <a:p>
                      <a:pPr algn="l" rtl="0" eaLnBrk="0">
                        <a:lnSpc>
                          <a:spcPct val="100000"/>
                        </a:lnSpc>
                        <a:tabLst/>
                      </a:pPr>
                      <a:endParaRPr sz="1000" dirty="0">
                        <a:latin typeface="Arial"/>
                        <a:ea typeface="Arial"/>
                        <a:cs typeface="Arial"/>
                      </a:endParaRPr>
                    </a:p>
                  </a:txBody>
                  <a:tcPr marL="0" marR="0" marT="0" marB="0">
                    <a:lnL>
                      <a:noFill/>
                    </a:lnL>
                    <a:lnR w="12700" cap="flat" cmpd="sng" algn="ctr">
                      <a:solidFill>
                        <a:srgbClr val="8EBFD6"/>
                      </a:solidFill>
                      <a:prstDash val="solid"/>
                      <a:round/>
                      <a:headEnd type="none" w="med" len="med"/>
                      <a:tailEnd type="none" w="med" len="med"/>
                    </a:lnR>
                    <a:lnT>
                      <a:noFill/>
                    </a:lnT>
                    <a:lnB w="12700" cap="flat" cmpd="sng" algn="ctr">
                      <a:solidFill>
                        <a:srgbClr val="8EBFD6"/>
                      </a:solidFill>
                      <a:prstDash val="solid"/>
                      <a:round/>
                      <a:headEnd type="none" w="med" len="med"/>
                      <a:tailEnd type="none" w="med" len="med"/>
                    </a:lnB>
                  </a:tcPr>
                </a:tc>
                <a:tc>
                  <a:txBody>
                    <a:bodyPr/>
                    <a:lstStyle/>
                    <a:p>
                      <a:pPr algn="l" rtl="0" eaLnBrk="0">
                        <a:lnSpc>
                          <a:spcPct val="100000"/>
                        </a:lnSpc>
                        <a:tabLst/>
                      </a:pPr>
                      <a:endParaRPr sz="1000" dirty="0">
                        <a:latin typeface="Arial"/>
                        <a:ea typeface="Arial"/>
                        <a:cs typeface="Arial"/>
                      </a:endParaRPr>
                    </a:p>
                  </a:txBody>
                  <a:tcPr marL="0" marR="0" marT="0" marB="0">
                    <a:lnL w="12700" cap="flat" cmpd="sng" algn="ctr">
                      <a:solidFill>
                        <a:srgbClr val="8EBFD6"/>
                      </a:solidFill>
                      <a:prstDash val="solid"/>
                      <a:round/>
                      <a:headEnd type="none" w="med" len="med"/>
                      <a:tailEnd type="none" w="med" len="med"/>
                    </a:lnL>
                    <a:lnR>
                      <a:noFill/>
                    </a:lnR>
                    <a:lnT>
                      <a:noFill/>
                    </a:lnT>
                    <a:lnB w="12700" cap="flat" cmpd="sng" algn="ctr">
                      <a:solidFill>
                        <a:srgbClr val="8EBFD6"/>
                      </a:solidFill>
                      <a:prstDash val="solid"/>
                      <a:round/>
                      <a:headEnd type="none" w="med" len="med"/>
                      <a:tailEnd type="none" w="med" len="med"/>
                    </a:lnB>
                  </a:tcPr>
                </a:tc>
                <a:tc>
                  <a:txBody>
                    <a:bodyPr/>
                    <a:lstStyle/>
                    <a:p>
                      <a:pPr algn="l" rtl="0" eaLnBrk="0">
                        <a:lnSpc>
                          <a:spcPct val="100000"/>
                        </a:lnSpc>
                        <a:tabLst/>
                      </a:pPr>
                      <a:endParaRPr sz="1000" dirty="0">
                        <a:latin typeface="Arial"/>
                        <a:ea typeface="Arial"/>
                        <a:cs typeface="Arial"/>
                      </a:endParaRPr>
                    </a:p>
                  </a:txBody>
                  <a:tcPr marL="0" marR="0" marT="0" marB="0">
                    <a:lnL>
                      <a:noFill/>
                    </a:lnL>
                    <a:lnR w="12700" cap="flat" cmpd="sng" algn="ctr">
                      <a:solidFill>
                        <a:srgbClr val="8EBFD6"/>
                      </a:solidFill>
                      <a:prstDash val="solid"/>
                      <a:round/>
                      <a:headEnd type="none" w="med" len="med"/>
                      <a:tailEnd type="none" w="med" len="med"/>
                    </a:lnR>
                    <a:lnT>
                      <a:noFill/>
                    </a:lnT>
                    <a:lnB w="12700" cap="flat" cmpd="sng" algn="ctr">
                      <a:solidFill>
                        <a:srgbClr val="8EBFD6"/>
                      </a:solidFill>
                      <a:prstDash val="solid"/>
                      <a:round/>
                      <a:headEnd type="none" w="med" len="med"/>
                      <a:tailEnd type="none" w="med" len="med"/>
                    </a:lnB>
                  </a:tcPr>
                </a:tc>
                <a:tc vMerge="1">
                  <a:txBody>
                    <a:bodyPr/>
                    <a:lstStyle/>
                    <a:p>
                      <a:pPr algn="l" rtl="0" eaLnBrk="0">
                        <a:lnSpc>
                          <a:spcPct val="100000"/>
                        </a:lnSpc>
                        <a:tabLst/>
                      </a:pPr>
                      <a:endParaRPr sz="1000" dirty="0">
                        <a:latin typeface="Arial"/>
                        <a:ea typeface="Arial"/>
                        <a:cs typeface="Arial"/>
                      </a:endParaRPr>
                    </a:p>
                  </a:txBody>
                  <a:tcPr marL="0" marR="0" marT="0" marB="0">
                    <a:lnL w="12700" cap="flat" cmpd="sng" algn="ctr">
                      <a:solidFill>
                        <a:srgbClr val="8EBFD6"/>
                      </a:solidFill>
                      <a:prstDash val="solid"/>
                      <a:round/>
                      <a:headEnd type="none" w="med" len="med"/>
                      <a:tailEnd type="none" w="med" len="med"/>
                    </a:lnL>
                    <a:lnR>
                      <a:noFill/>
                    </a:lnR>
                    <a:lnT>
                      <a:noFill/>
                    </a:lnT>
                    <a:lnB w="12700" cap="flat" cmpd="sng" algn="ctr">
                      <a:solidFill>
                        <a:srgbClr val="8EBFD6"/>
                      </a:solidFill>
                      <a:prstDash val="solid"/>
                      <a:round/>
                      <a:headEnd type="none" w="med" len="med"/>
                      <a:tailEnd type="none" w="med" len="med"/>
                    </a:lnB>
                  </a:tcPr>
                </a:tc>
                <a:extLst>
                  <a:ext uri="{0D108BD9-81ED-4DB2-BD59-A6C34878D82A}">
                    <a16:rowId xmlns:a16="http://schemas.microsoft.com/office/drawing/2014/main" val="10001"/>
                  </a:ext>
                </a:extLst>
              </a:tr>
            </a:tbl>
          </a:graphicData>
        </a:graphic>
      </p:graphicFrame>
      <p:sp>
        <p:nvSpPr>
          <p:cNvPr id="1676" name="textbox 1676"/>
          <p:cNvSpPr/>
          <p:nvPr/>
        </p:nvSpPr>
        <p:spPr>
          <a:xfrm>
            <a:off x="701601" y="510426"/>
            <a:ext cx="8720455" cy="1052194"/>
          </a:xfrm>
          <a:prstGeom prst="rect">
            <a:avLst/>
          </a:prstGeom>
          <a:noFill/>
          <a:ln w="0" cap="flat">
            <a:noFill/>
            <a:prstDash val="solid"/>
            <a:miter lim="0"/>
          </a:ln>
        </p:spPr>
        <p:txBody>
          <a:bodyPr vert="horz" wrap="square" lIns="0" tIns="0" rIns="0" bIns="0"/>
          <a:lstStyle/>
          <a:p>
            <a:pPr algn="l" rtl="0" eaLnBrk="0">
              <a:lnSpc>
                <a:spcPct val="83341"/>
              </a:lnSpc>
              <a:tabLst/>
            </a:pPr>
            <a:endParaRPr sz="100" dirty="0">
              <a:latin typeface="Arial"/>
              <a:ea typeface="Arial"/>
              <a:cs typeface="Arial"/>
            </a:endParaRPr>
          </a:p>
          <a:p>
            <a:pPr marL="215900" algn="l" rtl="0" eaLnBrk="0">
              <a:lnSpc>
                <a:spcPts val="4227"/>
              </a:lnSpc>
              <a:tabLst/>
            </a:pPr>
            <a:r>
              <a:rPr sz="3200" b="1" kern="0" spc="-80" dirty="0">
                <a:solidFill>
                  <a:srgbClr val="000000">
                    <a:alpha val="100000"/>
                  </a:srgbClr>
                </a:solidFill>
                <a:latin typeface="Microsoft YaHei"/>
                <a:ea typeface="Microsoft YaHei"/>
                <a:cs typeface="Microsoft YaHei"/>
              </a:rPr>
              <a:t>《城镇燃气经营安全重大隐患判定标准》解析</a:t>
            </a:r>
            <a:endParaRPr sz="3200" dirty="0">
              <a:latin typeface="Microsoft YaHei"/>
              <a:ea typeface="Microsoft YaHei"/>
              <a:cs typeface="Microsoft YaHei"/>
            </a:endParaRPr>
          </a:p>
          <a:p>
            <a:pPr algn="l" rtl="0" eaLnBrk="0">
              <a:lnSpc>
                <a:spcPct val="104000"/>
              </a:lnSpc>
              <a:tabLst/>
            </a:pPr>
            <a:endParaRPr sz="1000" dirty="0">
              <a:latin typeface="Arial"/>
              <a:ea typeface="Arial"/>
              <a:cs typeface="Arial"/>
            </a:endParaRPr>
          </a:p>
          <a:p>
            <a:pPr algn="l" rtl="0" eaLnBrk="0">
              <a:lnSpc>
                <a:spcPct val="100000"/>
              </a:lnSpc>
              <a:tabLst/>
            </a:pPr>
            <a:endParaRPr sz="400" dirty="0">
              <a:latin typeface="Arial"/>
              <a:ea typeface="Arial"/>
              <a:cs typeface="Arial"/>
            </a:endParaRPr>
          </a:p>
          <a:p>
            <a:pPr marL="52705" algn="l" rtl="0" eaLnBrk="0">
              <a:lnSpc>
                <a:spcPts val="2123"/>
              </a:lnSpc>
              <a:spcBef>
                <a:spcPts val="1"/>
              </a:spcBef>
              <a:tabLst/>
            </a:pPr>
            <a:r>
              <a:rPr sz="1600" kern="0" spc="10" dirty="0">
                <a:solidFill>
                  <a:srgbClr val="FF0000">
                    <a:alpha val="100000"/>
                  </a:srgbClr>
                </a:solidFill>
                <a:latin typeface="Wingdings"/>
                <a:ea typeface="Wingdings"/>
                <a:cs typeface="Wingdings"/>
              </a:rPr>
              <a:t>n</a:t>
            </a:r>
            <a:r>
              <a:rPr sz="1600" kern="0" spc="-570" dirty="0">
                <a:solidFill>
                  <a:srgbClr val="FF0000">
                    <a:alpha val="100000"/>
                  </a:srgbClr>
                </a:solidFill>
                <a:latin typeface="Wingdings"/>
                <a:ea typeface="Wingdings"/>
                <a:cs typeface="Wingdings"/>
              </a:rPr>
              <a:t> </a:t>
            </a:r>
            <a:r>
              <a:rPr sz="1600" kern="0" spc="10" dirty="0">
                <a:solidFill>
                  <a:srgbClr val="000000">
                    <a:alpha val="100000"/>
                  </a:srgbClr>
                </a:solidFill>
                <a:latin typeface="Microsoft YaHei"/>
                <a:ea typeface="Microsoft YaHei"/>
                <a:cs typeface="Microsoft YaHei"/>
              </a:rPr>
              <a:t>第五条  燃气经营者在燃气厂站安全管理中</a:t>
            </a:r>
            <a:r>
              <a:rPr sz="1600" kern="0" spc="0" dirty="0">
                <a:solidFill>
                  <a:srgbClr val="000000">
                    <a:alpha val="100000"/>
                  </a:srgbClr>
                </a:solidFill>
                <a:latin typeface="Microsoft YaHei"/>
                <a:ea typeface="Microsoft YaHei"/>
                <a:cs typeface="Microsoft YaHei"/>
              </a:rPr>
              <a:t> ，有下列情形之一的 ，判定为重大隐患 </a:t>
            </a:r>
            <a:r>
              <a:rPr sz="1600" kern="0" spc="-380" dirty="0">
                <a:solidFill>
                  <a:srgbClr val="000000">
                    <a:alpha val="100000"/>
                  </a:srgbClr>
                </a:solidFill>
                <a:latin typeface="Microsoft YaHei"/>
                <a:ea typeface="Microsoft YaHei"/>
                <a:cs typeface="Microsoft YaHei"/>
              </a:rPr>
              <a:t>：（</a:t>
            </a:r>
            <a:r>
              <a:rPr sz="1600" kern="0" spc="80" dirty="0">
                <a:solidFill>
                  <a:srgbClr val="000000">
                    <a:alpha val="100000"/>
                  </a:srgbClr>
                </a:solidFill>
                <a:latin typeface="Microsoft YaHei"/>
                <a:ea typeface="Microsoft YaHei"/>
                <a:cs typeface="Microsoft YaHei"/>
              </a:rPr>
              <a:t> </a:t>
            </a:r>
            <a:r>
              <a:rPr sz="1600" kern="0" spc="0" dirty="0">
                <a:solidFill>
                  <a:srgbClr val="000000">
                    <a:alpha val="100000"/>
                  </a:srgbClr>
                </a:solidFill>
                <a:latin typeface="Microsoft YaHei"/>
                <a:ea typeface="Microsoft YaHei"/>
                <a:cs typeface="Microsoft YaHei"/>
              </a:rPr>
              <a:t>5种）</a:t>
            </a:r>
            <a:endParaRPr sz="1600" dirty="0">
              <a:latin typeface="Microsoft YaHei"/>
              <a:ea typeface="Microsoft YaHei"/>
              <a:cs typeface="Microsoft YaHei"/>
            </a:endParaRPr>
          </a:p>
        </p:txBody>
      </p:sp>
      <p:sp>
        <p:nvSpPr>
          <p:cNvPr id="1678" name="textbox 1678"/>
          <p:cNvSpPr/>
          <p:nvPr/>
        </p:nvSpPr>
        <p:spPr>
          <a:xfrm>
            <a:off x="919643" y="1802229"/>
            <a:ext cx="10114915" cy="591184"/>
          </a:xfrm>
          <a:prstGeom prst="rect">
            <a:avLst/>
          </a:prstGeom>
          <a:noFill/>
          <a:ln w="0" cap="flat">
            <a:noFill/>
            <a:prstDash val="solid"/>
            <a:miter lim="0"/>
          </a:ln>
        </p:spPr>
        <p:txBody>
          <a:bodyPr vert="horz" wrap="square" lIns="0" tIns="0" rIns="0" bIns="0"/>
          <a:lstStyle/>
          <a:p>
            <a:pPr algn="l" rtl="0" eaLnBrk="0">
              <a:lnSpc>
                <a:spcPct val="17935"/>
              </a:lnSpc>
              <a:tabLst/>
            </a:pPr>
            <a:endParaRPr sz="100" dirty="0">
              <a:latin typeface="Arial"/>
              <a:ea typeface="Arial"/>
              <a:cs typeface="Arial"/>
            </a:endParaRPr>
          </a:p>
          <a:p>
            <a:pPr marL="33019" indent="80644" algn="l" rtl="0" eaLnBrk="0">
              <a:lnSpc>
                <a:spcPct val="118000"/>
              </a:lnSpc>
              <a:tabLst/>
            </a:pPr>
            <a:r>
              <a:rPr sz="1600" kern="0" spc="80" dirty="0">
                <a:solidFill>
                  <a:srgbClr val="000000">
                    <a:alpha val="100000"/>
                  </a:srgbClr>
                </a:solidFill>
                <a:latin typeface="Microsoft YaHei"/>
                <a:ea typeface="Microsoft YaHei"/>
                <a:cs typeface="Microsoft YaHei"/>
              </a:rPr>
              <a:t>（ 五 ）燃气厂站内可燃气体泄漏浓度可能达到爆炸下限20%的燃气设施区域内或建（ 构 ）筑物内 ，未设</a:t>
            </a:r>
            <a:r>
              <a:rPr sz="1600" kern="0" spc="60" dirty="0">
                <a:solidFill>
                  <a:srgbClr val="000000">
                    <a:alpha val="100000"/>
                  </a:srgbClr>
                </a:solidFill>
                <a:latin typeface="Microsoft YaHei"/>
                <a:ea typeface="Microsoft YaHei"/>
                <a:cs typeface="Microsoft YaHei"/>
              </a:rPr>
              <a:t> </a:t>
            </a:r>
            <a:r>
              <a:rPr sz="1600" kern="0" spc="150" dirty="0">
                <a:solidFill>
                  <a:srgbClr val="000000">
                    <a:alpha val="100000"/>
                  </a:srgbClr>
                </a:solidFill>
                <a:latin typeface="Microsoft YaHei"/>
                <a:ea typeface="Microsoft YaHei"/>
                <a:cs typeface="Microsoft YaHei"/>
              </a:rPr>
              <a:t>置固定式可燃气体浓度</a:t>
            </a:r>
            <a:r>
              <a:rPr sz="1600" kern="0" spc="140" dirty="0">
                <a:solidFill>
                  <a:srgbClr val="000000">
                    <a:alpha val="100000"/>
                  </a:srgbClr>
                </a:solidFill>
                <a:latin typeface="Microsoft YaHei"/>
                <a:ea typeface="Microsoft YaHei"/>
                <a:cs typeface="Microsoft YaHei"/>
              </a:rPr>
              <a:t>报警装置。</a:t>
            </a:r>
            <a:endParaRPr sz="1600" dirty="0">
              <a:latin typeface="Microsoft YaHei"/>
              <a:ea typeface="Microsoft YaHei"/>
              <a:cs typeface="Microsoft YaHei"/>
            </a:endParaRPr>
          </a:p>
        </p:txBody>
      </p:sp>
      <p:pic>
        <p:nvPicPr>
          <p:cNvPr id="1680" name="picture 1680"/>
          <p:cNvPicPr>
            <a:picLocks noChangeAspect="1"/>
          </p:cNvPicPr>
          <p:nvPr/>
        </p:nvPicPr>
        <p:blipFill>
          <a:blip r:embed="rId2"/>
          <a:stretch>
            <a:fillRect/>
          </a:stretch>
        </p:blipFill>
        <p:spPr>
          <a:xfrm rot="21600000">
            <a:off x="3457955" y="4683252"/>
            <a:ext cx="1943100" cy="1728216"/>
          </a:xfrm>
          <a:prstGeom prst="rect">
            <a:avLst/>
          </a:prstGeom>
        </p:spPr>
      </p:pic>
      <p:pic>
        <p:nvPicPr>
          <p:cNvPr id="1682" name="picture 1682"/>
          <p:cNvPicPr>
            <a:picLocks noChangeAspect="1"/>
          </p:cNvPicPr>
          <p:nvPr/>
        </p:nvPicPr>
        <p:blipFill>
          <a:blip r:embed="rId3"/>
          <a:stretch>
            <a:fillRect/>
          </a:stretch>
        </p:blipFill>
        <p:spPr>
          <a:xfrm rot="21600000">
            <a:off x="5693663" y="4683252"/>
            <a:ext cx="1866899" cy="1728216"/>
          </a:xfrm>
          <a:prstGeom prst="rect">
            <a:avLst/>
          </a:prstGeom>
        </p:spPr>
      </p:pic>
      <p:pic>
        <p:nvPicPr>
          <p:cNvPr id="1684" name="picture 1684"/>
          <p:cNvPicPr>
            <a:picLocks noChangeAspect="1"/>
          </p:cNvPicPr>
          <p:nvPr/>
        </p:nvPicPr>
        <p:blipFill>
          <a:blip r:embed="rId4"/>
          <a:stretch>
            <a:fillRect/>
          </a:stretch>
        </p:blipFill>
        <p:spPr>
          <a:xfrm rot="21600000">
            <a:off x="11472671" y="0"/>
            <a:ext cx="719328" cy="720852"/>
          </a:xfrm>
          <a:prstGeom prst="rect">
            <a:avLst/>
          </a:prstGeom>
        </p:spPr>
      </p:pic>
      <p:pic>
        <p:nvPicPr>
          <p:cNvPr id="1686" name="picture 1686"/>
          <p:cNvPicPr>
            <a:picLocks noChangeAspect="1"/>
          </p:cNvPicPr>
          <p:nvPr/>
        </p:nvPicPr>
        <p:blipFill>
          <a:blip r:embed="rId5"/>
          <a:stretch>
            <a:fillRect/>
          </a:stretch>
        </p:blipFill>
        <p:spPr>
          <a:xfrm rot="21600000">
            <a:off x="0" y="6138671"/>
            <a:ext cx="720852" cy="719328"/>
          </a:xfrm>
          <a:prstGeom prst="rect">
            <a:avLst/>
          </a:prstGeom>
        </p:spPr>
      </p:pic>
      <p:sp>
        <p:nvSpPr>
          <p:cNvPr id="1688" name="textbox 1688"/>
          <p:cNvSpPr/>
          <p:nvPr/>
        </p:nvSpPr>
        <p:spPr>
          <a:xfrm>
            <a:off x="5179035" y="2724248"/>
            <a:ext cx="1818004" cy="295275"/>
          </a:xfrm>
          <a:prstGeom prst="rect">
            <a:avLst/>
          </a:prstGeom>
          <a:noFill/>
          <a:ln w="0" cap="flat">
            <a:noFill/>
            <a:prstDash val="solid"/>
            <a:miter lim="0"/>
          </a:ln>
        </p:spPr>
        <p:txBody>
          <a:bodyPr vert="horz" wrap="square" lIns="0" tIns="0" rIns="0" bIns="0"/>
          <a:lstStyle/>
          <a:p>
            <a:pPr algn="l" rtl="0" eaLnBrk="0">
              <a:lnSpc>
                <a:spcPct val="83341"/>
              </a:lnSpc>
              <a:tabLst/>
            </a:pPr>
            <a:endParaRPr sz="100" dirty="0">
              <a:latin typeface="Arial"/>
              <a:ea typeface="Arial"/>
              <a:cs typeface="Arial"/>
            </a:endParaRPr>
          </a:p>
          <a:p>
            <a:pPr marL="12700" algn="l" rtl="0" eaLnBrk="0">
              <a:lnSpc>
                <a:spcPts val="2123"/>
              </a:lnSpc>
              <a:tabLst/>
            </a:pPr>
            <a:r>
              <a:rPr sz="1600" kern="0" spc="130" dirty="0">
                <a:solidFill>
                  <a:srgbClr val="000000">
                    <a:alpha val="100000"/>
                  </a:srgbClr>
                </a:solidFill>
                <a:latin typeface="Microsoft YaHei"/>
                <a:ea typeface="Microsoft YaHei"/>
                <a:cs typeface="Microsoft YaHei"/>
              </a:rPr>
              <a:t>4</a:t>
            </a:r>
            <a:r>
              <a:rPr sz="1600" kern="0" spc="-230" dirty="0">
                <a:solidFill>
                  <a:srgbClr val="000000">
                    <a:alpha val="100000"/>
                  </a:srgbClr>
                </a:solidFill>
                <a:latin typeface="Microsoft YaHei"/>
                <a:ea typeface="Microsoft YaHei"/>
                <a:cs typeface="Microsoft YaHei"/>
              </a:rPr>
              <a:t> </a:t>
            </a:r>
            <a:r>
              <a:rPr sz="1600" kern="0" spc="130" dirty="0">
                <a:solidFill>
                  <a:srgbClr val="000000">
                    <a:alpha val="100000"/>
                  </a:srgbClr>
                </a:solidFill>
                <a:latin typeface="Microsoft YaHei"/>
                <a:ea typeface="Microsoft YaHei"/>
                <a:cs typeface="Microsoft YaHei"/>
              </a:rPr>
              <a:t>.</a:t>
            </a:r>
            <a:r>
              <a:rPr sz="1600" kern="0" spc="-180" dirty="0">
                <a:solidFill>
                  <a:srgbClr val="000000">
                    <a:alpha val="100000"/>
                  </a:srgbClr>
                </a:solidFill>
                <a:latin typeface="Microsoft YaHei"/>
                <a:ea typeface="Microsoft YaHei"/>
                <a:cs typeface="Microsoft YaHei"/>
              </a:rPr>
              <a:t> </a:t>
            </a:r>
            <a:r>
              <a:rPr sz="1600" kern="0" spc="0" dirty="0">
                <a:solidFill>
                  <a:srgbClr val="000000">
                    <a:alpha val="100000"/>
                  </a:srgbClr>
                </a:solidFill>
                <a:latin typeface="Microsoft YaHei"/>
                <a:ea typeface="Microsoft YaHei"/>
                <a:cs typeface="Microsoft YaHei"/>
              </a:rPr>
              <a:t>LNG</a:t>
            </a:r>
            <a:r>
              <a:rPr sz="1600" kern="0" spc="130" dirty="0">
                <a:solidFill>
                  <a:srgbClr val="000000">
                    <a:alpha val="100000"/>
                  </a:srgbClr>
                </a:solidFill>
                <a:latin typeface="Microsoft YaHei"/>
                <a:ea typeface="Microsoft YaHei"/>
                <a:cs typeface="Microsoft YaHei"/>
              </a:rPr>
              <a:t>汽车加气站</a:t>
            </a:r>
            <a:endParaRPr sz="1600" dirty="0">
              <a:latin typeface="Microsoft YaHei"/>
              <a:ea typeface="Microsoft YaHei"/>
              <a:cs typeface="Microsoft YaHei"/>
            </a:endParaRPr>
          </a:p>
        </p:txBody>
      </p:sp>
      <p:pic>
        <p:nvPicPr>
          <p:cNvPr id="1690" name="picture 1690"/>
          <p:cNvPicPr>
            <a:picLocks noChangeAspect="1"/>
          </p:cNvPicPr>
          <p:nvPr/>
        </p:nvPicPr>
        <p:blipFill>
          <a:blip r:embed="rId6"/>
          <a:stretch>
            <a:fillRect/>
          </a:stretch>
        </p:blipFill>
        <p:spPr>
          <a:xfrm rot="21600000">
            <a:off x="720090" y="1619250"/>
            <a:ext cx="10751184" cy="12700"/>
          </a:xfrm>
          <a:prstGeom prst="rect">
            <a:avLst/>
          </a:prstGeom>
        </p:spPr>
      </p:pic>
      <p:pic>
        <p:nvPicPr>
          <p:cNvPr id="1692" name="picture 1692"/>
          <p:cNvPicPr>
            <a:picLocks noChangeAspect="1"/>
          </p:cNvPicPr>
          <p:nvPr/>
        </p:nvPicPr>
        <p:blipFill>
          <a:blip r:embed="rId6"/>
          <a:stretch>
            <a:fillRect/>
          </a:stretch>
        </p:blipFill>
        <p:spPr>
          <a:xfrm rot="21600000">
            <a:off x="720090" y="2541270"/>
            <a:ext cx="10751184" cy="12700"/>
          </a:xfrm>
          <a:prstGeom prst="rect">
            <a:avLst/>
          </a:prstGeom>
        </p:spPr>
      </p:pic>
      <p:pic>
        <p:nvPicPr>
          <p:cNvPr id="1694" name="picture 1694"/>
          <p:cNvPicPr>
            <a:picLocks noChangeAspect="1"/>
          </p:cNvPicPr>
          <p:nvPr/>
        </p:nvPicPr>
        <p:blipFill>
          <a:blip r:embed="rId7"/>
          <a:stretch>
            <a:fillRect/>
          </a:stretch>
        </p:blipFill>
        <p:spPr>
          <a:xfrm rot="21600000">
            <a:off x="5481320" y="4552950"/>
            <a:ext cx="12700" cy="1971675"/>
          </a:xfrm>
          <a:prstGeom prst="rect">
            <a:avLst/>
          </a:prstGeom>
        </p:spPr>
      </p:pic>
    </p:spTree>
  </p:cSld>
  <p:clrMapOvr>
    <a:masterClrMapping/>
  </p:clrMapOvr>
</p:sld>
</file>

<file path=ppt/slides/slide78.xml><?xml version="1.0" encoding="utf-8"?>
<p:sld xmlns:a16="http://schemas.microsoft.com/office/drawing/2014/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96" name="rect 1696"/>
          <p:cNvSpPr/>
          <p:nvPr/>
        </p:nvSpPr>
        <p:spPr>
          <a:xfrm>
            <a:off x="0" y="0"/>
            <a:ext cx="12192000" cy="6858000"/>
          </a:xfrm>
          <a:prstGeom prst="rect">
            <a:avLst/>
          </a:prstGeom>
          <a:solidFill>
            <a:srgbClr val="E4F4FB">
              <a:alpha val="100000"/>
            </a:srgbClr>
          </a:solidFill>
          <a:ln w="0" cap="flat">
            <a:noFill/>
            <a:prstDash val="solid"/>
            <a:miter lim="0"/>
          </a:ln>
        </p:spPr>
        <p:txBody>
          <a:bodyPr rtlCol="0"/>
          <a:lstStyle/>
          <a:p>
            <a:pPr algn="ctr"/>
            <a:endParaRPr lang="zh-CN" altLang="en-US"/>
          </a:p>
        </p:txBody>
      </p:sp>
      <p:grpSp>
        <p:nvGrpSpPr>
          <p:cNvPr id="134" name="group 134"/>
          <p:cNvGrpSpPr/>
          <p:nvPr/>
        </p:nvGrpSpPr>
        <p:grpSpPr>
          <a:xfrm rot="21600000">
            <a:off x="720852" y="1626107"/>
            <a:ext cx="10750296" cy="4898136"/>
            <a:chOff x="0" y="0"/>
            <a:chExt cx="10750296" cy="4898136"/>
          </a:xfrm>
        </p:grpSpPr>
        <p:sp>
          <p:nvSpPr>
            <p:cNvPr id="1698" name="path 1698"/>
            <p:cNvSpPr/>
            <p:nvPr/>
          </p:nvSpPr>
          <p:spPr>
            <a:xfrm>
              <a:off x="0" y="0"/>
              <a:ext cx="10750296" cy="4898136"/>
            </a:xfrm>
            <a:custGeom>
              <a:avLst/>
              <a:gdLst/>
              <a:ahLst/>
              <a:cxnLst/>
              <a:rect l="0" t="0" r="0" b="0"/>
              <a:pathLst>
                <a:path w="16929" h="7713">
                  <a:moveTo>
                    <a:pt x="0" y="0"/>
                  </a:moveTo>
                  <a:lnTo>
                    <a:pt x="16929" y="0"/>
                  </a:lnTo>
                  <a:lnTo>
                    <a:pt x="16929" y="1452"/>
                  </a:lnTo>
                  <a:lnTo>
                    <a:pt x="0" y="1452"/>
                  </a:lnTo>
                  <a:lnTo>
                    <a:pt x="0" y="0"/>
                  </a:lnTo>
                  <a:close/>
                </a:path>
                <a:path w="16929" h="7713">
                  <a:moveTo>
                    <a:pt x="0" y="2431"/>
                  </a:moveTo>
                  <a:lnTo>
                    <a:pt x="4171" y="2431"/>
                  </a:lnTo>
                  <a:lnTo>
                    <a:pt x="4171" y="3410"/>
                  </a:lnTo>
                  <a:lnTo>
                    <a:pt x="0" y="3410"/>
                  </a:lnTo>
                  <a:lnTo>
                    <a:pt x="0" y="2431"/>
                  </a:lnTo>
                  <a:close/>
                </a:path>
                <a:path w="16929" h="7713">
                  <a:moveTo>
                    <a:pt x="4171" y="2431"/>
                  </a:moveTo>
                  <a:lnTo>
                    <a:pt x="11138" y="2431"/>
                  </a:lnTo>
                  <a:lnTo>
                    <a:pt x="11138" y="3410"/>
                  </a:lnTo>
                  <a:lnTo>
                    <a:pt x="4171" y="3410"/>
                  </a:lnTo>
                  <a:lnTo>
                    <a:pt x="4171" y="2431"/>
                  </a:lnTo>
                  <a:close/>
                </a:path>
                <a:path w="16929" h="7713">
                  <a:moveTo>
                    <a:pt x="11138" y="2431"/>
                  </a:moveTo>
                  <a:lnTo>
                    <a:pt x="16929" y="2431"/>
                  </a:lnTo>
                  <a:lnTo>
                    <a:pt x="16929" y="3410"/>
                  </a:lnTo>
                  <a:lnTo>
                    <a:pt x="11138" y="3410"/>
                  </a:lnTo>
                  <a:lnTo>
                    <a:pt x="11138" y="2431"/>
                  </a:lnTo>
                  <a:close/>
                </a:path>
                <a:path w="16929" h="7713">
                  <a:moveTo>
                    <a:pt x="0" y="5443"/>
                  </a:moveTo>
                  <a:lnTo>
                    <a:pt x="4171" y="5443"/>
                  </a:lnTo>
                  <a:lnTo>
                    <a:pt x="4171" y="7713"/>
                  </a:lnTo>
                  <a:lnTo>
                    <a:pt x="0" y="7713"/>
                  </a:lnTo>
                  <a:lnTo>
                    <a:pt x="0" y="5443"/>
                  </a:lnTo>
                  <a:close/>
                </a:path>
                <a:path w="16929" h="7713">
                  <a:moveTo>
                    <a:pt x="4171" y="5443"/>
                  </a:moveTo>
                  <a:lnTo>
                    <a:pt x="11138" y="5443"/>
                  </a:lnTo>
                  <a:lnTo>
                    <a:pt x="11138" y="7713"/>
                  </a:lnTo>
                  <a:lnTo>
                    <a:pt x="4171" y="7713"/>
                  </a:lnTo>
                  <a:lnTo>
                    <a:pt x="4171" y="5443"/>
                  </a:lnTo>
                  <a:close/>
                </a:path>
              </a:pathLst>
            </a:custGeom>
            <a:solidFill>
              <a:srgbClr val="B9D6E6">
                <a:alpha val="100000"/>
              </a:srgbClr>
            </a:solidFill>
            <a:ln w="0" cap="flat">
              <a:noFill/>
              <a:prstDash val="solid"/>
              <a:miter lim="0"/>
            </a:ln>
          </p:spPr>
          <p:txBody>
            <a:bodyPr rtlCol="0"/>
            <a:lstStyle/>
            <a:p>
              <a:pPr algn="ctr"/>
              <a:endParaRPr lang="zh-CN" altLang="en-US"/>
            </a:p>
          </p:txBody>
        </p:sp>
        <p:sp>
          <p:nvSpPr>
            <p:cNvPr id="1700" name="path 1700"/>
            <p:cNvSpPr/>
            <p:nvPr/>
          </p:nvSpPr>
          <p:spPr>
            <a:xfrm>
              <a:off x="0" y="922020"/>
              <a:ext cx="10750296" cy="3976115"/>
            </a:xfrm>
            <a:custGeom>
              <a:avLst/>
              <a:gdLst/>
              <a:ahLst/>
              <a:cxnLst/>
              <a:rect l="0" t="0" r="0" b="0"/>
              <a:pathLst>
                <a:path w="16929" h="6261">
                  <a:moveTo>
                    <a:pt x="0" y="0"/>
                  </a:moveTo>
                  <a:lnTo>
                    <a:pt x="16929" y="0"/>
                  </a:lnTo>
                  <a:lnTo>
                    <a:pt x="16929" y="979"/>
                  </a:lnTo>
                  <a:lnTo>
                    <a:pt x="0" y="979"/>
                  </a:lnTo>
                  <a:lnTo>
                    <a:pt x="0" y="0"/>
                  </a:lnTo>
                  <a:close/>
                </a:path>
                <a:path w="16929" h="6261">
                  <a:moveTo>
                    <a:pt x="0" y="1958"/>
                  </a:moveTo>
                  <a:lnTo>
                    <a:pt x="4171" y="1958"/>
                  </a:lnTo>
                  <a:lnTo>
                    <a:pt x="4171" y="3991"/>
                  </a:lnTo>
                  <a:lnTo>
                    <a:pt x="0" y="3991"/>
                  </a:lnTo>
                  <a:lnTo>
                    <a:pt x="0" y="1958"/>
                  </a:lnTo>
                  <a:close/>
                </a:path>
                <a:path w="16929" h="6261">
                  <a:moveTo>
                    <a:pt x="4171" y="1958"/>
                  </a:moveTo>
                  <a:lnTo>
                    <a:pt x="11138" y="1958"/>
                  </a:lnTo>
                  <a:lnTo>
                    <a:pt x="11138" y="3991"/>
                  </a:lnTo>
                  <a:lnTo>
                    <a:pt x="4171" y="3991"/>
                  </a:lnTo>
                  <a:lnTo>
                    <a:pt x="4171" y="1958"/>
                  </a:lnTo>
                  <a:close/>
                </a:path>
                <a:path w="16929" h="6261">
                  <a:moveTo>
                    <a:pt x="11138" y="1958"/>
                  </a:moveTo>
                  <a:lnTo>
                    <a:pt x="16929" y="1958"/>
                  </a:lnTo>
                  <a:lnTo>
                    <a:pt x="16929" y="6261"/>
                  </a:lnTo>
                  <a:lnTo>
                    <a:pt x="11138" y="6261"/>
                  </a:lnTo>
                  <a:lnTo>
                    <a:pt x="11138" y="1958"/>
                  </a:lnTo>
                  <a:close/>
                </a:path>
              </a:pathLst>
            </a:custGeom>
            <a:solidFill>
              <a:srgbClr val="FFFFFF">
                <a:alpha val="100000"/>
              </a:srgbClr>
            </a:solidFill>
            <a:ln w="0" cap="flat">
              <a:noFill/>
              <a:prstDash val="solid"/>
              <a:miter lim="0"/>
            </a:ln>
          </p:spPr>
          <p:txBody>
            <a:bodyPr rtlCol="0"/>
            <a:lstStyle/>
            <a:p>
              <a:pPr algn="ctr"/>
              <a:endParaRPr lang="zh-CN" altLang="en-US"/>
            </a:p>
          </p:txBody>
        </p:sp>
      </p:grpSp>
      <p:graphicFrame>
        <p:nvGraphicFramePr>
          <p:cNvPr id="1702" name="table 1702"/>
          <p:cNvGraphicFramePr>
            <a:graphicFrameLocks noGrp="1"/>
          </p:cNvGraphicFramePr>
          <p:nvPr/>
        </p:nvGraphicFramePr>
        <p:xfrm>
          <a:off x="720090" y="3169920"/>
          <a:ext cx="10750549" cy="3360420"/>
        </p:xfrm>
        <a:graphic>
          <a:graphicData uri="http://schemas.openxmlformats.org/drawingml/2006/table">
            <a:tbl>
              <a:tblPr/>
              <a:tblGrid>
                <a:gridCol w="2649220">
                  <a:extLst>
                    <a:ext uri="{9D8B030D-6E8A-4147-A177-3AD203B41FA5}">
                      <a16:colId xmlns:a16="http://schemas.microsoft.com/office/drawing/2014/main" val="20000"/>
                    </a:ext>
                  </a:extLst>
                </a:gridCol>
                <a:gridCol w="4424045">
                  <a:extLst>
                    <a:ext uri="{9D8B030D-6E8A-4147-A177-3AD203B41FA5}">
                      <a16:colId xmlns:a16="http://schemas.microsoft.com/office/drawing/2014/main" val="20001"/>
                    </a:ext>
                  </a:extLst>
                </a:gridCol>
                <a:gridCol w="3677284">
                  <a:extLst>
                    <a:ext uri="{9D8B030D-6E8A-4147-A177-3AD203B41FA5}">
                      <a16:colId xmlns:a16="http://schemas.microsoft.com/office/drawing/2014/main" val="20002"/>
                    </a:ext>
                  </a:extLst>
                </a:gridCol>
              </a:tblGrid>
              <a:tr h="3360420">
                <a:tc>
                  <a:txBody>
                    <a:bodyPr/>
                    <a:lstStyle/>
                    <a:p>
                      <a:pPr algn="l" rtl="0" eaLnBrk="0">
                        <a:lnSpc>
                          <a:spcPct val="152000"/>
                        </a:lnSpc>
                        <a:tabLst/>
                      </a:pPr>
                      <a:endParaRPr sz="1000" dirty="0">
                        <a:latin typeface="Arial"/>
                        <a:ea typeface="Arial"/>
                        <a:cs typeface="Arial"/>
                      </a:endParaRPr>
                    </a:p>
                    <a:p>
                      <a:pPr algn="l" rtl="0" eaLnBrk="0">
                        <a:lnSpc>
                          <a:spcPct val="8355"/>
                        </a:lnSpc>
                        <a:tabLst/>
                      </a:pPr>
                      <a:endParaRPr sz="100" dirty="0">
                        <a:latin typeface="Arial"/>
                        <a:ea typeface="Arial"/>
                        <a:cs typeface="Arial"/>
                      </a:endParaRPr>
                    </a:p>
                    <a:p>
                      <a:pPr marL="872489" algn="l" rtl="0" eaLnBrk="0">
                        <a:lnSpc>
                          <a:spcPct val="84000"/>
                        </a:lnSpc>
                        <a:tabLst/>
                      </a:pPr>
                      <a:r>
                        <a:rPr sz="1600" kern="0" spc="120" dirty="0">
                          <a:solidFill>
                            <a:srgbClr val="000000">
                              <a:alpha val="100000"/>
                            </a:srgbClr>
                          </a:solidFill>
                          <a:latin typeface="Microsoft YaHei"/>
                          <a:ea typeface="Microsoft YaHei"/>
                          <a:cs typeface="Microsoft YaHei"/>
                        </a:rPr>
                        <a:t>检查要点</a:t>
                      </a:r>
                      <a:endParaRPr sz="1600" dirty="0">
                        <a:latin typeface="Microsoft YaHei"/>
                        <a:ea typeface="Microsoft YaHei"/>
                        <a:cs typeface="Microsoft YaHei"/>
                      </a:endParaRPr>
                    </a:p>
                    <a:p>
                      <a:pPr algn="l" rtl="0" eaLnBrk="0">
                        <a:lnSpc>
                          <a:spcPct val="126000"/>
                        </a:lnSpc>
                        <a:tabLst/>
                      </a:pPr>
                      <a:endParaRPr sz="1000" dirty="0">
                        <a:latin typeface="Arial"/>
                        <a:ea typeface="Arial"/>
                        <a:cs typeface="Arial"/>
                      </a:endParaRPr>
                    </a:p>
                    <a:p>
                      <a:pPr algn="l" rtl="0" eaLnBrk="0">
                        <a:lnSpc>
                          <a:spcPct val="127000"/>
                        </a:lnSpc>
                        <a:tabLst/>
                      </a:pPr>
                      <a:endParaRPr sz="1000" dirty="0">
                        <a:latin typeface="Arial"/>
                        <a:ea typeface="Arial"/>
                        <a:cs typeface="Arial"/>
                      </a:endParaRPr>
                    </a:p>
                    <a:p>
                      <a:pPr marL="69214" indent="80010" algn="l" rtl="0" eaLnBrk="0">
                        <a:lnSpc>
                          <a:spcPct val="110000"/>
                        </a:lnSpc>
                        <a:spcBef>
                          <a:spcPts val="455"/>
                        </a:spcBef>
                        <a:tabLst/>
                      </a:pPr>
                      <a:r>
                        <a:rPr sz="1500" kern="0" spc="-30" dirty="0">
                          <a:solidFill>
                            <a:srgbClr val="000000">
                              <a:alpha val="100000"/>
                            </a:srgbClr>
                          </a:solidFill>
                          <a:latin typeface="Microsoft YaHei"/>
                          <a:ea typeface="Microsoft YaHei"/>
                          <a:cs typeface="Microsoft YaHei"/>
                        </a:rPr>
                        <a:t>（ </a:t>
                      </a:r>
                      <a:r>
                        <a:rPr sz="1500" kern="0" spc="-30" dirty="0">
                          <a:solidFill>
                            <a:srgbClr val="000000">
                              <a:alpha val="100000"/>
                            </a:srgbClr>
                          </a:solidFill>
                          <a:latin typeface="FangSong"/>
                          <a:ea typeface="FangSong"/>
                          <a:cs typeface="FangSong"/>
                        </a:rPr>
                        <a:t>2</a:t>
                      </a:r>
                      <a:r>
                        <a:rPr sz="1500" kern="0" spc="-330" dirty="0">
                          <a:solidFill>
                            <a:srgbClr val="000000">
                              <a:alpha val="100000"/>
                            </a:srgbClr>
                          </a:solidFill>
                          <a:latin typeface="FangSong"/>
                          <a:ea typeface="FangSong"/>
                          <a:cs typeface="FangSong"/>
                        </a:rPr>
                        <a:t> </a:t>
                      </a:r>
                      <a:r>
                        <a:rPr sz="1500" kern="0" spc="-30" dirty="0">
                          <a:solidFill>
                            <a:srgbClr val="000000">
                              <a:alpha val="100000"/>
                            </a:srgbClr>
                          </a:solidFill>
                          <a:latin typeface="Microsoft YaHei"/>
                          <a:ea typeface="Microsoft YaHei"/>
                          <a:cs typeface="Microsoft YaHei"/>
                        </a:rPr>
                        <a:t>）查固定式可燃气体浓</a:t>
                      </a:r>
                      <a:r>
                        <a:rPr sz="1500" kern="0" spc="0" dirty="0">
                          <a:solidFill>
                            <a:srgbClr val="000000">
                              <a:alpha val="100000"/>
                            </a:srgbClr>
                          </a:solidFill>
                          <a:latin typeface="Microsoft YaHei"/>
                          <a:ea typeface="Microsoft YaHei"/>
                          <a:cs typeface="Microsoft YaHei"/>
                        </a:rPr>
                        <a:t>     </a:t>
                      </a:r>
                      <a:r>
                        <a:rPr sz="1500" kern="0" spc="100" dirty="0">
                          <a:solidFill>
                            <a:srgbClr val="000000">
                              <a:alpha val="100000"/>
                            </a:srgbClr>
                          </a:solidFill>
                          <a:latin typeface="Microsoft YaHei"/>
                          <a:ea typeface="Microsoft YaHei"/>
                          <a:cs typeface="Microsoft YaHei"/>
                        </a:rPr>
                        <a:t>度报警装置的检定或</a:t>
                      </a:r>
                      <a:r>
                        <a:rPr sz="1500" kern="0" spc="90" dirty="0">
                          <a:solidFill>
                            <a:srgbClr val="000000">
                              <a:alpha val="100000"/>
                            </a:srgbClr>
                          </a:solidFill>
                          <a:latin typeface="Microsoft YaHei"/>
                          <a:ea typeface="Microsoft YaHei"/>
                          <a:cs typeface="Microsoft YaHei"/>
                        </a:rPr>
                        <a:t>校准证</a:t>
                      </a:r>
                      <a:r>
                        <a:rPr sz="1500" kern="0" spc="0" dirty="0">
                          <a:solidFill>
                            <a:srgbClr val="000000">
                              <a:alpha val="100000"/>
                            </a:srgbClr>
                          </a:solidFill>
                          <a:latin typeface="Microsoft YaHei"/>
                          <a:ea typeface="Microsoft YaHei"/>
                          <a:cs typeface="Microsoft YaHei"/>
                        </a:rPr>
                        <a:t>   </a:t>
                      </a:r>
                      <a:r>
                        <a:rPr sz="1500" kern="0" spc="30" dirty="0">
                          <a:solidFill>
                            <a:srgbClr val="000000">
                              <a:alpha val="100000"/>
                            </a:srgbClr>
                          </a:solidFill>
                          <a:latin typeface="Microsoft YaHei"/>
                          <a:ea typeface="Microsoft YaHei"/>
                          <a:cs typeface="Microsoft YaHei"/>
                        </a:rPr>
                        <a:t>书</a:t>
                      </a:r>
                      <a:r>
                        <a:rPr sz="1500" kern="0" spc="-30" dirty="0">
                          <a:solidFill>
                            <a:srgbClr val="000000">
                              <a:alpha val="100000"/>
                            </a:srgbClr>
                          </a:solidFill>
                          <a:latin typeface="Microsoft YaHei"/>
                          <a:ea typeface="Microsoft YaHei"/>
                          <a:cs typeface="Microsoft YaHei"/>
                        </a:rPr>
                        <a:t> </a:t>
                      </a:r>
                      <a:r>
                        <a:rPr sz="1500" kern="0" spc="30" dirty="0">
                          <a:solidFill>
                            <a:srgbClr val="000000">
                              <a:alpha val="100000"/>
                            </a:srgbClr>
                          </a:solidFill>
                          <a:latin typeface="Microsoft YaHei"/>
                          <a:ea typeface="Microsoft YaHei"/>
                          <a:cs typeface="Microsoft YaHei"/>
                        </a:rPr>
                        <a:t>；</a:t>
                      </a:r>
                      <a:endParaRPr sz="1500" dirty="0">
                        <a:latin typeface="Microsoft YaHei"/>
                        <a:ea typeface="Microsoft YaHei"/>
                        <a:cs typeface="Microsoft YaHei"/>
                      </a:endParaRPr>
                    </a:p>
                    <a:p>
                      <a:pPr algn="l" rtl="0" eaLnBrk="0">
                        <a:lnSpc>
                          <a:spcPct val="112000"/>
                        </a:lnSpc>
                        <a:tabLst/>
                      </a:pPr>
                      <a:endParaRPr sz="1000" dirty="0">
                        <a:latin typeface="Arial"/>
                        <a:ea typeface="Arial"/>
                        <a:cs typeface="Arial"/>
                      </a:endParaRPr>
                    </a:p>
                    <a:p>
                      <a:pPr algn="l" rtl="0" eaLnBrk="0">
                        <a:lnSpc>
                          <a:spcPct val="112000"/>
                        </a:lnSpc>
                        <a:tabLst/>
                      </a:pPr>
                      <a:endParaRPr sz="1000" dirty="0">
                        <a:latin typeface="Arial"/>
                        <a:ea typeface="Arial"/>
                        <a:cs typeface="Arial"/>
                      </a:endParaRPr>
                    </a:p>
                    <a:p>
                      <a:pPr algn="l" rtl="0" eaLnBrk="0">
                        <a:lnSpc>
                          <a:spcPct val="112000"/>
                        </a:lnSpc>
                        <a:tabLst/>
                      </a:pPr>
                      <a:endParaRPr sz="1000" dirty="0">
                        <a:latin typeface="Arial"/>
                        <a:ea typeface="Arial"/>
                        <a:cs typeface="Arial"/>
                      </a:endParaRPr>
                    </a:p>
                    <a:p>
                      <a:pPr algn="l" rtl="0" eaLnBrk="0">
                        <a:lnSpc>
                          <a:spcPct val="112000"/>
                        </a:lnSpc>
                        <a:tabLst/>
                      </a:pPr>
                      <a:endParaRPr sz="1000" dirty="0">
                        <a:latin typeface="Arial"/>
                        <a:ea typeface="Arial"/>
                        <a:cs typeface="Arial"/>
                      </a:endParaRPr>
                    </a:p>
                    <a:p>
                      <a:pPr algn="l" rtl="0" eaLnBrk="0">
                        <a:lnSpc>
                          <a:spcPct val="127000"/>
                        </a:lnSpc>
                        <a:tabLst/>
                      </a:pPr>
                      <a:endParaRPr sz="300" dirty="0">
                        <a:latin typeface="Arial"/>
                        <a:ea typeface="Arial"/>
                        <a:cs typeface="Arial"/>
                      </a:endParaRPr>
                    </a:p>
                    <a:p>
                      <a:pPr marL="69214" indent="80010" algn="l" rtl="0" eaLnBrk="0">
                        <a:lnSpc>
                          <a:spcPct val="110000"/>
                        </a:lnSpc>
                        <a:spcBef>
                          <a:spcPts val="3"/>
                        </a:spcBef>
                        <a:tabLst/>
                      </a:pPr>
                      <a:r>
                        <a:rPr sz="1500" kern="0" spc="-50" dirty="0">
                          <a:solidFill>
                            <a:srgbClr val="000000">
                              <a:alpha val="100000"/>
                            </a:srgbClr>
                          </a:solidFill>
                          <a:latin typeface="Microsoft YaHei"/>
                          <a:ea typeface="Microsoft YaHei"/>
                          <a:cs typeface="Microsoft YaHei"/>
                        </a:rPr>
                        <a:t>（</a:t>
                      </a:r>
                      <a:r>
                        <a:rPr sz="1500" kern="0" spc="220" dirty="0">
                          <a:solidFill>
                            <a:srgbClr val="000000">
                              <a:alpha val="100000"/>
                            </a:srgbClr>
                          </a:solidFill>
                          <a:latin typeface="Microsoft YaHei"/>
                          <a:ea typeface="Microsoft YaHei"/>
                          <a:cs typeface="Microsoft YaHei"/>
                        </a:rPr>
                        <a:t> </a:t>
                      </a:r>
                      <a:r>
                        <a:rPr sz="1500" kern="0" spc="-50" dirty="0">
                          <a:solidFill>
                            <a:srgbClr val="000000">
                              <a:alpha val="100000"/>
                            </a:srgbClr>
                          </a:solidFill>
                          <a:latin typeface="FangSong"/>
                          <a:ea typeface="FangSong"/>
                          <a:cs typeface="FangSong"/>
                        </a:rPr>
                        <a:t>3</a:t>
                      </a:r>
                      <a:r>
                        <a:rPr sz="1500" kern="0" spc="-340" dirty="0">
                          <a:solidFill>
                            <a:srgbClr val="000000">
                              <a:alpha val="100000"/>
                            </a:srgbClr>
                          </a:solidFill>
                          <a:latin typeface="FangSong"/>
                          <a:ea typeface="FangSong"/>
                          <a:cs typeface="FangSong"/>
                        </a:rPr>
                        <a:t> </a:t>
                      </a:r>
                      <a:r>
                        <a:rPr sz="1500" kern="0" spc="-50" dirty="0">
                          <a:solidFill>
                            <a:srgbClr val="000000">
                              <a:alpha val="100000"/>
                            </a:srgbClr>
                          </a:solidFill>
                          <a:latin typeface="Microsoft YaHei"/>
                          <a:ea typeface="Microsoft YaHei"/>
                          <a:cs typeface="Microsoft YaHei"/>
                        </a:rPr>
                        <a:t>）查固定式可燃气体浓</a:t>
                      </a:r>
                      <a:r>
                        <a:rPr sz="1500" kern="0" spc="0" dirty="0">
                          <a:solidFill>
                            <a:srgbClr val="000000">
                              <a:alpha val="100000"/>
                            </a:srgbClr>
                          </a:solidFill>
                          <a:latin typeface="Microsoft YaHei"/>
                          <a:ea typeface="Microsoft YaHei"/>
                          <a:cs typeface="Microsoft YaHei"/>
                        </a:rPr>
                        <a:t>     </a:t>
                      </a:r>
                      <a:r>
                        <a:rPr sz="1500" kern="0" spc="80" dirty="0">
                          <a:solidFill>
                            <a:srgbClr val="000000">
                              <a:alpha val="100000"/>
                            </a:srgbClr>
                          </a:solidFill>
                          <a:latin typeface="Microsoft YaHei"/>
                          <a:ea typeface="Microsoft YaHei"/>
                          <a:cs typeface="Microsoft YaHei"/>
                        </a:rPr>
                        <a:t>度报警装置的供电系统</a:t>
                      </a:r>
                      <a:r>
                        <a:rPr sz="1500" kern="0" spc="70" dirty="0">
                          <a:solidFill>
                            <a:srgbClr val="000000">
                              <a:alpha val="100000"/>
                            </a:srgbClr>
                          </a:solidFill>
                          <a:latin typeface="Microsoft YaHei"/>
                          <a:ea typeface="Microsoft YaHei"/>
                          <a:cs typeface="Microsoft YaHei"/>
                        </a:rPr>
                        <a:t> ；</a:t>
                      </a:r>
                      <a:endParaRPr sz="1500" dirty="0">
                        <a:latin typeface="Microsoft YaHei"/>
                        <a:ea typeface="Microsoft YaHei"/>
                        <a:cs typeface="Microsoft YaHei"/>
                      </a:endParaRPr>
                    </a:p>
                  </a:txBody>
                  <a:tcPr marL="0" marR="0" marT="0" marB="0">
                    <a:lnL>
                      <a:noFill/>
                    </a:lnL>
                    <a:lnR w="12700" cap="flat" cmpd="sng" algn="ctr">
                      <a:solidFill>
                        <a:srgbClr val="8EBFD6"/>
                      </a:solidFill>
                      <a:prstDash val="solid"/>
                      <a:round/>
                      <a:headEnd type="none" w="med" len="med"/>
                      <a:tailEnd type="none" w="med" len="med"/>
                    </a:lnR>
                    <a:lnT>
                      <a:noFill/>
                    </a:lnT>
                    <a:lnB w="12700" cap="flat" cmpd="sng" algn="ctr">
                      <a:solidFill>
                        <a:srgbClr val="8EBFD6"/>
                      </a:solidFill>
                      <a:prstDash val="solid"/>
                      <a:round/>
                      <a:headEnd type="none" w="med" len="med"/>
                      <a:tailEnd type="none" w="med" len="med"/>
                    </a:lnB>
                  </a:tcPr>
                </a:tc>
                <a:tc>
                  <a:txBody>
                    <a:bodyPr/>
                    <a:lstStyle/>
                    <a:p>
                      <a:pPr algn="l" rtl="0" eaLnBrk="0">
                        <a:lnSpc>
                          <a:spcPct val="113000"/>
                        </a:lnSpc>
                        <a:tabLst/>
                      </a:pPr>
                      <a:endParaRPr sz="1000" dirty="0">
                        <a:latin typeface="Arial"/>
                        <a:ea typeface="Arial"/>
                        <a:cs typeface="Arial"/>
                      </a:endParaRPr>
                    </a:p>
                    <a:p>
                      <a:pPr algn="l" rtl="0" eaLnBrk="0">
                        <a:lnSpc>
                          <a:spcPct val="113000"/>
                        </a:lnSpc>
                        <a:tabLst/>
                      </a:pPr>
                      <a:endParaRPr sz="1000" dirty="0">
                        <a:latin typeface="Arial"/>
                        <a:ea typeface="Arial"/>
                        <a:cs typeface="Arial"/>
                      </a:endParaRPr>
                    </a:p>
                    <a:p>
                      <a:pPr algn="l" rtl="0" eaLnBrk="0">
                        <a:lnSpc>
                          <a:spcPct val="114000"/>
                        </a:lnSpc>
                        <a:tabLst/>
                      </a:pPr>
                      <a:endParaRPr sz="1000" dirty="0">
                        <a:latin typeface="Arial"/>
                        <a:ea typeface="Arial"/>
                        <a:cs typeface="Arial"/>
                      </a:endParaRPr>
                    </a:p>
                    <a:p>
                      <a:pPr algn="l" rtl="0" eaLnBrk="0">
                        <a:lnSpc>
                          <a:spcPct val="114000"/>
                        </a:lnSpc>
                        <a:tabLst/>
                      </a:pPr>
                      <a:endParaRPr sz="1000" dirty="0">
                        <a:latin typeface="Arial"/>
                        <a:ea typeface="Arial"/>
                        <a:cs typeface="Arial"/>
                      </a:endParaRPr>
                    </a:p>
                    <a:p>
                      <a:pPr algn="l" rtl="0" eaLnBrk="0">
                        <a:lnSpc>
                          <a:spcPct val="114000"/>
                        </a:lnSpc>
                        <a:tabLst/>
                      </a:pPr>
                      <a:endParaRPr sz="1000" dirty="0">
                        <a:latin typeface="Arial"/>
                        <a:ea typeface="Arial"/>
                        <a:cs typeface="Arial"/>
                      </a:endParaRPr>
                    </a:p>
                    <a:p>
                      <a:pPr algn="l" rtl="0" eaLnBrk="0">
                        <a:lnSpc>
                          <a:spcPct val="114000"/>
                        </a:lnSpc>
                        <a:tabLst/>
                      </a:pPr>
                      <a:endParaRPr sz="1000" dirty="0">
                        <a:latin typeface="Arial"/>
                        <a:ea typeface="Arial"/>
                        <a:cs typeface="Arial"/>
                      </a:endParaRPr>
                    </a:p>
                    <a:p>
                      <a:pPr marL="71755" indent="11429" algn="l" rtl="0" eaLnBrk="0">
                        <a:lnSpc>
                          <a:spcPct val="99000"/>
                        </a:lnSpc>
                        <a:spcBef>
                          <a:spcPts val="7"/>
                        </a:spcBef>
                        <a:tabLst/>
                      </a:pPr>
                      <a:r>
                        <a:rPr sz="1500" kern="0" spc="70" dirty="0">
                          <a:solidFill>
                            <a:srgbClr val="000000">
                              <a:alpha val="100000"/>
                            </a:srgbClr>
                          </a:solidFill>
                          <a:latin typeface="Microsoft YaHei"/>
                          <a:ea typeface="Microsoft YaHei"/>
                          <a:cs typeface="Microsoft YaHei"/>
                        </a:rPr>
                        <a:t>固定式可燃气体浓度报警装置超期未检 ，</a:t>
                      </a:r>
                      <a:r>
                        <a:rPr sz="1500" kern="0" spc="60" dirty="0">
                          <a:solidFill>
                            <a:srgbClr val="000000">
                              <a:alpha val="100000"/>
                            </a:srgbClr>
                          </a:solidFill>
                          <a:latin typeface="Microsoft YaHei"/>
                          <a:ea typeface="Microsoft YaHei"/>
                          <a:cs typeface="Microsoft YaHei"/>
                        </a:rPr>
                        <a:t>构成重</a:t>
                      </a:r>
                      <a:r>
                        <a:rPr sz="1500" kern="0" spc="0" dirty="0">
                          <a:solidFill>
                            <a:srgbClr val="000000">
                              <a:alpha val="100000"/>
                            </a:srgbClr>
                          </a:solidFill>
                          <a:latin typeface="Microsoft YaHei"/>
                          <a:ea typeface="Microsoft YaHei"/>
                          <a:cs typeface="Microsoft YaHei"/>
                        </a:rPr>
                        <a:t>  </a:t>
                      </a:r>
                      <a:r>
                        <a:rPr sz="1500" kern="0" spc="60" dirty="0">
                          <a:solidFill>
                            <a:srgbClr val="000000">
                              <a:alpha val="100000"/>
                            </a:srgbClr>
                          </a:solidFill>
                          <a:latin typeface="Microsoft YaHei"/>
                          <a:ea typeface="Microsoft YaHei"/>
                          <a:cs typeface="Microsoft YaHei"/>
                        </a:rPr>
                        <a:t>大隐患。</a:t>
                      </a:r>
                      <a:endParaRPr sz="1500" dirty="0">
                        <a:latin typeface="Microsoft YaHei"/>
                        <a:ea typeface="Microsoft YaHei"/>
                        <a:cs typeface="Microsoft YaHei"/>
                      </a:endParaRPr>
                    </a:p>
                    <a:p>
                      <a:pPr algn="l" rtl="0" eaLnBrk="0">
                        <a:lnSpc>
                          <a:spcPct val="112000"/>
                        </a:lnSpc>
                        <a:tabLst/>
                      </a:pPr>
                      <a:endParaRPr sz="1000" dirty="0">
                        <a:latin typeface="Arial"/>
                        <a:ea typeface="Arial"/>
                        <a:cs typeface="Arial"/>
                      </a:endParaRPr>
                    </a:p>
                    <a:p>
                      <a:pPr algn="l" rtl="0" eaLnBrk="0">
                        <a:lnSpc>
                          <a:spcPct val="112000"/>
                        </a:lnSpc>
                        <a:tabLst/>
                      </a:pPr>
                      <a:endParaRPr sz="1000" dirty="0">
                        <a:latin typeface="Arial"/>
                        <a:ea typeface="Arial"/>
                        <a:cs typeface="Arial"/>
                      </a:endParaRPr>
                    </a:p>
                    <a:p>
                      <a:pPr algn="l" rtl="0" eaLnBrk="0">
                        <a:lnSpc>
                          <a:spcPct val="112000"/>
                        </a:lnSpc>
                        <a:tabLst/>
                      </a:pPr>
                      <a:endParaRPr sz="1000" dirty="0">
                        <a:latin typeface="Arial"/>
                        <a:ea typeface="Arial"/>
                        <a:cs typeface="Arial"/>
                      </a:endParaRPr>
                    </a:p>
                    <a:p>
                      <a:pPr algn="l" rtl="0" eaLnBrk="0">
                        <a:lnSpc>
                          <a:spcPct val="112000"/>
                        </a:lnSpc>
                        <a:tabLst/>
                      </a:pPr>
                      <a:endParaRPr sz="1000" dirty="0">
                        <a:latin typeface="Arial"/>
                        <a:ea typeface="Arial"/>
                        <a:cs typeface="Arial"/>
                      </a:endParaRPr>
                    </a:p>
                    <a:p>
                      <a:pPr algn="l" rtl="0" eaLnBrk="0">
                        <a:lnSpc>
                          <a:spcPct val="112000"/>
                        </a:lnSpc>
                        <a:tabLst/>
                      </a:pPr>
                      <a:endParaRPr sz="1000" dirty="0">
                        <a:latin typeface="Arial"/>
                        <a:ea typeface="Arial"/>
                        <a:cs typeface="Arial"/>
                      </a:endParaRPr>
                    </a:p>
                    <a:p>
                      <a:pPr algn="l" rtl="0" eaLnBrk="0">
                        <a:lnSpc>
                          <a:spcPct val="126000"/>
                        </a:lnSpc>
                        <a:tabLst/>
                      </a:pPr>
                      <a:endParaRPr sz="300" dirty="0">
                        <a:latin typeface="Arial"/>
                        <a:ea typeface="Arial"/>
                        <a:cs typeface="Arial"/>
                      </a:endParaRPr>
                    </a:p>
                    <a:p>
                      <a:pPr marL="81914" indent="1905" algn="l" rtl="0" eaLnBrk="0">
                        <a:lnSpc>
                          <a:spcPct val="104000"/>
                        </a:lnSpc>
                        <a:spcBef>
                          <a:spcPts val="1"/>
                        </a:spcBef>
                        <a:tabLst/>
                      </a:pPr>
                      <a:r>
                        <a:rPr sz="1500" kern="0" spc="90" dirty="0">
                          <a:solidFill>
                            <a:srgbClr val="000000">
                              <a:alpha val="100000"/>
                            </a:srgbClr>
                          </a:solidFill>
                          <a:latin typeface="Microsoft YaHei"/>
                          <a:ea typeface="Microsoft YaHei"/>
                          <a:cs typeface="Microsoft YaHei"/>
                        </a:rPr>
                        <a:t>固定式可燃气体浓度报警控制系统未配备不间断</a:t>
                      </a:r>
                      <a:r>
                        <a:rPr sz="1500" kern="0" spc="30" dirty="0">
                          <a:solidFill>
                            <a:srgbClr val="000000">
                              <a:alpha val="100000"/>
                            </a:srgbClr>
                          </a:solidFill>
                          <a:latin typeface="Microsoft YaHei"/>
                          <a:ea typeface="Microsoft YaHei"/>
                          <a:cs typeface="Microsoft YaHei"/>
                        </a:rPr>
                        <a:t>  电源 ，构成重大隐患。</a:t>
                      </a:r>
                      <a:endParaRPr sz="1500" dirty="0">
                        <a:latin typeface="Microsoft YaHei"/>
                        <a:ea typeface="Microsoft YaHei"/>
                        <a:cs typeface="Microsoft YaHei"/>
                      </a:endParaRPr>
                    </a:p>
                  </a:txBody>
                  <a:tcPr marL="0" marR="0" marT="0" marB="0">
                    <a:lnL w="12700" cap="flat" cmpd="sng" algn="ctr">
                      <a:solidFill>
                        <a:srgbClr val="8EBFD6"/>
                      </a:solidFill>
                      <a:prstDash val="solid"/>
                      <a:round/>
                      <a:headEnd type="none" w="med" len="med"/>
                      <a:tailEnd type="none" w="med" len="med"/>
                    </a:lnL>
                    <a:lnR w="12700" cap="flat" cmpd="sng" algn="ctr">
                      <a:solidFill>
                        <a:srgbClr val="8EBFD6"/>
                      </a:solidFill>
                      <a:prstDash val="solid"/>
                      <a:round/>
                      <a:headEnd type="none" w="med" len="med"/>
                      <a:tailEnd type="none" w="med" len="med"/>
                    </a:lnR>
                    <a:lnT>
                      <a:noFill/>
                    </a:lnT>
                    <a:lnB w="12700" cap="flat" cmpd="sng" algn="ctr">
                      <a:solidFill>
                        <a:srgbClr val="8EBFD6"/>
                      </a:solidFill>
                      <a:prstDash val="solid"/>
                      <a:round/>
                      <a:headEnd type="none" w="med" len="med"/>
                      <a:tailEnd type="none" w="med" len="med"/>
                    </a:lnB>
                  </a:tcPr>
                </a:tc>
                <a:tc>
                  <a:txBody>
                    <a:bodyPr/>
                    <a:lstStyle/>
                    <a:p>
                      <a:pPr algn="l" rtl="0" eaLnBrk="0">
                        <a:lnSpc>
                          <a:spcPct val="151000"/>
                        </a:lnSpc>
                        <a:tabLst/>
                      </a:pPr>
                      <a:endParaRPr sz="1000" dirty="0">
                        <a:latin typeface="Arial"/>
                        <a:ea typeface="Arial"/>
                        <a:cs typeface="Arial"/>
                      </a:endParaRPr>
                    </a:p>
                    <a:p>
                      <a:pPr marL="1162050" algn="l" rtl="0" eaLnBrk="0">
                        <a:lnSpc>
                          <a:spcPct val="85000"/>
                        </a:lnSpc>
                        <a:spcBef>
                          <a:spcPts val="1"/>
                        </a:spcBef>
                        <a:tabLst/>
                      </a:pPr>
                      <a:r>
                        <a:rPr sz="1600" kern="0" spc="140" dirty="0">
                          <a:solidFill>
                            <a:srgbClr val="000000">
                              <a:alpha val="100000"/>
                            </a:srgbClr>
                          </a:solidFill>
                          <a:latin typeface="Microsoft YaHei"/>
                          <a:ea typeface="Microsoft YaHei"/>
                          <a:cs typeface="Microsoft YaHei"/>
                        </a:rPr>
                        <a:t>相关参考依据</a:t>
                      </a:r>
                      <a:endParaRPr sz="1600" dirty="0">
                        <a:latin typeface="Microsoft YaHei"/>
                        <a:ea typeface="Microsoft YaHei"/>
                        <a:cs typeface="Microsoft YaHei"/>
                      </a:endParaRPr>
                    </a:p>
                    <a:p>
                      <a:pPr algn="l" rtl="0" eaLnBrk="0">
                        <a:lnSpc>
                          <a:spcPct val="118000"/>
                        </a:lnSpc>
                        <a:tabLst/>
                      </a:pPr>
                      <a:endParaRPr sz="1000" dirty="0">
                        <a:latin typeface="Arial"/>
                        <a:ea typeface="Arial"/>
                        <a:cs typeface="Arial"/>
                      </a:endParaRPr>
                    </a:p>
                    <a:p>
                      <a:pPr algn="l" rtl="0" eaLnBrk="0">
                        <a:lnSpc>
                          <a:spcPct val="119000"/>
                        </a:lnSpc>
                        <a:tabLst/>
                      </a:pPr>
                      <a:endParaRPr sz="1000" dirty="0">
                        <a:latin typeface="Arial"/>
                        <a:ea typeface="Arial"/>
                        <a:cs typeface="Arial"/>
                      </a:endParaRPr>
                    </a:p>
                    <a:p>
                      <a:pPr algn="l" rtl="0" eaLnBrk="0">
                        <a:lnSpc>
                          <a:spcPct val="119000"/>
                        </a:lnSpc>
                        <a:tabLst/>
                      </a:pPr>
                      <a:endParaRPr sz="1000" dirty="0">
                        <a:latin typeface="Arial"/>
                        <a:ea typeface="Arial"/>
                        <a:cs typeface="Arial"/>
                      </a:endParaRPr>
                    </a:p>
                    <a:p>
                      <a:pPr marL="231775" indent="81914" algn="l" rtl="0" eaLnBrk="0">
                        <a:lnSpc>
                          <a:spcPct val="118000"/>
                        </a:lnSpc>
                        <a:spcBef>
                          <a:spcPts val="371"/>
                        </a:spcBef>
                        <a:tabLst/>
                      </a:pPr>
                      <a:r>
                        <a:rPr sz="1200" kern="0" spc="50" dirty="0">
                          <a:solidFill>
                            <a:srgbClr val="FF0000">
                              <a:alpha val="100000"/>
                            </a:srgbClr>
                          </a:solidFill>
                          <a:latin typeface="Microsoft YaHei"/>
                          <a:ea typeface="Microsoft YaHei"/>
                          <a:cs typeface="Microsoft YaHei"/>
                        </a:rPr>
                        <a:t>〖解读〗</a:t>
                      </a:r>
                      <a:r>
                        <a:rPr sz="1200" kern="0" spc="50" dirty="0">
                          <a:solidFill>
                            <a:srgbClr val="000000">
                              <a:alpha val="100000"/>
                            </a:srgbClr>
                          </a:solidFill>
                          <a:latin typeface="Microsoft YaHei"/>
                          <a:ea typeface="Microsoft YaHei"/>
                          <a:cs typeface="Microsoft YaHei"/>
                        </a:rPr>
                        <a:t>《可燃气体检</a:t>
                      </a:r>
                      <a:r>
                        <a:rPr sz="1200" kern="0" spc="40" dirty="0">
                          <a:solidFill>
                            <a:srgbClr val="000000">
                              <a:alpha val="100000"/>
                            </a:srgbClr>
                          </a:solidFill>
                          <a:latin typeface="Microsoft YaHei"/>
                          <a:ea typeface="Microsoft YaHei"/>
                          <a:cs typeface="Microsoft YaHei"/>
                        </a:rPr>
                        <a:t>测报警器检定规程》</a:t>
                      </a:r>
                      <a:r>
                        <a:rPr sz="1200" kern="0" spc="0" dirty="0">
                          <a:solidFill>
                            <a:srgbClr val="000000">
                              <a:alpha val="100000"/>
                            </a:srgbClr>
                          </a:solidFill>
                          <a:latin typeface="Microsoft YaHei"/>
                          <a:ea typeface="Microsoft YaHei"/>
                          <a:cs typeface="Microsoft YaHei"/>
                        </a:rPr>
                        <a:t>         JJG</a:t>
                      </a:r>
                      <a:r>
                        <a:rPr sz="1200" kern="0" spc="320" dirty="0">
                          <a:solidFill>
                            <a:srgbClr val="000000">
                              <a:alpha val="100000"/>
                            </a:srgbClr>
                          </a:solidFill>
                          <a:latin typeface="Microsoft YaHei"/>
                          <a:ea typeface="Microsoft YaHei"/>
                          <a:cs typeface="Microsoft YaHei"/>
                        </a:rPr>
                        <a:t> </a:t>
                      </a:r>
                      <a:r>
                        <a:rPr sz="1200" kern="0" spc="70" dirty="0">
                          <a:solidFill>
                            <a:srgbClr val="000000">
                              <a:alpha val="100000"/>
                            </a:srgbClr>
                          </a:solidFill>
                          <a:latin typeface="Microsoft YaHei"/>
                          <a:ea typeface="Microsoft YaHei"/>
                          <a:cs typeface="Microsoft YaHei"/>
                        </a:rPr>
                        <a:t>693-2011第5</a:t>
                      </a:r>
                      <a:r>
                        <a:rPr sz="1200" kern="0" spc="-150" dirty="0">
                          <a:solidFill>
                            <a:srgbClr val="000000">
                              <a:alpha val="100000"/>
                            </a:srgbClr>
                          </a:solidFill>
                          <a:latin typeface="Microsoft YaHei"/>
                          <a:ea typeface="Microsoft YaHei"/>
                          <a:cs typeface="Microsoft YaHei"/>
                        </a:rPr>
                        <a:t> </a:t>
                      </a:r>
                      <a:r>
                        <a:rPr sz="1200" kern="0" spc="60" dirty="0">
                          <a:solidFill>
                            <a:srgbClr val="000000">
                              <a:alpha val="100000"/>
                            </a:srgbClr>
                          </a:solidFill>
                          <a:latin typeface="Microsoft YaHei"/>
                          <a:ea typeface="Microsoft YaHei"/>
                          <a:cs typeface="Microsoft YaHei"/>
                        </a:rPr>
                        <a:t>.</a:t>
                      </a:r>
                      <a:r>
                        <a:rPr sz="1200" kern="0" spc="-120" dirty="0">
                          <a:solidFill>
                            <a:srgbClr val="000000">
                              <a:alpha val="100000"/>
                            </a:srgbClr>
                          </a:solidFill>
                          <a:latin typeface="Microsoft YaHei"/>
                          <a:ea typeface="Microsoft YaHei"/>
                          <a:cs typeface="Microsoft YaHei"/>
                        </a:rPr>
                        <a:t> </a:t>
                      </a:r>
                      <a:r>
                        <a:rPr sz="1200" kern="0" spc="60" dirty="0">
                          <a:solidFill>
                            <a:srgbClr val="000000">
                              <a:alpha val="100000"/>
                            </a:srgbClr>
                          </a:solidFill>
                          <a:latin typeface="Microsoft YaHei"/>
                          <a:ea typeface="Microsoft YaHei"/>
                          <a:cs typeface="Microsoft YaHei"/>
                        </a:rPr>
                        <a:t>5条 ：检定周期 ，仪器</a:t>
                      </a:r>
                      <a:r>
                        <a:rPr sz="1200" kern="0" spc="0" dirty="0">
                          <a:solidFill>
                            <a:srgbClr val="000000">
                              <a:alpha val="100000"/>
                            </a:srgbClr>
                          </a:solidFill>
                          <a:latin typeface="Microsoft YaHei"/>
                          <a:ea typeface="Microsoft YaHei"/>
                          <a:cs typeface="Microsoft YaHei"/>
                        </a:rPr>
                        <a:t>         的检定周期一般不超过</a:t>
                      </a:r>
                      <a:r>
                        <a:rPr sz="1200" kern="0" spc="-10" dirty="0">
                          <a:solidFill>
                            <a:srgbClr val="000000">
                              <a:alpha val="100000"/>
                            </a:srgbClr>
                          </a:solidFill>
                          <a:latin typeface="Microsoft YaHei"/>
                          <a:ea typeface="Microsoft YaHei"/>
                          <a:cs typeface="Microsoft YaHei"/>
                        </a:rPr>
                        <a:t>1年。</a:t>
                      </a:r>
                      <a:endParaRPr sz="1200" dirty="0">
                        <a:latin typeface="Microsoft YaHei"/>
                        <a:ea typeface="Microsoft YaHei"/>
                        <a:cs typeface="Microsoft YaHei"/>
                      </a:endParaRPr>
                    </a:p>
                    <a:p>
                      <a:pPr marL="232409" indent="81280" algn="l" rtl="0" eaLnBrk="0">
                        <a:lnSpc>
                          <a:spcPct val="117000"/>
                        </a:lnSpc>
                        <a:spcBef>
                          <a:spcPts val="64"/>
                        </a:spcBef>
                        <a:tabLst/>
                      </a:pPr>
                      <a:r>
                        <a:rPr sz="1200" kern="0" spc="-30" dirty="0">
                          <a:solidFill>
                            <a:srgbClr val="FF0000">
                              <a:alpha val="100000"/>
                            </a:srgbClr>
                          </a:solidFill>
                          <a:latin typeface="Microsoft YaHei"/>
                          <a:ea typeface="Microsoft YaHei"/>
                          <a:cs typeface="Microsoft YaHei"/>
                        </a:rPr>
                        <a:t>〖解读〗</a:t>
                      </a:r>
                      <a:r>
                        <a:rPr sz="1200" kern="0" spc="-30" dirty="0">
                          <a:solidFill>
                            <a:srgbClr val="000000">
                              <a:alpha val="100000"/>
                            </a:srgbClr>
                          </a:solidFill>
                          <a:latin typeface="Microsoft YaHei"/>
                          <a:ea typeface="Microsoft YaHei"/>
                          <a:cs typeface="Microsoft YaHei"/>
                        </a:rPr>
                        <a:t>《石油化工可燃气体和有毒</a:t>
                      </a:r>
                      <a:r>
                        <a:rPr sz="1200" kern="0" spc="-40" dirty="0">
                          <a:solidFill>
                            <a:srgbClr val="000000">
                              <a:alpha val="100000"/>
                            </a:srgbClr>
                          </a:solidFill>
                          <a:latin typeface="Microsoft YaHei"/>
                          <a:ea typeface="Microsoft YaHei"/>
                          <a:cs typeface="Microsoft YaHei"/>
                        </a:rPr>
                        <a:t>气体检测报</a:t>
                      </a:r>
                      <a:r>
                        <a:rPr sz="1200" kern="0" spc="0" dirty="0">
                          <a:solidFill>
                            <a:srgbClr val="000000">
                              <a:alpha val="100000"/>
                            </a:srgbClr>
                          </a:solidFill>
                          <a:latin typeface="Microsoft YaHei"/>
                          <a:ea typeface="Microsoft YaHei"/>
                          <a:cs typeface="Microsoft YaHei"/>
                        </a:rPr>
                        <a:t>      警设计标准》GB/T</a:t>
                      </a:r>
                      <a:r>
                        <a:rPr sz="1200" kern="0" spc="100" dirty="0">
                          <a:solidFill>
                            <a:srgbClr val="000000">
                              <a:alpha val="100000"/>
                            </a:srgbClr>
                          </a:solidFill>
                          <a:latin typeface="Microsoft YaHei"/>
                          <a:ea typeface="Microsoft YaHei"/>
                          <a:cs typeface="Microsoft YaHei"/>
                        </a:rPr>
                        <a:t> </a:t>
                      </a:r>
                      <a:r>
                        <a:rPr sz="1200" kern="0" spc="0" dirty="0">
                          <a:solidFill>
                            <a:srgbClr val="000000">
                              <a:alpha val="100000"/>
                            </a:srgbClr>
                          </a:solidFill>
                          <a:latin typeface="Microsoft YaHei"/>
                          <a:ea typeface="Microsoft YaHei"/>
                          <a:cs typeface="Microsoft YaHei"/>
                        </a:rPr>
                        <a:t>50493-20</a:t>
                      </a:r>
                      <a:r>
                        <a:rPr sz="1200" kern="0" spc="-10" dirty="0">
                          <a:solidFill>
                            <a:srgbClr val="000000">
                              <a:alpha val="100000"/>
                            </a:srgbClr>
                          </a:solidFill>
                          <a:latin typeface="Microsoft YaHei"/>
                          <a:ea typeface="Microsoft YaHei"/>
                          <a:cs typeface="Microsoft YaHei"/>
                        </a:rPr>
                        <a:t>19 第3. 0. 9 条</a:t>
                      </a:r>
                      <a:r>
                        <a:rPr sz="1200" kern="0" spc="170" dirty="0">
                          <a:solidFill>
                            <a:srgbClr val="000000">
                              <a:alpha val="100000"/>
                            </a:srgbClr>
                          </a:solidFill>
                          <a:latin typeface="Microsoft YaHei"/>
                          <a:ea typeface="Microsoft YaHei"/>
                          <a:cs typeface="Microsoft YaHei"/>
                        </a:rPr>
                        <a:t> </a:t>
                      </a:r>
                      <a:r>
                        <a:rPr sz="1200" kern="0" spc="-10" dirty="0">
                          <a:solidFill>
                            <a:srgbClr val="000000">
                              <a:alpha val="100000"/>
                            </a:srgbClr>
                          </a:solidFill>
                          <a:latin typeface="Microsoft YaHei"/>
                          <a:ea typeface="Microsoft YaHei"/>
                          <a:cs typeface="Microsoft YaHei"/>
                        </a:rPr>
                        <a:t>：</a:t>
                      </a:r>
                      <a:r>
                        <a:rPr sz="1200" kern="0" spc="0" dirty="0">
                          <a:solidFill>
                            <a:srgbClr val="000000">
                              <a:alpha val="100000"/>
                            </a:srgbClr>
                          </a:solidFill>
                          <a:latin typeface="Microsoft YaHei"/>
                          <a:ea typeface="Microsoft YaHei"/>
                          <a:cs typeface="Microsoft YaHei"/>
                        </a:rPr>
                        <a:t>      可燃气体和有毒气体检测报警系统的气体探</a:t>
                      </a:r>
                      <a:r>
                        <a:rPr sz="1200" kern="0" spc="-10" dirty="0">
                          <a:solidFill>
                            <a:srgbClr val="000000">
                              <a:alpha val="100000"/>
                            </a:srgbClr>
                          </a:solidFill>
                          <a:latin typeface="Microsoft YaHei"/>
                          <a:ea typeface="Microsoft YaHei"/>
                          <a:cs typeface="Microsoft YaHei"/>
                        </a:rPr>
                        <a:t>测器、   </a:t>
                      </a:r>
                      <a:r>
                        <a:rPr sz="1200" kern="0" spc="-20" dirty="0">
                          <a:solidFill>
                            <a:srgbClr val="000000">
                              <a:alpha val="100000"/>
                            </a:srgbClr>
                          </a:solidFill>
                          <a:latin typeface="Microsoft YaHei"/>
                          <a:ea typeface="Microsoft YaHei"/>
                          <a:cs typeface="Microsoft YaHei"/>
                        </a:rPr>
                        <a:t>报警控制单元、现场警报器等的供电负荷 ，应按</a:t>
                      </a:r>
                      <a:r>
                        <a:rPr sz="1200" kern="0" spc="0" dirty="0">
                          <a:solidFill>
                            <a:srgbClr val="000000">
                              <a:alpha val="100000"/>
                            </a:srgbClr>
                          </a:solidFill>
                          <a:latin typeface="Microsoft YaHei"/>
                          <a:ea typeface="Microsoft YaHei"/>
                          <a:cs typeface="Microsoft YaHei"/>
                        </a:rPr>
                        <a:t>      </a:t>
                      </a:r>
                      <a:r>
                        <a:rPr sz="1200" kern="0" spc="-20" dirty="0">
                          <a:solidFill>
                            <a:srgbClr val="000000">
                              <a:alpha val="100000"/>
                            </a:srgbClr>
                          </a:solidFill>
                          <a:latin typeface="Microsoft YaHei"/>
                          <a:ea typeface="Microsoft YaHei"/>
                          <a:cs typeface="Microsoft YaHei"/>
                        </a:rPr>
                        <a:t>一级用电负荷中特别重要的负荷考虑 ，宜采用</a:t>
                      </a:r>
                      <a:endParaRPr sz="1200" dirty="0">
                        <a:latin typeface="Microsoft YaHei"/>
                        <a:ea typeface="Microsoft YaHei"/>
                        <a:cs typeface="Microsoft YaHei"/>
                      </a:endParaRPr>
                    </a:p>
                    <a:p>
                      <a:pPr algn="l" rtl="0" eaLnBrk="0">
                        <a:lnSpc>
                          <a:spcPct val="114000"/>
                        </a:lnSpc>
                        <a:tabLst/>
                      </a:pPr>
                      <a:endParaRPr sz="300" dirty="0">
                        <a:latin typeface="Arial"/>
                        <a:ea typeface="Arial"/>
                        <a:cs typeface="Arial"/>
                      </a:endParaRPr>
                    </a:p>
                    <a:p>
                      <a:pPr marL="243840" algn="l" rtl="0" eaLnBrk="0">
                        <a:lnSpc>
                          <a:spcPct val="88000"/>
                        </a:lnSpc>
                        <a:spcBef>
                          <a:spcPts val="3"/>
                        </a:spcBef>
                        <a:tabLst/>
                      </a:pPr>
                      <a:r>
                        <a:rPr sz="1200" kern="0" spc="-10" dirty="0">
                          <a:solidFill>
                            <a:srgbClr val="000000">
                              <a:alpha val="100000"/>
                            </a:srgbClr>
                          </a:solidFill>
                          <a:latin typeface="Microsoft YaHei"/>
                          <a:ea typeface="Microsoft YaHei"/>
                          <a:cs typeface="Microsoft YaHei"/>
                        </a:rPr>
                        <a:t>UPS 电源装置供</a:t>
                      </a:r>
                      <a:r>
                        <a:rPr sz="1200" kern="0" spc="-20" dirty="0">
                          <a:solidFill>
                            <a:srgbClr val="000000">
                              <a:alpha val="100000"/>
                            </a:srgbClr>
                          </a:solidFill>
                          <a:latin typeface="Microsoft YaHei"/>
                          <a:ea typeface="Microsoft YaHei"/>
                          <a:cs typeface="Microsoft YaHei"/>
                        </a:rPr>
                        <a:t>电。</a:t>
                      </a:r>
                      <a:endParaRPr sz="1200" dirty="0">
                        <a:latin typeface="Microsoft YaHei"/>
                        <a:ea typeface="Microsoft YaHei"/>
                        <a:cs typeface="Microsoft YaHei"/>
                      </a:endParaRPr>
                    </a:p>
                  </a:txBody>
                  <a:tcPr marL="0" marR="0" marT="0" marB="0">
                    <a:lnL w="12700" cap="flat" cmpd="sng" algn="ctr">
                      <a:solidFill>
                        <a:srgbClr val="8EBFD6"/>
                      </a:solidFill>
                      <a:prstDash val="solid"/>
                      <a:round/>
                      <a:headEnd type="none" w="med" len="med"/>
                      <a:tailEnd type="none" w="med" len="med"/>
                    </a:lnL>
                    <a:lnR>
                      <a:noFill/>
                    </a:lnR>
                    <a:lnT>
                      <a:noFill/>
                    </a:lnT>
                    <a:lnB w="12700" cap="flat" cmpd="sng" algn="ctr">
                      <a:solidFill>
                        <a:srgbClr val="8EBFD6"/>
                      </a:solidFill>
                      <a:prstDash val="solid"/>
                      <a:round/>
                      <a:headEnd type="none" w="med" len="med"/>
                      <a:tailEnd type="none" w="med" len="med"/>
                    </a:lnB>
                  </a:tcPr>
                </a:tc>
                <a:extLst>
                  <a:ext uri="{0D108BD9-81ED-4DB2-BD59-A6C34878D82A}">
                    <a16:rowId xmlns:a16="http://schemas.microsoft.com/office/drawing/2014/main" val="10000"/>
                  </a:ext>
                </a:extLst>
              </a:tr>
            </a:tbl>
          </a:graphicData>
        </a:graphic>
      </p:graphicFrame>
      <p:sp>
        <p:nvSpPr>
          <p:cNvPr id="1704" name="textbox 1704"/>
          <p:cNvSpPr/>
          <p:nvPr/>
        </p:nvSpPr>
        <p:spPr>
          <a:xfrm>
            <a:off x="667311" y="510426"/>
            <a:ext cx="8754744" cy="1052194"/>
          </a:xfrm>
          <a:prstGeom prst="rect">
            <a:avLst/>
          </a:prstGeom>
          <a:noFill/>
          <a:ln w="0" cap="flat">
            <a:noFill/>
            <a:prstDash val="solid"/>
            <a:miter lim="0"/>
          </a:ln>
        </p:spPr>
        <p:txBody>
          <a:bodyPr vert="horz" wrap="square" lIns="0" tIns="0" rIns="0" bIns="0"/>
          <a:lstStyle/>
          <a:p>
            <a:pPr algn="l" rtl="0" eaLnBrk="0">
              <a:lnSpc>
                <a:spcPct val="83341"/>
              </a:lnSpc>
              <a:tabLst/>
            </a:pPr>
            <a:endParaRPr sz="100" dirty="0">
              <a:latin typeface="Arial"/>
              <a:ea typeface="Arial"/>
              <a:cs typeface="Arial"/>
            </a:endParaRPr>
          </a:p>
          <a:p>
            <a:pPr marL="215900" algn="l" rtl="0" eaLnBrk="0">
              <a:lnSpc>
                <a:spcPts val="4227"/>
              </a:lnSpc>
              <a:tabLst/>
            </a:pPr>
            <a:r>
              <a:rPr sz="3200" b="1" kern="0" spc="-80" dirty="0">
                <a:solidFill>
                  <a:srgbClr val="000000">
                    <a:alpha val="100000"/>
                  </a:srgbClr>
                </a:solidFill>
                <a:latin typeface="Microsoft YaHei"/>
                <a:ea typeface="Microsoft YaHei"/>
                <a:cs typeface="Microsoft YaHei"/>
              </a:rPr>
              <a:t>《城镇燃气经营安全重大隐患判定标准》解析</a:t>
            </a:r>
            <a:endParaRPr sz="3200" dirty="0">
              <a:latin typeface="Microsoft YaHei"/>
              <a:ea typeface="Microsoft YaHei"/>
              <a:cs typeface="Microsoft YaHei"/>
            </a:endParaRPr>
          </a:p>
          <a:p>
            <a:pPr algn="l" rtl="0" eaLnBrk="0">
              <a:lnSpc>
                <a:spcPct val="104000"/>
              </a:lnSpc>
              <a:tabLst/>
            </a:pPr>
            <a:endParaRPr sz="1000" dirty="0">
              <a:latin typeface="Arial"/>
              <a:ea typeface="Arial"/>
              <a:cs typeface="Arial"/>
            </a:endParaRPr>
          </a:p>
          <a:p>
            <a:pPr algn="l" rtl="0" eaLnBrk="0">
              <a:lnSpc>
                <a:spcPct val="100000"/>
              </a:lnSpc>
              <a:tabLst/>
            </a:pPr>
            <a:endParaRPr sz="400" dirty="0">
              <a:latin typeface="Arial"/>
              <a:ea typeface="Arial"/>
              <a:cs typeface="Arial"/>
            </a:endParaRPr>
          </a:p>
          <a:p>
            <a:pPr marL="86994" algn="l" rtl="0" eaLnBrk="0">
              <a:lnSpc>
                <a:spcPts val="2123"/>
              </a:lnSpc>
              <a:spcBef>
                <a:spcPts val="1"/>
              </a:spcBef>
              <a:tabLst/>
            </a:pPr>
            <a:r>
              <a:rPr sz="1600" kern="0" spc="10" dirty="0">
                <a:solidFill>
                  <a:srgbClr val="FF0000">
                    <a:alpha val="100000"/>
                  </a:srgbClr>
                </a:solidFill>
                <a:latin typeface="Wingdings"/>
                <a:ea typeface="Wingdings"/>
                <a:cs typeface="Wingdings"/>
              </a:rPr>
              <a:t>n</a:t>
            </a:r>
            <a:r>
              <a:rPr sz="1600" kern="0" spc="-570" dirty="0">
                <a:solidFill>
                  <a:srgbClr val="FF0000">
                    <a:alpha val="100000"/>
                  </a:srgbClr>
                </a:solidFill>
                <a:latin typeface="Wingdings"/>
                <a:ea typeface="Wingdings"/>
                <a:cs typeface="Wingdings"/>
              </a:rPr>
              <a:t> </a:t>
            </a:r>
            <a:r>
              <a:rPr sz="1600" kern="0" spc="10" dirty="0">
                <a:solidFill>
                  <a:srgbClr val="000000">
                    <a:alpha val="100000"/>
                  </a:srgbClr>
                </a:solidFill>
                <a:latin typeface="Microsoft YaHei"/>
                <a:ea typeface="Microsoft YaHei"/>
                <a:cs typeface="Microsoft YaHei"/>
              </a:rPr>
              <a:t>第五条  燃气经营者在燃气厂站安全管理中</a:t>
            </a:r>
            <a:r>
              <a:rPr sz="1600" kern="0" spc="0" dirty="0">
                <a:solidFill>
                  <a:srgbClr val="000000">
                    <a:alpha val="100000"/>
                  </a:srgbClr>
                </a:solidFill>
                <a:latin typeface="Microsoft YaHei"/>
                <a:ea typeface="Microsoft YaHei"/>
                <a:cs typeface="Microsoft YaHei"/>
              </a:rPr>
              <a:t> ，有下列情形之一的 ，判定为重大隐患 </a:t>
            </a:r>
            <a:r>
              <a:rPr sz="1600" kern="0" spc="-380" dirty="0">
                <a:solidFill>
                  <a:srgbClr val="000000">
                    <a:alpha val="100000"/>
                  </a:srgbClr>
                </a:solidFill>
                <a:latin typeface="Microsoft YaHei"/>
                <a:ea typeface="Microsoft YaHei"/>
                <a:cs typeface="Microsoft YaHei"/>
              </a:rPr>
              <a:t>：（</a:t>
            </a:r>
            <a:r>
              <a:rPr sz="1600" kern="0" spc="80" dirty="0">
                <a:solidFill>
                  <a:srgbClr val="000000">
                    <a:alpha val="100000"/>
                  </a:srgbClr>
                </a:solidFill>
                <a:latin typeface="Microsoft YaHei"/>
                <a:ea typeface="Microsoft YaHei"/>
                <a:cs typeface="Microsoft YaHei"/>
              </a:rPr>
              <a:t> </a:t>
            </a:r>
            <a:r>
              <a:rPr sz="1600" kern="0" spc="0" dirty="0">
                <a:solidFill>
                  <a:srgbClr val="000000">
                    <a:alpha val="100000"/>
                  </a:srgbClr>
                </a:solidFill>
                <a:latin typeface="Microsoft YaHei"/>
                <a:ea typeface="Microsoft YaHei"/>
                <a:cs typeface="Microsoft YaHei"/>
              </a:rPr>
              <a:t>5种）</a:t>
            </a:r>
            <a:endParaRPr sz="1600" dirty="0">
              <a:latin typeface="Microsoft YaHei"/>
              <a:ea typeface="Microsoft YaHei"/>
              <a:cs typeface="Microsoft YaHei"/>
            </a:endParaRPr>
          </a:p>
        </p:txBody>
      </p:sp>
      <p:sp>
        <p:nvSpPr>
          <p:cNvPr id="1706" name="textbox 1706"/>
          <p:cNvSpPr/>
          <p:nvPr/>
        </p:nvSpPr>
        <p:spPr>
          <a:xfrm>
            <a:off x="919643" y="1802229"/>
            <a:ext cx="10114915" cy="591184"/>
          </a:xfrm>
          <a:prstGeom prst="rect">
            <a:avLst/>
          </a:prstGeom>
          <a:noFill/>
          <a:ln w="0" cap="flat">
            <a:noFill/>
            <a:prstDash val="solid"/>
            <a:miter lim="0"/>
          </a:ln>
        </p:spPr>
        <p:txBody>
          <a:bodyPr vert="horz" wrap="square" lIns="0" tIns="0" rIns="0" bIns="0"/>
          <a:lstStyle/>
          <a:p>
            <a:pPr algn="l" rtl="0" eaLnBrk="0">
              <a:lnSpc>
                <a:spcPct val="17935"/>
              </a:lnSpc>
              <a:tabLst/>
            </a:pPr>
            <a:endParaRPr sz="100" dirty="0">
              <a:latin typeface="Arial"/>
              <a:ea typeface="Arial"/>
              <a:cs typeface="Arial"/>
            </a:endParaRPr>
          </a:p>
          <a:p>
            <a:pPr marL="33019" indent="80644" algn="l" rtl="0" eaLnBrk="0">
              <a:lnSpc>
                <a:spcPct val="118000"/>
              </a:lnSpc>
              <a:tabLst/>
            </a:pPr>
            <a:r>
              <a:rPr sz="1600" kern="0" spc="80" dirty="0">
                <a:solidFill>
                  <a:srgbClr val="000000">
                    <a:alpha val="100000"/>
                  </a:srgbClr>
                </a:solidFill>
                <a:latin typeface="Microsoft YaHei"/>
                <a:ea typeface="Microsoft YaHei"/>
                <a:cs typeface="Microsoft YaHei"/>
              </a:rPr>
              <a:t>（ 五 ）燃气厂站内可燃气体泄漏浓度可能达到爆炸下限20%的燃气设施区域内或建（ 构 ）筑物内 ，未设</a:t>
            </a:r>
            <a:r>
              <a:rPr sz="1600" kern="0" spc="60" dirty="0">
                <a:solidFill>
                  <a:srgbClr val="000000">
                    <a:alpha val="100000"/>
                  </a:srgbClr>
                </a:solidFill>
                <a:latin typeface="Microsoft YaHei"/>
                <a:ea typeface="Microsoft YaHei"/>
                <a:cs typeface="Microsoft YaHei"/>
              </a:rPr>
              <a:t> </a:t>
            </a:r>
            <a:r>
              <a:rPr sz="1600" kern="0" spc="150" dirty="0">
                <a:solidFill>
                  <a:srgbClr val="000000">
                    <a:alpha val="100000"/>
                  </a:srgbClr>
                </a:solidFill>
                <a:latin typeface="Microsoft YaHei"/>
                <a:ea typeface="Microsoft YaHei"/>
                <a:cs typeface="Microsoft YaHei"/>
              </a:rPr>
              <a:t>置固定式可燃气体浓度</a:t>
            </a:r>
            <a:r>
              <a:rPr sz="1600" kern="0" spc="140" dirty="0">
                <a:solidFill>
                  <a:srgbClr val="000000">
                    <a:alpha val="100000"/>
                  </a:srgbClr>
                </a:solidFill>
                <a:latin typeface="Microsoft YaHei"/>
                <a:ea typeface="Microsoft YaHei"/>
                <a:cs typeface="Microsoft YaHei"/>
              </a:rPr>
              <a:t>报警装置。</a:t>
            </a:r>
            <a:endParaRPr sz="1600" dirty="0">
              <a:latin typeface="Microsoft YaHei"/>
              <a:ea typeface="Microsoft YaHei"/>
              <a:cs typeface="Microsoft YaHei"/>
            </a:endParaRPr>
          </a:p>
        </p:txBody>
      </p:sp>
      <p:pic>
        <p:nvPicPr>
          <p:cNvPr id="1708" name="picture 1708"/>
          <p:cNvPicPr>
            <a:picLocks noChangeAspect="1"/>
          </p:cNvPicPr>
          <p:nvPr/>
        </p:nvPicPr>
        <p:blipFill>
          <a:blip r:embed="rId2"/>
          <a:stretch>
            <a:fillRect/>
          </a:stretch>
        </p:blipFill>
        <p:spPr>
          <a:xfrm rot="21600000">
            <a:off x="11472671" y="0"/>
            <a:ext cx="719328" cy="720852"/>
          </a:xfrm>
          <a:prstGeom prst="rect">
            <a:avLst/>
          </a:prstGeom>
        </p:spPr>
      </p:pic>
      <p:pic>
        <p:nvPicPr>
          <p:cNvPr id="1710" name="picture 1710"/>
          <p:cNvPicPr>
            <a:picLocks noChangeAspect="1"/>
          </p:cNvPicPr>
          <p:nvPr/>
        </p:nvPicPr>
        <p:blipFill>
          <a:blip r:embed="rId3"/>
          <a:stretch>
            <a:fillRect/>
          </a:stretch>
        </p:blipFill>
        <p:spPr>
          <a:xfrm rot="21600000">
            <a:off x="0" y="6138671"/>
            <a:ext cx="720852" cy="719328"/>
          </a:xfrm>
          <a:prstGeom prst="rect">
            <a:avLst/>
          </a:prstGeom>
        </p:spPr>
      </p:pic>
      <p:sp>
        <p:nvSpPr>
          <p:cNvPr id="1712" name="textbox 1712"/>
          <p:cNvSpPr/>
          <p:nvPr/>
        </p:nvSpPr>
        <p:spPr>
          <a:xfrm>
            <a:off x="5179035" y="2724248"/>
            <a:ext cx="1818004" cy="295275"/>
          </a:xfrm>
          <a:prstGeom prst="rect">
            <a:avLst/>
          </a:prstGeom>
          <a:noFill/>
          <a:ln w="0" cap="flat">
            <a:noFill/>
            <a:prstDash val="solid"/>
            <a:miter lim="0"/>
          </a:ln>
        </p:spPr>
        <p:txBody>
          <a:bodyPr vert="horz" wrap="square" lIns="0" tIns="0" rIns="0" bIns="0"/>
          <a:lstStyle/>
          <a:p>
            <a:pPr algn="l" rtl="0" eaLnBrk="0">
              <a:lnSpc>
                <a:spcPct val="83341"/>
              </a:lnSpc>
              <a:tabLst/>
            </a:pPr>
            <a:endParaRPr sz="100" dirty="0">
              <a:latin typeface="Arial"/>
              <a:ea typeface="Arial"/>
              <a:cs typeface="Arial"/>
            </a:endParaRPr>
          </a:p>
          <a:p>
            <a:pPr marL="12700" algn="l" rtl="0" eaLnBrk="0">
              <a:lnSpc>
                <a:spcPts val="2123"/>
              </a:lnSpc>
              <a:tabLst/>
            </a:pPr>
            <a:r>
              <a:rPr sz="1600" kern="0" spc="130" dirty="0">
                <a:solidFill>
                  <a:srgbClr val="000000">
                    <a:alpha val="100000"/>
                  </a:srgbClr>
                </a:solidFill>
                <a:latin typeface="Microsoft YaHei"/>
                <a:ea typeface="Microsoft YaHei"/>
                <a:cs typeface="Microsoft YaHei"/>
              </a:rPr>
              <a:t>4</a:t>
            </a:r>
            <a:r>
              <a:rPr sz="1600" kern="0" spc="-230" dirty="0">
                <a:solidFill>
                  <a:srgbClr val="000000">
                    <a:alpha val="100000"/>
                  </a:srgbClr>
                </a:solidFill>
                <a:latin typeface="Microsoft YaHei"/>
                <a:ea typeface="Microsoft YaHei"/>
                <a:cs typeface="Microsoft YaHei"/>
              </a:rPr>
              <a:t> </a:t>
            </a:r>
            <a:r>
              <a:rPr sz="1600" kern="0" spc="130" dirty="0">
                <a:solidFill>
                  <a:srgbClr val="000000">
                    <a:alpha val="100000"/>
                  </a:srgbClr>
                </a:solidFill>
                <a:latin typeface="Microsoft YaHei"/>
                <a:ea typeface="Microsoft YaHei"/>
                <a:cs typeface="Microsoft YaHei"/>
              </a:rPr>
              <a:t>.</a:t>
            </a:r>
            <a:r>
              <a:rPr sz="1600" kern="0" spc="-180" dirty="0">
                <a:solidFill>
                  <a:srgbClr val="000000">
                    <a:alpha val="100000"/>
                  </a:srgbClr>
                </a:solidFill>
                <a:latin typeface="Microsoft YaHei"/>
                <a:ea typeface="Microsoft YaHei"/>
                <a:cs typeface="Microsoft YaHei"/>
              </a:rPr>
              <a:t> </a:t>
            </a:r>
            <a:r>
              <a:rPr sz="1600" kern="0" spc="0" dirty="0">
                <a:solidFill>
                  <a:srgbClr val="000000">
                    <a:alpha val="100000"/>
                  </a:srgbClr>
                </a:solidFill>
                <a:latin typeface="Microsoft YaHei"/>
                <a:ea typeface="Microsoft YaHei"/>
                <a:cs typeface="Microsoft YaHei"/>
              </a:rPr>
              <a:t>LNG</a:t>
            </a:r>
            <a:r>
              <a:rPr sz="1600" kern="0" spc="130" dirty="0">
                <a:solidFill>
                  <a:srgbClr val="000000">
                    <a:alpha val="100000"/>
                  </a:srgbClr>
                </a:solidFill>
                <a:latin typeface="Microsoft YaHei"/>
                <a:ea typeface="Microsoft YaHei"/>
                <a:cs typeface="Microsoft YaHei"/>
              </a:rPr>
              <a:t>汽车加气站</a:t>
            </a:r>
            <a:endParaRPr sz="1600" dirty="0">
              <a:latin typeface="Microsoft YaHei"/>
              <a:ea typeface="Microsoft YaHei"/>
              <a:cs typeface="Microsoft YaHei"/>
            </a:endParaRPr>
          </a:p>
        </p:txBody>
      </p:sp>
      <p:pic>
        <p:nvPicPr>
          <p:cNvPr id="1714" name="picture 1714"/>
          <p:cNvPicPr>
            <a:picLocks noChangeAspect="1"/>
          </p:cNvPicPr>
          <p:nvPr/>
        </p:nvPicPr>
        <p:blipFill>
          <a:blip r:embed="rId4"/>
          <a:stretch>
            <a:fillRect/>
          </a:stretch>
        </p:blipFill>
        <p:spPr>
          <a:xfrm rot="21600000">
            <a:off x="5131739" y="3227832"/>
            <a:ext cx="1169999" cy="402335"/>
          </a:xfrm>
          <a:prstGeom prst="rect">
            <a:avLst/>
          </a:prstGeom>
        </p:spPr>
      </p:pic>
      <p:pic>
        <p:nvPicPr>
          <p:cNvPr id="1716" name="picture 1716"/>
          <p:cNvPicPr>
            <a:picLocks noChangeAspect="1"/>
          </p:cNvPicPr>
          <p:nvPr/>
        </p:nvPicPr>
        <p:blipFill>
          <a:blip r:embed="rId5"/>
          <a:stretch>
            <a:fillRect/>
          </a:stretch>
        </p:blipFill>
        <p:spPr>
          <a:xfrm rot="21600000">
            <a:off x="720090" y="1619250"/>
            <a:ext cx="10751184" cy="12700"/>
          </a:xfrm>
          <a:prstGeom prst="rect">
            <a:avLst/>
          </a:prstGeom>
        </p:spPr>
      </p:pic>
      <p:pic>
        <p:nvPicPr>
          <p:cNvPr id="1718" name="picture 1718"/>
          <p:cNvPicPr>
            <a:picLocks noChangeAspect="1"/>
          </p:cNvPicPr>
          <p:nvPr/>
        </p:nvPicPr>
        <p:blipFill>
          <a:blip r:embed="rId5"/>
          <a:stretch>
            <a:fillRect/>
          </a:stretch>
        </p:blipFill>
        <p:spPr>
          <a:xfrm rot="21600000">
            <a:off x="720090" y="2541270"/>
            <a:ext cx="10751184" cy="12700"/>
          </a:xfrm>
          <a:prstGeom prst="rect">
            <a:avLst/>
          </a:prstGeom>
        </p:spPr>
      </p:pic>
    </p:spTree>
  </p:cSld>
  <p:clrMapOvr>
    <a:masterClrMapping/>
  </p:clrMapOvr>
</p:sld>
</file>

<file path=ppt/slides/slide79.xml><?xml version="1.0" encoding="utf-8"?>
<p:sld xmlns:a16="http://schemas.microsoft.com/office/drawing/2014/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20" name="rect 1720"/>
          <p:cNvSpPr/>
          <p:nvPr/>
        </p:nvSpPr>
        <p:spPr>
          <a:xfrm>
            <a:off x="0" y="0"/>
            <a:ext cx="12192000" cy="6858000"/>
          </a:xfrm>
          <a:prstGeom prst="rect">
            <a:avLst/>
          </a:prstGeom>
          <a:solidFill>
            <a:srgbClr val="E4F4FB">
              <a:alpha val="100000"/>
            </a:srgbClr>
          </a:solidFill>
          <a:ln w="0" cap="flat">
            <a:noFill/>
            <a:prstDash val="solid"/>
            <a:miter lim="0"/>
          </a:ln>
        </p:spPr>
        <p:txBody>
          <a:bodyPr rtlCol="0"/>
          <a:lstStyle/>
          <a:p>
            <a:pPr algn="ctr"/>
            <a:endParaRPr lang="zh-CN" altLang="en-US"/>
          </a:p>
        </p:txBody>
      </p:sp>
      <p:grpSp>
        <p:nvGrpSpPr>
          <p:cNvPr id="136" name="group 136"/>
          <p:cNvGrpSpPr/>
          <p:nvPr/>
        </p:nvGrpSpPr>
        <p:grpSpPr>
          <a:xfrm rot="21600000">
            <a:off x="720852" y="1438655"/>
            <a:ext cx="10750296" cy="5183124"/>
            <a:chOff x="0" y="0"/>
            <a:chExt cx="10750296" cy="5183124"/>
          </a:xfrm>
        </p:grpSpPr>
        <p:sp>
          <p:nvSpPr>
            <p:cNvPr id="1722" name="path 1722"/>
            <p:cNvSpPr/>
            <p:nvPr/>
          </p:nvSpPr>
          <p:spPr>
            <a:xfrm>
              <a:off x="0" y="0"/>
              <a:ext cx="10750296" cy="5183124"/>
            </a:xfrm>
            <a:custGeom>
              <a:avLst/>
              <a:gdLst/>
              <a:ahLst/>
              <a:cxnLst/>
              <a:rect l="0" t="0" r="0" b="0"/>
              <a:pathLst>
                <a:path w="16929" h="8162">
                  <a:moveTo>
                    <a:pt x="0" y="0"/>
                  </a:moveTo>
                  <a:lnTo>
                    <a:pt x="16929" y="0"/>
                  </a:lnTo>
                  <a:lnTo>
                    <a:pt x="16929" y="1495"/>
                  </a:lnTo>
                  <a:lnTo>
                    <a:pt x="0" y="1495"/>
                  </a:lnTo>
                  <a:lnTo>
                    <a:pt x="0" y="0"/>
                  </a:lnTo>
                  <a:close/>
                </a:path>
                <a:path w="16929" h="8162">
                  <a:moveTo>
                    <a:pt x="0" y="2505"/>
                  </a:moveTo>
                  <a:lnTo>
                    <a:pt x="4171" y="2505"/>
                  </a:lnTo>
                  <a:lnTo>
                    <a:pt x="4171" y="3513"/>
                  </a:lnTo>
                  <a:lnTo>
                    <a:pt x="0" y="3513"/>
                  </a:lnTo>
                  <a:lnTo>
                    <a:pt x="0" y="2505"/>
                  </a:lnTo>
                  <a:close/>
                </a:path>
                <a:path w="16929" h="8162">
                  <a:moveTo>
                    <a:pt x="4171" y="2505"/>
                  </a:moveTo>
                  <a:lnTo>
                    <a:pt x="11138" y="2505"/>
                  </a:lnTo>
                  <a:lnTo>
                    <a:pt x="11138" y="3513"/>
                  </a:lnTo>
                  <a:lnTo>
                    <a:pt x="4171" y="3513"/>
                  </a:lnTo>
                  <a:lnTo>
                    <a:pt x="4171" y="2505"/>
                  </a:lnTo>
                  <a:close/>
                </a:path>
                <a:path w="16929" h="8162">
                  <a:moveTo>
                    <a:pt x="11138" y="2505"/>
                  </a:moveTo>
                  <a:lnTo>
                    <a:pt x="16929" y="2505"/>
                  </a:lnTo>
                  <a:lnTo>
                    <a:pt x="16929" y="3513"/>
                  </a:lnTo>
                  <a:lnTo>
                    <a:pt x="11138" y="3513"/>
                  </a:lnTo>
                  <a:lnTo>
                    <a:pt x="11138" y="2505"/>
                  </a:lnTo>
                  <a:close/>
                </a:path>
                <a:path w="16929" h="8162">
                  <a:moveTo>
                    <a:pt x="4171" y="5282"/>
                  </a:moveTo>
                  <a:lnTo>
                    <a:pt x="11138" y="5282"/>
                  </a:lnTo>
                  <a:lnTo>
                    <a:pt x="11138" y="8162"/>
                  </a:lnTo>
                  <a:lnTo>
                    <a:pt x="4171" y="8162"/>
                  </a:lnTo>
                  <a:lnTo>
                    <a:pt x="4171" y="5282"/>
                  </a:lnTo>
                  <a:close/>
                </a:path>
              </a:pathLst>
            </a:custGeom>
            <a:solidFill>
              <a:srgbClr val="B9D6E6">
                <a:alpha val="100000"/>
              </a:srgbClr>
            </a:solidFill>
            <a:ln w="0" cap="flat">
              <a:noFill/>
              <a:prstDash val="solid"/>
              <a:miter lim="0"/>
            </a:ln>
          </p:spPr>
          <p:txBody>
            <a:bodyPr rtlCol="0"/>
            <a:lstStyle/>
            <a:p>
              <a:pPr algn="ctr"/>
              <a:endParaRPr lang="zh-CN" altLang="en-US"/>
            </a:p>
          </p:txBody>
        </p:sp>
        <p:sp>
          <p:nvSpPr>
            <p:cNvPr id="1724" name="path 1724"/>
            <p:cNvSpPr/>
            <p:nvPr/>
          </p:nvSpPr>
          <p:spPr>
            <a:xfrm>
              <a:off x="0" y="949451"/>
              <a:ext cx="10750296" cy="4233671"/>
            </a:xfrm>
            <a:custGeom>
              <a:avLst/>
              <a:gdLst/>
              <a:ahLst/>
              <a:cxnLst/>
              <a:rect l="0" t="0" r="0" b="0"/>
              <a:pathLst>
                <a:path w="16929" h="6667">
                  <a:moveTo>
                    <a:pt x="0" y="0"/>
                  </a:moveTo>
                  <a:lnTo>
                    <a:pt x="16929" y="0"/>
                  </a:lnTo>
                  <a:lnTo>
                    <a:pt x="16929" y="1010"/>
                  </a:lnTo>
                  <a:lnTo>
                    <a:pt x="0" y="1010"/>
                  </a:lnTo>
                  <a:lnTo>
                    <a:pt x="0" y="0"/>
                  </a:lnTo>
                  <a:close/>
                </a:path>
                <a:path w="16929" h="6667">
                  <a:moveTo>
                    <a:pt x="0" y="2018"/>
                  </a:moveTo>
                  <a:lnTo>
                    <a:pt x="4171" y="2018"/>
                  </a:lnTo>
                  <a:lnTo>
                    <a:pt x="4171" y="6667"/>
                  </a:lnTo>
                  <a:lnTo>
                    <a:pt x="0" y="6667"/>
                  </a:lnTo>
                  <a:lnTo>
                    <a:pt x="0" y="2018"/>
                  </a:lnTo>
                  <a:close/>
                </a:path>
                <a:path w="16929" h="6667">
                  <a:moveTo>
                    <a:pt x="4171" y="2018"/>
                  </a:moveTo>
                  <a:lnTo>
                    <a:pt x="11138" y="2018"/>
                  </a:lnTo>
                  <a:lnTo>
                    <a:pt x="11138" y="3787"/>
                  </a:lnTo>
                  <a:lnTo>
                    <a:pt x="4171" y="3787"/>
                  </a:lnTo>
                  <a:lnTo>
                    <a:pt x="4171" y="2018"/>
                  </a:lnTo>
                  <a:close/>
                </a:path>
                <a:path w="16929" h="6667">
                  <a:moveTo>
                    <a:pt x="11138" y="2018"/>
                  </a:moveTo>
                  <a:lnTo>
                    <a:pt x="16929" y="2018"/>
                  </a:lnTo>
                  <a:lnTo>
                    <a:pt x="16929" y="6667"/>
                  </a:lnTo>
                  <a:lnTo>
                    <a:pt x="11138" y="6667"/>
                  </a:lnTo>
                  <a:lnTo>
                    <a:pt x="11138" y="2018"/>
                  </a:lnTo>
                  <a:close/>
                </a:path>
              </a:pathLst>
            </a:custGeom>
            <a:solidFill>
              <a:srgbClr val="FFFFFF">
                <a:alpha val="100000"/>
              </a:srgbClr>
            </a:solidFill>
            <a:ln w="0" cap="flat">
              <a:noFill/>
              <a:prstDash val="solid"/>
              <a:miter lim="0"/>
            </a:ln>
          </p:spPr>
          <p:txBody>
            <a:bodyPr rtlCol="0"/>
            <a:lstStyle/>
            <a:p>
              <a:pPr algn="ctr"/>
              <a:endParaRPr lang="zh-CN" altLang="en-US"/>
            </a:p>
          </p:txBody>
        </p:sp>
      </p:grpSp>
      <p:graphicFrame>
        <p:nvGraphicFramePr>
          <p:cNvPr id="1726" name="table 1726"/>
          <p:cNvGraphicFramePr>
            <a:graphicFrameLocks noGrp="1"/>
          </p:cNvGraphicFramePr>
          <p:nvPr/>
        </p:nvGraphicFramePr>
        <p:xfrm>
          <a:off x="720090" y="3028950"/>
          <a:ext cx="10750549" cy="3599179"/>
        </p:xfrm>
        <a:graphic>
          <a:graphicData uri="http://schemas.openxmlformats.org/drawingml/2006/table">
            <a:tbl>
              <a:tblPr/>
              <a:tblGrid>
                <a:gridCol w="2649220">
                  <a:extLst>
                    <a:ext uri="{9D8B030D-6E8A-4147-A177-3AD203B41FA5}">
                      <a16:colId xmlns:a16="http://schemas.microsoft.com/office/drawing/2014/main" val="20000"/>
                    </a:ext>
                  </a:extLst>
                </a:gridCol>
                <a:gridCol w="4424045">
                  <a:extLst>
                    <a:ext uri="{9D8B030D-6E8A-4147-A177-3AD203B41FA5}">
                      <a16:colId xmlns:a16="http://schemas.microsoft.com/office/drawing/2014/main" val="20001"/>
                    </a:ext>
                  </a:extLst>
                </a:gridCol>
                <a:gridCol w="3677284">
                  <a:extLst>
                    <a:ext uri="{9D8B030D-6E8A-4147-A177-3AD203B41FA5}">
                      <a16:colId xmlns:a16="http://schemas.microsoft.com/office/drawing/2014/main" val="20002"/>
                    </a:ext>
                  </a:extLst>
                </a:gridCol>
              </a:tblGrid>
              <a:tr h="3599179">
                <a:tc>
                  <a:txBody>
                    <a:bodyPr/>
                    <a:lstStyle/>
                    <a:p>
                      <a:pPr algn="l" rtl="0" eaLnBrk="0">
                        <a:lnSpc>
                          <a:spcPct val="159000"/>
                        </a:lnSpc>
                        <a:tabLst/>
                      </a:pPr>
                      <a:endParaRPr sz="1000" dirty="0">
                        <a:latin typeface="Arial"/>
                        <a:ea typeface="Arial"/>
                        <a:cs typeface="Arial"/>
                      </a:endParaRPr>
                    </a:p>
                    <a:p>
                      <a:pPr marL="872489" algn="l" rtl="0" eaLnBrk="0">
                        <a:lnSpc>
                          <a:spcPct val="84000"/>
                        </a:lnSpc>
                        <a:spcBef>
                          <a:spcPts val="1"/>
                        </a:spcBef>
                        <a:tabLst/>
                      </a:pPr>
                      <a:r>
                        <a:rPr sz="1600" kern="0" spc="120" dirty="0">
                          <a:solidFill>
                            <a:srgbClr val="000000">
                              <a:alpha val="100000"/>
                            </a:srgbClr>
                          </a:solidFill>
                          <a:latin typeface="Microsoft YaHei"/>
                          <a:ea typeface="Microsoft YaHei"/>
                          <a:cs typeface="Microsoft YaHei"/>
                        </a:rPr>
                        <a:t>检查要点</a:t>
                      </a:r>
                      <a:endParaRPr sz="1600" dirty="0">
                        <a:latin typeface="Microsoft YaHei"/>
                        <a:ea typeface="Microsoft YaHei"/>
                        <a:cs typeface="Microsoft YaHei"/>
                      </a:endParaRPr>
                    </a:p>
                    <a:p>
                      <a:pPr algn="l" rtl="0" eaLnBrk="0">
                        <a:lnSpc>
                          <a:spcPct val="108000"/>
                        </a:lnSpc>
                        <a:tabLst/>
                      </a:pPr>
                      <a:endParaRPr sz="1000" dirty="0">
                        <a:latin typeface="Arial"/>
                        <a:ea typeface="Arial"/>
                        <a:cs typeface="Arial"/>
                      </a:endParaRPr>
                    </a:p>
                    <a:p>
                      <a:pPr algn="l" rtl="0" eaLnBrk="0">
                        <a:lnSpc>
                          <a:spcPct val="108000"/>
                        </a:lnSpc>
                        <a:tabLst/>
                      </a:pPr>
                      <a:endParaRPr sz="1000" dirty="0">
                        <a:latin typeface="Arial"/>
                        <a:ea typeface="Arial"/>
                        <a:cs typeface="Arial"/>
                      </a:endParaRPr>
                    </a:p>
                    <a:p>
                      <a:pPr algn="l" rtl="0" eaLnBrk="0">
                        <a:lnSpc>
                          <a:spcPct val="108000"/>
                        </a:lnSpc>
                        <a:tabLst/>
                      </a:pPr>
                      <a:endParaRPr sz="1000" dirty="0">
                        <a:latin typeface="Arial"/>
                        <a:ea typeface="Arial"/>
                        <a:cs typeface="Arial"/>
                      </a:endParaRPr>
                    </a:p>
                    <a:p>
                      <a:pPr algn="l" rtl="0" eaLnBrk="0">
                        <a:lnSpc>
                          <a:spcPct val="108000"/>
                        </a:lnSpc>
                        <a:tabLst/>
                      </a:pPr>
                      <a:endParaRPr sz="1000" dirty="0">
                        <a:latin typeface="Arial"/>
                        <a:ea typeface="Arial"/>
                        <a:cs typeface="Arial"/>
                      </a:endParaRPr>
                    </a:p>
                    <a:p>
                      <a:pPr algn="l" rtl="0" eaLnBrk="0">
                        <a:lnSpc>
                          <a:spcPct val="108000"/>
                        </a:lnSpc>
                        <a:tabLst/>
                      </a:pPr>
                      <a:endParaRPr sz="1000" dirty="0">
                        <a:latin typeface="Arial"/>
                        <a:ea typeface="Arial"/>
                        <a:cs typeface="Arial"/>
                      </a:endParaRPr>
                    </a:p>
                    <a:p>
                      <a:pPr algn="l" rtl="0" eaLnBrk="0">
                        <a:lnSpc>
                          <a:spcPct val="108000"/>
                        </a:lnSpc>
                        <a:tabLst/>
                      </a:pPr>
                      <a:endParaRPr sz="1000" dirty="0">
                        <a:latin typeface="Arial"/>
                        <a:ea typeface="Arial"/>
                        <a:cs typeface="Arial"/>
                      </a:endParaRPr>
                    </a:p>
                    <a:p>
                      <a:pPr algn="l" rtl="0" eaLnBrk="0">
                        <a:lnSpc>
                          <a:spcPct val="109000"/>
                        </a:lnSpc>
                        <a:tabLst/>
                      </a:pPr>
                      <a:endParaRPr sz="1000" dirty="0">
                        <a:latin typeface="Arial"/>
                        <a:ea typeface="Arial"/>
                        <a:cs typeface="Arial"/>
                      </a:endParaRPr>
                    </a:p>
                    <a:p>
                      <a:pPr algn="l" rtl="0" eaLnBrk="0">
                        <a:lnSpc>
                          <a:spcPct val="125000"/>
                        </a:lnSpc>
                        <a:tabLst/>
                      </a:pPr>
                      <a:endParaRPr sz="300" dirty="0">
                        <a:latin typeface="Arial"/>
                        <a:ea typeface="Arial"/>
                        <a:cs typeface="Arial"/>
                      </a:endParaRPr>
                    </a:p>
                    <a:p>
                      <a:pPr marL="233679" indent="76835" algn="l" rtl="0" eaLnBrk="0">
                        <a:lnSpc>
                          <a:spcPct val="130000"/>
                        </a:lnSpc>
                        <a:spcBef>
                          <a:spcPts val="2"/>
                        </a:spcBef>
                        <a:tabLst/>
                      </a:pPr>
                      <a:r>
                        <a:rPr sz="1500" kern="0" spc="-40" dirty="0">
                          <a:solidFill>
                            <a:srgbClr val="000000">
                              <a:alpha val="100000"/>
                            </a:srgbClr>
                          </a:solidFill>
                          <a:latin typeface="Microsoft YaHei"/>
                          <a:ea typeface="Microsoft YaHei"/>
                          <a:cs typeface="Microsoft YaHei"/>
                        </a:rPr>
                        <a:t>（ </a:t>
                      </a:r>
                      <a:r>
                        <a:rPr sz="1500" kern="0" spc="-40" dirty="0">
                          <a:solidFill>
                            <a:srgbClr val="000000">
                              <a:alpha val="100000"/>
                            </a:srgbClr>
                          </a:solidFill>
                          <a:latin typeface="FangSong"/>
                          <a:ea typeface="FangSong"/>
                          <a:cs typeface="FangSong"/>
                        </a:rPr>
                        <a:t>4</a:t>
                      </a:r>
                      <a:r>
                        <a:rPr sz="1500" kern="0" spc="-340" dirty="0">
                          <a:solidFill>
                            <a:srgbClr val="000000">
                              <a:alpha val="100000"/>
                            </a:srgbClr>
                          </a:solidFill>
                          <a:latin typeface="FangSong"/>
                          <a:ea typeface="FangSong"/>
                          <a:cs typeface="FangSong"/>
                        </a:rPr>
                        <a:t> </a:t>
                      </a:r>
                      <a:r>
                        <a:rPr sz="1500" kern="0" spc="-40" dirty="0">
                          <a:solidFill>
                            <a:srgbClr val="000000">
                              <a:alpha val="100000"/>
                            </a:srgbClr>
                          </a:solidFill>
                          <a:latin typeface="Microsoft YaHei"/>
                          <a:ea typeface="Microsoft YaHei"/>
                          <a:cs typeface="Microsoft YaHei"/>
                        </a:rPr>
                        <a:t>）查可燃气体浓度报</a:t>
                      </a:r>
                      <a:r>
                        <a:rPr sz="1500" kern="0" spc="0" dirty="0">
                          <a:solidFill>
                            <a:srgbClr val="000000">
                              <a:alpha val="100000"/>
                            </a:srgbClr>
                          </a:solidFill>
                          <a:latin typeface="Microsoft YaHei"/>
                          <a:ea typeface="Microsoft YaHei"/>
                          <a:cs typeface="Microsoft YaHei"/>
                        </a:rPr>
                        <a:t>      </a:t>
                      </a:r>
                      <a:r>
                        <a:rPr sz="1500" kern="0" spc="90" dirty="0">
                          <a:solidFill>
                            <a:srgbClr val="000000">
                              <a:alpha val="100000"/>
                            </a:srgbClr>
                          </a:solidFill>
                          <a:latin typeface="Microsoft YaHei"/>
                          <a:ea typeface="Microsoft YaHei"/>
                          <a:cs typeface="Microsoft YaHei"/>
                        </a:rPr>
                        <a:t>警控制系统的指示报警</a:t>
                      </a:r>
                      <a:r>
                        <a:rPr sz="1500" kern="0" spc="0" dirty="0">
                          <a:solidFill>
                            <a:srgbClr val="000000">
                              <a:alpha val="100000"/>
                            </a:srgbClr>
                          </a:solidFill>
                          <a:latin typeface="Microsoft YaHei"/>
                          <a:ea typeface="Microsoft YaHei"/>
                          <a:cs typeface="Microsoft YaHei"/>
                        </a:rPr>
                        <a:t>        </a:t>
                      </a:r>
                      <a:r>
                        <a:rPr sz="1500" kern="0" spc="80" dirty="0">
                          <a:solidFill>
                            <a:srgbClr val="000000">
                              <a:alpha val="100000"/>
                            </a:srgbClr>
                          </a:solidFill>
                          <a:latin typeface="Microsoft YaHei"/>
                          <a:ea typeface="Microsoft YaHei"/>
                          <a:cs typeface="Microsoft YaHei"/>
                        </a:rPr>
                        <a:t>设备的安装场所。</a:t>
                      </a:r>
                      <a:endParaRPr sz="1500" dirty="0">
                        <a:latin typeface="Microsoft YaHei"/>
                        <a:ea typeface="Microsoft YaHei"/>
                        <a:cs typeface="Microsoft YaHei"/>
                      </a:endParaRPr>
                    </a:p>
                  </a:txBody>
                  <a:tcPr marL="0" marR="0" marT="0" marB="0">
                    <a:lnL>
                      <a:noFill/>
                    </a:lnL>
                    <a:lnR w="12700" cap="flat" cmpd="sng" algn="ctr">
                      <a:solidFill>
                        <a:srgbClr val="8EBFD6"/>
                      </a:solidFill>
                      <a:prstDash val="solid"/>
                      <a:round/>
                      <a:headEnd type="none" w="med" len="med"/>
                      <a:tailEnd type="none" w="med" len="med"/>
                    </a:lnR>
                    <a:lnT>
                      <a:noFill/>
                    </a:lnT>
                    <a:lnB w="12700" cap="flat" cmpd="sng" algn="ctr">
                      <a:solidFill>
                        <a:srgbClr val="8EBFD6"/>
                      </a:solidFill>
                      <a:prstDash val="solid"/>
                      <a:round/>
                      <a:headEnd type="none" w="med" len="med"/>
                      <a:tailEnd type="none" w="med" len="med"/>
                    </a:lnB>
                  </a:tcPr>
                </a:tc>
                <a:tc>
                  <a:txBody>
                    <a:bodyPr/>
                    <a:lstStyle/>
                    <a:p>
                      <a:pPr algn="l" rtl="0" eaLnBrk="0">
                        <a:lnSpc>
                          <a:spcPct val="158000"/>
                        </a:lnSpc>
                        <a:tabLst/>
                      </a:pPr>
                      <a:endParaRPr sz="1000" dirty="0">
                        <a:latin typeface="Arial"/>
                        <a:ea typeface="Arial"/>
                        <a:cs typeface="Arial"/>
                      </a:endParaRPr>
                    </a:p>
                    <a:p>
                      <a:pPr marL="1762125" algn="l" rtl="0" eaLnBrk="0">
                        <a:lnSpc>
                          <a:spcPct val="84000"/>
                        </a:lnSpc>
                        <a:spcBef>
                          <a:spcPts val="7"/>
                        </a:spcBef>
                        <a:tabLst/>
                      </a:pPr>
                      <a:r>
                        <a:rPr sz="1600" kern="0" spc="120" dirty="0">
                          <a:solidFill>
                            <a:srgbClr val="000000">
                              <a:alpha val="100000"/>
                            </a:srgbClr>
                          </a:solidFill>
                          <a:latin typeface="Microsoft YaHei"/>
                          <a:ea typeface="Microsoft YaHei"/>
                          <a:cs typeface="Microsoft YaHei"/>
                        </a:rPr>
                        <a:t>判定标准</a:t>
                      </a:r>
                      <a:endParaRPr sz="1600" dirty="0">
                        <a:latin typeface="Microsoft YaHei"/>
                        <a:ea typeface="Microsoft YaHei"/>
                        <a:cs typeface="Microsoft YaHei"/>
                      </a:endParaRPr>
                    </a:p>
                    <a:p>
                      <a:pPr algn="l" rtl="0" eaLnBrk="0">
                        <a:lnSpc>
                          <a:spcPct val="107000"/>
                        </a:lnSpc>
                        <a:tabLst/>
                      </a:pPr>
                      <a:endParaRPr sz="1000" dirty="0">
                        <a:latin typeface="Arial"/>
                        <a:ea typeface="Arial"/>
                        <a:cs typeface="Arial"/>
                      </a:endParaRPr>
                    </a:p>
                    <a:p>
                      <a:pPr algn="l" rtl="0" eaLnBrk="0">
                        <a:lnSpc>
                          <a:spcPct val="108000"/>
                        </a:lnSpc>
                        <a:tabLst/>
                      </a:pPr>
                      <a:endParaRPr sz="1000" dirty="0">
                        <a:latin typeface="Arial"/>
                        <a:ea typeface="Arial"/>
                        <a:cs typeface="Arial"/>
                      </a:endParaRPr>
                    </a:p>
                    <a:p>
                      <a:pPr algn="l" rtl="0" eaLnBrk="0">
                        <a:lnSpc>
                          <a:spcPct val="117000"/>
                        </a:lnSpc>
                        <a:tabLst/>
                      </a:pPr>
                      <a:endParaRPr sz="300" dirty="0">
                        <a:latin typeface="Arial"/>
                        <a:ea typeface="Arial"/>
                        <a:cs typeface="Arial"/>
                      </a:endParaRPr>
                    </a:p>
                    <a:p>
                      <a:pPr marL="232409" indent="635" algn="l" rtl="0" eaLnBrk="0">
                        <a:lnSpc>
                          <a:spcPct val="118000"/>
                        </a:lnSpc>
                        <a:spcBef>
                          <a:spcPts val="2"/>
                        </a:spcBef>
                        <a:tabLst/>
                      </a:pPr>
                      <a:r>
                        <a:rPr sz="1400" kern="0" spc="0" dirty="0">
                          <a:solidFill>
                            <a:srgbClr val="000000">
                              <a:alpha val="100000"/>
                            </a:srgbClr>
                          </a:solidFill>
                          <a:latin typeface="Microsoft YaHei"/>
                          <a:ea typeface="Microsoft YaHei"/>
                          <a:cs typeface="Microsoft YaHei"/>
                        </a:rPr>
                        <a:t>可燃气体浓度报警控制系统的指示报警设</a:t>
                      </a:r>
                      <a:r>
                        <a:rPr sz="1400" kern="0" spc="-10" dirty="0">
                          <a:solidFill>
                            <a:srgbClr val="000000">
                              <a:alpha val="100000"/>
                            </a:srgbClr>
                          </a:solidFill>
                          <a:latin typeface="Microsoft YaHei"/>
                          <a:ea typeface="Microsoft YaHei"/>
                          <a:cs typeface="Microsoft YaHei"/>
                        </a:rPr>
                        <a:t>备未设置</a:t>
                      </a:r>
                      <a:r>
                        <a:rPr sz="1400" kern="0" spc="0" dirty="0">
                          <a:solidFill>
                            <a:srgbClr val="000000">
                              <a:alpha val="100000"/>
                            </a:srgbClr>
                          </a:solidFill>
                          <a:latin typeface="Microsoft YaHei"/>
                          <a:ea typeface="Microsoft YaHei"/>
                          <a:cs typeface="Microsoft YaHei"/>
                        </a:rPr>
                        <a:t>      在控制室、值班室或仪表间等有值班人员的</a:t>
                      </a:r>
                      <a:r>
                        <a:rPr sz="1400" kern="0" spc="-10" dirty="0">
                          <a:solidFill>
                            <a:srgbClr val="000000">
                              <a:alpha val="100000"/>
                            </a:srgbClr>
                          </a:solidFill>
                          <a:latin typeface="Microsoft YaHei"/>
                          <a:ea typeface="Microsoft YaHei"/>
                          <a:cs typeface="Microsoft YaHei"/>
                        </a:rPr>
                        <a:t>场所</a:t>
                      </a:r>
                      <a:r>
                        <a:rPr sz="1400" kern="0" spc="140" dirty="0">
                          <a:solidFill>
                            <a:srgbClr val="000000">
                              <a:alpha val="100000"/>
                            </a:srgbClr>
                          </a:solidFill>
                          <a:latin typeface="Microsoft YaHei"/>
                          <a:ea typeface="Microsoft YaHei"/>
                          <a:cs typeface="Microsoft YaHei"/>
                        </a:rPr>
                        <a:t> </a:t>
                      </a:r>
                      <a:r>
                        <a:rPr sz="1400" kern="0" spc="-10" dirty="0">
                          <a:solidFill>
                            <a:srgbClr val="000000">
                              <a:alpha val="100000"/>
                            </a:srgbClr>
                          </a:solidFill>
                          <a:latin typeface="Microsoft YaHei"/>
                          <a:ea typeface="Microsoft YaHei"/>
                          <a:cs typeface="Microsoft YaHei"/>
                        </a:rPr>
                        <a:t>，</a:t>
                      </a:r>
                      <a:r>
                        <a:rPr sz="1400" kern="0" spc="0" dirty="0">
                          <a:solidFill>
                            <a:srgbClr val="000000">
                              <a:alpha val="100000"/>
                            </a:srgbClr>
                          </a:solidFill>
                          <a:latin typeface="Microsoft YaHei"/>
                          <a:ea typeface="Microsoft YaHei"/>
                          <a:cs typeface="Microsoft YaHei"/>
                        </a:rPr>
                        <a:t>     </a:t>
                      </a:r>
                      <a:r>
                        <a:rPr sz="1400" kern="0" spc="-10" dirty="0">
                          <a:solidFill>
                            <a:srgbClr val="000000">
                              <a:alpha val="100000"/>
                            </a:srgbClr>
                          </a:solidFill>
                          <a:latin typeface="Microsoft YaHei"/>
                          <a:ea typeface="Microsoft YaHei"/>
                          <a:cs typeface="Microsoft YaHei"/>
                        </a:rPr>
                        <a:t>构成重大隐患。</a:t>
                      </a:r>
                      <a:endParaRPr sz="1400" dirty="0">
                        <a:latin typeface="Microsoft YaHei"/>
                        <a:ea typeface="Microsoft YaHei"/>
                        <a:cs typeface="Microsoft YaHei"/>
                      </a:endParaRPr>
                    </a:p>
                  </a:txBody>
                  <a:tcPr marL="0" marR="0" marT="0" marB="0">
                    <a:lnL w="12700" cap="flat" cmpd="sng" algn="ctr">
                      <a:solidFill>
                        <a:srgbClr val="8EBFD6"/>
                      </a:solidFill>
                      <a:prstDash val="solid"/>
                      <a:round/>
                      <a:headEnd type="none" w="med" len="med"/>
                      <a:tailEnd type="none" w="med" len="med"/>
                    </a:lnL>
                    <a:lnR w="12700" cap="flat" cmpd="sng" algn="ctr">
                      <a:solidFill>
                        <a:srgbClr val="8EBFD6"/>
                      </a:solidFill>
                      <a:prstDash val="solid"/>
                      <a:round/>
                      <a:headEnd type="none" w="med" len="med"/>
                      <a:tailEnd type="none" w="med" len="med"/>
                    </a:lnR>
                    <a:lnT>
                      <a:noFill/>
                    </a:lnT>
                    <a:lnB w="12700" cap="flat" cmpd="sng" algn="ctr">
                      <a:solidFill>
                        <a:srgbClr val="8EBFD6"/>
                      </a:solidFill>
                      <a:prstDash val="solid"/>
                      <a:round/>
                      <a:headEnd type="none" w="med" len="med"/>
                      <a:tailEnd type="none" w="med" len="med"/>
                    </a:lnB>
                  </a:tcPr>
                </a:tc>
                <a:tc>
                  <a:txBody>
                    <a:bodyPr/>
                    <a:lstStyle/>
                    <a:p>
                      <a:pPr algn="l" rtl="0" eaLnBrk="0">
                        <a:lnSpc>
                          <a:spcPct val="157000"/>
                        </a:lnSpc>
                        <a:tabLst/>
                      </a:pPr>
                      <a:endParaRPr sz="1000" dirty="0">
                        <a:latin typeface="Arial"/>
                        <a:ea typeface="Arial"/>
                        <a:cs typeface="Arial"/>
                      </a:endParaRPr>
                    </a:p>
                    <a:p>
                      <a:pPr marL="1162050" algn="l" rtl="0" eaLnBrk="0">
                        <a:lnSpc>
                          <a:spcPct val="85000"/>
                        </a:lnSpc>
                        <a:spcBef>
                          <a:spcPts val="4"/>
                        </a:spcBef>
                        <a:tabLst/>
                      </a:pPr>
                      <a:r>
                        <a:rPr sz="1600" kern="0" spc="140" dirty="0">
                          <a:solidFill>
                            <a:srgbClr val="000000">
                              <a:alpha val="100000"/>
                            </a:srgbClr>
                          </a:solidFill>
                          <a:latin typeface="Microsoft YaHei"/>
                          <a:ea typeface="Microsoft YaHei"/>
                          <a:cs typeface="Microsoft YaHei"/>
                        </a:rPr>
                        <a:t>相关参考依据</a:t>
                      </a:r>
                      <a:endParaRPr sz="1600" dirty="0">
                        <a:latin typeface="Microsoft YaHei"/>
                        <a:ea typeface="Microsoft YaHei"/>
                        <a:cs typeface="Microsoft YaHei"/>
                      </a:endParaRPr>
                    </a:p>
                    <a:p>
                      <a:pPr algn="l" rtl="0" eaLnBrk="0">
                        <a:lnSpc>
                          <a:spcPct val="194000"/>
                        </a:lnSpc>
                        <a:tabLst/>
                      </a:pPr>
                      <a:endParaRPr sz="1000" dirty="0">
                        <a:latin typeface="Arial"/>
                        <a:ea typeface="Arial"/>
                        <a:cs typeface="Arial"/>
                      </a:endParaRPr>
                    </a:p>
                    <a:p>
                      <a:pPr marL="232409" indent="83819" algn="l" rtl="0" eaLnBrk="0">
                        <a:lnSpc>
                          <a:spcPct val="121000"/>
                        </a:lnSpc>
                        <a:spcBef>
                          <a:spcPts val="363"/>
                        </a:spcBef>
                        <a:tabLst/>
                      </a:pPr>
                      <a:r>
                        <a:rPr sz="1200" kern="0" spc="50" dirty="0">
                          <a:solidFill>
                            <a:srgbClr val="FF0000">
                              <a:alpha val="100000"/>
                            </a:srgbClr>
                          </a:solidFill>
                          <a:latin typeface="Microsoft YaHei"/>
                          <a:ea typeface="Microsoft YaHei"/>
                          <a:cs typeface="Microsoft YaHei"/>
                        </a:rPr>
                        <a:t>【依据】</a:t>
                      </a:r>
                      <a:r>
                        <a:rPr sz="1200" kern="0" spc="-80" dirty="0">
                          <a:solidFill>
                            <a:srgbClr val="FF0000">
                              <a:alpha val="100000"/>
                            </a:srgbClr>
                          </a:solidFill>
                          <a:latin typeface="Microsoft YaHei"/>
                          <a:ea typeface="Microsoft YaHei"/>
                          <a:cs typeface="Microsoft YaHei"/>
                        </a:rPr>
                        <a:t> </a:t>
                      </a:r>
                      <a:r>
                        <a:rPr sz="1200" kern="0" spc="50" dirty="0">
                          <a:solidFill>
                            <a:srgbClr val="000000">
                              <a:alpha val="100000"/>
                            </a:srgbClr>
                          </a:solidFill>
                          <a:latin typeface="Microsoft YaHei"/>
                          <a:ea typeface="Microsoft YaHei"/>
                          <a:cs typeface="Microsoft YaHei"/>
                        </a:rPr>
                        <a:t>《燃气工程项目规范》</a:t>
                      </a:r>
                      <a:r>
                        <a:rPr sz="1200" kern="0" spc="-110" dirty="0">
                          <a:solidFill>
                            <a:srgbClr val="000000">
                              <a:alpha val="100000"/>
                            </a:srgbClr>
                          </a:solidFill>
                          <a:latin typeface="Microsoft YaHei"/>
                          <a:ea typeface="Microsoft YaHei"/>
                          <a:cs typeface="Microsoft YaHei"/>
                        </a:rPr>
                        <a:t> </a:t>
                      </a:r>
                      <a:r>
                        <a:rPr sz="1200" kern="0" spc="50" dirty="0">
                          <a:solidFill>
                            <a:srgbClr val="000000">
                              <a:alpha val="100000"/>
                            </a:srgbClr>
                          </a:solidFill>
                          <a:latin typeface="Microsoft YaHei"/>
                          <a:ea typeface="Microsoft YaHei"/>
                          <a:cs typeface="Microsoft YaHei"/>
                        </a:rPr>
                        <a:t>第</a:t>
                      </a:r>
                      <a:r>
                        <a:rPr sz="1200" kern="0" spc="250" dirty="0">
                          <a:solidFill>
                            <a:srgbClr val="000000">
                              <a:alpha val="100000"/>
                            </a:srgbClr>
                          </a:solidFill>
                          <a:latin typeface="Microsoft YaHei"/>
                          <a:ea typeface="Microsoft YaHei"/>
                          <a:cs typeface="Microsoft YaHei"/>
                        </a:rPr>
                        <a:t> </a:t>
                      </a:r>
                      <a:r>
                        <a:rPr sz="1200" kern="0" spc="50" dirty="0">
                          <a:solidFill>
                            <a:srgbClr val="000000">
                              <a:alpha val="100000"/>
                            </a:srgbClr>
                          </a:solidFill>
                          <a:latin typeface="Microsoft YaHei"/>
                          <a:ea typeface="Microsoft YaHei"/>
                          <a:cs typeface="Microsoft YaHei"/>
                        </a:rPr>
                        <a:t>4.2.17</a:t>
                      </a:r>
                      <a:r>
                        <a:rPr sz="1200" kern="0" spc="0" dirty="0">
                          <a:solidFill>
                            <a:srgbClr val="000000">
                              <a:alpha val="100000"/>
                            </a:srgbClr>
                          </a:solidFill>
                          <a:latin typeface="Microsoft YaHei"/>
                          <a:ea typeface="Microsoft YaHei"/>
                          <a:cs typeface="Microsoft YaHei"/>
                        </a:rPr>
                        <a:t>         </a:t>
                      </a:r>
                      <a:r>
                        <a:rPr sz="1200" kern="0" spc="90" dirty="0">
                          <a:solidFill>
                            <a:srgbClr val="000000">
                              <a:alpha val="100000"/>
                            </a:srgbClr>
                          </a:solidFill>
                          <a:latin typeface="Microsoft YaHei"/>
                          <a:ea typeface="Microsoft YaHei"/>
                          <a:cs typeface="Microsoft YaHei"/>
                        </a:rPr>
                        <a:t>条 ：燃气厂站内可燃气体泄漏浓度可</a:t>
                      </a:r>
                      <a:r>
                        <a:rPr sz="1200" kern="0" spc="80" dirty="0">
                          <a:solidFill>
                            <a:srgbClr val="000000">
                              <a:alpha val="100000"/>
                            </a:srgbClr>
                          </a:solidFill>
                          <a:latin typeface="Microsoft YaHei"/>
                          <a:ea typeface="Microsoft YaHei"/>
                          <a:cs typeface="Microsoft YaHei"/>
                        </a:rPr>
                        <a:t>能达到</a:t>
                      </a:r>
                      <a:r>
                        <a:rPr sz="1200" kern="0" spc="0" dirty="0">
                          <a:solidFill>
                            <a:srgbClr val="000000">
                              <a:alpha val="100000"/>
                            </a:srgbClr>
                          </a:solidFill>
                          <a:latin typeface="Microsoft YaHei"/>
                          <a:ea typeface="Microsoft YaHei"/>
                          <a:cs typeface="Microsoft YaHei"/>
                        </a:rPr>
                        <a:t>       </a:t>
                      </a:r>
                      <a:r>
                        <a:rPr sz="1200" kern="0" spc="90" dirty="0">
                          <a:solidFill>
                            <a:srgbClr val="000000">
                              <a:alpha val="100000"/>
                            </a:srgbClr>
                          </a:solidFill>
                          <a:latin typeface="Microsoft YaHei"/>
                          <a:ea typeface="Microsoft YaHei"/>
                          <a:cs typeface="Microsoft YaHei"/>
                        </a:rPr>
                        <a:t>爆炸下限</a:t>
                      </a:r>
                      <a:r>
                        <a:rPr sz="1200" kern="0" spc="350" dirty="0">
                          <a:solidFill>
                            <a:srgbClr val="000000">
                              <a:alpha val="100000"/>
                            </a:srgbClr>
                          </a:solidFill>
                          <a:latin typeface="Microsoft YaHei"/>
                          <a:ea typeface="Microsoft YaHei"/>
                          <a:cs typeface="Microsoft YaHei"/>
                        </a:rPr>
                        <a:t> </a:t>
                      </a:r>
                      <a:r>
                        <a:rPr sz="1200" kern="0" spc="90" dirty="0">
                          <a:solidFill>
                            <a:srgbClr val="000000">
                              <a:alpha val="100000"/>
                            </a:srgbClr>
                          </a:solidFill>
                          <a:latin typeface="Microsoft YaHei"/>
                          <a:ea typeface="Microsoft YaHei"/>
                          <a:cs typeface="Microsoft YaHei"/>
                        </a:rPr>
                        <a:t>20%的燃气设施区域内或建</a:t>
                      </a:r>
                      <a:r>
                        <a:rPr sz="1200" kern="0" spc="330" dirty="0">
                          <a:solidFill>
                            <a:srgbClr val="000000">
                              <a:alpha val="100000"/>
                            </a:srgbClr>
                          </a:solidFill>
                          <a:latin typeface="Microsoft YaHei"/>
                          <a:ea typeface="Microsoft YaHei"/>
                          <a:cs typeface="Microsoft YaHei"/>
                        </a:rPr>
                        <a:t> </a:t>
                      </a:r>
                      <a:r>
                        <a:rPr sz="1200" kern="0" spc="90" dirty="0">
                          <a:solidFill>
                            <a:srgbClr val="000000">
                              <a:alpha val="100000"/>
                            </a:srgbClr>
                          </a:solidFill>
                          <a:latin typeface="Microsoft YaHei"/>
                          <a:ea typeface="Microsoft YaHei"/>
                          <a:cs typeface="Microsoft YaHei"/>
                        </a:rPr>
                        <a:t>(构)</a:t>
                      </a:r>
                      <a:r>
                        <a:rPr sz="1200" kern="0" spc="0" dirty="0">
                          <a:solidFill>
                            <a:srgbClr val="000000">
                              <a:alpha val="100000"/>
                            </a:srgbClr>
                          </a:solidFill>
                          <a:latin typeface="Microsoft YaHei"/>
                          <a:ea typeface="Microsoft YaHei"/>
                          <a:cs typeface="Microsoft YaHei"/>
                        </a:rPr>
                        <a:t>        </a:t>
                      </a:r>
                      <a:r>
                        <a:rPr sz="1200" kern="0" spc="90" dirty="0">
                          <a:solidFill>
                            <a:srgbClr val="000000">
                              <a:alpha val="100000"/>
                            </a:srgbClr>
                          </a:solidFill>
                          <a:latin typeface="Microsoft YaHei"/>
                          <a:ea typeface="Microsoft YaHei"/>
                          <a:cs typeface="Microsoft YaHei"/>
                        </a:rPr>
                        <a:t>筑物内 ，应设置固定式可燃气体浓度</a:t>
                      </a:r>
                      <a:r>
                        <a:rPr sz="1200" kern="0" spc="80" dirty="0">
                          <a:solidFill>
                            <a:srgbClr val="000000">
                              <a:alpha val="100000"/>
                            </a:srgbClr>
                          </a:solidFill>
                          <a:latin typeface="Microsoft YaHei"/>
                          <a:ea typeface="Microsoft YaHei"/>
                          <a:cs typeface="Microsoft YaHei"/>
                        </a:rPr>
                        <a:t>报警装</a:t>
                      </a:r>
                      <a:r>
                        <a:rPr sz="1200" kern="0" spc="0" dirty="0">
                          <a:solidFill>
                            <a:srgbClr val="000000">
                              <a:alpha val="100000"/>
                            </a:srgbClr>
                          </a:solidFill>
                          <a:latin typeface="Microsoft YaHei"/>
                          <a:ea typeface="Microsoft YaHei"/>
                          <a:cs typeface="Microsoft YaHei"/>
                        </a:rPr>
                        <a:t>       </a:t>
                      </a:r>
                      <a:r>
                        <a:rPr sz="1200" kern="0" spc="40" dirty="0">
                          <a:solidFill>
                            <a:srgbClr val="000000">
                              <a:alpha val="100000"/>
                            </a:srgbClr>
                          </a:solidFill>
                          <a:latin typeface="Microsoft YaHei"/>
                          <a:ea typeface="Microsoft YaHei"/>
                          <a:cs typeface="Microsoft YaHei"/>
                        </a:rPr>
                        <a:t>置。</a:t>
                      </a:r>
                      <a:endParaRPr sz="1200" dirty="0">
                        <a:latin typeface="Microsoft YaHei"/>
                        <a:ea typeface="Microsoft YaHei"/>
                        <a:cs typeface="Microsoft YaHei"/>
                      </a:endParaRPr>
                    </a:p>
                    <a:p>
                      <a:pPr marL="232409" indent="81280" algn="l" rtl="0" eaLnBrk="0">
                        <a:lnSpc>
                          <a:spcPct val="119000"/>
                        </a:lnSpc>
                        <a:spcBef>
                          <a:spcPts val="59"/>
                        </a:spcBef>
                        <a:tabLst/>
                      </a:pPr>
                      <a:r>
                        <a:rPr sz="1200" kern="0" spc="-20" dirty="0">
                          <a:solidFill>
                            <a:srgbClr val="FF0000">
                              <a:alpha val="100000"/>
                            </a:srgbClr>
                          </a:solidFill>
                          <a:latin typeface="Microsoft YaHei"/>
                          <a:ea typeface="Microsoft YaHei"/>
                          <a:cs typeface="Microsoft YaHei"/>
                        </a:rPr>
                        <a:t>〖解读〗</a:t>
                      </a:r>
                      <a:r>
                        <a:rPr sz="1200" kern="0" spc="-120" dirty="0">
                          <a:solidFill>
                            <a:srgbClr val="FF0000">
                              <a:alpha val="100000"/>
                            </a:srgbClr>
                          </a:solidFill>
                          <a:latin typeface="Microsoft YaHei"/>
                          <a:ea typeface="Microsoft YaHei"/>
                          <a:cs typeface="Microsoft YaHei"/>
                        </a:rPr>
                        <a:t> </a:t>
                      </a:r>
                      <a:r>
                        <a:rPr sz="1200" kern="0" spc="-20" dirty="0">
                          <a:solidFill>
                            <a:srgbClr val="000000">
                              <a:alpha val="100000"/>
                            </a:srgbClr>
                          </a:solidFill>
                          <a:latin typeface="Microsoft YaHei"/>
                          <a:ea typeface="Microsoft YaHei"/>
                          <a:cs typeface="Microsoft YaHei"/>
                        </a:rPr>
                        <a:t>《石油化工可燃气体和有毒</a:t>
                      </a:r>
                      <a:r>
                        <a:rPr sz="1200" kern="0" spc="-30" dirty="0">
                          <a:solidFill>
                            <a:srgbClr val="000000">
                              <a:alpha val="100000"/>
                            </a:srgbClr>
                          </a:solidFill>
                          <a:latin typeface="Microsoft YaHei"/>
                          <a:ea typeface="Microsoft YaHei"/>
                          <a:cs typeface="Microsoft YaHei"/>
                        </a:rPr>
                        <a:t>气体检测</a:t>
                      </a:r>
                      <a:r>
                        <a:rPr sz="1200" kern="0" spc="0" dirty="0">
                          <a:solidFill>
                            <a:srgbClr val="000000">
                              <a:alpha val="100000"/>
                            </a:srgbClr>
                          </a:solidFill>
                          <a:latin typeface="Microsoft YaHei"/>
                          <a:ea typeface="Microsoft YaHei"/>
                          <a:cs typeface="Microsoft YaHei"/>
                        </a:rPr>
                        <a:t>        </a:t>
                      </a:r>
                      <a:r>
                        <a:rPr sz="1200" kern="0" spc="10" dirty="0">
                          <a:solidFill>
                            <a:srgbClr val="000000">
                              <a:alpha val="100000"/>
                            </a:srgbClr>
                          </a:solidFill>
                          <a:latin typeface="Microsoft YaHei"/>
                          <a:ea typeface="Microsoft YaHei"/>
                          <a:cs typeface="Microsoft YaHei"/>
                        </a:rPr>
                        <a:t>报警设计标准》</a:t>
                      </a:r>
                      <a:r>
                        <a:rPr sz="1200" kern="0" spc="0" dirty="0">
                          <a:solidFill>
                            <a:srgbClr val="000000">
                              <a:alpha val="100000"/>
                            </a:srgbClr>
                          </a:solidFill>
                          <a:latin typeface="Microsoft YaHei"/>
                          <a:ea typeface="Microsoft YaHei"/>
                          <a:cs typeface="Microsoft YaHei"/>
                        </a:rPr>
                        <a:t>GB</a:t>
                      </a:r>
                      <a:r>
                        <a:rPr sz="1200" kern="0" spc="10" dirty="0">
                          <a:solidFill>
                            <a:srgbClr val="000000">
                              <a:alpha val="100000"/>
                            </a:srgbClr>
                          </a:solidFill>
                          <a:latin typeface="Microsoft YaHei"/>
                          <a:ea typeface="Microsoft YaHei"/>
                          <a:cs typeface="Microsoft YaHei"/>
                        </a:rPr>
                        <a:t>/T</a:t>
                      </a:r>
                      <a:r>
                        <a:rPr sz="1200" kern="0" spc="100" dirty="0">
                          <a:solidFill>
                            <a:srgbClr val="000000">
                              <a:alpha val="100000"/>
                            </a:srgbClr>
                          </a:solidFill>
                          <a:latin typeface="Microsoft YaHei"/>
                          <a:ea typeface="Microsoft YaHei"/>
                          <a:cs typeface="Microsoft YaHei"/>
                        </a:rPr>
                        <a:t> </a:t>
                      </a:r>
                      <a:r>
                        <a:rPr sz="1200" kern="0" spc="10" dirty="0">
                          <a:solidFill>
                            <a:srgbClr val="000000">
                              <a:alpha val="100000"/>
                            </a:srgbClr>
                          </a:solidFill>
                          <a:latin typeface="Microsoft YaHei"/>
                          <a:ea typeface="Microsoft YaHei"/>
                          <a:cs typeface="Microsoft YaHei"/>
                        </a:rPr>
                        <a:t>504</a:t>
                      </a:r>
                      <a:r>
                        <a:rPr sz="1200" kern="0" spc="0" dirty="0">
                          <a:solidFill>
                            <a:srgbClr val="000000">
                              <a:alpha val="100000"/>
                            </a:srgbClr>
                          </a:solidFill>
                          <a:latin typeface="Microsoft YaHei"/>
                          <a:ea typeface="Microsoft YaHei"/>
                          <a:cs typeface="Microsoft YaHei"/>
                        </a:rPr>
                        <a:t>93-2019 第3</a:t>
                      </a:r>
                      <a:r>
                        <a:rPr sz="1200" kern="0" spc="-160" dirty="0">
                          <a:solidFill>
                            <a:srgbClr val="000000">
                              <a:alpha val="100000"/>
                            </a:srgbClr>
                          </a:solidFill>
                          <a:latin typeface="Microsoft YaHei"/>
                          <a:ea typeface="Microsoft YaHei"/>
                          <a:cs typeface="Microsoft YaHei"/>
                        </a:rPr>
                        <a:t> </a:t>
                      </a:r>
                      <a:r>
                        <a:rPr sz="1200" kern="0" spc="0" dirty="0">
                          <a:solidFill>
                            <a:srgbClr val="000000">
                              <a:alpha val="100000"/>
                            </a:srgbClr>
                          </a:solidFill>
                          <a:latin typeface="Microsoft YaHei"/>
                          <a:ea typeface="Microsoft YaHei"/>
                          <a:cs typeface="Microsoft YaHei"/>
                        </a:rPr>
                        <a:t>.0.</a:t>
                      </a:r>
                      <a:r>
                        <a:rPr sz="1200" kern="0" spc="-150" dirty="0">
                          <a:solidFill>
                            <a:srgbClr val="000000">
                              <a:alpha val="100000"/>
                            </a:srgbClr>
                          </a:solidFill>
                          <a:latin typeface="Microsoft YaHei"/>
                          <a:ea typeface="Microsoft YaHei"/>
                          <a:cs typeface="Microsoft YaHei"/>
                        </a:rPr>
                        <a:t> </a:t>
                      </a:r>
                      <a:r>
                        <a:rPr sz="1200" kern="0" spc="0" dirty="0">
                          <a:solidFill>
                            <a:srgbClr val="000000">
                              <a:alpha val="100000"/>
                            </a:srgbClr>
                          </a:solidFill>
                          <a:latin typeface="Microsoft YaHei"/>
                          <a:ea typeface="Microsoft YaHei"/>
                          <a:cs typeface="Microsoft YaHei"/>
                        </a:rPr>
                        <a:t>3条 ：    </a:t>
                      </a:r>
                      <a:r>
                        <a:rPr sz="1200" kern="0" spc="110" dirty="0">
                          <a:solidFill>
                            <a:srgbClr val="000000">
                              <a:alpha val="100000"/>
                            </a:srgbClr>
                          </a:solidFill>
                          <a:latin typeface="Microsoft YaHei"/>
                          <a:ea typeface="Microsoft YaHei"/>
                          <a:cs typeface="Microsoft YaHei"/>
                        </a:rPr>
                        <a:t>可燃气体和有毒气体检测报警信号应送至有</a:t>
                      </a:r>
                      <a:r>
                        <a:rPr sz="1200" kern="0" spc="0" dirty="0">
                          <a:solidFill>
                            <a:srgbClr val="000000">
                              <a:alpha val="100000"/>
                            </a:srgbClr>
                          </a:solidFill>
                          <a:latin typeface="Microsoft YaHei"/>
                          <a:ea typeface="Microsoft YaHei"/>
                          <a:cs typeface="Microsoft YaHei"/>
                        </a:rPr>
                        <a:t>       </a:t>
                      </a:r>
                      <a:r>
                        <a:rPr sz="1200" kern="0" spc="90" dirty="0">
                          <a:solidFill>
                            <a:srgbClr val="000000">
                              <a:alpha val="100000"/>
                            </a:srgbClr>
                          </a:solidFill>
                          <a:latin typeface="Microsoft YaHei"/>
                          <a:ea typeface="Microsoft YaHei"/>
                          <a:cs typeface="Microsoft YaHei"/>
                        </a:rPr>
                        <a:t>人值守的现场控制室</a:t>
                      </a:r>
                      <a:r>
                        <a:rPr sz="1200" kern="0" spc="-160" dirty="0">
                          <a:solidFill>
                            <a:srgbClr val="000000">
                              <a:alpha val="100000"/>
                            </a:srgbClr>
                          </a:solidFill>
                          <a:latin typeface="Microsoft YaHei"/>
                          <a:ea typeface="Microsoft YaHei"/>
                          <a:cs typeface="Microsoft YaHei"/>
                        </a:rPr>
                        <a:t> </a:t>
                      </a:r>
                      <a:r>
                        <a:rPr sz="1200" kern="0" spc="90" dirty="0">
                          <a:solidFill>
                            <a:srgbClr val="000000">
                              <a:alpha val="100000"/>
                            </a:srgbClr>
                          </a:solidFill>
                          <a:latin typeface="Microsoft YaHei"/>
                          <a:ea typeface="Microsoft YaHei"/>
                          <a:cs typeface="Microsoft YaHei"/>
                        </a:rPr>
                        <a:t>、</a:t>
                      </a:r>
                      <a:r>
                        <a:rPr sz="1200" kern="0" spc="-140" dirty="0">
                          <a:solidFill>
                            <a:srgbClr val="000000">
                              <a:alpha val="100000"/>
                            </a:srgbClr>
                          </a:solidFill>
                          <a:latin typeface="Microsoft YaHei"/>
                          <a:ea typeface="Microsoft YaHei"/>
                          <a:cs typeface="Microsoft YaHei"/>
                        </a:rPr>
                        <a:t> </a:t>
                      </a:r>
                      <a:r>
                        <a:rPr sz="1200" kern="0" spc="90" dirty="0">
                          <a:solidFill>
                            <a:srgbClr val="000000">
                              <a:alpha val="100000"/>
                            </a:srgbClr>
                          </a:solidFill>
                          <a:latin typeface="Microsoft YaHei"/>
                          <a:ea typeface="Microsoft YaHei"/>
                          <a:cs typeface="Microsoft YaHei"/>
                        </a:rPr>
                        <a:t>中心控制室等进行显</a:t>
                      </a:r>
                      <a:r>
                        <a:rPr sz="1200" kern="0" spc="0" dirty="0">
                          <a:solidFill>
                            <a:srgbClr val="000000">
                              <a:alpha val="100000"/>
                            </a:srgbClr>
                          </a:solidFill>
                          <a:latin typeface="Microsoft YaHei"/>
                          <a:ea typeface="Microsoft YaHei"/>
                          <a:cs typeface="Microsoft YaHei"/>
                        </a:rPr>
                        <a:t>       </a:t>
                      </a:r>
                      <a:r>
                        <a:rPr sz="1200" kern="0" spc="90" dirty="0">
                          <a:solidFill>
                            <a:srgbClr val="000000">
                              <a:alpha val="100000"/>
                            </a:srgbClr>
                          </a:solidFill>
                          <a:latin typeface="Microsoft YaHei"/>
                          <a:ea typeface="Microsoft YaHei"/>
                          <a:cs typeface="Microsoft YaHei"/>
                        </a:rPr>
                        <a:t>示报警;可燃气体二级报警信号</a:t>
                      </a:r>
                      <a:r>
                        <a:rPr sz="1200" kern="0" spc="-90" dirty="0">
                          <a:solidFill>
                            <a:srgbClr val="000000">
                              <a:alpha val="100000"/>
                            </a:srgbClr>
                          </a:solidFill>
                          <a:latin typeface="Microsoft YaHei"/>
                          <a:ea typeface="Microsoft YaHei"/>
                          <a:cs typeface="Microsoft YaHei"/>
                        </a:rPr>
                        <a:t> </a:t>
                      </a:r>
                      <a:r>
                        <a:rPr sz="1200" kern="0" spc="90" dirty="0">
                          <a:solidFill>
                            <a:srgbClr val="000000">
                              <a:alpha val="100000"/>
                            </a:srgbClr>
                          </a:solidFill>
                          <a:latin typeface="Microsoft YaHei"/>
                          <a:ea typeface="Microsoft YaHei"/>
                          <a:cs typeface="Microsoft YaHei"/>
                        </a:rPr>
                        <a:t>、</a:t>
                      </a:r>
                      <a:r>
                        <a:rPr sz="1200" kern="0" spc="-210" dirty="0">
                          <a:solidFill>
                            <a:srgbClr val="000000">
                              <a:alpha val="100000"/>
                            </a:srgbClr>
                          </a:solidFill>
                          <a:latin typeface="Microsoft YaHei"/>
                          <a:ea typeface="Microsoft YaHei"/>
                          <a:cs typeface="Microsoft YaHei"/>
                        </a:rPr>
                        <a:t> </a:t>
                      </a:r>
                      <a:r>
                        <a:rPr sz="1200" kern="0" spc="90" dirty="0">
                          <a:solidFill>
                            <a:srgbClr val="000000">
                              <a:alpha val="100000"/>
                            </a:srgbClr>
                          </a:solidFill>
                          <a:latin typeface="Microsoft YaHei"/>
                          <a:ea typeface="Microsoft YaHei"/>
                          <a:cs typeface="Microsoft YaHei"/>
                        </a:rPr>
                        <a:t>可燃气体</a:t>
                      </a:r>
                      <a:endParaRPr sz="1200" dirty="0">
                        <a:latin typeface="Microsoft YaHei"/>
                        <a:ea typeface="Microsoft YaHei"/>
                        <a:cs typeface="Microsoft YaHei"/>
                      </a:endParaRPr>
                    </a:p>
                    <a:p>
                      <a:pPr marL="238125" indent="-6350" algn="l" rtl="0" eaLnBrk="0">
                        <a:lnSpc>
                          <a:spcPct val="117000"/>
                        </a:lnSpc>
                        <a:spcBef>
                          <a:spcPts val="80"/>
                        </a:spcBef>
                        <a:tabLst/>
                      </a:pPr>
                      <a:r>
                        <a:rPr sz="1200" kern="0" spc="110" dirty="0">
                          <a:solidFill>
                            <a:srgbClr val="000000">
                              <a:alpha val="100000"/>
                            </a:srgbClr>
                          </a:solidFill>
                          <a:latin typeface="Microsoft YaHei"/>
                          <a:ea typeface="Microsoft YaHei"/>
                          <a:cs typeface="Microsoft YaHei"/>
                        </a:rPr>
                        <a:t>和有毒气体检测报警系统报警控制单元的故</a:t>
                      </a:r>
                      <a:r>
                        <a:rPr sz="1200" kern="0" spc="0" dirty="0">
                          <a:solidFill>
                            <a:srgbClr val="000000">
                              <a:alpha val="100000"/>
                            </a:srgbClr>
                          </a:solidFill>
                          <a:latin typeface="Microsoft YaHei"/>
                          <a:ea typeface="Microsoft YaHei"/>
                          <a:cs typeface="Microsoft YaHei"/>
                        </a:rPr>
                        <a:t>       </a:t>
                      </a:r>
                      <a:r>
                        <a:rPr sz="1200" kern="0" spc="100" dirty="0">
                          <a:solidFill>
                            <a:srgbClr val="000000">
                              <a:alpha val="100000"/>
                            </a:srgbClr>
                          </a:solidFill>
                          <a:latin typeface="Microsoft YaHei"/>
                          <a:ea typeface="Microsoft YaHei"/>
                          <a:cs typeface="Microsoft YaHei"/>
                        </a:rPr>
                        <a:t>障信号应送至消防控制室。</a:t>
                      </a:r>
                      <a:endParaRPr sz="1200" dirty="0">
                        <a:latin typeface="Microsoft YaHei"/>
                        <a:ea typeface="Microsoft YaHei"/>
                        <a:cs typeface="Microsoft YaHei"/>
                      </a:endParaRPr>
                    </a:p>
                  </a:txBody>
                  <a:tcPr marL="0" marR="0" marT="0" marB="0">
                    <a:lnL w="12700" cap="flat" cmpd="sng" algn="ctr">
                      <a:solidFill>
                        <a:srgbClr val="8EBFD6"/>
                      </a:solidFill>
                      <a:prstDash val="solid"/>
                      <a:round/>
                      <a:headEnd type="none" w="med" len="med"/>
                      <a:tailEnd type="none" w="med" len="med"/>
                    </a:lnL>
                    <a:lnR>
                      <a:noFill/>
                    </a:lnR>
                    <a:lnT>
                      <a:noFill/>
                    </a:lnT>
                    <a:lnB w="12700" cap="flat" cmpd="sng" algn="ctr">
                      <a:solidFill>
                        <a:srgbClr val="8EBFD6"/>
                      </a:solidFill>
                      <a:prstDash val="solid"/>
                      <a:round/>
                      <a:headEnd type="none" w="med" len="med"/>
                      <a:tailEnd type="none" w="med" len="med"/>
                    </a:lnB>
                  </a:tcPr>
                </a:tc>
                <a:extLst>
                  <a:ext uri="{0D108BD9-81ED-4DB2-BD59-A6C34878D82A}">
                    <a16:rowId xmlns:a16="http://schemas.microsoft.com/office/drawing/2014/main" val="10000"/>
                  </a:ext>
                </a:extLst>
              </a:tr>
            </a:tbl>
          </a:graphicData>
        </a:graphic>
      </p:graphicFrame>
      <p:sp>
        <p:nvSpPr>
          <p:cNvPr id="1728" name="textbox 1728"/>
          <p:cNvSpPr/>
          <p:nvPr/>
        </p:nvSpPr>
        <p:spPr>
          <a:xfrm>
            <a:off x="701601" y="510426"/>
            <a:ext cx="8719819" cy="875030"/>
          </a:xfrm>
          <a:prstGeom prst="rect">
            <a:avLst/>
          </a:prstGeom>
          <a:noFill/>
          <a:ln w="0" cap="flat">
            <a:noFill/>
            <a:prstDash val="solid"/>
            <a:miter lim="0"/>
          </a:ln>
        </p:spPr>
        <p:txBody>
          <a:bodyPr vert="horz" wrap="square" lIns="0" tIns="0" rIns="0" bIns="0"/>
          <a:lstStyle/>
          <a:p>
            <a:pPr algn="l" rtl="0" eaLnBrk="0">
              <a:lnSpc>
                <a:spcPct val="83341"/>
              </a:lnSpc>
              <a:tabLst/>
            </a:pPr>
            <a:endParaRPr sz="100" dirty="0">
              <a:latin typeface="Arial"/>
              <a:ea typeface="Arial"/>
              <a:cs typeface="Arial"/>
            </a:endParaRPr>
          </a:p>
          <a:p>
            <a:pPr marL="215900" algn="l" rtl="0" eaLnBrk="0">
              <a:lnSpc>
                <a:spcPts val="4227"/>
              </a:lnSpc>
              <a:tabLst/>
            </a:pPr>
            <a:r>
              <a:rPr sz="3200" b="1" kern="0" spc="-80" dirty="0">
                <a:solidFill>
                  <a:srgbClr val="000000">
                    <a:alpha val="100000"/>
                  </a:srgbClr>
                </a:solidFill>
                <a:latin typeface="Microsoft YaHei"/>
                <a:ea typeface="Microsoft YaHei"/>
                <a:cs typeface="Microsoft YaHei"/>
              </a:rPr>
              <a:t>《城镇燃气经营安全重大隐患判定标准》解析</a:t>
            </a:r>
            <a:endParaRPr sz="3200" dirty="0">
              <a:latin typeface="Microsoft YaHei"/>
              <a:ea typeface="Microsoft YaHei"/>
              <a:cs typeface="Microsoft YaHei"/>
            </a:endParaRPr>
          </a:p>
          <a:p>
            <a:pPr marL="52069" algn="l" rtl="0" eaLnBrk="0">
              <a:lnSpc>
                <a:spcPts val="2123"/>
              </a:lnSpc>
              <a:spcBef>
                <a:spcPts val="334"/>
              </a:spcBef>
              <a:tabLst/>
            </a:pPr>
            <a:r>
              <a:rPr sz="1600" kern="0" spc="10" dirty="0">
                <a:solidFill>
                  <a:srgbClr val="FF0000">
                    <a:alpha val="100000"/>
                  </a:srgbClr>
                </a:solidFill>
                <a:latin typeface="Wingdings"/>
                <a:ea typeface="Wingdings"/>
                <a:cs typeface="Wingdings"/>
              </a:rPr>
              <a:t>n</a:t>
            </a:r>
            <a:r>
              <a:rPr sz="1600" kern="0" spc="-570" dirty="0">
                <a:solidFill>
                  <a:srgbClr val="FF0000">
                    <a:alpha val="100000"/>
                  </a:srgbClr>
                </a:solidFill>
                <a:latin typeface="Wingdings"/>
                <a:ea typeface="Wingdings"/>
                <a:cs typeface="Wingdings"/>
              </a:rPr>
              <a:t> </a:t>
            </a:r>
            <a:r>
              <a:rPr sz="1600" kern="0" spc="10" dirty="0">
                <a:solidFill>
                  <a:srgbClr val="000000">
                    <a:alpha val="100000"/>
                  </a:srgbClr>
                </a:solidFill>
                <a:latin typeface="Microsoft YaHei"/>
                <a:ea typeface="Microsoft YaHei"/>
                <a:cs typeface="Microsoft YaHei"/>
              </a:rPr>
              <a:t>第五条  燃气经营者在燃气厂站安全管理中</a:t>
            </a:r>
            <a:r>
              <a:rPr sz="1600" kern="0" spc="0" dirty="0">
                <a:solidFill>
                  <a:srgbClr val="000000">
                    <a:alpha val="100000"/>
                  </a:srgbClr>
                </a:solidFill>
                <a:latin typeface="Microsoft YaHei"/>
                <a:ea typeface="Microsoft YaHei"/>
                <a:cs typeface="Microsoft YaHei"/>
              </a:rPr>
              <a:t> ，有下列情形之一的 ，判定为重大隐患 </a:t>
            </a:r>
            <a:r>
              <a:rPr sz="1600" kern="0" spc="-380" dirty="0">
                <a:solidFill>
                  <a:srgbClr val="000000">
                    <a:alpha val="100000"/>
                  </a:srgbClr>
                </a:solidFill>
                <a:latin typeface="Microsoft YaHei"/>
                <a:ea typeface="Microsoft YaHei"/>
                <a:cs typeface="Microsoft YaHei"/>
              </a:rPr>
              <a:t>：（</a:t>
            </a:r>
            <a:r>
              <a:rPr sz="1600" kern="0" spc="80" dirty="0">
                <a:solidFill>
                  <a:srgbClr val="000000">
                    <a:alpha val="100000"/>
                  </a:srgbClr>
                </a:solidFill>
                <a:latin typeface="Microsoft YaHei"/>
                <a:ea typeface="Microsoft YaHei"/>
                <a:cs typeface="Microsoft YaHei"/>
              </a:rPr>
              <a:t> </a:t>
            </a:r>
            <a:r>
              <a:rPr sz="1600" kern="0" spc="0" dirty="0">
                <a:solidFill>
                  <a:srgbClr val="000000">
                    <a:alpha val="100000"/>
                  </a:srgbClr>
                </a:solidFill>
                <a:latin typeface="Microsoft YaHei"/>
                <a:ea typeface="Microsoft YaHei"/>
                <a:cs typeface="Microsoft YaHei"/>
              </a:rPr>
              <a:t>5种）</a:t>
            </a:r>
            <a:endParaRPr sz="1600" dirty="0">
              <a:latin typeface="Microsoft YaHei"/>
              <a:ea typeface="Microsoft YaHei"/>
              <a:cs typeface="Microsoft YaHei"/>
            </a:endParaRPr>
          </a:p>
        </p:txBody>
      </p:sp>
      <p:sp>
        <p:nvSpPr>
          <p:cNvPr id="1730" name="textbox 1730"/>
          <p:cNvSpPr/>
          <p:nvPr/>
        </p:nvSpPr>
        <p:spPr>
          <a:xfrm>
            <a:off x="919643" y="1628873"/>
            <a:ext cx="10114915" cy="591184"/>
          </a:xfrm>
          <a:prstGeom prst="rect">
            <a:avLst/>
          </a:prstGeom>
          <a:noFill/>
          <a:ln w="0" cap="flat">
            <a:noFill/>
            <a:prstDash val="solid"/>
            <a:miter lim="0"/>
          </a:ln>
        </p:spPr>
        <p:txBody>
          <a:bodyPr vert="horz" wrap="square" lIns="0" tIns="0" rIns="0" bIns="0"/>
          <a:lstStyle/>
          <a:p>
            <a:pPr algn="l" rtl="0" eaLnBrk="0">
              <a:lnSpc>
                <a:spcPct val="17937"/>
              </a:lnSpc>
              <a:tabLst/>
            </a:pPr>
            <a:endParaRPr sz="100" dirty="0">
              <a:latin typeface="Arial"/>
              <a:ea typeface="Arial"/>
              <a:cs typeface="Arial"/>
            </a:endParaRPr>
          </a:p>
          <a:p>
            <a:pPr marL="33019" indent="80644" algn="l" rtl="0" eaLnBrk="0">
              <a:lnSpc>
                <a:spcPct val="118000"/>
              </a:lnSpc>
              <a:tabLst/>
            </a:pPr>
            <a:r>
              <a:rPr sz="1600" kern="0" spc="80" dirty="0">
                <a:solidFill>
                  <a:srgbClr val="000000">
                    <a:alpha val="100000"/>
                  </a:srgbClr>
                </a:solidFill>
                <a:latin typeface="Microsoft YaHei"/>
                <a:ea typeface="Microsoft YaHei"/>
                <a:cs typeface="Microsoft YaHei"/>
              </a:rPr>
              <a:t>（ 五 ）燃气厂站内可燃气体泄漏浓度可能达到爆炸下限20%的燃气设施区域内或建（ 构 ）筑物内 ，未设</a:t>
            </a:r>
            <a:r>
              <a:rPr sz="1600" kern="0" spc="60" dirty="0">
                <a:solidFill>
                  <a:srgbClr val="000000">
                    <a:alpha val="100000"/>
                  </a:srgbClr>
                </a:solidFill>
                <a:latin typeface="Microsoft YaHei"/>
                <a:ea typeface="Microsoft YaHei"/>
                <a:cs typeface="Microsoft YaHei"/>
              </a:rPr>
              <a:t> </a:t>
            </a:r>
            <a:r>
              <a:rPr sz="1600" kern="0" spc="150" dirty="0">
                <a:solidFill>
                  <a:srgbClr val="000000">
                    <a:alpha val="100000"/>
                  </a:srgbClr>
                </a:solidFill>
                <a:latin typeface="Microsoft YaHei"/>
                <a:ea typeface="Microsoft YaHei"/>
                <a:cs typeface="Microsoft YaHei"/>
              </a:rPr>
              <a:t>置固定式可燃气体浓度</a:t>
            </a:r>
            <a:r>
              <a:rPr sz="1600" kern="0" spc="140" dirty="0">
                <a:solidFill>
                  <a:srgbClr val="000000">
                    <a:alpha val="100000"/>
                  </a:srgbClr>
                </a:solidFill>
                <a:latin typeface="Microsoft YaHei"/>
                <a:ea typeface="Microsoft YaHei"/>
                <a:cs typeface="Microsoft YaHei"/>
              </a:rPr>
              <a:t>报警装置。</a:t>
            </a:r>
            <a:endParaRPr sz="1600" dirty="0">
              <a:latin typeface="Microsoft YaHei"/>
              <a:ea typeface="Microsoft YaHei"/>
              <a:cs typeface="Microsoft YaHei"/>
            </a:endParaRPr>
          </a:p>
        </p:txBody>
      </p:sp>
      <p:pic>
        <p:nvPicPr>
          <p:cNvPr id="1732" name="picture 1732"/>
          <p:cNvPicPr>
            <a:picLocks noChangeAspect="1"/>
          </p:cNvPicPr>
          <p:nvPr/>
        </p:nvPicPr>
        <p:blipFill>
          <a:blip r:embed="rId2"/>
          <a:stretch>
            <a:fillRect/>
          </a:stretch>
        </p:blipFill>
        <p:spPr>
          <a:xfrm rot="21600000">
            <a:off x="4771644" y="4757928"/>
            <a:ext cx="1772412" cy="1728216"/>
          </a:xfrm>
          <a:prstGeom prst="rect">
            <a:avLst/>
          </a:prstGeom>
        </p:spPr>
      </p:pic>
      <p:pic>
        <p:nvPicPr>
          <p:cNvPr id="1734" name="picture 1734"/>
          <p:cNvPicPr>
            <a:picLocks noChangeAspect="1"/>
          </p:cNvPicPr>
          <p:nvPr/>
        </p:nvPicPr>
        <p:blipFill>
          <a:blip r:embed="rId3"/>
          <a:stretch>
            <a:fillRect/>
          </a:stretch>
        </p:blipFill>
        <p:spPr>
          <a:xfrm rot="21600000">
            <a:off x="11472671" y="0"/>
            <a:ext cx="719328" cy="720852"/>
          </a:xfrm>
          <a:prstGeom prst="rect">
            <a:avLst/>
          </a:prstGeom>
        </p:spPr>
      </p:pic>
      <p:pic>
        <p:nvPicPr>
          <p:cNvPr id="1736" name="picture 1736"/>
          <p:cNvPicPr>
            <a:picLocks noChangeAspect="1"/>
          </p:cNvPicPr>
          <p:nvPr/>
        </p:nvPicPr>
        <p:blipFill>
          <a:blip r:embed="rId4"/>
          <a:stretch>
            <a:fillRect/>
          </a:stretch>
        </p:blipFill>
        <p:spPr>
          <a:xfrm rot="21600000">
            <a:off x="0" y="6138671"/>
            <a:ext cx="720852" cy="719328"/>
          </a:xfrm>
          <a:prstGeom prst="rect">
            <a:avLst/>
          </a:prstGeom>
        </p:spPr>
      </p:pic>
      <p:sp>
        <p:nvSpPr>
          <p:cNvPr id="1738" name="textbox 1738"/>
          <p:cNvSpPr/>
          <p:nvPr/>
        </p:nvSpPr>
        <p:spPr>
          <a:xfrm>
            <a:off x="5179035" y="2573754"/>
            <a:ext cx="1818004" cy="295275"/>
          </a:xfrm>
          <a:prstGeom prst="rect">
            <a:avLst/>
          </a:prstGeom>
          <a:noFill/>
          <a:ln w="0" cap="flat">
            <a:noFill/>
            <a:prstDash val="solid"/>
            <a:miter lim="0"/>
          </a:ln>
        </p:spPr>
        <p:txBody>
          <a:bodyPr vert="horz" wrap="square" lIns="0" tIns="0" rIns="0" bIns="0"/>
          <a:lstStyle/>
          <a:p>
            <a:pPr algn="l" rtl="0" eaLnBrk="0">
              <a:lnSpc>
                <a:spcPct val="83341"/>
              </a:lnSpc>
              <a:tabLst/>
            </a:pPr>
            <a:endParaRPr sz="100" dirty="0">
              <a:latin typeface="Arial"/>
              <a:ea typeface="Arial"/>
              <a:cs typeface="Arial"/>
            </a:endParaRPr>
          </a:p>
          <a:p>
            <a:pPr marL="12700" algn="l" rtl="0" eaLnBrk="0">
              <a:lnSpc>
                <a:spcPts val="2123"/>
              </a:lnSpc>
              <a:tabLst/>
            </a:pPr>
            <a:r>
              <a:rPr sz="1600" kern="0" spc="130" dirty="0">
                <a:solidFill>
                  <a:srgbClr val="000000">
                    <a:alpha val="100000"/>
                  </a:srgbClr>
                </a:solidFill>
                <a:latin typeface="Microsoft YaHei"/>
                <a:ea typeface="Microsoft YaHei"/>
                <a:cs typeface="Microsoft YaHei"/>
              </a:rPr>
              <a:t>4</a:t>
            </a:r>
            <a:r>
              <a:rPr sz="1600" kern="0" spc="-230" dirty="0">
                <a:solidFill>
                  <a:srgbClr val="000000">
                    <a:alpha val="100000"/>
                  </a:srgbClr>
                </a:solidFill>
                <a:latin typeface="Microsoft YaHei"/>
                <a:ea typeface="Microsoft YaHei"/>
                <a:cs typeface="Microsoft YaHei"/>
              </a:rPr>
              <a:t> </a:t>
            </a:r>
            <a:r>
              <a:rPr sz="1600" kern="0" spc="130" dirty="0">
                <a:solidFill>
                  <a:srgbClr val="000000">
                    <a:alpha val="100000"/>
                  </a:srgbClr>
                </a:solidFill>
                <a:latin typeface="Microsoft YaHei"/>
                <a:ea typeface="Microsoft YaHei"/>
                <a:cs typeface="Microsoft YaHei"/>
              </a:rPr>
              <a:t>.</a:t>
            </a:r>
            <a:r>
              <a:rPr sz="1600" kern="0" spc="-180" dirty="0">
                <a:solidFill>
                  <a:srgbClr val="000000">
                    <a:alpha val="100000"/>
                  </a:srgbClr>
                </a:solidFill>
                <a:latin typeface="Microsoft YaHei"/>
                <a:ea typeface="Microsoft YaHei"/>
                <a:cs typeface="Microsoft YaHei"/>
              </a:rPr>
              <a:t> </a:t>
            </a:r>
            <a:r>
              <a:rPr sz="1600" kern="0" spc="0" dirty="0">
                <a:solidFill>
                  <a:srgbClr val="000000">
                    <a:alpha val="100000"/>
                  </a:srgbClr>
                </a:solidFill>
                <a:latin typeface="Microsoft YaHei"/>
                <a:ea typeface="Microsoft YaHei"/>
                <a:cs typeface="Microsoft YaHei"/>
              </a:rPr>
              <a:t>LNG</a:t>
            </a:r>
            <a:r>
              <a:rPr sz="1600" kern="0" spc="130" dirty="0">
                <a:solidFill>
                  <a:srgbClr val="000000">
                    <a:alpha val="100000"/>
                  </a:srgbClr>
                </a:solidFill>
                <a:latin typeface="Microsoft YaHei"/>
                <a:ea typeface="Microsoft YaHei"/>
                <a:cs typeface="Microsoft YaHei"/>
              </a:rPr>
              <a:t>汽车加气站</a:t>
            </a:r>
            <a:endParaRPr sz="1600" dirty="0">
              <a:latin typeface="Microsoft YaHei"/>
              <a:ea typeface="Microsoft YaHei"/>
              <a:cs typeface="Microsoft YaHei"/>
            </a:endParaRPr>
          </a:p>
        </p:txBody>
      </p:sp>
      <p:pic>
        <p:nvPicPr>
          <p:cNvPr id="1740" name="picture 1740"/>
          <p:cNvPicPr>
            <a:picLocks noChangeAspect="1"/>
          </p:cNvPicPr>
          <p:nvPr/>
        </p:nvPicPr>
        <p:blipFill>
          <a:blip r:embed="rId5"/>
          <a:stretch>
            <a:fillRect/>
          </a:stretch>
        </p:blipFill>
        <p:spPr>
          <a:xfrm rot="21600000">
            <a:off x="720090" y="1431925"/>
            <a:ext cx="10751184" cy="12700"/>
          </a:xfrm>
          <a:prstGeom prst="rect">
            <a:avLst/>
          </a:prstGeom>
        </p:spPr>
      </p:pic>
      <p:pic>
        <p:nvPicPr>
          <p:cNvPr id="1742" name="picture 1742"/>
          <p:cNvPicPr>
            <a:picLocks noChangeAspect="1"/>
          </p:cNvPicPr>
          <p:nvPr/>
        </p:nvPicPr>
        <p:blipFill>
          <a:blip r:embed="rId5"/>
          <a:stretch>
            <a:fillRect/>
          </a:stretch>
        </p:blipFill>
        <p:spPr>
          <a:xfrm rot="21600000">
            <a:off x="720090" y="2381884"/>
            <a:ext cx="10751184" cy="12700"/>
          </a:xfrm>
          <a:prstGeom prst="rect">
            <a:avLst/>
          </a:prstGeom>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 name="rect 98"/>
          <p:cNvSpPr/>
          <p:nvPr/>
        </p:nvSpPr>
        <p:spPr>
          <a:xfrm>
            <a:off x="0" y="0"/>
            <a:ext cx="12192000" cy="6858000"/>
          </a:xfrm>
          <a:prstGeom prst="rect">
            <a:avLst/>
          </a:prstGeom>
          <a:solidFill>
            <a:srgbClr val="E4F4FB">
              <a:alpha val="100000"/>
            </a:srgbClr>
          </a:solidFill>
          <a:ln w="0" cap="flat">
            <a:noFill/>
            <a:prstDash val="solid"/>
            <a:miter lim="0"/>
          </a:ln>
        </p:spPr>
        <p:txBody>
          <a:bodyPr rtlCol="0"/>
          <a:lstStyle/>
          <a:p>
            <a:pPr algn="ctr"/>
            <a:endParaRPr lang="zh-CN" altLang="en-US"/>
          </a:p>
        </p:txBody>
      </p:sp>
      <p:pic>
        <p:nvPicPr>
          <p:cNvPr id="100" name="picture 100"/>
          <p:cNvPicPr>
            <a:picLocks noChangeAspect="1"/>
          </p:cNvPicPr>
          <p:nvPr/>
        </p:nvPicPr>
        <p:blipFill>
          <a:blip r:embed="rId2"/>
          <a:stretch>
            <a:fillRect/>
          </a:stretch>
        </p:blipFill>
        <p:spPr>
          <a:xfrm rot="21600000">
            <a:off x="396240" y="160020"/>
            <a:ext cx="10999787" cy="6601967"/>
          </a:xfrm>
          <a:prstGeom prst="rect">
            <a:avLst/>
          </a:prstGeom>
        </p:spPr>
      </p:pic>
      <p:sp>
        <p:nvSpPr>
          <p:cNvPr id="102" name="textbox 102"/>
          <p:cNvSpPr/>
          <p:nvPr/>
        </p:nvSpPr>
        <p:spPr>
          <a:xfrm>
            <a:off x="8576055" y="300202"/>
            <a:ext cx="2543810" cy="6137275"/>
          </a:xfrm>
          <a:prstGeom prst="rect">
            <a:avLst/>
          </a:prstGeom>
          <a:noFill/>
          <a:ln w="0" cap="flat">
            <a:noFill/>
            <a:prstDash val="solid"/>
            <a:miter lim="0"/>
          </a:ln>
        </p:spPr>
        <p:txBody>
          <a:bodyPr vert="horz" wrap="square" lIns="0" tIns="0" rIns="0" bIns="0"/>
          <a:lstStyle/>
          <a:p>
            <a:pPr algn="l" rtl="0" eaLnBrk="0">
              <a:lnSpc>
                <a:spcPct val="34966"/>
              </a:lnSpc>
              <a:tabLst/>
            </a:pPr>
            <a:endParaRPr sz="100" dirty="0">
              <a:latin typeface="Arial"/>
              <a:ea typeface="Arial"/>
              <a:cs typeface="Arial"/>
            </a:endParaRPr>
          </a:p>
          <a:p>
            <a:pPr marL="15240" indent="19050" algn="l" rtl="0" eaLnBrk="0">
              <a:lnSpc>
                <a:spcPct val="105000"/>
              </a:lnSpc>
              <a:tabLst/>
            </a:pPr>
            <a:r>
              <a:rPr sz="1700" kern="0" spc="70" dirty="0">
                <a:solidFill>
                  <a:srgbClr val="000000">
                    <a:alpha val="100000"/>
                  </a:srgbClr>
                </a:solidFill>
                <a:latin typeface="SimSun"/>
                <a:ea typeface="SimSun"/>
                <a:cs typeface="SimSun"/>
              </a:rPr>
              <a:t>明确危害程度较大、可能 </a:t>
            </a:r>
            <a:r>
              <a:rPr sz="1700" kern="0" spc="90" dirty="0">
                <a:solidFill>
                  <a:srgbClr val="000000">
                    <a:alpha val="100000"/>
                  </a:srgbClr>
                </a:solidFill>
                <a:latin typeface="SimSun"/>
                <a:ea typeface="SimSun"/>
                <a:cs typeface="SimSun"/>
              </a:rPr>
              <a:t>导致群死群伤或造成重大</a:t>
            </a:r>
            <a:r>
              <a:rPr sz="1700" kern="0" spc="10" dirty="0">
                <a:solidFill>
                  <a:srgbClr val="000000">
                    <a:alpha val="100000"/>
                  </a:srgbClr>
                </a:solidFill>
                <a:latin typeface="SimSun"/>
                <a:ea typeface="SimSun"/>
                <a:cs typeface="SimSun"/>
              </a:rPr>
              <a:t> </a:t>
            </a:r>
            <a:r>
              <a:rPr sz="1700" kern="0" spc="70" dirty="0">
                <a:solidFill>
                  <a:srgbClr val="000000">
                    <a:alpha val="100000"/>
                  </a:srgbClr>
                </a:solidFill>
                <a:latin typeface="SimSun"/>
                <a:ea typeface="SimSun"/>
                <a:cs typeface="SimSun"/>
              </a:rPr>
              <a:t>经济损失的隐患。</a:t>
            </a:r>
            <a:endParaRPr sz="1700" dirty="0">
              <a:latin typeface="SimSun"/>
              <a:ea typeface="SimSun"/>
              <a:cs typeface="SimSun"/>
            </a:endParaRPr>
          </a:p>
          <a:p>
            <a:pPr algn="l" rtl="0" eaLnBrk="0">
              <a:lnSpc>
                <a:spcPct val="136000"/>
              </a:lnSpc>
              <a:tabLst/>
            </a:pPr>
            <a:endParaRPr sz="1000" dirty="0">
              <a:latin typeface="Arial"/>
              <a:ea typeface="Arial"/>
              <a:cs typeface="Arial"/>
            </a:endParaRPr>
          </a:p>
          <a:p>
            <a:pPr marL="243840" algn="l" rtl="0" eaLnBrk="0">
              <a:lnSpc>
                <a:spcPct val="87000"/>
              </a:lnSpc>
              <a:spcBef>
                <a:spcPts val="697"/>
              </a:spcBef>
              <a:tabLst/>
            </a:pPr>
            <a:r>
              <a:rPr sz="2300" b="1" kern="0" spc="60" dirty="0">
                <a:solidFill>
                  <a:srgbClr val="FF0000">
                    <a:alpha val="100000"/>
                  </a:srgbClr>
                </a:solidFill>
                <a:latin typeface="SimSun"/>
                <a:ea typeface="SimSun"/>
                <a:cs typeface="SimSun"/>
              </a:rPr>
              <a:t>共6类，21项内容</a:t>
            </a:r>
            <a:endParaRPr sz="2300" dirty="0">
              <a:latin typeface="SimSun"/>
              <a:ea typeface="SimSun"/>
              <a:cs typeface="SimSun"/>
            </a:endParaRPr>
          </a:p>
          <a:p>
            <a:pPr algn="l" rtl="0" eaLnBrk="0">
              <a:lnSpc>
                <a:spcPct val="173000"/>
              </a:lnSpc>
              <a:tabLst/>
            </a:pPr>
            <a:endParaRPr sz="1000" dirty="0">
              <a:latin typeface="Arial"/>
              <a:ea typeface="Arial"/>
              <a:cs typeface="Arial"/>
            </a:endParaRPr>
          </a:p>
          <a:p>
            <a:pPr marL="17779" indent="12064" algn="l" rtl="0" eaLnBrk="0">
              <a:lnSpc>
                <a:spcPct val="97000"/>
              </a:lnSpc>
              <a:spcBef>
                <a:spcPts val="516"/>
              </a:spcBef>
              <a:tabLst/>
            </a:pPr>
            <a:r>
              <a:rPr sz="1700" kern="0" spc="70" dirty="0">
                <a:solidFill>
                  <a:srgbClr val="404040">
                    <a:alpha val="100000"/>
                  </a:srgbClr>
                </a:solidFill>
                <a:latin typeface="SimSun"/>
                <a:ea typeface="SimSun"/>
                <a:cs typeface="SimSun"/>
              </a:rPr>
              <a:t>1.燃气经营者在</a:t>
            </a:r>
            <a:r>
              <a:rPr sz="1700" b="1" kern="0" spc="70" dirty="0">
                <a:solidFill>
                  <a:srgbClr val="FF0000">
                    <a:alpha val="100000"/>
                  </a:srgbClr>
                </a:solidFill>
                <a:latin typeface="SimSun"/>
                <a:ea typeface="SimSun"/>
                <a:cs typeface="SimSun"/>
              </a:rPr>
              <a:t>安全生产</a:t>
            </a:r>
            <a:r>
              <a:rPr sz="1700" kern="0" spc="20" dirty="0">
                <a:solidFill>
                  <a:srgbClr val="FF0000">
                    <a:alpha val="100000"/>
                  </a:srgbClr>
                </a:solidFill>
                <a:latin typeface="SimSun"/>
                <a:ea typeface="SimSun"/>
                <a:cs typeface="SimSun"/>
              </a:rPr>
              <a:t> </a:t>
            </a:r>
            <a:r>
              <a:rPr sz="1700" b="1" kern="0" spc="70" dirty="0">
                <a:solidFill>
                  <a:srgbClr val="FF0000">
                    <a:alpha val="100000"/>
                  </a:srgbClr>
                </a:solidFill>
                <a:latin typeface="SimSun"/>
                <a:ea typeface="SimSun"/>
                <a:cs typeface="SimSun"/>
              </a:rPr>
              <a:t>管理</a:t>
            </a:r>
            <a:r>
              <a:rPr sz="1700" kern="0" spc="70" dirty="0">
                <a:solidFill>
                  <a:srgbClr val="404040">
                    <a:alpha val="100000"/>
                  </a:srgbClr>
                </a:solidFill>
                <a:latin typeface="SimSun"/>
                <a:ea typeface="SimSun"/>
                <a:cs typeface="SimSun"/>
              </a:rPr>
              <a:t>中的重大隐患；</a:t>
            </a:r>
            <a:endParaRPr sz="1700" dirty="0">
              <a:latin typeface="SimSun"/>
              <a:ea typeface="SimSun"/>
              <a:cs typeface="SimSun"/>
            </a:endParaRPr>
          </a:p>
          <a:p>
            <a:pPr marL="17145" indent="-1270" algn="l" rtl="0" eaLnBrk="0">
              <a:lnSpc>
                <a:spcPct val="97000"/>
              </a:lnSpc>
              <a:spcBef>
                <a:spcPts val="363"/>
              </a:spcBef>
              <a:tabLst/>
            </a:pPr>
            <a:r>
              <a:rPr sz="1700" kern="0" spc="80" dirty="0">
                <a:solidFill>
                  <a:srgbClr val="404040">
                    <a:alpha val="100000"/>
                  </a:srgbClr>
                </a:solidFill>
                <a:latin typeface="SimSun"/>
                <a:ea typeface="SimSun"/>
                <a:cs typeface="SimSun"/>
              </a:rPr>
              <a:t>2.燃气经营者在</a:t>
            </a:r>
            <a:r>
              <a:rPr sz="1700" b="1" kern="0" spc="80" dirty="0">
                <a:solidFill>
                  <a:srgbClr val="FF0000">
                    <a:alpha val="100000"/>
                  </a:srgbClr>
                </a:solidFill>
                <a:latin typeface="SimSun"/>
                <a:ea typeface="SimSun"/>
                <a:cs typeface="SimSun"/>
              </a:rPr>
              <a:t>燃气厂站</a:t>
            </a:r>
            <a:r>
              <a:rPr sz="1700" kern="0" spc="10" dirty="0">
                <a:solidFill>
                  <a:srgbClr val="FF0000">
                    <a:alpha val="100000"/>
                  </a:srgbClr>
                </a:solidFill>
                <a:latin typeface="SimSun"/>
                <a:ea typeface="SimSun"/>
                <a:cs typeface="SimSun"/>
              </a:rPr>
              <a:t> </a:t>
            </a:r>
            <a:r>
              <a:rPr sz="1700" b="1" kern="0" spc="80" dirty="0">
                <a:solidFill>
                  <a:srgbClr val="FF0000">
                    <a:alpha val="100000"/>
                  </a:srgbClr>
                </a:solidFill>
                <a:latin typeface="SimSun"/>
                <a:ea typeface="SimSun"/>
                <a:cs typeface="SimSun"/>
              </a:rPr>
              <a:t>安全管理</a:t>
            </a:r>
            <a:r>
              <a:rPr sz="1700" kern="0" spc="80" dirty="0">
                <a:solidFill>
                  <a:srgbClr val="404040">
                    <a:alpha val="100000"/>
                  </a:srgbClr>
                </a:solidFill>
                <a:latin typeface="SimSun"/>
                <a:ea typeface="SimSun"/>
                <a:cs typeface="SimSun"/>
              </a:rPr>
              <a:t>中的重大隐患</a:t>
            </a:r>
            <a:r>
              <a:rPr sz="1700" kern="0" spc="70" dirty="0">
                <a:solidFill>
                  <a:srgbClr val="404040">
                    <a:alpha val="100000"/>
                  </a:srgbClr>
                </a:solidFill>
                <a:latin typeface="SimSun"/>
                <a:ea typeface="SimSun"/>
                <a:cs typeface="SimSun"/>
              </a:rPr>
              <a:t>；</a:t>
            </a:r>
            <a:endParaRPr sz="1700" dirty="0">
              <a:latin typeface="SimSun"/>
              <a:ea typeface="SimSun"/>
              <a:cs typeface="SimSun"/>
            </a:endParaRPr>
          </a:p>
          <a:p>
            <a:pPr marL="13970" indent="3175" algn="l" rtl="0" eaLnBrk="0">
              <a:lnSpc>
                <a:spcPct val="104000"/>
              </a:lnSpc>
              <a:spcBef>
                <a:spcPts val="358"/>
              </a:spcBef>
              <a:tabLst/>
            </a:pPr>
            <a:r>
              <a:rPr sz="1700" kern="0" spc="80" dirty="0">
                <a:solidFill>
                  <a:srgbClr val="404040">
                    <a:alpha val="100000"/>
                  </a:srgbClr>
                </a:solidFill>
                <a:latin typeface="SimSun"/>
                <a:ea typeface="SimSun"/>
                <a:cs typeface="SimSun"/>
              </a:rPr>
              <a:t>3.燃气经营者在</a:t>
            </a:r>
            <a:r>
              <a:rPr sz="1700" b="1" kern="0" spc="80" dirty="0">
                <a:solidFill>
                  <a:srgbClr val="FF0000">
                    <a:alpha val="100000"/>
                  </a:srgbClr>
                </a:solidFill>
                <a:latin typeface="SimSun"/>
                <a:ea typeface="SimSun"/>
                <a:cs typeface="SimSun"/>
              </a:rPr>
              <a:t>燃气管道</a:t>
            </a:r>
            <a:r>
              <a:rPr sz="1700" kern="0" spc="-10" dirty="0">
                <a:solidFill>
                  <a:srgbClr val="FF0000">
                    <a:alpha val="100000"/>
                  </a:srgbClr>
                </a:solidFill>
                <a:latin typeface="SimSun"/>
                <a:ea typeface="SimSun"/>
                <a:cs typeface="SimSun"/>
              </a:rPr>
              <a:t> </a:t>
            </a:r>
            <a:r>
              <a:rPr sz="1700" b="1" kern="0" spc="90" dirty="0">
                <a:solidFill>
                  <a:srgbClr val="FF0000">
                    <a:alpha val="100000"/>
                  </a:srgbClr>
                </a:solidFill>
                <a:latin typeface="SimSun"/>
                <a:ea typeface="SimSun"/>
                <a:cs typeface="SimSun"/>
              </a:rPr>
              <a:t>和调压设施安全管理</a:t>
            </a:r>
            <a:r>
              <a:rPr sz="1700" kern="0" spc="90" dirty="0">
                <a:solidFill>
                  <a:srgbClr val="404040">
                    <a:alpha val="100000"/>
                  </a:srgbClr>
                </a:solidFill>
                <a:latin typeface="SimSun"/>
                <a:ea typeface="SimSun"/>
                <a:cs typeface="SimSun"/>
              </a:rPr>
              <a:t>中的</a:t>
            </a:r>
            <a:r>
              <a:rPr sz="1700" kern="0" spc="-10" dirty="0">
                <a:solidFill>
                  <a:srgbClr val="404040">
                    <a:alpha val="100000"/>
                  </a:srgbClr>
                </a:solidFill>
                <a:latin typeface="SimSun"/>
                <a:ea typeface="SimSun"/>
                <a:cs typeface="SimSun"/>
              </a:rPr>
              <a:t> </a:t>
            </a:r>
            <a:r>
              <a:rPr sz="1700" kern="0" spc="60" dirty="0">
                <a:solidFill>
                  <a:srgbClr val="404040">
                    <a:alpha val="100000"/>
                  </a:srgbClr>
                </a:solidFill>
                <a:latin typeface="SimSun"/>
                <a:ea typeface="SimSun"/>
                <a:cs typeface="SimSun"/>
              </a:rPr>
              <a:t>重大隐患；</a:t>
            </a:r>
            <a:endParaRPr sz="1700" dirty="0">
              <a:latin typeface="SimSun"/>
              <a:ea typeface="SimSun"/>
              <a:cs typeface="SimSun"/>
            </a:endParaRPr>
          </a:p>
          <a:p>
            <a:pPr marL="17145" indent="-5080" algn="l" rtl="0" eaLnBrk="0">
              <a:lnSpc>
                <a:spcPct val="97000"/>
              </a:lnSpc>
              <a:spcBef>
                <a:spcPts val="121"/>
              </a:spcBef>
              <a:tabLst/>
            </a:pPr>
            <a:r>
              <a:rPr sz="1700" kern="0" spc="80" dirty="0">
                <a:solidFill>
                  <a:srgbClr val="404040">
                    <a:alpha val="100000"/>
                  </a:srgbClr>
                </a:solidFill>
                <a:latin typeface="SimSun"/>
                <a:ea typeface="SimSun"/>
                <a:cs typeface="SimSun"/>
              </a:rPr>
              <a:t>4.燃气经营者在</a:t>
            </a:r>
            <a:r>
              <a:rPr sz="1700" b="1" kern="0" spc="80" dirty="0">
                <a:solidFill>
                  <a:srgbClr val="FF0000">
                    <a:alpha val="100000"/>
                  </a:srgbClr>
                </a:solidFill>
                <a:latin typeface="SimSun"/>
                <a:ea typeface="SimSun"/>
                <a:cs typeface="SimSun"/>
              </a:rPr>
              <a:t>气瓶安全</a:t>
            </a:r>
            <a:r>
              <a:rPr sz="1700" kern="0" spc="40" dirty="0">
                <a:solidFill>
                  <a:srgbClr val="FF0000">
                    <a:alpha val="100000"/>
                  </a:srgbClr>
                </a:solidFill>
                <a:latin typeface="SimSun"/>
                <a:ea typeface="SimSun"/>
                <a:cs typeface="SimSun"/>
              </a:rPr>
              <a:t> </a:t>
            </a:r>
            <a:r>
              <a:rPr sz="1700" b="1" kern="0" spc="70" dirty="0">
                <a:solidFill>
                  <a:srgbClr val="FF0000">
                    <a:alpha val="100000"/>
                  </a:srgbClr>
                </a:solidFill>
                <a:latin typeface="SimSun"/>
                <a:ea typeface="SimSun"/>
                <a:cs typeface="SimSun"/>
              </a:rPr>
              <a:t>管理中</a:t>
            </a:r>
            <a:r>
              <a:rPr sz="1700" kern="0" spc="70" dirty="0">
                <a:solidFill>
                  <a:srgbClr val="404040">
                    <a:alpha val="100000"/>
                  </a:srgbClr>
                </a:solidFill>
                <a:latin typeface="SimSun"/>
                <a:ea typeface="SimSun"/>
                <a:cs typeface="SimSun"/>
              </a:rPr>
              <a:t>的重大隐患；</a:t>
            </a:r>
            <a:endParaRPr sz="1700" dirty="0">
              <a:latin typeface="SimSun"/>
              <a:ea typeface="SimSun"/>
              <a:cs typeface="SimSun"/>
            </a:endParaRPr>
          </a:p>
          <a:p>
            <a:pPr marL="13970" indent="3175" algn="l" rtl="0" eaLnBrk="0">
              <a:lnSpc>
                <a:spcPct val="104000"/>
              </a:lnSpc>
              <a:spcBef>
                <a:spcPts val="358"/>
              </a:spcBef>
              <a:tabLst/>
            </a:pPr>
            <a:r>
              <a:rPr sz="1700" kern="0" spc="80" dirty="0">
                <a:solidFill>
                  <a:srgbClr val="404040">
                    <a:alpha val="100000"/>
                  </a:srgbClr>
                </a:solidFill>
                <a:latin typeface="SimSun"/>
                <a:ea typeface="SimSun"/>
                <a:cs typeface="SimSun"/>
              </a:rPr>
              <a:t>5.燃气经营者供应不具有</a:t>
            </a:r>
            <a:r>
              <a:rPr sz="1700" kern="0" spc="10" dirty="0">
                <a:solidFill>
                  <a:srgbClr val="404040">
                    <a:alpha val="100000"/>
                  </a:srgbClr>
                </a:solidFill>
                <a:latin typeface="SimSun"/>
                <a:ea typeface="SimSun"/>
                <a:cs typeface="SimSun"/>
              </a:rPr>
              <a:t> </a:t>
            </a:r>
            <a:r>
              <a:rPr sz="1700" kern="0" spc="90" dirty="0">
                <a:solidFill>
                  <a:srgbClr val="404040">
                    <a:alpha val="100000"/>
                  </a:srgbClr>
                </a:solidFill>
                <a:latin typeface="SimSun"/>
                <a:ea typeface="SimSun"/>
                <a:cs typeface="SimSun"/>
              </a:rPr>
              <a:t>标准要求</a:t>
            </a:r>
            <a:r>
              <a:rPr sz="1700" b="1" kern="0" spc="90" dirty="0">
                <a:solidFill>
                  <a:srgbClr val="FF0000">
                    <a:alpha val="100000"/>
                  </a:srgbClr>
                </a:solidFill>
                <a:latin typeface="SimSun"/>
                <a:ea typeface="SimSun"/>
                <a:cs typeface="SimSun"/>
              </a:rPr>
              <a:t>警示性臭味</a:t>
            </a:r>
            <a:r>
              <a:rPr sz="1700" kern="0" spc="90" dirty="0">
                <a:solidFill>
                  <a:srgbClr val="404040">
                    <a:alpha val="100000"/>
                  </a:srgbClr>
                </a:solidFill>
                <a:latin typeface="SimSun"/>
                <a:ea typeface="SimSun"/>
                <a:cs typeface="SimSun"/>
              </a:rPr>
              <a:t>燃气</a:t>
            </a:r>
            <a:r>
              <a:rPr sz="1700" kern="0" spc="0" dirty="0">
                <a:solidFill>
                  <a:srgbClr val="404040">
                    <a:alpha val="100000"/>
                  </a:srgbClr>
                </a:solidFill>
                <a:latin typeface="SimSun"/>
                <a:ea typeface="SimSun"/>
                <a:cs typeface="SimSun"/>
              </a:rPr>
              <a:t> </a:t>
            </a:r>
            <a:r>
              <a:rPr sz="1700" kern="0" spc="60" dirty="0">
                <a:solidFill>
                  <a:srgbClr val="404040">
                    <a:alpha val="100000"/>
                  </a:srgbClr>
                </a:solidFill>
                <a:latin typeface="SimSun"/>
                <a:ea typeface="SimSun"/>
                <a:cs typeface="SimSun"/>
              </a:rPr>
              <a:t>的重大隐患；</a:t>
            </a:r>
            <a:endParaRPr sz="1700" dirty="0">
              <a:latin typeface="SimSun"/>
              <a:ea typeface="SimSun"/>
              <a:cs typeface="SimSun"/>
            </a:endParaRPr>
          </a:p>
          <a:p>
            <a:pPr marL="13970" indent="635" algn="l" rtl="0" eaLnBrk="0">
              <a:lnSpc>
                <a:spcPct val="104000"/>
              </a:lnSpc>
              <a:spcBef>
                <a:spcPts val="148"/>
              </a:spcBef>
              <a:tabLst/>
            </a:pPr>
            <a:r>
              <a:rPr sz="1700" kern="0" spc="80" dirty="0">
                <a:solidFill>
                  <a:srgbClr val="404040">
                    <a:alpha val="100000"/>
                  </a:srgbClr>
                </a:solidFill>
                <a:latin typeface="SimSun"/>
                <a:ea typeface="SimSun"/>
                <a:cs typeface="SimSun"/>
              </a:rPr>
              <a:t>6.燃气经营者在对燃气用</a:t>
            </a:r>
            <a:r>
              <a:rPr sz="1700" kern="0" spc="40" dirty="0">
                <a:solidFill>
                  <a:srgbClr val="404040">
                    <a:alpha val="100000"/>
                  </a:srgbClr>
                </a:solidFill>
                <a:latin typeface="SimSun"/>
                <a:ea typeface="SimSun"/>
                <a:cs typeface="SimSun"/>
              </a:rPr>
              <a:t> </a:t>
            </a:r>
            <a:r>
              <a:rPr sz="1700" kern="0" spc="90" dirty="0">
                <a:solidFill>
                  <a:srgbClr val="404040">
                    <a:alpha val="100000"/>
                  </a:srgbClr>
                </a:solidFill>
                <a:latin typeface="SimSun"/>
                <a:ea typeface="SimSun"/>
                <a:cs typeface="SimSun"/>
              </a:rPr>
              <a:t>户进行</a:t>
            </a:r>
            <a:r>
              <a:rPr sz="1700" b="1" kern="0" spc="90" dirty="0">
                <a:solidFill>
                  <a:srgbClr val="FF0000">
                    <a:alpha val="100000"/>
                  </a:srgbClr>
                </a:solidFill>
                <a:latin typeface="SimSun"/>
                <a:ea typeface="SimSun"/>
                <a:cs typeface="SimSun"/>
              </a:rPr>
              <a:t>安全检查时</a:t>
            </a:r>
            <a:r>
              <a:rPr sz="1700" kern="0" spc="90" dirty="0">
                <a:solidFill>
                  <a:srgbClr val="404040">
                    <a:alpha val="100000"/>
                  </a:srgbClr>
                </a:solidFill>
                <a:latin typeface="SimSun"/>
                <a:ea typeface="SimSun"/>
                <a:cs typeface="SimSun"/>
              </a:rPr>
              <a:t>不按规</a:t>
            </a:r>
            <a:r>
              <a:rPr sz="1700" kern="0" spc="0" dirty="0">
                <a:solidFill>
                  <a:srgbClr val="404040">
                    <a:alpha val="100000"/>
                  </a:srgbClr>
                </a:solidFill>
                <a:latin typeface="SimSun"/>
                <a:ea typeface="SimSun"/>
                <a:cs typeface="SimSun"/>
              </a:rPr>
              <a:t> </a:t>
            </a:r>
            <a:r>
              <a:rPr sz="1700" kern="0" spc="90" dirty="0">
                <a:solidFill>
                  <a:srgbClr val="404040">
                    <a:alpha val="100000"/>
                  </a:srgbClr>
                </a:solidFill>
                <a:latin typeface="SimSun"/>
                <a:ea typeface="SimSun"/>
                <a:cs typeface="SimSun"/>
              </a:rPr>
              <a:t>定采取书面告知用户整改</a:t>
            </a:r>
            <a:r>
              <a:rPr sz="1700" kern="0" spc="10" dirty="0">
                <a:solidFill>
                  <a:srgbClr val="404040">
                    <a:alpha val="100000"/>
                  </a:srgbClr>
                </a:solidFill>
                <a:latin typeface="SimSun"/>
                <a:ea typeface="SimSun"/>
                <a:cs typeface="SimSun"/>
              </a:rPr>
              <a:t> </a:t>
            </a:r>
            <a:r>
              <a:rPr sz="1700" kern="0" spc="70" dirty="0">
                <a:solidFill>
                  <a:srgbClr val="404040">
                    <a:alpha val="100000"/>
                  </a:srgbClr>
                </a:solidFill>
                <a:latin typeface="SimSun"/>
                <a:ea typeface="SimSun"/>
                <a:cs typeface="SimSun"/>
              </a:rPr>
              <a:t>等措施的重大隐患。</a:t>
            </a:r>
            <a:endParaRPr sz="1700" dirty="0">
              <a:latin typeface="SimSun"/>
              <a:ea typeface="SimSun"/>
              <a:cs typeface="SimSun"/>
            </a:endParaRPr>
          </a:p>
        </p:txBody>
      </p:sp>
    </p:spTree>
  </p:cSld>
  <p:clrMapOvr>
    <a:masterClrMapping/>
  </p:clrMapOvr>
</p:sld>
</file>

<file path=ppt/slides/slide80.xml><?xml version="1.0" encoding="utf-8"?>
<p:sld xmlns:a16="http://schemas.microsoft.com/office/drawing/2014/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4" name="rect 1744"/>
          <p:cNvSpPr/>
          <p:nvPr/>
        </p:nvSpPr>
        <p:spPr>
          <a:xfrm>
            <a:off x="0" y="0"/>
            <a:ext cx="12192000" cy="6858000"/>
          </a:xfrm>
          <a:prstGeom prst="rect">
            <a:avLst/>
          </a:prstGeom>
          <a:solidFill>
            <a:srgbClr val="E4F4FB">
              <a:alpha val="100000"/>
            </a:srgbClr>
          </a:solidFill>
          <a:ln w="0" cap="flat">
            <a:noFill/>
            <a:prstDash val="solid"/>
            <a:miter lim="0"/>
          </a:ln>
        </p:spPr>
        <p:txBody>
          <a:bodyPr rtlCol="0"/>
          <a:lstStyle/>
          <a:p>
            <a:pPr algn="ctr"/>
            <a:endParaRPr lang="zh-CN" altLang="en-US"/>
          </a:p>
        </p:txBody>
      </p:sp>
      <p:grpSp>
        <p:nvGrpSpPr>
          <p:cNvPr id="138" name="group 138"/>
          <p:cNvGrpSpPr/>
          <p:nvPr/>
        </p:nvGrpSpPr>
        <p:grpSpPr>
          <a:xfrm rot="21600000">
            <a:off x="720852" y="1438655"/>
            <a:ext cx="10750296" cy="4963667"/>
            <a:chOff x="0" y="0"/>
            <a:chExt cx="10750296" cy="4963667"/>
          </a:xfrm>
        </p:grpSpPr>
        <p:sp>
          <p:nvSpPr>
            <p:cNvPr id="1746" name="path 1746"/>
            <p:cNvSpPr/>
            <p:nvPr/>
          </p:nvSpPr>
          <p:spPr>
            <a:xfrm>
              <a:off x="0" y="0"/>
              <a:ext cx="10750296" cy="4963667"/>
            </a:xfrm>
            <a:custGeom>
              <a:avLst/>
              <a:gdLst/>
              <a:ahLst/>
              <a:cxnLst/>
              <a:rect l="0" t="0" r="0" b="0"/>
              <a:pathLst>
                <a:path w="16929" h="7816">
                  <a:moveTo>
                    <a:pt x="0" y="0"/>
                  </a:moveTo>
                  <a:lnTo>
                    <a:pt x="16929" y="0"/>
                  </a:lnTo>
                  <a:lnTo>
                    <a:pt x="16929" y="1495"/>
                  </a:lnTo>
                  <a:lnTo>
                    <a:pt x="0" y="1495"/>
                  </a:lnTo>
                  <a:lnTo>
                    <a:pt x="0" y="0"/>
                  </a:lnTo>
                  <a:close/>
                </a:path>
                <a:path w="16929" h="7816">
                  <a:moveTo>
                    <a:pt x="0" y="2505"/>
                  </a:moveTo>
                  <a:lnTo>
                    <a:pt x="4171" y="2505"/>
                  </a:lnTo>
                  <a:lnTo>
                    <a:pt x="4171" y="3513"/>
                  </a:lnTo>
                  <a:lnTo>
                    <a:pt x="0" y="3513"/>
                  </a:lnTo>
                  <a:lnTo>
                    <a:pt x="0" y="2505"/>
                  </a:lnTo>
                  <a:close/>
                </a:path>
                <a:path w="16929" h="7816">
                  <a:moveTo>
                    <a:pt x="4171" y="2505"/>
                  </a:moveTo>
                  <a:lnTo>
                    <a:pt x="11138" y="2505"/>
                  </a:lnTo>
                  <a:lnTo>
                    <a:pt x="11138" y="3513"/>
                  </a:lnTo>
                  <a:lnTo>
                    <a:pt x="4171" y="3513"/>
                  </a:lnTo>
                  <a:lnTo>
                    <a:pt x="4171" y="2505"/>
                  </a:lnTo>
                  <a:close/>
                </a:path>
                <a:path w="16929" h="7816">
                  <a:moveTo>
                    <a:pt x="11138" y="2505"/>
                  </a:moveTo>
                  <a:lnTo>
                    <a:pt x="16929" y="2505"/>
                  </a:lnTo>
                  <a:lnTo>
                    <a:pt x="16929" y="3513"/>
                  </a:lnTo>
                  <a:lnTo>
                    <a:pt x="11138" y="3513"/>
                  </a:lnTo>
                  <a:lnTo>
                    <a:pt x="11138" y="2505"/>
                  </a:lnTo>
                  <a:close/>
                </a:path>
                <a:path w="16929" h="7816">
                  <a:moveTo>
                    <a:pt x="4171" y="5040"/>
                  </a:moveTo>
                  <a:lnTo>
                    <a:pt x="11138" y="5040"/>
                  </a:lnTo>
                  <a:lnTo>
                    <a:pt x="11138" y="7816"/>
                  </a:lnTo>
                  <a:lnTo>
                    <a:pt x="4171" y="7816"/>
                  </a:lnTo>
                  <a:lnTo>
                    <a:pt x="4171" y="5040"/>
                  </a:lnTo>
                  <a:close/>
                </a:path>
              </a:pathLst>
            </a:custGeom>
            <a:solidFill>
              <a:srgbClr val="B9D6E6">
                <a:alpha val="100000"/>
              </a:srgbClr>
            </a:solidFill>
            <a:ln w="0" cap="flat">
              <a:noFill/>
              <a:prstDash val="solid"/>
              <a:miter lim="0"/>
            </a:ln>
          </p:spPr>
          <p:txBody>
            <a:bodyPr rtlCol="0"/>
            <a:lstStyle/>
            <a:p>
              <a:pPr algn="ctr"/>
              <a:endParaRPr lang="zh-CN" altLang="en-US"/>
            </a:p>
          </p:txBody>
        </p:sp>
        <p:sp>
          <p:nvSpPr>
            <p:cNvPr id="1748" name="path 1748"/>
            <p:cNvSpPr/>
            <p:nvPr/>
          </p:nvSpPr>
          <p:spPr>
            <a:xfrm>
              <a:off x="0" y="949451"/>
              <a:ext cx="10750296" cy="4014216"/>
            </a:xfrm>
            <a:custGeom>
              <a:avLst/>
              <a:gdLst/>
              <a:ahLst/>
              <a:cxnLst/>
              <a:rect l="0" t="0" r="0" b="0"/>
              <a:pathLst>
                <a:path w="16929" h="6321">
                  <a:moveTo>
                    <a:pt x="0" y="0"/>
                  </a:moveTo>
                  <a:lnTo>
                    <a:pt x="16929" y="0"/>
                  </a:lnTo>
                  <a:lnTo>
                    <a:pt x="16929" y="1010"/>
                  </a:lnTo>
                  <a:lnTo>
                    <a:pt x="0" y="1010"/>
                  </a:lnTo>
                  <a:lnTo>
                    <a:pt x="0" y="0"/>
                  </a:lnTo>
                  <a:close/>
                </a:path>
                <a:path w="16929" h="6321">
                  <a:moveTo>
                    <a:pt x="0" y="2018"/>
                  </a:moveTo>
                  <a:lnTo>
                    <a:pt x="4171" y="2018"/>
                  </a:lnTo>
                  <a:lnTo>
                    <a:pt x="4171" y="6321"/>
                  </a:lnTo>
                  <a:lnTo>
                    <a:pt x="0" y="6321"/>
                  </a:lnTo>
                  <a:lnTo>
                    <a:pt x="0" y="2018"/>
                  </a:lnTo>
                  <a:close/>
                </a:path>
                <a:path w="16929" h="6321">
                  <a:moveTo>
                    <a:pt x="4171" y="2018"/>
                  </a:moveTo>
                  <a:lnTo>
                    <a:pt x="11138" y="2018"/>
                  </a:lnTo>
                  <a:lnTo>
                    <a:pt x="11138" y="3544"/>
                  </a:lnTo>
                  <a:lnTo>
                    <a:pt x="4171" y="3544"/>
                  </a:lnTo>
                  <a:lnTo>
                    <a:pt x="4171" y="2018"/>
                  </a:lnTo>
                  <a:close/>
                </a:path>
                <a:path w="16929" h="6321">
                  <a:moveTo>
                    <a:pt x="11138" y="2018"/>
                  </a:moveTo>
                  <a:lnTo>
                    <a:pt x="16929" y="2018"/>
                  </a:lnTo>
                  <a:lnTo>
                    <a:pt x="16929" y="6321"/>
                  </a:lnTo>
                  <a:lnTo>
                    <a:pt x="11138" y="6321"/>
                  </a:lnTo>
                  <a:lnTo>
                    <a:pt x="11138" y="2018"/>
                  </a:lnTo>
                  <a:close/>
                </a:path>
              </a:pathLst>
            </a:custGeom>
            <a:solidFill>
              <a:srgbClr val="FFFFFF">
                <a:alpha val="100000"/>
              </a:srgbClr>
            </a:solidFill>
            <a:ln w="0" cap="flat">
              <a:noFill/>
              <a:prstDash val="solid"/>
              <a:miter lim="0"/>
            </a:ln>
          </p:spPr>
          <p:txBody>
            <a:bodyPr rtlCol="0"/>
            <a:lstStyle/>
            <a:p>
              <a:pPr algn="ctr"/>
              <a:endParaRPr lang="zh-CN" altLang="en-US"/>
            </a:p>
          </p:txBody>
        </p:sp>
      </p:grpSp>
      <p:graphicFrame>
        <p:nvGraphicFramePr>
          <p:cNvPr id="1750" name="table 1750"/>
          <p:cNvGraphicFramePr>
            <a:graphicFrameLocks noGrp="1"/>
          </p:cNvGraphicFramePr>
          <p:nvPr/>
        </p:nvGraphicFramePr>
        <p:xfrm>
          <a:off x="720090" y="3028950"/>
          <a:ext cx="10750549" cy="3379470"/>
        </p:xfrm>
        <a:graphic>
          <a:graphicData uri="http://schemas.openxmlformats.org/drawingml/2006/table">
            <a:tbl>
              <a:tblPr/>
              <a:tblGrid>
                <a:gridCol w="2649220">
                  <a:extLst>
                    <a:ext uri="{9D8B030D-6E8A-4147-A177-3AD203B41FA5}">
                      <a16:colId xmlns:a16="http://schemas.microsoft.com/office/drawing/2014/main" val="20000"/>
                    </a:ext>
                  </a:extLst>
                </a:gridCol>
                <a:gridCol w="4424045">
                  <a:extLst>
                    <a:ext uri="{9D8B030D-6E8A-4147-A177-3AD203B41FA5}">
                      <a16:colId xmlns:a16="http://schemas.microsoft.com/office/drawing/2014/main" val="20001"/>
                    </a:ext>
                  </a:extLst>
                </a:gridCol>
                <a:gridCol w="3677284">
                  <a:extLst>
                    <a:ext uri="{9D8B030D-6E8A-4147-A177-3AD203B41FA5}">
                      <a16:colId xmlns:a16="http://schemas.microsoft.com/office/drawing/2014/main" val="20002"/>
                    </a:ext>
                  </a:extLst>
                </a:gridCol>
              </a:tblGrid>
              <a:tr h="3379470">
                <a:tc>
                  <a:txBody>
                    <a:bodyPr/>
                    <a:lstStyle/>
                    <a:p>
                      <a:pPr algn="l" rtl="0" eaLnBrk="0">
                        <a:lnSpc>
                          <a:spcPct val="159000"/>
                        </a:lnSpc>
                        <a:tabLst/>
                      </a:pPr>
                      <a:endParaRPr sz="1000" dirty="0">
                        <a:latin typeface="Arial"/>
                        <a:ea typeface="Arial"/>
                        <a:cs typeface="Arial"/>
                      </a:endParaRPr>
                    </a:p>
                    <a:p>
                      <a:pPr marL="872489" algn="l" rtl="0" eaLnBrk="0">
                        <a:lnSpc>
                          <a:spcPct val="84000"/>
                        </a:lnSpc>
                        <a:spcBef>
                          <a:spcPts val="1"/>
                        </a:spcBef>
                        <a:tabLst/>
                      </a:pPr>
                      <a:r>
                        <a:rPr sz="1600" kern="0" spc="120" dirty="0">
                          <a:solidFill>
                            <a:srgbClr val="000000">
                              <a:alpha val="100000"/>
                            </a:srgbClr>
                          </a:solidFill>
                          <a:latin typeface="Microsoft YaHei"/>
                          <a:ea typeface="Microsoft YaHei"/>
                          <a:cs typeface="Microsoft YaHei"/>
                        </a:rPr>
                        <a:t>检查要点</a:t>
                      </a:r>
                      <a:endParaRPr sz="1600" dirty="0">
                        <a:latin typeface="Microsoft YaHei"/>
                        <a:ea typeface="Microsoft YaHei"/>
                        <a:cs typeface="Microsoft YaHei"/>
                      </a:endParaRPr>
                    </a:p>
                    <a:p>
                      <a:pPr algn="l" rtl="0" eaLnBrk="0">
                        <a:lnSpc>
                          <a:spcPct val="103000"/>
                        </a:lnSpc>
                        <a:tabLst/>
                      </a:pPr>
                      <a:endParaRPr sz="1000" dirty="0">
                        <a:latin typeface="Arial"/>
                        <a:ea typeface="Arial"/>
                        <a:cs typeface="Arial"/>
                      </a:endParaRPr>
                    </a:p>
                    <a:p>
                      <a:pPr algn="l" rtl="0" eaLnBrk="0">
                        <a:lnSpc>
                          <a:spcPct val="103000"/>
                        </a:lnSpc>
                        <a:tabLst/>
                      </a:pPr>
                      <a:endParaRPr sz="1000" dirty="0">
                        <a:latin typeface="Arial"/>
                        <a:ea typeface="Arial"/>
                        <a:cs typeface="Arial"/>
                      </a:endParaRPr>
                    </a:p>
                    <a:p>
                      <a:pPr algn="l" rtl="0" eaLnBrk="0">
                        <a:lnSpc>
                          <a:spcPct val="104000"/>
                        </a:lnSpc>
                        <a:tabLst/>
                      </a:pPr>
                      <a:endParaRPr sz="1000" dirty="0">
                        <a:latin typeface="Arial"/>
                        <a:ea typeface="Arial"/>
                        <a:cs typeface="Arial"/>
                      </a:endParaRPr>
                    </a:p>
                    <a:p>
                      <a:pPr algn="l" rtl="0" eaLnBrk="0">
                        <a:lnSpc>
                          <a:spcPct val="104000"/>
                        </a:lnSpc>
                        <a:tabLst/>
                      </a:pPr>
                      <a:endParaRPr sz="1000" dirty="0">
                        <a:latin typeface="Arial"/>
                        <a:ea typeface="Arial"/>
                        <a:cs typeface="Arial"/>
                      </a:endParaRPr>
                    </a:p>
                    <a:p>
                      <a:pPr algn="l" rtl="0" eaLnBrk="0">
                        <a:lnSpc>
                          <a:spcPct val="104000"/>
                        </a:lnSpc>
                        <a:tabLst/>
                      </a:pPr>
                      <a:endParaRPr sz="1000" dirty="0">
                        <a:latin typeface="Arial"/>
                        <a:ea typeface="Arial"/>
                        <a:cs typeface="Arial"/>
                      </a:endParaRPr>
                    </a:p>
                    <a:p>
                      <a:pPr algn="l" rtl="0" eaLnBrk="0">
                        <a:lnSpc>
                          <a:spcPct val="104000"/>
                        </a:lnSpc>
                        <a:tabLst/>
                      </a:pPr>
                      <a:endParaRPr sz="1000" dirty="0">
                        <a:latin typeface="Arial"/>
                        <a:ea typeface="Arial"/>
                        <a:cs typeface="Arial"/>
                      </a:endParaRPr>
                    </a:p>
                    <a:p>
                      <a:pPr marL="338454" algn="l" rtl="0" eaLnBrk="0">
                        <a:lnSpc>
                          <a:spcPts val="2059"/>
                        </a:lnSpc>
                        <a:spcBef>
                          <a:spcPts val="453"/>
                        </a:spcBef>
                        <a:tabLst/>
                      </a:pPr>
                      <a:r>
                        <a:rPr sz="1500" kern="0" spc="-70" dirty="0">
                          <a:solidFill>
                            <a:srgbClr val="000000">
                              <a:alpha val="100000"/>
                            </a:srgbClr>
                          </a:solidFill>
                          <a:latin typeface="Microsoft YaHei"/>
                          <a:ea typeface="Microsoft YaHei"/>
                          <a:cs typeface="Microsoft YaHei"/>
                        </a:rPr>
                        <a:t>（</a:t>
                      </a:r>
                      <a:r>
                        <a:rPr sz="1500" kern="0" spc="180" dirty="0">
                          <a:solidFill>
                            <a:srgbClr val="000000">
                              <a:alpha val="100000"/>
                            </a:srgbClr>
                          </a:solidFill>
                          <a:latin typeface="Microsoft YaHei"/>
                          <a:ea typeface="Microsoft YaHei"/>
                          <a:cs typeface="Microsoft YaHei"/>
                        </a:rPr>
                        <a:t> </a:t>
                      </a:r>
                      <a:r>
                        <a:rPr sz="1500" kern="0" spc="-70" dirty="0">
                          <a:solidFill>
                            <a:srgbClr val="000000">
                              <a:alpha val="100000"/>
                            </a:srgbClr>
                          </a:solidFill>
                          <a:latin typeface="FangSong"/>
                          <a:ea typeface="FangSong"/>
                          <a:cs typeface="FangSong"/>
                        </a:rPr>
                        <a:t>1</a:t>
                      </a:r>
                      <a:r>
                        <a:rPr sz="1500" kern="0" spc="-340" dirty="0">
                          <a:solidFill>
                            <a:srgbClr val="000000">
                              <a:alpha val="100000"/>
                            </a:srgbClr>
                          </a:solidFill>
                          <a:latin typeface="FangSong"/>
                          <a:ea typeface="FangSong"/>
                          <a:cs typeface="FangSong"/>
                        </a:rPr>
                        <a:t> </a:t>
                      </a:r>
                      <a:r>
                        <a:rPr sz="1500" kern="0" spc="-70" dirty="0">
                          <a:solidFill>
                            <a:srgbClr val="000000">
                              <a:alpha val="100000"/>
                            </a:srgbClr>
                          </a:solidFill>
                          <a:latin typeface="Microsoft YaHei"/>
                          <a:ea typeface="Microsoft YaHei"/>
                          <a:cs typeface="Microsoft YaHei"/>
                        </a:rPr>
                        <a:t>）查装卸车区、</a:t>
                      </a:r>
                      <a:r>
                        <a:rPr sz="1500" kern="0" spc="-340" dirty="0">
                          <a:solidFill>
                            <a:srgbClr val="000000">
                              <a:alpha val="100000"/>
                            </a:srgbClr>
                          </a:solidFill>
                          <a:latin typeface="Microsoft YaHei"/>
                          <a:ea typeface="Microsoft YaHei"/>
                          <a:cs typeface="Microsoft YaHei"/>
                        </a:rPr>
                        <a:t> </a:t>
                      </a:r>
                      <a:r>
                        <a:rPr sz="1500" kern="0" spc="-70" dirty="0">
                          <a:solidFill>
                            <a:srgbClr val="000000">
                              <a:alpha val="100000"/>
                            </a:srgbClr>
                          </a:solidFill>
                          <a:latin typeface="Microsoft YaHei"/>
                          <a:ea typeface="Microsoft YaHei"/>
                          <a:cs typeface="Microsoft YaHei"/>
                        </a:rPr>
                        <a:t>储气</a:t>
                      </a:r>
                      <a:endParaRPr sz="1500" dirty="0">
                        <a:latin typeface="Microsoft YaHei"/>
                        <a:ea typeface="Microsoft YaHei"/>
                        <a:cs typeface="Microsoft YaHei"/>
                      </a:endParaRPr>
                    </a:p>
                    <a:p>
                      <a:pPr marL="326390" algn="l" rtl="0" eaLnBrk="0">
                        <a:lnSpc>
                          <a:spcPct val="88000"/>
                        </a:lnSpc>
                        <a:spcBef>
                          <a:spcPts val="533"/>
                        </a:spcBef>
                        <a:tabLst/>
                      </a:pPr>
                      <a:r>
                        <a:rPr sz="1500" kern="0" spc="80" dirty="0">
                          <a:solidFill>
                            <a:srgbClr val="000000">
                              <a:alpha val="100000"/>
                            </a:srgbClr>
                          </a:solidFill>
                          <a:latin typeface="Microsoft YaHei"/>
                          <a:ea typeface="Microsoft YaHei"/>
                          <a:cs typeface="Microsoft YaHei"/>
                        </a:rPr>
                        <a:t>区、调压计量加臭装置</a:t>
                      </a:r>
                      <a:endParaRPr sz="1500" dirty="0">
                        <a:latin typeface="Microsoft YaHei"/>
                        <a:ea typeface="Microsoft YaHei"/>
                        <a:cs typeface="Microsoft YaHei"/>
                      </a:endParaRPr>
                    </a:p>
                    <a:p>
                      <a:pPr marL="326390" algn="l" rtl="0" eaLnBrk="0">
                        <a:lnSpc>
                          <a:spcPct val="88000"/>
                        </a:lnSpc>
                        <a:spcBef>
                          <a:spcPts val="720"/>
                        </a:spcBef>
                        <a:tabLst/>
                      </a:pPr>
                      <a:r>
                        <a:rPr sz="1500" kern="0" spc="80" dirty="0">
                          <a:solidFill>
                            <a:srgbClr val="000000">
                              <a:alpha val="100000"/>
                            </a:srgbClr>
                          </a:solidFill>
                          <a:latin typeface="Microsoft YaHei"/>
                          <a:ea typeface="Microsoft YaHei"/>
                          <a:cs typeface="Microsoft YaHei"/>
                        </a:rPr>
                        <a:t>区现场固定式可燃气体</a:t>
                      </a:r>
                      <a:endParaRPr sz="1500" dirty="0">
                        <a:latin typeface="Microsoft YaHei"/>
                        <a:ea typeface="Microsoft YaHei"/>
                        <a:cs typeface="Microsoft YaHei"/>
                      </a:endParaRPr>
                    </a:p>
                    <a:p>
                      <a:pPr algn="l" rtl="0" eaLnBrk="0">
                        <a:lnSpc>
                          <a:spcPct val="118000"/>
                        </a:lnSpc>
                        <a:tabLst/>
                      </a:pPr>
                      <a:endParaRPr sz="500" dirty="0">
                        <a:latin typeface="Arial"/>
                        <a:ea typeface="Arial"/>
                        <a:cs typeface="Arial"/>
                      </a:endParaRPr>
                    </a:p>
                    <a:p>
                      <a:pPr marL="208915" algn="l" rtl="0" eaLnBrk="0">
                        <a:lnSpc>
                          <a:spcPct val="88000"/>
                        </a:lnSpc>
                        <a:spcBef>
                          <a:spcPts val="6"/>
                        </a:spcBef>
                        <a:tabLst/>
                      </a:pPr>
                      <a:r>
                        <a:rPr sz="1500" kern="0" spc="80" dirty="0">
                          <a:solidFill>
                            <a:srgbClr val="000000">
                              <a:alpha val="100000"/>
                            </a:srgbClr>
                          </a:solidFill>
                          <a:latin typeface="Microsoft YaHei"/>
                          <a:ea typeface="Microsoft YaHei"/>
                          <a:cs typeface="Microsoft YaHei"/>
                        </a:rPr>
                        <a:t>浓度报警装置设置情</a:t>
                      </a:r>
                      <a:r>
                        <a:rPr sz="1500" kern="0" spc="70" dirty="0">
                          <a:solidFill>
                            <a:srgbClr val="000000">
                              <a:alpha val="100000"/>
                            </a:srgbClr>
                          </a:solidFill>
                          <a:latin typeface="Microsoft YaHei"/>
                          <a:ea typeface="Microsoft YaHei"/>
                          <a:cs typeface="Microsoft YaHei"/>
                        </a:rPr>
                        <a:t>况 ；</a:t>
                      </a:r>
                      <a:endParaRPr sz="1500" dirty="0">
                        <a:latin typeface="Microsoft YaHei"/>
                        <a:ea typeface="Microsoft YaHei"/>
                        <a:cs typeface="Microsoft YaHei"/>
                      </a:endParaRPr>
                    </a:p>
                  </a:txBody>
                  <a:tcPr marL="0" marR="0" marT="0" marB="0">
                    <a:lnL>
                      <a:noFill/>
                    </a:lnL>
                    <a:lnR w="12700" cap="flat" cmpd="sng" algn="ctr">
                      <a:solidFill>
                        <a:srgbClr val="8EBFD6"/>
                      </a:solidFill>
                      <a:prstDash val="solid"/>
                      <a:round/>
                      <a:headEnd type="none" w="med" len="med"/>
                      <a:tailEnd type="none" w="med" len="med"/>
                    </a:lnR>
                    <a:lnT>
                      <a:noFill/>
                    </a:lnT>
                    <a:lnB w="12700" cap="flat" cmpd="sng" algn="ctr">
                      <a:solidFill>
                        <a:srgbClr val="8EBFD6"/>
                      </a:solidFill>
                      <a:prstDash val="solid"/>
                      <a:round/>
                      <a:headEnd type="none" w="med" len="med"/>
                      <a:tailEnd type="none" w="med" len="med"/>
                    </a:lnB>
                  </a:tcPr>
                </a:tc>
                <a:tc>
                  <a:txBody>
                    <a:bodyPr/>
                    <a:lstStyle/>
                    <a:p>
                      <a:pPr algn="l" rtl="0" eaLnBrk="0">
                        <a:lnSpc>
                          <a:spcPct val="158000"/>
                        </a:lnSpc>
                        <a:tabLst/>
                      </a:pPr>
                      <a:endParaRPr sz="1000" dirty="0">
                        <a:latin typeface="Arial"/>
                        <a:ea typeface="Arial"/>
                        <a:cs typeface="Arial"/>
                      </a:endParaRPr>
                    </a:p>
                    <a:p>
                      <a:pPr marL="1762125" algn="l" rtl="0" eaLnBrk="0">
                        <a:lnSpc>
                          <a:spcPct val="84000"/>
                        </a:lnSpc>
                        <a:spcBef>
                          <a:spcPts val="7"/>
                        </a:spcBef>
                        <a:tabLst/>
                      </a:pPr>
                      <a:r>
                        <a:rPr sz="1600" kern="0" spc="120" dirty="0">
                          <a:solidFill>
                            <a:srgbClr val="000000">
                              <a:alpha val="100000"/>
                            </a:srgbClr>
                          </a:solidFill>
                          <a:latin typeface="Microsoft YaHei"/>
                          <a:ea typeface="Microsoft YaHei"/>
                          <a:cs typeface="Microsoft YaHei"/>
                        </a:rPr>
                        <a:t>判定标准</a:t>
                      </a:r>
                      <a:endParaRPr sz="1600" dirty="0">
                        <a:latin typeface="Microsoft YaHei"/>
                        <a:ea typeface="Microsoft YaHei"/>
                        <a:cs typeface="Microsoft YaHei"/>
                      </a:endParaRPr>
                    </a:p>
                    <a:p>
                      <a:pPr algn="l" rtl="0" eaLnBrk="0">
                        <a:lnSpc>
                          <a:spcPct val="124000"/>
                        </a:lnSpc>
                        <a:tabLst/>
                      </a:pPr>
                      <a:endParaRPr sz="1000" dirty="0">
                        <a:latin typeface="Arial"/>
                        <a:ea typeface="Arial"/>
                        <a:cs typeface="Arial"/>
                      </a:endParaRPr>
                    </a:p>
                    <a:p>
                      <a:pPr algn="l" rtl="0" eaLnBrk="0">
                        <a:lnSpc>
                          <a:spcPct val="124000"/>
                        </a:lnSpc>
                        <a:tabLst/>
                      </a:pPr>
                      <a:endParaRPr sz="1000" dirty="0">
                        <a:latin typeface="Arial"/>
                        <a:ea typeface="Arial"/>
                        <a:cs typeface="Arial"/>
                      </a:endParaRPr>
                    </a:p>
                    <a:p>
                      <a:pPr algn="l" rtl="0" eaLnBrk="0">
                        <a:lnSpc>
                          <a:spcPct val="117000"/>
                        </a:lnSpc>
                        <a:tabLst/>
                      </a:pPr>
                      <a:endParaRPr sz="300" dirty="0">
                        <a:latin typeface="Arial"/>
                        <a:ea typeface="Arial"/>
                        <a:cs typeface="Arial"/>
                      </a:endParaRPr>
                    </a:p>
                    <a:p>
                      <a:pPr marL="233045" indent="-635" algn="l" rtl="0" eaLnBrk="0">
                        <a:lnSpc>
                          <a:spcPct val="117000"/>
                        </a:lnSpc>
                        <a:spcBef>
                          <a:spcPts val="2"/>
                        </a:spcBef>
                        <a:tabLst/>
                      </a:pPr>
                      <a:r>
                        <a:rPr sz="1400" kern="0" spc="0" dirty="0">
                          <a:solidFill>
                            <a:srgbClr val="000000">
                              <a:alpha val="100000"/>
                            </a:srgbClr>
                          </a:solidFill>
                          <a:latin typeface="Microsoft YaHei"/>
                          <a:ea typeface="Microsoft YaHei"/>
                          <a:cs typeface="Microsoft YaHei"/>
                        </a:rPr>
                        <a:t>未设置固定式可燃气体浓度报警装置或设置</a:t>
                      </a:r>
                      <a:r>
                        <a:rPr sz="1400" kern="0" spc="-10" dirty="0">
                          <a:solidFill>
                            <a:srgbClr val="000000">
                              <a:alpha val="100000"/>
                            </a:srgbClr>
                          </a:solidFill>
                          <a:latin typeface="Microsoft YaHei"/>
                          <a:ea typeface="Microsoft YaHei"/>
                          <a:cs typeface="Microsoft YaHei"/>
                        </a:rPr>
                        <a:t>数量及</a:t>
                      </a:r>
                      <a:r>
                        <a:rPr sz="1400" kern="0" spc="0" dirty="0">
                          <a:solidFill>
                            <a:srgbClr val="000000">
                              <a:alpha val="100000"/>
                            </a:srgbClr>
                          </a:solidFill>
                          <a:latin typeface="Microsoft YaHei"/>
                          <a:ea typeface="Microsoft YaHei"/>
                          <a:cs typeface="Microsoft YaHei"/>
                        </a:rPr>
                        <a:t>      </a:t>
                      </a:r>
                      <a:r>
                        <a:rPr sz="1400" kern="0" spc="-30" dirty="0">
                          <a:solidFill>
                            <a:srgbClr val="000000">
                              <a:alpha val="100000"/>
                            </a:srgbClr>
                          </a:solidFill>
                          <a:latin typeface="Microsoft YaHei"/>
                          <a:ea typeface="Microsoft YaHei"/>
                          <a:cs typeface="Microsoft YaHei"/>
                        </a:rPr>
                        <a:t>安装位置不符合要求 ，构成重大隐患</a:t>
                      </a:r>
                      <a:endParaRPr sz="1400" dirty="0">
                        <a:latin typeface="Microsoft YaHei"/>
                        <a:ea typeface="Microsoft YaHei"/>
                        <a:cs typeface="Microsoft YaHei"/>
                      </a:endParaRPr>
                    </a:p>
                  </a:txBody>
                  <a:tcPr marL="0" marR="0" marT="0" marB="0">
                    <a:lnL w="12700" cap="flat" cmpd="sng" algn="ctr">
                      <a:solidFill>
                        <a:srgbClr val="8EBFD6"/>
                      </a:solidFill>
                      <a:prstDash val="solid"/>
                      <a:round/>
                      <a:headEnd type="none" w="med" len="med"/>
                      <a:tailEnd type="none" w="med" len="med"/>
                    </a:lnL>
                    <a:lnR w="12700" cap="flat" cmpd="sng" algn="ctr">
                      <a:solidFill>
                        <a:srgbClr val="8EBFD6"/>
                      </a:solidFill>
                      <a:prstDash val="solid"/>
                      <a:round/>
                      <a:headEnd type="none" w="med" len="med"/>
                      <a:tailEnd type="none" w="med" len="med"/>
                    </a:lnR>
                    <a:lnT>
                      <a:noFill/>
                    </a:lnT>
                    <a:lnB w="12700" cap="flat" cmpd="sng" algn="ctr">
                      <a:solidFill>
                        <a:srgbClr val="8EBFD6"/>
                      </a:solidFill>
                      <a:prstDash val="solid"/>
                      <a:round/>
                      <a:headEnd type="none" w="med" len="med"/>
                      <a:tailEnd type="none" w="med" len="med"/>
                    </a:lnB>
                  </a:tcPr>
                </a:tc>
                <a:tc>
                  <a:txBody>
                    <a:bodyPr/>
                    <a:lstStyle/>
                    <a:p>
                      <a:pPr algn="l" rtl="0" eaLnBrk="0">
                        <a:lnSpc>
                          <a:spcPct val="157000"/>
                        </a:lnSpc>
                        <a:tabLst/>
                      </a:pPr>
                      <a:endParaRPr sz="1000" dirty="0">
                        <a:latin typeface="Arial"/>
                        <a:ea typeface="Arial"/>
                        <a:cs typeface="Arial"/>
                      </a:endParaRPr>
                    </a:p>
                    <a:p>
                      <a:pPr marL="1162050" algn="l" rtl="0" eaLnBrk="0">
                        <a:lnSpc>
                          <a:spcPct val="85000"/>
                        </a:lnSpc>
                        <a:spcBef>
                          <a:spcPts val="4"/>
                        </a:spcBef>
                        <a:tabLst/>
                      </a:pPr>
                      <a:r>
                        <a:rPr sz="1600" kern="0" spc="140" dirty="0">
                          <a:solidFill>
                            <a:srgbClr val="000000">
                              <a:alpha val="100000"/>
                            </a:srgbClr>
                          </a:solidFill>
                          <a:latin typeface="Microsoft YaHei"/>
                          <a:ea typeface="Microsoft YaHei"/>
                          <a:cs typeface="Microsoft YaHei"/>
                        </a:rPr>
                        <a:t>相关参考依据</a:t>
                      </a:r>
                      <a:endParaRPr sz="1600" dirty="0">
                        <a:latin typeface="Microsoft YaHei"/>
                        <a:ea typeface="Microsoft YaHei"/>
                        <a:cs typeface="Microsoft YaHei"/>
                      </a:endParaRPr>
                    </a:p>
                    <a:p>
                      <a:pPr algn="l" rtl="0" eaLnBrk="0">
                        <a:lnSpc>
                          <a:spcPct val="194000"/>
                        </a:lnSpc>
                        <a:tabLst/>
                      </a:pPr>
                      <a:endParaRPr sz="1000" dirty="0">
                        <a:latin typeface="Arial"/>
                        <a:ea typeface="Arial"/>
                        <a:cs typeface="Arial"/>
                      </a:endParaRPr>
                    </a:p>
                    <a:p>
                      <a:pPr marL="232409" indent="83819" algn="l" rtl="0" eaLnBrk="0">
                        <a:lnSpc>
                          <a:spcPct val="121000"/>
                        </a:lnSpc>
                        <a:spcBef>
                          <a:spcPts val="363"/>
                        </a:spcBef>
                        <a:tabLst/>
                      </a:pPr>
                      <a:r>
                        <a:rPr sz="1200" kern="0" spc="50" dirty="0">
                          <a:solidFill>
                            <a:srgbClr val="FF0000">
                              <a:alpha val="100000"/>
                            </a:srgbClr>
                          </a:solidFill>
                          <a:latin typeface="Microsoft YaHei"/>
                          <a:ea typeface="Microsoft YaHei"/>
                          <a:cs typeface="Microsoft YaHei"/>
                        </a:rPr>
                        <a:t>【依据】</a:t>
                      </a:r>
                      <a:r>
                        <a:rPr sz="1200" kern="0" spc="-80" dirty="0">
                          <a:solidFill>
                            <a:srgbClr val="FF0000">
                              <a:alpha val="100000"/>
                            </a:srgbClr>
                          </a:solidFill>
                          <a:latin typeface="Microsoft YaHei"/>
                          <a:ea typeface="Microsoft YaHei"/>
                          <a:cs typeface="Microsoft YaHei"/>
                        </a:rPr>
                        <a:t> </a:t>
                      </a:r>
                      <a:r>
                        <a:rPr sz="1200" kern="0" spc="50" dirty="0">
                          <a:solidFill>
                            <a:srgbClr val="000000">
                              <a:alpha val="100000"/>
                            </a:srgbClr>
                          </a:solidFill>
                          <a:latin typeface="Microsoft YaHei"/>
                          <a:ea typeface="Microsoft YaHei"/>
                          <a:cs typeface="Microsoft YaHei"/>
                        </a:rPr>
                        <a:t>《燃气工程项目规范》</a:t>
                      </a:r>
                      <a:r>
                        <a:rPr sz="1200" kern="0" spc="-110" dirty="0">
                          <a:solidFill>
                            <a:srgbClr val="000000">
                              <a:alpha val="100000"/>
                            </a:srgbClr>
                          </a:solidFill>
                          <a:latin typeface="Microsoft YaHei"/>
                          <a:ea typeface="Microsoft YaHei"/>
                          <a:cs typeface="Microsoft YaHei"/>
                        </a:rPr>
                        <a:t> </a:t>
                      </a:r>
                      <a:r>
                        <a:rPr sz="1200" kern="0" spc="50" dirty="0">
                          <a:solidFill>
                            <a:srgbClr val="000000">
                              <a:alpha val="100000"/>
                            </a:srgbClr>
                          </a:solidFill>
                          <a:latin typeface="Microsoft YaHei"/>
                          <a:ea typeface="Microsoft YaHei"/>
                          <a:cs typeface="Microsoft YaHei"/>
                        </a:rPr>
                        <a:t>第</a:t>
                      </a:r>
                      <a:r>
                        <a:rPr sz="1200" kern="0" spc="250" dirty="0">
                          <a:solidFill>
                            <a:srgbClr val="000000">
                              <a:alpha val="100000"/>
                            </a:srgbClr>
                          </a:solidFill>
                          <a:latin typeface="Microsoft YaHei"/>
                          <a:ea typeface="Microsoft YaHei"/>
                          <a:cs typeface="Microsoft YaHei"/>
                        </a:rPr>
                        <a:t> </a:t>
                      </a:r>
                      <a:r>
                        <a:rPr sz="1200" kern="0" spc="50" dirty="0">
                          <a:solidFill>
                            <a:srgbClr val="000000">
                              <a:alpha val="100000"/>
                            </a:srgbClr>
                          </a:solidFill>
                          <a:latin typeface="Microsoft YaHei"/>
                          <a:ea typeface="Microsoft YaHei"/>
                          <a:cs typeface="Microsoft YaHei"/>
                        </a:rPr>
                        <a:t>4.2.17</a:t>
                      </a:r>
                      <a:r>
                        <a:rPr sz="1200" kern="0" spc="0" dirty="0">
                          <a:solidFill>
                            <a:srgbClr val="000000">
                              <a:alpha val="100000"/>
                            </a:srgbClr>
                          </a:solidFill>
                          <a:latin typeface="Microsoft YaHei"/>
                          <a:ea typeface="Microsoft YaHei"/>
                          <a:cs typeface="Microsoft YaHei"/>
                        </a:rPr>
                        <a:t>         </a:t>
                      </a:r>
                      <a:r>
                        <a:rPr sz="1200" kern="0" spc="90" dirty="0">
                          <a:solidFill>
                            <a:srgbClr val="000000">
                              <a:alpha val="100000"/>
                            </a:srgbClr>
                          </a:solidFill>
                          <a:latin typeface="Microsoft YaHei"/>
                          <a:ea typeface="Microsoft YaHei"/>
                          <a:cs typeface="Microsoft YaHei"/>
                        </a:rPr>
                        <a:t>条 ：燃气厂站内可燃气体泄漏浓度可</a:t>
                      </a:r>
                      <a:r>
                        <a:rPr sz="1200" kern="0" spc="80" dirty="0">
                          <a:solidFill>
                            <a:srgbClr val="000000">
                              <a:alpha val="100000"/>
                            </a:srgbClr>
                          </a:solidFill>
                          <a:latin typeface="Microsoft YaHei"/>
                          <a:ea typeface="Microsoft YaHei"/>
                          <a:cs typeface="Microsoft YaHei"/>
                        </a:rPr>
                        <a:t>能达到</a:t>
                      </a:r>
                      <a:r>
                        <a:rPr sz="1200" kern="0" spc="0" dirty="0">
                          <a:solidFill>
                            <a:srgbClr val="000000">
                              <a:alpha val="100000"/>
                            </a:srgbClr>
                          </a:solidFill>
                          <a:latin typeface="Microsoft YaHei"/>
                          <a:ea typeface="Microsoft YaHei"/>
                          <a:cs typeface="Microsoft YaHei"/>
                        </a:rPr>
                        <a:t>       </a:t>
                      </a:r>
                      <a:r>
                        <a:rPr sz="1200" kern="0" spc="90" dirty="0">
                          <a:solidFill>
                            <a:srgbClr val="000000">
                              <a:alpha val="100000"/>
                            </a:srgbClr>
                          </a:solidFill>
                          <a:latin typeface="Microsoft YaHei"/>
                          <a:ea typeface="Microsoft YaHei"/>
                          <a:cs typeface="Microsoft YaHei"/>
                        </a:rPr>
                        <a:t>爆炸下限</a:t>
                      </a:r>
                      <a:r>
                        <a:rPr sz="1200" kern="0" spc="350" dirty="0">
                          <a:solidFill>
                            <a:srgbClr val="000000">
                              <a:alpha val="100000"/>
                            </a:srgbClr>
                          </a:solidFill>
                          <a:latin typeface="Microsoft YaHei"/>
                          <a:ea typeface="Microsoft YaHei"/>
                          <a:cs typeface="Microsoft YaHei"/>
                        </a:rPr>
                        <a:t> </a:t>
                      </a:r>
                      <a:r>
                        <a:rPr sz="1200" kern="0" spc="90" dirty="0">
                          <a:solidFill>
                            <a:srgbClr val="000000">
                              <a:alpha val="100000"/>
                            </a:srgbClr>
                          </a:solidFill>
                          <a:latin typeface="Microsoft YaHei"/>
                          <a:ea typeface="Microsoft YaHei"/>
                          <a:cs typeface="Microsoft YaHei"/>
                        </a:rPr>
                        <a:t>20%的燃气设施区域内或建</a:t>
                      </a:r>
                      <a:r>
                        <a:rPr sz="1200" kern="0" spc="330" dirty="0">
                          <a:solidFill>
                            <a:srgbClr val="000000">
                              <a:alpha val="100000"/>
                            </a:srgbClr>
                          </a:solidFill>
                          <a:latin typeface="Microsoft YaHei"/>
                          <a:ea typeface="Microsoft YaHei"/>
                          <a:cs typeface="Microsoft YaHei"/>
                        </a:rPr>
                        <a:t> </a:t>
                      </a:r>
                      <a:r>
                        <a:rPr sz="1200" kern="0" spc="90" dirty="0">
                          <a:solidFill>
                            <a:srgbClr val="000000">
                              <a:alpha val="100000"/>
                            </a:srgbClr>
                          </a:solidFill>
                          <a:latin typeface="Microsoft YaHei"/>
                          <a:ea typeface="Microsoft YaHei"/>
                          <a:cs typeface="Microsoft YaHei"/>
                        </a:rPr>
                        <a:t>(构)</a:t>
                      </a:r>
                      <a:r>
                        <a:rPr sz="1200" kern="0" spc="0" dirty="0">
                          <a:solidFill>
                            <a:srgbClr val="000000">
                              <a:alpha val="100000"/>
                            </a:srgbClr>
                          </a:solidFill>
                          <a:latin typeface="Microsoft YaHei"/>
                          <a:ea typeface="Microsoft YaHei"/>
                          <a:cs typeface="Microsoft YaHei"/>
                        </a:rPr>
                        <a:t>        </a:t>
                      </a:r>
                      <a:r>
                        <a:rPr sz="1200" kern="0" spc="90" dirty="0">
                          <a:solidFill>
                            <a:srgbClr val="000000">
                              <a:alpha val="100000"/>
                            </a:srgbClr>
                          </a:solidFill>
                          <a:latin typeface="Microsoft YaHei"/>
                          <a:ea typeface="Microsoft YaHei"/>
                          <a:cs typeface="Microsoft YaHei"/>
                        </a:rPr>
                        <a:t>筑物内 ，应设置固定式可燃气体浓度</a:t>
                      </a:r>
                      <a:r>
                        <a:rPr sz="1200" kern="0" spc="80" dirty="0">
                          <a:solidFill>
                            <a:srgbClr val="000000">
                              <a:alpha val="100000"/>
                            </a:srgbClr>
                          </a:solidFill>
                          <a:latin typeface="Microsoft YaHei"/>
                          <a:ea typeface="Microsoft YaHei"/>
                          <a:cs typeface="Microsoft YaHei"/>
                        </a:rPr>
                        <a:t>报警装</a:t>
                      </a:r>
                      <a:r>
                        <a:rPr sz="1200" kern="0" spc="0" dirty="0">
                          <a:solidFill>
                            <a:srgbClr val="000000">
                              <a:alpha val="100000"/>
                            </a:srgbClr>
                          </a:solidFill>
                          <a:latin typeface="Microsoft YaHei"/>
                          <a:ea typeface="Microsoft YaHei"/>
                          <a:cs typeface="Microsoft YaHei"/>
                        </a:rPr>
                        <a:t>       </a:t>
                      </a:r>
                      <a:r>
                        <a:rPr sz="1200" kern="0" spc="40" dirty="0">
                          <a:solidFill>
                            <a:srgbClr val="000000">
                              <a:alpha val="100000"/>
                            </a:srgbClr>
                          </a:solidFill>
                          <a:latin typeface="Microsoft YaHei"/>
                          <a:ea typeface="Microsoft YaHei"/>
                          <a:cs typeface="Microsoft YaHei"/>
                        </a:rPr>
                        <a:t>置。</a:t>
                      </a:r>
                      <a:endParaRPr sz="1200" dirty="0">
                        <a:latin typeface="Microsoft YaHei"/>
                        <a:ea typeface="Microsoft YaHei"/>
                        <a:cs typeface="Microsoft YaHei"/>
                      </a:endParaRPr>
                    </a:p>
                    <a:p>
                      <a:pPr marL="231775" indent="82550" algn="l" rtl="0" eaLnBrk="0">
                        <a:lnSpc>
                          <a:spcPct val="119000"/>
                        </a:lnSpc>
                        <a:spcBef>
                          <a:spcPts val="171"/>
                        </a:spcBef>
                        <a:tabLst/>
                      </a:pPr>
                      <a:r>
                        <a:rPr sz="1200" kern="0" spc="60" dirty="0">
                          <a:solidFill>
                            <a:srgbClr val="FF0000">
                              <a:alpha val="100000"/>
                            </a:srgbClr>
                          </a:solidFill>
                          <a:latin typeface="Microsoft YaHei"/>
                          <a:ea typeface="Microsoft YaHei"/>
                          <a:cs typeface="Microsoft YaHei"/>
                        </a:rPr>
                        <a:t>〖解读〗</a:t>
                      </a:r>
                      <a:r>
                        <a:rPr sz="1200" kern="0" spc="-80" dirty="0">
                          <a:solidFill>
                            <a:srgbClr val="FF0000">
                              <a:alpha val="100000"/>
                            </a:srgbClr>
                          </a:solidFill>
                          <a:latin typeface="Microsoft YaHei"/>
                          <a:ea typeface="Microsoft YaHei"/>
                          <a:cs typeface="Microsoft YaHei"/>
                        </a:rPr>
                        <a:t> </a:t>
                      </a:r>
                      <a:r>
                        <a:rPr sz="1200" kern="0" spc="60" dirty="0">
                          <a:solidFill>
                            <a:srgbClr val="000000">
                              <a:alpha val="100000"/>
                            </a:srgbClr>
                          </a:solidFill>
                          <a:latin typeface="Microsoft YaHei"/>
                          <a:ea typeface="Microsoft YaHei"/>
                          <a:cs typeface="Microsoft YaHei"/>
                        </a:rPr>
                        <a:t>《燃气工程项目规范》</a:t>
                      </a:r>
                      <a:r>
                        <a:rPr sz="1200" kern="0" spc="-50" dirty="0">
                          <a:solidFill>
                            <a:srgbClr val="000000">
                              <a:alpha val="100000"/>
                            </a:srgbClr>
                          </a:solidFill>
                          <a:latin typeface="Microsoft YaHei"/>
                          <a:ea typeface="Microsoft YaHei"/>
                          <a:cs typeface="Microsoft YaHei"/>
                        </a:rPr>
                        <a:t> </a:t>
                      </a:r>
                      <a:r>
                        <a:rPr sz="1200" kern="0" spc="0" dirty="0">
                          <a:solidFill>
                            <a:srgbClr val="000000">
                              <a:alpha val="100000"/>
                            </a:srgbClr>
                          </a:solidFill>
                          <a:latin typeface="Microsoft YaHei"/>
                          <a:ea typeface="Microsoft YaHei"/>
                          <a:cs typeface="Microsoft YaHei"/>
                        </a:rPr>
                        <a:t>GB</a:t>
                      </a:r>
                      <a:r>
                        <a:rPr sz="1200" kern="0" spc="60" dirty="0">
                          <a:solidFill>
                            <a:srgbClr val="000000">
                              <a:alpha val="100000"/>
                            </a:srgbClr>
                          </a:solidFill>
                          <a:latin typeface="Microsoft YaHei"/>
                          <a:ea typeface="Microsoft YaHei"/>
                          <a:cs typeface="Microsoft YaHei"/>
                        </a:rPr>
                        <a:t>55009</a:t>
                      </a:r>
                      <a:r>
                        <a:rPr sz="1200" kern="0" spc="0" dirty="0">
                          <a:solidFill>
                            <a:srgbClr val="000000">
                              <a:alpha val="100000"/>
                            </a:srgbClr>
                          </a:solidFill>
                          <a:latin typeface="Microsoft YaHei"/>
                          <a:ea typeface="Microsoft YaHei"/>
                          <a:cs typeface="Microsoft YaHei"/>
                        </a:rPr>
                        <a:t>         </a:t>
                      </a:r>
                      <a:r>
                        <a:rPr sz="1200" kern="0" spc="100" dirty="0">
                          <a:solidFill>
                            <a:srgbClr val="000000">
                              <a:alpha val="100000"/>
                            </a:srgbClr>
                          </a:solidFill>
                          <a:latin typeface="Microsoft YaHei"/>
                          <a:ea typeface="Microsoft YaHei"/>
                          <a:cs typeface="Microsoft YaHei"/>
                        </a:rPr>
                        <a:t>实施指南(4)应设置两级</a:t>
                      </a:r>
                      <a:r>
                        <a:rPr sz="1200" kern="0" spc="90" dirty="0">
                          <a:solidFill>
                            <a:srgbClr val="000000">
                              <a:alpha val="100000"/>
                            </a:srgbClr>
                          </a:solidFill>
                          <a:latin typeface="Microsoft YaHei"/>
                          <a:ea typeface="Microsoft YaHei"/>
                          <a:cs typeface="Microsoft YaHei"/>
                        </a:rPr>
                        <a:t>报警</a:t>
                      </a:r>
                      <a:r>
                        <a:rPr sz="1200" kern="0" spc="-170" dirty="0">
                          <a:solidFill>
                            <a:srgbClr val="000000">
                              <a:alpha val="100000"/>
                            </a:srgbClr>
                          </a:solidFill>
                          <a:latin typeface="Microsoft YaHei"/>
                          <a:ea typeface="Microsoft YaHei"/>
                          <a:cs typeface="Microsoft YaHei"/>
                        </a:rPr>
                        <a:t> </a:t>
                      </a:r>
                      <a:r>
                        <a:rPr sz="1200" kern="0" spc="90" dirty="0">
                          <a:solidFill>
                            <a:srgbClr val="000000">
                              <a:alpha val="100000"/>
                            </a:srgbClr>
                          </a:solidFill>
                          <a:latin typeface="Microsoft YaHei"/>
                          <a:ea typeface="Microsoft YaHei"/>
                          <a:cs typeface="Microsoft YaHei"/>
                        </a:rPr>
                        <a:t>。</a:t>
                      </a:r>
                      <a:r>
                        <a:rPr sz="1200" kern="0" spc="-210" dirty="0">
                          <a:solidFill>
                            <a:srgbClr val="000000">
                              <a:alpha val="100000"/>
                            </a:srgbClr>
                          </a:solidFill>
                          <a:latin typeface="Microsoft YaHei"/>
                          <a:ea typeface="Microsoft YaHei"/>
                          <a:cs typeface="Microsoft YaHei"/>
                        </a:rPr>
                        <a:t> </a:t>
                      </a:r>
                      <a:r>
                        <a:rPr sz="1200" kern="0" spc="90" dirty="0">
                          <a:solidFill>
                            <a:srgbClr val="000000">
                              <a:alpha val="100000"/>
                            </a:srgbClr>
                          </a:solidFill>
                          <a:latin typeface="Microsoft YaHei"/>
                          <a:ea typeface="Microsoft YaHei"/>
                          <a:cs typeface="Microsoft YaHei"/>
                        </a:rPr>
                        <a:t>可燃气体的</a:t>
                      </a:r>
                      <a:r>
                        <a:rPr sz="1200" kern="0" spc="0" dirty="0">
                          <a:solidFill>
                            <a:srgbClr val="000000">
                              <a:alpha val="100000"/>
                            </a:srgbClr>
                          </a:solidFill>
                          <a:latin typeface="Microsoft YaHei"/>
                          <a:ea typeface="Microsoft YaHei"/>
                          <a:cs typeface="Microsoft YaHei"/>
                        </a:rPr>
                        <a:t>         </a:t>
                      </a:r>
                      <a:r>
                        <a:rPr sz="1200" kern="0" spc="110" dirty="0">
                          <a:solidFill>
                            <a:srgbClr val="000000">
                              <a:alpha val="100000"/>
                            </a:srgbClr>
                          </a:solidFill>
                          <a:latin typeface="Microsoft YaHei"/>
                          <a:ea typeface="Microsoft YaHei"/>
                          <a:cs typeface="Microsoft YaHei"/>
                        </a:rPr>
                        <a:t>一级报警浓度设定值不应大于其爆炸下限值</a:t>
                      </a:r>
                      <a:r>
                        <a:rPr sz="1200" kern="0" spc="0" dirty="0">
                          <a:solidFill>
                            <a:srgbClr val="000000">
                              <a:alpha val="100000"/>
                            </a:srgbClr>
                          </a:solidFill>
                          <a:latin typeface="Microsoft YaHei"/>
                          <a:ea typeface="Microsoft YaHei"/>
                          <a:cs typeface="Microsoft YaHei"/>
                        </a:rPr>
                        <a:t>       </a:t>
                      </a:r>
                      <a:r>
                        <a:rPr sz="1200" kern="0" spc="80" dirty="0">
                          <a:solidFill>
                            <a:srgbClr val="000000">
                              <a:alpha val="100000"/>
                            </a:srgbClr>
                          </a:solidFill>
                          <a:latin typeface="Microsoft YaHei"/>
                          <a:ea typeface="Microsoft YaHei"/>
                          <a:cs typeface="Microsoft YaHei"/>
                        </a:rPr>
                        <a:t>(体积分数)的</a:t>
                      </a:r>
                      <a:r>
                        <a:rPr sz="1200" kern="0" spc="370" dirty="0">
                          <a:solidFill>
                            <a:srgbClr val="000000">
                              <a:alpha val="100000"/>
                            </a:srgbClr>
                          </a:solidFill>
                          <a:latin typeface="Microsoft YaHei"/>
                          <a:ea typeface="Microsoft YaHei"/>
                          <a:cs typeface="Microsoft YaHei"/>
                        </a:rPr>
                        <a:t> </a:t>
                      </a:r>
                      <a:r>
                        <a:rPr sz="1200" kern="0" spc="80" dirty="0">
                          <a:solidFill>
                            <a:srgbClr val="000000">
                              <a:alpha val="100000"/>
                            </a:srgbClr>
                          </a:solidFill>
                          <a:latin typeface="Microsoft YaHei"/>
                          <a:ea typeface="Microsoft YaHei"/>
                          <a:cs typeface="Microsoft YaHei"/>
                        </a:rPr>
                        <a:t>20%  ，可燃气体的二级报警</a:t>
                      </a:r>
                      <a:r>
                        <a:rPr sz="1200" kern="0" spc="0" dirty="0">
                          <a:solidFill>
                            <a:srgbClr val="000000">
                              <a:alpha val="100000"/>
                            </a:srgbClr>
                          </a:solidFill>
                          <a:latin typeface="Microsoft YaHei"/>
                          <a:ea typeface="Microsoft YaHei"/>
                          <a:cs typeface="Microsoft YaHei"/>
                        </a:rPr>
                        <a:t>        </a:t>
                      </a:r>
                      <a:r>
                        <a:rPr sz="1200" kern="0" spc="110" dirty="0">
                          <a:solidFill>
                            <a:srgbClr val="000000">
                              <a:alpha val="100000"/>
                            </a:srgbClr>
                          </a:solidFill>
                          <a:latin typeface="Microsoft YaHei"/>
                          <a:ea typeface="Microsoft YaHei"/>
                          <a:cs typeface="Microsoft YaHei"/>
                        </a:rPr>
                        <a:t>浓度设定值不应大于其爆炸下限值(体积分</a:t>
                      </a:r>
                      <a:r>
                        <a:rPr sz="1200" kern="0" spc="0" dirty="0">
                          <a:solidFill>
                            <a:srgbClr val="000000">
                              <a:alpha val="100000"/>
                            </a:srgbClr>
                          </a:solidFill>
                          <a:latin typeface="Microsoft YaHei"/>
                          <a:ea typeface="Microsoft YaHei"/>
                          <a:cs typeface="Microsoft YaHei"/>
                        </a:rPr>
                        <a:t>         </a:t>
                      </a:r>
                      <a:r>
                        <a:rPr sz="1200" kern="0" spc="80" dirty="0">
                          <a:solidFill>
                            <a:srgbClr val="000000">
                              <a:alpha val="100000"/>
                            </a:srgbClr>
                          </a:solidFill>
                          <a:latin typeface="Microsoft YaHei"/>
                          <a:ea typeface="Microsoft YaHei"/>
                          <a:cs typeface="Microsoft YaHei"/>
                        </a:rPr>
                        <a:t>数)的</a:t>
                      </a:r>
                      <a:r>
                        <a:rPr sz="1200" kern="0" spc="250" dirty="0">
                          <a:solidFill>
                            <a:srgbClr val="000000">
                              <a:alpha val="100000"/>
                            </a:srgbClr>
                          </a:solidFill>
                          <a:latin typeface="Microsoft YaHei"/>
                          <a:ea typeface="Microsoft YaHei"/>
                          <a:cs typeface="Microsoft YaHei"/>
                        </a:rPr>
                        <a:t> </a:t>
                      </a:r>
                      <a:r>
                        <a:rPr sz="1200" kern="0" spc="80" dirty="0">
                          <a:solidFill>
                            <a:srgbClr val="000000">
                              <a:alpha val="100000"/>
                            </a:srgbClr>
                          </a:solidFill>
                          <a:latin typeface="Microsoft YaHei"/>
                          <a:ea typeface="Microsoft YaHei"/>
                          <a:cs typeface="Microsoft YaHei"/>
                        </a:rPr>
                        <a:t>40%。</a:t>
                      </a:r>
                      <a:endParaRPr sz="1200" dirty="0">
                        <a:latin typeface="Microsoft YaHei"/>
                        <a:ea typeface="Microsoft YaHei"/>
                        <a:cs typeface="Microsoft YaHei"/>
                      </a:endParaRPr>
                    </a:p>
                  </a:txBody>
                  <a:tcPr marL="0" marR="0" marT="0" marB="0">
                    <a:lnL w="12700" cap="flat" cmpd="sng" algn="ctr">
                      <a:solidFill>
                        <a:srgbClr val="8EBFD6"/>
                      </a:solidFill>
                      <a:prstDash val="solid"/>
                      <a:round/>
                      <a:headEnd type="none" w="med" len="med"/>
                      <a:tailEnd type="none" w="med" len="med"/>
                    </a:lnL>
                    <a:lnR>
                      <a:noFill/>
                    </a:lnR>
                    <a:lnT>
                      <a:noFill/>
                    </a:lnT>
                    <a:lnB w="12700" cap="flat" cmpd="sng" algn="ctr">
                      <a:solidFill>
                        <a:srgbClr val="8EBFD6"/>
                      </a:solidFill>
                      <a:prstDash val="solid"/>
                      <a:round/>
                      <a:headEnd type="none" w="med" len="med"/>
                      <a:tailEnd type="none" w="med" len="med"/>
                    </a:lnB>
                  </a:tcPr>
                </a:tc>
                <a:extLst>
                  <a:ext uri="{0D108BD9-81ED-4DB2-BD59-A6C34878D82A}">
                    <a16:rowId xmlns:a16="http://schemas.microsoft.com/office/drawing/2014/main" val="10000"/>
                  </a:ext>
                </a:extLst>
              </a:tr>
            </a:tbl>
          </a:graphicData>
        </a:graphic>
      </p:graphicFrame>
      <p:sp>
        <p:nvSpPr>
          <p:cNvPr id="1752" name="textbox 1752"/>
          <p:cNvSpPr/>
          <p:nvPr/>
        </p:nvSpPr>
        <p:spPr>
          <a:xfrm>
            <a:off x="653342" y="510426"/>
            <a:ext cx="8768080" cy="875030"/>
          </a:xfrm>
          <a:prstGeom prst="rect">
            <a:avLst/>
          </a:prstGeom>
          <a:noFill/>
          <a:ln w="0" cap="flat">
            <a:noFill/>
            <a:prstDash val="solid"/>
            <a:miter lim="0"/>
          </a:ln>
        </p:spPr>
        <p:txBody>
          <a:bodyPr vert="horz" wrap="square" lIns="0" tIns="0" rIns="0" bIns="0"/>
          <a:lstStyle/>
          <a:p>
            <a:pPr algn="l" rtl="0" eaLnBrk="0">
              <a:lnSpc>
                <a:spcPct val="83341"/>
              </a:lnSpc>
              <a:tabLst/>
            </a:pPr>
            <a:endParaRPr sz="100" dirty="0">
              <a:latin typeface="Arial"/>
              <a:ea typeface="Arial"/>
              <a:cs typeface="Arial"/>
            </a:endParaRPr>
          </a:p>
          <a:p>
            <a:pPr marL="215900" algn="l" rtl="0" eaLnBrk="0">
              <a:lnSpc>
                <a:spcPts val="4227"/>
              </a:lnSpc>
              <a:tabLst/>
            </a:pPr>
            <a:r>
              <a:rPr sz="3200" b="1" kern="0" spc="-80" dirty="0">
                <a:solidFill>
                  <a:srgbClr val="000000">
                    <a:alpha val="100000"/>
                  </a:srgbClr>
                </a:solidFill>
                <a:latin typeface="Microsoft YaHei"/>
                <a:ea typeface="Microsoft YaHei"/>
                <a:cs typeface="Microsoft YaHei"/>
              </a:rPr>
              <a:t>《城镇燃气经营安全重大隐患判定标准》解析</a:t>
            </a:r>
            <a:endParaRPr sz="3200" dirty="0">
              <a:latin typeface="Microsoft YaHei"/>
              <a:ea typeface="Microsoft YaHei"/>
              <a:cs typeface="Microsoft YaHei"/>
            </a:endParaRPr>
          </a:p>
          <a:p>
            <a:pPr marL="100330" algn="l" rtl="0" eaLnBrk="0">
              <a:lnSpc>
                <a:spcPts val="2123"/>
              </a:lnSpc>
              <a:spcBef>
                <a:spcPts val="334"/>
              </a:spcBef>
              <a:tabLst/>
            </a:pPr>
            <a:r>
              <a:rPr sz="1600" kern="0" spc="10" dirty="0">
                <a:solidFill>
                  <a:srgbClr val="FF0000">
                    <a:alpha val="100000"/>
                  </a:srgbClr>
                </a:solidFill>
                <a:latin typeface="Wingdings"/>
                <a:ea typeface="Wingdings"/>
                <a:cs typeface="Wingdings"/>
              </a:rPr>
              <a:t>n</a:t>
            </a:r>
            <a:r>
              <a:rPr sz="1600" kern="0" spc="-570" dirty="0">
                <a:solidFill>
                  <a:srgbClr val="FF0000">
                    <a:alpha val="100000"/>
                  </a:srgbClr>
                </a:solidFill>
                <a:latin typeface="Wingdings"/>
                <a:ea typeface="Wingdings"/>
                <a:cs typeface="Wingdings"/>
              </a:rPr>
              <a:t> </a:t>
            </a:r>
            <a:r>
              <a:rPr sz="1600" kern="0" spc="10" dirty="0">
                <a:solidFill>
                  <a:srgbClr val="000000">
                    <a:alpha val="100000"/>
                  </a:srgbClr>
                </a:solidFill>
                <a:latin typeface="Microsoft YaHei"/>
                <a:ea typeface="Microsoft YaHei"/>
                <a:cs typeface="Microsoft YaHei"/>
              </a:rPr>
              <a:t>第五条  燃气经营者在燃气厂站安全管理中</a:t>
            </a:r>
            <a:r>
              <a:rPr sz="1600" kern="0" spc="0" dirty="0">
                <a:solidFill>
                  <a:srgbClr val="000000">
                    <a:alpha val="100000"/>
                  </a:srgbClr>
                </a:solidFill>
                <a:latin typeface="Microsoft YaHei"/>
                <a:ea typeface="Microsoft YaHei"/>
                <a:cs typeface="Microsoft YaHei"/>
              </a:rPr>
              <a:t> ，有下列情形之一的 ，判定为重大隐患 </a:t>
            </a:r>
            <a:r>
              <a:rPr sz="1600" kern="0" spc="-380" dirty="0">
                <a:solidFill>
                  <a:srgbClr val="000000">
                    <a:alpha val="100000"/>
                  </a:srgbClr>
                </a:solidFill>
                <a:latin typeface="Microsoft YaHei"/>
                <a:ea typeface="Microsoft YaHei"/>
                <a:cs typeface="Microsoft YaHei"/>
              </a:rPr>
              <a:t>：（</a:t>
            </a:r>
            <a:r>
              <a:rPr sz="1600" kern="0" spc="80" dirty="0">
                <a:solidFill>
                  <a:srgbClr val="000000">
                    <a:alpha val="100000"/>
                  </a:srgbClr>
                </a:solidFill>
                <a:latin typeface="Microsoft YaHei"/>
                <a:ea typeface="Microsoft YaHei"/>
                <a:cs typeface="Microsoft YaHei"/>
              </a:rPr>
              <a:t> </a:t>
            </a:r>
            <a:r>
              <a:rPr sz="1600" kern="0" spc="0" dirty="0">
                <a:solidFill>
                  <a:srgbClr val="000000">
                    <a:alpha val="100000"/>
                  </a:srgbClr>
                </a:solidFill>
                <a:latin typeface="Microsoft YaHei"/>
                <a:ea typeface="Microsoft YaHei"/>
                <a:cs typeface="Microsoft YaHei"/>
              </a:rPr>
              <a:t>5种）</a:t>
            </a:r>
            <a:endParaRPr sz="1600" dirty="0">
              <a:latin typeface="Microsoft YaHei"/>
              <a:ea typeface="Microsoft YaHei"/>
              <a:cs typeface="Microsoft YaHei"/>
            </a:endParaRPr>
          </a:p>
        </p:txBody>
      </p:sp>
      <p:sp>
        <p:nvSpPr>
          <p:cNvPr id="1754" name="textbox 1754"/>
          <p:cNvSpPr/>
          <p:nvPr/>
        </p:nvSpPr>
        <p:spPr>
          <a:xfrm>
            <a:off x="919643" y="1628873"/>
            <a:ext cx="10114915" cy="591184"/>
          </a:xfrm>
          <a:prstGeom prst="rect">
            <a:avLst/>
          </a:prstGeom>
          <a:noFill/>
          <a:ln w="0" cap="flat">
            <a:noFill/>
            <a:prstDash val="solid"/>
            <a:miter lim="0"/>
          </a:ln>
        </p:spPr>
        <p:txBody>
          <a:bodyPr vert="horz" wrap="square" lIns="0" tIns="0" rIns="0" bIns="0"/>
          <a:lstStyle/>
          <a:p>
            <a:pPr algn="l" rtl="0" eaLnBrk="0">
              <a:lnSpc>
                <a:spcPct val="17937"/>
              </a:lnSpc>
              <a:tabLst/>
            </a:pPr>
            <a:endParaRPr sz="100" dirty="0">
              <a:latin typeface="Arial"/>
              <a:ea typeface="Arial"/>
              <a:cs typeface="Arial"/>
            </a:endParaRPr>
          </a:p>
          <a:p>
            <a:pPr marL="33019" indent="80644" algn="l" rtl="0" eaLnBrk="0">
              <a:lnSpc>
                <a:spcPct val="118000"/>
              </a:lnSpc>
              <a:tabLst/>
            </a:pPr>
            <a:r>
              <a:rPr sz="1600" kern="0" spc="80" dirty="0">
                <a:solidFill>
                  <a:srgbClr val="000000">
                    <a:alpha val="100000"/>
                  </a:srgbClr>
                </a:solidFill>
                <a:latin typeface="Microsoft YaHei"/>
                <a:ea typeface="Microsoft YaHei"/>
                <a:cs typeface="Microsoft YaHei"/>
              </a:rPr>
              <a:t>（ 五 ）燃气厂站内可燃气体泄漏浓度可能达到爆炸下限20%的燃气设施区域内或建（ 构 ）筑物内 ，未设</a:t>
            </a:r>
            <a:r>
              <a:rPr sz="1600" kern="0" spc="60" dirty="0">
                <a:solidFill>
                  <a:srgbClr val="000000">
                    <a:alpha val="100000"/>
                  </a:srgbClr>
                </a:solidFill>
                <a:latin typeface="Microsoft YaHei"/>
                <a:ea typeface="Microsoft YaHei"/>
                <a:cs typeface="Microsoft YaHei"/>
              </a:rPr>
              <a:t> </a:t>
            </a:r>
            <a:r>
              <a:rPr sz="1600" kern="0" spc="150" dirty="0">
                <a:solidFill>
                  <a:srgbClr val="000000">
                    <a:alpha val="100000"/>
                  </a:srgbClr>
                </a:solidFill>
                <a:latin typeface="Microsoft YaHei"/>
                <a:ea typeface="Microsoft YaHei"/>
                <a:cs typeface="Microsoft YaHei"/>
              </a:rPr>
              <a:t>置固定式可燃气体浓度</a:t>
            </a:r>
            <a:r>
              <a:rPr sz="1600" kern="0" spc="140" dirty="0">
                <a:solidFill>
                  <a:srgbClr val="000000">
                    <a:alpha val="100000"/>
                  </a:srgbClr>
                </a:solidFill>
                <a:latin typeface="Microsoft YaHei"/>
                <a:ea typeface="Microsoft YaHei"/>
                <a:cs typeface="Microsoft YaHei"/>
              </a:rPr>
              <a:t>报警装置。</a:t>
            </a:r>
            <a:endParaRPr sz="1600" dirty="0">
              <a:latin typeface="Microsoft YaHei"/>
              <a:ea typeface="Microsoft YaHei"/>
              <a:cs typeface="Microsoft YaHei"/>
            </a:endParaRPr>
          </a:p>
        </p:txBody>
      </p:sp>
      <p:pic>
        <p:nvPicPr>
          <p:cNvPr id="1756" name="picture 1756"/>
          <p:cNvPicPr>
            <a:picLocks noChangeAspect="1"/>
          </p:cNvPicPr>
          <p:nvPr/>
        </p:nvPicPr>
        <p:blipFill>
          <a:blip r:embed="rId2"/>
          <a:stretch>
            <a:fillRect/>
          </a:stretch>
        </p:blipFill>
        <p:spPr>
          <a:xfrm rot="21600000">
            <a:off x="4460748" y="4675632"/>
            <a:ext cx="2004060" cy="1728216"/>
          </a:xfrm>
          <a:prstGeom prst="rect">
            <a:avLst/>
          </a:prstGeom>
        </p:spPr>
      </p:pic>
      <p:sp>
        <p:nvSpPr>
          <p:cNvPr id="1758" name="textbox 1758"/>
          <p:cNvSpPr/>
          <p:nvPr/>
        </p:nvSpPr>
        <p:spPr>
          <a:xfrm>
            <a:off x="5019226" y="2573754"/>
            <a:ext cx="2153285" cy="295275"/>
          </a:xfrm>
          <a:prstGeom prst="rect">
            <a:avLst/>
          </a:prstGeom>
          <a:noFill/>
          <a:ln w="0" cap="flat">
            <a:noFill/>
            <a:prstDash val="solid"/>
            <a:miter lim="0"/>
          </a:ln>
        </p:spPr>
        <p:txBody>
          <a:bodyPr vert="horz" wrap="square" lIns="0" tIns="0" rIns="0" bIns="0"/>
          <a:lstStyle/>
          <a:p>
            <a:pPr algn="l" rtl="0" eaLnBrk="0">
              <a:lnSpc>
                <a:spcPct val="83341"/>
              </a:lnSpc>
              <a:tabLst/>
            </a:pPr>
            <a:endParaRPr sz="100" dirty="0">
              <a:latin typeface="Arial"/>
              <a:ea typeface="Arial"/>
              <a:cs typeface="Arial"/>
            </a:endParaRPr>
          </a:p>
          <a:p>
            <a:pPr marL="12700" algn="l" rtl="0" eaLnBrk="0">
              <a:lnSpc>
                <a:spcPts val="2123"/>
              </a:lnSpc>
              <a:tabLst/>
            </a:pPr>
            <a:r>
              <a:rPr sz="1600" kern="0" spc="100" dirty="0">
                <a:solidFill>
                  <a:srgbClr val="000000">
                    <a:alpha val="100000"/>
                  </a:srgbClr>
                </a:solidFill>
                <a:latin typeface="Microsoft YaHei"/>
                <a:ea typeface="Microsoft YaHei"/>
                <a:cs typeface="Microsoft YaHei"/>
              </a:rPr>
              <a:t>5</a:t>
            </a:r>
            <a:r>
              <a:rPr sz="1600" kern="0" spc="-250" dirty="0">
                <a:solidFill>
                  <a:srgbClr val="000000">
                    <a:alpha val="100000"/>
                  </a:srgbClr>
                </a:solidFill>
                <a:latin typeface="Microsoft YaHei"/>
                <a:ea typeface="Microsoft YaHei"/>
                <a:cs typeface="Microsoft YaHei"/>
              </a:rPr>
              <a:t> </a:t>
            </a:r>
            <a:r>
              <a:rPr sz="1600" kern="0" spc="100" dirty="0">
                <a:solidFill>
                  <a:srgbClr val="000000">
                    <a:alpha val="100000"/>
                  </a:srgbClr>
                </a:solidFill>
                <a:latin typeface="Microsoft YaHei"/>
                <a:ea typeface="Microsoft YaHei"/>
                <a:cs typeface="Microsoft YaHei"/>
              </a:rPr>
              <a:t>、</a:t>
            </a:r>
            <a:r>
              <a:rPr sz="1600" kern="0" spc="-300" dirty="0">
                <a:solidFill>
                  <a:srgbClr val="000000">
                    <a:alpha val="100000"/>
                  </a:srgbClr>
                </a:solidFill>
                <a:latin typeface="Microsoft YaHei"/>
                <a:ea typeface="Microsoft YaHei"/>
                <a:cs typeface="Microsoft YaHei"/>
              </a:rPr>
              <a:t> </a:t>
            </a:r>
            <a:r>
              <a:rPr sz="1600" kern="0" spc="100" dirty="0">
                <a:solidFill>
                  <a:srgbClr val="000000">
                    <a:alpha val="100000"/>
                  </a:srgbClr>
                </a:solidFill>
                <a:latin typeface="Microsoft YaHei"/>
                <a:ea typeface="Microsoft YaHei"/>
                <a:cs typeface="Microsoft YaHei"/>
              </a:rPr>
              <a:t>压缩天然气供应</a:t>
            </a:r>
            <a:r>
              <a:rPr sz="1600" kern="0" spc="90" dirty="0">
                <a:solidFill>
                  <a:srgbClr val="000000">
                    <a:alpha val="100000"/>
                  </a:srgbClr>
                </a:solidFill>
                <a:latin typeface="Microsoft YaHei"/>
                <a:ea typeface="Microsoft YaHei"/>
                <a:cs typeface="Microsoft YaHei"/>
              </a:rPr>
              <a:t>站</a:t>
            </a:r>
            <a:endParaRPr sz="1600" dirty="0">
              <a:latin typeface="Microsoft YaHei"/>
              <a:ea typeface="Microsoft YaHei"/>
              <a:cs typeface="Microsoft YaHei"/>
            </a:endParaRPr>
          </a:p>
        </p:txBody>
      </p:sp>
      <p:pic>
        <p:nvPicPr>
          <p:cNvPr id="1760" name="picture 1760"/>
          <p:cNvPicPr>
            <a:picLocks noChangeAspect="1"/>
          </p:cNvPicPr>
          <p:nvPr/>
        </p:nvPicPr>
        <p:blipFill>
          <a:blip r:embed="rId3"/>
          <a:stretch>
            <a:fillRect/>
          </a:stretch>
        </p:blipFill>
        <p:spPr>
          <a:xfrm rot="21600000">
            <a:off x="11472671" y="0"/>
            <a:ext cx="719328" cy="720852"/>
          </a:xfrm>
          <a:prstGeom prst="rect">
            <a:avLst/>
          </a:prstGeom>
        </p:spPr>
      </p:pic>
      <p:pic>
        <p:nvPicPr>
          <p:cNvPr id="1762" name="picture 1762"/>
          <p:cNvPicPr>
            <a:picLocks noChangeAspect="1"/>
          </p:cNvPicPr>
          <p:nvPr/>
        </p:nvPicPr>
        <p:blipFill>
          <a:blip r:embed="rId4"/>
          <a:stretch>
            <a:fillRect/>
          </a:stretch>
        </p:blipFill>
        <p:spPr>
          <a:xfrm rot="21600000">
            <a:off x="0" y="6138671"/>
            <a:ext cx="720852" cy="719328"/>
          </a:xfrm>
          <a:prstGeom prst="rect">
            <a:avLst/>
          </a:prstGeom>
        </p:spPr>
      </p:pic>
      <p:pic>
        <p:nvPicPr>
          <p:cNvPr id="1764" name="picture 1764"/>
          <p:cNvPicPr>
            <a:picLocks noChangeAspect="1"/>
          </p:cNvPicPr>
          <p:nvPr/>
        </p:nvPicPr>
        <p:blipFill>
          <a:blip r:embed="rId5"/>
          <a:stretch>
            <a:fillRect/>
          </a:stretch>
        </p:blipFill>
        <p:spPr>
          <a:xfrm rot="21600000">
            <a:off x="720090" y="1431925"/>
            <a:ext cx="10751184" cy="12700"/>
          </a:xfrm>
          <a:prstGeom prst="rect">
            <a:avLst/>
          </a:prstGeom>
        </p:spPr>
      </p:pic>
      <p:pic>
        <p:nvPicPr>
          <p:cNvPr id="1766" name="picture 1766"/>
          <p:cNvPicPr>
            <a:picLocks noChangeAspect="1"/>
          </p:cNvPicPr>
          <p:nvPr/>
        </p:nvPicPr>
        <p:blipFill>
          <a:blip r:embed="rId5"/>
          <a:stretch>
            <a:fillRect/>
          </a:stretch>
        </p:blipFill>
        <p:spPr>
          <a:xfrm rot="21600000">
            <a:off x="720090" y="2381884"/>
            <a:ext cx="10751184" cy="12700"/>
          </a:xfrm>
          <a:prstGeom prst="rect">
            <a:avLst/>
          </a:prstGeom>
        </p:spPr>
      </p:pic>
    </p:spTree>
  </p:cSld>
  <p:clrMapOvr>
    <a:masterClrMapping/>
  </p:clrMapOvr>
</p:sld>
</file>

<file path=ppt/slides/slide81.xml><?xml version="1.0" encoding="utf-8"?>
<p:sld xmlns:a16="http://schemas.microsoft.com/office/drawing/2014/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68" name="rect 1768"/>
          <p:cNvSpPr/>
          <p:nvPr/>
        </p:nvSpPr>
        <p:spPr>
          <a:xfrm>
            <a:off x="0" y="0"/>
            <a:ext cx="12192000" cy="6858000"/>
          </a:xfrm>
          <a:prstGeom prst="rect">
            <a:avLst/>
          </a:prstGeom>
          <a:solidFill>
            <a:srgbClr val="E4F4FB">
              <a:alpha val="100000"/>
            </a:srgbClr>
          </a:solidFill>
          <a:ln w="0" cap="flat">
            <a:noFill/>
            <a:prstDash val="solid"/>
            <a:miter lim="0"/>
          </a:ln>
        </p:spPr>
        <p:txBody>
          <a:bodyPr rtlCol="0"/>
          <a:lstStyle/>
          <a:p>
            <a:pPr algn="ctr"/>
            <a:endParaRPr lang="zh-CN" altLang="en-US"/>
          </a:p>
        </p:txBody>
      </p:sp>
      <p:grpSp>
        <p:nvGrpSpPr>
          <p:cNvPr id="140" name="group 140"/>
          <p:cNvGrpSpPr/>
          <p:nvPr/>
        </p:nvGrpSpPr>
        <p:grpSpPr>
          <a:xfrm rot="21600000">
            <a:off x="720852" y="1626107"/>
            <a:ext cx="10750296" cy="4460748"/>
            <a:chOff x="0" y="0"/>
            <a:chExt cx="10750296" cy="4460748"/>
          </a:xfrm>
        </p:grpSpPr>
        <p:sp>
          <p:nvSpPr>
            <p:cNvPr id="1770" name="path 1770"/>
            <p:cNvSpPr/>
            <p:nvPr/>
          </p:nvSpPr>
          <p:spPr>
            <a:xfrm>
              <a:off x="0" y="0"/>
              <a:ext cx="10750296" cy="4460747"/>
            </a:xfrm>
            <a:custGeom>
              <a:avLst/>
              <a:gdLst/>
              <a:ahLst/>
              <a:cxnLst/>
              <a:rect l="0" t="0" r="0" b="0"/>
              <a:pathLst>
                <a:path w="16929" h="7024">
                  <a:moveTo>
                    <a:pt x="0" y="0"/>
                  </a:moveTo>
                  <a:lnTo>
                    <a:pt x="16929" y="0"/>
                  </a:lnTo>
                  <a:lnTo>
                    <a:pt x="16929" y="1452"/>
                  </a:lnTo>
                  <a:lnTo>
                    <a:pt x="0" y="1452"/>
                  </a:lnTo>
                  <a:lnTo>
                    <a:pt x="0" y="0"/>
                  </a:lnTo>
                  <a:close/>
                </a:path>
                <a:path w="16929" h="7024">
                  <a:moveTo>
                    <a:pt x="0" y="2431"/>
                  </a:moveTo>
                  <a:lnTo>
                    <a:pt x="4171" y="2431"/>
                  </a:lnTo>
                  <a:lnTo>
                    <a:pt x="4171" y="3410"/>
                  </a:lnTo>
                  <a:lnTo>
                    <a:pt x="0" y="3410"/>
                  </a:lnTo>
                  <a:lnTo>
                    <a:pt x="0" y="2431"/>
                  </a:lnTo>
                  <a:close/>
                </a:path>
                <a:path w="16929" h="7024">
                  <a:moveTo>
                    <a:pt x="4171" y="2431"/>
                  </a:moveTo>
                  <a:lnTo>
                    <a:pt x="11138" y="2431"/>
                  </a:lnTo>
                  <a:lnTo>
                    <a:pt x="11138" y="3410"/>
                  </a:lnTo>
                  <a:lnTo>
                    <a:pt x="4171" y="3410"/>
                  </a:lnTo>
                  <a:lnTo>
                    <a:pt x="4171" y="2431"/>
                  </a:lnTo>
                  <a:close/>
                </a:path>
                <a:path w="16929" h="7024">
                  <a:moveTo>
                    <a:pt x="11138" y="2431"/>
                  </a:moveTo>
                  <a:lnTo>
                    <a:pt x="16929" y="2431"/>
                  </a:lnTo>
                  <a:lnTo>
                    <a:pt x="16929" y="3410"/>
                  </a:lnTo>
                  <a:lnTo>
                    <a:pt x="11138" y="3410"/>
                  </a:lnTo>
                  <a:lnTo>
                    <a:pt x="11138" y="2431"/>
                  </a:lnTo>
                  <a:close/>
                </a:path>
                <a:path w="16929" h="7024">
                  <a:moveTo>
                    <a:pt x="0" y="4576"/>
                  </a:moveTo>
                  <a:lnTo>
                    <a:pt x="4171" y="4576"/>
                  </a:lnTo>
                  <a:lnTo>
                    <a:pt x="4171" y="7024"/>
                  </a:lnTo>
                  <a:lnTo>
                    <a:pt x="0" y="7024"/>
                  </a:lnTo>
                  <a:lnTo>
                    <a:pt x="0" y="4576"/>
                  </a:lnTo>
                  <a:close/>
                </a:path>
                <a:path w="16929" h="7024">
                  <a:moveTo>
                    <a:pt x="4171" y="4576"/>
                  </a:moveTo>
                  <a:lnTo>
                    <a:pt x="11138" y="4576"/>
                  </a:lnTo>
                  <a:lnTo>
                    <a:pt x="11138" y="7024"/>
                  </a:lnTo>
                  <a:lnTo>
                    <a:pt x="4171" y="7024"/>
                  </a:lnTo>
                  <a:lnTo>
                    <a:pt x="4171" y="4576"/>
                  </a:lnTo>
                  <a:close/>
                </a:path>
              </a:pathLst>
            </a:custGeom>
            <a:solidFill>
              <a:srgbClr val="B9D6E6">
                <a:alpha val="100000"/>
              </a:srgbClr>
            </a:solidFill>
            <a:ln w="0" cap="flat">
              <a:noFill/>
              <a:prstDash val="solid"/>
              <a:miter lim="0"/>
            </a:ln>
          </p:spPr>
          <p:txBody>
            <a:bodyPr rtlCol="0"/>
            <a:lstStyle/>
            <a:p>
              <a:pPr algn="ctr"/>
              <a:endParaRPr lang="zh-CN" altLang="en-US"/>
            </a:p>
          </p:txBody>
        </p:sp>
        <p:sp>
          <p:nvSpPr>
            <p:cNvPr id="1772" name="path 1772"/>
            <p:cNvSpPr/>
            <p:nvPr/>
          </p:nvSpPr>
          <p:spPr>
            <a:xfrm>
              <a:off x="0" y="922020"/>
              <a:ext cx="10750296" cy="3538727"/>
            </a:xfrm>
            <a:custGeom>
              <a:avLst/>
              <a:gdLst/>
              <a:ahLst/>
              <a:cxnLst/>
              <a:rect l="0" t="0" r="0" b="0"/>
              <a:pathLst>
                <a:path w="16929" h="5572">
                  <a:moveTo>
                    <a:pt x="0" y="0"/>
                  </a:moveTo>
                  <a:lnTo>
                    <a:pt x="16929" y="0"/>
                  </a:lnTo>
                  <a:lnTo>
                    <a:pt x="16929" y="979"/>
                  </a:lnTo>
                  <a:lnTo>
                    <a:pt x="0" y="979"/>
                  </a:lnTo>
                  <a:lnTo>
                    <a:pt x="0" y="0"/>
                  </a:lnTo>
                  <a:close/>
                </a:path>
                <a:path w="16929" h="5572">
                  <a:moveTo>
                    <a:pt x="0" y="1958"/>
                  </a:moveTo>
                  <a:lnTo>
                    <a:pt x="4171" y="1958"/>
                  </a:lnTo>
                  <a:lnTo>
                    <a:pt x="4171" y="3124"/>
                  </a:lnTo>
                  <a:lnTo>
                    <a:pt x="0" y="3124"/>
                  </a:lnTo>
                  <a:lnTo>
                    <a:pt x="0" y="1958"/>
                  </a:lnTo>
                  <a:close/>
                </a:path>
                <a:path w="16929" h="5572">
                  <a:moveTo>
                    <a:pt x="4171" y="1958"/>
                  </a:moveTo>
                  <a:lnTo>
                    <a:pt x="11138" y="1958"/>
                  </a:lnTo>
                  <a:lnTo>
                    <a:pt x="11138" y="3124"/>
                  </a:lnTo>
                  <a:lnTo>
                    <a:pt x="4171" y="3124"/>
                  </a:lnTo>
                  <a:lnTo>
                    <a:pt x="4171" y="1958"/>
                  </a:lnTo>
                  <a:close/>
                </a:path>
                <a:path w="16929" h="5572">
                  <a:moveTo>
                    <a:pt x="11138" y="1958"/>
                  </a:moveTo>
                  <a:lnTo>
                    <a:pt x="16929" y="1958"/>
                  </a:lnTo>
                  <a:lnTo>
                    <a:pt x="16929" y="5572"/>
                  </a:lnTo>
                  <a:lnTo>
                    <a:pt x="11138" y="5572"/>
                  </a:lnTo>
                  <a:lnTo>
                    <a:pt x="11138" y="1958"/>
                  </a:lnTo>
                  <a:close/>
                </a:path>
              </a:pathLst>
            </a:custGeom>
            <a:solidFill>
              <a:srgbClr val="FFFFFF">
                <a:alpha val="100000"/>
              </a:srgbClr>
            </a:solidFill>
            <a:ln w="0" cap="flat">
              <a:noFill/>
              <a:prstDash val="solid"/>
              <a:miter lim="0"/>
            </a:ln>
          </p:spPr>
          <p:txBody>
            <a:bodyPr rtlCol="0"/>
            <a:lstStyle/>
            <a:p>
              <a:pPr algn="ctr"/>
              <a:endParaRPr lang="zh-CN" altLang="en-US"/>
            </a:p>
          </p:txBody>
        </p:sp>
      </p:grpSp>
      <p:graphicFrame>
        <p:nvGraphicFramePr>
          <p:cNvPr id="1774" name="table 1774"/>
          <p:cNvGraphicFramePr>
            <a:graphicFrameLocks noGrp="1"/>
          </p:cNvGraphicFramePr>
          <p:nvPr/>
        </p:nvGraphicFramePr>
        <p:xfrm>
          <a:off x="720090" y="3169920"/>
          <a:ext cx="10750549" cy="2922270"/>
        </p:xfrm>
        <a:graphic>
          <a:graphicData uri="http://schemas.openxmlformats.org/drawingml/2006/table">
            <a:tbl>
              <a:tblPr/>
              <a:tblGrid>
                <a:gridCol w="2649220">
                  <a:extLst>
                    <a:ext uri="{9D8B030D-6E8A-4147-A177-3AD203B41FA5}">
                      <a16:colId xmlns:a16="http://schemas.microsoft.com/office/drawing/2014/main" val="20000"/>
                    </a:ext>
                  </a:extLst>
                </a:gridCol>
                <a:gridCol w="4424045">
                  <a:extLst>
                    <a:ext uri="{9D8B030D-6E8A-4147-A177-3AD203B41FA5}">
                      <a16:colId xmlns:a16="http://schemas.microsoft.com/office/drawing/2014/main" val="20001"/>
                    </a:ext>
                  </a:extLst>
                </a:gridCol>
                <a:gridCol w="3677284">
                  <a:extLst>
                    <a:ext uri="{9D8B030D-6E8A-4147-A177-3AD203B41FA5}">
                      <a16:colId xmlns:a16="http://schemas.microsoft.com/office/drawing/2014/main" val="20002"/>
                    </a:ext>
                  </a:extLst>
                </a:gridCol>
              </a:tblGrid>
              <a:tr h="2922270">
                <a:tc>
                  <a:txBody>
                    <a:bodyPr/>
                    <a:lstStyle/>
                    <a:p>
                      <a:pPr algn="l" rtl="0" eaLnBrk="0">
                        <a:lnSpc>
                          <a:spcPct val="152000"/>
                        </a:lnSpc>
                        <a:tabLst/>
                      </a:pPr>
                      <a:endParaRPr sz="1000" dirty="0">
                        <a:latin typeface="Arial"/>
                        <a:ea typeface="Arial"/>
                        <a:cs typeface="Arial"/>
                      </a:endParaRPr>
                    </a:p>
                    <a:p>
                      <a:pPr algn="l" rtl="0" eaLnBrk="0">
                        <a:lnSpc>
                          <a:spcPct val="8355"/>
                        </a:lnSpc>
                        <a:tabLst/>
                      </a:pPr>
                      <a:endParaRPr sz="100" dirty="0">
                        <a:latin typeface="Arial"/>
                        <a:ea typeface="Arial"/>
                        <a:cs typeface="Arial"/>
                      </a:endParaRPr>
                    </a:p>
                    <a:p>
                      <a:pPr marL="872489" algn="l" rtl="0" eaLnBrk="0">
                        <a:lnSpc>
                          <a:spcPct val="84000"/>
                        </a:lnSpc>
                        <a:tabLst/>
                      </a:pPr>
                      <a:r>
                        <a:rPr sz="1600" kern="0" spc="120" dirty="0">
                          <a:solidFill>
                            <a:srgbClr val="000000">
                              <a:alpha val="100000"/>
                            </a:srgbClr>
                          </a:solidFill>
                          <a:latin typeface="Microsoft YaHei"/>
                          <a:ea typeface="Microsoft YaHei"/>
                          <a:cs typeface="Microsoft YaHei"/>
                        </a:rPr>
                        <a:t>检查要点</a:t>
                      </a:r>
                      <a:endParaRPr sz="1600" dirty="0">
                        <a:latin typeface="Microsoft YaHei"/>
                        <a:ea typeface="Microsoft YaHei"/>
                        <a:cs typeface="Microsoft YaHei"/>
                      </a:endParaRPr>
                    </a:p>
                    <a:p>
                      <a:pPr algn="l" rtl="0" eaLnBrk="0">
                        <a:lnSpc>
                          <a:spcPct val="182000"/>
                        </a:lnSpc>
                        <a:tabLst/>
                      </a:pPr>
                      <a:endParaRPr sz="1000" dirty="0">
                        <a:latin typeface="Arial"/>
                        <a:ea typeface="Arial"/>
                        <a:cs typeface="Arial"/>
                      </a:endParaRPr>
                    </a:p>
                    <a:p>
                      <a:pPr marL="72389" indent="67310" algn="l" rtl="0" eaLnBrk="0">
                        <a:lnSpc>
                          <a:spcPct val="99000"/>
                        </a:lnSpc>
                        <a:spcBef>
                          <a:spcPts val="423"/>
                        </a:spcBef>
                        <a:tabLst/>
                      </a:pPr>
                      <a:r>
                        <a:rPr sz="1400" kern="0" spc="-90" dirty="0">
                          <a:solidFill>
                            <a:srgbClr val="000000">
                              <a:alpha val="100000"/>
                            </a:srgbClr>
                          </a:solidFill>
                          <a:latin typeface="Microsoft YaHei"/>
                          <a:ea typeface="Microsoft YaHei"/>
                          <a:cs typeface="Microsoft YaHei"/>
                        </a:rPr>
                        <a:t>（ </a:t>
                      </a:r>
                      <a:r>
                        <a:rPr sz="1400" kern="0" spc="-90" dirty="0">
                          <a:solidFill>
                            <a:srgbClr val="000000">
                              <a:alpha val="100000"/>
                            </a:srgbClr>
                          </a:solidFill>
                          <a:latin typeface="FangSong"/>
                          <a:ea typeface="FangSong"/>
                          <a:cs typeface="FangSong"/>
                        </a:rPr>
                        <a:t>2</a:t>
                      </a:r>
                      <a:r>
                        <a:rPr sz="1400" kern="0" spc="-340" dirty="0">
                          <a:solidFill>
                            <a:srgbClr val="000000">
                              <a:alpha val="100000"/>
                            </a:srgbClr>
                          </a:solidFill>
                          <a:latin typeface="FangSong"/>
                          <a:ea typeface="FangSong"/>
                          <a:cs typeface="FangSong"/>
                        </a:rPr>
                        <a:t> </a:t>
                      </a:r>
                      <a:r>
                        <a:rPr sz="1400" kern="0" spc="-90" dirty="0">
                          <a:solidFill>
                            <a:srgbClr val="000000">
                              <a:alpha val="100000"/>
                            </a:srgbClr>
                          </a:solidFill>
                          <a:latin typeface="Microsoft YaHei"/>
                          <a:ea typeface="Microsoft YaHei"/>
                          <a:cs typeface="Microsoft YaHei"/>
                        </a:rPr>
                        <a:t>）查固定式可燃气体浓度报</a:t>
                      </a:r>
                      <a:r>
                        <a:rPr sz="1400" kern="0" spc="0" dirty="0">
                          <a:solidFill>
                            <a:srgbClr val="000000">
                              <a:alpha val="100000"/>
                            </a:srgbClr>
                          </a:solidFill>
                          <a:latin typeface="Microsoft YaHei"/>
                          <a:ea typeface="Microsoft YaHei"/>
                          <a:cs typeface="Microsoft YaHei"/>
                        </a:rPr>
                        <a:t>    </a:t>
                      </a:r>
                      <a:r>
                        <a:rPr sz="1400" kern="0" spc="-10" dirty="0">
                          <a:solidFill>
                            <a:srgbClr val="000000">
                              <a:alpha val="100000"/>
                            </a:srgbClr>
                          </a:solidFill>
                          <a:latin typeface="Microsoft YaHei"/>
                          <a:ea typeface="Microsoft YaHei"/>
                          <a:cs typeface="Microsoft YaHei"/>
                        </a:rPr>
                        <a:t>警装置的检定或校准证书 ；</a:t>
                      </a:r>
                      <a:endParaRPr sz="1400" dirty="0">
                        <a:latin typeface="Microsoft YaHei"/>
                        <a:ea typeface="Microsoft YaHei"/>
                        <a:cs typeface="Microsoft YaHei"/>
                      </a:endParaRPr>
                    </a:p>
                    <a:p>
                      <a:pPr algn="l" rtl="0" eaLnBrk="0">
                        <a:lnSpc>
                          <a:spcPct val="110000"/>
                        </a:lnSpc>
                        <a:tabLst/>
                      </a:pPr>
                      <a:endParaRPr sz="1000" dirty="0">
                        <a:latin typeface="Arial"/>
                        <a:ea typeface="Arial"/>
                        <a:cs typeface="Arial"/>
                      </a:endParaRPr>
                    </a:p>
                    <a:p>
                      <a:pPr algn="l" rtl="0" eaLnBrk="0">
                        <a:lnSpc>
                          <a:spcPct val="110000"/>
                        </a:lnSpc>
                        <a:tabLst/>
                      </a:pPr>
                      <a:endParaRPr sz="1000" dirty="0">
                        <a:latin typeface="Arial"/>
                        <a:ea typeface="Arial"/>
                        <a:cs typeface="Arial"/>
                      </a:endParaRPr>
                    </a:p>
                    <a:p>
                      <a:pPr algn="l" rtl="0" eaLnBrk="0">
                        <a:lnSpc>
                          <a:spcPct val="110000"/>
                        </a:lnSpc>
                        <a:tabLst/>
                      </a:pPr>
                      <a:endParaRPr sz="1000" dirty="0">
                        <a:latin typeface="Arial"/>
                        <a:ea typeface="Arial"/>
                        <a:cs typeface="Arial"/>
                      </a:endParaRPr>
                    </a:p>
                    <a:p>
                      <a:pPr algn="l" rtl="0" eaLnBrk="0">
                        <a:lnSpc>
                          <a:spcPct val="110000"/>
                        </a:lnSpc>
                        <a:tabLst/>
                      </a:pPr>
                      <a:endParaRPr sz="1000" dirty="0">
                        <a:latin typeface="Arial"/>
                        <a:ea typeface="Arial"/>
                        <a:cs typeface="Arial"/>
                      </a:endParaRPr>
                    </a:p>
                    <a:p>
                      <a:pPr algn="l" rtl="0" eaLnBrk="0">
                        <a:lnSpc>
                          <a:spcPct val="117000"/>
                        </a:lnSpc>
                        <a:tabLst/>
                      </a:pPr>
                      <a:endParaRPr sz="300" dirty="0">
                        <a:latin typeface="Arial"/>
                        <a:ea typeface="Arial"/>
                        <a:cs typeface="Arial"/>
                      </a:endParaRPr>
                    </a:p>
                    <a:p>
                      <a:pPr marL="72389" indent="67310" algn="l" rtl="0" eaLnBrk="0">
                        <a:lnSpc>
                          <a:spcPct val="99000"/>
                        </a:lnSpc>
                        <a:spcBef>
                          <a:spcPts val="3"/>
                        </a:spcBef>
                        <a:tabLst/>
                      </a:pPr>
                      <a:r>
                        <a:rPr sz="1400" kern="0" spc="-100" dirty="0">
                          <a:solidFill>
                            <a:srgbClr val="000000">
                              <a:alpha val="100000"/>
                            </a:srgbClr>
                          </a:solidFill>
                          <a:latin typeface="Microsoft YaHei"/>
                          <a:ea typeface="Microsoft YaHei"/>
                          <a:cs typeface="Microsoft YaHei"/>
                        </a:rPr>
                        <a:t>（</a:t>
                      </a:r>
                      <a:r>
                        <a:rPr sz="1400" kern="0" spc="100" dirty="0">
                          <a:solidFill>
                            <a:srgbClr val="000000">
                              <a:alpha val="100000"/>
                            </a:srgbClr>
                          </a:solidFill>
                          <a:latin typeface="Microsoft YaHei"/>
                          <a:ea typeface="Microsoft YaHei"/>
                          <a:cs typeface="Microsoft YaHei"/>
                        </a:rPr>
                        <a:t> </a:t>
                      </a:r>
                      <a:r>
                        <a:rPr sz="1400" kern="0" spc="-100" dirty="0">
                          <a:solidFill>
                            <a:srgbClr val="000000">
                              <a:alpha val="100000"/>
                            </a:srgbClr>
                          </a:solidFill>
                          <a:latin typeface="FangSong"/>
                          <a:ea typeface="FangSong"/>
                          <a:cs typeface="FangSong"/>
                        </a:rPr>
                        <a:t>3</a:t>
                      </a:r>
                      <a:r>
                        <a:rPr sz="1400" kern="0" spc="-350" dirty="0">
                          <a:solidFill>
                            <a:srgbClr val="000000">
                              <a:alpha val="100000"/>
                            </a:srgbClr>
                          </a:solidFill>
                          <a:latin typeface="FangSong"/>
                          <a:ea typeface="FangSong"/>
                          <a:cs typeface="FangSong"/>
                        </a:rPr>
                        <a:t> </a:t>
                      </a:r>
                      <a:r>
                        <a:rPr sz="1400" kern="0" spc="-100" dirty="0">
                          <a:solidFill>
                            <a:srgbClr val="000000">
                              <a:alpha val="100000"/>
                            </a:srgbClr>
                          </a:solidFill>
                          <a:latin typeface="Microsoft YaHei"/>
                          <a:ea typeface="Microsoft YaHei"/>
                          <a:cs typeface="Microsoft YaHei"/>
                        </a:rPr>
                        <a:t>）查固定式可燃气</a:t>
                      </a:r>
                      <a:r>
                        <a:rPr sz="1400" kern="0" spc="-110" dirty="0">
                          <a:solidFill>
                            <a:srgbClr val="000000">
                              <a:alpha val="100000"/>
                            </a:srgbClr>
                          </a:solidFill>
                          <a:latin typeface="Microsoft YaHei"/>
                          <a:ea typeface="Microsoft YaHei"/>
                          <a:cs typeface="Microsoft YaHei"/>
                        </a:rPr>
                        <a:t>体浓度报</a:t>
                      </a:r>
                      <a:r>
                        <a:rPr sz="1400" kern="0" spc="0" dirty="0">
                          <a:solidFill>
                            <a:srgbClr val="000000">
                              <a:alpha val="100000"/>
                            </a:srgbClr>
                          </a:solidFill>
                          <a:latin typeface="Microsoft YaHei"/>
                          <a:ea typeface="Microsoft YaHei"/>
                          <a:cs typeface="Microsoft YaHei"/>
                        </a:rPr>
                        <a:t>    </a:t>
                      </a:r>
                      <a:r>
                        <a:rPr sz="1400" kern="0" spc="-10" dirty="0">
                          <a:solidFill>
                            <a:srgbClr val="000000">
                              <a:alpha val="100000"/>
                            </a:srgbClr>
                          </a:solidFill>
                          <a:latin typeface="Microsoft YaHei"/>
                          <a:ea typeface="Microsoft YaHei"/>
                          <a:cs typeface="Microsoft YaHei"/>
                        </a:rPr>
                        <a:t>警装置的供电系统 </a:t>
                      </a:r>
                      <a:r>
                        <a:rPr sz="1400" kern="0" spc="-20" dirty="0">
                          <a:solidFill>
                            <a:srgbClr val="000000">
                              <a:alpha val="100000"/>
                            </a:srgbClr>
                          </a:solidFill>
                          <a:latin typeface="Microsoft YaHei"/>
                          <a:ea typeface="Microsoft YaHei"/>
                          <a:cs typeface="Microsoft YaHei"/>
                        </a:rPr>
                        <a:t>；</a:t>
                      </a:r>
                      <a:endParaRPr sz="1400" dirty="0">
                        <a:latin typeface="Microsoft YaHei"/>
                        <a:ea typeface="Microsoft YaHei"/>
                        <a:cs typeface="Microsoft YaHei"/>
                      </a:endParaRPr>
                    </a:p>
                  </a:txBody>
                  <a:tcPr marL="0" marR="0" marT="0" marB="0">
                    <a:lnL>
                      <a:noFill/>
                    </a:lnL>
                    <a:lnR w="12700" cap="flat" cmpd="sng" algn="ctr">
                      <a:solidFill>
                        <a:srgbClr val="8EBFD6"/>
                      </a:solidFill>
                      <a:prstDash val="solid"/>
                      <a:round/>
                      <a:headEnd type="none" w="med" len="med"/>
                      <a:tailEnd type="none" w="med" len="med"/>
                    </a:lnR>
                    <a:lnT>
                      <a:noFill/>
                    </a:lnT>
                    <a:lnB w="12700" cap="flat" cmpd="sng" algn="ctr">
                      <a:solidFill>
                        <a:srgbClr val="8EBFD6"/>
                      </a:solidFill>
                      <a:prstDash val="solid"/>
                      <a:round/>
                      <a:headEnd type="none" w="med" len="med"/>
                      <a:tailEnd type="none" w="med" len="med"/>
                    </a:lnB>
                  </a:tcPr>
                </a:tc>
                <a:tc>
                  <a:txBody>
                    <a:bodyPr/>
                    <a:lstStyle/>
                    <a:p>
                      <a:pPr algn="l" rtl="0" eaLnBrk="0">
                        <a:lnSpc>
                          <a:spcPct val="119000"/>
                        </a:lnSpc>
                        <a:tabLst/>
                      </a:pPr>
                      <a:endParaRPr sz="1000" dirty="0">
                        <a:latin typeface="Arial"/>
                        <a:ea typeface="Arial"/>
                        <a:cs typeface="Arial"/>
                      </a:endParaRPr>
                    </a:p>
                    <a:p>
                      <a:pPr algn="l" rtl="0" eaLnBrk="0">
                        <a:lnSpc>
                          <a:spcPct val="119000"/>
                        </a:lnSpc>
                        <a:tabLst/>
                      </a:pPr>
                      <a:endParaRPr sz="1000" dirty="0">
                        <a:latin typeface="Arial"/>
                        <a:ea typeface="Arial"/>
                        <a:cs typeface="Arial"/>
                      </a:endParaRPr>
                    </a:p>
                    <a:p>
                      <a:pPr algn="l" rtl="0" eaLnBrk="0">
                        <a:lnSpc>
                          <a:spcPct val="119000"/>
                        </a:lnSpc>
                        <a:tabLst/>
                      </a:pPr>
                      <a:endParaRPr sz="1000" dirty="0">
                        <a:latin typeface="Arial"/>
                        <a:ea typeface="Arial"/>
                        <a:cs typeface="Arial"/>
                      </a:endParaRPr>
                    </a:p>
                    <a:p>
                      <a:pPr algn="l" rtl="0" eaLnBrk="0">
                        <a:lnSpc>
                          <a:spcPct val="119000"/>
                        </a:lnSpc>
                        <a:tabLst/>
                      </a:pPr>
                      <a:endParaRPr sz="1000" dirty="0">
                        <a:latin typeface="Arial"/>
                        <a:ea typeface="Arial"/>
                        <a:cs typeface="Arial"/>
                      </a:endParaRPr>
                    </a:p>
                    <a:p>
                      <a:pPr algn="l" rtl="0" eaLnBrk="0">
                        <a:lnSpc>
                          <a:spcPct val="120000"/>
                        </a:lnSpc>
                        <a:tabLst/>
                      </a:pPr>
                      <a:endParaRPr sz="1000" dirty="0">
                        <a:latin typeface="Arial"/>
                        <a:ea typeface="Arial"/>
                        <a:cs typeface="Arial"/>
                      </a:endParaRPr>
                    </a:p>
                    <a:p>
                      <a:pPr algn="r" rtl="0" eaLnBrk="0">
                        <a:lnSpc>
                          <a:spcPct val="88000"/>
                        </a:lnSpc>
                        <a:spcBef>
                          <a:spcPts val="1"/>
                        </a:spcBef>
                        <a:tabLst/>
                      </a:pPr>
                      <a:r>
                        <a:rPr sz="1400" kern="0" spc="-70" dirty="0">
                          <a:solidFill>
                            <a:srgbClr val="000000">
                              <a:alpha val="100000"/>
                            </a:srgbClr>
                          </a:solidFill>
                          <a:latin typeface="Microsoft YaHei"/>
                          <a:ea typeface="Microsoft YaHei"/>
                          <a:cs typeface="Microsoft YaHei"/>
                        </a:rPr>
                        <a:t>固定式可燃气体浓度报警装置超期</a:t>
                      </a:r>
                      <a:r>
                        <a:rPr sz="1400" kern="0" spc="-80" dirty="0">
                          <a:solidFill>
                            <a:srgbClr val="000000">
                              <a:alpha val="100000"/>
                            </a:srgbClr>
                          </a:solidFill>
                          <a:latin typeface="Microsoft YaHei"/>
                          <a:ea typeface="Microsoft YaHei"/>
                          <a:cs typeface="Microsoft YaHei"/>
                        </a:rPr>
                        <a:t>未检 ，构成重大隐患。</a:t>
                      </a:r>
                      <a:endParaRPr sz="1400" dirty="0">
                        <a:latin typeface="Microsoft YaHei"/>
                        <a:ea typeface="Microsoft YaHei"/>
                        <a:cs typeface="Microsoft YaHei"/>
                      </a:endParaRPr>
                    </a:p>
                    <a:p>
                      <a:pPr algn="l" rtl="0" eaLnBrk="0">
                        <a:lnSpc>
                          <a:spcPct val="103000"/>
                        </a:lnSpc>
                        <a:tabLst/>
                      </a:pPr>
                      <a:endParaRPr sz="1000" dirty="0">
                        <a:latin typeface="Arial"/>
                        <a:ea typeface="Arial"/>
                        <a:cs typeface="Arial"/>
                      </a:endParaRPr>
                    </a:p>
                    <a:p>
                      <a:pPr algn="l" rtl="0" eaLnBrk="0">
                        <a:lnSpc>
                          <a:spcPct val="104000"/>
                        </a:lnSpc>
                        <a:tabLst/>
                      </a:pPr>
                      <a:endParaRPr sz="1000" dirty="0">
                        <a:latin typeface="Arial"/>
                        <a:ea typeface="Arial"/>
                        <a:cs typeface="Arial"/>
                      </a:endParaRPr>
                    </a:p>
                    <a:p>
                      <a:pPr algn="l" rtl="0" eaLnBrk="0">
                        <a:lnSpc>
                          <a:spcPct val="104000"/>
                        </a:lnSpc>
                        <a:tabLst/>
                      </a:pPr>
                      <a:endParaRPr sz="1000" dirty="0">
                        <a:latin typeface="Arial"/>
                        <a:ea typeface="Arial"/>
                        <a:cs typeface="Arial"/>
                      </a:endParaRPr>
                    </a:p>
                    <a:p>
                      <a:pPr algn="l" rtl="0" eaLnBrk="0">
                        <a:lnSpc>
                          <a:spcPct val="104000"/>
                        </a:lnSpc>
                        <a:tabLst/>
                      </a:pPr>
                      <a:endParaRPr sz="1000" dirty="0">
                        <a:latin typeface="Arial"/>
                        <a:ea typeface="Arial"/>
                        <a:cs typeface="Arial"/>
                      </a:endParaRPr>
                    </a:p>
                    <a:p>
                      <a:pPr algn="l" rtl="0" eaLnBrk="0">
                        <a:lnSpc>
                          <a:spcPct val="104000"/>
                        </a:lnSpc>
                        <a:tabLst/>
                      </a:pPr>
                      <a:endParaRPr sz="1000" dirty="0">
                        <a:latin typeface="Arial"/>
                        <a:ea typeface="Arial"/>
                        <a:cs typeface="Arial"/>
                      </a:endParaRPr>
                    </a:p>
                    <a:p>
                      <a:pPr algn="l" rtl="0" eaLnBrk="0">
                        <a:lnSpc>
                          <a:spcPct val="117000"/>
                        </a:lnSpc>
                        <a:tabLst/>
                      </a:pPr>
                      <a:endParaRPr sz="300" dirty="0">
                        <a:latin typeface="Arial"/>
                        <a:ea typeface="Arial"/>
                        <a:cs typeface="Arial"/>
                      </a:endParaRPr>
                    </a:p>
                    <a:p>
                      <a:pPr marL="71119" indent="10160" algn="l" rtl="0" eaLnBrk="0">
                        <a:lnSpc>
                          <a:spcPct val="93000"/>
                        </a:lnSpc>
                        <a:tabLst/>
                      </a:pPr>
                      <a:r>
                        <a:rPr sz="1400" kern="0" spc="-10" dirty="0">
                          <a:solidFill>
                            <a:srgbClr val="000000">
                              <a:alpha val="100000"/>
                            </a:srgbClr>
                          </a:solidFill>
                          <a:latin typeface="Microsoft YaHei"/>
                          <a:ea typeface="Microsoft YaHei"/>
                          <a:cs typeface="Microsoft YaHei"/>
                        </a:rPr>
                        <a:t>固定式可燃气体浓度报警控制系统未配备不间断电源 ，</a:t>
                      </a:r>
                      <a:r>
                        <a:rPr sz="1400" kern="0" spc="30" dirty="0">
                          <a:solidFill>
                            <a:srgbClr val="000000">
                              <a:alpha val="100000"/>
                            </a:srgbClr>
                          </a:solidFill>
                          <a:latin typeface="Microsoft YaHei"/>
                          <a:ea typeface="Microsoft YaHei"/>
                          <a:cs typeface="Microsoft YaHei"/>
                        </a:rPr>
                        <a:t>  </a:t>
                      </a:r>
                      <a:r>
                        <a:rPr sz="1400" kern="0" spc="-10" dirty="0">
                          <a:solidFill>
                            <a:srgbClr val="000000">
                              <a:alpha val="100000"/>
                            </a:srgbClr>
                          </a:solidFill>
                          <a:latin typeface="Microsoft YaHei"/>
                          <a:ea typeface="Microsoft YaHei"/>
                          <a:cs typeface="Microsoft YaHei"/>
                        </a:rPr>
                        <a:t>构成重大隐患。</a:t>
                      </a:r>
                      <a:endParaRPr sz="1400" dirty="0">
                        <a:latin typeface="Microsoft YaHei"/>
                        <a:ea typeface="Microsoft YaHei"/>
                        <a:cs typeface="Microsoft YaHei"/>
                      </a:endParaRPr>
                    </a:p>
                  </a:txBody>
                  <a:tcPr marL="0" marR="0" marT="0" marB="0">
                    <a:lnL w="12700" cap="flat" cmpd="sng" algn="ctr">
                      <a:solidFill>
                        <a:srgbClr val="8EBFD6"/>
                      </a:solidFill>
                      <a:prstDash val="solid"/>
                      <a:round/>
                      <a:headEnd type="none" w="med" len="med"/>
                      <a:tailEnd type="none" w="med" len="med"/>
                    </a:lnL>
                    <a:lnR w="12700" cap="flat" cmpd="sng" algn="ctr">
                      <a:solidFill>
                        <a:srgbClr val="8EBFD6"/>
                      </a:solidFill>
                      <a:prstDash val="solid"/>
                      <a:round/>
                      <a:headEnd type="none" w="med" len="med"/>
                      <a:tailEnd type="none" w="med" len="med"/>
                    </a:lnR>
                    <a:lnT>
                      <a:noFill/>
                    </a:lnT>
                    <a:lnB w="12700" cap="flat" cmpd="sng" algn="ctr">
                      <a:solidFill>
                        <a:srgbClr val="8EBFD6"/>
                      </a:solidFill>
                      <a:prstDash val="solid"/>
                      <a:round/>
                      <a:headEnd type="none" w="med" len="med"/>
                      <a:tailEnd type="none" w="med" len="med"/>
                    </a:lnB>
                  </a:tcPr>
                </a:tc>
                <a:tc>
                  <a:txBody>
                    <a:bodyPr/>
                    <a:lstStyle/>
                    <a:p>
                      <a:pPr algn="l" rtl="0" eaLnBrk="0">
                        <a:lnSpc>
                          <a:spcPct val="151000"/>
                        </a:lnSpc>
                        <a:tabLst/>
                      </a:pPr>
                      <a:endParaRPr sz="1000" dirty="0">
                        <a:latin typeface="Arial"/>
                        <a:ea typeface="Arial"/>
                        <a:cs typeface="Arial"/>
                      </a:endParaRPr>
                    </a:p>
                    <a:p>
                      <a:pPr marL="1162050" algn="l" rtl="0" eaLnBrk="0">
                        <a:lnSpc>
                          <a:spcPct val="85000"/>
                        </a:lnSpc>
                        <a:spcBef>
                          <a:spcPts val="1"/>
                        </a:spcBef>
                        <a:tabLst/>
                      </a:pPr>
                      <a:r>
                        <a:rPr sz="1600" kern="0" spc="140" dirty="0">
                          <a:solidFill>
                            <a:srgbClr val="000000">
                              <a:alpha val="100000"/>
                            </a:srgbClr>
                          </a:solidFill>
                          <a:latin typeface="Microsoft YaHei"/>
                          <a:ea typeface="Microsoft YaHei"/>
                          <a:cs typeface="Microsoft YaHei"/>
                        </a:rPr>
                        <a:t>相关参考依据</a:t>
                      </a:r>
                      <a:endParaRPr sz="1600" dirty="0">
                        <a:latin typeface="Microsoft YaHei"/>
                        <a:ea typeface="Microsoft YaHei"/>
                        <a:cs typeface="Microsoft YaHei"/>
                      </a:endParaRPr>
                    </a:p>
                    <a:p>
                      <a:pPr algn="l" rtl="0" eaLnBrk="0">
                        <a:lnSpc>
                          <a:spcPct val="106000"/>
                        </a:lnSpc>
                        <a:tabLst/>
                      </a:pPr>
                      <a:endParaRPr sz="1000" dirty="0">
                        <a:latin typeface="Arial"/>
                        <a:ea typeface="Arial"/>
                        <a:cs typeface="Arial"/>
                      </a:endParaRPr>
                    </a:p>
                    <a:p>
                      <a:pPr algn="l" rtl="0" eaLnBrk="0">
                        <a:lnSpc>
                          <a:spcPct val="107000"/>
                        </a:lnSpc>
                        <a:tabLst/>
                      </a:pPr>
                      <a:endParaRPr sz="1000" dirty="0">
                        <a:latin typeface="Arial"/>
                        <a:ea typeface="Arial"/>
                        <a:cs typeface="Arial"/>
                      </a:endParaRPr>
                    </a:p>
                    <a:p>
                      <a:pPr marL="231775" indent="81914" algn="l" rtl="0" eaLnBrk="0">
                        <a:lnSpc>
                          <a:spcPct val="118000"/>
                        </a:lnSpc>
                        <a:spcBef>
                          <a:spcPts val="362"/>
                        </a:spcBef>
                        <a:tabLst/>
                      </a:pPr>
                      <a:r>
                        <a:rPr sz="1200" kern="0" spc="50" dirty="0">
                          <a:solidFill>
                            <a:srgbClr val="FF0000">
                              <a:alpha val="100000"/>
                            </a:srgbClr>
                          </a:solidFill>
                          <a:latin typeface="Microsoft YaHei"/>
                          <a:ea typeface="Microsoft YaHei"/>
                          <a:cs typeface="Microsoft YaHei"/>
                        </a:rPr>
                        <a:t>〖解读〗</a:t>
                      </a:r>
                      <a:r>
                        <a:rPr sz="1200" kern="0" spc="50" dirty="0">
                          <a:solidFill>
                            <a:srgbClr val="000000">
                              <a:alpha val="100000"/>
                            </a:srgbClr>
                          </a:solidFill>
                          <a:latin typeface="Microsoft YaHei"/>
                          <a:ea typeface="Microsoft YaHei"/>
                          <a:cs typeface="Microsoft YaHei"/>
                        </a:rPr>
                        <a:t>《可燃气体检</a:t>
                      </a:r>
                      <a:r>
                        <a:rPr sz="1200" kern="0" spc="40" dirty="0">
                          <a:solidFill>
                            <a:srgbClr val="000000">
                              <a:alpha val="100000"/>
                            </a:srgbClr>
                          </a:solidFill>
                          <a:latin typeface="Microsoft YaHei"/>
                          <a:ea typeface="Microsoft YaHei"/>
                          <a:cs typeface="Microsoft YaHei"/>
                        </a:rPr>
                        <a:t>测报警器检定规程》</a:t>
                      </a:r>
                      <a:r>
                        <a:rPr sz="1200" kern="0" spc="0" dirty="0">
                          <a:solidFill>
                            <a:srgbClr val="000000">
                              <a:alpha val="100000"/>
                            </a:srgbClr>
                          </a:solidFill>
                          <a:latin typeface="Microsoft YaHei"/>
                          <a:ea typeface="Microsoft YaHei"/>
                          <a:cs typeface="Microsoft YaHei"/>
                        </a:rPr>
                        <a:t>         JJG</a:t>
                      </a:r>
                      <a:r>
                        <a:rPr sz="1200" kern="0" spc="320" dirty="0">
                          <a:solidFill>
                            <a:srgbClr val="000000">
                              <a:alpha val="100000"/>
                            </a:srgbClr>
                          </a:solidFill>
                          <a:latin typeface="Microsoft YaHei"/>
                          <a:ea typeface="Microsoft YaHei"/>
                          <a:cs typeface="Microsoft YaHei"/>
                        </a:rPr>
                        <a:t> </a:t>
                      </a:r>
                      <a:r>
                        <a:rPr sz="1200" kern="0" spc="70" dirty="0">
                          <a:solidFill>
                            <a:srgbClr val="000000">
                              <a:alpha val="100000"/>
                            </a:srgbClr>
                          </a:solidFill>
                          <a:latin typeface="Microsoft YaHei"/>
                          <a:ea typeface="Microsoft YaHei"/>
                          <a:cs typeface="Microsoft YaHei"/>
                        </a:rPr>
                        <a:t>693-2011第5</a:t>
                      </a:r>
                      <a:r>
                        <a:rPr sz="1200" kern="0" spc="-150" dirty="0">
                          <a:solidFill>
                            <a:srgbClr val="000000">
                              <a:alpha val="100000"/>
                            </a:srgbClr>
                          </a:solidFill>
                          <a:latin typeface="Microsoft YaHei"/>
                          <a:ea typeface="Microsoft YaHei"/>
                          <a:cs typeface="Microsoft YaHei"/>
                        </a:rPr>
                        <a:t> </a:t>
                      </a:r>
                      <a:r>
                        <a:rPr sz="1200" kern="0" spc="60" dirty="0">
                          <a:solidFill>
                            <a:srgbClr val="000000">
                              <a:alpha val="100000"/>
                            </a:srgbClr>
                          </a:solidFill>
                          <a:latin typeface="Microsoft YaHei"/>
                          <a:ea typeface="Microsoft YaHei"/>
                          <a:cs typeface="Microsoft YaHei"/>
                        </a:rPr>
                        <a:t>.</a:t>
                      </a:r>
                      <a:r>
                        <a:rPr sz="1200" kern="0" spc="-120" dirty="0">
                          <a:solidFill>
                            <a:srgbClr val="000000">
                              <a:alpha val="100000"/>
                            </a:srgbClr>
                          </a:solidFill>
                          <a:latin typeface="Microsoft YaHei"/>
                          <a:ea typeface="Microsoft YaHei"/>
                          <a:cs typeface="Microsoft YaHei"/>
                        </a:rPr>
                        <a:t> </a:t>
                      </a:r>
                      <a:r>
                        <a:rPr sz="1200" kern="0" spc="60" dirty="0">
                          <a:solidFill>
                            <a:srgbClr val="000000">
                              <a:alpha val="100000"/>
                            </a:srgbClr>
                          </a:solidFill>
                          <a:latin typeface="Microsoft YaHei"/>
                          <a:ea typeface="Microsoft YaHei"/>
                          <a:cs typeface="Microsoft YaHei"/>
                        </a:rPr>
                        <a:t>5条 ：检定周期 ，仪器</a:t>
                      </a:r>
                      <a:r>
                        <a:rPr sz="1200" kern="0" spc="0" dirty="0">
                          <a:solidFill>
                            <a:srgbClr val="000000">
                              <a:alpha val="100000"/>
                            </a:srgbClr>
                          </a:solidFill>
                          <a:latin typeface="Microsoft YaHei"/>
                          <a:ea typeface="Microsoft YaHei"/>
                          <a:cs typeface="Microsoft YaHei"/>
                        </a:rPr>
                        <a:t>         的检定周期一般不超过</a:t>
                      </a:r>
                      <a:r>
                        <a:rPr sz="1200" kern="0" spc="-10" dirty="0">
                          <a:solidFill>
                            <a:srgbClr val="000000">
                              <a:alpha val="100000"/>
                            </a:srgbClr>
                          </a:solidFill>
                          <a:latin typeface="Microsoft YaHei"/>
                          <a:ea typeface="Microsoft YaHei"/>
                          <a:cs typeface="Microsoft YaHei"/>
                        </a:rPr>
                        <a:t>1年。</a:t>
                      </a:r>
                      <a:endParaRPr sz="1200" dirty="0">
                        <a:latin typeface="Microsoft YaHei"/>
                        <a:ea typeface="Microsoft YaHei"/>
                        <a:cs typeface="Microsoft YaHei"/>
                      </a:endParaRPr>
                    </a:p>
                    <a:p>
                      <a:pPr marL="232409" indent="81280" algn="l" rtl="0" eaLnBrk="0">
                        <a:lnSpc>
                          <a:spcPct val="117000"/>
                        </a:lnSpc>
                        <a:spcBef>
                          <a:spcPts val="64"/>
                        </a:spcBef>
                        <a:tabLst/>
                      </a:pPr>
                      <a:r>
                        <a:rPr sz="1200" kern="0" spc="-30" dirty="0">
                          <a:solidFill>
                            <a:srgbClr val="FF0000">
                              <a:alpha val="100000"/>
                            </a:srgbClr>
                          </a:solidFill>
                          <a:latin typeface="Microsoft YaHei"/>
                          <a:ea typeface="Microsoft YaHei"/>
                          <a:cs typeface="Microsoft YaHei"/>
                        </a:rPr>
                        <a:t>〖解读〗</a:t>
                      </a:r>
                      <a:r>
                        <a:rPr sz="1200" kern="0" spc="-30" dirty="0">
                          <a:solidFill>
                            <a:srgbClr val="000000">
                              <a:alpha val="100000"/>
                            </a:srgbClr>
                          </a:solidFill>
                          <a:latin typeface="Microsoft YaHei"/>
                          <a:ea typeface="Microsoft YaHei"/>
                          <a:cs typeface="Microsoft YaHei"/>
                        </a:rPr>
                        <a:t>《石油化工可燃气体和有毒</a:t>
                      </a:r>
                      <a:r>
                        <a:rPr sz="1200" kern="0" spc="-40" dirty="0">
                          <a:solidFill>
                            <a:srgbClr val="000000">
                              <a:alpha val="100000"/>
                            </a:srgbClr>
                          </a:solidFill>
                          <a:latin typeface="Microsoft YaHei"/>
                          <a:ea typeface="Microsoft YaHei"/>
                          <a:cs typeface="Microsoft YaHei"/>
                        </a:rPr>
                        <a:t>气体检测报</a:t>
                      </a:r>
                      <a:r>
                        <a:rPr sz="1200" kern="0" spc="0" dirty="0">
                          <a:solidFill>
                            <a:srgbClr val="000000">
                              <a:alpha val="100000"/>
                            </a:srgbClr>
                          </a:solidFill>
                          <a:latin typeface="Microsoft YaHei"/>
                          <a:ea typeface="Microsoft YaHei"/>
                          <a:cs typeface="Microsoft YaHei"/>
                        </a:rPr>
                        <a:t>      警设计标准》GB/T</a:t>
                      </a:r>
                      <a:r>
                        <a:rPr sz="1200" kern="0" spc="100" dirty="0">
                          <a:solidFill>
                            <a:srgbClr val="000000">
                              <a:alpha val="100000"/>
                            </a:srgbClr>
                          </a:solidFill>
                          <a:latin typeface="Microsoft YaHei"/>
                          <a:ea typeface="Microsoft YaHei"/>
                          <a:cs typeface="Microsoft YaHei"/>
                        </a:rPr>
                        <a:t> </a:t>
                      </a:r>
                      <a:r>
                        <a:rPr sz="1200" kern="0" spc="0" dirty="0">
                          <a:solidFill>
                            <a:srgbClr val="000000">
                              <a:alpha val="100000"/>
                            </a:srgbClr>
                          </a:solidFill>
                          <a:latin typeface="Microsoft YaHei"/>
                          <a:ea typeface="Microsoft YaHei"/>
                          <a:cs typeface="Microsoft YaHei"/>
                        </a:rPr>
                        <a:t>50493-20</a:t>
                      </a:r>
                      <a:r>
                        <a:rPr sz="1200" kern="0" spc="-10" dirty="0">
                          <a:solidFill>
                            <a:srgbClr val="000000">
                              <a:alpha val="100000"/>
                            </a:srgbClr>
                          </a:solidFill>
                          <a:latin typeface="Microsoft YaHei"/>
                          <a:ea typeface="Microsoft YaHei"/>
                          <a:cs typeface="Microsoft YaHei"/>
                        </a:rPr>
                        <a:t>19 第3. 0. 9 条</a:t>
                      </a:r>
                      <a:r>
                        <a:rPr sz="1200" kern="0" spc="170" dirty="0">
                          <a:solidFill>
                            <a:srgbClr val="000000">
                              <a:alpha val="100000"/>
                            </a:srgbClr>
                          </a:solidFill>
                          <a:latin typeface="Microsoft YaHei"/>
                          <a:ea typeface="Microsoft YaHei"/>
                          <a:cs typeface="Microsoft YaHei"/>
                        </a:rPr>
                        <a:t> </a:t>
                      </a:r>
                      <a:r>
                        <a:rPr sz="1200" kern="0" spc="-10" dirty="0">
                          <a:solidFill>
                            <a:srgbClr val="000000">
                              <a:alpha val="100000"/>
                            </a:srgbClr>
                          </a:solidFill>
                          <a:latin typeface="Microsoft YaHei"/>
                          <a:ea typeface="Microsoft YaHei"/>
                          <a:cs typeface="Microsoft YaHei"/>
                        </a:rPr>
                        <a:t>：</a:t>
                      </a:r>
                      <a:r>
                        <a:rPr sz="1200" kern="0" spc="0" dirty="0">
                          <a:solidFill>
                            <a:srgbClr val="000000">
                              <a:alpha val="100000"/>
                            </a:srgbClr>
                          </a:solidFill>
                          <a:latin typeface="Microsoft YaHei"/>
                          <a:ea typeface="Microsoft YaHei"/>
                          <a:cs typeface="Microsoft YaHei"/>
                        </a:rPr>
                        <a:t>      可燃气体和有毒气体检测报警系统的气体探</a:t>
                      </a:r>
                      <a:r>
                        <a:rPr sz="1200" kern="0" spc="-10" dirty="0">
                          <a:solidFill>
                            <a:srgbClr val="000000">
                              <a:alpha val="100000"/>
                            </a:srgbClr>
                          </a:solidFill>
                          <a:latin typeface="Microsoft YaHei"/>
                          <a:ea typeface="Microsoft YaHei"/>
                          <a:cs typeface="Microsoft YaHei"/>
                        </a:rPr>
                        <a:t>测器、   </a:t>
                      </a:r>
                      <a:r>
                        <a:rPr sz="1200" kern="0" spc="-20" dirty="0">
                          <a:solidFill>
                            <a:srgbClr val="000000">
                              <a:alpha val="100000"/>
                            </a:srgbClr>
                          </a:solidFill>
                          <a:latin typeface="Microsoft YaHei"/>
                          <a:ea typeface="Microsoft YaHei"/>
                          <a:cs typeface="Microsoft YaHei"/>
                        </a:rPr>
                        <a:t>报警控制单元、现场警报器等的供电负荷 ，应按</a:t>
                      </a:r>
                      <a:r>
                        <a:rPr sz="1200" kern="0" spc="0" dirty="0">
                          <a:solidFill>
                            <a:srgbClr val="000000">
                              <a:alpha val="100000"/>
                            </a:srgbClr>
                          </a:solidFill>
                          <a:latin typeface="Microsoft YaHei"/>
                          <a:ea typeface="Microsoft YaHei"/>
                          <a:cs typeface="Microsoft YaHei"/>
                        </a:rPr>
                        <a:t>      </a:t>
                      </a:r>
                      <a:r>
                        <a:rPr sz="1200" kern="0" spc="-20" dirty="0">
                          <a:solidFill>
                            <a:srgbClr val="000000">
                              <a:alpha val="100000"/>
                            </a:srgbClr>
                          </a:solidFill>
                          <a:latin typeface="Microsoft YaHei"/>
                          <a:ea typeface="Microsoft YaHei"/>
                          <a:cs typeface="Microsoft YaHei"/>
                        </a:rPr>
                        <a:t>一级用电负荷中特别重要的负荷考虑 ，宜采用</a:t>
                      </a:r>
                      <a:endParaRPr sz="1200" dirty="0">
                        <a:latin typeface="Microsoft YaHei"/>
                        <a:ea typeface="Microsoft YaHei"/>
                        <a:cs typeface="Microsoft YaHei"/>
                      </a:endParaRPr>
                    </a:p>
                    <a:p>
                      <a:pPr algn="l" rtl="0" eaLnBrk="0">
                        <a:lnSpc>
                          <a:spcPct val="114000"/>
                        </a:lnSpc>
                        <a:tabLst/>
                      </a:pPr>
                      <a:endParaRPr sz="300" dirty="0">
                        <a:latin typeface="Arial"/>
                        <a:ea typeface="Arial"/>
                        <a:cs typeface="Arial"/>
                      </a:endParaRPr>
                    </a:p>
                    <a:p>
                      <a:pPr marL="243840" algn="l" rtl="0" eaLnBrk="0">
                        <a:lnSpc>
                          <a:spcPct val="88000"/>
                        </a:lnSpc>
                        <a:spcBef>
                          <a:spcPts val="3"/>
                        </a:spcBef>
                        <a:tabLst/>
                      </a:pPr>
                      <a:r>
                        <a:rPr sz="1200" kern="0" spc="-10" dirty="0">
                          <a:solidFill>
                            <a:srgbClr val="000000">
                              <a:alpha val="100000"/>
                            </a:srgbClr>
                          </a:solidFill>
                          <a:latin typeface="Microsoft YaHei"/>
                          <a:ea typeface="Microsoft YaHei"/>
                          <a:cs typeface="Microsoft YaHei"/>
                        </a:rPr>
                        <a:t>UPS 电源装置供</a:t>
                      </a:r>
                      <a:r>
                        <a:rPr sz="1200" kern="0" spc="-20" dirty="0">
                          <a:solidFill>
                            <a:srgbClr val="000000">
                              <a:alpha val="100000"/>
                            </a:srgbClr>
                          </a:solidFill>
                          <a:latin typeface="Microsoft YaHei"/>
                          <a:ea typeface="Microsoft YaHei"/>
                          <a:cs typeface="Microsoft YaHei"/>
                        </a:rPr>
                        <a:t>电。</a:t>
                      </a:r>
                      <a:endParaRPr sz="1200" dirty="0">
                        <a:latin typeface="Microsoft YaHei"/>
                        <a:ea typeface="Microsoft YaHei"/>
                        <a:cs typeface="Microsoft YaHei"/>
                      </a:endParaRPr>
                    </a:p>
                  </a:txBody>
                  <a:tcPr marL="0" marR="0" marT="0" marB="0">
                    <a:lnL w="12700" cap="flat" cmpd="sng" algn="ctr">
                      <a:solidFill>
                        <a:srgbClr val="8EBFD6"/>
                      </a:solidFill>
                      <a:prstDash val="solid"/>
                      <a:round/>
                      <a:headEnd type="none" w="med" len="med"/>
                      <a:tailEnd type="none" w="med" len="med"/>
                    </a:lnL>
                    <a:lnR>
                      <a:noFill/>
                    </a:lnR>
                    <a:lnT>
                      <a:noFill/>
                    </a:lnT>
                    <a:lnB w="12700" cap="flat" cmpd="sng" algn="ctr">
                      <a:solidFill>
                        <a:srgbClr val="8EBFD6"/>
                      </a:solidFill>
                      <a:prstDash val="solid"/>
                      <a:round/>
                      <a:headEnd type="none" w="med" len="med"/>
                      <a:tailEnd type="none" w="med" len="med"/>
                    </a:lnB>
                  </a:tcPr>
                </a:tc>
                <a:extLst>
                  <a:ext uri="{0D108BD9-81ED-4DB2-BD59-A6C34878D82A}">
                    <a16:rowId xmlns:a16="http://schemas.microsoft.com/office/drawing/2014/main" val="10000"/>
                  </a:ext>
                </a:extLst>
              </a:tr>
            </a:tbl>
          </a:graphicData>
        </a:graphic>
      </p:graphicFrame>
      <p:sp>
        <p:nvSpPr>
          <p:cNvPr id="1776" name="textbox 1776"/>
          <p:cNvSpPr/>
          <p:nvPr/>
        </p:nvSpPr>
        <p:spPr>
          <a:xfrm>
            <a:off x="702236" y="510426"/>
            <a:ext cx="8719819" cy="1052194"/>
          </a:xfrm>
          <a:prstGeom prst="rect">
            <a:avLst/>
          </a:prstGeom>
          <a:noFill/>
          <a:ln w="0" cap="flat">
            <a:noFill/>
            <a:prstDash val="solid"/>
            <a:miter lim="0"/>
          </a:ln>
        </p:spPr>
        <p:txBody>
          <a:bodyPr vert="horz" wrap="square" lIns="0" tIns="0" rIns="0" bIns="0"/>
          <a:lstStyle/>
          <a:p>
            <a:pPr algn="l" rtl="0" eaLnBrk="0">
              <a:lnSpc>
                <a:spcPct val="83341"/>
              </a:lnSpc>
              <a:tabLst/>
            </a:pPr>
            <a:endParaRPr sz="100" dirty="0">
              <a:latin typeface="Arial"/>
              <a:ea typeface="Arial"/>
              <a:cs typeface="Arial"/>
            </a:endParaRPr>
          </a:p>
          <a:p>
            <a:pPr marL="215900" algn="l" rtl="0" eaLnBrk="0">
              <a:lnSpc>
                <a:spcPts val="4227"/>
              </a:lnSpc>
              <a:tabLst/>
            </a:pPr>
            <a:r>
              <a:rPr sz="3200" b="1" kern="0" spc="-80" dirty="0">
                <a:solidFill>
                  <a:srgbClr val="000000">
                    <a:alpha val="100000"/>
                  </a:srgbClr>
                </a:solidFill>
                <a:latin typeface="Microsoft YaHei"/>
                <a:ea typeface="Microsoft YaHei"/>
                <a:cs typeface="Microsoft YaHei"/>
              </a:rPr>
              <a:t>《城镇燃气经营安全重大隐患判定标准》解析</a:t>
            </a:r>
            <a:endParaRPr sz="3200" dirty="0">
              <a:latin typeface="Microsoft YaHei"/>
              <a:ea typeface="Microsoft YaHei"/>
              <a:cs typeface="Microsoft YaHei"/>
            </a:endParaRPr>
          </a:p>
          <a:p>
            <a:pPr algn="l" rtl="0" eaLnBrk="0">
              <a:lnSpc>
                <a:spcPct val="104000"/>
              </a:lnSpc>
              <a:tabLst/>
            </a:pPr>
            <a:endParaRPr sz="1000" dirty="0">
              <a:latin typeface="Arial"/>
              <a:ea typeface="Arial"/>
              <a:cs typeface="Arial"/>
            </a:endParaRPr>
          </a:p>
          <a:p>
            <a:pPr algn="l" rtl="0" eaLnBrk="0">
              <a:lnSpc>
                <a:spcPct val="100000"/>
              </a:lnSpc>
              <a:tabLst/>
            </a:pPr>
            <a:endParaRPr sz="400" dirty="0">
              <a:latin typeface="Arial"/>
              <a:ea typeface="Arial"/>
              <a:cs typeface="Arial"/>
            </a:endParaRPr>
          </a:p>
          <a:p>
            <a:pPr marL="52069" algn="l" rtl="0" eaLnBrk="0">
              <a:lnSpc>
                <a:spcPts val="2123"/>
              </a:lnSpc>
              <a:spcBef>
                <a:spcPts val="1"/>
              </a:spcBef>
              <a:tabLst/>
            </a:pPr>
            <a:r>
              <a:rPr sz="1600" kern="0" spc="10" dirty="0">
                <a:solidFill>
                  <a:srgbClr val="FF0000">
                    <a:alpha val="100000"/>
                  </a:srgbClr>
                </a:solidFill>
                <a:latin typeface="Wingdings"/>
                <a:ea typeface="Wingdings"/>
                <a:cs typeface="Wingdings"/>
              </a:rPr>
              <a:t>n</a:t>
            </a:r>
            <a:r>
              <a:rPr sz="1600" kern="0" spc="-570" dirty="0">
                <a:solidFill>
                  <a:srgbClr val="FF0000">
                    <a:alpha val="100000"/>
                  </a:srgbClr>
                </a:solidFill>
                <a:latin typeface="Wingdings"/>
                <a:ea typeface="Wingdings"/>
                <a:cs typeface="Wingdings"/>
              </a:rPr>
              <a:t> </a:t>
            </a:r>
            <a:r>
              <a:rPr sz="1600" kern="0" spc="10" dirty="0">
                <a:solidFill>
                  <a:srgbClr val="000000">
                    <a:alpha val="100000"/>
                  </a:srgbClr>
                </a:solidFill>
                <a:latin typeface="Microsoft YaHei"/>
                <a:ea typeface="Microsoft YaHei"/>
                <a:cs typeface="Microsoft YaHei"/>
              </a:rPr>
              <a:t>第五条  燃气经营者在燃气厂站安全管理中</a:t>
            </a:r>
            <a:r>
              <a:rPr sz="1600" kern="0" spc="0" dirty="0">
                <a:solidFill>
                  <a:srgbClr val="000000">
                    <a:alpha val="100000"/>
                  </a:srgbClr>
                </a:solidFill>
                <a:latin typeface="Microsoft YaHei"/>
                <a:ea typeface="Microsoft YaHei"/>
                <a:cs typeface="Microsoft YaHei"/>
              </a:rPr>
              <a:t> ，有下列情形之一的 ，判定为重大隐患 </a:t>
            </a:r>
            <a:r>
              <a:rPr sz="1600" kern="0" spc="-380" dirty="0">
                <a:solidFill>
                  <a:srgbClr val="000000">
                    <a:alpha val="100000"/>
                  </a:srgbClr>
                </a:solidFill>
                <a:latin typeface="Microsoft YaHei"/>
                <a:ea typeface="Microsoft YaHei"/>
                <a:cs typeface="Microsoft YaHei"/>
              </a:rPr>
              <a:t>：（</a:t>
            </a:r>
            <a:r>
              <a:rPr sz="1600" kern="0" spc="80" dirty="0">
                <a:solidFill>
                  <a:srgbClr val="000000">
                    <a:alpha val="100000"/>
                  </a:srgbClr>
                </a:solidFill>
                <a:latin typeface="Microsoft YaHei"/>
                <a:ea typeface="Microsoft YaHei"/>
                <a:cs typeface="Microsoft YaHei"/>
              </a:rPr>
              <a:t> </a:t>
            </a:r>
            <a:r>
              <a:rPr sz="1600" kern="0" spc="0" dirty="0">
                <a:solidFill>
                  <a:srgbClr val="000000">
                    <a:alpha val="100000"/>
                  </a:srgbClr>
                </a:solidFill>
                <a:latin typeface="Microsoft YaHei"/>
                <a:ea typeface="Microsoft YaHei"/>
                <a:cs typeface="Microsoft YaHei"/>
              </a:rPr>
              <a:t>5种）</a:t>
            </a:r>
            <a:endParaRPr sz="1600" dirty="0">
              <a:latin typeface="Microsoft YaHei"/>
              <a:ea typeface="Microsoft YaHei"/>
              <a:cs typeface="Microsoft YaHei"/>
            </a:endParaRPr>
          </a:p>
        </p:txBody>
      </p:sp>
      <p:sp>
        <p:nvSpPr>
          <p:cNvPr id="1778" name="textbox 1778"/>
          <p:cNvSpPr/>
          <p:nvPr/>
        </p:nvSpPr>
        <p:spPr>
          <a:xfrm>
            <a:off x="919643" y="1802229"/>
            <a:ext cx="10114915" cy="591184"/>
          </a:xfrm>
          <a:prstGeom prst="rect">
            <a:avLst/>
          </a:prstGeom>
          <a:noFill/>
          <a:ln w="0" cap="flat">
            <a:noFill/>
            <a:prstDash val="solid"/>
            <a:miter lim="0"/>
          </a:ln>
        </p:spPr>
        <p:txBody>
          <a:bodyPr vert="horz" wrap="square" lIns="0" tIns="0" rIns="0" bIns="0"/>
          <a:lstStyle/>
          <a:p>
            <a:pPr algn="l" rtl="0" eaLnBrk="0">
              <a:lnSpc>
                <a:spcPct val="17935"/>
              </a:lnSpc>
              <a:tabLst/>
            </a:pPr>
            <a:endParaRPr sz="100" dirty="0">
              <a:latin typeface="Arial"/>
              <a:ea typeface="Arial"/>
              <a:cs typeface="Arial"/>
            </a:endParaRPr>
          </a:p>
          <a:p>
            <a:pPr marL="33019" indent="80644" algn="l" rtl="0" eaLnBrk="0">
              <a:lnSpc>
                <a:spcPct val="118000"/>
              </a:lnSpc>
              <a:tabLst/>
            </a:pPr>
            <a:r>
              <a:rPr sz="1600" kern="0" spc="80" dirty="0">
                <a:solidFill>
                  <a:srgbClr val="000000">
                    <a:alpha val="100000"/>
                  </a:srgbClr>
                </a:solidFill>
                <a:latin typeface="Microsoft YaHei"/>
                <a:ea typeface="Microsoft YaHei"/>
                <a:cs typeface="Microsoft YaHei"/>
              </a:rPr>
              <a:t>（ 五 ）燃气厂站内可燃气体泄漏浓度可能达到爆炸下限20%的燃气设施区域内或建（ 构 ）筑物内 ，未设</a:t>
            </a:r>
            <a:r>
              <a:rPr sz="1600" kern="0" spc="60" dirty="0">
                <a:solidFill>
                  <a:srgbClr val="000000">
                    <a:alpha val="100000"/>
                  </a:srgbClr>
                </a:solidFill>
                <a:latin typeface="Microsoft YaHei"/>
                <a:ea typeface="Microsoft YaHei"/>
                <a:cs typeface="Microsoft YaHei"/>
              </a:rPr>
              <a:t> </a:t>
            </a:r>
            <a:r>
              <a:rPr sz="1600" kern="0" spc="150" dirty="0">
                <a:solidFill>
                  <a:srgbClr val="000000">
                    <a:alpha val="100000"/>
                  </a:srgbClr>
                </a:solidFill>
                <a:latin typeface="Microsoft YaHei"/>
                <a:ea typeface="Microsoft YaHei"/>
                <a:cs typeface="Microsoft YaHei"/>
              </a:rPr>
              <a:t>置固定式可燃气体浓度</a:t>
            </a:r>
            <a:r>
              <a:rPr sz="1600" kern="0" spc="140" dirty="0">
                <a:solidFill>
                  <a:srgbClr val="000000">
                    <a:alpha val="100000"/>
                  </a:srgbClr>
                </a:solidFill>
                <a:latin typeface="Microsoft YaHei"/>
                <a:ea typeface="Microsoft YaHei"/>
                <a:cs typeface="Microsoft YaHei"/>
              </a:rPr>
              <a:t>报警装置。</a:t>
            </a:r>
            <a:endParaRPr sz="1600" dirty="0">
              <a:latin typeface="Microsoft YaHei"/>
              <a:ea typeface="Microsoft YaHei"/>
              <a:cs typeface="Microsoft YaHei"/>
            </a:endParaRPr>
          </a:p>
        </p:txBody>
      </p:sp>
      <p:sp>
        <p:nvSpPr>
          <p:cNvPr id="1780" name="textbox 1780"/>
          <p:cNvSpPr/>
          <p:nvPr/>
        </p:nvSpPr>
        <p:spPr>
          <a:xfrm>
            <a:off x="5019226" y="2724248"/>
            <a:ext cx="2153285" cy="295275"/>
          </a:xfrm>
          <a:prstGeom prst="rect">
            <a:avLst/>
          </a:prstGeom>
          <a:noFill/>
          <a:ln w="0" cap="flat">
            <a:noFill/>
            <a:prstDash val="solid"/>
            <a:miter lim="0"/>
          </a:ln>
        </p:spPr>
        <p:txBody>
          <a:bodyPr vert="horz" wrap="square" lIns="0" tIns="0" rIns="0" bIns="0"/>
          <a:lstStyle/>
          <a:p>
            <a:pPr algn="l" rtl="0" eaLnBrk="0">
              <a:lnSpc>
                <a:spcPct val="83341"/>
              </a:lnSpc>
              <a:tabLst/>
            </a:pPr>
            <a:endParaRPr sz="100" dirty="0">
              <a:latin typeface="Arial"/>
              <a:ea typeface="Arial"/>
              <a:cs typeface="Arial"/>
            </a:endParaRPr>
          </a:p>
          <a:p>
            <a:pPr marL="12700" algn="l" rtl="0" eaLnBrk="0">
              <a:lnSpc>
                <a:spcPts val="2123"/>
              </a:lnSpc>
              <a:tabLst/>
            </a:pPr>
            <a:r>
              <a:rPr sz="1600" kern="0" spc="100" dirty="0">
                <a:solidFill>
                  <a:srgbClr val="000000">
                    <a:alpha val="100000"/>
                  </a:srgbClr>
                </a:solidFill>
                <a:latin typeface="Microsoft YaHei"/>
                <a:ea typeface="Microsoft YaHei"/>
                <a:cs typeface="Microsoft YaHei"/>
              </a:rPr>
              <a:t>5</a:t>
            </a:r>
            <a:r>
              <a:rPr sz="1600" kern="0" spc="-250" dirty="0">
                <a:solidFill>
                  <a:srgbClr val="000000">
                    <a:alpha val="100000"/>
                  </a:srgbClr>
                </a:solidFill>
                <a:latin typeface="Microsoft YaHei"/>
                <a:ea typeface="Microsoft YaHei"/>
                <a:cs typeface="Microsoft YaHei"/>
              </a:rPr>
              <a:t> </a:t>
            </a:r>
            <a:r>
              <a:rPr sz="1600" kern="0" spc="100" dirty="0">
                <a:solidFill>
                  <a:srgbClr val="000000">
                    <a:alpha val="100000"/>
                  </a:srgbClr>
                </a:solidFill>
                <a:latin typeface="Microsoft YaHei"/>
                <a:ea typeface="Microsoft YaHei"/>
                <a:cs typeface="Microsoft YaHei"/>
              </a:rPr>
              <a:t>、</a:t>
            </a:r>
            <a:r>
              <a:rPr sz="1600" kern="0" spc="-300" dirty="0">
                <a:solidFill>
                  <a:srgbClr val="000000">
                    <a:alpha val="100000"/>
                  </a:srgbClr>
                </a:solidFill>
                <a:latin typeface="Microsoft YaHei"/>
                <a:ea typeface="Microsoft YaHei"/>
                <a:cs typeface="Microsoft YaHei"/>
              </a:rPr>
              <a:t> </a:t>
            </a:r>
            <a:r>
              <a:rPr sz="1600" kern="0" spc="100" dirty="0">
                <a:solidFill>
                  <a:srgbClr val="000000">
                    <a:alpha val="100000"/>
                  </a:srgbClr>
                </a:solidFill>
                <a:latin typeface="Microsoft YaHei"/>
                <a:ea typeface="Microsoft YaHei"/>
                <a:cs typeface="Microsoft YaHei"/>
              </a:rPr>
              <a:t>压缩天然气供应</a:t>
            </a:r>
            <a:r>
              <a:rPr sz="1600" kern="0" spc="90" dirty="0">
                <a:solidFill>
                  <a:srgbClr val="000000">
                    <a:alpha val="100000"/>
                  </a:srgbClr>
                </a:solidFill>
                <a:latin typeface="Microsoft YaHei"/>
                <a:ea typeface="Microsoft YaHei"/>
                <a:cs typeface="Microsoft YaHei"/>
              </a:rPr>
              <a:t>站</a:t>
            </a:r>
            <a:endParaRPr sz="1600" dirty="0">
              <a:latin typeface="Microsoft YaHei"/>
              <a:ea typeface="Microsoft YaHei"/>
              <a:cs typeface="Microsoft YaHei"/>
            </a:endParaRPr>
          </a:p>
        </p:txBody>
      </p:sp>
      <p:pic>
        <p:nvPicPr>
          <p:cNvPr id="1782" name="picture 1782"/>
          <p:cNvPicPr>
            <a:picLocks noChangeAspect="1"/>
          </p:cNvPicPr>
          <p:nvPr/>
        </p:nvPicPr>
        <p:blipFill>
          <a:blip r:embed="rId2"/>
          <a:stretch>
            <a:fillRect/>
          </a:stretch>
        </p:blipFill>
        <p:spPr>
          <a:xfrm rot="21600000">
            <a:off x="11472671" y="0"/>
            <a:ext cx="719328" cy="720852"/>
          </a:xfrm>
          <a:prstGeom prst="rect">
            <a:avLst/>
          </a:prstGeom>
        </p:spPr>
      </p:pic>
      <p:pic>
        <p:nvPicPr>
          <p:cNvPr id="1784" name="picture 1784"/>
          <p:cNvPicPr>
            <a:picLocks noChangeAspect="1"/>
          </p:cNvPicPr>
          <p:nvPr/>
        </p:nvPicPr>
        <p:blipFill>
          <a:blip r:embed="rId3"/>
          <a:stretch>
            <a:fillRect/>
          </a:stretch>
        </p:blipFill>
        <p:spPr>
          <a:xfrm rot="21600000">
            <a:off x="0" y="6138671"/>
            <a:ext cx="720852" cy="719328"/>
          </a:xfrm>
          <a:prstGeom prst="rect">
            <a:avLst/>
          </a:prstGeom>
        </p:spPr>
      </p:pic>
      <p:pic>
        <p:nvPicPr>
          <p:cNvPr id="1786" name="picture 1786"/>
          <p:cNvPicPr>
            <a:picLocks noChangeAspect="1"/>
          </p:cNvPicPr>
          <p:nvPr/>
        </p:nvPicPr>
        <p:blipFill>
          <a:blip r:embed="rId4"/>
          <a:stretch>
            <a:fillRect/>
          </a:stretch>
        </p:blipFill>
        <p:spPr>
          <a:xfrm rot="21600000">
            <a:off x="5131739" y="3227832"/>
            <a:ext cx="1169999" cy="402335"/>
          </a:xfrm>
          <a:prstGeom prst="rect">
            <a:avLst/>
          </a:prstGeom>
        </p:spPr>
      </p:pic>
      <p:pic>
        <p:nvPicPr>
          <p:cNvPr id="1788" name="picture 1788"/>
          <p:cNvPicPr>
            <a:picLocks noChangeAspect="1"/>
          </p:cNvPicPr>
          <p:nvPr/>
        </p:nvPicPr>
        <p:blipFill>
          <a:blip r:embed="rId5"/>
          <a:stretch>
            <a:fillRect/>
          </a:stretch>
        </p:blipFill>
        <p:spPr>
          <a:xfrm rot="21600000">
            <a:off x="720090" y="1619250"/>
            <a:ext cx="10751184" cy="12700"/>
          </a:xfrm>
          <a:prstGeom prst="rect">
            <a:avLst/>
          </a:prstGeom>
        </p:spPr>
      </p:pic>
      <p:pic>
        <p:nvPicPr>
          <p:cNvPr id="1790" name="picture 1790"/>
          <p:cNvPicPr>
            <a:picLocks noChangeAspect="1"/>
          </p:cNvPicPr>
          <p:nvPr/>
        </p:nvPicPr>
        <p:blipFill>
          <a:blip r:embed="rId5"/>
          <a:stretch>
            <a:fillRect/>
          </a:stretch>
        </p:blipFill>
        <p:spPr>
          <a:xfrm rot="21600000">
            <a:off x="720090" y="2541270"/>
            <a:ext cx="10751184" cy="12700"/>
          </a:xfrm>
          <a:prstGeom prst="rect">
            <a:avLst/>
          </a:prstGeom>
        </p:spPr>
      </p:pic>
    </p:spTree>
  </p:cSld>
  <p:clrMapOvr>
    <a:masterClrMapping/>
  </p:clrMapOvr>
</p:sld>
</file>

<file path=ppt/slides/slide82.xml><?xml version="1.0" encoding="utf-8"?>
<p:sld xmlns:a16="http://schemas.microsoft.com/office/drawing/2014/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92" name="rect 1792"/>
          <p:cNvSpPr/>
          <p:nvPr/>
        </p:nvSpPr>
        <p:spPr>
          <a:xfrm>
            <a:off x="0" y="0"/>
            <a:ext cx="12192000" cy="6858000"/>
          </a:xfrm>
          <a:prstGeom prst="rect">
            <a:avLst/>
          </a:prstGeom>
          <a:solidFill>
            <a:srgbClr val="E4F4FB">
              <a:alpha val="100000"/>
            </a:srgbClr>
          </a:solidFill>
          <a:ln w="0" cap="flat">
            <a:noFill/>
            <a:prstDash val="solid"/>
            <a:miter lim="0"/>
          </a:ln>
        </p:spPr>
        <p:txBody>
          <a:bodyPr rtlCol="0"/>
          <a:lstStyle/>
          <a:p>
            <a:pPr algn="ctr"/>
            <a:endParaRPr lang="zh-CN" altLang="en-US"/>
          </a:p>
        </p:txBody>
      </p:sp>
      <p:grpSp>
        <p:nvGrpSpPr>
          <p:cNvPr id="142" name="group 142"/>
          <p:cNvGrpSpPr/>
          <p:nvPr/>
        </p:nvGrpSpPr>
        <p:grpSpPr>
          <a:xfrm rot="21600000">
            <a:off x="720852" y="1626107"/>
            <a:ext cx="10750296" cy="5045964"/>
            <a:chOff x="0" y="0"/>
            <a:chExt cx="10750296" cy="5045964"/>
          </a:xfrm>
        </p:grpSpPr>
        <p:sp>
          <p:nvSpPr>
            <p:cNvPr id="1794" name="path 1794"/>
            <p:cNvSpPr/>
            <p:nvPr/>
          </p:nvSpPr>
          <p:spPr>
            <a:xfrm>
              <a:off x="0" y="0"/>
              <a:ext cx="10750296" cy="5045964"/>
            </a:xfrm>
            <a:custGeom>
              <a:avLst/>
              <a:gdLst/>
              <a:ahLst/>
              <a:cxnLst/>
              <a:rect l="0" t="0" r="0" b="0"/>
              <a:pathLst>
                <a:path w="16929" h="7946">
                  <a:moveTo>
                    <a:pt x="0" y="0"/>
                  </a:moveTo>
                  <a:lnTo>
                    <a:pt x="16929" y="0"/>
                  </a:lnTo>
                  <a:lnTo>
                    <a:pt x="16929" y="1495"/>
                  </a:lnTo>
                  <a:lnTo>
                    <a:pt x="0" y="1495"/>
                  </a:lnTo>
                  <a:lnTo>
                    <a:pt x="0" y="0"/>
                  </a:lnTo>
                  <a:close/>
                </a:path>
                <a:path w="16929" h="7946">
                  <a:moveTo>
                    <a:pt x="0" y="2503"/>
                  </a:moveTo>
                  <a:lnTo>
                    <a:pt x="4171" y="2503"/>
                  </a:lnTo>
                  <a:lnTo>
                    <a:pt x="4171" y="3513"/>
                  </a:lnTo>
                  <a:lnTo>
                    <a:pt x="0" y="3513"/>
                  </a:lnTo>
                  <a:lnTo>
                    <a:pt x="0" y="2503"/>
                  </a:lnTo>
                  <a:close/>
                </a:path>
                <a:path w="16929" h="7946">
                  <a:moveTo>
                    <a:pt x="4171" y="2503"/>
                  </a:moveTo>
                  <a:lnTo>
                    <a:pt x="11138" y="2503"/>
                  </a:lnTo>
                  <a:lnTo>
                    <a:pt x="11138" y="3513"/>
                  </a:lnTo>
                  <a:lnTo>
                    <a:pt x="4171" y="3513"/>
                  </a:lnTo>
                  <a:lnTo>
                    <a:pt x="4171" y="2503"/>
                  </a:lnTo>
                  <a:close/>
                </a:path>
                <a:path w="16929" h="7946">
                  <a:moveTo>
                    <a:pt x="11138" y="2503"/>
                  </a:moveTo>
                  <a:lnTo>
                    <a:pt x="16929" y="2503"/>
                  </a:lnTo>
                  <a:lnTo>
                    <a:pt x="16929" y="3513"/>
                  </a:lnTo>
                  <a:lnTo>
                    <a:pt x="11138" y="3513"/>
                  </a:lnTo>
                  <a:lnTo>
                    <a:pt x="11138" y="2503"/>
                  </a:lnTo>
                  <a:close/>
                </a:path>
                <a:path w="16929" h="7946">
                  <a:moveTo>
                    <a:pt x="4171" y="5282"/>
                  </a:moveTo>
                  <a:lnTo>
                    <a:pt x="11138" y="5282"/>
                  </a:lnTo>
                  <a:lnTo>
                    <a:pt x="11138" y="7946"/>
                  </a:lnTo>
                  <a:lnTo>
                    <a:pt x="4171" y="7946"/>
                  </a:lnTo>
                  <a:lnTo>
                    <a:pt x="4171" y="5282"/>
                  </a:lnTo>
                  <a:close/>
                </a:path>
              </a:pathLst>
            </a:custGeom>
            <a:solidFill>
              <a:srgbClr val="B9D6E6">
                <a:alpha val="100000"/>
              </a:srgbClr>
            </a:solidFill>
            <a:ln w="0" cap="flat">
              <a:noFill/>
              <a:prstDash val="solid"/>
              <a:miter lim="0"/>
            </a:ln>
          </p:spPr>
          <p:txBody>
            <a:bodyPr rtlCol="0"/>
            <a:lstStyle/>
            <a:p>
              <a:pPr algn="ctr"/>
              <a:endParaRPr lang="zh-CN" altLang="en-US"/>
            </a:p>
          </p:txBody>
        </p:sp>
        <p:sp>
          <p:nvSpPr>
            <p:cNvPr id="1796" name="path 1796"/>
            <p:cNvSpPr/>
            <p:nvPr/>
          </p:nvSpPr>
          <p:spPr>
            <a:xfrm>
              <a:off x="0" y="949452"/>
              <a:ext cx="10750296" cy="4096511"/>
            </a:xfrm>
            <a:custGeom>
              <a:avLst/>
              <a:gdLst/>
              <a:ahLst/>
              <a:cxnLst/>
              <a:rect l="0" t="0" r="0" b="0"/>
              <a:pathLst>
                <a:path w="16929" h="6451">
                  <a:moveTo>
                    <a:pt x="0" y="0"/>
                  </a:moveTo>
                  <a:lnTo>
                    <a:pt x="16929" y="0"/>
                  </a:lnTo>
                  <a:lnTo>
                    <a:pt x="16929" y="1008"/>
                  </a:lnTo>
                  <a:lnTo>
                    <a:pt x="0" y="1008"/>
                  </a:lnTo>
                  <a:lnTo>
                    <a:pt x="0" y="0"/>
                  </a:lnTo>
                  <a:close/>
                </a:path>
                <a:path w="16929" h="6451">
                  <a:moveTo>
                    <a:pt x="0" y="2018"/>
                  </a:moveTo>
                  <a:lnTo>
                    <a:pt x="4171" y="2018"/>
                  </a:lnTo>
                  <a:lnTo>
                    <a:pt x="4171" y="6451"/>
                  </a:lnTo>
                  <a:lnTo>
                    <a:pt x="0" y="6451"/>
                  </a:lnTo>
                  <a:lnTo>
                    <a:pt x="0" y="2018"/>
                  </a:lnTo>
                  <a:close/>
                </a:path>
                <a:path w="16929" h="6451">
                  <a:moveTo>
                    <a:pt x="4171" y="2018"/>
                  </a:moveTo>
                  <a:lnTo>
                    <a:pt x="11138" y="2018"/>
                  </a:lnTo>
                  <a:lnTo>
                    <a:pt x="11138" y="3787"/>
                  </a:lnTo>
                  <a:lnTo>
                    <a:pt x="4171" y="3787"/>
                  </a:lnTo>
                  <a:lnTo>
                    <a:pt x="4171" y="2018"/>
                  </a:lnTo>
                  <a:close/>
                </a:path>
                <a:path w="16929" h="6451">
                  <a:moveTo>
                    <a:pt x="11138" y="2018"/>
                  </a:moveTo>
                  <a:lnTo>
                    <a:pt x="16929" y="2018"/>
                  </a:lnTo>
                  <a:lnTo>
                    <a:pt x="16929" y="6451"/>
                  </a:lnTo>
                  <a:lnTo>
                    <a:pt x="11138" y="6451"/>
                  </a:lnTo>
                  <a:lnTo>
                    <a:pt x="11138" y="2018"/>
                  </a:lnTo>
                  <a:close/>
                </a:path>
              </a:pathLst>
            </a:custGeom>
            <a:solidFill>
              <a:srgbClr val="FFFFFF">
                <a:alpha val="100000"/>
              </a:srgbClr>
            </a:solidFill>
            <a:ln w="0" cap="flat">
              <a:noFill/>
              <a:prstDash val="solid"/>
              <a:miter lim="0"/>
            </a:ln>
          </p:spPr>
          <p:txBody>
            <a:bodyPr rtlCol="0"/>
            <a:lstStyle/>
            <a:p>
              <a:pPr algn="ctr"/>
              <a:endParaRPr lang="zh-CN" altLang="en-US"/>
            </a:p>
          </p:txBody>
        </p:sp>
      </p:grpSp>
      <p:graphicFrame>
        <p:nvGraphicFramePr>
          <p:cNvPr id="1798" name="table 1798"/>
          <p:cNvGraphicFramePr>
            <a:graphicFrameLocks noGrp="1"/>
          </p:cNvGraphicFramePr>
          <p:nvPr/>
        </p:nvGraphicFramePr>
        <p:xfrm>
          <a:off x="720090" y="3216275"/>
          <a:ext cx="10750549" cy="3462654"/>
        </p:xfrm>
        <a:graphic>
          <a:graphicData uri="http://schemas.openxmlformats.org/drawingml/2006/table">
            <a:tbl>
              <a:tblPr/>
              <a:tblGrid>
                <a:gridCol w="2649220">
                  <a:extLst>
                    <a:ext uri="{9D8B030D-6E8A-4147-A177-3AD203B41FA5}">
                      <a16:colId xmlns:a16="http://schemas.microsoft.com/office/drawing/2014/main" val="20000"/>
                    </a:ext>
                  </a:extLst>
                </a:gridCol>
                <a:gridCol w="4424045">
                  <a:extLst>
                    <a:ext uri="{9D8B030D-6E8A-4147-A177-3AD203B41FA5}">
                      <a16:colId xmlns:a16="http://schemas.microsoft.com/office/drawing/2014/main" val="20001"/>
                    </a:ext>
                  </a:extLst>
                </a:gridCol>
                <a:gridCol w="3677284">
                  <a:extLst>
                    <a:ext uri="{9D8B030D-6E8A-4147-A177-3AD203B41FA5}">
                      <a16:colId xmlns:a16="http://schemas.microsoft.com/office/drawing/2014/main" val="20002"/>
                    </a:ext>
                  </a:extLst>
                </a:gridCol>
              </a:tblGrid>
              <a:tr h="3462654">
                <a:tc>
                  <a:txBody>
                    <a:bodyPr/>
                    <a:lstStyle/>
                    <a:p>
                      <a:pPr algn="l" rtl="0" eaLnBrk="0">
                        <a:lnSpc>
                          <a:spcPct val="159000"/>
                        </a:lnSpc>
                        <a:tabLst/>
                      </a:pPr>
                      <a:endParaRPr sz="1000" dirty="0">
                        <a:latin typeface="Arial"/>
                        <a:ea typeface="Arial"/>
                        <a:cs typeface="Arial"/>
                      </a:endParaRPr>
                    </a:p>
                    <a:p>
                      <a:pPr marL="872489" algn="l" rtl="0" eaLnBrk="0">
                        <a:lnSpc>
                          <a:spcPct val="84000"/>
                        </a:lnSpc>
                        <a:spcBef>
                          <a:spcPts val="1"/>
                        </a:spcBef>
                        <a:tabLst/>
                      </a:pPr>
                      <a:r>
                        <a:rPr sz="1600" kern="0" spc="120" dirty="0">
                          <a:solidFill>
                            <a:srgbClr val="000000">
                              <a:alpha val="100000"/>
                            </a:srgbClr>
                          </a:solidFill>
                          <a:latin typeface="Microsoft YaHei"/>
                          <a:ea typeface="Microsoft YaHei"/>
                          <a:cs typeface="Microsoft YaHei"/>
                        </a:rPr>
                        <a:t>检查要点</a:t>
                      </a:r>
                      <a:endParaRPr sz="1600" dirty="0">
                        <a:latin typeface="Microsoft YaHei"/>
                        <a:ea typeface="Microsoft YaHei"/>
                        <a:cs typeface="Microsoft YaHei"/>
                      </a:endParaRPr>
                    </a:p>
                    <a:p>
                      <a:pPr algn="l" rtl="0" eaLnBrk="0">
                        <a:lnSpc>
                          <a:spcPct val="101000"/>
                        </a:lnSpc>
                        <a:tabLst/>
                      </a:pPr>
                      <a:endParaRPr sz="1000" dirty="0">
                        <a:latin typeface="Arial"/>
                        <a:ea typeface="Arial"/>
                        <a:cs typeface="Arial"/>
                      </a:endParaRPr>
                    </a:p>
                    <a:p>
                      <a:pPr algn="l" rtl="0" eaLnBrk="0">
                        <a:lnSpc>
                          <a:spcPct val="101000"/>
                        </a:lnSpc>
                        <a:tabLst/>
                      </a:pPr>
                      <a:endParaRPr sz="1000" dirty="0">
                        <a:latin typeface="Arial"/>
                        <a:ea typeface="Arial"/>
                        <a:cs typeface="Arial"/>
                      </a:endParaRPr>
                    </a:p>
                    <a:p>
                      <a:pPr algn="l" rtl="0" eaLnBrk="0">
                        <a:lnSpc>
                          <a:spcPct val="102000"/>
                        </a:lnSpc>
                        <a:tabLst/>
                      </a:pPr>
                      <a:endParaRPr sz="1000" dirty="0">
                        <a:latin typeface="Arial"/>
                        <a:ea typeface="Arial"/>
                        <a:cs typeface="Arial"/>
                      </a:endParaRPr>
                    </a:p>
                    <a:p>
                      <a:pPr algn="l" rtl="0" eaLnBrk="0">
                        <a:lnSpc>
                          <a:spcPct val="102000"/>
                        </a:lnSpc>
                        <a:tabLst/>
                      </a:pPr>
                      <a:endParaRPr sz="1000" dirty="0">
                        <a:latin typeface="Arial"/>
                        <a:ea typeface="Arial"/>
                        <a:cs typeface="Arial"/>
                      </a:endParaRPr>
                    </a:p>
                    <a:p>
                      <a:pPr algn="l" rtl="0" eaLnBrk="0">
                        <a:lnSpc>
                          <a:spcPct val="102000"/>
                        </a:lnSpc>
                        <a:tabLst/>
                      </a:pPr>
                      <a:endParaRPr sz="1000" dirty="0">
                        <a:latin typeface="Arial"/>
                        <a:ea typeface="Arial"/>
                        <a:cs typeface="Arial"/>
                      </a:endParaRPr>
                    </a:p>
                    <a:p>
                      <a:pPr algn="l" rtl="0" eaLnBrk="0">
                        <a:lnSpc>
                          <a:spcPct val="102000"/>
                        </a:lnSpc>
                        <a:tabLst/>
                      </a:pPr>
                      <a:endParaRPr sz="1000" dirty="0">
                        <a:latin typeface="Arial"/>
                        <a:ea typeface="Arial"/>
                        <a:cs typeface="Arial"/>
                      </a:endParaRPr>
                    </a:p>
                    <a:p>
                      <a:pPr algn="l" rtl="0" eaLnBrk="0">
                        <a:lnSpc>
                          <a:spcPct val="102000"/>
                        </a:lnSpc>
                        <a:tabLst/>
                      </a:pPr>
                      <a:endParaRPr sz="1000" dirty="0">
                        <a:latin typeface="Arial"/>
                        <a:ea typeface="Arial"/>
                        <a:cs typeface="Arial"/>
                      </a:endParaRPr>
                    </a:p>
                    <a:p>
                      <a:pPr algn="l" rtl="0" eaLnBrk="0">
                        <a:lnSpc>
                          <a:spcPct val="125000"/>
                        </a:lnSpc>
                        <a:tabLst/>
                      </a:pPr>
                      <a:endParaRPr sz="300" dirty="0">
                        <a:latin typeface="Arial"/>
                        <a:ea typeface="Arial"/>
                        <a:cs typeface="Arial"/>
                      </a:endParaRPr>
                    </a:p>
                    <a:p>
                      <a:pPr marL="233679" indent="76835" algn="l" rtl="0" eaLnBrk="0">
                        <a:lnSpc>
                          <a:spcPct val="130000"/>
                        </a:lnSpc>
                        <a:spcBef>
                          <a:spcPts val="2"/>
                        </a:spcBef>
                        <a:tabLst/>
                      </a:pPr>
                      <a:r>
                        <a:rPr sz="1500" kern="0" spc="-40" dirty="0">
                          <a:solidFill>
                            <a:srgbClr val="000000">
                              <a:alpha val="100000"/>
                            </a:srgbClr>
                          </a:solidFill>
                          <a:latin typeface="Microsoft YaHei"/>
                          <a:ea typeface="Microsoft YaHei"/>
                          <a:cs typeface="Microsoft YaHei"/>
                        </a:rPr>
                        <a:t>（ </a:t>
                      </a:r>
                      <a:r>
                        <a:rPr sz="1500" kern="0" spc="-40" dirty="0">
                          <a:solidFill>
                            <a:srgbClr val="000000">
                              <a:alpha val="100000"/>
                            </a:srgbClr>
                          </a:solidFill>
                          <a:latin typeface="FangSong"/>
                          <a:ea typeface="FangSong"/>
                          <a:cs typeface="FangSong"/>
                        </a:rPr>
                        <a:t>4</a:t>
                      </a:r>
                      <a:r>
                        <a:rPr sz="1500" kern="0" spc="-340" dirty="0">
                          <a:solidFill>
                            <a:srgbClr val="000000">
                              <a:alpha val="100000"/>
                            </a:srgbClr>
                          </a:solidFill>
                          <a:latin typeface="FangSong"/>
                          <a:ea typeface="FangSong"/>
                          <a:cs typeface="FangSong"/>
                        </a:rPr>
                        <a:t> </a:t>
                      </a:r>
                      <a:r>
                        <a:rPr sz="1500" kern="0" spc="-40" dirty="0">
                          <a:solidFill>
                            <a:srgbClr val="000000">
                              <a:alpha val="100000"/>
                            </a:srgbClr>
                          </a:solidFill>
                          <a:latin typeface="Microsoft YaHei"/>
                          <a:ea typeface="Microsoft YaHei"/>
                          <a:cs typeface="Microsoft YaHei"/>
                        </a:rPr>
                        <a:t>）查可燃气体浓度报</a:t>
                      </a:r>
                      <a:r>
                        <a:rPr sz="1500" kern="0" spc="0" dirty="0">
                          <a:solidFill>
                            <a:srgbClr val="000000">
                              <a:alpha val="100000"/>
                            </a:srgbClr>
                          </a:solidFill>
                          <a:latin typeface="Microsoft YaHei"/>
                          <a:ea typeface="Microsoft YaHei"/>
                          <a:cs typeface="Microsoft YaHei"/>
                        </a:rPr>
                        <a:t>      </a:t>
                      </a:r>
                      <a:r>
                        <a:rPr sz="1500" kern="0" spc="90" dirty="0">
                          <a:solidFill>
                            <a:srgbClr val="000000">
                              <a:alpha val="100000"/>
                            </a:srgbClr>
                          </a:solidFill>
                          <a:latin typeface="Microsoft YaHei"/>
                          <a:ea typeface="Microsoft YaHei"/>
                          <a:cs typeface="Microsoft YaHei"/>
                        </a:rPr>
                        <a:t>警控制系统的指示报警</a:t>
                      </a:r>
                      <a:r>
                        <a:rPr sz="1500" kern="0" spc="0" dirty="0">
                          <a:solidFill>
                            <a:srgbClr val="000000">
                              <a:alpha val="100000"/>
                            </a:srgbClr>
                          </a:solidFill>
                          <a:latin typeface="Microsoft YaHei"/>
                          <a:ea typeface="Microsoft YaHei"/>
                          <a:cs typeface="Microsoft YaHei"/>
                        </a:rPr>
                        <a:t>        </a:t>
                      </a:r>
                      <a:r>
                        <a:rPr sz="1500" kern="0" spc="80" dirty="0">
                          <a:solidFill>
                            <a:srgbClr val="000000">
                              <a:alpha val="100000"/>
                            </a:srgbClr>
                          </a:solidFill>
                          <a:latin typeface="Microsoft YaHei"/>
                          <a:ea typeface="Microsoft YaHei"/>
                          <a:cs typeface="Microsoft YaHei"/>
                        </a:rPr>
                        <a:t>设备的安装场所。</a:t>
                      </a:r>
                      <a:endParaRPr sz="1500" dirty="0">
                        <a:latin typeface="Microsoft YaHei"/>
                        <a:ea typeface="Microsoft YaHei"/>
                        <a:cs typeface="Microsoft YaHei"/>
                      </a:endParaRPr>
                    </a:p>
                  </a:txBody>
                  <a:tcPr marL="0" marR="0" marT="0" marB="0">
                    <a:lnL>
                      <a:noFill/>
                    </a:lnL>
                    <a:lnR w="12700" cap="flat" cmpd="sng" algn="ctr">
                      <a:solidFill>
                        <a:srgbClr val="8EBFD6"/>
                      </a:solidFill>
                      <a:prstDash val="solid"/>
                      <a:round/>
                      <a:headEnd type="none" w="med" len="med"/>
                      <a:tailEnd type="none" w="med" len="med"/>
                    </a:lnR>
                    <a:lnT>
                      <a:noFill/>
                    </a:lnT>
                    <a:lnB w="12700" cap="flat" cmpd="sng" algn="ctr">
                      <a:solidFill>
                        <a:srgbClr val="8EBFD6"/>
                      </a:solidFill>
                      <a:prstDash val="solid"/>
                      <a:round/>
                      <a:headEnd type="none" w="med" len="med"/>
                      <a:tailEnd type="none" w="med" len="med"/>
                    </a:lnB>
                  </a:tcPr>
                </a:tc>
                <a:tc>
                  <a:txBody>
                    <a:bodyPr/>
                    <a:lstStyle/>
                    <a:p>
                      <a:pPr algn="l" rtl="0" eaLnBrk="0">
                        <a:lnSpc>
                          <a:spcPct val="158000"/>
                        </a:lnSpc>
                        <a:tabLst/>
                      </a:pPr>
                      <a:endParaRPr sz="1000" dirty="0">
                        <a:latin typeface="Arial"/>
                        <a:ea typeface="Arial"/>
                        <a:cs typeface="Arial"/>
                      </a:endParaRPr>
                    </a:p>
                    <a:p>
                      <a:pPr marL="1762125" algn="l" rtl="0" eaLnBrk="0">
                        <a:lnSpc>
                          <a:spcPct val="84000"/>
                        </a:lnSpc>
                        <a:spcBef>
                          <a:spcPts val="7"/>
                        </a:spcBef>
                        <a:tabLst/>
                      </a:pPr>
                      <a:r>
                        <a:rPr sz="1600" kern="0" spc="120" dirty="0">
                          <a:solidFill>
                            <a:srgbClr val="000000">
                              <a:alpha val="100000"/>
                            </a:srgbClr>
                          </a:solidFill>
                          <a:latin typeface="Microsoft YaHei"/>
                          <a:ea typeface="Microsoft YaHei"/>
                          <a:cs typeface="Microsoft YaHei"/>
                        </a:rPr>
                        <a:t>判定标准</a:t>
                      </a:r>
                      <a:endParaRPr sz="1600" dirty="0">
                        <a:latin typeface="Microsoft YaHei"/>
                        <a:ea typeface="Microsoft YaHei"/>
                        <a:cs typeface="Microsoft YaHei"/>
                      </a:endParaRPr>
                    </a:p>
                    <a:p>
                      <a:pPr algn="l" rtl="0" eaLnBrk="0">
                        <a:lnSpc>
                          <a:spcPct val="107000"/>
                        </a:lnSpc>
                        <a:tabLst/>
                      </a:pPr>
                      <a:endParaRPr sz="1000" dirty="0">
                        <a:latin typeface="Arial"/>
                        <a:ea typeface="Arial"/>
                        <a:cs typeface="Arial"/>
                      </a:endParaRPr>
                    </a:p>
                    <a:p>
                      <a:pPr algn="l" rtl="0" eaLnBrk="0">
                        <a:lnSpc>
                          <a:spcPct val="108000"/>
                        </a:lnSpc>
                        <a:tabLst/>
                      </a:pPr>
                      <a:endParaRPr sz="1000" dirty="0">
                        <a:latin typeface="Arial"/>
                        <a:ea typeface="Arial"/>
                        <a:cs typeface="Arial"/>
                      </a:endParaRPr>
                    </a:p>
                    <a:p>
                      <a:pPr algn="l" rtl="0" eaLnBrk="0">
                        <a:lnSpc>
                          <a:spcPct val="117000"/>
                        </a:lnSpc>
                        <a:tabLst/>
                      </a:pPr>
                      <a:endParaRPr sz="300" dirty="0">
                        <a:latin typeface="Arial"/>
                        <a:ea typeface="Arial"/>
                        <a:cs typeface="Arial"/>
                      </a:endParaRPr>
                    </a:p>
                    <a:p>
                      <a:pPr marL="232409" indent="635" algn="l" rtl="0" eaLnBrk="0">
                        <a:lnSpc>
                          <a:spcPct val="118000"/>
                        </a:lnSpc>
                        <a:spcBef>
                          <a:spcPts val="2"/>
                        </a:spcBef>
                        <a:tabLst/>
                      </a:pPr>
                      <a:r>
                        <a:rPr sz="1400" kern="0" spc="0" dirty="0">
                          <a:solidFill>
                            <a:srgbClr val="000000">
                              <a:alpha val="100000"/>
                            </a:srgbClr>
                          </a:solidFill>
                          <a:latin typeface="Microsoft YaHei"/>
                          <a:ea typeface="Microsoft YaHei"/>
                          <a:cs typeface="Microsoft YaHei"/>
                        </a:rPr>
                        <a:t>可燃气体浓度报警控制系统的指示报警设</a:t>
                      </a:r>
                      <a:r>
                        <a:rPr sz="1400" kern="0" spc="-10" dirty="0">
                          <a:solidFill>
                            <a:srgbClr val="000000">
                              <a:alpha val="100000"/>
                            </a:srgbClr>
                          </a:solidFill>
                          <a:latin typeface="Microsoft YaHei"/>
                          <a:ea typeface="Microsoft YaHei"/>
                          <a:cs typeface="Microsoft YaHei"/>
                        </a:rPr>
                        <a:t>备未设置</a:t>
                      </a:r>
                      <a:r>
                        <a:rPr sz="1400" kern="0" spc="0" dirty="0">
                          <a:solidFill>
                            <a:srgbClr val="000000">
                              <a:alpha val="100000"/>
                            </a:srgbClr>
                          </a:solidFill>
                          <a:latin typeface="Microsoft YaHei"/>
                          <a:ea typeface="Microsoft YaHei"/>
                          <a:cs typeface="Microsoft YaHei"/>
                        </a:rPr>
                        <a:t>      在控制室、值班室或仪表间等有值班人员的</a:t>
                      </a:r>
                      <a:r>
                        <a:rPr sz="1400" kern="0" spc="-10" dirty="0">
                          <a:solidFill>
                            <a:srgbClr val="000000">
                              <a:alpha val="100000"/>
                            </a:srgbClr>
                          </a:solidFill>
                          <a:latin typeface="Microsoft YaHei"/>
                          <a:ea typeface="Microsoft YaHei"/>
                          <a:cs typeface="Microsoft YaHei"/>
                        </a:rPr>
                        <a:t>场所</a:t>
                      </a:r>
                      <a:r>
                        <a:rPr sz="1400" kern="0" spc="140" dirty="0">
                          <a:solidFill>
                            <a:srgbClr val="000000">
                              <a:alpha val="100000"/>
                            </a:srgbClr>
                          </a:solidFill>
                          <a:latin typeface="Microsoft YaHei"/>
                          <a:ea typeface="Microsoft YaHei"/>
                          <a:cs typeface="Microsoft YaHei"/>
                        </a:rPr>
                        <a:t> </a:t>
                      </a:r>
                      <a:r>
                        <a:rPr sz="1400" kern="0" spc="-10" dirty="0">
                          <a:solidFill>
                            <a:srgbClr val="000000">
                              <a:alpha val="100000"/>
                            </a:srgbClr>
                          </a:solidFill>
                          <a:latin typeface="Microsoft YaHei"/>
                          <a:ea typeface="Microsoft YaHei"/>
                          <a:cs typeface="Microsoft YaHei"/>
                        </a:rPr>
                        <a:t>，</a:t>
                      </a:r>
                      <a:r>
                        <a:rPr sz="1400" kern="0" spc="0" dirty="0">
                          <a:solidFill>
                            <a:srgbClr val="000000">
                              <a:alpha val="100000"/>
                            </a:srgbClr>
                          </a:solidFill>
                          <a:latin typeface="Microsoft YaHei"/>
                          <a:ea typeface="Microsoft YaHei"/>
                          <a:cs typeface="Microsoft YaHei"/>
                        </a:rPr>
                        <a:t>     </a:t>
                      </a:r>
                      <a:r>
                        <a:rPr sz="1400" kern="0" spc="-10" dirty="0">
                          <a:solidFill>
                            <a:srgbClr val="000000">
                              <a:alpha val="100000"/>
                            </a:srgbClr>
                          </a:solidFill>
                          <a:latin typeface="Microsoft YaHei"/>
                          <a:ea typeface="Microsoft YaHei"/>
                          <a:cs typeface="Microsoft YaHei"/>
                        </a:rPr>
                        <a:t>构成重大隐患。</a:t>
                      </a:r>
                      <a:endParaRPr sz="1400" dirty="0">
                        <a:latin typeface="Microsoft YaHei"/>
                        <a:ea typeface="Microsoft YaHei"/>
                        <a:cs typeface="Microsoft YaHei"/>
                      </a:endParaRPr>
                    </a:p>
                  </a:txBody>
                  <a:tcPr marL="0" marR="0" marT="0" marB="0">
                    <a:lnL w="12700" cap="flat" cmpd="sng" algn="ctr">
                      <a:solidFill>
                        <a:srgbClr val="8EBFD6"/>
                      </a:solidFill>
                      <a:prstDash val="solid"/>
                      <a:round/>
                      <a:headEnd type="none" w="med" len="med"/>
                      <a:tailEnd type="none" w="med" len="med"/>
                    </a:lnL>
                    <a:lnR w="12700" cap="flat" cmpd="sng" algn="ctr">
                      <a:solidFill>
                        <a:srgbClr val="8EBFD6"/>
                      </a:solidFill>
                      <a:prstDash val="solid"/>
                      <a:round/>
                      <a:headEnd type="none" w="med" len="med"/>
                      <a:tailEnd type="none" w="med" len="med"/>
                    </a:lnR>
                    <a:lnT>
                      <a:noFill/>
                    </a:lnT>
                    <a:lnB w="12700" cap="flat" cmpd="sng" algn="ctr">
                      <a:solidFill>
                        <a:srgbClr val="8EBFD6"/>
                      </a:solidFill>
                      <a:prstDash val="solid"/>
                      <a:round/>
                      <a:headEnd type="none" w="med" len="med"/>
                      <a:tailEnd type="none" w="med" len="med"/>
                    </a:lnB>
                  </a:tcPr>
                </a:tc>
                <a:tc>
                  <a:txBody>
                    <a:bodyPr/>
                    <a:lstStyle/>
                    <a:p>
                      <a:pPr algn="l" rtl="0" eaLnBrk="0">
                        <a:lnSpc>
                          <a:spcPct val="157000"/>
                        </a:lnSpc>
                        <a:tabLst/>
                      </a:pPr>
                      <a:endParaRPr sz="1000" dirty="0">
                        <a:latin typeface="Arial"/>
                        <a:ea typeface="Arial"/>
                        <a:cs typeface="Arial"/>
                      </a:endParaRPr>
                    </a:p>
                    <a:p>
                      <a:pPr marL="1162050" algn="l" rtl="0" eaLnBrk="0">
                        <a:lnSpc>
                          <a:spcPct val="85000"/>
                        </a:lnSpc>
                        <a:spcBef>
                          <a:spcPts val="4"/>
                        </a:spcBef>
                        <a:tabLst/>
                      </a:pPr>
                      <a:r>
                        <a:rPr sz="1600" kern="0" spc="140" dirty="0">
                          <a:solidFill>
                            <a:srgbClr val="000000">
                              <a:alpha val="100000"/>
                            </a:srgbClr>
                          </a:solidFill>
                          <a:latin typeface="Microsoft YaHei"/>
                          <a:ea typeface="Microsoft YaHei"/>
                          <a:cs typeface="Microsoft YaHei"/>
                        </a:rPr>
                        <a:t>相关参考依据</a:t>
                      </a:r>
                      <a:endParaRPr sz="1600" dirty="0">
                        <a:latin typeface="Microsoft YaHei"/>
                        <a:ea typeface="Microsoft YaHei"/>
                        <a:cs typeface="Microsoft YaHei"/>
                      </a:endParaRPr>
                    </a:p>
                    <a:p>
                      <a:pPr algn="l" rtl="0" eaLnBrk="0">
                        <a:lnSpc>
                          <a:spcPct val="108000"/>
                        </a:lnSpc>
                        <a:tabLst/>
                      </a:pPr>
                      <a:endParaRPr sz="1000" dirty="0">
                        <a:latin typeface="Arial"/>
                        <a:ea typeface="Arial"/>
                        <a:cs typeface="Arial"/>
                      </a:endParaRPr>
                    </a:p>
                    <a:p>
                      <a:pPr algn="l" rtl="0" eaLnBrk="0">
                        <a:lnSpc>
                          <a:spcPct val="108000"/>
                        </a:lnSpc>
                        <a:tabLst/>
                      </a:pPr>
                      <a:endParaRPr sz="1000" dirty="0">
                        <a:latin typeface="Arial"/>
                        <a:ea typeface="Arial"/>
                        <a:cs typeface="Arial"/>
                      </a:endParaRPr>
                    </a:p>
                    <a:p>
                      <a:pPr algn="l" rtl="0" eaLnBrk="0">
                        <a:lnSpc>
                          <a:spcPct val="109000"/>
                        </a:lnSpc>
                        <a:tabLst/>
                      </a:pPr>
                      <a:endParaRPr sz="1000" dirty="0">
                        <a:latin typeface="Arial"/>
                        <a:ea typeface="Arial"/>
                        <a:cs typeface="Arial"/>
                      </a:endParaRPr>
                    </a:p>
                    <a:p>
                      <a:pPr algn="l" rtl="0" eaLnBrk="0">
                        <a:lnSpc>
                          <a:spcPct val="109000"/>
                        </a:lnSpc>
                        <a:tabLst/>
                      </a:pPr>
                      <a:endParaRPr sz="1000" dirty="0">
                        <a:latin typeface="Arial"/>
                        <a:ea typeface="Arial"/>
                        <a:cs typeface="Arial"/>
                      </a:endParaRPr>
                    </a:p>
                    <a:p>
                      <a:pPr marL="231775" indent="69214" algn="l" rtl="0" eaLnBrk="0">
                        <a:lnSpc>
                          <a:spcPct val="131000"/>
                        </a:lnSpc>
                        <a:spcBef>
                          <a:spcPts val="272"/>
                        </a:spcBef>
                        <a:tabLst/>
                      </a:pPr>
                      <a:r>
                        <a:rPr sz="900" kern="0" spc="40" dirty="0">
                          <a:solidFill>
                            <a:srgbClr val="FF0000">
                              <a:alpha val="100000"/>
                            </a:srgbClr>
                          </a:solidFill>
                          <a:latin typeface="Microsoft YaHei"/>
                          <a:ea typeface="Microsoft YaHei"/>
                          <a:cs typeface="Microsoft YaHei"/>
                        </a:rPr>
                        <a:t>【</a:t>
                      </a:r>
                      <a:r>
                        <a:rPr sz="900" kern="0" spc="-120" dirty="0">
                          <a:solidFill>
                            <a:srgbClr val="FF0000">
                              <a:alpha val="100000"/>
                            </a:srgbClr>
                          </a:solidFill>
                          <a:latin typeface="Microsoft YaHei"/>
                          <a:ea typeface="Microsoft YaHei"/>
                          <a:cs typeface="Microsoft YaHei"/>
                        </a:rPr>
                        <a:t> </a:t>
                      </a:r>
                      <a:r>
                        <a:rPr sz="900" kern="0" spc="40" dirty="0">
                          <a:solidFill>
                            <a:srgbClr val="FF0000">
                              <a:alpha val="100000"/>
                            </a:srgbClr>
                          </a:solidFill>
                          <a:latin typeface="Microsoft YaHei"/>
                          <a:ea typeface="Microsoft YaHei"/>
                          <a:cs typeface="Microsoft YaHei"/>
                        </a:rPr>
                        <a:t>依</a:t>
                      </a:r>
                      <a:r>
                        <a:rPr sz="900" kern="0" spc="-130" dirty="0">
                          <a:solidFill>
                            <a:srgbClr val="FF0000">
                              <a:alpha val="100000"/>
                            </a:srgbClr>
                          </a:solidFill>
                          <a:latin typeface="Microsoft YaHei"/>
                          <a:ea typeface="Microsoft YaHei"/>
                          <a:cs typeface="Microsoft YaHei"/>
                        </a:rPr>
                        <a:t> </a:t>
                      </a:r>
                      <a:r>
                        <a:rPr sz="900" kern="0" spc="40" dirty="0">
                          <a:solidFill>
                            <a:srgbClr val="FF0000">
                              <a:alpha val="100000"/>
                            </a:srgbClr>
                          </a:solidFill>
                          <a:latin typeface="Microsoft YaHei"/>
                          <a:ea typeface="Microsoft YaHei"/>
                          <a:cs typeface="Microsoft YaHei"/>
                        </a:rPr>
                        <a:t>据</a:t>
                      </a:r>
                      <a:r>
                        <a:rPr sz="900" kern="0" spc="-40" dirty="0">
                          <a:solidFill>
                            <a:srgbClr val="FF0000">
                              <a:alpha val="100000"/>
                            </a:srgbClr>
                          </a:solidFill>
                          <a:latin typeface="Microsoft YaHei"/>
                          <a:ea typeface="Microsoft YaHei"/>
                          <a:cs typeface="Microsoft YaHei"/>
                        </a:rPr>
                        <a:t> </a:t>
                      </a:r>
                      <a:r>
                        <a:rPr sz="900" kern="0" spc="40" dirty="0">
                          <a:solidFill>
                            <a:srgbClr val="FF0000">
                              <a:alpha val="100000"/>
                            </a:srgbClr>
                          </a:solidFill>
                          <a:latin typeface="Microsoft YaHei"/>
                          <a:ea typeface="Microsoft YaHei"/>
                          <a:cs typeface="Microsoft YaHei"/>
                        </a:rPr>
                        <a:t>】</a:t>
                      </a:r>
                      <a:r>
                        <a:rPr sz="900" kern="0" spc="-40" dirty="0">
                          <a:solidFill>
                            <a:srgbClr val="FF0000">
                              <a:alpha val="100000"/>
                            </a:srgbClr>
                          </a:solidFill>
                          <a:latin typeface="Microsoft YaHei"/>
                          <a:ea typeface="Microsoft YaHei"/>
                          <a:cs typeface="Microsoft YaHei"/>
                        </a:rPr>
                        <a:t> </a:t>
                      </a:r>
                      <a:r>
                        <a:rPr sz="900" kern="0" spc="40" dirty="0">
                          <a:solidFill>
                            <a:srgbClr val="000000">
                              <a:alpha val="100000"/>
                            </a:srgbClr>
                          </a:solidFill>
                          <a:latin typeface="Microsoft YaHei"/>
                          <a:ea typeface="Microsoft YaHei"/>
                          <a:cs typeface="Microsoft YaHei"/>
                        </a:rPr>
                        <a:t>《</a:t>
                      </a:r>
                      <a:r>
                        <a:rPr sz="900" kern="0" spc="-50" dirty="0">
                          <a:solidFill>
                            <a:srgbClr val="000000">
                              <a:alpha val="100000"/>
                            </a:srgbClr>
                          </a:solidFill>
                          <a:latin typeface="Microsoft YaHei"/>
                          <a:ea typeface="Microsoft YaHei"/>
                          <a:cs typeface="Microsoft YaHei"/>
                        </a:rPr>
                        <a:t> </a:t>
                      </a:r>
                      <a:r>
                        <a:rPr sz="900" kern="0" spc="40" dirty="0">
                          <a:solidFill>
                            <a:srgbClr val="000000">
                              <a:alpha val="100000"/>
                            </a:srgbClr>
                          </a:solidFill>
                          <a:latin typeface="Microsoft YaHei"/>
                          <a:ea typeface="Microsoft YaHei"/>
                          <a:cs typeface="Microsoft YaHei"/>
                        </a:rPr>
                        <a:t>燃</a:t>
                      </a:r>
                      <a:r>
                        <a:rPr sz="900" kern="0" spc="-130" dirty="0">
                          <a:solidFill>
                            <a:srgbClr val="000000">
                              <a:alpha val="100000"/>
                            </a:srgbClr>
                          </a:solidFill>
                          <a:latin typeface="Microsoft YaHei"/>
                          <a:ea typeface="Microsoft YaHei"/>
                          <a:cs typeface="Microsoft YaHei"/>
                        </a:rPr>
                        <a:t> </a:t>
                      </a:r>
                      <a:r>
                        <a:rPr sz="900" kern="0" spc="40" dirty="0">
                          <a:solidFill>
                            <a:srgbClr val="000000">
                              <a:alpha val="100000"/>
                            </a:srgbClr>
                          </a:solidFill>
                          <a:latin typeface="Microsoft YaHei"/>
                          <a:ea typeface="Microsoft YaHei"/>
                          <a:cs typeface="Microsoft YaHei"/>
                        </a:rPr>
                        <a:t>气</a:t>
                      </a:r>
                      <a:r>
                        <a:rPr sz="900" kern="0" spc="-110" dirty="0">
                          <a:solidFill>
                            <a:srgbClr val="000000">
                              <a:alpha val="100000"/>
                            </a:srgbClr>
                          </a:solidFill>
                          <a:latin typeface="Microsoft YaHei"/>
                          <a:ea typeface="Microsoft YaHei"/>
                          <a:cs typeface="Microsoft YaHei"/>
                        </a:rPr>
                        <a:t> </a:t>
                      </a:r>
                      <a:r>
                        <a:rPr sz="900" kern="0" spc="40" dirty="0">
                          <a:solidFill>
                            <a:srgbClr val="000000">
                              <a:alpha val="100000"/>
                            </a:srgbClr>
                          </a:solidFill>
                          <a:latin typeface="Microsoft YaHei"/>
                          <a:ea typeface="Microsoft YaHei"/>
                          <a:cs typeface="Microsoft YaHei"/>
                        </a:rPr>
                        <a:t>工</a:t>
                      </a:r>
                      <a:r>
                        <a:rPr sz="900" kern="0" spc="-140" dirty="0">
                          <a:solidFill>
                            <a:srgbClr val="000000">
                              <a:alpha val="100000"/>
                            </a:srgbClr>
                          </a:solidFill>
                          <a:latin typeface="Microsoft YaHei"/>
                          <a:ea typeface="Microsoft YaHei"/>
                          <a:cs typeface="Microsoft YaHei"/>
                        </a:rPr>
                        <a:t> </a:t>
                      </a:r>
                      <a:r>
                        <a:rPr sz="900" kern="0" spc="40" dirty="0">
                          <a:solidFill>
                            <a:srgbClr val="000000">
                              <a:alpha val="100000"/>
                            </a:srgbClr>
                          </a:solidFill>
                          <a:latin typeface="Microsoft YaHei"/>
                          <a:ea typeface="Microsoft YaHei"/>
                          <a:cs typeface="Microsoft YaHei"/>
                        </a:rPr>
                        <a:t>程</a:t>
                      </a:r>
                      <a:r>
                        <a:rPr sz="900" kern="0" spc="-130" dirty="0">
                          <a:solidFill>
                            <a:srgbClr val="000000">
                              <a:alpha val="100000"/>
                            </a:srgbClr>
                          </a:solidFill>
                          <a:latin typeface="Microsoft YaHei"/>
                          <a:ea typeface="Microsoft YaHei"/>
                          <a:cs typeface="Microsoft YaHei"/>
                        </a:rPr>
                        <a:t> </a:t>
                      </a:r>
                      <a:r>
                        <a:rPr sz="900" kern="0" spc="40" dirty="0">
                          <a:solidFill>
                            <a:srgbClr val="000000">
                              <a:alpha val="100000"/>
                            </a:srgbClr>
                          </a:solidFill>
                          <a:latin typeface="Microsoft YaHei"/>
                          <a:ea typeface="Microsoft YaHei"/>
                          <a:cs typeface="Microsoft YaHei"/>
                        </a:rPr>
                        <a:t>项 目</a:t>
                      </a:r>
                      <a:r>
                        <a:rPr sz="900" kern="0" spc="-120" dirty="0">
                          <a:solidFill>
                            <a:srgbClr val="000000">
                              <a:alpha val="100000"/>
                            </a:srgbClr>
                          </a:solidFill>
                          <a:latin typeface="Microsoft YaHei"/>
                          <a:ea typeface="Microsoft YaHei"/>
                          <a:cs typeface="Microsoft YaHei"/>
                        </a:rPr>
                        <a:t> </a:t>
                      </a:r>
                      <a:r>
                        <a:rPr sz="900" kern="0" spc="40" dirty="0">
                          <a:solidFill>
                            <a:srgbClr val="000000">
                              <a:alpha val="100000"/>
                            </a:srgbClr>
                          </a:solidFill>
                          <a:latin typeface="Microsoft YaHei"/>
                          <a:ea typeface="Microsoft YaHei"/>
                          <a:cs typeface="Microsoft YaHei"/>
                        </a:rPr>
                        <a:t>规</a:t>
                      </a:r>
                      <a:r>
                        <a:rPr sz="900" kern="0" spc="-120" dirty="0">
                          <a:solidFill>
                            <a:srgbClr val="000000">
                              <a:alpha val="100000"/>
                            </a:srgbClr>
                          </a:solidFill>
                          <a:latin typeface="Microsoft YaHei"/>
                          <a:ea typeface="Microsoft YaHei"/>
                          <a:cs typeface="Microsoft YaHei"/>
                        </a:rPr>
                        <a:t> </a:t>
                      </a:r>
                      <a:r>
                        <a:rPr sz="900" kern="0" spc="40" dirty="0">
                          <a:solidFill>
                            <a:srgbClr val="000000">
                              <a:alpha val="100000"/>
                            </a:srgbClr>
                          </a:solidFill>
                          <a:latin typeface="Microsoft YaHei"/>
                          <a:ea typeface="Microsoft YaHei"/>
                          <a:cs typeface="Microsoft YaHei"/>
                        </a:rPr>
                        <a:t>范</a:t>
                      </a:r>
                      <a:r>
                        <a:rPr sz="900" kern="0" spc="-70" dirty="0">
                          <a:solidFill>
                            <a:srgbClr val="000000">
                              <a:alpha val="100000"/>
                            </a:srgbClr>
                          </a:solidFill>
                          <a:latin typeface="Microsoft YaHei"/>
                          <a:ea typeface="Microsoft YaHei"/>
                          <a:cs typeface="Microsoft YaHei"/>
                        </a:rPr>
                        <a:t> </a:t>
                      </a:r>
                      <a:r>
                        <a:rPr sz="900" kern="0" spc="40" dirty="0">
                          <a:solidFill>
                            <a:srgbClr val="000000">
                              <a:alpha val="100000"/>
                            </a:srgbClr>
                          </a:solidFill>
                          <a:latin typeface="Microsoft YaHei"/>
                          <a:ea typeface="Microsoft YaHei"/>
                          <a:cs typeface="Microsoft YaHei"/>
                        </a:rPr>
                        <a:t>》</a:t>
                      </a:r>
                      <a:r>
                        <a:rPr sz="900" kern="0" spc="-80" dirty="0">
                          <a:solidFill>
                            <a:srgbClr val="000000">
                              <a:alpha val="100000"/>
                            </a:srgbClr>
                          </a:solidFill>
                          <a:latin typeface="Microsoft YaHei"/>
                          <a:ea typeface="Microsoft YaHei"/>
                          <a:cs typeface="Microsoft YaHei"/>
                        </a:rPr>
                        <a:t> </a:t>
                      </a:r>
                      <a:r>
                        <a:rPr sz="900" kern="0" spc="40" dirty="0">
                          <a:solidFill>
                            <a:srgbClr val="000000">
                              <a:alpha val="100000"/>
                            </a:srgbClr>
                          </a:solidFill>
                          <a:latin typeface="Microsoft YaHei"/>
                          <a:ea typeface="Microsoft YaHei"/>
                          <a:cs typeface="Microsoft YaHei"/>
                        </a:rPr>
                        <a:t>第</a:t>
                      </a:r>
                      <a:r>
                        <a:rPr sz="900" kern="0" spc="0" dirty="0">
                          <a:solidFill>
                            <a:srgbClr val="000000">
                              <a:alpha val="100000"/>
                            </a:srgbClr>
                          </a:solidFill>
                          <a:latin typeface="Microsoft YaHei"/>
                          <a:ea typeface="Microsoft YaHei"/>
                          <a:cs typeface="Microsoft YaHei"/>
                        </a:rPr>
                        <a:t>  </a:t>
                      </a:r>
                      <a:r>
                        <a:rPr sz="900" kern="0" spc="40" dirty="0">
                          <a:solidFill>
                            <a:srgbClr val="000000">
                              <a:alpha val="100000"/>
                            </a:srgbClr>
                          </a:solidFill>
                          <a:latin typeface="Microsoft YaHei"/>
                          <a:ea typeface="Microsoft YaHei"/>
                          <a:cs typeface="Microsoft YaHei"/>
                        </a:rPr>
                        <a:t>4.2.1</a:t>
                      </a:r>
                      <a:r>
                        <a:rPr sz="900" kern="0" spc="-80" dirty="0">
                          <a:solidFill>
                            <a:srgbClr val="000000">
                              <a:alpha val="100000"/>
                            </a:srgbClr>
                          </a:solidFill>
                          <a:latin typeface="Microsoft YaHei"/>
                          <a:ea typeface="Microsoft YaHei"/>
                          <a:cs typeface="Microsoft YaHei"/>
                        </a:rPr>
                        <a:t> </a:t>
                      </a:r>
                      <a:r>
                        <a:rPr sz="900" kern="0" spc="40" dirty="0">
                          <a:solidFill>
                            <a:srgbClr val="000000">
                              <a:alpha val="100000"/>
                            </a:srgbClr>
                          </a:solidFill>
                          <a:latin typeface="Microsoft YaHei"/>
                          <a:ea typeface="Microsoft YaHei"/>
                          <a:cs typeface="Microsoft YaHei"/>
                        </a:rPr>
                        <a:t>7</a:t>
                      </a:r>
                      <a:r>
                        <a:rPr sz="900" kern="0" spc="10" dirty="0">
                          <a:solidFill>
                            <a:srgbClr val="000000">
                              <a:alpha val="100000"/>
                            </a:srgbClr>
                          </a:solidFill>
                          <a:latin typeface="Microsoft YaHei"/>
                          <a:ea typeface="Microsoft YaHei"/>
                          <a:cs typeface="Microsoft YaHei"/>
                        </a:rPr>
                        <a:t>  </a:t>
                      </a:r>
                      <a:r>
                        <a:rPr sz="900" kern="0" spc="40" dirty="0">
                          <a:solidFill>
                            <a:srgbClr val="000000">
                              <a:alpha val="100000"/>
                            </a:srgbClr>
                          </a:solidFill>
                          <a:latin typeface="Microsoft YaHei"/>
                          <a:ea typeface="Microsoft YaHei"/>
                          <a:cs typeface="Microsoft YaHei"/>
                        </a:rPr>
                        <a:t>条</a:t>
                      </a:r>
                      <a:r>
                        <a:rPr sz="900" kern="0" spc="120" dirty="0">
                          <a:solidFill>
                            <a:srgbClr val="000000">
                              <a:alpha val="100000"/>
                            </a:srgbClr>
                          </a:solidFill>
                          <a:latin typeface="Microsoft YaHei"/>
                          <a:ea typeface="Microsoft YaHei"/>
                          <a:cs typeface="Microsoft YaHei"/>
                        </a:rPr>
                        <a:t> </a:t>
                      </a:r>
                      <a:r>
                        <a:rPr sz="900" kern="0" spc="40" dirty="0">
                          <a:solidFill>
                            <a:srgbClr val="000000">
                              <a:alpha val="100000"/>
                            </a:srgbClr>
                          </a:solidFill>
                          <a:latin typeface="Microsoft YaHei"/>
                          <a:ea typeface="Microsoft YaHei"/>
                          <a:cs typeface="Microsoft YaHei"/>
                        </a:rPr>
                        <a:t>：</a:t>
                      </a:r>
                      <a:r>
                        <a:rPr sz="900" kern="0" spc="30" dirty="0">
                          <a:solidFill>
                            <a:srgbClr val="000000">
                              <a:alpha val="100000"/>
                            </a:srgbClr>
                          </a:solidFill>
                          <a:latin typeface="Microsoft YaHei"/>
                          <a:ea typeface="Microsoft YaHei"/>
                          <a:cs typeface="Microsoft YaHei"/>
                        </a:rPr>
                        <a:t>燃</a:t>
                      </a:r>
                      <a:r>
                        <a:rPr sz="900" kern="0" spc="0" dirty="0">
                          <a:solidFill>
                            <a:srgbClr val="000000">
                              <a:alpha val="100000"/>
                            </a:srgbClr>
                          </a:solidFill>
                          <a:latin typeface="Microsoft YaHei"/>
                          <a:ea typeface="Microsoft YaHei"/>
                          <a:cs typeface="Microsoft YaHei"/>
                        </a:rPr>
                        <a:t>            </a:t>
                      </a:r>
                      <a:r>
                        <a:rPr sz="900" kern="0" spc="60" dirty="0">
                          <a:solidFill>
                            <a:srgbClr val="000000">
                              <a:alpha val="100000"/>
                            </a:srgbClr>
                          </a:solidFill>
                          <a:latin typeface="Microsoft YaHei"/>
                          <a:ea typeface="Microsoft YaHei"/>
                          <a:cs typeface="Microsoft YaHei"/>
                        </a:rPr>
                        <a:t>气</a:t>
                      </a:r>
                      <a:r>
                        <a:rPr sz="900" kern="0" spc="-50" dirty="0">
                          <a:solidFill>
                            <a:srgbClr val="000000">
                              <a:alpha val="100000"/>
                            </a:srgbClr>
                          </a:solidFill>
                          <a:latin typeface="Microsoft YaHei"/>
                          <a:ea typeface="Microsoft YaHei"/>
                          <a:cs typeface="Microsoft YaHei"/>
                        </a:rPr>
                        <a:t> </a:t>
                      </a:r>
                      <a:r>
                        <a:rPr sz="900" kern="0" spc="60" dirty="0">
                          <a:solidFill>
                            <a:srgbClr val="000000">
                              <a:alpha val="100000"/>
                            </a:srgbClr>
                          </a:solidFill>
                          <a:latin typeface="Microsoft YaHei"/>
                          <a:ea typeface="Microsoft YaHei"/>
                          <a:cs typeface="Microsoft YaHei"/>
                        </a:rPr>
                        <a:t>厂</a:t>
                      </a:r>
                      <a:r>
                        <a:rPr sz="900" kern="0" spc="-130" dirty="0">
                          <a:solidFill>
                            <a:srgbClr val="000000">
                              <a:alpha val="100000"/>
                            </a:srgbClr>
                          </a:solidFill>
                          <a:latin typeface="Microsoft YaHei"/>
                          <a:ea typeface="Microsoft YaHei"/>
                          <a:cs typeface="Microsoft YaHei"/>
                        </a:rPr>
                        <a:t> </a:t>
                      </a:r>
                      <a:r>
                        <a:rPr sz="900" kern="0" spc="60" dirty="0">
                          <a:solidFill>
                            <a:srgbClr val="000000">
                              <a:alpha val="100000"/>
                            </a:srgbClr>
                          </a:solidFill>
                          <a:latin typeface="Microsoft YaHei"/>
                          <a:ea typeface="Microsoft YaHei"/>
                          <a:cs typeface="Microsoft YaHei"/>
                        </a:rPr>
                        <a:t>站</a:t>
                      </a:r>
                      <a:r>
                        <a:rPr sz="900" kern="0" spc="-40" dirty="0">
                          <a:solidFill>
                            <a:srgbClr val="000000">
                              <a:alpha val="100000"/>
                            </a:srgbClr>
                          </a:solidFill>
                          <a:latin typeface="Microsoft YaHei"/>
                          <a:ea typeface="Microsoft YaHei"/>
                          <a:cs typeface="Microsoft YaHei"/>
                        </a:rPr>
                        <a:t> </a:t>
                      </a:r>
                      <a:r>
                        <a:rPr sz="900" kern="0" spc="60" dirty="0">
                          <a:solidFill>
                            <a:srgbClr val="000000">
                              <a:alpha val="100000"/>
                            </a:srgbClr>
                          </a:solidFill>
                          <a:latin typeface="Microsoft YaHei"/>
                          <a:ea typeface="Microsoft YaHei"/>
                          <a:cs typeface="Microsoft YaHei"/>
                        </a:rPr>
                        <a:t>内</a:t>
                      </a:r>
                      <a:r>
                        <a:rPr sz="900" kern="0" spc="-120" dirty="0">
                          <a:solidFill>
                            <a:srgbClr val="000000">
                              <a:alpha val="100000"/>
                            </a:srgbClr>
                          </a:solidFill>
                          <a:latin typeface="Microsoft YaHei"/>
                          <a:ea typeface="Microsoft YaHei"/>
                          <a:cs typeface="Microsoft YaHei"/>
                        </a:rPr>
                        <a:t> </a:t>
                      </a:r>
                      <a:r>
                        <a:rPr sz="900" kern="0" spc="60" dirty="0">
                          <a:solidFill>
                            <a:srgbClr val="000000">
                              <a:alpha val="100000"/>
                            </a:srgbClr>
                          </a:solidFill>
                          <a:latin typeface="Microsoft YaHei"/>
                          <a:ea typeface="Microsoft YaHei"/>
                          <a:cs typeface="Microsoft YaHei"/>
                        </a:rPr>
                        <a:t>可</a:t>
                      </a:r>
                      <a:r>
                        <a:rPr sz="900" kern="0" spc="-130" dirty="0">
                          <a:solidFill>
                            <a:srgbClr val="000000">
                              <a:alpha val="100000"/>
                            </a:srgbClr>
                          </a:solidFill>
                          <a:latin typeface="Microsoft YaHei"/>
                          <a:ea typeface="Microsoft YaHei"/>
                          <a:cs typeface="Microsoft YaHei"/>
                        </a:rPr>
                        <a:t> </a:t>
                      </a:r>
                      <a:r>
                        <a:rPr sz="900" kern="0" spc="60" dirty="0">
                          <a:solidFill>
                            <a:srgbClr val="000000">
                              <a:alpha val="100000"/>
                            </a:srgbClr>
                          </a:solidFill>
                          <a:latin typeface="Microsoft YaHei"/>
                          <a:ea typeface="Microsoft YaHei"/>
                          <a:cs typeface="Microsoft YaHei"/>
                        </a:rPr>
                        <a:t>燃</a:t>
                      </a:r>
                      <a:r>
                        <a:rPr sz="900" kern="0" spc="-120" dirty="0">
                          <a:solidFill>
                            <a:srgbClr val="000000">
                              <a:alpha val="100000"/>
                            </a:srgbClr>
                          </a:solidFill>
                          <a:latin typeface="Microsoft YaHei"/>
                          <a:ea typeface="Microsoft YaHei"/>
                          <a:cs typeface="Microsoft YaHei"/>
                        </a:rPr>
                        <a:t> </a:t>
                      </a:r>
                      <a:r>
                        <a:rPr sz="900" kern="0" spc="60" dirty="0">
                          <a:solidFill>
                            <a:srgbClr val="000000">
                              <a:alpha val="100000"/>
                            </a:srgbClr>
                          </a:solidFill>
                          <a:latin typeface="Microsoft YaHei"/>
                          <a:ea typeface="Microsoft YaHei"/>
                          <a:cs typeface="Microsoft YaHei"/>
                        </a:rPr>
                        <a:t>气</a:t>
                      </a:r>
                      <a:r>
                        <a:rPr sz="900" kern="0" spc="-130" dirty="0">
                          <a:solidFill>
                            <a:srgbClr val="000000">
                              <a:alpha val="100000"/>
                            </a:srgbClr>
                          </a:solidFill>
                          <a:latin typeface="Microsoft YaHei"/>
                          <a:ea typeface="Microsoft YaHei"/>
                          <a:cs typeface="Microsoft YaHei"/>
                        </a:rPr>
                        <a:t> </a:t>
                      </a:r>
                      <a:r>
                        <a:rPr sz="900" kern="0" spc="60" dirty="0">
                          <a:solidFill>
                            <a:srgbClr val="000000">
                              <a:alpha val="100000"/>
                            </a:srgbClr>
                          </a:solidFill>
                          <a:latin typeface="Microsoft YaHei"/>
                          <a:ea typeface="Microsoft YaHei"/>
                          <a:cs typeface="Microsoft YaHei"/>
                        </a:rPr>
                        <a:t>体</a:t>
                      </a:r>
                      <a:r>
                        <a:rPr sz="900" kern="0" spc="-130" dirty="0">
                          <a:solidFill>
                            <a:srgbClr val="000000">
                              <a:alpha val="100000"/>
                            </a:srgbClr>
                          </a:solidFill>
                          <a:latin typeface="Microsoft YaHei"/>
                          <a:ea typeface="Microsoft YaHei"/>
                          <a:cs typeface="Microsoft YaHei"/>
                        </a:rPr>
                        <a:t> </a:t>
                      </a:r>
                      <a:r>
                        <a:rPr sz="900" kern="0" spc="60" dirty="0">
                          <a:solidFill>
                            <a:srgbClr val="000000">
                              <a:alpha val="100000"/>
                            </a:srgbClr>
                          </a:solidFill>
                          <a:latin typeface="Microsoft YaHei"/>
                          <a:ea typeface="Microsoft YaHei"/>
                          <a:cs typeface="Microsoft YaHei"/>
                        </a:rPr>
                        <a:t>泄</a:t>
                      </a:r>
                      <a:r>
                        <a:rPr sz="900" kern="0" spc="-130" dirty="0">
                          <a:solidFill>
                            <a:srgbClr val="000000">
                              <a:alpha val="100000"/>
                            </a:srgbClr>
                          </a:solidFill>
                          <a:latin typeface="Microsoft YaHei"/>
                          <a:ea typeface="Microsoft YaHei"/>
                          <a:cs typeface="Microsoft YaHei"/>
                        </a:rPr>
                        <a:t> </a:t>
                      </a:r>
                      <a:r>
                        <a:rPr sz="900" kern="0" spc="60" dirty="0">
                          <a:solidFill>
                            <a:srgbClr val="000000">
                              <a:alpha val="100000"/>
                            </a:srgbClr>
                          </a:solidFill>
                          <a:latin typeface="Microsoft YaHei"/>
                          <a:ea typeface="Microsoft YaHei"/>
                          <a:cs typeface="Microsoft YaHei"/>
                        </a:rPr>
                        <a:t>漏</a:t>
                      </a:r>
                      <a:r>
                        <a:rPr sz="900" kern="0" spc="-130" dirty="0">
                          <a:solidFill>
                            <a:srgbClr val="000000">
                              <a:alpha val="100000"/>
                            </a:srgbClr>
                          </a:solidFill>
                          <a:latin typeface="Microsoft YaHei"/>
                          <a:ea typeface="Microsoft YaHei"/>
                          <a:cs typeface="Microsoft YaHei"/>
                        </a:rPr>
                        <a:t> </a:t>
                      </a:r>
                      <a:r>
                        <a:rPr sz="900" kern="0" spc="60" dirty="0">
                          <a:solidFill>
                            <a:srgbClr val="000000">
                              <a:alpha val="100000"/>
                            </a:srgbClr>
                          </a:solidFill>
                          <a:latin typeface="Microsoft YaHei"/>
                          <a:ea typeface="Microsoft YaHei"/>
                          <a:cs typeface="Microsoft YaHei"/>
                        </a:rPr>
                        <a:t>浓</a:t>
                      </a:r>
                      <a:r>
                        <a:rPr sz="900" kern="0" spc="-130" dirty="0">
                          <a:solidFill>
                            <a:srgbClr val="000000">
                              <a:alpha val="100000"/>
                            </a:srgbClr>
                          </a:solidFill>
                          <a:latin typeface="Microsoft YaHei"/>
                          <a:ea typeface="Microsoft YaHei"/>
                          <a:cs typeface="Microsoft YaHei"/>
                        </a:rPr>
                        <a:t> </a:t>
                      </a:r>
                      <a:r>
                        <a:rPr sz="900" kern="0" spc="60" dirty="0">
                          <a:solidFill>
                            <a:srgbClr val="000000">
                              <a:alpha val="100000"/>
                            </a:srgbClr>
                          </a:solidFill>
                          <a:latin typeface="Microsoft YaHei"/>
                          <a:ea typeface="Microsoft YaHei"/>
                          <a:cs typeface="Microsoft YaHei"/>
                        </a:rPr>
                        <a:t>度</a:t>
                      </a:r>
                      <a:r>
                        <a:rPr sz="900" kern="0" spc="-120" dirty="0">
                          <a:solidFill>
                            <a:srgbClr val="000000">
                              <a:alpha val="100000"/>
                            </a:srgbClr>
                          </a:solidFill>
                          <a:latin typeface="Microsoft YaHei"/>
                          <a:ea typeface="Microsoft YaHei"/>
                          <a:cs typeface="Microsoft YaHei"/>
                        </a:rPr>
                        <a:t> </a:t>
                      </a:r>
                      <a:r>
                        <a:rPr sz="900" kern="0" spc="60" dirty="0">
                          <a:solidFill>
                            <a:srgbClr val="000000">
                              <a:alpha val="100000"/>
                            </a:srgbClr>
                          </a:solidFill>
                          <a:latin typeface="Microsoft YaHei"/>
                          <a:ea typeface="Microsoft YaHei"/>
                          <a:cs typeface="Microsoft YaHei"/>
                        </a:rPr>
                        <a:t>可</a:t>
                      </a:r>
                      <a:r>
                        <a:rPr sz="900" kern="0" spc="-130" dirty="0">
                          <a:solidFill>
                            <a:srgbClr val="000000">
                              <a:alpha val="100000"/>
                            </a:srgbClr>
                          </a:solidFill>
                          <a:latin typeface="Microsoft YaHei"/>
                          <a:ea typeface="Microsoft YaHei"/>
                          <a:cs typeface="Microsoft YaHei"/>
                        </a:rPr>
                        <a:t> </a:t>
                      </a:r>
                      <a:r>
                        <a:rPr sz="900" kern="0" spc="60" dirty="0">
                          <a:solidFill>
                            <a:srgbClr val="000000">
                              <a:alpha val="100000"/>
                            </a:srgbClr>
                          </a:solidFill>
                          <a:latin typeface="Microsoft YaHei"/>
                          <a:ea typeface="Microsoft YaHei"/>
                          <a:cs typeface="Microsoft YaHei"/>
                        </a:rPr>
                        <a:t>能</a:t>
                      </a:r>
                      <a:r>
                        <a:rPr sz="900" kern="0" spc="-120" dirty="0">
                          <a:solidFill>
                            <a:srgbClr val="000000">
                              <a:alpha val="100000"/>
                            </a:srgbClr>
                          </a:solidFill>
                          <a:latin typeface="Microsoft YaHei"/>
                          <a:ea typeface="Microsoft YaHei"/>
                          <a:cs typeface="Microsoft YaHei"/>
                        </a:rPr>
                        <a:t> </a:t>
                      </a:r>
                      <a:r>
                        <a:rPr sz="900" kern="0" spc="60" dirty="0">
                          <a:solidFill>
                            <a:srgbClr val="000000">
                              <a:alpha val="100000"/>
                            </a:srgbClr>
                          </a:solidFill>
                          <a:latin typeface="Microsoft YaHei"/>
                          <a:ea typeface="Microsoft YaHei"/>
                          <a:cs typeface="Microsoft YaHei"/>
                        </a:rPr>
                        <a:t>达</a:t>
                      </a:r>
                      <a:r>
                        <a:rPr sz="900" kern="0" spc="-130" dirty="0">
                          <a:solidFill>
                            <a:srgbClr val="000000">
                              <a:alpha val="100000"/>
                            </a:srgbClr>
                          </a:solidFill>
                          <a:latin typeface="Microsoft YaHei"/>
                          <a:ea typeface="Microsoft YaHei"/>
                          <a:cs typeface="Microsoft YaHei"/>
                        </a:rPr>
                        <a:t> </a:t>
                      </a:r>
                      <a:r>
                        <a:rPr sz="900" kern="0" spc="60" dirty="0">
                          <a:solidFill>
                            <a:srgbClr val="000000">
                              <a:alpha val="100000"/>
                            </a:srgbClr>
                          </a:solidFill>
                          <a:latin typeface="Microsoft YaHei"/>
                          <a:ea typeface="Microsoft YaHei"/>
                          <a:cs typeface="Microsoft YaHei"/>
                        </a:rPr>
                        <a:t>到</a:t>
                      </a:r>
                      <a:r>
                        <a:rPr sz="900" kern="0" spc="-120" dirty="0">
                          <a:solidFill>
                            <a:srgbClr val="000000">
                              <a:alpha val="100000"/>
                            </a:srgbClr>
                          </a:solidFill>
                          <a:latin typeface="Microsoft YaHei"/>
                          <a:ea typeface="Microsoft YaHei"/>
                          <a:cs typeface="Microsoft YaHei"/>
                        </a:rPr>
                        <a:t> </a:t>
                      </a:r>
                      <a:r>
                        <a:rPr sz="900" kern="0" spc="60" dirty="0">
                          <a:solidFill>
                            <a:srgbClr val="000000">
                              <a:alpha val="100000"/>
                            </a:srgbClr>
                          </a:solidFill>
                          <a:latin typeface="Microsoft YaHei"/>
                          <a:ea typeface="Microsoft YaHei"/>
                          <a:cs typeface="Microsoft YaHei"/>
                        </a:rPr>
                        <a:t>爆</a:t>
                      </a:r>
                      <a:r>
                        <a:rPr sz="900" kern="0" spc="-130" dirty="0">
                          <a:solidFill>
                            <a:srgbClr val="000000">
                              <a:alpha val="100000"/>
                            </a:srgbClr>
                          </a:solidFill>
                          <a:latin typeface="Microsoft YaHei"/>
                          <a:ea typeface="Microsoft YaHei"/>
                          <a:cs typeface="Microsoft YaHei"/>
                        </a:rPr>
                        <a:t> </a:t>
                      </a:r>
                      <a:r>
                        <a:rPr sz="900" kern="0" spc="60" dirty="0">
                          <a:solidFill>
                            <a:srgbClr val="000000">
                              <a:alpha val="100000"/>
                            </a:srgbClr>
                          </a:solidFill>
                          <a:latin typeface="Microsoft YaHei"/>
                          <a:ea typeface="Microsoft YaHei"/>
                          <a:cs typeface="Microsoft YaHei"/>
                        </a:rPr>
                        <a:t>炸</a:t>
                      </a:r>
                      <a:r>
                        <a:rPr sz="900" kern="0" spc="-110" dirty="0">
                          <a:solidFill>
                            <a:srgbClr val="000000">
                              <a:alpha val="100000"/>
                            </a:srgbClr>
                          </a:solidFill>
                          <a:latin typeface="Microsoft YaHei"/>
                          <a:ea typeface="Microsoft YaHei"/>
                          <a:cs typeface="Microsoft YaHei"/>
                        </a:rPr>
                        <a:t> </a:t>
                      </a:r>
                      <a:r>
                        <a:rPr sz="900" kern="0" spc="60" dirty="0">
                          <a:solidFill>
                            <a:srgbClr val="000000">
                              <a:alpha val="100000"/>
                            </a:srgbClr>
                          </a:solidFill>
                          <a:latin typeface="Microsoft YaHei"/>
                          <a:ea typeface="Microsoft YaHei"/>
                          <a:cs typeface="Microsoft YaHei"/>
                        </a:rPr>
                        <a:t>下</a:t>
                      </a:r>
                      <a:r>
                        <a:rPr sz="900" kern="0" spc="-80" dirty="0">
                          <a:solidFill>
                            <a:srgbClr val="000000">
                              <a:alpha val="100000"/>
                            </a:srgbClr>
                          </a:solidFill>
                          <a:latin typeface="Microsoft YaHei"/>
                          <a:ea typeface="Microsoft YaHei"/>
                          <a:cs typeface="Microsoft YaHei"/>
                        </a:rPr>
                        <a:t> </a:t>
                      </a:r>
                      <a:r>
                        <a:rPr sz="900" kern="0" spc="60" dirty="0">
                          <a:solidFill>
                            <a:srgbClr val="000000">
                              <a:alpha val="100000"/>
                            </a:srgbClr>
                          </a:solidFill>
                          <a:latin typeface="Microsoft YaHei"/>
                          <a:ea typeface="Microsoft YaHei"/>
                          <a:cs typeface="Microsoft YaHei"/>
                        </a:rPr>
                        <a:t>限  2</a:t>
                      </a:r>
                      <a:r>
                        <a:rPr sz="900" kern="0" spc="-100" dirty="0">
                          <a:solidFill>
                            <a:srgbClr val="000000">
                              <a:alpha val="100000"/>
                            </a:srgbClr>
                          </a:solidFill>
                          <a:latin typeface="Microsoft YaHei"/>
                          <a:ea typeface="Microsoft YaHei"/>
                          <a:cs typeface="Microsoft YaHei"/>
                        </a:rPr>
                        <a:t> </a:t>
                      </a:r>
                      <a:r>
                        <a:rPr sz="900" kern="0" spc="60" dirty="0">
                          <a:solidFill>
                            <a:srgbClr val="000000">
                              <a:alpha val="100000"/>
                            </a:srgbClr>
                          </a:solidFill>
                          <a:latin typeface="Microsoft YaHei"/>
                          <a:ea typeface="Microsoft YaHei"/>
                          <a:cs typeface="Microsoft YaHei"/>
                        </a:rPr>
                        <a:t>0</a:t>
                      </a:r>
                      <a:r>
                        <a:rPr sz="900" kern="0" spc="-100" dirty="0">
                          <a:solidFill>
                            <a:srgbClr val="000000">
                              <a:alpha val="100000"/>
                            </a:srgbClr>
                          </a:solidFill>
                          <a:latin typeface="Microsoft YaHei"/>
                          <a:ea typeface="Microsoft YaHei"/>
                          <a:cs typeface="Microsoft YaHei"/>
                        </a:rPr>
                        <a:t> </a:t>
                      </a:r>
                      <a:r>
                        <a:rPr sz="900" kern="0" spc="60" dirty="0">
                          <a:solidFill>
                            <a:srgbClr val="000000">
                              <a:alpha val="100000"/>
                            </a:srgbClr>
                          </a:solidFill>
                          <a:latin typeface="Microsoft YaHei"/>
                          <a:ea typeface="Microsoft YaHei"/>
                          <a:cs typeface="Microsoft YaHei"/>
                        </a:rPr>
                        <a:t>%</a:t>
                      </a:r>
                      <a:r>
                        <a:rPr sz="900" kern="0" spc="0" dirty="0">
                          <a:solidFill>
                            <a:srgbClr val="000000">
                              <a:alpha val="100000"/>
                            </a:srgbClr>
                          </a:solidFill>
                          <a:latin typeface="Microsoft YaHei"/>
                          <a:ea typeface="Microsoft YaHei"/>
                          <a:cs typeface="Microsoft YaHei"/>
                        </a:rPr>
                        <a:t>         </a:t>
                      </a:r>
                      <a:r>
                        <a:rPr sz="900" kern="0" spc="50" dirty="0">
                          <a:solidFill>
                            <a:srgbClr val="000000">
                              <a:alpha val="100000"/>
                            </a:srgbClr>
                          </a:solidFill>
                          <a:latin typeface="Microsoft YaHei"/>
                          <a:ea typeface="Microsoft YaHei"/>
                          <a:cs typeface="Microsoft YaHei"/>
                        </a:rPr>
                        <a:t>的</a:t>
                      </a:r>
                      <a:r>
                        <a:rPr sz="900" kern="0" spc="-50" dirty="0">
                          <a:solidFill>
                            <a:srgbClr val="000000">
                              <a:alpha val="100000"/>
                            </a:srgbClr>
                          </a:solidFill>
                          <a:latin typeface="Microsoft YaHei"/>
                          <a:ea typeface="Microsoft YaHei"/>
                          <a:cs typeface="Microsoft YaHei"/>
                        </a:rPr>
                        <a:t> </a:t>
                      </a:r>
                      <a:r>
                        <a:rPr sz="900" kern="0" spc="50" dirty="0">
                          <a:solidFill>
                            <a:srgbClr val="000000">
                              <a:alpha val="100000"/>
                            </a:srgbClr>
                          </a:solidFill>
                          <a:latin typeface="Microsoft YaHei"/>
                          <a:ea typeface="Microsoft YaHei"/>
                          <a:cs typeface="Microsoft YaHei"/>
                        </a:rPr>
                        <a:t>燃</a:t>
                      </a:r>
                      <a:r>
                        <a:rPr sz="900" kern="0" spc="-120" dirty="0">
                          <a:solidFill>
                            <a:srgbClr val="000000">
                              <a:alpha val="100000"/>
                            </a:srgbClr>
                          </a:solidFill>
                          <a:latin typeface="Microsoft YaHei"/>
                          <a:ea typeface="Microsoft YaHei"/>
                          <a:cs typeface="Microsoft YaHei"/>
                        </a:rPr>
                        <a:t> </a:t>
                      </a:r>
                      <a:r>
                        <a:rPr sz="900" kern="0" spc="50" dirty="0">
                          <a:solidFill>
                            <a:srgbClr val="000000">
                              <a:alpha val="100000"/>
                            </a:srgbClr>
                          </a:solidFill>
                          <a:latin typeface="Microsoft YaHei"/>
                          <a:ea typeface="Microsoft YaHei"/>
                          <a:cs typeface="Microsoft YaHei"/>
                        </a:rPr>
                        <a:t>气</a:t>
                      </a:r>
                      <a:r>
                        <a:rPr sz="900" kern="0" spc="-120" dirty="0">
                          <a:solidFill>
                            <a:srgbClr val="000000">
                              <a:alpha val="100000"/>
                            </a:srgbClr>
                          </a:solidFill>
                          <a:latin typeface="Microsoft YaHei"/>
                          <a:ea typeface="Microsoft YaHei"/>
                          <a:cs typeface="Microsoft YaHei"/>
                        </a:rPr>
                        <a:t> </a:t>
                      </a:r>
                      <a:r>
                        <a:rPr sz="900" kern="0" spc="50" dirty="0">
                          <a:solidFill>
                            <a:srgbClr val="000000">
                              <a:alpha val="100000"/>
                            </a:srgbClr>
                          </a:solidFill>
                          <a:latin typeface="Microsoft YaHei"/>
                          <a:ea typeface="Microsoft YaHei"/>
                          <a:cs typeface="Microsoft YaHei"/>
                        </a:rPr>
                        <a:t>设</a:t>
                      </a:r>
                      <a:r>
                        <a:rPr sz="900" kern="0" spc="-130" dirty="0">
                          <a:solidFill>
                            <a:srgbClr val="000000">
                              <a:alpha val="100000"/>
                            </a:srgbClr>
                          </a:solidFill>
                          <a:latin typeface="Microsoft YaHei"/>
                          <a:ea typeface="Microsoft YaHei"/>
                          <a:cs typeface="Microsoft YaHei"/>
                        </a:rPr>
                        <a:t> </a:t>
                      </a:r>
                      <a:r>
                        <a:rPr sz="900" kern="0" spc="50" dirty="0">
                          <a:solidFill>
                            <a:srgbClr val="000000">
                              <a:alpha val="100000"/>
                            </a:srgbClr>
                          </a:solidFill>
                          <a:latin typeface="Microsoft YaHei"/>
                          <a:ea typeface="Microsoft YaHei"/>
                          <a:cs typeface="Microsoft YaHei"/>
                        </a:rPr>
                        <a:t>施</a:t>
                      </a:r>
                      <a:r>
                        <a:rPr sz="900" kern="0" spc="-50" dirty="0">
                          <a:solidFill>
                            <a:srgbClr val="000000">
                              <a:alpha val="100000"/>
                            </a:srgbClr>
                          </a:solidFill>
                          <a:latin typeface="Microsoft YaHei"/>
                          <a:ea typeface="Microsoft YaHei"/>
                          <a:cs typeface="Microsoft YaHei"/>
                        </a:rPr>
                        <a:t> </a:t>
                      </a:r>
                      <a:r>
                        <a:rPr sz="900" kern="0" spc="50" dirty="0">
                          <a:solidFill>
                            <a:srgbClr val="000000">
                              <a:alpha val="100000"/>
                            </a:srgbClr>
                          </a:solidFill>
                          <a:latin typeface="Microsoft YaHei"/>
                          <a:ea typeface="Microsoft YaHei"/>
                          <a:cs typeface="Microsoft YaHei"/>
                        </a:rPr>
                        <a:t>区</a:t>
                      </a:r>
                      <a:r>
                        <a:rPr sz="900" kern="0" spc="-130" dirty="0">
                          <a:solidFill>
                            <a:srgbClr val="000000">
                              <a:alpha val="100000"/>
                            </a:srgbClr>
                          </a:solidFill>
                          <a:latin typeface="Microsoft YaHei"/>
                          <a:ea typeface="Microsoft YaHei"/>
                          <a:cs typeface="Microsoft YaHei"/>
                        </a:rPr>
                        <a:t> </a:t>
                      </a:r>
                      <a:r>
                        <a:rPr sz="900" kern="0" spc="50" dirty="0">
                          <a:solidFill>
                            <a:srgbClr val="000000">
                              <a:alpha val="100000"/>
                            </a:srgbClr>
                          </a:solidFill>
                          <a:latin typeface="Microsoft YaHei"/>
                          <a:ea typeface="Microsoft YaHei"/>
                          <a:cs typeface="Microsoft YaHei"/>
                        </a:rPr>
                        <a:t>域</a:t>
                      </a:r>
                      <a:r>
                        <a:rPr sz="900" kern="0" spc="-40" dirty="0">
                          <a:solidFill>
                            <a:srgbClr val="000000">
                              <a:alpha val="100000"/>
                            </a:srgbClr>
                          </a:solidFill>
                          <a:latin typeface="Microsoft YaHei"/>
                          <a:ea typeface="Microsoft YaHei"/>
                          <a:cs typeface="Microsoft YaHei"/>
                        </a:rPr>
                        <a:t> </a:t>
                      </a:r>
                      <a:r>
                        <a:rPr sz="900" kern="0" spc="50" dirty="0">
                          <a:solidFill>
                            <a:srgbClr val="000000">
                              <a:alpha val="100000"/>
                            </a:srgbClr>
                          </a:solidFill>
                          <a:latin typeface="Microsoft YaHei"/>
                          <a:ea typeface="Microsoft YaHei"/>
                          <a:cs typeface="Microsoft YaHei"/>
                        </a:rPr>
                        <a:t>内</a:t>
                      </a:r>
                      <a:r>
                        <a:rPr sz="900" kern="0" spc="-120" dirty="0">
                          <a:solidFill>
                            <a:srgbClr val="000000">
                              <a:alpha val="100000"/>
                            </a:srgbClr>
                          </a:solidFill>
                          <a:latin typeface="Microsoft YaHei"/>
                          <a:ea typeface="Microsoft YaHei"/>
                          <a:cs typeface="Microsoft YaHei"/>
                        </a:rPr>
                        <a:t> </a:t>
                      </a:r>
                      <a:r>
                        <a:rPr sz="900" kern="0" spc="50" dirty="0">
                          <a:solidFill>
                            <a:srgbClr val="000000">
                              <a:alpha val="100000"/>
                            </a:srgbClr>
                          </a:solidFill>
                          <a:latin typeface="Microsoft YaHei"/>
                          <a:ea typeface="Microsoft YaHei"/>
                          <a:cs typeface="Microsoft YaHei"/>
                        </a:rPr>
                        <a:t>或</a:t>
                      </a:r>
                      <a:r>
                        <a:rPr sz="900" kern="0" spc="-130" dirty="0">
                          <a:solidFill>
                            <a:srgbClr val="000000">
                              <a:alpha val="100000"/>
                            </a:srgbClr>
                          </a:solidFill>
                          <a:latin typeface="Microsoft YaHei"/>
                          <a:ea typeface="Microsoft YaHei"/>
                          <a:cs typeface="Microsoft YaHei"/>
                        </a:rPr>
                        <a:t> </a:t>
                      </a:r>
                      <a:r>
                        <a:rPr sz="900" kern="0" spc="50" dirty="0">
                          <a:solidFill>
                            <a:srgbClr val="000000">
                              <a:alpha val="100000"/>
                            </a:srgbClr>
                          </a:solidFill>
                          <a:latin typeface="Microsoft YaHei"/>
                          <a:ea typeface="Microsoft YaHei"/>
                          <a:cs typeface="Microsoft YaHei"/>
                        </a:rPr>
                        <a:t>建  (</a:t>
                      </a:r>
                      <a:r>
                        <a:rPr sz="900" kern="0" spc="-130" dirty="0">
                          <a:solidFill>
                            <a:srgbClr val="000000">
                              <a:alpha val="100000"/>
                            </a:srgbClr>
                          </a:solidFill>
                          <a:latin typeface="Microsoft YaHei"/>
                          <a:ea typeface="Microsoft YaHei"/>
                          <a:cs typeface="Microsoft YaHei"/>
                        </a:rPr>
                        <a:t> </a:t>
                      </a:r>
                      <a:r>
                        <a:rPr sz="900" kern="0" spc="50" dirty="0">
                          <a:solidFill>
                            <a:srgbClr val="000000">
                              <a:alpha val="100000"/>
                            </a:srgbClr>
                          </a:solidFill>
                          <a:latin typeface="Microsoft YaHei"/>
                          <a:ea typeface="Microsoft YaHei"/>
                          <a:cs typeface="Microsoft YaHei"/>
                        </a:rPr>
                        <a:t>构</a:t>
                      </a:r>
                      <a:r>
                        <a:rPr sz="900" kern="0" spc="-130" dirty="0">
                          <a:solidFill>
                            <a:srgbClr val="000000">
                              <a:alpha val="100000"/>
                            </a:srgbClr>
                          </a:solidFill>
                          <a:latin typeface="Microsoft YaHei"/>
                          <a:ea typeface="Microsoft YaHei"/>
                          <a:cs typeface="Microsoft YaHei"/>
                        </a:rPr>
                        <a:t> </a:t>
                      </a:r>
                      <a:r>
                        <a:rPr sz="900" kern="0" spc="50" dirty="0">
                          <a:solidFill>
                            <a:srgbClr val="000000">
                              <a:alpha val="100000"/>
                            </a:srgbClr>
                          </a:solidFill>
                          <a:latin typeface="Microsoft YaHei"/>
                          <a:ea typeface="Microsoft YaHei"/>
                          <a:cs typeface="Microsoft YaHei"/>
                        </a:rPr>
                        <a:t>)</a:t>
                      </a:r>
                      <a:r>
                        <a:rPr sz="900" kern="0" spc="-120" dirty="0">
                          <a:solidFill>
                            <a:srgbClr val="000000">
                              <a:alpha val="100000"/>
                            </a:srgbClr>
                          </a:solidFill>
                          <a:latin typeface="Microsoft YaHei"/>
                          <a:ea typeface="Microsoft YaHei"/>
                          <a:cs typeface="Microsoft YaHei"/>
                        </a:rPr>
                        <a:t> </a:t>
                      </a:r>
                      <a:r>
                        <a:rPr sz="900" kern="0" spc="50" dirty="0">
                          <a:solidFill>
                            <a:srgbClr val="000000">
                              <a:alpha val="100000"/>
                            </a:srgbClr>
                          </a:solidFill>
                          <a:latin typeface="Microsoft YaHei"/>
                          <a:ea typeface="Microsoft YaHei"/>
                          <a:cs typeface="Microsoft YaHei"/>
                        </a:rPr>
                        <a:t>筑</a:t>
                      </a:r>
                      <a:r>
                        <a:rPr sz="900" kern="0" spc="-140" dirty="0">
                          <a:solidFill>
                            <a:srgbClr val="000000">
                              <a:alpha val="100000"/>
                            </a:srgbClr>
                          </a:solidFill>
                          <a:latin typeface="Microsoft YaHei"/>
                          <a:ea typeface="Microsoft YaHei"/>
                          <a:cs typeface="Microsoft YaHei"/>
                        </a:rPr>
                        <a:t> </a:t>
                      </a:r>
                      <a:r>
                        <a:rPr sz="900" kern="0" spc="50" dirty="0">
                          <a:solidFill>
                            <a:srgbClr val="000000">
                              <a:alpha val="100000"/>
                            </a:srgbClr>
                          </a:solidFill>
                          <a:latin typeface="Microsoft YaHei"/>
                          <a:ea typeface="Microsoft YaHei"/>
                          <a:cs typeface="Microsoft YaHei"/>
                        </a:rPr>
                        <a:t>物</a:t>
                      </a:r>
                      <a:r>
                        <a:rPr sz="900" kern="0" spc="-40" dirty="0">
                          <a:solidFill>
                            <a:srgbClr val="000000">
                              <a:alpha val="100000"/>
                            </a:srgbClr>
                          </a:solidFill>
                          <a:latin typeface="Microsoft YaHei"/>
                          <a:ea typeface="Microsoft YaHei"/>
                          <a:cs typeface="Microsoft YaHei"/>
                        </a:rPr>
                        <a:t> </a:t>
                      </a:r>
                      <a:r>
                        <a:rPr sz="900" kern="0" spc="50" dirty="0">
                          <a:solidFill>
                            <a:srgbClr val="000000">
                              <a:alpha val="100000"/>
                            </a:srgbClr>
                          </a:solidFill>
                          <a:latin typeface="Microsoft YaHei"/>
                          <a:ea typeface="Microsoft YaHei"/>
                          <a:cs typeface="Microsoft YaHei"/>
                        </a:rPr>
                        <a:t>内</a:t>
                      </a:r>
                      <a:r>
                        <a:rPr sz="900" kern="0" spc="120" dirty="0">
                          <a:solidFill>
                            <a:srgbClr val="000000">
                              <a:alpha val="100000"/>
                            </a:srgbClr>
                          </a:solidFill>
                          <a:latin typeface="Microsoft YaHei"/>
                          <a:ea typeface="Microsoft YaHei"/>
                          <a:cs typeface="Microsoft YaHei"/>
                        </a:rPr>
                        <a:t> </a:t>
                      </a:r>
                      <a:r>
                        <a:rPr sz="900" kern="0" spc="50" dirty="0">
                          <a:solidFill>
                            <a:srgbClr val="000000">
                              <a:alpha val="100000"/>
                            </a:srgbClr>
                          </a:solidFill>
                          <a:latin typeface="Microsoft YaHei"/>
                          <a:ea typeface="Microsoft YaHei"/>
                          <a:cs typeface="Microsoft YaHei"/>
                        </a:rPr>
                        <a:t>，应</a:t>
                      </a:r>
                      <a:r>
                        <a:rPr sz="900" kern="0" spc="-120" dirty="0">
                          <a:solidFill>
                            <a:srgbClr val="000000">
                              <a:alpha val="100000"/>
                            </a:srgbClr>
                          </a:solidFill>
                          <a:latin typeface="Microsoft YaHei"/>
                          <a:ea typeface="Microsoft YaHei"/>
                          <a:cs typeface="Microsoft YaHei"/>
                        </a:rPr>
                        <a:t> </a:t>
                      </a:r>
                      <a:r>
                        <a:rPr sz="900" kern="0" spc="50" dirty="0">
                          <a:solidFill>
                            <a:srgbClr val="000000">
                              <a:alpha val="100000"/>
                            </a:srgbClr>
                          </a:solidFill>
                          <a:latin typeface="Microsoft YaHei"/>
                          <a:ea typeface="Microsoft YaHei"/>
                          <a:cs typeface="Microsoft YaHei"/>
                        </a:rPr>
                        <a:t>设</a:t>
                      </a:r>
                      <a:r>
                        <a:rPr sz="900" kern="0" spc="-120" dirty="0">
                          <a:solidFill>
                            <a:srgbClr val="000000">
                              <a:alpha val="100000"/>
                            </a:srgbClr>
                          </a:solidFill>
                          <a:latin typeface="Microsoft YaHei"/>
                          <a:ea typeface="Microsoft YaHei"/>
                          <a:cs typeface="Microsoft YaHei"/>
                        </a:rPr>
                        <a:t> </a:t>
                      </a:r>
                      <a:r>
                        <a:rPr sz="900" kern="0" spc="50" dirty="0">
                          <a:solidFill>
                            <a:srgbClr val="000000">
                              <a:alpha val="100000"/>
                            </a:srgbClr>
                          </a:solidFill>
                          <a:latin typeface="Microsoft YaHei"/>
                          <a:ea typeface="Microsoft YaHei"/>
                          <a:cs typeface="Microsoft YaHei"/>
                        </a:rPr>
                        <a:t>置</a:t>
                      </a:r>
                      <a:r>
                        <a:rPr sz="900" kern="0" spc="-70" dirty="0">
                          <a:solidFill>
                            <a:srgbClr val="000000">
                              <a:alpha val="100000"/>
                            </a:srgbClr>
                          </a:solidFill>
                          <a:latin typeface="Microsoft YaHei"/>
                          <a:ea typeface="Microsoft YaHei"/>
                          <a:cs typeface="Microsoft YaHei"/>
                        </a:rPr>
                        <a:t> </a:t>
                      </a:r>
                      <a:r>
                        <a:rPr sz="900" kern="0" spc="50" dirty="0">
                          <a:solidFill>
                            <a:srgbClr val="000000">
                              <a:alpha val="100000"/>
                            </a:srgbClr>
                          </a:solidFill>
                          <a:latin typeface="Microsoft YaHei"/>
                          <a:ea typeface="Microsoft YaHei"/>
                          <a:cs typeface="Microsoft YaHei"/>
                        </a:rPr>
                        <a:t>固</a:t>
                      </a:r>
                      <a:r>
                        <a:rPr sz="900" kern="0" spc="-130" dirty="0">
                          <a:solidFill>
                            <a:srgbClr val="000000">
                              <a:alpha val="100000"/>
                            </a:srgbClr>
                          </a:solidFill>
                          <a:latin typeface="Microsoft YaHei"/>
                          <a:ea typeface="Microsoft YaHei"/>
                          <a:cs typeface="Microsoft YaHei"/>
                        </a:rPr>
                        <a:t> </a:t>
                      </a:r>
                      <a:r>
                        <a:rPr sz="900" kern="0" spc="50" dirty="0">
                          <a:solidFill>
                            <a:srgbClr val="000000">
                              <a:alpha val="100000"/>
                            </a:srgbClr>
                          </a:solidFill>
                          <a:latin typeface="Microsoft YaHei"/>
                          <a:ea typeface="Microsoft YaHei"/>
                          <a:cs typeface="Microsoft YaHei"/>
                        </a:rPr>
                        <a:t>定</a:t>
                      </a:r>
                      <a:r>
                        <a:rPr sz="900" kern="0" spc="-120" dirty="0">
                          <a:solidFill>
                            <a:srgbClr val="000000">
                              <a:alpha val="100000"/>
                            </a:srgbClr>
                          </a:solidFill>
                          <a:latin typeface="Microsoft YaHei"/>
                          <a:ea typeface="Microsoft YaHei"/>
                          <a:cs typeface="Microsoft YaHei"/>
                        </a:rPr>
                        <a:t> </a:t>
                      </a:r>
                      <a:r>
                        <a:rPr sz="900" kern="0" spc="50" dirty="0">
                          <a:solidFill>
                            <a:srgbClr val="000000">
                              <a:alpha val="100000"/>
                            </a:srgbClr>
                          </a:solidFill>
                          <a:latin typeface="Microsoft YaHei"/>
                          <a:ea typeface="Microsoft YaHei"/>
                          <a:cs typeface="Microsoft YaHei"/>
                        </a:rPr>
                        <a:t>式</a:t>
                      </a:r>
                      <a:r>
                        <a:rPr sz="900" kern="0" spc="0" dirty="0">
                          <a:solidFill>
                            <a:srgbClr val="000000">
                              <a:alpha val="100000"/>
                            </a:srgbClr>
                          </a:solidFill>
                          <a:latin typeface="Microsoft YaHei"/>
                          <a:ea typeface="Microsoft YaHei"/>
                          <a:cs typeface="Microsoft YaHei"/>
                        </a:rPr>
                        <a:t>          </a:t>
                      </a:r>
                      <a:r>
                        <a:rPr sz="900" kern="0" spc="180" dirty="0">
                          <a:solidFill>
                            <a:srgbClr val="000000">
                              <a:alpha val="100000"/>
                            </a:srgbClr>
                          </a:solidFill>
                          <a:latin typeface="Microsoft YaHei"/>
                          <a:ea typeface="Microsoft YaHei"/>
                          <a:cs typeface="Microsoft YaHei"/>
                        </a:rPr>
                        <a:t>可燃气体浓度报警装置</a:t>
                      </a:r>
                      <a:r>
                        <a:rPr sz="900" kern="0" spc="-70" dirty="0">
                          <a:solidFill>
                            <a:srgbClr val="000000">
                              <a:alpha val="100000"/>
                            </a:srgbClr>
                          </a:solidFill>
                          <a:latin typeface="Microsoft YaHei"/>
                          <a:ea typeface="Microsoft YaHei"/>
                          <a:cs typeface="Microsoft YaHei"/>
                        </a:rPr>
                        <a:t> </a:t>
                      </a:r>
                      <a:r>
                        <a:rPr sz="900" kern="0" spc="180" dirty="0">
                          <a:solidFill>
                            <a:srgbClr val="000000">
                              <a:alpha val="100000"/>
                            </a:srgbClr>
                          </a:solidFill>
                          <a:latin typeface="Microsoft YaHei"/>
                          <a:ea typeface="Microsoft YaHei"/>
                          <a:cs typeface="Microsoft YaHei"/>
                        </a:rPr>
                        <a:t>。</a:t>
                      </a:r>
                      <a:endParaRPr sz="900" dirty="0">
                        <a:latin typeface="Microsoft YaHei"/>
                        <a:ea typeface="Microsoft YaHei"/>
                        <a:cs typeface="Microsoft YaHei"/>
                      </a:endParaRPr>
                    </a:p>
                    <a:p>
                      <a:pPr marL="231775" indent="67944" algn="l" rtl="0" eaLnBrk="0">
                        <a:lnSpc>
                          <a:spcPct val="133000"/>
                        </a:lnSpc>
                        <a:spcBef>
                          <a:spcPts val="23"/>
                        </a:spcBef>
                        <a:tabLst/>
                      </a:pPr>
                      <a:r>
                        <a:rPr sz="900" kern="0" spc="70" dirty="0">
                          <a:solidFill>
                            <a:srgbClr val="FF0000">
                              <a:alpha val="100000"/>
                            </a:srgbClr>
                          </a:solidFill>
                          <a:latin typeface="Microsoft YaHei"/>
                          <a:ea typeface="Microsoft YaHei"/>
                          <a:cs typeface="Microsoft YaHei"/>
                        </a:rPr>
                        <a:t>〖</a:t>
                      </a:r>
                      <a:r>
                        <a:rPr sz="900" kern="0" spc="-130" dirty="0">
                          <a:solidFill>
                            <a:srgbClr val="FF0000">
                              <a:alpha val="100000"/>
                            </a:srgbClr>
                          </a:solidFill>
                          <a:latin typeface="Microsoft YaHei"/>
                          <a:ea typeface="Microsoft YaHei"/>
                          <a:cs typeface="Microsoft YaHei"/>
                        </a:rPr>
                        <a:t> </a:t>
                      </a:r>
                      <a:r>
                        <a:rPr sz="900" kern="0" spc="70" dirty="0">
                          <a:solidFill>
                            <a:srgbClr val="FF0000">
                              <a:alpha val="100000"/>
                            </a:srgbClr>
                          </a:solidFill>
                          <a:latin typeface="Microsoft YaHei"/>
                          <a:ea typeface="Microsoft YaHei"/>
                          <a:cs typeface="Microsoft YaHei"/>
                        </a:rPr>
                        <a:t>解</a:t>
                      </a:r>
                      <a:r>
                        <a:rPr sz="900" kern="0" spc="-120" dirty="0">
                          <a:solidFill>
                            <a:srgbClr val="FF0000">
                              <a:alpha val="100000"/>
                            </a:srgbClr>
                          </a:solidFill>
                          <a:latin typeface="Microsoft YaHei"/>
                          <a:ea typeface="Microsoft YaHei"/>
                          <a:cs typeface="Microsoft YaHei"/>
                        </a:rPr>
                        <a:t> </a:t>
                      </a:r>
                      <a:r>
                        <a:rPr sz="900" kern="0" spc="70" dirty="0">
                          <a:solidFill>
                            <a:srgbClr val="FF0000">
                              <a:alpha val="100000"/>
                            </a:srgbClr>
                          </a:solidFill>
                          <a:latin typeface="Microsoft YaHei"/>
                          <a:ea typeface="Microsoft YaHei"/>
                          <a:cs typeface="Microsoft YaHei"/>
                        </a:rPr>
                        <a:t>读</a:t>
                      </a:r>
                      <a:r>
                        <a:rPr sz="900" kern="0" spc="-70" dirty="0">
                          <a:solidFill>
                            <a:srgbClr val="FF0000">
                              <a:alpha val="100000"/>
                            </a:srgbClr>
                          </a:solidFill>
                          <a:latin typeface="Microsoft YaHei"/>
                          <a:ea typeface="Microsoft YaHei"/>
                          <a:cs typeface="Microsoft YaHei"/>
                        </a:rPr>
                        <a:t> </a:t>
                      </a:r>
                      <a:r>
                        <a:rPr sz="900" kern="0" spc="70" dirty="0">
                          <a:solidFill>
                            <a:srgbClr val="FF0000">
                              <a:alpha val="100000"/>
                            </a:srgbClr>
                          </a:solidFill>
                          <a:latin typeface="Microsoft YaHei"/>
                          <a:ea typeface="Microsoft YaHei"/>
                          <a:cs typeface="Microsoft YaHei"/>
                        </a:rPr>
                        <a:t>〗</a:t>
                      </a:r>
                      <a:r>
                        <a:rPr sz="900" kern="0" spc="-40" dirty="0">
                          <a:solidFill>
                            <a:srgbClr val="FF0000">
                              <a:alpha val="100000"/>
                            </a:srgbClr>
                          </a:solidFill>
                          <a:latin typeface="Microsoft YaHei"/>
                          <a:ea typeface="Microsoft YaHei"/>
                          <a:cs typeface="Microsoft YaHei"/>
                        </a:rPr>
                        <a:t> </a:t>
                      </a:r>
                      <a:r>
                        <a:rPr sz="900" kern="0" spc="70" dirty="0">
                          <a:solidFill>
                            <a:srgbClr val="000000">
                              <a:alpha val="100000"/>
                            </a:srgbClr>
                          </a:solidFill>
                          <a:latin typeface="Microsoft YaHei"/>
                          <a:ea typeface="Microsoft YaHei"/>
                          <a:cs typeface="Microsoft YaHei"/>
                        </a:rPr>
                        <a:t>《石油化工可燃气体和有毒气</a:t>
                      </a:r>
                      <a:r>
                        <a:rPr sz="900" kern="0" spc="60" dirty="0">
                          <a:solidFill>
                            <a:srgbClr val="000000">
                              <a:alpha val="100000"/>
                            </a:srgbClr>
                          </a:solidFill>
                          <a:latin typeface="Microsoft YaHei"/>
                          <a:ea typeface="Microsoft YaHei"/>
                          <a:cs typeface="Microsoft YaHei"/>
                        </a:rPr>
                        <a:t>体检测报警设计</a:t>
                      </a:r>
                      <a:r>
                        <a:rPr sz="900" kern="0" spc="0" dirty="0">
                          <a:solidFill>
                            <a:srgbClr val="000000">
                              <a:alpha val="100000"/>
                            </a:srgbClr>
                          </a:solidFill>
                          <a:latin typeface="Microsoft YaHei"/>
                          <a:ea typeface="Microsoft YaHei"/>
                          <a:cs typeface="Microsoft YaHei"/>
                        </a:rPr>
                        <a:t>           </a:t>
                      </a:r>
                      <a:r>
                        <a:rPr sz="900" kern="0" spc="60" dirty="0">
                          <a:solidFill>
                            <a:srgbClr val="000000">
                              <a:alpha val="100000"/>
                            </a:srgbClr>
                          </a:solidFill>
                          <a:latin typeface="Microsoft YaHei"/>
                          <a:ea typeface="Microsoft YaHei"/>
                          <a:cs typeface="Microsoft YaHei"/>
                        </a:rPr>
                        <a:t>标准》</a:t>
                      </a:r>
                      <a:r>
                        <a:rPr sz="900" kern="0" spc="-120" dirty="0">
                          <a:solidFill>
                            <a:srgbClr val="000000">
                              <a:alpha val="100000"/>
                            </a:srgbClr>
                          </a:solidFill>
                          <a:latin typeface="Microsoft YaHei"/>
                          <a:ea typeface="Microsoft YaHei"/>
                          <a:cs typeface="Microsoft YaHei"/>
                        </a:rPr>
                        <a:t> </a:t>
                      </a:r>
                      <a:r>
                        <a:rPr sz="900" kern="0" spc="0" dirty="0">
                          <a:solidFill>
                            <a:srgbClr val="000000">
                              <a:alpha val="100000"/>
                            </a:srgbClr>
                          </a:solidFill>
                          <a:latin typeface="Microsoft YaHei"/>
                          <a:ea typeface="Microsoft YaHei"/>
                          <a:cs typeface="Microsoft YaHei"/>
                        </a:rPr>
                        <a:t>GB</a:t>
                      </a:r>
                      <a:r>
                        <a:rPr sz="900" kern="0" spc="60" dirty="0">
                          <a:solidFill>
                            <a:srgbClr val="000000">
                              <a:alpha val="100000"/>
                            </a:srgbClr>
                          </a:solidFill>
                          <a:latin typeface="Microsoft YaHei"/>
                          <a:ea typeface="Microsoft YaHei"/>
                          <a:cs typeface="Microsoft YaHei"/>
                        </a:rPr>
                        <a:t>/T</a:t>
                      </a:r>
                      <a:r>
                        <a:rPr sz="900" kern="0" spc="120" dirty="0">
                          <a:solidFill>
                            <a:srgbClr val="000000">
                              <a:alpha val="100000"/>
                            </a:srgbClr>
                          </a:solidFill>
                          <a:latin typeface="Microsoft YaHei"/>
                          <a:ea typeface="Microsoft YaHei"/>
                          <a:cs typeface="Microsoft YaHei"/>
                        </a:rPr>
                        <a:t> </a:t>
                      </a:r>
                      <a:r>
                        <a:rPr sz="900" kern="0" spc="60" dirty="0">
                          <a:solidFill>
                            <a:srgbClr val="000000">
                              <a:alpha val="100000"/>
                            </a:srgbClr>
                          </a:solidFill>
                          <a:latin typeface="Microsoft YaHei"/>
                          <a:ea typeface="Microsoft YaHei"/>
                          <a:cs typeface="Microsoft YaHei"/>
                        </a:rPr>
                        <a:t>50493-2019 第3</a:t>
                      </a:r>
                      <a:r>
                        <a:rPr sz="900" kern="0" spc="-90" dirty="0">
                          <a:solidFill>
                            <a:srgbClr val="000000">
                              <a:alpha val="100000"/>
                            </a:srgbClr>
                          </a:solidFill>
                          <a:latin typeface="Microsoft YaHei"/>
                          <a:ea typeface="Microsoft YaHei"/>
                          <a:cs typeface="Microsoft YaHei"/>
                        </a:rPr>
                        <a:t> </a:t>
                      </a:r>
                      <a:r>
                        <a:rPr sz="900" kern="0" spc="60" dirty="0">
                          <a:solidFill>
                            <a:srgbClr val="000000">
                              <a:alpha val="100000"/>
                            </a:srgbClr>
                          </a:solidFill>
                          <a:latin typeface="Microsoft YaHei"/>
                          <a:ea typeface="Microsoft YaHei"/>
                          <a:cs typeface="Microsoft YaHei"/>
                        </a:rPr>
                        <a:t>.0.</a:t>
                      </a:r>
                      <a:r>
                        <a:rPr sz="900" kern="0" spc="-70" dirty="0">
                          <a:solidFill>
                            <a:srgbClr val="000000">
                              <a:alpha val="100000"/>
                            </a:srgbClr>
                          </a:solidFill>
                          <a:latin typeface="Microsoft YaHei"/>
                          <a:ea typeface="Microsoft YaHei"/>
                          <a:cs typeface="Microsoft YaHei"/>
                        </a:rPr>
                        <a:t> </a:t>
                      </a:r>
                      <a:r>
                        <a:rPr sz="900" kern="0" spc="60" dirty="0">
                          <a:solidFill>
                            <a:srgbClr val="000000">
                              <a:alpha val="100000"/>
                            </a:srgbClr>
                          </a:solidFill>
                          <a:latin typeface="Microsoft YaHei"/>
                          <a:ea typeface="Microsoft YaHei"/>
                          <a:cs typeface="Microsoft YaHei"/>
                        </a:rPr>
                        <a:t>3</a:t>
                      </a:r>
                      <a:r>
                        <a:rPr sz="900" kern="0" spc="-130" dirty="0">
                          <a:solidFill>
                            <a:srgbClr val="000000">
                              <a:alpha val="100000"/>
                            </a:srgbClr>
                          </a:solidFill>
                          <a:latin typeface="Microsoft YaHei"/>
                          <a:ea typeface="Microsoft YaHei"/>
                          <a:cs typeface="Microsoft YaHei"/>
                        </a:rPr>
                        <a:t> </a:t>
                      </a:r>
                      <a:r>
                        <a:rPr sz="900" kern="0" spc="60" dirty="0">
                          <a:solidFill>
                            <a:srgbClr val="000000">
                              <a:alpha val="100000"/>
                            </a:srgbClr>
                          </a:solidFill>
                          <a:latin typeface="Microsoft YaHei"/>
                          <a:ea typeface="Microsoft YaHei"/>
                          <a:cs typeface="Microsoft YaHei"/>
                        </a:rPr>
                        <a:t>条</a:t>
                      </a:r>
                      <a:r>
                        <a:rPr sz="900" kern="0" spc="130" dirty="0">
                          <a:solidFill>
                            <a:srgbClr val="000000">
                              <a:alpha val="100000"/>
                            </a:srgbClr>
                          </a:solidFill>
                          <a:latin typeface="Microsoft YaHei"/>
                          <a:ea typeface="Microsoft YaHei"/>
                          <a:cs typeface="Microsoft YaHei"/>
                        </a:rPr>
                        <a:t> </a:t>
                      </a:r>
                      <a:r>
                        <a:rPr sz="900" kern="0" spc="60" dirty="0">
                          <a:solidFill>
                            <a:srgbClr val="000000">
                              <a:alpha val="100000"/>
                            </a:srgbClr>
                          </a:solidFill>
                          <a:latin typeface="Microsoft YaHei"/>
                          <a:ea typeface="Microsoft YaHei"/>
                          <a:cs typeface="Microsoft YaHei"/>
                        </a:rPr>
                        <a:t>：可</a:t>
                      </a:r>
                      <a:r>
                        <a:rPr sz="900" kern="0" spc="-130" dirty="0">
                          <a:solidFill>
                            <a:srgbClr val="000000">
                              <a:alpha val="100000"/>
                            </a:srgbClr>
                          </a:solidFill>
                          <a:latin typeface="Microsoft YaHei"/>
                          <a:ea typeface="Microsoft YaHei"/>
                          <a:cs typeface="Microsoft YaHei"/>
                        </a:rPr>
                        <a:t> </a:t>
                      </a:r>
                      <a:r>
                        <a:rPr sz="900" kern="0" spc="60" dirty="0">
                          <a:solidFill>
                            <a:srgbClr val="000000">
                              <a:alpha val="100000"/>
                            </a:srgbClr>
                          </a:solidFill>
                          <a:latin typeface="Microsoft YaHei"/>
                          <a:ea typeface="Microsoft YaHei"/>
                          <a:cs typeface="Microsoft YaHei"/>
                        </a:rPr>
                        <a:t>燃</a:t>
                      </a:r>
                      <a:r>
                        <a:rPr sz="900" kern="0" spc="-130" dirty="0">
                          <a:solidFill>
                            <a:srgbClr val="000000">
                              <a:alpha val="100000"/>
                            </a:srgbClr>
                          </a:solidFill>
                          <a:latin typeface="Microsoft YaHei"/>
                          <a:ea typeface="Microsoft YaHei"/>
                          <a:cs typeface="Microsoft YaHei"/>
                        </a:rPr>
                        <a:t> </a:t>
                      </a:r>
                      <a:r>
                        <a:rPr sz="900" kern="0" spc="60" dirty="0">
                          <a:solidFill>
                            <a:srgbClr val="000000">
                              <a:alpha val="100000"/>
                            </a:srgbClr>
                          </a:solidFill>
                          <a:latin typeface="Microsoft YaHei"/>
                          <a:ea typeface="Microsoft YaHei"/>
                          <a:cs typeface="Microsoft YaHei"/>
                        </a:rPr>
                        <a:t>气</a:t>
                      </a:r>
                      <a:r>
                        <a:rPr sz="900" kern="0" spc="-130" dirty="0">
                          <a:solidFill>
                            <a:srgbClr val="000000">
                              <a:alpha val="100000"/>
                            </a:srgbClr>
                          </a:solidFill>
                          <a:latin typeface="Microsoft YaHei"/>
                          <a:ea typeface="Microsoft YaHei"/>
                          <a:cs typeface="Microsoft YaHei"/>
                        </a:rPr>
                        <a:t> </a:t>
                      </a:r>
                      <a:r>
                        <a:rPr sz="900" kern="0" spc="60" dirty="0">
                          <a:solidFill>
                            <a:srgbClr val="000000">
                              <a:alpha val="100000"/>
                            </a:srgbClr>
                          </a:solidFill>
                          <a:latin typeface="Microsoft YaHei"/>
                          <a:ea typeface="Microsoft YaHei"/>
                          <a:cs typeface="Microsoft YaHei"/>
                        </a:rPr>
                        <a:t>体</a:t>
                      </a:r>
                      <a:r>
                        <a:rPr sz="900" kern="0" spc="-120" dirty="0">
                          <a:solidFill>
                            <a:srgbClr val="000000">
                              <a:alpha val="100000"/>
                            </a:srgbClr>
                          </a:solidFill>
                          <a:latin typeface="Microsoft YaHei"/>
                          <a:ea typeface="Microsoft YaHei"/>
                          <a:cs typeface="Microsoft YaHei"/>
                        </a:rPr>
                        <a:t> </a:t>
                      </a:r>
                      <a:r>
                        <a:rPr sz="900" kern="0" spc="60" dirty="0">
                          <a:solidFill>
                            <a:srgbClr val="000000">
                              <a:alpha val="100000"/>
                            </a:srgbClr>
                          </a:solidFill>
                          <a:latin typeface="Microsoft YaHei"/>
                          <a:ea typeface="Microsoft YaHei"/>
                          <a:cs typeface="Microsoft YaHei"/>
                        </a:rPr>
                        <a:t>和</a:t>
                      </a:r>
                      <a:r>
                        <a:rPr sz="900" kern="0" spc="-130" dirty="0">
                          <a:solidFill>
                            <a:srgbClr val="000000">
                              <a:alpha val="100000"/>
                            </a:srgbClr>
                          </a:solidFill>
                          <a:latin typeface="Microsoft YaHei"/>
                          <a:ea typeface="Microsoft YaHei"/>
                          <a:cs typeface="Microsoft YaHei"/>
                        </a:rPr>
                        <a:t> </a:t>
                      </a:r>
                      <a:r>
                        <a:rPr sz="900" kern="0" spc="60" dirty="0">
                          <a:solidFill>
                            <a:srgbClr val="000000">
                              <a:alpha val="100000"/>
                            </a:srgbClr>
                          </a:solidFill>
                          <a:latin typeface="Microsoft YaHei"/>
                          <a:ea typeface="Microsoft YaHei"/>
                          <a:cs typeface="Microsoft YaHei"/>
                        </a:rPr>
                        <a:t>有</a:t>
                      </a:r>
                      <a:r>
                        <a:rPr sz="900" kern="0" spc="0" dirty="0">
                          <a:solidFill>
                            <a:srgbClr val="000000">
                              <a:alpha val="100000"/>
                            </a:srgbClr>
                          </a:solidFill>
                          <a:latin typeface="Microsoft YaHei"/>
                          <a:ea typeface="Microsoft YaHei"/>
                          <a:cs typeface="Microsoft YaHei"/>
                        </a:rPr>
                        <a:t>            </a:t>
                      </a:r>
                      <a:r>
                        <a:rPr sz="900" kern="0" spc="210" dirty="0">
                          <a:solidFill>
                            <a:srgbClr val="000000">
                              <a:alpha val="100000"/>
                            </a:srgbClr>
                          </a:solidFill>
                          <a:latin typeface="Microsoft YaHei"/>
                          <a:ea typeface="Microsoft YaHei"/>
                          <a:cs typeface="Microsoft YaHei"/>
                        </a:rPr>
                        <a:t>毒气体检测报警信号</a:t>
                      </a:r>
                      <a:r>
                        <a:rPr sz="900" kern="0" spc="200" dirty="0">
                          <a:solidFill>
                            <a:srgbClr val="000000">
                              <a:alpha val="100000"/>
                            </a:srgbClr>
                          </a:solidFill>
                          <a:latin typeface="Microsoft YaHei"/>
                          <a:ea typeface="Microsoft YaHei"/>
                          <a:cs typeface="Microsoft YaHei"/>
                        </a:rPr>
                        <a:t>应送至有人值守的现场控制室</a:t>
                      </a:r>
                      <a:r>
                        <a:rPr sz="900" kern="0" spc="-90" dirty="0">
                          <a:solidFill>
                            <a:srgbClr val="000000">
                              <a:alpha val="100000"/>
                            </a:srgbClr>
                          </a:solidFill>
                          <a:latin typeface="Microsoft YaHei"/>
                          <a:ea typeface="Microsoft YaHei"/>
                          <a:cs typeface="Microsoft YaHei"/>
                        </a:rPr>
                        <a:t> </a:t>
                      </a:r>
                      <a:r>
                        <a:rPr sz="900" kern="0" spc="200" dirty="0">
                          <a:solidFill>
                            <a:srgbClr val="000000">
                              <a:alpha val="100000"/>
                            </a:srgbClr>
                          </a:solidFill>
                          <a:latin typeface="Microsoft YaHei"/>
                          <a:ea typeface="Microsoft YaHei"/>
                          <a:cs typeface="Microsoft YaHei"/>
                        </a:rPr>
                        <a:t>、</a:t>
                      </a:r>
                      <a:r>
                        <a:rPr sz="900" kern="0" spc="0" dirty="0">
                          <a:solidFill>
                            <a:srgbClr val="000000">
                              <a:alpha val="100000"/>
                            </a:srgbClr>
                          </a:solidFill>
                          <a:latin typeface="Microsoft YaHei"/>
                          <a:ea typeface="Microsoft YaHei"/>
                          <a:cs typeface="Microsoft YaHei"/>
                        </a:rPr>
                        <a:t>       </a:t>
                      </a:r>
                      <a:r>
                        <a:rPr sz="900" kern="0" spc="70" dirty="0">
                          <a:solidFill>
                            <a:srgbClr val="000000">
                              <a:alpha val="100000"/>
                            </a:srgbClr>
                          </a:solidFill>
                          <a:latin typeface="Microsoft YaHei"/>
                          <a:ea typeface="Microsoft YaHei"/>
                          <a:cs typeface="Microsoft YaHei"/>
                        </a:rPr>
                        <a:t>中</a:t>
                      </a:r>
                      <a:r>
                        <a:rPr sz="900" kern="0" spc="-130" dirty="0">
                          <a:solidFill>
                            <a:srgbClr val="000000">
                              <a:alpha val="100000"/>
                            </a:srgbClr>
                          </a:solidFill>
                          <a:latin typeface="Microsoft YaHei"/>
                          <a:ea typeface="Microsoft YaHei"/>
                          <a:cs typeface="Microsoft YaHei"/>
                        </a:rPr>
                        <a:t> </a:t>
                      </a:r>
                      <a:r>
                        <a:rPr sz="900" kern="0" spc="70" dirty="0">
                          <a:solidFill>
                            <a:srgbClr val="000000">
                              <a:alpha val="100000"/>
                            </a:srgbClr>
                          </a:solidFill>
                          <a:latin typeface="Microsoft YaHei"/>
                          <a:ea typeface="Microsoft YaHei"/>
                          <a:cs typeface="Microsoft YaHei"/>
                        </a:rPr>
                        <a:t>心</a:t>
                      </a:r>
                      <a:r>
                        <a:rPr sz="900" kern="0" spc="-130" dirty="0">
                          <a:solidFill>
                            <a:srgbClr val="000000">
                              <a:alpha val="100000"/>
                            </a:srgbClr>
                          </a:solidFill>
                          <a:latin typeface="Microsoft YaHei"/>
                          <a:ea typeface="Microsoft YaHei"/>
                          <a:cs typeface="Microsoft YaHei"/>
                        </a:rPr>
                        <a:t> </a:t>
                      </a:r>
                      <a:r>
                        <a:rPr sz="900" kern="0" spc="70" dirty="0">
                          <a:solidFill>
                            <a:srgbClr val="000000">
                              <a:alpha val="100000"/>
                            </a:srgbClr>
                          </a:solidFill>
                          <a:latin typeface="Microsoft YaHei"/>
                          <a:ea typeface="Microsoft YaHei"/>
                          <a:cs typeface="Microsoft YaHei"/>
                        </a:rPr>
                        <a:t>控</a:t>
                      </a:r>
                      <a:r>
                        <a:rPr sz="900" kern="0" spc="-120" dirty="0">
                          <a:solidFill>
                            <a:srgbClr val="000000">
                              <a:alpha val="100000"/>
                            </a:srgbClr>
                          </a:solidFill>
                          <a:latin typeface="Microsoft YaHei"/>
                          <a:ea typeface="Microsoft YaHei"/>
                          <a:cs typeface="Microsoft YaHei"/>
                        </a:rPr>
                        <a:t> </a:t>
                      </a:r>
                      <a:r>
                        <a:rPr sz="900" kern="0" spc="70" dirty="0">
                          <a:solidFill>
                            <a:srgbClr val="000000">
                              <a:alpha val="100000"/>
                            </a:srgbClr>
                          </a:solidFill>
                          <a:latin typeface="Microsoft YaHei"/>
                          <a:ea typeface="Microsoft YaHei"/>
                          <a:cs typeface="Microsoft YaHei"/>
                        </a:rPr>
                        <a:t>制</a:t>
                      </a:r>
                      <a:r>
                        <a:rPr sz="900" kern="0" spc="-120" dirty="0">
                          <a:solidFill>
                            <a:srgbClr val="000000">
                              <a:alpha val="100000"/>
                            </a:srgbClr>
                          </a:solidFill>
                          <a:latin typeface="Microsoft YaHei"/>
                          <a:ea typeface="Microsoft YaHei"/>
                          <a:cs typeface="Microsoft YaHei"/>
                        </a:rPr>
                        <a:t> </a:t>
                      </a:r>
                      <a:r>
                        <a:rPr sz="900" kern="0" spc="70" dirty="0">
                          <a:solidFill>
                            <a:srgbClr val="000000">
                              <a:alpha val="100000"/>
                            </a:srgbClr>
                          </a:solidFill>
                          <a:latin typeface="Microsoft YaHei"/>
                          <a:ea typeface="Microsoft YaHei"/>
                          <a:cs typeface="Microsoft YaHei"/>
                        </a:rPr>
                        <a:t>室</a:t>
                      </a:r>
                      <a:r>
                        <a:rPr sz="900" kern="0" spc="-130" dirty="0">
                          <a:solidFill>
                            <a:srgbClr val="000000">
                              <a:alpha val="100000"/>
                            </a:srgbClr>
                          </a:solidFill>
                          <a:latin typeface="Microsoft YaHei"/>
                          <a:ea typeface="Microsoft YaHei"/>
                          <a:cs typeface="Microsoft YaHei"/>
                        </a:rPr>
                        <a:t> </a:t>
                      </a:r>
                      <a:r>
                        <a:rPr sz="900" kern="0" spc="70" dirty="0">
                          <a:solidFill>
                            <a:srgbClr val="000000">
                              <a:alpha val="100000"/>
                            </a:srgbClr>
                          </a:solidFill>
                          <a:latin typeface="Microsoft YaHei"/>
                          <a:ea typeface="Microsoft YaHei"/>
                          <a:cs typeface="Microsoft YaHei"/>
                        </a:rPr>
                        <a:t>等</a:t>
                      </a:r>
                      <a:r>
                        <a:rPr sz="900" kern="0" spc="-130" dirty="0">
                          <a:solidFill>
                            <a:srgbClr val="000000">
                              <a:alpha val="100000"/>
                            </a:srgbClr>
                          </a:solidFill>
                          <a:latin typeface="Microsoft YaHei"/>
                          <a:ea typeface="Microsoft YaHei"/>
                          <a:cs typeface="Microsoft YaHei"/>
                        </a:rPr>
                        <a:t> </a:t>
                      </a:r>
                      <a:r>
                        <a:rPr sz="900" kern="0" spc="70" dirty="0">
                          <a:solidFill>
                            <a:srgbClr val="000000">
                              <a:alpha val="100000"/>
                            </a:srgbClr>
                          </a:solidFill>
                          <a:latin typeface="Microsoft YaHei"/>
                          <a:ea typeface="Microsoft YaHei"/>
                          <a:cs typeface="Microsoft YaHei"/>
                        </a:rPr>
                        <a:t>进</a:t>
                      </a:r>
                      <a:r>
                        <a:rPr sz="900" kern="0" spc="-120" dirty="0">
                          <a:solidFill>
                            <a:srgbClr val="000000">
                              <a:alpha val="100000"/>
                            </a:srgbClr>
                          </a:solidFill>
                          <a:latin typeface="Microsoft YaHei"/>
                          <a:ea typeface="Microsoft YaHei"/>
                          <a:cs typeface="Microsoft YaHei"/>
                        </a:rPr>
                        <a:t> </a:t>
                      </a:r>
                      <a:r>
                        <a:rPr sz="900" kern="0" spc="70" dirty="0">
                          <a:solidFill>
                            <a:srgbClr val="000000">
                              <a:alpha val="100000"/>
                            </a:srgbClr>
                          </a:solidFill>
                          <a:latin typeface="Microsoft YaHei"/>
                          <a:ea typeface="Microsoft YaHei"/>
                          <a:cs typeface="Microsoft YaHei"/>
                        </a:rPr>
                        <a:t>行</a:t>
                      </a:r>
                      <a:r>
                        <a:rPr sz="900" kern="0" spc="-120" dirty="0">
                          <a:solidFill>
                            <a:srgbClr val="000000">
                              <a:alpha val="100000"/>
                            </a:srgbClr>
                          </a:solidFill>
                          <a:latin typeface="Microsoft YaHei"/>
                          <a:ea typeface="Microsoft YaHei"/>
                          <a:cs typeface="Microsoft YaHei"/>
                        </a:rPr>
                        <a:t> </a:t>
                      </a:r>
                      <a:r>
                        <a:rPr sz="900" kern="0" spc="70" dirty="0">
                          <a:solidFill>
                            <a:srgbClr val="000000">
                              <a:alpha val="100000"/>
                            </a:srgbClr>
                          </a:solidFill>
                          <a:latin typeface="Microsoft YaHei"/>
                          <a:ea typeface="Microsoft YaHei"/>
                          <a:cs typeface="Microsoft YaHei"/>
                        </a:rPr>
                        <a:t>显</a:t>
                      </a:r>
                      <a:r>
                        <a:rPr sz="900" kern="0" spc="-120" dirty="0">
                          <a:solidFill>
                            <a:srgbClr val="000000">
                              <a:alpha val="100000"/>
                            </a:srgbClr>
                          </a:solidFill>
                          <a:latin typeface="Microsoft YaHei"/>
                          <a:ea typeface="Microsoft YaHei"/>
                          <a:cs typeface="Microsoft YaHei"/>
                        </a:rPr>
                        <a:t> </a:t>
                      </a:r>
                      <a:r>
                        <a:rPr sz="900" kern="0" spc="70" dirty="0">
                          <a:solidFill>
                            <a:srgbClr val="000000">
                              <a:alpha val="100000"/>
                            </a:srgbClr>
                          </a:solidFill>
                          <a:latin typeface="Microsoft YaHei"/>
                          <a:ea typeface="Microsoft YaHei"/>
                          <a:cs typeface="Microsoft YaHei"/>
                        </a:rPr>
                        <a:t>示</a:t>
                      </a:r>
                      <a:r>
                        <a:rPr sz="900" kern="0" spc="-120" dirty="0">
                          <a:solidFill>
                            <a:srgbClr val="000000">
                              <a:alpha val="100000"/>
                            </a:srgbClr>
                          </a:solidFill>
                          <a:latin typeface="Microsoft YaHei"/>
                          <a:ea typeface="Microsoft YaHei"/>
                          <a:cs typeface="Microsoft YaHei"/>
                        </a:rPr>
                        <a:t> </a:t>
                      </a:r>
                      <a:r>
                        <a:rPr sz="900" kern="0" spc="70" dirty="0">
                          <a:solidFill>
                            <a:srgbClr val="000000">
                              <a:alpha val="100000"/>
                            </a:srgbClr>
                          </a:solidFill>
                          <a:latin typeface="Microsoft YaHei"/>
                          <a:ea typeface="Microsoft YaHei"/>
                          <a:cs typeface="Microsoft YaHei"/>
                        </a:rPr>
                        <a:t>报</a:t>
                      </a:r>
                      <a:r>
                        <a:rPr sz="900" kern="0" spc="-120" dirty="0">
                          <a:solidFill>
                            <a:srgbClr val="000000">
                              <a:alpha val="100000"/>
                            </a:srgbClr>
                          </a:solidFill>
                          <a:latin typeface="Microsoft YaHei"/>
                          <a:ea typeface="Microsoft YaHei"/>
                          <a:cs typeface="Microsoft YaHei"/>
                        </a:rPr>
                        <a:t> </a:t>
                      </a:r>
                      <a:r>
                        <a:rPr sz="900" kern="0" spc="70" dirty="0">
                          <a:solidFill>
                            <a:srgbClr val="000000">
                              <a:alpha val="100000"/>
                            </a:srgbClr>
                          </a:solidFill>
                          <a:latin typeface="Microsoft YaHei"/>
                          <a:ea typeface="Microsoft YaHei"/>
                          <a:cs typeface="Microsoft YaHei"/>
                        </a:rPr>
                        <a:t>警</a:t>
                      </a:r>
                      <a:r>
                        <a:rPr sz="900" kern="0" spc="-120" dirty="0">
                          <a:solidFill>
                            <a:srgbClr val="000000">
                              <a:alpha val="100000"/>
                            </a:srgbClr>
                          </a:solidFill>
                          <a:latin typeface="Microsoft YaHei"/>
                          <a:ea typeface="Microsoft YaHei"/>
                          <a:cs typeface="Microsoft YaHei"/>
                        </a:rPr>
                        <a:t> </a:t>
                      </a:r>
                      <a:r>
                        <a:rPr sz="900" kern="0" spc="70" dirty="0">
                          <a:solidFill>
                            <a:srgbClr val="000000">
                              <a:alpha val="100000"/>
                            </a:srgbClr>
                          </a:solidFill>
                          <a:latin typeface="Microsoft YaHei"/>
                          <a:ea typeface="Microsoft YaHei"/>
                          <a:cs typeface="Microsoft YaHei"/>
                        </a:rPr>
                        <a:t>;</a:t>
                      </a:r>
                      <a:r>
                        <a:rPr sz="900" kern="0" spc="-120" dirty="0">
                          <a:solidFill>
                            <a:srgbClr val="000000">
                              <a:alpha val="100000"/>
                            </a:srgbClr>
                          </a:solidFill>
                          <a:latin typeface="Microsoft YaHei"/>
                          <a:ea typeface="Microsoft YaHei"/>
                          <a:cs typeface="Microsoft YaHei"/>
                        </a:rPr>
                        <a:t> </a:t>
                      </a:r>
                      <a:r>
                        <a:rPr sz="900" kern="0" spc="70" dirty="0">
                          <a:solidFill>
                            <a:srgbClr val="000000">
                              <a:alpha val="100000"/>
                            </a:srgbClr>
                          </a:solidFill>
                          <a:latin typeface="Microsoft YaHei"/>
                          <a:ea typeface="Microsoft YaHei"/>
                          <a:cs typeface="Microsoft YaHei"/>
                        </a:rPr>
                        <a:t>可</a:t>
                      </a:r>
                      <a:r>
                        <a:rPr sz="900" kern="0" spc="-130" dirty="0">
                          <a:solidFill>
                            <a:srgbClr val="000000">
                              <a:alpha val="100000"/>
                            </a:srgbClr>
                          </a:solidFill>
                          <a:latin typeface="Microsoft YaHei"/>
                          <a:ea typeface="Microsoft YaHei"/>
                          <a:cs typeface="Microsoft YaHei"/>
                        </a:rPr>
                        <a:t> </a:t>
                      </a:r>
                      <a:r>
                        <a:rPr sz="900" kern="0" spc="70" dirty="0">
                          <a:solidFill>
                            <a:srgbClr val="000000">
                              <a:alpha val="100000"/>
                            </a:srgbClr>
                          </a:solidFill>
                          <a:latin typeface="Microsoft YaHei"/>
                          <a:ea typeface="Microsoft YaHei"/>
                          <a:cs typeface="Microsoft YaHei"/>
                        </a:rPr>
                        <a:t>燃</a:t>
                      </a:r>
                      <a:r>
                        <a:rPr sz="900" kern="0" spc="-130" dirty="0">
                          <a:solidFill>
                            <a:srgbClr val="000000">
                              <a:alpha val="100000"/>
                            </a:srgbClr>
                          </a:solidFill>
                          <a:latin typeface="Microsoft YaHei"/>
                          <a:ea typeface="Microsoft YaHei"/>
                          <a:cs typeface="Microsoft YaHei"/>
                        </a:rPr>
                        <a:t> </a:t>
                      </a:r>
                      <a:r>
                        <a:rPr sz="900" kern="0" spc="70" dirty="0">
                          <a:solidFill>
                            <a:srgbClr val="000000">
                              <a:alpha val="100000"/>
                            </a:srgbClr>
                          </a:solidFill>
                          <a:latin typeface="Microsoft YaHei"/>
                          <a:ea typeface="Microsoft YaHei"/>
                          <a:cs typeface="Microsoft YaHei"/>
                        </a:rPr>
                        <a:t>气</a:t>
                      </a:r>
                      <a:r>
                        <a:rPr sz="900" kern="0" spc="-130" dirty="0">
                          <a:solidFill>
                            <a:srgbClr val="000000">
                              <a:alpha val="100000"/>
                            </a:srgbClr>
                          </a:solidFill>
                          <a:latin typeface="Microsoft YaHei"/>
                          <a:ea typeface="Microsoft YaHei"/>
                          <a:cs typeface="Microsoft YaHei"/>
                        </a:rPr>
                        <a:t> </a:t>
                      </a:r>
                      <a:r>
                        <a:rPr sz="900" kern="0" spc="70" dirty="0">
                          <a:solidFill>
                            <a:srgbClr val="000000">
                              <a:alpha val="100000"/>
                            </a:srgbClr>
                          </a:solidFill>
                          <a:latin typeface="Microsoft YaHei"/>
                          <a:ea typeface="Microsoft YaHei"/>
                          <a:cs typeface="Microsoft YaHei"/>
                        </a:rPr>
                        <a:t>体</a:t>
                      </a:r>
                      <a:r>
                        <a:rPr sz="900" kern="0" spc="-110" dirty="0">
                          <a:solidFill>
                            <a:srgbClr val="000000">
                              <a:alpha val="100000"/>
                            </a:srgbClr>
                          </a:solidFill>
                          <a:latin typeface="Microsoft YaHei"/>
                          <a:ea typeface="Microsoft YaHei"/>
                          <a:cs typeface="Microsoft YaHei"/>
                        </a:rPr>
                        <a:t> </a:t>
                      </a:r>
                      <a:r>
                        <a:rPr sz="900" kern="0" spc="70" dirty="0">
                          <a:solidFill>
                            <a:srgbClr val="000000">
                              <a:alpha val="100000"/>
                            </a:srgbClr>
                          </a:solidFill>
                          <a:latin typeface="Microsoft YaHei"/>
                          <a:ea typeface="Microsoft YaHei"/>
                          <a:cs typeface="Microsoft YaHei"/>
                        </a:rPr>
                        <a:t>二</a:t>
                      </a:r>
                      <a:r>
                        <a:rPr sz="900" kern="0" spc="-120" dirty="0">
                          <a:solidFill>
                            <a:srgbClr val="000000">
                              <a:alpha val="100000"/>
                            </a:srgbClr>
                          </a:solidFill>
                          <a:latin typeface="Microsoft YaHei"/>
                          <a:ea typeface="Microsoft YaHei"/>
                          <a:cs typeface="Microsoft YaHei"/>
                        </a:rPr>
                        <a:t> </a:t>
                      </a:r>
                      <a:r>
                        <a:rPr sz="900" kern="0" spc="70" dirty="0">
                          <a:solidFill>
                            <a:srgbClr val="000000">
                              <a:alpha val="100000"/>
                            </a:srgbClr>
                          </a:solidFill>
                          <a:latin typeface="Microsoft YaHei"/>
                          <a:ea typeface="Microsoft YaHei"/>
                          <a:cs typeface="Microsoft YaHei"/>
                        </a:rPr>
                        <a:t>级</a:t>
                      </a:r>
                      <a:r>
                        <a:rPr sz="900" kern="0" spc="-130" dirty="0">
                          <a:solidFill>
                            <a:srgbClr val="000000">
                              <a:alpha val="100000"/>
                            </a:srgbClr>
                          </a:solidFill>
                          <a:latin typeface="Microsoft YaHei"/>
                          <a:ea typeface="Microsoft YaHei"/>
                          <a:cs typeface="Microsoft YaHei"/>
                        </a:rPr>
                        <a:t> </a:t>
                      </a:r>
                      <a:r>
                        <a:rPr sz="900" kern="0" spc="70" dirty="0">
                          <a:solidFill>
                            <a:srgbClr val="000000">
                              <a:alpha val="100000"/>
                            </a:srgbClr>
                          </a:solidFill>
                          <a:latin typeface="Microsoft YaHei"/>
                          <a:ea typeface="Microsoft YaHei"/>
                          <a:cs typeface="Microsoft YaHei"/>
                        </a:rPr>
                        <a:t>报</a:t>
                      </a:r>
                      <a:r>
                        <a:rPr sz="900" kern="0" spc="-110" dirty="0">
                          <a:solidFill>
                            <a:srgbClr val="000000">
                              <a:alpha val="100000"/>
                            </a:srgbClr>
                          </a:solidFill>
                          <a:latin typeface="Microsoft YaHei"/>
                          <a:ea typeface="Microsoft YaHei"/>
                          <a:cs typeface="Microsoft YaHei"/>
                        </a:rPr>
                        <a:t> </a:t>
                      </a:r>
                      <a:r>
                        <a:rPr sz="900" kern="0" spc="70" dirty="0">
                          <a:solidFill>
                            <a:srgbClr val="000000">
                              <a:alpha val="100000"/>
                            </a:srgbClr>
                          </a:solidFill>
                          <a:latin typeface="Microsoft YaHei"/>
                          <a:ea typeface="Microsoft YaHei"/>
                          <a:cs typeface="Microsoft YaHei"/>
                        </a:rPr>
                        <a:t>警</a:t>
                      </a:r>
                      <a:r>
                        <a:rPr sz="900" kern="0" spc="-130" dirty="0">
                          <a:solidFill>
                            <a:srgbClr val="000000">
                              <a:alpha val="100000"/>
                            </a:srgbClr>
                          </a:solidFill>
                          <a:latin typeface="Microsoft YaHei"/>
                          <a:ea typeface="Microsoft YaHei"/>
                          <a:cs typeface="Microsoft YaHei"/>
                        </a:rPr>
                        <a:t> </a:t>
                      </a:r>
                      <a:r>
                        <a:rPr sz="900" kern="0" spc="70" dirty="0">
                          <a:solidFill>
                            <a:srgbClr val="000000">
                              <a:alpha val="100000"/>
                            </a:srgbClr>
                          </a:solidFill>
                          <a:latin typeface="Microsoft YaHei"/>
                          <a:ea typeface="Microsoft YaHei"/>
                          <a:cs typeface="Microsoft YaHei"/>
                        </a:rPr>
                        <a:t>信</a:t>
                      </a:r>
                      <a:r>
                        <a:rPr sz="900" kern="0" spc="-120" dirty="0">
                          <a:solidFill>
                            <a:srgbClr val="000000">
                              <a:alpha val="100000"/>
                            </a:srgbClr>
                          </a:solidFill>
                          <a:latin typeface="Microsoft YaHei"/>
                          <a:ea typeface="Microsoft YaHei"/>
                          <a:cs typeface="Microsoft YaHei"/>
                        </a:rPr>
                        <a:t> </a:t>
                      </a:r>
                      <a:r>
                        <a:rPr sz="900" kern="0" spc="70" dirty="0">
                          <a:solidFill>
                            <a:srgbClr val="000000">
                              <a:alpha val="100000"/>
                            </a:srgbClr>
                          </a:solidFill>
                          <a:latin typeface="Microsoft YaHei"/>
                          <a:ea typeface="Microsoft YaHei"/>
                          <a:cs typeface="Microsoft YaHei"/>
                        </a:rPr>
                        <a:t>号</a:t>
                      </a:r>
                      <a:r>
                        <a:rPr sz="900" kern="0" spc="-80" dirty="0">
                          <a:solidFill>
                            <a:srgbClr val="000000">
                              <a:alpha val="100000"/>
                            </a:srgbClr>
                          </a:solidFill>
                          <a:latin typeface="Microsoft YaHei"/>
                          <a:ea typeface="Microsoft YaHei"/>
                          <a:cs typeface="Microsoft YaHei"/>
                        </a:rPr>
                        <a:t> </a:t>
                      </a:r>
                      <a:r>
                        <a:rPr sz="900" kern="0" spc="70" dirty="0">
                          <a:solidFill>
                            <a:srgbClr val="000000">
                              <a:alpha val="100000"/>
                            </a:srgbClr>
                          </a:solidFill>
                          <a:latin typeface="Microsoft YaHei"/>
                          <a:ea typeface="Microsoft YaHei"/>
                          <a:cs typeface="Microsoft YaHei"/>
                        </a:rPr>
                        <a:t>、</a:t>
                      </a:r>
                      <a:r>
                        <a:rPr sz="900" kern="0" spc="0" dirty="0">
                          <a:solidFill>
                            <a:srgbClr val="000000">
                              <a:alpha val="100000"/>
                            </a:srgbClr>
                          </a:solidFill>
                          <a:latin typeface="Microsoft YaHei"/>
                          <a:ea typeface="Microsoft YaHei"/>
                          <a:cs typeface="Microsoft YaHei"/>
                        </a:rPr>
                        <a:t>      </a:t>
                      </a:r>
                      <a:r>
                        <a:rPr sz="900" kern="0" spc="210" dirty="0">
                          <a:solidFill>
                            <a:srgbClr val="000000">
                              <a:alpha val="100000"/>
                            </a:srgbClr>
                          </a:solidFill>
                          <a:latin typeface="Microsoft YaHei"/>
                          <a:ea typeface="Microsoft YaHei"/>
                          <a:cs typeface="Microsoft YaHei"/>
                        </a:rPr>
                        <a:t>可燃气体和有毒气体检测报警系统报警控制单元的</a:t>
                      </a:r>
                      <a:r>
                        <a:rPr sz="900" kern="0" spc="0" dirty="0">
                          <a:solidFill>
                            <a:srgbClr val="000000">
                              <a:alpha val="100000"/>
                            </a:srgbClr>
                          </a:solidFill>
                          <a:latin typeface="Microsoft YaHei"/>
                          <a:ea typeface="Microsoft YaHei"/>
                          <a:cs typeface="Microsoft YaHei"/>
                        </a:rPr>
                        <a:t>           </a:t>
                      </a:r>
                      <a:r>
                        <a:rPr sz="900" kern="0" spc="190" dirty="0">
                          <a:solidFill>
                            <a:srgbClr val="000000">
                              <a:alpha val="100000"/>
                            </a:srgbClr>
                          </a:solidFill>
                          <a:latin typeface="Microsoft YaHei"/>
                          <a:ea typeface="Microsoft YaHei"/>
                          <a:cs typeface="Microsoft YaHei"/>
                        </a:rPr>
                        <a:t>故障信号应送至消防控制室</a:t>
                      </a:r>
                      <a:r>
                        <a:rPr sz="900" kern="0" spc="-120" dirty="0">
                          <a:solidFill>
                            <a:srgbClr val="000000">
                              <a:alpha val="100000"/>
                            </a:srgbClr>
                          </a:solidFill>
                          <a:latin typeface="Microsoft YaHei"/>
                          <a:ea typeface="Microsoft YaHei"/>
                          <a:cs typeface="Microsoft YaHei"/>
                        </a:rPr>
                        <a:t> </a:t>
                      </a:r>
                      <a:r>
                        <a:rPr sz="900" kern="0" spc="190" dirty="0">
                          <a:solidFill>
                            <a:srgbClr val="000000">
                              <a:alpha val="100000"/>
                            </a:srgbClr>
                          </a:solidFill>
                          <a:latin typeface="Microsoft YaHei"/>
                          <a:ea typeface="Microsoft YaHei"/>
                          <a:cs typeface="Microsoft YaHei"/>
                        </a:rPr>
                        <a:t>。</a:t>
                      </a:r>
                      <a:endParaRPr sz="900" dirty="0">
                        <a:latin typeface="Microsoft YaHei"/>
                        <a:ea typeface="Microsoft YaHei"/>
                        <a:cs typeface="Microsoft YaHei"/>
                      </a:endParaRPr>
                    </a:p>
                  </a:txBody>
                  <a:tcPr marL="0" marR="0" marT="0" marB="0">
                    <a:lnL w="12700" cap="flat" cmpd="sng" algn="ctr">
                      <a:solidFill>
                        <a:srgbClr val="8EBFD6"/>
                      </a:solidFill>
                      <a:prstDash val="solid"/>
                      <a:round/>
                      <a:headEnd type="none" w="med" len="med"/>
                      <a:tailEnd type="none" w="med" len="med"/>
                    </a:lnL>
                    <a:lnR>
                      <a:noFill/>
                    </a:lnR>
                    <a:lnT>
                      <a:noFill/>
                    </a:lnT>
                    <a:lnB w="12700" cap="flat" cmpd="sng" algn="ctr">
                      <a:solidFill>
                        <a:srgbClr val="8EBFD6"/>
                      </a:solidFill>
                      <a:prstDash val="solid"/>
                      <a:round/>
                      <a:headEnd type="none" w="med" len="med"/>
                      <a:tailEnd type="none" w="med" len="med"/>
                    </a:lnB>
                  </a:tcPr>
                </a:tc>
                <a:extLst>
                  <a:ext uri="{0D108BD9-81ED-4DB2-BD59-A6C34878D82A}">
                    <a16:rowId xmlns:a16="http://schemas.microsoft.com/office/drawing/2014/main" val="10000"/>
                  </a:ext>
                </a:extLst>
              </a:tr>
            </a:tbl>
          </a:graphicData>
        </a:graphic>
      </p:graphicFrame>
      <p:sp>
        <p:nvSpPr>
          <p:cNvPr id="1800" name="textbox 1800"/>
          <p:cNvSpPr/>
          <p:nvPr/>
        </p:nvSpPr>
        <p:spPr>
          <a:xfrm>
            <a:off x="701601" y="510426"/>
            <a:ext cx="8720455" cy="1052194"/>
          </a:xfrm>
          <a:prstGeom prst="rect">
            <a:avLst/>
          </a:prstGeom>
          <a:noFill/>
          <a:ln w="0" cap="flat">
            <a:noFill/>
            <a:prstDash val="solid"/>
            <a:miter lim="0"/>
          </a:ln>
        </p:spPr>
        <p:txBody>
          <a:bodyPr vert="horz" wrap="square" lIns="0" tIns="0" rIns="0" bIns="0"/>
          <a:lstStyle/>
          <a:p>
            <a:pPr algn="l" rtl="0" eaLnBrk="0">
              <a:lnSpc>
                <a:spcPct val="83341"/>
              </a:lnSpc>
              <a:tabLst/>
            </a:pPr>
            <a:endParaRPr sz="100" dirty="0">
              <a:latin typeface="Arial"/>
              <a:ea typeface="Arial"/>
              <a:cs typeface="Arial"/>
            </a:endParaRPr>
          </a:p>
          <a:p>
            <a:pPr marL="215900" algn="l" rtl="0" eaLnBrk="0">
              <a:lnSpc>
                <a:spcPts val="4227"/>
              </a:lnSpc>
              <a:tabLst/>
            </a:pPr>
            <a:r>
              <a:rPr sz="3200" b="1" kern="0" spc="-80" dirty="0">
                <a:solidFill>
                  <a:srgbClr val="000000">
                    <a:alpha val="100000"/>
                  </a:srgbClr>
                </a:solidFill>
                <a:latin typeface="Microsoft YaHei"/>
                <a:ea typeface="Microsoft YaHei"/>
                <a:cs typeface="Microsoft YaHei"/>
              </a:rPr>
              <a:t>《城镇燃气经营安全重大隐患判定标准》解析</a:t>
            </a:r>
            <a:endParaRPr sz="3200" dirty="0">
              <a:latin typeface="Microsoft YaHei"/>
              <a:ea typeface="Microsoft YaHei"/>
              <a:cs typeface="Microsoft YaHei"/>
            </a:endParaRPr>
          </a:p>
          <a:p>
            <a:pPr algn="l" rtl="0" eaLnBrk="0">
              <a:lnSpc>
                <a:spcPct val="104000"/>
              </a:lnSpc>
              <a:tabLst/>
            </a:pPr>
            <a:endParaRPr sz="1000" dirty="0">
              <a:latin typeface="Arial"/>
              <a:ea typeface="Arial"/>
              <a:cs typeface="Arial"/>
            </a:endParaRPr>
          </a:p>
          <a:p>
            <a:pPr algn="l" rtl="0" eaLnBrk="0">
              <a:lnSpc>
                <a:spcPct val="100000"/>
              </a:lnSpc>
              <a:tabLst/>
            </a:pPr>
            <a:endParaRPr sz="400" dirty="0">
              <a:latin typeface="Arial"/>
              <a:ea typeface="Arial"/>
              <a:cs typeface="Arial"/>
            </a:endParaRPr>
          </a:p>
          <a:p>
            <a:pPr marL="52705" algn="l" rtl="0" eaLnBrk="0">
              <a:lnSpc>
                <a:spcPts val="2123"/>
              </a:lnSpc>
              <a:spcBef>
                <a:spcPts val="1"/>
              </a:spcBef>
              <a:tabLst/>
            </a:pPr>
            <a:r>
              <a:rPr sz="1600" kern="0" spc="10" dirty="0">
                <a:solidFill>
                  <a:srgbClr val="FF0000">
                    <a:alpha val="100000"/>
                  </a:srgbClr>
                </a:solidFill>
                <a:latin typeface="Wingdings"/>
                <a:ea typeface="Wingdings"/>
                <a:cs typeface="Wingdings"/>
              </a:rPr>
              <a:t>n</a:t>
            </a:r>
            <a:r>
              <a:rPr sz="1600" kern="0" spc="-570" dirty="0">
                <a:solidFill>
                  <a:srgbClr val="FF0000">
                    <a:alpha val="100000"/>
                  </a:srgbClr>
                </a:solidFill>
                <a:latin typeface="Wingdings"/>
                <a:ea typeface="Wingdings"/>
                <a:cs typeface="Wingdings"/>
              </a:rPr>
              <a:t> </a:t>
            </a:r>
            <a:r>
              <a:rPr sz="1600" kern="0" spc="10" dirty="0">
                <a:solidFill>
                  <a:srgbClr val="000000">
                    <a:alpha val="100000"/>
                  </a:srgbClr>
                </a:solidFill>
                <a:latin typeface="Microsoft YaHei"/>
                <a:ea typeface="Microsoft YaHei"/>
                <a:cs typeface="Microsoft YaHei"/>
              </a:rPr>
              <a:t>第五条  燃气经营者在燃气厂站安全管理中</a:t>
            </a:r>
            <a:r>
              <a:rPr sz="1600" kern="0" spc="0" dirty="0">
                <a:solidFill>
                  <a:srgbClr val="000000">
                    <a:alpha val="100000"/>
                  </a:srgbClr>
                </a:solidFill>
                <a:latin typeface="Microsoft YaHei"/>
                <a:ea typeface="Microsoft YaHei"/>
                <a:cs typeface="Microsoft YaHei"/>
              </a:rPr>
              <a:t> ，有下列情形之一的 ，判定为重大隐患 </a:t>
            </a:r>
            <a:r>
              <a:rPr sz="1600" kern="0" spc="-380" dirty="0">
                <a:solidFill>
                  <a:srgbClr val="000000">
                    <a:alpha val="100000"/>
                  </a:srgbClr>
                </a:solidFill>
                <a:latin typeface="Microsoft YaHei"/>
                <a:ea typeface="Microsoft YaHei"/>
                <a:cs typeface="Microsoft YaHei"/>
              </a:rPr>
              <a:t>：（</a:t>
            </a:r>
            <a:r>
              <a:rPr sz="1600" kern="0" spc="80" dirty="0">
                <a:solidFill>
                  <a:srgbClr val="000000">
                    <a:alpha val="100000"/>
                  </a:srgbClr>
                </a:solidFill>
                <a:latin typeface="Microsoft YaHei"/>
                <a:ea typeface="Microsoft YaHei"/>
                <a:cs typeface="Microsoft YaHei"/>
              </a:rPr>
              <a:t> </a:t>
            </a:r>
            <a:r>
              <a:rPr sz="1600" kern="0" spc="0" dirty="0">
                <a:solidFill>
                  <a:srgbClr val="000000">
                    <a:alpha val="100000"/>
                  </a:srgbClr>
                </a:solidFill>
                <a:latin typeface="Microsoft YaHei"/>
                <a:ea typeface="Microsoft YaHei"/>
                <a:cs typeface="Microsoft YaHei"/>
              </a:rPr>
              <a:t>5种）</a:t>
            </a:r>
            <a:endParaRPr sz="1600" dirty="0">
              <a:latin typeface="Microsoft YaHei"/>
              <a:ea typeface="Microsoft YaHei"/>
              <a:cs typeface="Microsoft YaHei"/>
            </a:endParaRPr>
          </a:p>
        </p:txBody>
      </p:sp>
      <p:sp>
        <p:nvSpPr>
          <p:cNvPr id="1802" name="textbox 1802"/>
          <p:cNvSpPr/>
          <p:nvPr/>
        </p:nvSpPr>
        <p:spPr>
          <a:xfrm>
            <a:off x="919643" y="1816198"/>
            <a:ext cx="10114915" cy="591184"/>
          </a:xfrm>
          <a:prstGeom prst="rect">
            <a:avLst/>
          </a:prstGeom>
          <a:noFill/>
          <a:ln w="0" cap="flat">
            <a:noFill/>
            <a:prstDash val="solid"/>
            <a:miter lim="0"/>
          </a:ln>
        </p:spPr>
        <p:txBody>
          <a:bodyPr vert="horz" wrap="square" lIns="0" tIns="0" rIns="0" bIns="0"/>
          <a:lstStyle/>
          <a:p>
            <a:pPr algn="l" rtl="0" eaLnBrk="0">
              <a:lnSpc>
                <a:spcPct val="17940"/>
              </a:lnSpc>
              <a:tabLst/>
            </a:pPr>
            <a:endParaRPr sz="100" dirty="0">
              <a:latin typeface="Arial"/>
              <a:ea typeface="Arial"/>
              <a:cs typeface="Arial"/>
            </a:endParaRPr>
          </a:p>
          <a:p>
            <a:pPr marL="33019" indent="80644" algn="l" rtl="0" eaLnBrk="0">
              <a:lnSpc>
                <a:spcPct val="118000"/>
              </a:lnSpc>
              <a:tabLst/>
            </a:pPr>
            <a:r>
              <a:rPr sz="1600" kern="0" spc="80" dirty="0">
                <a:solidFill>
                  <a:srgbClr val="000000">
                    <a:alpha val="100000"/>
                  </a:srgbClr>
                </a:solidFill>
                <a:latin typeface="Microsoft YaHei"/>
                <a:ea typeface="Microsoft YaHei"/>
                <a:cs typeface="Microsoft YaHei"/>
              </a:rPr>
              <a:t>（ 五 ）燃气厂站内可燃气体泄漏浓度可能达到爆炸下限20%的燃气设施区域内或建（ 构 ）筑物内 ，未设</a:t>
            </a:r>
            <a:r>
              <a:rPr sz="1600" kern="0" spc="60" dirty="0">
                <a:solidFill>
                  <a:srgbClr val="000000">
                    <a:alpha val="100000"/>
                  </a:srgbClr>
                </a:solidFill>
                <a:latin typeface="Microsoft YaHei"/>
                <a:ea typeface="Microsoft YaHei"/>
                <a:cs typeface="Microsoft YaHei"/>
              </a:rPr>
              <a:t> </a:t>
            </a:r>
            <a:r>
              <a:rPr sz="1600" kern="0" spc="150" dirty="0">
                <a:solidFill>
                  <a:srgbClr val="000000">
                    <a:alpha val="100000"/>
                  </a:srgbClr>
                </a:solidFill>
                <a:latin typeface="Microsoft YaHei"/>
                <a:ea typeface="Microsoft YaHei"/>
                <a:cs typeface="Microsoft YaHei"/>
              </a:rPr>
              <a:t>置固定式可燃气体浓度</a:t>
            </a:r>
            <a:r>
              <a:rPr sz="1600" kern="0" spc="140" dirty="0">
                <a:solidFill>
                  <a:srgbClr val="000000">
                    <a:alpha val="100000"/>
                  </a:srgbClr>
                </a:solidFill>
                <a:latin typeface="Microsoft YaHei"/>
                <a:ea typeface="Microsoft YaHei"/>
                <a:cs typeface="Microsoft YaHei"/>
              </a:rPr>
              <a:t>报警装置。</a:t>
            </a:r>
            <a:endParaRPr sz="1600" dirty="0">
              <a:latin typeface="Microsoft YaHei"/>
              <a:ea typeface="Microsoft YaHei"/>
              <a:cs typeface="Microsoft YaHei"/>
            </a:endParaRPr>
          </a:p>
        </p:txBody>
      </p:sp>
      <p:pic>
        <p:nvPicPr>
          <p:cNvPr id="1804" name="picture 1804"/>
          <p:cNvPicPr>
            <a:picLocks noChangeAspect="1"/>
          </p:cNvPicPr>
          <p:nvPr/>
        </p:nvPicPr>
        <p:blipFill>
          <a:blip r:embed="rId2"/>
          <a:stretch>
            <a:fillRect/>
          </a:stretch>
        </p:blipFill>
        <p:spPr>
          <a:xfrm rot="21600000">
            <a:off x="4538471" y="4945380"/>
            <a:ext cx="1757171" cy="1728216"/>
          </a:xfrm>
          <a:prstGeom prst="rect">
            <a:avLst/>
          </a:prstGeom>
        </p:spPr>
      </p:pic>
      <p:sp>
        <p:nvSpPr>
          <p:cNvPr id="1806" name="textbox 1806"/>
          <p:cNvSpPr/>
          <p:nvPr/>
        </p:nvSpPr>
        <p:spPr>
          <a:xfrm>
            <a:off x="5019226" y="2761079"/>
            <a:ext cx="2153285" cy="295275"/>
          </a:xfrm>
          <a:prstGeom prst="rect">
            <a:avLst/>
          </a:prstGeom>
          <a:noFill/>
          <a:ln w="0" cap="flat">
            <a:noFill/>
            <a:prstDash val="solid"/>
            <a:miter lim="0"/>
          </a:ln>
        </p:spPr>
        <p:txBody>
          <a:bodyPr vert="horz" wrap="square" lIns="0" tIns="0" rIns="0" bIns="0"/>
          <a:lstStyle/>
          <a:p>
            <a:pPr algn="l" rtl="0" eaLnBrk="0">
              <a:lnSpc>
                <a:spcPct val="83341"/>
              </a:lnSpc>
              <a:tabLst/>
            </a:pPr>
            <a:endParaRPr sz="100" dirty="0">
              <a:latin typeface="Arial"/>
              <a:ea typeface="Arial"/>
              <a:cs typeface="Arial"/>
            </a:endParaRPr>
          </a:p>
          <a:p>
            <a:pPr marL="12700" algn="l" rtl="0" eaLnBrk="0">
              <a:lnSpc>
                <a:spcPts val="2123"/>
              </a:lnSpc>
              <a:tabLst/>
            </a:pPr>
            <a:r>
              <a:rPr sz="1600" kern="0" spc="100" dirty="0">
                <a:solidFill>
                  <a:srgbClr val="000000">
                    <a:alpha val="100000"/>
                  </a:srgbClr>
                </a:solidFill>
                <a:latin typeface="Microsoft YaHei"/>
                <a:ea typeface="Microsoft YaHei"/>
                <a:cs typeface="Microsoft YaHei"/>
              </a:rPr>
              <a:t>5</a:t>
            </a:r>
            <a:r>
              <a:rPr sz="1600" kern="0" spc="-250" dirty="0">
                <a:solidFill>
                  <a:srgbClr val="000000">
                    <a:alpha val="100000"/>
                  </a:srgbClr>
                </a:solidFill>
                <a:latin typeface="Microsoft YaHei"/>
                <a:ea typeface="Microsoft YaHei"/>
                <a:cs typeface="Microsoft YaHei"/>
              </a:rPr>
              <a:t> </a:t>
            </a:r>
            <a:r>
              <a:rPr sz="1600" kern="0" spc="100" dirty="0">
                <a:solidFill>
                  <a:srgbClr val="000000">
                    <a:alpha val="100000"/>
                  </a:srgbClr>
                </a:solidFill>
                <a:latin typeface="Microsoft YaHei"/>
                <a:ea typeface="Microsoft YaHei"/>
                <a:cs typeface="Microsoft YaHei"/>
              </a:rPr>
              <a:t>、</a:t>
            </a:r>
            <a:r>
              <a:rPr sz="1600" kern="0" spc="-300" dirty="0">
                <a:solidFill>
                  <a:srgbClr val="000000">
                    <a:alpha val="100000"/>
                  </a:srgbClr>
                </a:solidFill>
                <a:latin typeface="Microsoft YaHei"/>
                <a:ea typeface="Microsoft YaHei"/>
                <a:cs typeface="Microsoft YaHei"/>
              </a:rPr>
              <a:t> </a:t>
            </a:r>
            <a:r>
              <a:rPr sz="1600" kern="0" spc="100" dirty="0">
                <a:solidFill>
                  <a:srgbClr val="000000">
                    <a:alpha val="100000"/>
                  </a:srgbClr>
                </a:solidFill>
                <a:latin typeface="Microsoft YaHei"/>
                <a:ea typeface="Microsoft YaHei"/>
                <a:cs typeface="Microsoft YaHei"/>
              </a:rPr>
              <a:t>压缩天然气供应</a:t>
            </a:r>
            <a:r>
              <a:rPr sz="1600" kern="0" spc="90" dirty="0">
                <a:solidFill>
                  <a:srgbClr val="000000">
                    <a:alpha val="100000"/>
                  </a:srgbClr>
                </a:solidFill>
                <a:latin typeface="Microsoft YaHei"/>
                <a:ea typeface="Microsoft YaHei"/>
                <a:cs typeface="Microsoft YaHei"/>
              </a:rPr>
              <a:t>站</a:t>
            </a:r>
            <a:endParaRPr sz="1600" dirty="0">
              <a:latin typeface="Microsoft YaHei"/>
              <a:ea typeface="Microsoft YaHei"/>
              <a:cs typeface="Microsoft YaHei"/>
            </a:endParaRPr>
          </a:p>
        </p:txBody>
      </p:sp>
      <p:pic>
        <p:nvPicPr>
          <p:cNvPr id="1808" name="picture 1808"/>
          <p:cNvPicPr>
            <a:picLocks noChangeAspect="1"/>
          </p:cNvPicPr>
          <p:nvPr/>
        </p:nvPicPr>
        <p:blipFill>
          <a:blip r:embed="rId3"/>
          <a:stretch>
            <a:fillRect/>
          </a:stretch>
        </p:blipFill>
        <p:spPr>
          <a:xfrm rot="21600000">
            <a:off x="11472671" y="0"/>
            <a:ext cx="719328" cy="720852"/>
          </a:xfrm>
          <a:prstGeom prst="rect">
            <a:avLst/>
          </a:prstGeom>
        </p:spPr>
      </p:pic>
      <p:pic>
        <p:nvPicPr>
          <p:cNvPr id="1810" name="picture 1810"/>
          <p:cNvPicPr>
            <a:picLocks noChangeAspect="1"/>
          </p:cNvPicPr>
          <p:nvPr/>
        </p:nvPicPr>
        <p:blipFill>
          <a:blip r:embed="rId4"/>
          <a:stretch>
            <a:fillRect/>
          </a:stretch>
        </p:blipFill>
        <p:spPr>
          <a:xfrm rot="21600000">
            <a:off x="0" y="6138671"/>
            <a:ext cx="720852" cy="719328"/>
          </a:xfrm>
          <a:prstGeom prst="rect">
            <a:avLst/>
          </a:prstGeom>
        </p:spPr>
      </p:pic>
      <p:pic>
        <p:nvPicPr>
          <p:cNvPr id="1812" name="picture 1812"/>
          <p:cNvPicPr>
            <a:picLocks noChangeAspect="1"/>
          </p:cNvPicPr>
          <p:nvPr/>
        </p:nvPicPr>
        <p:blipFill>
          <a:blip r:embed="rId5"/>
          <a:stretch>
            <a:fillRect/>
          </a:stretch>
        </p:blipFill>
        <p:spPr>
          <a:xfrm rot="21600000">
            <a:off x="720090" y="1619250"/>
            <a:ext cx="10751184" cy="12700"/>
          </a:xfrm>
          <a:prstGeom prst="rect">
            <a:avLst/>
          </a:prstGeom>
        </p:spPr>
      </p:pic>
      <p:pic>
        <p:nvPicPr>
          <p:cNvPr id="1814" name="picture 1814"/>
          <p:cNvPicPr>
            <a:picLocks noChangeAspect="1"/>
          </p:cNvPicPr>
          <p:nvPr/>
        </p:nvPicPr>
        <p:blipFill>
          <a:blip r:embed="rId6"/>
          <a:stretch>
            <a:fillRect/>
          </a:stretch>
        </p:blipFill>
        <p:spPr>
          <a:xfrm rot="21600000">
            <a:off x="720090" y="2569209"/>
            <a:ext cx="10751184" cy="12700"/>
          </a:xfrm>
          <a:prstGeom prst="rect">
            <a:avLst/>
          </a:prstGeom>
        </p:spPr>
      </p:pic>
    </p:spTree>
  </p:cSld>
  <p:clrMapOvr>
    <a:masterClrMapping/>
  </p:clrMapOvr>
</p:sld>
</file>

<file path=ppt/slides/slide83.xml><?xml version="1.0" encoding="utf-8"?>
<p:sld xmlns:a16="http://schemas.microsoft.com/office/drawing/2014/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16" name="rect 1816"/>
          <p:cNvSpPr/>
          <p:nvPr/>
        </p:nvSpPr>
        <p:spPr>
          <a:xfrm>
            <a:off x="0" y="0"/>
            <a:ext cx="12192000" cy="6858000"/>
          </a:xfrm>
          <a:prstGeom prst="rect">
            <a:avLst/>
          </a:prstGeom>
          <a:solidFill>
            <a:srgbClr val="E4F4FB">
              <a:alpha val="100000"/>
            </a:srgbClr>
          </a:solidFill>
          <a:ln w="0" cap="flat">
            <a:noFill/>
            <a:prstDash val="solid"/>
            <a:miter lim="0"/>
          </a:ln>
        </p:spPr>
        <p:txBody>
          <a:bodyPr rtlCol="0"/>
          <a:lstStyle/>
          <a:p>
            <a:pPr algn="ctr"/>
            <a:endParaRPr lang="zh-CN" altLang="en-US"/>
          </a:p>
        </p:txBody>
      </p:sp>
      <p:grpSp>
        <p:nvGrpSpPr>
          <p:cNvPr id="144" name="group 144"/>
          <p:cNvGrpSpPr/>
          <p:nvPr/>
        </p:nvGrpSpPr>
        <p:grpSpPr>
          <a:xfrm rot="21600000">
            <a:off x="720852" y="1438655"/>
            <a:ext cx="10750296" cy="4963667"/>
            <a:chOff x="0" y="0"/>
            <a:chExt cx="10750296" cy="4963667"/>
          </a:xfrm>
        </p:grpSpPr>
        <p:sp>
          <p:nvSpPr>
            <p:cNvPr id="1818" name="path 1818"/>
            <p:cNvSpPr/>
            <p:nvPr/>
          </p:nvSpPr>
          <p:spPr>
            <a:xfrm>
              <a:off x="0" y="0"/>
              <a:ext cx="10750296" cy="4963667"/>
            </a:xfrm>
            <a:custGeom>
              <a:avLst/>
              <a:gdLst/>
              <a:ahLst/>
              <a:cxnLst/>
              <a:rect l="0" t="0" r="0" b="0"/>
              <a:pathLst>
                <a:path w="16929" h="7816">
                  <a:moveTo>
                    <a:pt x="0" y="0"/>
                  </a:moveTo>
                  <a:lnTo>
                    <a:pt x="16929" y="0"/>
                  </a:lnTo>
                  <a:lnTo>
                    <a:pt x="16929" y="1495"/>
                  </a:lnTo>
                  <a:lnTo>
                    <a:pt x="0" y="1495"/>
                  </a:lnTo>
                  <a:lnTo>
                    <a:pt x="0" y="0"/>
                  </a:lnTo>
                  <a:close/>
                </a:path>
                <a:path w="16929" h="7816">
                  <a:moveTo>
                    <a:pt x="0" y="2505"/>
                  </a:moveTo>
                  <a:lnTo>
                    <a:pt x="4171" y="2505"/>
                  </a:lnTo>
                  <a:lnTo>
                    <a:pt x="4171" y="3513"/>
                  </a:lnTo>
                  <a:lnTo>
                    <a:pt x="0" y="3513"/>
                  </a:lnTo>
                  <a:lnTo>
                    <a:pt x="0" y="2505"/>
                  </a:lnTo>
                  <a:close/>
                </a:path>
                <a:path w="16929" h="7816">
                  <a:moveTo>
                    <a:pt x="4171" y="2505"/>
                  </a:moveTo>
                  <a:lnTo>
                    <a:pt x="11138" y="2505"/>
                  </a:lnTo>
                  <a:lnTo>
                    <a:pt x="11138" y="3513"/>
                  </a:lnTo>
                  <a:lnTo>
                    <a:pt x="4171" y="3513"/>
                  </a:lnTo>
                  <a:lnTo>
                    <a:pt x="4171" y="2505"/>
                  </a:lnTo>
                  <a:close/>
                </a:path>
                <a:path w="16929" h="7816">
                  <a:moveTo>
                    <a:pt x="11138" y="2505"/>
                  </a:moveTo>
                  <a:lnTo>
                    <a:pt x="16929" y="2505"/>
                  </a:lnTo>
                  <a:lnTo>
                    <a:pt x="16929" y="3513"/>
                  </a:lnTo>
                  <a:lnTo>
                    <a:pt x="11138" y="3513"/>
                  </a:lnTo>
                  <a:lnTo>
                    <a:pt x="11138" y="2505"/>
                  </a:lnTo>
                  <a:close/>
                </a:path>
                <a:path w="16929" h="7816">
                  <a:moveTo>
                    <a:pt x="4171" y="5040"/>
                  </a:moveTo>
                  <a:lnTo>
                    <a:pt x="11138" y="5040"/>
                  </a:lnTo>
                  <a:lnTo>
                    <a:pt x="11138" y="7816"/>
                  </a:lnTo>
                  <a:lnTo>
                    <a:pt x="4171" y="7816"/>
                  </a:lnTo>
                  <a:lnTo>
                    <a:pt x="4171" y="5040"/>
                  </a:lnTo>
                  <a:close/>
                </a:path>
              </a:pathLst>
            </a:custGeom>
            <a:solidFill>
              <a:srgbClr val="B9D6E6">
                <a:alpha val="100000"/>
              </a:srgbClr>
            </a:solidFill>
            <a:ln w="0" cap="flat">
              <a:noFill/>
              <a:prstDash val="solid"/>
              <a:miter lim="0"/>
            </a:ln>
          </p:spPr>
          <p:txBody>
            <a:bodyPr rtlCol="0"/>
            <a:lstStyle/>
            <a:p>
              <a:pPr algn="ctr"/>
              <a:endParaRPr lang="zh-CN" altLang="en-US"/>
            </a:p>
          </p:txBody>
        </p:sp>
        <p:sp>
          <p:nvSpPr>
            <p:cNvPr id="1820" name="path 1820"/>
            <p:cNvSpPr/>
            <p:nvPr/>
          </p:nvSpPr>
          <p:spPr>
            <a:xfrm>
              <a:off x="0" y="949451"/>
              <a:ext cx="10750296" cy="4014216"/>
            </a:xfrm>
            <a:custGeom>
              <a:avLst/>
              <a:gdLst/>
              <a:ahLst/>
              <a:cxnLst/>
              <a:rect l="0" t="0" r="0" b="0"/>
              <a:pathLst>
                <a:path w="16929" h="6321">
                  <a:moveTo>
                    <a:pt x="0" y="0"/>
                  </a:moveTo>
                  <a:lnTo>
                    <a:pt x="16929" y="0"/>
                  </a:lnTo>
                  <a:lnTo>
                    <a:pt x="16929" y="1010"/>
                  </a:lnTo>
                  <a:lnTo>
                    <a:pt x="0" y="1010"/>
                  </a:lnTo>
                  <a:lnTo>
                    <a:pt x="0" y="0"/>
                  </a:lnTo>
                  <a:close/>
                </a:path>
                <a:path w="16929" h="6321">
                  <a:moveTo>
                    <a:pt x="0" y="2018"/>
                  </a:moveTo>
                  <a:lnTo>
                    <a:pt x="4171" y="2018"/>
                  </a:lnTo>
                  <a:lnTo>
                    <a:pt x="4171" y="6321"/>
                  </a:lnTo>
                  <a:lnTo>
                    <a:pt x="0" y="6321"/>
                  </a:lnTo>
                  <a:lnTo>
                    <a:pt x="0" y="2018"/>
                  </a:lnTo>
                  <a:close/>
                </a:path>
                <a:path w="16929" h="6321">
                  <a:moveTo>
                    <a:pt x="4171" y="2018"/>
                  </a:moveTo>
                  <a:lnTo>
                    <a:pt x="11138" y="2018"/>
                  </a:lnTo>
                  <a:lnTo>
                    <a:pt x="11138" y="3544"/>
                  </a:lnTo>
                  <a:lnTo>
                    <a:pt x="4171" y="3544"/>
                  </a:lnTo>
                  <a:lnTo>
                    <a:pt x="4171" y="2018"/>
                  </a:lnTo>
                  <a:close/>
                </a:path>
                <a:path w="16929" h="6321">
                  <a:moveTo>
                    <a:pt x="11138" y="2018"/>
                  </a:moveTo>
                  <a:lnTo>
                    <a:pt x="16929" y="2018"/>
                  </a:lnTo>
                  <a:lnTo>
                    <a:pt x="16929" y="6321"/>
                  </a:lnTo>
                  <a:lnTo>
                    <a:pt x="11138" y="6321"/>
                  </a:lnTo>
                  <a:lnTo>
                    <a:pt x="11138" y="2018"/>
                  </a:lnTo>
                  <a:close/>
                </a:path>
              </a:pathLst>
            </a:custGeom>
            <a:solidFill>
              <a:srgbClr val="FFFFFF">
                <a:alpha val="100000"/>
              </a:srgbClr>
            </a:solidFill>
            <a:ln w="0" cap="flat">
              <a:noFill/>
              <a:prstDash val="solid"/>
              <a:miter lim="0"/>
            </a:ln>
          </p:spPr>
          <p:txBody>
            <a:bodyPr rtlCol="0"/>
            <a:lstStyle/>
            <a:p>
              <a:pPr algn="ctr"/>
              <a:endParaRPr lang="zh-CN" altLang="en-US"/>
            </a:p>
          </p:txBody>
        </p:sp>
      </p:grpSp>
      <p:graphicFrame>
        <p:nvGraphicFramePr>
          <p:cNvPr id="1822" name="table 1822"/>
          <p:cNvGraphicFramePr>
            <a:graphicFrameLocks noGrp="1"/>
          </p:cNvGraphicFramePr>
          <p:nvPr/>
        </p:nvGraphicFramePr>
        <p:xfrm>
          <a:off x="720090" y="3028950"/>
          <a:ext cx="10750549" cy="3379470"/>
        </p:xfrm>
        <a:graphic>
          <a:graphicData uri="http://schemas.openxmlformats.org/drawingml/2006/table">
            <a:tbl>
              <a:tblPr/>
              <a:tblGrid>
                <a:gridCol w="2649220">
                  <a:extLst>
                    <a:ext uri="{9D8B030D-6E8A-4147-A177-3AD203B41FA5}">
                      <a16:colId xmlns:a16="http://schemas.microsoft.com/office/drawing/2014/main" val="20000"/>
                    </a:ext>
                  </a:extLst>
                </a:gridCol>
                <a:gridCol w="4424045">
                  <a:extLst>
                    <a:ext uri="{9D8B030D-6E8A-4147-A177-3AD203B41FA5}">
                      <a16:colId xmlns:a16="http://schemas.microsoft.com/office/drawing/2014/main" val="20001"/>
                    </a:ext>
                  </a:extLst>
                </a:gridCol>
                <a:gridCol w="3677284">
                  <a:extLst>
                    <a:ext uri="{9D8B030D-6E8A-4147-A177-3AD203B41FA5}">
                      <a16:colId xmlns:a16="http://schemas.microsoft.com/office/drawing/2014/main" val="20002"/>
                    </a:ext>
                  </a:extLst>
                </a:gridCol>
              </a:tblGrid>
              <a:tr h="3379470">
                <a:tc>
                  <a:txBody>
                    <a:bodyPr/>
                    <a:lstStyle/>
                    <a:p>
                      <a:pPr algn="l" rtl="0" eaLnBrk="0">
                        <a:lnSpc>
                          <a:spcPct val="159000"/>
                        </a:lnSpc>
                        <a:tabLst/>
                      </a:pPr>
                      <a:endParaRPr sz="1000" dirty="0">
                        <a:latin typeface="Arial"/>
                        <a:ea typeface="Arial"/>
                        <a:cs typeface="Arial"/>
                      </a:endParaRPr>
                    </a:p>
                    <a:p>
                      <a:pPr marL="872489" algn="l" rtl="0" eaLnBrk="0">
                        <a:lnSpc>
                          <a:spcPct val="84000"/>
                        </a:lnSpc>
                        <a:spcBef>
                          <a:spcPts val="1"/>
                        </a:spcBef>
                        <a:tabLst/>
                      </a:pPr>
                      <a:r>
                        <a:rPr sz="1600" kern="0" spc="120" dirty="0">
                          <a:solidFill>
                            <a:srgbClr val="000000">
                              <a:alpha val="100000"/>
                            </a:srgbClr>
                          </a:solidFill>
                          <a:latin typeface="Microsoft YaHei"/>
                          <a:ea typeface="Microsoft YaHei"/>
                          <a:cs typeface="Microsoft YaHei"/>
                        </a:rPr>
                        <a:t>检查要点</a:t>
                      </a:r>
                      <a:endParaRPr sz="1600" dirty="0">
                        <a:latin typeface="Microsoft YaHei"/>
                        <a:ea typeface="Microsoft YaHei"/>
                        <a:cs typeface="Microsoft YaHei"/>
                      </a:endParaRPr>
                    </a:p>
                    <a:p>
                      <a:pPr algn="l" rtl="0" eaLnBrk="0">
                        <a:lnSpc>
                          <a:spcPct val="105000"/>
                        </a:lnSpc>
                        <a:tabLst/>
                      </a:pPr>
                      <a:endParaRPr sz="1000" dirty="0">
                        <a:latin typeface="Arial"/>
                        <a:ea typeface="Arial"/>
                        <a:cs typeface="Arial"/>
                      </a:endParaRPr>
                    </a:p>
                    <a:p>
                      <a:pPr algn="l" rtl="0" eaLnBrk="0">
                        <a:lnSpc>
                          <a:spcPct val="105000"/>
                        </a:lnSpc>
                        <a:tabLst/>
                      </a:pPr>
                      <a:endParaRPr sz="1000" dirty="0">
                        <a:latin typeface="Arial"/>
                        <a:ea typeface="Arial"/>
                        <a:cs typeface="Arial"/>
                      </a:endParaRPr>
                    </a:p>
                    <a:p>
                      <a:pPr algn="l" rtl="0" eaLnBrk="0">
                        <a:lnSpc>
                          <a:spcPct val="105000"/>
                        </a:lnSpc>
                        <a:tabLst/>
                      </a:pPr>
                      <a:endParaRPr sz="1000" dirty="0">
                        <a:latin typeface="Arial"/>
                        <a:ea typeface="Arial"/>
                        <a:cs typeface="Arial"/>
                      </a:endParaRPr>
                    </a:p>
                    <a:p>
                      <a:pPr algn="l" rtl="0" eaLnBrk="0">
                        <a:lnSpc>
                          <a:spcPct val="105000"/>
                        </a:lnSpc>
                        <a:tabLst/>
                      </a:pPr>
                      <a:endParaRPr sz="1000" dirty="0">
                        <a:latin typeface="Arial"/>
                        <a:ea typeface="Arial"/>
                        <a:cs typeface="Arial"/>
                      </a:endParaRPr>
                    </a:p>
                    <a:p>
                      <a:pPr algn="l" rtl="0" eaLnBrk="0">
                        <a:lnSpc>
                          <a:spcPct val="106000"/>
                        </a:lnSpc>
                        <a:tabLst/>
                      </a:pPr>
                      <a:endParaRPr sz="1000" dirty="0">
                        <a:latin typeface="Arial"/>
                        <a:ea typeface="Arial"/>
                        <a:cs typeface="Arial"/>
                      </a:endParaRPr>
                    </a:p>
                    <a:p>
                      <a:pPr marL="338454" algn="l" rtl="0" eaLnBrk="0">
                        <a:lnSpc>
                          <a:spcPts val="2059"/>
                        </a:lnSpc>
                        <a:spcBef>
                          <a:spcPts val="455"/>
                        </a:spcBef>
                        <a:tabLst/>
                      </a:pPr>
                      <a:r>
                        <a:rPr sz="1500" kern="0" spc="-70" dirty="0">
                          <a:solidFill>
                            <a:srgbClr val="000000">
                              <a:alpha val="100000"/>
                            </a:srgbClr>
                          </a:solidFill>
                          <a:latin typeface="Microsoft YaHei"/>
                          <a:ea typeface="Microsoft YaHei"/>
                          <a:cs typeface="Microsoft YaHei"/>
                        </a:rPr>
                        <a:t>（</a:t>
                      </a:r>
                      <a:r>
                        <a:rPr sz="1500" kern="0" spc="180" dirty="0">
                          <a:solidFill>
                            <a:srgbClr val="000000">
                              <a:alpha val="100000"/>
                            </a:srgbClr>
                          </a:solidFill>
                          <a:latin typeface="Microsoft YaHei"/>
                          <a:ea typeface="Microsoft YaHei"/>
                          <a:cs typeface="Microsoft YaHei"/>
                        </a:rPr>
                        <a:t> </a:t>
                      </a:r>
                      <a:r>
                        <a:rPr sz="1500" kern="0" spc="-70" dirty="0">
                          <a:solidFill>
                            <a:srgbClr val="000000">
                              <a:alpha val="100000"/>
                            </a:srgbClr>
                          </a:solidFill>
                          <a:latin typeface="FangSong"/>
                          <a:ea typeface="FangSong"/>
                          <a:cs typeface="FangSong"/>
                        </a:rPr>
                        <a:t>1</a:t>
                      </a:r>
                      <a:r>
                        <a:rPr sz="1500" kern="0" spc="-340" dirty="0">
                          <a:solidFill>
                            <a:srgbClr val="000000">
                              <a:alpha val="100000"/>
                            </a:srgbClr>
                          </a:solidFill>
                          <a:latin typeface="FangSong"/>
                          <a:ea typeface="FangSong"/>
                          <a:cs typeface="FangSong"/>
                        </a:rPr>
                        <a:t> </a:t>
                      </a:r>
                      <a:r>
                        <a:rPr sz="1500" kern="0" spc="-70" dirty="0">
                          <a:solidFill>
                            <a:srgbClr val="000000">
                              <a:alpha val="100000"/>
                            </a:srgbClr>
                          </a:solidFill>
                          <a:latin typeface="Microsoft YaHei"/>
                          <a:ea typeface="Microsoft YaHei"/>
                          <a:cs typeface="Microsoft YaHei"/>
                        </a:rPr>
                        <a:t>）查装卸车区、</a:t>
                      </a:r>
                      <a:r>
                        <a:rPr sz="1500" kern="0" spc="-340" dirty="0">
                          <a:solidFill>
                            <a:srgbClr val="000000">
                              <a:alpha val="100000"/>
                            </a:srgbClr>
                          </a:solidFill>
                          <a:latin typeface="Microsoft YaHei"/>
                          <a:ea typeface="Microsoft YaHei"/>
                          <a:cs typeface="Microsoft YaHei"/>
                        </a:rPr>
                        <a:t> </a:t>
                      </a:r>
                      <a:r>
                        <a:rPr sz="1500" kern="0" spc="-70" dirty="0">
                          <a:solidFill>
                            <a:srgbClr val="000000">
                              <a:alpha val="100000"/>
                            </a:srgbClr>
                          </a:solidFill>
                          <a:latin typeface="Microsoft YaHei"/>
                          <a:ea typeface="Microsoft YaHei"/>
                          <a:cs typeface="Microsoft YaHei"/>
                        </a:rPr>
                        <a:t>储气</a:t>
                      </a:r>
                      <a:endParaRPr sz="1500" dirty="0">
                        <a:latin typeface="Microsoft YaHei"/>
                        <a:ea typeface="Microsoft YaHei"/>
                        <a:cs typeface="Microsoft YaHei"/>
                      </a:endParaRPr>
                    </a:p>
                    <a:p>
                      <a:pPr marL="326390" algn="l" rtl="0" eaLnBrk="0">
                        <a:lnSpc>
                          <a:spcPct val="88000"/>
                        </a:lnSpc>
                        <a:spcBef>
                          <a:spcPts val="540"/>
                        </a:spcBef>
                        <a:tabLst/>
                      </a:pPr>
                      <a:r>
                        <a:rPr sz="1500" kern="0" spc="70" dirty="0">
                          <a:solidFill>
                            <a:srgbClr val="000000">
                              <a:alpha val="100000"/>
                            </a:srgbClr>
                          </a:solidFill>
                          <a:latin typeface="Microsoft YaHei"/>
                          <a:ea typeface="Microsoft YaHei"/>
                          <a:cs typeface="Microsoft YaHei"/>
                        </a:rPr>
                        <a:t>区、压缩机、</a:t>
                      </a:r>
                      <a:r>
                        <a:rPr sz="1500" kern="0" spc="-320" dirty="0">
                          <a:solidFill>
                            <a:srgbClr val="000000">
                              <a:alpha val="100000"/>
                            </a:srgbClr>
                          </a:solidFill>
                          <a:latin typeface="Microsoft YaHei"/>
                          <a:ea typeface="Microsoft YaHei"/>
                          <a:cs typeface="Microsoft YaHei"/>
                        </a:rPr>
                        <a:t> </a:t>
                      </a:r>
                      <a:r>
                        <a:rPr sz="1500" kern="0" spc="70" dirty="0">
                          <a:solidFill>
                            <a:srgbClr val="000000">
                              <a:alpha val="100000"/>
                            </a:srgbClr>
                          </a:solidFill>
                          <a:latin typeface="Microsoft YaHei"/>
                          <a:ea typeface="Microsoft YaHei"/>
                          <a:cs typeface="Microsoft YaHei"/>
                        </a:rPr>
                        <a:t>调压计量</a:t>
                      </a:r>
                      <a:endParaRPr sz="1500" dirty="0">
                        <a:latin typeface="Microsoft YaHei"/>
                        <a:ea typeface="Microsoft YaHei"/>
                        <a:cs typeface="Microsoft YaHei"/>
                      </a:endParaRPr>
                    </a:p>
                    <a:p>
                      <a:pPr marL="326390" algn="l" rtl="0" eaLnBrk="0">
                        <a:lnSpc>
                          <a:spcPts val="2059"/>
                        </a:lnSpc>
                        <a:spcBef>
                          <a:spcPts val="417"/>
                        </a:spcBef>
                        <a:tabLst/>
                      </a:pPr>
                      <a:r>
                        <a:rPr sz="1500" kern="0" spc="80" dirty="0">
                          <a:solidFill>
                            <a:srgbClr val="000000">
                              <a:alpha val="100000"/>
                            </a:srgbClr>
                          </a:solidFill>
                          <a:latin typeface="Microsoft YaHei"/>
                          <a:ea typeface="Microsoft YaHei"/>
                          <a:cs typeface="Microsoft YaHei"/>
                        </a:rPr>
                        <a:t>区、加气（氢）机罩棚</a:t>
                      </a:r>
                      <a:endParaRPr sz="1500" dirty="0">
                        <a:latin typeface="Microsoft YaHei"/>
                        <a:ea typeface="Microsoft YaHei"/>
                        <a:cs typeface="Microsoft YaHei"/>
                      </a:endParaRPr>
                    </a:p>
                    <a:p>
                      <a:pPr marL="312420" algn="l" rtl="0" eaLnBrk="0">
                        <a:lnSpc>
                          <a:spcPct val="88000"/>
                        </a:lnSpc>
                        <a:spcBef>
                          <a:spcPts val="537"/>
                        </a:spcBef>
                        <a:tabLst/>
                      </a:pPr>
                      <a:r>
                        <a:rPr sz="1500" kern="0" spc="90" dirty="0">
                          <a:solidFill>
                            <a:srgbClr val="000000">
                              <a:alpha val="100000"/>
                            </a:srgbClr>
                          </a:solidFill>
                          <a:latin typeface="Microsoft YaHei"/>
                          <a:ea typeface="Microsoft YaHei"/>
                          <a:cs typeface="Microsoft YaHei"/>
                        </a:rPr>
                        <a:t>下现场固定式可燃气体</a:t>
                      </a:r>
                      <a:endParaRPr sz="1500" dirty="0">
                        <a:latin typeface="Microsoft YaHei"/>
                        <a:ea typeface="Microsoft YaHei"/>
                        <a:cs typeface="Microsoft YaHei"/>
                      </a:endParaRPr>
                    </a:p>
                    <a:p>
                      <a:pPr algn="l" rtl="0" eaLnBrk="0">
                        <a:lnSpc>
                          <a:spcPct val="118000"/>
                        </a:lnSpc>
                        <a:tabLst/>
                      </a:pPr>
                      <a:endParaRPr sz="500" dirty="0">
                        <a:latin typeface="Arial"/>
                        <a:ea typeface="Arial"/>
                        <a:cs typeface="Arial"/>
                      </a:endParaRPr>
                    </a:p>
                    <a:p>
                      <a:pPr marL="208915" algn="l" rtl="0" eaLnBrk="0">
                        <a:lnSpc>
                          <a:spcPct val="88000"/>
                        </a:lnSpc>
                        <a:spcBef>
                          <a:spcPts val="6"/>
                        </a:spcBef>
                        <a:tabLst/>
                      </a:pPr>
                      <a:r>
                        <a:rPr sz="1500" kern="0" spc="80" dirty="0">
                          <a:solidFill>
                            <a:srgbClr val="000000">
                              <a:alpha val="100000"/>
                            </a:srgbClr>
                          </a:solidFill>
                          <a:latin typeface="Microsoft YaHei"/>
                          <a:ea typeface="Microsoft YaHei"/>
                          <a:cs typeface="Microsoft YaHei"/>
                        </a:rPr>
                        <a:t>浓度报警装置设置情</a:t>
                      </a:r>
                      <a:r>
                        <a:rPr sz="1500" kern="0" spc="70" dirty="0">
                          <a:solidFill>
                            <a:srgbClr val="000000">
                              <a:alpha val="100000"/>
                            </a:srgbClr>
                          </a:solidFill>
                          <a:latin typeface="Microsoft YaHei"/>
                          <a:ea typeface="Microsoft YaHei"/>
                          <a:cs typeface="Microsoft YaHei"/>
                        </a:rPr>
                        <a:t>况 ；</a:t>
                      </a:r>
                      <a:endParaRPr sz="1500" dirty="0">
                        <a:latin typeface="Microsoft YaHei"/>
                        <a:ea typeface="Microsoft YaHei"/>
                        <a:cs typeface="Microsoft YaHei"/>
                      </a:endParaRPr>
                    </a:p>
                  </a:txBody>
                  <a:tcPr marL="0" marR="0" marT="0" marB="0">
                    <a:lnL>
                      <a:noFill/>
                    </a:lnL>
                    <a:lnR w="12700" cap="flat" cmpd="sng" algn="ctr">
                      <a:solidFill>
                        <a:srgbClr val="8EBFD6"/>
                      </a:solidFill>
                      <a:prstDash val="solid"/>
                      <a:round/>
                      <a:headEnd type="none" w="med" len="med"/>
                      <a:tailEnd type="none" w="med" len="med"/>
                    </a:lnR>
                    <a:lnT>
                      <a:noFill/>
                    </a:lnT>
                    <a:lnB w="12700" cap="flat" cmpd="sng" algn="ctr">
                      <a:solidFill>
                        <a:srgbClr val="8EBFD6"/>
                      </a:solidFill>
                      <a:prstDash val="solid"/>
                      <a:round/>
                      <a:headEnd type="none" w="med" len="med"/>
                      <a:tailEnd type="none" w="med" len="med"/>
                    </a:lnB>
                  </a:tcPr>
                </a:tc>
                <a:tc>
                  <a:txBody>
                    <a:bodyPr/>
                    <a:lstStyle/>
                    <a:p>
                      <a:pPr algn="l" rtl="0" eaLnBrk="0">
                        <a:lnSpc>
                          <a:spcPct val="115000"/>
                        </a:lnSpc>
                        <a:tabLst/>
                      </a:pPr>
                      <a:endParaRPr sz="1000" dirty="0">
                        <a:latin typeface="Arial"/>
                        <a:ea typeface="Arial"/>
                        <a:cs typeface="Arial"/>
                      </a:endParaRPr>
                    </a:p>
                    <a:p>
                      <a:pPr algn="l" rtl="0" eaLnBrk="0">
                        <a:lnSpc>
                          <a:spcPct val="115000"/>
                        </a:lnSpc>
                        <a:tabLst/>
                      </a:pPr>
                      <a:endParaRPr sz="1000" dirty="0">
                        <a:latin typeface="Arial"/>
                        <a:ea typeface="Arial"/>
                        <a:cs typeface="Arial"/>
                      </a:endParaRPr>
                    </a:p>
                    <a:p>
                      <a:pPr algn="l" rtl="0" eaLnBrk="0">
                        <a:lnSpc>
                          <a:spcPct val="115000"/>
                        </a:lnSpc>
                        <a:tabLst/>
                      </a:pPr>
                      <a:endParaRPr sz="1000" dirty="0">
                        <a:latin typeface="Arial"/>
                        <a:ea typeface="Arial"/>
                        <a:cs typeface="Arial"/>
                      </a:endParaRPr>
                    </a:p>
                    <a:p>
                      <a:pPr algn="l" rtl="0" eaLnBrk="0">
                        <a:lnSpc>
                          <a:spcPct val="115000"/>
                        </a:lnSpc>
                        <a:tabLst/>
                      </a:pPr>
                      <a:endParaRPr sz="1000" dirty="0">
                        <a:latin typeface="Arial"/>
                        <a:ea typeface="Arial"/>
                        <a:cs typeface="Arial"/>
                      </a:endParaRPr>
                    </a:p>
                    <a:p>
                      <a:pPr algn="l" rtl="0" eaLnBrk="0">
                        <a:lnSpc>
                          <a:spcPct val="116000"/>
                        </a:lnSpc>
                        <a:tabLst/>
                      </a:pPr>
                      <a:endParaRPr sz="1000" dirty="0">
                        <a:latin typeface="Arial"/>
                        <a:ea typeface="Arial"/>
                        <a:cs typeface="Arial"/>
                      </a:endParaRPr>
                    </a:p>
                    <a:p>
                      <a:pPr marL="233045" indent="-635" algn="l" rtl="0" eaLnBrk="0">
                        <a:lnSpc>
                          <a:spcPct val="117000"/>
                        </a:lnSpc>
                        <a:spcBef>
                          <a:spcPts val="3"/>
                        </a:spcBef>
                        <a:tabLst/>
                      </a:pPr>
                      <a:r>
                        <a:rPr sz="1400" kern="0" spc="0" dirty="0">
                          <a:solidFill>
                            <a:srgbClr val="000000">
                              <a:alpha val="100000"/>
                            </a:srgbClr>
                          </a:solidFill>
                          <a:latin typeface="Microsoft YaHei"/>
                          <a:ea typeface="Microsoft YaHei"/>
                          <a:cs typeface="Microsoft YaHei"/>
                        </a:rPr>
                        <a:t>未设置固定式可燃气体浓度报警装置或设置</a:t>
                      </a:r>
                      <a:r>
                        <a:rPr sz="1400" kern="0" spc="-10" dirty="0">
                          <a:solidFill>
                            <a:srgbClr val="000000">
                              <a:alpha val="100000"/>
                            </a:srgbClr>
                          </a:solidFill>
                          <a:latin typeface="Microsoft YaHei"/>
                          <a:ea typeface="Microsoft YaHei"/>
                          <a:cs typeface="Microsoft YaHei"/>
                        </a:rPr>
                        <a:t>数量及</a:t>
                      </a:r>
                      <a:r>
                        <a:rPr sz="1400" kern="0" spc="0" dirty="0">
                          <a:solidFill>
                            <a:srgbClr val="000000">
                              <a:alpha val="100000"/>
                            </a:srgbClr>
                          </a:solidFill>
                          <a:latin typeface="Microsoft YaHei"/>
                          <a:ea typeface="Microsoft YaHei"/>
                          <a:cs typeface="Microsoft YaHei"/>
                        </a:rPr>
                        <a:t>      </a:t>
                      </a:r>
                      <a:r>
                        <a:rPr sz="1400" kern="0" spc="-30" dirty="0">
                          <a:solidFill>
                            <a:srgbClr val="000000">
                              <a:alpha val="100000"/>
                            </a:srgbClr>
                          </a:solidFill>
                          <a:latin typeface="Microsoft YaHei"/>
                          <a:ea typeface="Microsoft YaHei"/>
                          <a:cs typeface="Microsoft YaHei"/>
                        </a:rPr>
                        <a:t>安装位置不符合要求 ，构成重大隐患</a:t>
                      </a:r>
                      <a:endParaRPr sz="1400" dirty="0">
                        <a:latin typeface="Microsoft YaHei"/>
                        <a:ea typeface="Microsoft YaHei"/>
                        <a:cs typeface="Microsoft YaHei"/>
                      </a:endParaRPr>
                    </a:p>
                  </a:txBody>
                  <a:tcPr marL="0" marR="0" marT="0" marB="0">
                    <a:lnL w="12700" cap="flat" cmpd="sng" algn="ctr">
                      <a:solidFill>
                        <a:srgbClr val="8EBFD6"/>
                      </a:solidFill>
                      <a:prstDash val="solid"/>
                      <a:round/>
                      <a:headEnd type="none" w="med" len="med"/>
                      <a:tailEnd type="none" w="med" len="med"/>
                    </a:lnL>
                    <a:lnR w="12700" cap="flat" cmpd="sng" algn="ctr">
                      <a:solidFill>
                        <a:srgbClr val="8EBFD6"/>
                      </a:solidFill>
                      <a:prstDash val="solid"/>
                      <a:round/>
                      <a:headEnd type="none" w="med" len="med"/>
                      <a:tailEnd type="none" w="med" len="med"/>
                    </a:lnR>
                    <a:lnT>
                      <a:noFill/>
                    </a:lnT>
                    <a:lnB w="12700" cap="flat" cmpd="sng" algn="ctr">
                      <a:solidFill>
                        <a:srgbClr val="8EBFD6"/>
                      </a:solidFill>
                      <a:prstDash val="solid"/>
                      <a:round/>
                      <a:headEnd type="none" w="med" len="med"/>
                      <a:tailEnd type="none" w="med" len="med"/>
                    </a:lnB>
                  </a:tcPr>
                </a:tc>
                <a:tc>
                  <a:txBody>
                    <a:bodyPr/>
                    <a:lstStyle/>
                    <a:p>
                      <a:pPr algn="l" rtl="0" eaLnBrk="0">
                        <a:lnSpc>
                          <a:spcPct val="157000"/>
                        </a:lnSpc>
                        <a:tabLst/>
                      </a:pPr>
                      <a:endParaRPr sz="1000" dirty="0">
                        <a:latin typeface="Arial"/>
                        <a:ea typeface="Arial"/>
                        <a:cs typeface="Arial"/>
                      </a:endParaRPr>
                    </a:p>
                    <a:p>
                      <a:pPr marL="1162050" algn="l" rtl="0" eaLnBrk="0">
                        <a:lnSpc>
                          <a:spcPct val="85000"/>
                        </a:lnSpc>
                        <a:spcBef>
                          <a:spcPts val="4"/>
                        </a:spcBef>
                        <a:tabLst/>
                      </a:pPr>
                      <a:r>
                        <a:rPr sz="1600" kern="0" spc="140" dirty="0">
                          <a:solidFill>
                            <a:srgbClr val="000000">
                              <a:alpha val="100000"/>
                            </a:srgbClr>
                          </a:solidFill>
                          <a:latin typeface="Microsoft YaHei"/>
                          <a:ea typeface="Microsoft YaHei"/>
                          <a:cs typeface="Microsoft YaHei"/>
                        </a:rPr>
                        <a:t>相关参考依据</a:t>
                      </a:r>
                      <a:endParaRPr sz="1600" dirty="0">
                        <a:latin typeface="Microsoft YaHei"/>
                        <a:ea typeface="Microsoft YaHei"/>
                        <a:cs typeface="Microsoft YaHei"/>
                      </a:endParaRPr>
                    </a:p>
                    <a:p>
                      <a:pPr algn="l" rtl="0" eaLnBrk="0">
                        <a:lnSpc>
                          <a:spcPct val="194000"/>
                        </a:lnSpc>
                        <a:tabLst/>
                      </a:pPr>
                      <a:endParaRPr sz="1000" dirty="0">
                        <a:latin typeface="Arial"/>
                        <a:ea typeface="Arial"/>
                        <a:cs typeface="Arial"/>
                      </a:endParaRPr>
                    </a:p>
                    <a:p>
                      <a:pPr marL="232409" indent="83819" algn="l" rtl="0" eaLnBrk="0">
                        <a:lnSpc>
                          <a:spcPct val="121000"/>
                        </a:lnSpc>
                        <a:spcBef>
                          <a:spcPts val="363"/>
                        </a:spcBef>
                        <a:tabLst/>
                      </a:pPr>
                      <a:r>
                        <a:rPr sz="1200" kern="0" spc="50" dirty="0">
                          <a:solidFill>
                            <a:srgbClr val="FF0000">
                              <a:alpha val="100000"/>
                            </a:srgbClr>
                          </a:solidFill>
                          <a:latin typeface="Microsoft YaHei"/>
                          <a:ea typeface="Microsoft YaHei"/>
                          <a:cs typeface="Microsoft YaHei"/>
                        </a:rPr>
                        <a:t>【依据】</a:t>
                      </a:r>
                      <a:r>
                        <a:rPr sz="1200" kern="0" spc="-80" dirty="0">
                          <a:solidFill>
                            <a:srgbClr val="FF0000">
                              <a:alpha val="100000"/>
                            </a:srgbClr>
                          </a:solidFill>
                          <a:latin typeface="Microsoft YaHei"/>
                          <a:ea typeface="Microsoft YaHei"/>
                          <a:cs typeface="Microsoft YaHei"/>
                        </a:rPr>
                        <a:t> </a:t>
                      </a:r>
                      <a:r>
                        <a:rPr sz="1200" kern="0" spc="50" dirty="0">
                          <a:solidFill>
                            <a:srgbClr val="000000">
                              <a:alpha val="100000"/>
                            </a:srgbClr>
                          </a:solidFill>
                          <a:latin typeface="Microsoft YaHei"/>
                          <a:ea typeface="Microsoft YaHei"/>
                          <a:cs typeface="Microsoft YaHei"/>
                        </a:rPr>
                        <a:t>《燃气工程项目规范》</a:t>
                      </a:r>
                      <a:r>
                        <a:rPr sz="1200" kern="0" spc="-110" dirty="0">
                          <a:solidFill>
                            <a:srgbClr val="000000">
                              <a:alpha val="100000"/>
                            </a:srgbClr>
                          </a:solidFill>
                          <a:latin typeface="Microsoft YaHei"/>
                          <a:ea typeface="Microsoft YaHei"/>
                          <a:cs typeface="Microsoft YaHei"/>
                        </a:rPr>
                        <a:t> </a:t>
                      </a:r>
                      <a:r>
                        <a:rPr sz="1200" kern="0" spc="50" dirty="0">
                          <a:solidFill>
                            <a:srgbClr val="000000">
                              <a:alpha val="100000"/>
                            </a:srgbClr>
                          </a:solidFill>
                          <a:latin typeface="Microsoft YaHei"/>
                          <a:ea typeface="Microsoft YaHei"/>
                          <a:cs typeface="Microsoft YaHei"/>
                        </a:rPr>
                        <a:t>第</a:t>
                      </a:r>
                      <a:r>
                        <a:rPr sz="1200" kern="0" spc="250" dirty="0">
                          <a:solidFill>
                            <a:srgbClr val="000000">
                              <a:alpha val="100000"/>
                            </a:srgbClr>
                          </a:solidFill>
                          <a:latin typeface="Microsoft YaHei"/>
                          <a:ea typeface="Microsoft YaHei"/>
                          <a:cs typeface="Microsoft YaHei"/>
                        </a:rPr>
                        <a:t> </a:t>
                      </a:r>
                      <a:r>
                        <a:rPr sz="1200" kern="0" spc="50" dirty="0">
                          <a:solidFill>
                            <a:srgbClr val="000000">
                              <a:alpha val="100000"/>
                            </a:srgbClr>
                          </a:solidFill>
                          <a:latin typeface="Microsoft YaHei"/>
                          <a:ea typeface="Microsoft YaHei"/>
                          <a:cs typeface="Microsoft YaHei"/>
                        </a:rPr>
                        <a:t>4.2.17</a:t>
                      </a:r>
                      <a:r>
                        <a:rPr sz="1200" kern="0" spc="0" dirty="0">
                          <a:solidFill>
                            <a:srgbClr val="000000">
                              <a:alpha val="100000"/>
                            </a:srgbClr>
                          </a:solidFill>
                          <a:latin typeface="Microsoft YaHei"/>
                          <a:ea typeface="Microsoft YaHei"/>
                          <a:cs typeface="Microsoft YaHei"/>
                        </a:rPr>
                        <a:t>         </a:t>
                      </a:r>
                      <a:r>
                        <a:rPr sz="1200" kern="0" spc="90" dirty="0">
                          <a:solidFill>
                            <a:srgbClr val="000000">
                              <a:alpha val="100000"/>
                            </a:srgbClr>
                          </a:solidFill>
                          <a:latin typeface="Microsoft YaHei"/>
                          <a:ea typeface="Microsoft YaHei"/>
                          <a:cs typeface="Microsoft YaHei"/>
                        </a:rPr>
                        <a:t>条 ：燃气厂站内可燃气体泄漏浓度可</a:t>
                      </a:r>
                      <a:r>
                        <a:rPr sz="1200" kern="0" spc="80" dirty="0">
                          <a:solidFill>
                            <a:srgbClr val="000000">
                              <a:alpha val="100000"/>
                            </a:srgbClr>
                          </a:solidFill>
                          <a:latin typeface="Microsoft YaHei"/>
                          <a:ea typeface="Microsoft YaHei"/>
                          <a:cs typeface="Microsoft YaHei"/>
                        </a:rPr>
                        <a:t>能达到</a:t>
                      </a:r>
                      <a:r>
                        <a:rPr sz="1200" kern="0" spc="0" dirty="0">
                          <a:solidFill>
                            <a:srgbClr val="000000">
                              <a:alpha val="100000"/>
                            </a:srgbClr>
                          </a:solidFill>
                          <a:latin typeface="Microsoft YaHei"/>
                          <a:ea typeface="Microsoft YaHei"/>
                          <a:cs typeface="Microsoft YaHei"/>
                        </a:rPr>
                        <a:t>       </a:t>
                      </a:r>
                      <a:r>
                        <a:rPr sz="1200" kern="0" spc="90" dirty="0">
                          <a:solidFill>
                            <a:srgbClr val="000000">
                              <a:alpha val="100000"/>
                            </a:srgbClr>
                          </a:solidFill>
                          <a:latin typeface="Microsoft YaHei"/>
                          <a:ea typeface="Microsoft YaHei"/>
                          <a:cs typeface="Microsoft YaHei"/>
                        </a:rPr>
                        <a:t>爆炸下限</a:t>
                      </a:r>
                      <a:r>
                        <a:rPr sz="1200" kern="0" spc="350" dirty="0">
                          <a:solidFill>
                            <a:srgbClr val="000000">
                              <a:alpha val="100000"/>
                            </a:srgbClr>
                          </a:solidFill>
                          <a:latin typeface="Microsoft YaHei"/>
                          <a:ea typeface="Microsoft YaHei"/>
                          <a:cs typeface="Microsoft YaHei"/>
                        </a:rPr>
                        <a:t> </a:t>
                      </a:r>
                      <a:r>
                        <a:rPr sz="1200" kern="0" spc="90" dirty="0">
                          <a:solidFill>
                            <a:srgbClr val="000000">
                              <a:alpha val="100000"/>
                            </a:srgbClr>
                          </a:solidFill>
                          <a:latin typeface="Microsoft YaHei"/>
                          <a:ea typeface="Microsoft YaHei"/>
                          <a:cs typeface="Microsoft YaHei"/>
                        </a:rPr>
                        <a:t>20%的燃气设施区域内或建</a:t>
                      </a:r>
                      <a:r>
                        <a:rPr sz="1200" kern="0" spc="330" dirty="0">
                          <a:solidFill>
                            <a:srgbClr val="000000">
                              <a:alpha val="100000"/>
                            </a:srgbClr>
                          </a:solidFill>
                          <a:latin typeface="Microsoft YaHei"/>
                          <a:ea typeface="Microsoft YaHei"/>
                          <a:cs typeface="Microsoft YaHei"/>
                        </a:rPr>
                        <a:t> </a:t>
                      </a:r>
                      <a:r>
                        <a:rPr sz="1200" kern="0" spc="90" dirty="0">
                          <a:solidFill>
                            <a:srgbClr val="000000">
                              <a:alpha val="100000"/>
                            </a:srgbClr>
                          </a:solidFill>
                          <a:latin typeface="Microsoft YaHei"/>
                          <a:ea typeface="Microsoft YaHei"/>
                          <a:cs typeface="Microsoft YaHei"/>
                        </a:rPr>
                        <a:t>(构)</a:t>
                      </a:r>
                      <a:r>
                        <a:rPr sz="1200" kern="0" spc="0" dirty="0">
                          <a:solidFill>
                            <a:srgbClr val="000000">
                              <a:alpha val="100000"/>
                            </a:srgbClr>
                          </a:solidFill>
                          <a:latin typeface="Microsoft YaHei"/>
                          <a:ea typeface="Microsoft YaHei"/>
                          <a:cs typeface="Microsoft YaHei"/>
                        </a:rPr>
                        <a:t>        </a:t>
                      </a:r>
                      <a:r>
                        <a:rPr sz="1200" kern="0" spc="90" dirty="0">
                          <a:solidFill>
                            <a:srgbClr val="000000">
                              <a:alpha val="100000"/>
                            </a:srgbClr>
                          </a:solidFill>
                          <a:latin typeface="Microsoft YaHei"/>
                          <a:ea typeface="Microsoft YaHei"/>
                          <a:cs typeface="Microsoft YaHei"/>
                        </a:rPr>
                        <a:t>筑物内 ，应设置固定式可燃气体浓度</a:t>
                      </a:r>
                      <a:r>
                        <a:rPr sz="1200" kern="0" spc="80" dirty="0">
                          <a:solidFill>
                            <a:srgbClr val="000000">
                              <a:alpha val="100000"/>
                            </a:srgbClr>
                          </a:solidFill>
                          <a:latin typeface="Microsoft YaHei"/>
                          <a:ea typeface="Microsoft YaHei"/>
                          <a:cs typeface="Microsoft YaHei"/>
                        </a:rPr>
                        <a:t>报警装</a:t>
                      </a:r>
                      <a:r>
                        <a:rPr sz="1200" kern="0" spc="0" dirty="0">
                          <a:solidFill>
                            <a:srgbClr val="000000">
                              <a:alpha val="100000"/>
                            </a:srgbClr>
                          </a:solidFill>
                          <a:latin typeface="Microsoft YaHei"/>
                          <a:ea typeface="Microsoft YaHei"/>
                          <a:cs typeface="Microsoft YaHei"/>
                        </a:rPr>
                        <a:t>       </a:t>
                      </a:r>
                      <a:r>
                        <a:rPr sz="1200" kern="0" spc="40" dirty="0">
                          <a:solidFill>
                            <a:srgbClr val="000000">
                              <a:alpha val="100000"/>
                            </a:srgbClr>
                          </a:solidFill>
                          <a:latin typeface="Microsoft YaHei"/>
                          <a:ea typeface="Microsoft YaHei"/>
                          <a:cs typeface="Microsoft YaHei"/>
                        </a:rPr>
                        <a:t>置。</a:t>
                      </a:r>
                      <a:endParaRPr sz="1200" dirty="0">
                        <a:latin typeface="Microsoft YaHei"/>
                        <a:ea typeface="Microsoft YaHei"/>
                        <a:cs typeface="Microsoft YaHei"/>
                      </a:endParaRPr>
                    </a:p>
                    <a:p>
                      <a:pPr marL="231775" indent="82550" algn="l" rtl="0" eaLnBrk="0">
                        <a:lnSpc>
                          <a:spcPct val="119000"/>
                        </a:lnSpc>
                        <a:spcBef>
                          <a:spcPts val="171"/>
                        </a:spcBef>
                        <a:tabLst/>
                      </a:pPr>
                      <a:r>
                        <a:rPr sz="1200" kern="0" spc="60" dirty="0">
                          <a:solidFill>
                            <a:srgbClr val="FF0000">
                              <a:alpha val="100000"/>
                            </a:srgbClr>
                          </a:solidFill>
                          <a:latin typeface="Microsoft YaHei"/>
                          <a:ea typeface="Microsoft YaHei"/>
                          <a:cs typeface="Microsoft YaHei"/>
                        </a:rPr>
                        <a:t>〖解读〗</a:t>
                      </a:r>
                      <a:r>
                        <a:rPr sz="1200" kern="0" spc="-80" dirty="0">
                          <a:solidFill>
                            <a:srgbClr val="FF0000">
                              <a:alpha val="100000"/>
                            </a:srgbClr>
                          </a:solidFill>
                          <a:latin typeface="Microsoft YaHei"/>
                          <a:ea typeface="Microsoft YaHei"/>
                          <a:cs typeface="Microsoft YaHei"/>
                        </a:rPr>
                        <a:t> </a:t>
                      </a:r>
                      <a:r>
                        <a:rPr sz="1200" kern="0" spc="60" dirty="0">
                          <a:solidFill>
                            <a:srgbClr val="000000">
                              <a:alpha val="100000"/>
                            </a:srgbClr>
                          </a:solidFill>
                          <a:latin typeface="Microsoft YaHei"/>
                          <a:ea typeface="Microsoft YaHei"/>
                          <a:cs typeface="Microsoft YaHei"/>
                        </a:rPr>
                        <a:t>《燃气工程项目规范》</a:t>
                      </a:r>
                      <a:r>
                        <a:rPr sz="1200" kern="0" spc="-50" dirty="0">
                          <a:solidFill>
                            <a:srgbClr val="000000">
                              <a:alpha val="100000"/>
                            </a:srgbClr>
                          </a:solidFill>
                          <a:latin typeface="Microsoft YaHei"/>
                          <a:ea typeface="Microsoft YaHei"/>
                          <a:cs typeface="Microsoft YaHei"/>
                        </a:rPr>
                        <a:t> </a:t>
                      </a:r>
                      <a:r>
                        <a:rPr sz="1200" kern="0" spc="0" dirty="0">
                          <a:solidFill>
                            <a:srgbClr val="000000">
                              <a:alpha val="100000"/>
                            </a:srgbClr>
                          </a:solidFill>
                          <a:latin typeface="Microsoft YaHei"/>
                          <a:ea typeface="Microsoft YaHei"/>
                          <a:cs typeface="Microsoft YaHei"/>
                        </a:rPr>
                        <a:t>GB</a:t>
                      </a:r>
                      <a:r>
                        <a:rPr sz="1200" kern="0" spc="60" dirty="0">
                          <a:solidFill>
                            <a:srgbClr val="000000">
                              <a:alpha val="100000"/>
                            </a:srgbClr>
                          </a:solidFill>
                          <a:latin typeface="Microsoft YaHei"/>
                          <a:ea typeface="Microsoft YaHei"/>
                          <a:cs typeface="Microsoft YaHei"/>
                        </a:rPr>
                        <a:t>55009</a:t>
                      </a:r>
                      <a:r>
                        <a:rPr sz="1200" kern="0" spc="0" dirty="0">
                          <a:solidFill>
                            <a:srgbClr val="000000">
                              <a:alpha val="100000"/>
                            </a:srgbClr>
                          </a:solidFill>
                          <a:latin typeface="Microsoft YaHei"/>
                          <a:ea typeface="Microsoft YaHei"/>
                          <a:cs typeface="Microsoft YaHei"/>
                        </a:rPr>
                        <a:t>         </a:t>
                      </a:r>
                      <a:r>
                        <a:rPr sz="1200" kern="0" spc="100" dirty="0">
                          <a:solidFill>
                            <a:srgbClr val="000000">
                              <a:alpha val="100000"/>
                            </a:srgbClr>
                          </a:solidFill>
                          <a:latin typeface="Microsoft YaHei"/>
                          <a:ea typeface="Microsoft YaHei"/>
                          <a:cs typeface="Microsoft YaHei"/>
                        </a:rPr>
                        <a:t>实施指南(4)应设置两级</a:t>
                      </a:r>
                      <a:r>
                        <a:rPr sz="1200" kern="0" spc="90" dirty="0">
                          <a:solidFill>
                            <a:srgbClr val="000000">
                              <a:alpha val="100000"/>
                            </a:srgbClr>
                          </a:solidFill>
                          <a:latin typeface="Microsoft YaHei"/>
                          <a:ea typeface="Microsoft YaHei"/>
                          <a:cs typeface="Microsoft YaHei"/>
                        </a:rPr>
                        <a:t>报警</a:t>
                      </a:r>
                      <a:r>
                        <a:rPr sz="1200" kern="0" spc="-170" dirty="0">
                          <a:solidFill>
                            <a:srgbClr val="000000">
                              <a:alpha val="100000"/>
                            </a:srgbClr>
                          </a:solidFill>
                          <a:latin typeface="Microsoft YaHei"/>
                          <a:ea typeface="Microsoft YaHei"/>
                          <a:cs typeface="Microsoft YaHei"/>
                        </a:rPr>
                        <a:t> </a:t>
                      </a:r>
                      <a:r>
                        <a:rPr sz="1200" kern="0" spc="90" dirty="0">
                          <a:solidFill>
                            <a:srgbClr val="000000">
                              <a:alpha val="100000"/>
                            </a:srgbClr>
                          </a:solidFill>
                          <a:latin typeface="Microsoft YaHei"/>
                          <a:ea typeface="Microsoft YaHei"/>
                          <a:cs typeface="Microsoft YaHei"/>
                        </a:rPr>
                        <a:t>。</a:t>
                      </a:r>
                      <a:r>
                        <a:rPr sz="1200" kern="0" spc="-210" dirty="0">
                          <a:solidFill>
                            <a:srgbClr val="000000">
                              <a:alpha val="100000"/>
                            </a:srgbClr>
                          </a:solidFill>
                          <a:latin typeface="Microsoft YaHei"/>
                          <a:ea typeface="Microsoft YaHei"/>
                          <a:cs typeface="Microsoft YaHei"/>
                        </a:rPr>
                        <a:t> </a:t>
                      </a:r>
                      <a:r>
                        <a:rPr sz="1200" kern="0" spc="90" dirty="0">
                          <a:solidFill>
                            <a:srgbClr val="000000">
                              <a:alpha val="100000"/>
                            </a:srgbClr>
                          </a:solidFill>
                          <a:latin typeface="Microsoft YaHei"/>
                          <a:ea typeface="Microsoft YaHei"/>
                          <a:cs typeface="Microsoft YaHei"/>
                        </a:rPr>
                        <a:t>可燃气体的</a:t>
                      </a:r>
                      <a:r>
                        <a:rPr sz="1200" kern="0" spc="0" dirty="0">
                          <a:solidFill>
                            <a:srgbClr val="000000">
                              <a:alpha val="100000"/>
                            </a:srgbClr>
                          </a:solidFill>
                          <a:latin typeface="Microsoft YaHei"/>
                          <a:ea typeface="Microsoft YaHei"/>
                          <a:cs typeface="Microsoft YaHei"/>
                        </a:rPr>
                        <a:t>         </a:t>
                      </a:r>
                      <a:r>
                        <a:rPr sz="1200" kern="0" spc="110" dirty="0">
                          <a:solidFill>
                            <a:srgbClr val="000000">
                              <a:alpha val="100000"/>
                            </a:srgbClr>
                          </a:solidFill>
                          <a:latin typeface="Microsoft YaHei"/>
                          <a:ea typeface="Microsoft YaHei"/>
                          <a:cs typeface="Microsoft YaHei"/>
                        </a:rPr>
                        <a:t>一级报警浓度设定值不应大于其爆炸下限值</a:t>
                      </a:r>
                      <a:r>
                        <a:rPr sz="1200" kern="0" spc="0" dirty="0">
                          <a:solidFill>
                            <a:srgbClr val="000000">
                              <a:alpha val="100000"/>
                            </a:srgbClr>
                          </a:solidFill>
                          <a:latin typeface="Microsoft YaHei"/>
                          <a:ea typeface="Microsoft YaHei"/>
                          <a:cs typeface="Microsoft YaHei"/>
                        </a:rPr>
                        <a:t>       </a:t>
                      </a:r>
                      <a:r>
                        <a:rPr sz="1200" kern="0" spc="80" dirty="0">
                          <a:solidFill>
                            <a:srgbClr val="000000">
                              <a:alpha val="100000"/>
                            </a:srgbClr>
                          </a:solidFill>
                          <a:latin typeface="Microsoft YaHei"/>
                          <a:ea typeface="Microsoft YaHei"/>
                          <a:cs typeface="Microsoft YaHei"/>
                        </a:rPr>
                        <a:t>(体积分数)的</a:t>
                      </a:r>
                      <a:r>
                        <a:rPr sz="1200" kern="0" spc="370" dirty="0">
                          <a:solidFill>
                            <a:srgbClr val="000000">
                              <a:alpha val="100000"/>
                            </a:srgbClr>
                          </a:solidFill>
                          <a:latin typeface="Microsoft YaHei"/>
                          <a:ea typeface="Microsoft YaHei"/>
                          <a:cs typeface="Microsoft YaHei"/>
                        </a:rPr>
                        <a:t> </a:t>
                      </a:r>
                      <a:r>
                        <a:rPr sz="1200" kern="0" spc="80" dirty="0">
                          <a:solidFill>
                            <a:srgbClr val="000000">
                              <a:alpha val="100000"/>
                            </a:srgbClr>
                          </a:solidFill>
                          <a:latin typeface="Microsoft YaHei"/>
                          <a:ea typeface="Microsoft YaHei"/>
                          <a:cs typeface="Microsoft YaHei"/>
                        </a:rPr>
                        <a:t>20%  ，可燃气体的二级报警</a:t>
                      </a:r>
                      <a:r>
                        <a:rPr sz="1200" kern="0" spc="0" dirty="0">
                          <a:solidFill>
                            <a:srgbClr val="000000">
                              <a:alpha val="100000"/>
                            </a:srgbClr>
                          </a:solidFill>
                          <a:latin typeface="Microsoft YaHei"/>
                          <a:ea typeface="Microsoft YaHei"/>
                          <a:cs typeface="Microsoft YaHei"/>
                        </a:rPr>
                        <a:t>        </a:t>
                      </a:r>
                      <a:r>
                        <a:rPr sz="1200" kern="0" spc="110" dirty="0">
                          <a:solidFill>
                            <a:srgbClr val="000000">
                              <a:alpha val="100000"/>
                            </a:srgbClr>
                          </a:solidFill>
                          <a:latin typeface="Microsoft YaHei"/>
                          <a:ea typeface="Microsoft YaHei"/>
                          <a:cs typeface="Microsoft YaHei"/>
                        </a:rPr>
                        <a:t>浓度设定值不应大于其爆炸下限值(体积分</a:t>
                      </a:r>
                      <a:r>
                        <a:rPr sz="1200" kern="0" spc="0" dirty="0">
                          <a:solidFill>
                            <a:srgbClr val="000000">
                              <a:alpha val="100000"/>
                            </a:srgbClr>
                          </a:solidFill>
                          <a:latin typeface="Microsoft YaHei"/>
                          <a:ea typeface="Microsoft YaHei"/>
                          <a:cs typeface="Microsoft YaHei"/>
                        </a:rPr>
                        <a:t>         </a:t>
                      </a:r>
                      <a:r>
                        <a:rPr sz="1200" kern="0" spc="80" dirty="0">
                          <a:solidFill>
                            <a:srgbClr val="000000">
                              <a:alpha val="100000"/>
                            </a:srgbClr>
                          </a:solidFill>
                          <a:latin typeface="Microsoft YaHei"/>
                          <a:ea typeface="Microsoft YaHei"/>
                          <a:cs typeface="Microsoft YaHei"/>
                        </a:rPr>
                        <a:t>数)的</a:t>
                      </a:r>
                      <a:r>
                        <a:rPr sz="1200" kern="0" spc="250" dirty="0">
                          <a:solidFill>
                            <a:srgbClr val="000000">
                              <a:alpha val="100000"/>
                            </a:srgbClr>
                          </a:solidFill>
                          <a:latin typeface="Microsoft YaHei"/>
                          <a:ea typeface="Microsoft YaHei"/>
                          <a:cs typeface="Microsoft YaHei"/>
                        </a:rPr>
                        <a:t> </a:t>
                      </a:r>
                      <a:r>
                        <a:rPr sz="1200" kern="0" spc="80" dirty="0">
                          <a:solidFill>
                            <a:srgbClr val="000000">
                              <a:alpha val="100000"/>
                            </a:srgbClr>
                          </a:solidFill>
                          <a:latin typeface="Microsoft YaHei"/>
                          <a:ea typeface="Microsoft YaHei"/>
                          <a:cs typeface="Microsoft YaHei"/>
                        </a:rPr>
                        <a:t>40%。</a:t>
                      </a:r>
                      <a:endParaRPr sz="1200" dirty="0">
                        <a:latin typeface="Microsoft YaHei"/>
                        <a:ea typeface="Microsoft YaHei"/>
                        <a:cs typeface="Microsoft YaHei"/>
                      </a:endParaRPr>
                    </a:p>
                  </a:txBody>
                  <a:tcPr marL="0" marR="0" marT="0" marB="0">
                    <a:lnL w="12700" cap="flat" cmpd="sng" algn="ctr">
                      <a:solidFill>
                        <a:srgbClr val="8EBFD6"/>
                      </a:solidFill>
                      <a:prstDash val="solid"/>
                      <a:round/>
                      <a:headEnd type="none" w="med" len="med"/>
                      <a:tailEnd type="none" w="med" len="med"/>
                    </a:lnL>
                    <a:lnR>
                      <a:noFill/>
                    </a:lnR>
                    <a:lnT>
                      <a:noFill/>
                    </a:lnT>
                    <a:lnB w="12700" cap="flat" cmpd="sng" algn="ctr">
                      <a:solidFill>
                        <a:srgbClr val="8EBFD6"/>
                      </a:solidFill>
                      <a:prstDash val="solid"/>
                      <a:round/>
                      <a:headEnd type="none" w="med" len="med"/>
                      <a:tailEnd type="none" w="med" len="med"/>
                    </a:lnB>
                  </a:tcPr>
                </a:tc>
                <a:extLst>
                  <a:ext uri="{0D108BD9-81ED-4DB2-BD59-A6C34878D82A}">
                    <a16:rowId xmlns:a16="http://schemas.microsoft.com/office/drawing/2014/main" val="10000"/>
                  </a:ext>
                </a:extLst>
              </a:tr>
            </a:tbl>
          </a:graphicData>
        </a:graphic>
      </p:graphicFrame>
      <p:sp>
        <p:nvSpPr>
          <p:cNvPr id="1824" name="textbox 1824"/>
          <p:cNvSpPr/>
          <p:nvPr/>
        </p:nvSpPr>
        <p:spPr>
          <a:xfrm>
            <a:off x="702236" y="510426"/>
            <a:ext cx="8719184" cy="875030"/>
          </a:xfrm>
          <a:prstGeom prst="rect">
            <a:avLst/>
          </a:prstGeom>
          <a:noFill/>
          <a:ln w="0" cap="flat">
            <a:noFill/>
            <a:prstDash val="solid"/>
            <a:miter lim="0"/>
          </a:ln>
        </p:spPr>
        <p:txBody>
          <a:bodyPr vert="horz" wrap="square" lIns="0" tIns="0" rIns="0" bIns="0"/>
          <a:lstStyle/>
          <a:p>
            <a:pPr algn="l" rtl="0" eaLnBrk="0">
              <a:lnSpc>
                <a:spcPct val="83341"/>
              </a:lnSpc>
              <a:tabLst/>
            </a:pPr>
            <a:endParaRPr sz="100" dirty="0">
              <a:latin typeface="Arial"/>
              <a:ea typeface="Arial"/>
              <a:cs typeface="Arial"/>
            </a:endParaRPr>
          </a:p>
          <a:p>
            <a:pPr marL="215900" algn="l" rtl="0" eaLnBrk="0">
              <a:lnSpc>
                <a:spcPts val="4227"/>
              </a:lnSpc>
              <a:tabLst/>
            </a:pPr>
            <a:r>
              <a:rPr sz="3200" b="1" kern="0" spc="-80" dirty="0">
                <a:solidFill>
                  <a:srgbClr val="000000">
                    <a:alpha val="100000"/>
                  </a:srgbClr>
                </a:solidFill>
                <a:latin typeface="Microsoft YaHei"/>
                <a:ea typeface="Microsoft YaHei"/>
                <a:cs typeface="Microsoft YaHei"/>
              </a:rPr>
              <a:t>《城镇燃气经营安全重大隐患判定标准》解析</a:t>
            </a:r>
            <a:endParaRPr sz="3200" dirty="0">
              <a:latin typeface="Microsoft YaHei"/>
              <a:ea typeface="Microsoft YaHei"/>
              <a:cs typeface="Microsoft YaHei"/>
            </a:endParaRPr>
          </a:p>
          <a:p>
            <a:pPr marL="51435" algn="l" rtl="0" eaLnBrk="0">
              <a:lnSpc>
                <a:spcPts val="2123"/>
              </a:lnSpc>
              <a:spcBef>
                <a:spcPts val="334"/>
              </a:spcBef>
              <a:tabLst/>
            </a:pPr>
            <a:r>
              <a:rPr sz="1600" kern="0" spc="10" dirty="0">
                <a:solidFill>
                  <a:srgbClr val="FF0000">
                    <a:alpha val="100000"/>
                  </a:srgbClr>
                </a:solidFill>
                <a:latin typeface="Wingdings"/>
                <a:ea typeface="Wingdings"/>
                <a:cs typeface="Wingdings"/>
              </a:rPr>
              <a:t>n</a:t>
            </a:r>
            <a:r>
              <a:rPr sz="1600" kern="0" spc="-570" dirty="0">
                <a:solidFill>
                  <a:srgbClr val="FF0000">
                    <a:alpha val="100000"/>
                  </a:srgbClr>
                </a:solidFill>
                <a:latin typeface="Wingdings"/>
                <a:ea typeface="Wingdings"/>
                <a:cs typeface="Wingdings"/>
              </a:rPr>
              <a:t> </a:t>
            </a:r>
            <a:r>
              <a:rPr sz="1600" kern="0" spc="10" dirty="0">
                <a:solidFill>
                  <a:srgbClr val="000000">
                    <a:alpha val="100000"/>
                  </a:srgbClr>
                </a:solidFill>
                <a:latin typeface="Microsoft YaHei"/>
                <a:ea typeface="Microsoft YaHei"/>
                <a:cs typeface="Microsoft YaHei"/>
              </a:rPr>
              <a:t>第五条  燃气经营者在燃气厂站安全管理中</a:t>
            </a:r>
            <a:r>
              <a:rPr sz="1600" kern="0" spc="0" dirty="0">
                <a:solidFill>
                  <a:srgbClr val="000000">
                    <a:alpha val="100000"/>
                  </a:srgbClr>
                </a:solidFill>
                <a:latin typeface="Microsoft YaHei"/>
                <a:ea typeface="Microsoft YaHei"/>
                <a:cs typeface="Microsoft YaHei"/>
              </a:rPr>
              <a:t> ，有下列情形之一的 ，判定为重大隐患 </a:t>
            </a:r>
            <a:r>
              <a:rPr sz="1600" kern="0" spc="-380" dirty="0">
                <a:solidFill>
                  <a:srgbClr val="000000">
                    <a:alpha val="100000"/>
                  </a:srgbClr>
                </a:solidFill>
                <a:latin typeface="Microsoft YaHei"/>
                <a:ea typeface="Microsoft YaHei"/>
                <a:cs typeface="Microsoft YaHei"/>
              </a:rPr>
              <a:t>：（</a:t>
            </a:r>
            <a:r>
              <a:rPr sz="1600" kern="0" spc="80" dirty="0">
                <a:solidFill>
                  <a:srgbClr val="000000">
                    <a:alpha val="100000"/>
                  </a:srgbClr>
                </a:solidFill>
                <a:latin typeface="Microsoft YaHei"/>
                <a:ea typeface="Microsoft YaHei"/>
                <a:cs typeface="Microsoft YaHei"/>
              </a:rPr>
              <a:t> </a:t>
            </a:r>
            <a:r>
              <a:rPr sz="1600" kern="0" spc="0" dirty="0">
                <a:solidFill>
                  <a:srgbClr val="000000">
                    <a:alpha val="100000"/>
                  </a:srgbClr>
                </a:solidFill>
                <a:latin typeface="Microsoft YaHei"/>
                <a:ea typeface="Microsoft YaHei"/>
                <a:cs typeface="Microsoft YaHei"/>
              </a:rPr>
              <a:t>5种）</a:t>
            </a:r>
            <a:endParaRPr sz="1600" dirty="0">
              <a:latin typeface="Microsoft YaHei"/>
              <a:ea typeface="Microsoft YaHei"/>
              <a:cs typeface="Microsoft YaHei"/>
            </a:endParaRPr>
          </a:p>
        </p:txBody>
      </p:sp>
      <p:sp>
        <p:nvSpPr>
          <p:cNvPr id="1826" name="textbox 1826"/>
          <p:cNvSpPr/>
          <p:nvPr/>
        </p:nvSpPr>
        <p:spPr>
          <a:xfrm>
            <a:off x="919643" y="1628873"/>
            <a:ext cx="10114915" cy="591184"/>
          </a:xfrm>
          <a:prstGeom prst="rect">
            <a:avLst/>
          </a:prstGeom>
          <a:noFill/>
          <a:ln w="0" cap="flat">
            <a:noFill/>
            <a:prstDash val="solid"/>
            <a:miter lim="0"/>
          </a:ln>
        </p:spPr>
        <p:txBody>
          <a:bodyPr vert="horz" wrap="square" lIns="0" tIns="0" rIns="0" bIns="0"/>
          <a:lstStyle/>
          <a:p>
            <a:pPr algn="l" rtl="0" eaLnBrk="0">
              <a:lnSpc>
                <a:spcPct val="17937"/>
              </a:lnSpc>
              <a:tabLst/>
            </a:pPr>
            <a:endParaRPr sz="100" dirty="0">
              <a:latin typeface="Arial"/>
              <a:ea typeface="Arial"/>
              <a:cs typeface="Arial"/>
            </a:endParaRPr>
          </a:p>
          <a:p>
            <a:pPr marL="33019" indent="80644" algn="l" rtl="0" eaLnBrk="0">
              <a:lnSpc>
                <a:spcPct val="118000"/>
              </a:lnSpc>
              <a:tabLst/>
            </a:pPr>
            <a:r>
              <a:rPr sz="1600" kern="0" spc="80" dirty="0">
                <a:solidFill>
                  <a:srgbClr val="000000">
                    <a:alpha val="100000"/>
                  </a:srgbClr>
                </a:solidFill>
                <a:latin typeface="Microsoft YaHei"/>
                <a:ea typeface="Microsoft YaHei"/>
                <a:cs typeface="Microsoft YaHei"/>
              </a:rPr>
              <a:t>（ 五 ）燃气厂站内可燃气体泄漏浓度可能达到爆炸下限20%的燃气设施区域内或建（ 构 ）筑物内 ，未设</a:t>
            </a:r>
            <a:r>
              <a:rPr sz="1600" kern="0" spc="60" dirty="0">
                <a:solidFill>
                  <a:srgbClr val="000000">
                    <a:alpha val="100000"/>
                  </a:srgbClr>
                </a:solidFill>
                <a:latin typeface="Microsoft YaHei"/>
                <a:ea typeface="Microsoft YaHei"/>
                <a:cs typeface="Microsoft YaHei"/>
              </a:rPr>
              <a:t> </a:t>
            </a:r>
            <a:r>
              <a:rPr sz="1600" kern="0" spc="150" dirty="0">
                <a:solidFill>
                  <a:srgbClr val="000000">
                    <a:alpha val="100000"/>
                  </a:srgbClr>
                </a:solidFill>
                <a:latin typeface="Microsoft YaHei"/>
                <a:ea typeface="Microsoft YaHei"/>
                <a:cs typeface="Microsoft YaHei"/>
              </a:rPr>
              <a:t>置固定式可燃气体浓度</a:t>
            </a:r>
            <a:r>
              <a:rPr sz="1600" kern="0" spc="140" dirty="0">
                <a:solidFill>
                  <a:srgbClr val="000000">
                    <a:alpha val="100000"/>
                  </a:srgbClr>
                </a:solidFill>
                <a:latin typeface="Microsoft YaHei"/>
                <a:ea typeface="Microsoft YaHei"/>
                <a:cs typeface="Microsoft YaHei"/>
              </a:rPr>
              <a:t>报警装置。</a:t>
            </a:r>
            <a:endParaRPr sz="1600" dirty="0">
              <a:latin typeface="Microsoft YaHei"/>
              <a:ea typeface="Microsoft YaHei"/>
              <a:cs typeface="Microsoft YaHei"/>
            </a:endParaRPr>
          </a:p>
        </p:txBody>
      </p:sp>
      <p:pic>
        <p:nvPicPr>
          <p:cNvPr id="1828" name="picture 1828"/>
          <p:cNvPicPr>
            <a:picLocks noChangeAspect="1"/>
          </p:cNvPicPr>
          <p:nvPr/>
        </p:nvPicPr>
        <p:blipFill>
          <a:blip r:embed="rId2"/>
          <a:stretch>
            <a:fillRect/>
          </a:stretch>
        </p:blipFill>
        <p:spPr>
          <a:xfrm rot="21600000">
            <a:off x="4660391" y="4675632"/>
            <a:ext cx="1953767" cy="1728216"/>
          </a:xfrm>
          <a:prstGeom prst="rect">
            <a:avLst/>
          </a:prstGeom>
        </p:spPr>
      </p:pic>
      <p:sp>
        <p:nvSpPr>
          <p:cNvPr id="1830" name="textbox 1830"/>
          <p:cNvSpPr/>
          <p:nvPr/>
        </p:nvSpPr>
        <p:spPr>
          <a:xfrm>
            <a:off x="5094022" y="2573754"/>
            <a:ext cx="1997710" cy="295275"/>
          </a:xfrm>
          <a:prstGeom prst="rect">
            <a:avLst/>
          </a:prstGeom>
          <a:noFill/>
          <a:ln w="0" cap="flat">
            <a:noFill/>
            <a:prstDash val="solid"/>
            <a:miter lim="0"/>
          </a:ln>
        </p:spPr>
        <p:txBody>
          <a:bodyPr vert="horz" wrap="square" lIns="0" tIns="0" rIns="0" bIns="0"/>
          <a:lstStyle/>
          <a:p>
            <a:pPr algn="l" rtl="0" eaLnBrk="0">
              <a:lnSpc>
                <a:spcPct val="83341"/>
              </a:lnSpc>
              <a:tabLst/>
            </a:pPr>
            <a:endParaRPr sz="100" dirty="0">
              <a:latin typeface="Arial"/>
              <a:ea typeface="Arial"/>
              <a:cs typeface="Arial"/>
            </a:endParaRPr>
          </a:p>
          <a:p>
            <a:pPr marL="12700" algn="l" rtl="0" eaLnBrk="0">
              <a:lnSpc>
                <a:spcPts val="2123"/>
              </a:lnSpc>
              <a:tabLst/>
            </a:pPr>
            <a:r>
              <a:rPr sz="1600" kern="0" spc="130" dirty="0">
                <a:solidFill>
                  <a:srgbClr val="000000">
                    <a:alpha val="100000"/>
                  </a:srgbClr>
                </a:solidFill>
                <a:latin typeface="Microsoft YaHei"/>
                <a:ea typeface="Microsoft YaHei"/>
                <a:cs typeface="Microsoft YaHei"/>
              </a:rPr>
              <a:t>6</a:t>
            </a:r>
            <a:r>
              <a:rPr sz="1600" kern="0" spc="-220" dirty="0">
                <a:solidFill>
                  <a:srgbClr val="000000">
                    <a:alpha val="100000"/>
                  </a:srgbClr>
                </a:solidFill>
                <a:latin typeface="Microsoft YaHei"/>
                <a:ea typeface="Microsoft YaHei"/>
                <a:cs typeface="Microsoft YaHei"/>
              </a:rPr>
              <a:t> </a:t>
            </a:r>
            <a:r>
              <a:rPr sz="1600" kern="0" spc="130" dirty="0">
                <a:solidFill>
                  <a:srgbClr val="000000">
                    <a:alpha val="100000"/>
                  </a:srgbClr>
                </a:solidFill>
                <a:latin typeface="Microsoft YaHei"/>
                <a:ea typeface="Microsoft YaHei"/>
                <a:cs typeface="Microsoft YaHei"/>
              </a:rPr>
              <a:t>、</a:t>
            </a:r>
            <a:r>
              <a:rPr sz="1600" kern="0" spc="-240" dirty="0">
                <a:solidFill>
                  <a:srgbClr val="000000">
                    <a:alpha val="100000"/>
                  </a:srgbClr>
                </a:solidFill>
                <a:latin typeface="Microsoft YaHei"/>
                <a:ea typeface="Microsoft YaHei"/>
                <a:cs typeface="Microsoft YaHei"/>
              </a:rPr>
              <a:t> </a:t>
            </a:r>
            <a:r>
              <a:rPr sz="1600" kern="0" spc="0" dirty="0">
                <a:solidFill>
                  <a:srgbClr val="000000">
                    <a:alpha val="100000"/>
                  </a:srgbClr>
                </a:solidFill>
                <a:latin typeface="Microsoft YaHei"/>
                <a:ea typeface="Microsoft YaHei"/>
                <a:cs typeface="Microsoft YaHei"/>
              </a:rPr>
              <a:t>CNG</a:t>
            </a:r>
            <a:r>
              <a:rPr sz="1600" kern="0" spc="130" dirty="0">
                <a:solidFill>
                  <a:srgbClr val="000000">
                    <a:alpha val="100000"/>
                  </a:srgbClr>
                </a:solidFill>
                <a:latin typeface="Microsoft YaHei"/>
                <a:ea typeface="Microsoft YaHei"/>
                <a:cs typeface="Microsoft YaHei"/>
              </a:rPr>
              <a:t>汽车加气站</a:t>
            </a:r>
            <a:endParaRPr sz="1600" dirty="0">
              <a:latin typeface="Microsoft YaHei"/>
              <a:ea typeface="Microsoft YaHei"/>
              <a:cs typeface="Microsoft YaHei"/>
            </a:endParaRPr>
          </a:p>
        </p:txBody>
      </p:sp>
      <p:pic>
        <p:nvPicPr>
          <p:cNvPr id="1832" name="picture 1832"/>
          <p:cNvPicPr>
            <a:picLocks noChangeAspect="1"/>
          </p:cNvPicPr>
          <p:nvPr/>
        </p:nvPicPr>
        <p:blipFill>
          <a:blip r:embed="rId3"/>
          <a:stretch>
            <a:fillRect/>
          </a:stretch>
        </p:blipFill>
        <p:spPr>
          <a:xfrm rot="21600000">
            <a:off x="11472671" y="0"/>
            <a:ext cx="719328" cy="720852"/>
          </a:xfrm>
          <a:prstGeom prst="rect">
            <a:avLst/>
          </a:prstGeom>
        </p:spPr>
      </p:pic>
      <p:pic>
        <p:nvPicPr>
          <p:cNvPr id="1834" name="picture 1834"/>
          <p:cNvPicPr>
            <a:picLocks noChangeAspect="1"/>
          </p:cNvPicPr>
          <p:nvPr/>
        </p:nvPicPr>
        <p:blipFill>
          <a:blip r:embed="rId4"/>
          <a:stretch>
            <a:fillRect/>
          </a:stretch>
        </p:blipFill>
        <p:spPr>
          <a:xfrm rot="21600000">
            <a:off x="0" y="6138671"/>
            <a:ext cx="720852" cy="719328"/>
          </a:xfrm>
          <a:prstGeom prst="rect">
            <a:avLst/>
          </a:prstGeom>
        </p:spPr>
      </p:pic>
      <p:pic>
        <p:nvPicPr>
          <p:cNvPr id="1836" name="picture 1836"/>
          <p:cNvPicPr>
            <a:picLocks noChangeAspect="1"/>
          </p:cNvPicPr>
          <p:nvPr/>
        </p:nvPicPr>
        <p:blipFill>
          <a:blip r:embed="rId5"/>
          <a:stretch>
            <a:fillRect/>
          </a:stretch>
        </p:blipFill>
        <p:spPr>
          <a:xfrm rot="21600000">
            <a:off x="5131739" y="3227832"/>
            <a:ext cx="1169999" cy="402335"/>
          </a:xfrm>
          <a:prstGeom prst="rect">
            <a:avLst/>
          </a:prstGeom>
        </p:spPr>
      </p:pic>
      <p:pic>
        <p:nvPicPr>
          <p:cNvPr id="1838" name="picture 1838"/>
          <p:cNvPicPr>
            <a:picLocks noChangeAspect="1"/>
          </p:cNvPicPr>
          <p:nvPr/>
        </p:nvPicPr>
        <p:blipFill>
          <a:blip r:embed="rId6"/>
          <a:stretch>
            <a:fillRect/>
          </a:stretch>
        </p:blipFill>
        <p:spPr>
          <a:xfrm rot="21600000">
            <a:off x="720090" y="1431925"/>
            <a:ext cx="10751184" cy="12700"/>
          </a:xfrm>
          <a:prstGeom prst="rect">
            <a:avLst/>
          </a:prstGeom>
        </p:spPr>
      </p:pic>
      <p:pic>
        <p:nvPicPr>
          <p:cNvPr id="1840" name="picture 1840"/>
          <p:cNvPicPr>
            <a:picLocks noChangeAspect="1"/>
          </p:cNvPicPr>
          <p:nvPr/>
        </p:nvPicPr>
        <p:blipFill>
          <a:blip r:embed="rId6"/>
          <a:stretch>
            <a:fillRect/>
          </a:stretch>
        </p:blipFill>
        <p:spPr>
          <a:xfrm rot="21600000">
            <a:off x="720090" y="2381884"/>
            <a:ext cx="10751184" cy="12700"/>
          </a:xfrm>
          <a:prstGeom prst="rect">
            <a:avLst/>
          </a:prstGeom>
        </p:spPr>
      </p:pic>
    </p:spTree>
  </p:cSld>
  <p:clrMapOvr>
    <a:masterClrMapping/>
  </p:clrMapOvr>
</p:sld>
</file>

<file path=ppt/slides/slide84.xml><?xml version="1.0" encoding="utf-8"?>
<p:sld xmlns:a16="http://schemas.microsoft.com/office/drawing/2014/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2" name="rect 1842"/>
          <p:cNvSpPr/>
          <p:nvPr/>
        </p:nvSpPr>
        <p:spPr>
          <a:xfrm>
            <a:off x="0" y="0"/>
            <a:ext cx="12192000" cy="6858000"/>
          </a:xfrm>
          <a:prstGeom prst="rect">
            <a:avLst/>
          </a:prstGeom>
          <a:solidFill>
            <a:srgbClr val="E4F4FB">
              <a:alpha val="100000"/>
            </a:srgbClr>
          </a:solidFill>
          <a:ln w="0" cap="flat">
            <a:noFill/>
            <a:prstDash val="solid"/>
            <a:miter lim="0"/>
          </a:ln>
        </p:spPr>
        <p:txBody>
          <a:bodyPr rtlCol="0"/>
          <a:lstStyle/>
          <a:p>
            <a:pPr algn="ctr"/>
            <a:endParaRPr lang="zh-CN" altLang="en-US"/>
          </a:p>
        </p:txBody>
      </p:sp>
      <p:grpSp>
        <p:nvGrpSpPr>
          <p:cNvPr id="146" name="group 146"/>
          <p:cNvGrpSpPr/>
          <p:nvPr/>
        </p:nvGrpSpPr>
        <p:grpSpPr>
          <a:xfrm rot="21600000">
            <a:off x="720852" y="1626107"/>
            <a:ext cx="10750296" cy="4460748"/>
            <a:chOff x="0" y="0"/>
            <a:chExt cx="10750296" cy="4460748"/>
          </a:xfrm>
        </p:grpSpPr>
        <p:sp>
          <p:nvSpPr>
            <p:cNvPr id="1844" name="path 1844"/>
            <p:cNvSpPr/>
            <p:nvPr/>
          </p:nvSpPr>
          <p:spPr>
            <a:xfrm>
              <a:off x="0" y="0"/>
              <a:ext cx="10750296" cy="4460747"/>
            </a:xfrm>
            <a:custGeom>
              <a:avLst/>
              <a:gdLst/>
              <a:ahLst/>
              <a:cxnLst/>
              <a:rect l="0" t="0" r="0" b="0"/>
              <a:pathLst>
                <a:path w="16929" h="7024">
                  <a:moveTo>
                    <a:pt x="0" y="0"/>
                  </a:moveTo>
                  <a:lnTo>
                    <a:pt x="16929" y="0"/>
                  </a:lnTo>
                  <a:lnTo>
                    <a:pt x="16929" y="1452"/>
                  </a:lnTo>
                  <a:lnTo>
                    <a:pt x="0" y="1452"/>
                  </a:lnTo>
                  <a:lnTo>
                    <a:pt x="0" y="0"/>
                  </a:lnTo>
                  <a:close/>
                </a:path>
                <a:path w="16929" h="7024">
                  <a:moveTo>
                    <a:pt x="0" y="2431"/>
                  </a:moveTo>
                  <a:lnTo>
                    <a:pt x="4171" y="2431"/>
                  </a:lnTo>
                  <a:lnTo>
                    <a:pt x="4171" y="3410"/>
                  </a:lnTo>
                  <a:lnTo>
                    <a:pt x="0" y="3410"/>
                  </a:lnTo>
                  <a:lnTo>
                    <a:pt x="0" y="2431"/>
                  </a:lnTo>
                  <a:close/>
                </a:path>
                <a:path w="16929" h="7024">
                  <a:moveTo>
                    <a:pt x="4171" y="2431"/>
                  </a:moveTo>
                  <a:lnTo>
                    <a:pt x="11138" y="2431"/>
                  </a:lnTo>
                  <a:lnTo>
                    <a:pt x="11138" y="3410"/>
                  </a:lnTo>
                  <a:lnTo>
                    <a:pt x="4171" y="3410"/>
                  </a:lnTo>
                  <a:lnTo>
                    <a:pt x="4171" y="2431"/>
                  </a:lnTo>
                  <a:close/>
                </a:path>
                <a:path w="16929" h="7024">
                  <a:moveTo>
                    <a:pt x="11138" y="2431"/>
                  </a:moveTo>
                  <a:lnTo>
                    <a:pt x="16929" y="2431"/>
                  </a:lnTo>
                  <a:lnTo>
                    <a:pt x="16929" y="3410"/>
                  </a:lnTo>
                  <a:lnTo>
                    <a:pt x="11138" y="3410"/>
                  </a:lnTo>
                  <a:lnTo>
                    <a:pt x="11138" y="2431"/>
                  </a:lnTo>
                  <a:close/>
                </a:path>
                <a:path w="16929" h="7024">
                  <a:moveTo>
                    <a:pt x="0" y="4576"/>
                  </a:moveTo>
                  <a:lnTo>
                    <a:pt x="4171" y="4576"/>
                  </a:lnTo>
                  <a:lnTo>
                    <a:pt x="4171" y="7024"/>
                  </a:lnTo>
                  <a:lnTo>
                    <a:pt x="0" y="7024"/>
                  </a:lnTo>
                  <a:lnTo>
                    <a:pt x="0" y="4576"/>
                  </a:lnTo>
                  <a:close/>
                </a:path>
                <a:path w="16929" h="7024">
                  <a:moveTo>
                    <a:pt x="4171" y="4576"/>
                  </a:moveTo>
                  <a:lnTo>
                    <a:pt x="11138" y="4576"/>
                  </a:lnTo>
                  <a:lnTo>
                    <a:pt x="11138" y="7024"/>
                  </a:lnTo>
                  <a:lnTo>
                    <a:pt x="4171" y="7024"/>
                  </a:lnTo>
                  <a:lnTo>
                    <a:pt x="4171" y="4576"/>
                  </a:lnTo>
                  <a:close/>
                </a:path>
              </a:pathLst>
            </a:custGeom>
            <a:solidFill>
              <a:srgbClr val="B9D6E6">
                <a:alpha val="100000"/>
              </a:srgbClr>
            </a:solidFill>
            <a:ln w="0" cap="flat">
              <a:noFill/>
              <a:prstDash val="solid"/>
              <a:miter lim="0"/>
            </a:ln>
          </p:spPr>
          <p:txBody>
            <a:bodyPr rtlCol="0"/>
            <a:lstStyle/>
            <a:p>
              <a:pPr algn="ctr"/>
              <a:endParaRPr lang="zh-CN" altLang="en-US"/>
            </a:p>
          </p:txBody>
        </p:sp>
        <p:sp>
          <p:nvSpPr>
            <p:cNvPr id="1846" name="path 1846"/>
            <p:cNvSpPr/>
            <p:nvPr/>
          </p:nvSpPr>
          <p:spPr>
            <a:xfrm>
              <a:off x="0" y="922020"/>
              <a:ext cx="10750296" cy="3538727"/>
            </a:xfrm>
            <a:custGeom>
              <a:avLst/>
              <a:gdLst/>
              <a:ahLst/>
              <a:cxnLst/>
              <a:rect l="0" t="0" r="0" b="0"/>
              <a:pathLst>
                <a:path w="16929" h="5572">
                  <a:moveTo>
                    <a:pt x="0" y="0"/>
                  </a:moveTo>
                  <a:lnTo>
                    <a:pt x="16929" y="0"/>
                  </a:lnTo>
                  <a:lnTo>
                    <a:pt x="16929" y="979"/>
                  </a:lnTo>
                  <a:lnTo>
                    <a:pt x="0" y="979"/>
                  </a:lnTo>
                  <a:lnTo>
                    <a:pt x="0" y="0"/>
                  </a:lnTo>
                  <a:close/>
                </a:path>
                <a:path w="16929" h="5572">
                  <a:moveTo>
                    <a:pt x="0" y="1958"/>
                  </a:moveTo>
                  <a:lnTo>
                    <a:pt x="4171" y="1958"/>
                  </a:lnTo>
                  <a:lnTo>
                    <a:pt x="4171" y="3124"/>
                  </a:lnTo>
                  <a:lnTo>
                    <a:pt x="0" y="3124"/>
                  </a:lnTo>
                  <a:lnTo>
                    <a:pt x="0" y="1958"/>
                  </a:lnTo>
                  <a:close/>
                </a:path>
                <a:path w="16929" h="5572">
                  <a:moveTo>
                    <a:pt x="4171" y="1958"/>
                  </a:moveTo>
                  <a:lnTo>
                    <a:pt x="11138" y="1958"/>
                  </a:lnTo>
                  <a:lnTo>
                    <a:pt x="11138" y="3124"/>
                  </a:lnTo>
                  <a:lnTo>
                    <a:pt x="4171" y="3124"/>
                  </a:lnTo>
                  <a:lnTo>
                    <a:pt x="4171" y="1958"/>
                  </a:lnTo>
                  <a:close/>
                </a:path>
                <a:path w="16929" h="5572">
                  <a:moveTo>
                    <a:pt x="11138" y="1958"/>
                  </a:moveTo>
                  <a:lnTo>
                    <a:pt x="16929" y="1958"/>
                  </a:lnTo>
                  <a:lnTo>
                    <a:pt x="16929" y="5572"/>
                  </a:lnTo>
                  <a:lnTo>
                    <a:pt x="11138" y="5572"/>
                  </a:lnTo>
                  <a:lnTo>
                    <a:pt x="11138" y="1958"/>
                  </a:lnTo>
                  <a:close/>
                </a:path>
              </a:pathLst>
            </a:custGeom>
            <a:solidFill>
              <a:srgbClr val="FFFFFF">
                <a:alpha val="100000"/>
              </a:srgbClr>
            </a:solidFill>
            <a:ln w="0" cap="flat">
              <a:noFill/>
              <a:prstDash val="solid"/>
              <a:miter lim="0"/>
            </a:ln>
          </p:spPr>
          <p:txBody>
            <a:bodyPr rtlCol="0"/>
            <a:lstStyle/>
            <a:p>
              <a:pPr algn="ctr"/>
              <a:endParaRPr lang="zh-CN" altLang="en-US"/>
            </a:p>
          </p:txBody>
        </p:sp>
      </p:grpSp>
      <p:graphicFrame>
        <p:nvGraphicFramePr>
          <p:cNvPr id="1848" name="table 1848"/>
          <p:cNvGraphicFramePr>
            <a:graphicFrameLocks noGrp="1"/>
          </p:cNvGraphicFramePr>
          <p:nvPr/>
        </p:nvGraphicFramePr>
        <p:xfrm>
          <a:off x="720090" y="3169920"/>
          <a:ext cx="10750549" cy="2922270"/>
        </p:xfrm>
        <a:graphic>
          <a:graphicData uri="http://schemas.openxmlformats.org/drawingml/2006/table">
            <a:tbl>
              <a:tblPr/>
              <a:tblGrid>
                <a:gridCol w="2649220">
                  <a:extLst>
                    <a:ext uri="{9D8B030D-6E8A-4147-A177-3AD203B41FA5}">
                      <a16:colId xmlns:a16="http://schemas.microsoft.com/office/drawing/2014/main" val="20000"/>
                    </a:ext>
                  </a:extLst>
                </a:gridCol>
                <a:gridCol w="4424045">
                  <a:extLst>
                    <a:ext uri="{9D8B030D-6E8A-4147-A177-3AD203B41FA5}">
                      <a16:colId xmlns:a16="http://schemas.microsoft.com/office/drawing/2014/main" val="20001"/>
                    </a:ext>
                  </a:extLst>
                </a:gridCol>
                <a:gridCol w="3677284">
                  <a:extLst>
                    <a:ext uri="{9D8B030D-6E8A-4147-A177-3AD203B41FA5}">
                      <a16:colId xmlns:a16="http://schemas.microsoft.com/office/drawing/2014/main" val="20002"/>
                    </a:ext>
                  </a:extLst>
                </a:gridCol>
              </a:tblGrid>
              <a:tr h="2922270">
                <a:tc>
                  <a:txBody>
                    <a:bodyPr/>
                    <a:lstStyle/>
                    <a:p>
                      <a:pPr algn="l" rtl="0" eaLnBrk="0">
                        <a:lnSpc>
                          <a:spcPct val="152000"/>
                        </a:lnSpc>
                        <a:tabLst/>
                      </a:pPr>
                      <a:endParaRPr sz="1000" dirty="0">
                        <a:latin typeface="Arial"/>
                        <a:ea typeface="Arial"/>
                        <a:cs typeface="Arial"/>
                      </a:endParaRPr>
                    </a:p>
                    <a:p>
                      <a:pPr algn="l" rtl="0" eaLnBrk="0">
                        <a:lnSpc>
                          <a:spcPct val="8355"/>
                        </a:lnSpc>
                        <a:tabLst/>
                      </a:pPr>
                      <a:endParaRPr sz="100" dirty="0">
                        <a:latin typeface="Arial"/>
                        <a:ea typeface="Arial"/>
                        <a:cs typeface="Arial"/>
                      </a:endParaRPr>
                    </a:p>
                    <a:p>
                      <a:pPr marL="872489" algn="l" rtl="0" eaLnBrk="0">
                        <a:lnSpc>
                          <a:spcPct val="84000"/>
                        </a:lnSpc>
                        <a:tabLst/>
                      </a:pPr>
                      <a:r>
                        <a:rPr sz="1600" kern="0" spc="120" dirty="0">
                          <a:solidFill>
                            <a:srgbClr val="000000">
                              <a:alpha val="100000"/>
                            </a:srgbClr>
                          </a:solidFill>
                          <a:latin typeface="Microsoft YaHei"/>
                          <a:ea typeface="Microsoft YaHei"/>
                          <a:cs typeface="Microsoft YaHei"/>
                        </a:rPr>
                        <a:t>检查要点</a:t>
                      </a:r>
                      <a:endParaRPr sz="1600" dirty="0">
                        <a:latin typeface="Microsoft YaHei"/>
                        <a:ea typeface="Microsoft YaHei"/>
                        <a:cs typeface="Microsoft YaHei"/>
                      </a:endParaRPr>
                    </a:p>
                    <a:p>
                      <a:pPr marL="69214" indent="80010" algn="l" rtl="0" eaLnBrk="0">
                        <a:lnSpc>
                          <a:spcPct val="110000"/>
                        </a:lnSpc>
                        <a:spcBef>
                          <a:spcPts val="1325"/>
                        </a:spcBef>
                        <a:tabLst/>
                      </a:pPr>
                      <a:r>
                        <a:rPr sz="1500" kern="0" spc="-30" dirty="0">
                          <a:solidFill>
                            <a:srgbClr val="000000">
                              <a:alpha val="100000"/>
                            </a:srgbClr>
                          </a:solidFill>
                          <a:latin typeface="Microsoft YaHei"/>
                          <a:ea typeface="Microsoft YaHei"/>
                          <a:cs typeface="Microsoft YaHei"/>
                        </a:rPr>
                        <a:t>（ </a:t>
                      </a:r>
                      <a:r>
                        <a:rPr sz="1500" kern="0" spc="-30" dirty="0">
                          <a:solidFill>
                            <a:srgbClr val="000000">
                              <a:alpha val="100000"/>
                            </a:srgbClr>
                          </a:solidFill>
                          <a:latin typeface="FangSong"/>
                          <a:ea typeface="FangSong"/>
                          <a:cs typeface="FangSong"/>
                        </a:rPr>
                        <a:t>2</a:t>
                      </a:r>
                      <a:r>
                        <a:rPr sz="1500" kern="0" spc="-330" dirty="0">
                          <a:solidFill>
                            <a:srgbClr val="000000">
                              <a:alpha val="100000"/>
                            </a:srgbClr>
                          </a:solidFill>
                          <a:latin typeface="FangSong"/>
                          <a:ea typeface="FangSong"/>
                          <a:cs typeface="FangSong"/>
                        </a:rPr>
                        <a:t> </a:t>
                      </a:r>
                      <a:r>
                        <a:rPr sz="1500" kern="0" spc="-30" dirty="0">
                          <a:solidFill>
                            <a:srgbClr val="000000">
                              <a:alpha val="100000"/>
                            </a:srgbClr>
                          </a:solidFill>
                          <a:latin typeface="Microsoft YaHei"/>
                          <a:ea typeface="Microsoft YaHei"/>
                          <a:cs typeface="Microsoft YaHei"/>
                        </a:rPr>
                        <a:t>）查固定式可燃气体浓</a:t>
                      </a:r>
                      <a:r>
                        <a:rPr sz="1500" kern="0" spc="0" dirty="0">
                          <a:solidFill>
                            <a:srgbClr val="000000">
                              <a:alpha val="100000"/>
                            </a:srgbClr>
                          </a:solidFill>
                          <a:latin typeface="Microsoft YaHei"/>
                          <a:ea typeface="Microsoft YaHei"/>
                          <a:cs typeface="Microsoft YaHei"/>
                        </a:rPr>
                        <a:t>     </a:t>
                      </a:r>
                      <a:r>
                        <a:rPr sz="1500" kern="0" spc="100" dirty="0">
                          <a:solidFill>
                            <a:srgbClr val="000000">
                              <a:alpha val="100000"/>
                            </a:srgbClr>
                          </a:solidFill>
                          <a:latin typeface="Microsoft YaHei"/>
                          <a:ea typeface="Microsoft YaHei"/>
                          <a:cs typeface="Microsoft YaHei"/>
                        </a:rPr>
                        <a:t>度报警装置的检定或</a:t>
                      </a:r>
                      <a:r>
                        <a:rPr sz="1500" kern="0" spc="90" dirty="0">
                          <a:solidFill>
                            <a:srgbClr val="000000">
                              <a:alpha val="100000"/>
                            </a:srgbClr>
                          </a:solidFill>
                          <a:latin typeface="Microsoft YaHei"/>
                          <a:ea typeface="Microsoft YaHei"/>
                          <a:cs typeface="Microsoft YaHei"/>
                        </a:rPr>
                        <a:t>校准证</a:t>
                      </a:r>
                      <a:r>
                        <a:rPr sz="1500" kern="0" spc="0" dirty="0">
                          <a:solidFill>
                            <a:srgbClr val="000000">
                              <a:alpha val="100000"/>
                            </a:srgbClr>
                          </a:solidFill>
                          <a:latin typeface="Microsoft YaHei"/>
                          <a:ea typeface="Microsoft YaHei"/>
                          <a:cs typeface="Microsoft YaHei"/>
                        </a:rPr>
                        <a:t>   </a:t>
                      </a:r>
                      <a:r>
                        <a:rPr sz="1500" kern="0" spc="30" dirty="0">
                          <a:solidFill>
                            <a:srgbClr val="000000">
                              <a:alpha val="100000"/>
                            </a:srgbClr>
                          </a:solidFill>
                          <a:latin typeface="Microsoft YaHei"/>
                          <a:ea typeface="Microsoft YaHei"/>
                          <a:cs typeface="Microsoft YaHei"/>
                        </a:rPr>
                        <a:t>书</a:t>
                      </a:r>
                      <a:r>
                        <a:rPr sz="1500" kern="0" spc="-30" dirty="0">
                          <a:solidFill>
                            <a:srgbClr val="000000">
                              <a:alpha val="100000"/>
                            </a:srgbClr>
                          </a:solidFill>
                          <a:latin typeface="Microsoft YaHei"/>
                          <a:ea typeface="Microsoft YaHei"/>
                          <a:cs typeface="Microsoft YaHei"/>
                        </a:rPr>
                        <a:t> </a:t>
                      </a:r>
                      <a:r>
                        <a:rPr sz="1500" kern="0" spc="30" dirty="0">
                          <a:solidFill>
                            <a:srgbClr val="000000">
                              <a:alpha val="100000"/>
                            </a:srgbClr>
                          </a:solidFill>
                          <a:latin typeface="Microsoft YaHei"/>
                          <a:ea typeface="Microsoft YaHei"/>
                          <a:cs typeface="Microsoft YaHei"/>
                        </a:rPr>
                        <a:t>；</a:t>
                      </a:r>
                      <a:endParaRPr sz="1500" dirty="0">
                        <a:latin typeface="Microsoft YaHei"/>
                        <a:ea typeface="Microsoft YaHei"/>
                        <a:cs typeface="Microsoft YaHei"/>
                      </a:endParaRPr>
                    </a:p>
                    <a:p>
                      <a:pPr algn="l" rtl="0" eaLnBrk="0">
                        <a:lnSpc>
                          <a:spcPct val="101000"/>
                        </a:lnSpc>
                        <a:tabLst/>
                      </a:pPr>
                      <a:endParaRPr sz="1000" dirty="0">
                        <a:latin typeface="Arial"/>
                        <a:ea typeface="Arial"/>
                        <a:cs typeface="Arial"/>
                      </a:endParaRPr>
                    </a:p>
                    <a:p>
                      <a:pPr algn="l" rtl="0" eaLnBrk="0">
                        <a:lnSpc>
                          <a:spcPct val="102000"/>
                        </a:lnSpc>
                        <a:tabLst/>
                      </a:pPr>
                      <a:endParaRPr sz="1000" dirty="0">
                        <a:latin typeface="Arial"/>
                        <a:ea typeface="Arial"/>
                        <a:cs typeface="Arial"/>
                      </a:endParaRPr>
                    </a:p>
                    <a:p>
                      <a:pPr algn="l" rtl="0" eaLnBrk="0">
                        <a:lnSpc>
                          <a:spcPct val="102000"/>
                        </a:lnSpc>
                        <a:tabLst/>
                      </a:pPr>
                      <a:endParaRPr sz="1000" dirty="0">
                        <a:latin typeface="Arial"/>
                        <a:ea typeface="Arial"/>
                        <a:cs typeface="Arial"/>
                      </a:endParaRPr>
                    </a:p>
                    <a:p>
                      <a:pPr algn="l" rtl="0" eaLnBrk="0">
                        <a:lnSpc>
                          <a:spcPct val="125000"/>
                        </a:lnSpc>
                        <a:tabLst/>
                      </a:pPr>
                      <a:endParaRPr sz="300" dirty="0">
                        <a:latin typeface="Arial"/>
                        <a:ea typeface="Arial"/>
                        <a:cs typeface="Arial"/>
                      </a:endParaRPr>
                    </a:p>
                    <a:p>
                      <a:pPr marL="69214" indent="80010" algn="l" rtl="0" eaLnBrk="0">
                        <a:lnSpc>
                          <a:spcPct val="110000"/>
                        </a:lnSpc>
                        <a:spcBef>
                          <a:spcPts val="1"/>
                        </a:spcBef>
                        <a:tabLst/>
                      </a:pPr>
                      <a:r>
                        <a:rPr sz="1500" kern="0" spc="-50" dirty="0">
                          <a:solidFill>
                            <a:srgbClr val="000000">
                              <a:alpha val="100000"/>
                            </a:srgbClr>
                          </a:solidFill>
                          <a:latin typeface="Microsoft YaHei"/>
                          <a:ea typeface="Microsoft YaHei"/>
                          <a:cs typeface="Microsoft YaHei"/>
                        </a:rPr>
                        <a:t>（</a:t>
                      </a:r>
                      <a:r>
                        <a:rPr sz="1500" kern="0" spc="220" dirty="0">
                          <a:solidFill>
                            <a:srgbClr val="000000">
                              <a:alpha val="100000"/>
                            </a:srgbClr>
                          </a:solidFill>
                          <a:latin typeface="Microsoft YaHei"/>
                          <a:ea typeface="Microsoft YaHei"/>
                          <a:cs typeface="Microsoft YaHei"/>
                        </a:rPr>
                        <a:t> </a:t>
                      </a:r>
                      <a:r>
                        <a:rPr sz="1500" kern="0" spc="-50" dirty="0">
                          <a:solidFill>
                            <a:srgbClr val="000000">
                              <a:alpha val="100000"/>
                            </a:srgbClr>
                          </a:solidFill>
                          <a:latin typeface="FangSong"/>
                          <a:ea typeface="FangSong"/>
                          <a:cs typeface="FangSong"/>
                        </a:rPr>
                        <a:t>3</a:t>
                      </a:r>
                      <a:r>
                        <a:rPr sz="1500" kern="0" spc="-340" dirty="0">
                          <a:solidFill>
                            <a:srgbClr val="000000">
                              <a:alpha val="100000"/>
                            </a:srgbClr>
                          </a:solidFill>
                          <a:latin typeface="FangSong"/>
                          <a:ea typeface="FangSong"/>
                          <a:cs typeface="FangSong"/>
                        </a:rPr>
                        <a:t> </a:t>
                      </a:r>
                      <a:r>
                        <a:rPr sz="1500" kern="0" spc="-50" dirty="0">
                          <a:solidFill>
                            <a:srgbClr val="000000">
                              <a:alpha val="100000"/>
                            </a:srgbClr>
                          </a:solidFill>
                          <a:latin typeface="Microsoft YaHei"/>
                          <a:ea typeface="Microsoft YaHei"/>
                          <a:cs typeface="Microsoft YaHei"/>
                        </a:rPr>
                        <a:t>）查固定式可燃气体浓</a:t>
                      </a:r>
                      <a:r>
                        <a:rPr sz="1500" kern="0" spc="0" dirty="0">
                          <a:solidFill>
                            <a:srgbClr val="000000">
                              <a:alpha val="100000"/>
                            </a:srgbClr>
                          </a:solidFill>
                          <a:latin typeface="Microsoft YaHei"/>
                          <a:ea typeface="Microsoft YaHei"/>
                          <a:cs typeface="Microsoft YaHei"/>
                        </a:rPr>
                        <a:t>     </a:t>
                      </a:r>
                      <a:r>
                        <a:rPr sz="1500" kern="0" spc="80" dirty="0">
                          <a:solidFill>
                            <a:srgbClr val="000000">
                              <a:alpha val="100000"/>
                            </a:srgbClr>
                          </a:solidFill>
                          <a:latin typeface="Microsoft YaHei"/>
                          <a:ea typeface="Microsoft YaHei"/>
                          <a:cs typeface="Microsoft YaHei"/>
                        </a:rPr>
                        <a:t>度报警装置的供电系统</a:t>
                      </a:r>
                      <a:r>
                        <a:rPr sz="1500" kern="0" spc="70" dirty="0">
                          <a:solidFill>
                            <a:srgbClr val="000000">
                              <a:alpha val="100000"/>
                            </a:srgbClr>
                          </a:solidFill>
                          <a:latin typeface="Microsoft YaHei"/>
                          <a:ea typeface="Microsoft YaHei"/>
                          <a:cs typeface="Microsoft YaHei"/>
                        </a:rPr>
                        <a:t> ；</a:t>
                      </a:r>
                      <a:endParaRPr sz="1500" dirty="0">
                        <a:latin typeface="Microsoft YaHei"/>
                        <a:ea typeface="Microsoft YaHei"/>
                        <a:cs typeface="Microsoft YaHei"/>
                      </a:endParaRPr>
                    </a:p>
                  </a:txBody>
                  <a:tcPr marL="0" marR="0" marT="0" marB="0">
                    <a:lnL>
                      <a:noFill/>
                    </a:lnL>
                    <a:lnR w="12700" cap="flat" cmpd="sng" algn="ctr">
                      <a:solidFill>
                        <a:srgbClr val="8EBFD6"/>
                      </a:solidFill>
                      <a:prstDash val="solid"/>
                      <a:round/>
                      <a:headEnd type="none" w="med" len="med"/>
                      <a:tailEnd type="none" w="med" len="med"/>
                    </a:lnR>
                    <a:lnT>
                      <a:noFill/>
                    </a:lnT>
                    <a:lnB w="12700" cap="flat" cmpd="sng" algn="ctr">
                      <a:solidFill>
                        <a:srgbClr val="8EBFD6"/>
                      </a:solidFill>
                      <a:prstDash val="solid"/>
                      <a:round/>
                      <a:headEnd type="none" w="med" len="med"/>
                      <a:tailEnd type="none" w="med" len="med"/>
                    </a:lnB>
                  </a:tcPr>
                </a:tc>
                <a:tc>
                  <a:txBody>
                    <a:bodyPr/>
                    <a:lstStyle/>
                    <a:p>
                      <a:pPr algn="l" rtl="0" eaLnBrk="0">
                        <a:lnSpc>
                          <a:spcPct val="152000"/>
                        </a:lnSpc>
                        <a:tabLst/>
                      </a:pPr>
                      <a:endParaRPr sz="1000" dirty="0">
                        <a:latin typeface="Arial"/>
                        <a:ea typeface="Arial"/>
                        <a:cs typeface="Arial"/>
                      </a:endParaRPr>
                    </a:p>
                    <a:p>
                      <a:pPr marL="1762125" algn="l" rtl="0" eaLnBrk="0">
                        <a:lnSpc>
                          <a:spcPct val="84000"/>
                        </a:lnSpc>
                        <a:spcBef>
                          <a:spcPts val="4"/>
                        </a:spcBef>
                        <a:tabLst/>
                      </a:pPr>
                      <a:r>
                        <a:rPr sz="1600" kern="0" spc="120" dirty="0">
                          <a:solidFill>
                            <a:srgbClr val="000000">
                              <a:alpha val="100000"/>
                            </a:srgbClr>
                          </a:solidFill>
                          <a:latin typeface="Microsoft YaHei"/>
                          <a:ea typeface="Microsoft YaHei"/>
                          <a:cs typeface="Microsoft YaHei"/>
                        </a:rPr>
                        <a:t>判定标准</a:t>
                      </a:r>
                      <a:endParaRPr sz="1600" dirty="0">
                        <a:latin typeface="Microsoft YaHei"/>
                        <a:ea typeface="Microsoft YaHei"/>
                        <a:cs typeface="Microsoft YaHei"/>
                      </a:endParaRPr>
                    </a:p>
                    <a:p>
                      <a:pPr algn="l" rtl="0" eaLnBrk="0">
                        <a:lnSpc>
                          <a:spcPct val="177000"/>
                        </a:lnSpc>
                        <a:tabLst/>
                      </a:pPr>
                      <a:endParaRPr sz="1000" dirty="0">
                        <a:latin typeface="Arial"/>
                        <a:ea typeface="Arial"/>
                        <a:cs typeface="Arial"/>
                      </a:endParaRPr>
                    </a:p>
                    <a:p>
                      <a:pPr marL="71755" indent="11429" algn="l" rtl="0" eaLnBrk="0">
                        <a:lnSpc>
                          <a:spcPct val="99000"/>
                        </a:lnSpc>
                        <a:spcBef>
                          <a:spcPts val="461"/>
                        </a:spcBef>
                        <a:tabLst/>
                      </a:pPr>
                      <a:r>
                        <a:rPr sz="1500" kern="0" spc="70" dirty="0">
                          <a:solidFill>
                            <a:srgbClr val="000000">
                              <a:alpha val="100000"/>
                            </a:srgbClr>
                          </a:solidFill>
                          <a:latin typeface="Microsoft YaHei"/>
                          <a:ea typeface="Microsoft YaHei"/>
                          <a:cs typeface="Microsoft YaHei"/>
                        </a:rPr>
                        <a:t>固定式可燃气体浓度报警装置超期未检 ，</a:t>
                      </a:r>
                      <a:r>
                        <a:rPr sz="1500" kern="0" spc="60" dirty="0">
                          <a:solidFill>
                            <a:srgbClr val="000000">
                              <a:alpha val="100000"/>
                            </a:srgbClr>
                          </a:solidFill>
                          <a:latin typeface="Microsoft YaHei"/>
                          <a:ea typeface="Microsoft YaHei"/>
                          <a:cs typeface="Microsoft YaHei"/>
                        </a:rPr>
                        <a:t>构成重</a:t>
                      </a:r>
                      <a:r>
                        <a:rPr sz="1500" kern="0" spc="0" dirty="0">
                          <a:solidFill>
                            <a:srgbClr val="000000">
                              <a:alpha val="100000"/>
                            </a:srgbClr>
                          </a:solidFill>
                          <a:latin typeface="Microsoft YaHei"/>
                          <a:ea typeface="Microsoft YaHei"/>
                          <a:cs typeface="Microsoft YaHei"/>
                        </a:rPr>
                        <a:t>  </a:t>
                      </a:r>
                      <a:r>
                        <a:rPr sz="1500" kern="0" spc="60" dirty="0">
                          <a:solidFill>
                            <a:srgbClr val="000000">
                              <a:alpha val="100000"/>
                            </a:srgbClr>
                          </a:solidFill>
                          <a:latin typeface="Microsoft YaHei"/>
                          <a:ea typeface="Microsoft YaHei"/>
                          <a:cs typeface="Microsoft YaHei"/>
                        </a:rPr>
                        <a:t>大隐患。</a:t>
                      </a:r>
                      <a:endParaRPr sz="1500" dirty="0">
                        <a:latin typeface="Microsoft YaHei"/>
                        <a:ea typeface="Microsoft YaHei"/>
                        <a:cs typeface="Microsoft YaHei"/>
                      </a:endParaRPr>
                    </a:p>
                    <a:p>
                      <a:pPr algn="l" rtl="0" eaLnBrk="0">
                        <a:lnSpc>
                          <a:spcPct val="104000"/>
                        </a:lnSpc>
                        <a:tabLst/>
                      </a:pPr>
                      <a:endParaRPr sz="1000" dirty="0">
                        <a:latin typeface="Arial"/>
                        <a:ea typeface="Arial"/>
                        <a:cs typeface="Arial"/>
                      </a:endParaRPr>
                    </a:p>
                    <a:p>
                      <a:pPr algn="l" rtl="0" eaLnBrk="0">
                        <a:lnSpc>
                          <a:spcPct val="104000"/>
                        </a:lnSpc>
                        <a:tabLst/>
                      </a:pPr>
                      <a:endParaRPr sz="1000" dirty="0">
                        <a:latin typeface="Arial"/>
                        <a:ea typeface="Arial"/>
                        <a:cs typeface="Arial"/>
                      </a:endParaRPr>
                    </a:p>
                    <a:p>
                      <a:pPr algn="l" rtl="0" eaLnBrk="0">
                        <a:lnSpc>
                          <a:spcPct val="104000"/>
                        </a:lnSpc>
                        <a:tabLst/>
                      </a:pPr>
                      <a:endParaRPr sz="1000" dirty="0">
                        <a:latin typeface="Arial"/>
                        <a:ea typeface="Arial"/>
                        <a:cs typeface="Arial"/>
                      </a:endParaRPr>
                    </a:p>
                    <a:p>
                      <a:pPr algn="l" rtl="0" eaLnBrk="0">
                        <a:lnSpc>
                          <a:spcPct val="104000"/>
                        </a:lnSpc>
                        <a:tabLst/>
                      </a:pPr>
                      <a:endParaRPr sz="1000" dirty="0">
                        <a:latin typeface="Arial"/>
                        <a:ea typeface="Arial"/>
                        <a:cs typeface="Arial"/>
                      </a:endParaRPr>
                    </a:p>
                    <a:p>
                      <a:pPr algn="l" rtl="0" eaLnBrk="0">
                        <a:lnSpc>
                          <a:spcPct val="127000"/>
                        </a:lnSpc>
                        <a:tabLst/>
                      </a:pPr>
                      <a:endParaRPr sz="300" dirty="0">
                        <a:latin typeface="Arial"/>
                        <a:ea typeface="Arial"/>
                        <a:cs typeface="Arial"/>
                      </a:endParaRPr>
                    </a:p>
                    <a:p>
                      <a:pPr marL="81914" indent="1905" algn="l" rtl="0" eaLnBrk="0">
                        <a:lnSpc>
                          <a:spcPct val="104000"/>
                        </a:lnSpc>
                        <a:tabLst/>
                      </a:pPr>
                      <a:r>
                        <a:rPr sz="1500" kern="0" spc="90" dirty="0">
                          <a:solidFill>
                            <a:srgbClr val="000000">
                              <a:alpha val="100000"/>
                            </a:srgbClr>
                          </a:solidFill>
                          <a:latin typeface="Microsoft YaHei"/>
                          <a:ea typeface="Microsoft YaHei"/>
                          <a:cs typeface="Microsoft YaHei"/>
                        </a:rPr>
                        <a:t>固定式可燃气体浓度报警控制系统未配备不间断</a:t>
                      </a:r>
                      <a:r>
                        <a:rPr sz="1500" kern="0" spc="30" dirty="0">
                          <a:solidFill>
                            <a:srgbClr val="000000">
                              <a:alpha val="100000"/>
                            </a:srgbClr>
                          </a:solidFill>
                          <a:latin typeface="Microsoft YaHei"/>
                          <a:ea typeface="Microsoft YaHei"/>
                          <a:cs typeface="Microsoft YaHei"/>
                        </a:rPr>
                        <a:t>  电源 ，构成重大隐患。</a:t>
                      </a:r>
                      <a:endParaRPr sz="1500" dirty="0">
                        <a:latin typeface="Microsoft YaHei"/>
                        <a:ea typeface="Microsoft YaHei"/>
                        <a:cs typeface="Microsoft YaHei"/>
                      </a:endParaRPr>
                    </a:p>
                  </a:txBody>
                  <a:tcPr marL="0" marR="0" marT="0" marB="0">
                    <a:lnL w="12700" cap="flat" cmpd="sng" algn="ctr">
                      <a:solidFill>
                        <a:srgbClr val="8EBFD6"/>
                      </a:solidFill>
                      <a:prstDash val="solid"/>
                      <a:round/>
                      <a:headEnd type="none" w="med" len="med"/>
                      <a:tailEnd type="none" w="med" len="med"/>
                    </a:lnL>
                    <a:lnR w="12700" cap="flat" cmpd="sng" algn="ctr">
                      <a:solidFill>
                        <a:srgbClr val="8EBFD6"/>
                      </a:solidFill>
                      <a:prstDash val="solid"/>
                      <a:round/>
                      <a:headEnd type="none" w="med" len="med"/>
                      <a:tailEnd type="none" w="med" len="med"/>
                    </a:lnR>
                    <a:lnT>
                      <a:noFill/>
                    </a:lnT>
                    <a:lnB w="12700" cap="flat" cmpd="sng" algn="ctr">
                      <a:solidFill>
                        <a:srgbClr val="8EBFD6"/>
                      </a:solidFill>
                      <a:prstDash val="solid"/>
                      <a:round/>
                      <a:headEnd type="none" w="med" len="med"/>
                      <a:tailEnd type="none" w="med" len="med"/>
                    </a:lnB>
                  </a:tcPr>
                </a:tc>
                <a:tc>
                  <a:txBody>
                    <a:bodyPr/>
                    <a:lstStyle/>
                    <a:p>
                      <a:pPr algn="l" rtl="0" eaLnBrk="0">
                        <a:lnSpc>
                          <a:spcPct val="151000"/>
                        </a:lnSpc>
                        <a:tabLst/>
                      </a:pPr>
                      <a:endParaRPr sz="1000" dirty="0">
                        <a:latin typeface="Arial"/>
                        <a:ea typeface="Arial"/>
                        <a:cs typeface="Arial"/>
                      </a:endParaRPr>
                    </a:p>
                    <a:p>
                      <a:pPr marL="1162050" algn="l" rtl="0" eaLnBrk="0">
                        <a:lnSpc>
                          <a:spcPct val="85000"/>
                        </a:lnSpc>
                        <a:spcBef>
                          <a:spcPts val="1"/>
                        </a:spcBef>
                        <a:tabLst/>
                      </a:pPr>
                      <a:r>
                        <a:rPr sz="1600" kern="0" spc="140" dirty="0">
                          <a:solidFill>
                            <a:srgbClr val="000000">
                              <a:alpha val="100000"/>
                            </a:srgbClr>
                          </a:solidFill>
                          <a:latin typeface="Microsoft YaHei"/>
                          <a:ea typeface="Microsoft YaHei"/>
                          <a:cs typeface="Microsoft YaHei"/>
                        </a:rPr>
                        <a:t>相关参考依据</a:t>
                      </a:r>
                      <a:endParaRPr sz="1600" dirty="0">
                        <a:latin typeface="Microsoft YaHei"/>
                        <a:ea typeface="Microsoft YaHei"/>
                        <a:cs typeface="Microsoft YaHei"/>
                      </a:endParaRPr>
                    </a:p>
                    <a:p>
                      <a:pPr algn="l" rtl="0" eaLnBrk="0">
                        <a:lnSpc>
                          <a:spcPct val="106000"/>
                        </a:lnSpc>
                        <a:tabLst/>
                      </a:pPr>
                      <a:endParaRPr sz="1000" dirty="0">
                        <a:latin typeface="Arial"/>
                        <a:ea typeface="Arial"/>
                        <a:cs typeface="Arial"/>
                      </a:endParaRPr>
                    </a:p>
                    <a:p>
                      <a:pPr algn="l" rtl="0" eaLnBrk="0">
                        <a:lnSpc>
                          <a:spcPct val="107000"/>
                        </a:lnSpc>
                        <a:tabLst/>
                      </a:pPr>
                      <a:endParaRPr sz="1000" dirty="0">
                        <a:latin typeface="Arial"/>
                        <a:ea typeface="Arial"/>
                        <a:cs typeface="Arial"/>
                      </a:endParaRPr>
                    </a:p>
                    <a:p>
                      <a:pPr marL="231775" indent="81914" algn="l" rtl="0" eaLnBrk="0">
                        <a:lnSpc>
                          <a:spcPct val="118000"/>
                        </a:lnSpc>
                        <a:spcBef>
                          <a:spcPts val="362"/>
                        </a:spcBef>
                        <a:tabLst/>
                      </a:pPr>
                      <a:r>
                        <a:rPr sz="1200" kern="0" spc="50" dirty="0">
                          <a:solidFill>
                            <a:srgbClr val="FF0000">
                              <a:alpha val="100000"/>
                            </a:srgbClr>
                          </a:solidFill>
                          <a:latin typeface="Microsoft YaHei"/>
                          <a:ea typeface="Microsoft YaHei"/>
                          <a:cs typeface="Microsoft YaHei"/>
                        </a:rPr>
                        <a:t>〖解读〗</a:t>
                      </a:r>
                      <a:r>
                        <a:rPr sz="1200" kern="0" spc="50" dirty="0">
                          <a:solidFill>
                            <a:srgbClr val="000000">
                              <a:alpha val="100000"/>
                            </a:srgbClr>
                          </a:solidFill>
                          <a:latin typeface="Microsoft YaHei"/>
                          <a:ea typeface="Microsoft YaHei"/>
                          <a:cs typeface="Microsoft YaHei"/>
                        </a:rPr>
                        <a:t>《可燃气体检</a:t>
                      </a:r>
                      <a:r>
                        <a:rPr sz="1200" kern="0" spc="40" dirty="0">
                          <a:solidFill>
                            <a:srgbClr val="000000">
                              <a:alpha val="100000"/>
                            </a:srgbClr>
                          </a:solidFill>
                          <a:latin typeface="Microsoft YaHei"/>
                          <a:ea typeface="Microsoft YaHei"/>
                          <a:cs typeface="Microsoft YaHei"/>
                        </a:rPr>
                        <a:t>测报警器检定规程》</a:t>
                      </a:r>
                      <a:r>
                        <a:rPr sz="1200" kern="0" spc="0" dirty="0">
                          <a:solidFill>
                            <a:srgbClr val="000000">
                              <a:alpha val="100000"/>
                            </a:srgbClr>
                          </a:solidFill>
                          <a:latin typeface="Microsoft YaHei"/>
                          <a:ea typeface="Microsoft YaHei"/>
                          <a:cs typeface="Microsoft YaHei"/>
                        </a:rPr>
                        <a:t>         JJG</a:t>
                      </a:r>
                      <a:r>
                        <a:rPr sz="1200" kern="0" spc="320" dirty="0">
                          <a:solidFill>
                            <a:srgbClr val="000000">
                              <a:alpha val="100000"/>
                            </a:srgbClr>
                          </a:solidFill>
                          <a:latin typeface="Microsoft YaHei"/>
                          <a:ea typeface="Microsoft YaHei"/>
                          <a:cs typeface="Microsoft YaHei"/>
                        </a:rPr>
                        <a:t> </a:t>
                      </a:r>
                      <a:r>
                        <a:rPr sz="1200" kern="0" spc="70" dirty="0">
                          <a:solidFill>
                            <a:srgbClr val="000000">
                              <a:alpha val="100000"/>
                            </a:srgbClr>
                          </a:solidFill>
                          <a:latin typeface="Microsoft YaHei"/>
                          <a:ea typeface="Microsoft YaHei"/>
                          <a:cs typeface="Microsoft YaHei"/>
                        </a:rPr>
                        <a:t>693-2011第5</a:t>
                      </a:r>
                      <a:r>
                        <a:rPr sz="1200" kern="0" spc="-150" dirty="0">
                          <a:solidFill>
                            <a:srgbClr val="000000">
                              <a:alpha val="100000"/>
                            </a:srgbClr>
                          </a:solidFill>
                          <a:latin typeface="Microsoft YaHei"/>
                          <a:ea typeface="Microsoft YaHei"/>
                          <a:cs typeface="Microsoft YaHei"/>
                        </a:rPr>
                        <a:t> </a:t>
                      </a:r>
                      <a:r>
                        <a:rPr sz="1200" kern="0" spc="60" dirty="0">
                          <a:solidFill>
                            <a:srgbClr val="000000">
                              <a:alpha val="100000"/>
                            </a:srgbClr>
                          </a:solidFill>
                          <a:latin typeface="Microsoft YaHei"/>
                          <a:ea typeface="Microsoft YaHei"/>
                          <a:cs typeface="Microsoft YaHei"/>
                        </a:rPr>
                        <a:t>.</a:t>
                      </a:r>
                      <a:r>
                        <a:rPr sz="1200" kern="0" spc="-120" dirty="0">
                          <a:solidFill>
                            <a:srgbClr val="000000">
                              <a:alpha val="100000"/>
                            </a:srgbClr>
                          </a:solidFill>
                          <a:latin typeface="Microsoft YaHei"/>
                          <a:ea typeface="Microsoft YaHei"/>
                          <a:cs typeface="Microsoft YaHei"/>
                        </a:rPr>
                        <a:t> </a:t>
                      </a:r>
                      <a:r>
                        <a:rPr sz="1200" kern="0" spc="60" dirty="0">
                          <a:solidFill>
                            <a:srgbClr val="000000">
                              <a:alpha val="100000"/>
                            </a:srgbClr>
                          </a:solidFill>
                          <a:latin typeface="Microsoft YaHei"/>
                          <a:ea typeface="Microsoft YaHei"/>
                          <a:cs typeface="Microsoft YaHei"/>
                        </a:rPr>
                        <a:t>5条 ：检定周期 ，仪器</a:t>
                      </a:r>
                      <a:r>
                        <a:rPr sz="1200" kern="0" spc="0" dirty="0">
                          <a:solidFill>
                            <a:srgbClr val="000000">
                              <a:alpha val="100000"/>
                            </a:srgbClr>
                          </a:solidFill>
                          <a:latin typeface="Microsoft YaHei"/>
                          <a:ea typeface="Microsoft YaHei"/>
                          <a:cs typeface="Microsoft YaHei"/>
                        </a:rPr>
                        <a:t>         的检定周期一般不超过</a:t>
                      </a:r>
                      <a:r>
                        <a:rPr sz="1200" kern="0" spc="-10" dirty="0">
                          <a:solidFill>
                            <a:srgbClr val="000000">
                              <a:alpha val="100000"/>
                            </a:srgbClr>
                          </a:solidFill>
                          <a:latin typeface="Microsoft YaHei"/>
                          <a:ea typeface="Microsoft YaHei"/>
                          <a:cs typeface="Microsoft YaHei"/>
                        </a:rPr>
                        <a:t>1年。</a:t>
                      </a:r>
                      <a:endParaRPr sz="1200" dirty="0">
                        <a:latin typeface="Microsoft YaHei"/>
                        <a:ea typeface="Microsoft YaHei"/>
                        <a:cs typeface="Microsoft YaHei"/>
                      </a:endParaRPr>
                    </a:p>
                    <a:p>
                      <a:pPr marL="232409" indent="81280" algn="l" rtl="0" eaLnBrk="0">
                        <a:lnSpc>
                          <a:spcPct val="117000"/>
                        </a:lnSpc>
                        <a:spcBef>
                          <a:spcPts val="64"/>
                        </a:spcBef>
                        <a:tabLst/>
                      </a:pPr>
                      <a:r>
                        <a:rPr sz="1200" kern="0" spc="-30" dirty="0">
                          <a:solidFill>
                            <a:srgbClr val="FF0000">
                              <a:alpha val="100000"/>
                            </a:srgbClr>
                          </a:solidFill>
                          <a:latin typeface="Microsoft YaHei"/>
                          <a:ea typeface="Microsoft YaHei"/>
                          <a:cs typeface="Microsoft YaHei"/>
                        </a:rPr>
                        <a:t>〖解读〗</a:t>
                      </a:r>
                      <a:r>
                        <a:rPr sz="1200" kern="0" spc="-30" dirty="0">
                          <a:solidFill>
                            <a:srgbClr val="000000">
                              <a:alpha val="100000"/>
                            </a:srgbClr>
                          </a:solidFill>
                          <a:latin typeface="Microsoft YaHei"/>
                          <a:ea typeface="Microsoft YaHei"/>
                          <a:cs typeface="Microsoft YaHei"/>
                        </a:rPr>
                        <a:t>《石油化工可燃气体和有毒</a:t>
                      </a:r>
                      <a:r>
                        <a:rPr sz="1200" kern="0" spc="-40" dirty="0">
                          <a:solidFill>
                            <a:srgbClr val="000000">
                              <a:alpha val="100000"/>
                            </a:srgbClr>
                          </a:solidFill>
                          <a:latin typeface="Microsoft YaHei"/>
                          <a:ea typeface="Microsoft YaHei"/>
                          <a:cs typeface="Microsoft YaHei"/>
                        </a:rPr>
                        <a:t>气体检测报</a:t>
                      </a:r>
                      <a:r>
                        <a:rPr sz="1200" kern="0" spc="0" dirty="0">
                          <a:solidFill>
                            <a:srgbClr val="000000">
                              <a:alpha val="100000"/>
                            </a:srgbClr>
                          </a:solidFill>
                          <a:latin typeface="Microsoft YaHei"/>
                          <a:ea typeface="Microsoft YaHei"/>
                          <a:cs typeface="Microsoft YaHei"/>
                        </a:rPr>
                        <a:t>      警设计标准》GB/T</a:t>
                      </a:r>
                      <a:r>
                        <a:rPr sz="1200" kern="0" spc="100" dirty="0">
                          <a:solidFill>
                            <a:srgbClr val="000000">
                              <a:alpha val="100000"/>
                            </a:srgbClr>
                          </a:solidFill>
                          <a:latin typeface="Microsoft YaHei"/>
                          <a:ea typeface="Microsoft YaHei"/>
                          <a:cs typeface="Microsoft YaHei"/>
                        </a:rPr>
                        <a:t> </a:t>
                      </a:r>
                      <a:r>
                        <a:rPr sz="1200" kern="0" spc="0" dirty="0">
                          <a:solidFill>
                            <a:srgbClr val="000000">
                              <a:alpha val="100000"/>
                            </a:srgbClr>
                          </a:solidFill>
                          <a:latin typeface="Microsoft YaHei"/>
                          <a:ea typeface="Microsoft YaHei"/>
                          <a:cs typeface="Microsoft YaHei"/>
                        </a:rPr>
                        <a:t>50493-20</a:t>
                      </a:r>
                      <a:r>
                        <a:rPr sz="1200" kern="0" spc="-10" dirty="0">
                          <a:solidFill>
                            <a:srgbClr val="000000">
                              <a:alpha val="100000"/>
                            </a:srgbClr>
                          </a:solidFill>
                          <a:latin typeface="Microsoft YaHei"/>
                          <a:ea typeface="Microsoft YaHei"/>
                          <a:cs typeface="Microsoft YaHei"/>
                        </a:rPr>
                        <a:t>19 第3. 0. 9 条</a:t>
                      </a:r>
                      <a:r>
                        <a:rPr sz="1200" kern="0" spc="170" dirty="0">
                          <a:solidFill>
                            <a:srgbClr val="000000">
                              <a:alpha val="100000"/>
                            </a:srgbClr>
                          </a:solidFill>
                          <a:latin typeface="Microsoft YaHei"/>
                          <a:ea typeface="Microsoft YaHei"/>
                          <a:cs typeface="Microsoft YaHei"/>
                        </a:rPr>
                        <a:t> </a:t>
                      </a:r>
                      <a:r>
                        <a:rPr sz="1200" kern="0" spc="-10" dirty="0">
                          <a:solidFill>
                            <a:srgbClr val="000000">
                              <a:alpha val="100000"/>
                            </a:srgbClr>
                          </a:solidFill>
                          <a:latin typeface="Microsoft YaHei"/>
                          <a:ea typeface="Microsoft YaHei"/>
                          <a:cs typeface="Microsoft YaHei"/>
                        </a:rPr>
                        <a:t>：</a:t>
                      </a:r>
                      <a:r>
                        <a:rPr sz="1200" kern="0" spc="0" dirty="0">
                          <a:solidFill>
                            <a:srgbClr val="000000">
                              <a:alpha val="100000"/>
                            </a:srgbClr>
                          </a:solidFill>
                          <a:latin typeface="Microsoft YaHei"/>
                          <a:ea typeface="Microsoft YaHei"/>
                          <a:cs typeface="Microsoft YaHei"/>
                        </a:rPr>
                        <a:t>      可燃气体和有毒气体检测报警系统的气体探</a:t>
                      </a:r>
                      <a:r>
                        <a:rPr sz="1200" kern="0" spc="-10" dirty="0">
                          <a:solidFill>
                            <a:srgbClr val="000000">
                              <a:alpha val="100000"/>
                            </a:srgbClr>
                          </a:solidFill>
                          <a:latin typeface="Microsoft YaHei"/>
                          <a:ea typeface="Microsoft YaHei"/>
                          <a:cs typeface="Microsoft YaHei"/>
                        </a:rPr>
                        <a:t>测器、   </a:t>
                      </a:r>
                      <a:r>
                        <a:rPr sz="1200" kern="0" spc="-20" dirty="0">
                          <a:solidFill>
                            <a:srgbClr val="000000">
                              <a:alpha val="100000"/>
                            </a:srgbClr>
                          </a:solidFill>
                          <a:latin typeface="Microsoft YaHei"/>
                          <a:ea typeface="Microsoft YaHei"/>
                          <a:cs typeface="Microsoft YaHei"/>
                        </a:rPr>
                        <a:t>报警控制单元、现场警报器等的供电负荷 ，应按</a:t>
                      </a:r>
                      <a:r>
                        <a:rPr sz="1200" kern="0" spc="0" dirty="0">
                          <a:solidFill>
                            <a:srgbClr val="000000">
                              <a:alpha val="100000"/>
                            </a:srgbClr>
                          </a:solidFill>
                          <a:latin typeface="Microsoft YaHei"/>
                          <a:ea typeface="Microsoft YaHei"/>
                          <a:cs typeface="Microsoft YaHei"/>
                        </a:rPr>
                        <a:t>      </a:t>
                      </a:r>
                      <a:r>
                        <a:rPr sz="1200" kern="0" spc="-20" dirty="0">
                          <a:solidFill>
                            <a:srgbClr val="000000">
                              <a:alpha val="100000"/>
                            </a:srgbClr>
                          </a:solidFill>
                          <a:latin typeface="Microsoft YaHei"/>
                          <a:ea typeface="Microsoft YaHei"/>
                          <a:cs typeface="Microsoft YaHei"/>
                        </a:rPr>
                        <a:t>一级用电负荷中特别重要的负荷考虑 ，宜采用</a:t>
                      </a:r>
                      <a:endParaRPr sz="1200" dirty="0">
                        <a:latin typeface="Microsoft YaHei"/>
                        <a:ea typeface="Microsoft YaHei"/>
                        <a:cs typeface="Microsoft YaHei"/>
                      </a:endParaRPr>
                    </a:p>
                    <a:p>
                      <a:pPr algn="l" rtl="0" eaLnBrk="0">
                        <a:lnSpc>
                          <a:spcPct val="114000"/>
                        </a:lnSpc>
                        <a:tabLst/>
                      </a:pPr>
                      <a:endParaRPr sz="300" dirty="0">
                        <a:latin typeface="Arial"/>
                        <a:ea typeface="Arial"/>
                        <a:cs typeface="Arial"/>
                      </a:endParaRPr>
                    </a:p>
                    <a:p>
                      <a:pPr marL="243840" algn="l" rtl="0" eaLnBrk="0">
                        <a:lnSpc>
                          <a:spcPct val="88000"/>
                        </a:lnSpc>
                        <a:spcBef>
                          <a:spcPts val="3"/>
                        </a:spcBef>
                        <a:tabLst/>
                      </a:pPr>
                      <a:r>
                        <a:rPr sz="1200" kern="0" spc="-10" dirty="0">
                          <a:solidFill>
                            <a:srgbClr val="000000">
                              <a:alpha val="100000"/>
                            </a:srgbClr>
                          </a:solidFill>
                          <a:latin typeface="Microsoft YaHei"/>
                          <a:ea typeface="Microsoft YaHei"/>
                          <a:cs typeface="Microsoft YaHei"/>
                        </a:rPr>
                        <a:t>UPS 电源装置供</a:t>
                      </a:r>
                      <a:r>
                        <a:rPr sz="1200" kern="0" spc="-20" dirty="0">
                          <a:solidFill>
                            <a:srgbClr val="000000">
                              <a:alpha val="100000"/>
                            </a:srgbClr>
                          </a:solidFill>
                          <a:latin typeface="Microsoft YaHei"/>
                          <a:ea typeface="Microsoft YaHei"/>
                          <a:cs typeface="Microsoft YaHei"/>
                        </a:rPr>
                        <a:t>电。</a:t>
                      </a:r>
                      <a:endParaRPr sz="1200" dirty="0">
                        <a:latin typeface="Microsoft YaHei"/>
                        <a:ea typeface="Microsoft YaHei"/>
                        <a:cs typeface="Microsoft YaHei"/>
                      </a:endParaRPr>
                    </a:p>
                  </a:txBody>
                  <a:tcPr marL="0" marR="0" marT="0" marB="0">
                    <a:lnL w="12700" cap="flat" cmpd="sng" algn="ctr">
                      <a:solidFill>
                        <a:srgbClr val="8EBFD6"/>
                      </a:solidFill>
                      <a:prstDash val="solid"/>
                      <a:round/>
                      <a:headEnd type="none" w="med" len="med"/>
                      <a:tailEnd type="none" w="med" len="med"/>
                    </a:lnL>
                    <a:lnR>
                      <a:noFill/>
                    </a:lnR>
                    <a:lnT>
                      <a:noFill/>
                    </a:lnT>
                    <a:lnB w="12700" cap="flat" cmpd="sng" algn="ctr">
                      <a:solidFill>
                        <a:srgbClr val="8EBFD6"/>
                      </a:solidFill>
                      <a:prstDash val="solid"/>
                      <a:round/>
                      <a:headEnd type="none" w="med" len="med"/>
                      <a:tailEnd type="none" w="med" len="med"/>
                    </a:lnB>
                  </a:tcPr>
                </a:tc>
                <a:extLst>
                  <a:ext uri="{0D108BD9-81ED-4DB2-BD59-A6C34878D82A}">
                    <a16:rowId xmlns:a16="http://schemas.microsoft.com/office/drawing/2014/main" val="10000"/>
                  </a:ext>
                </a:extLst>
              </a:tr>
            </a:tbl>
          </a:graphicData>
        </a:graphic>
      </p:graphicFrame>
      <p:sp>
        <p:nvSpPr>
          <p:cNvPr id="1850" name="textbox 1850"/>
          <p:cNvSpPr/>
          <p:nvPr/>
        </p:nvSpPr>
        <p:spPr>
          <a:xfrm>
            <a:off x="702236" y="510426"/>
            <a:ext cx="8719819" cy="1052194"/>
          </a:xfrm>
          <a:prstGeom prst="rect">
            <a:avLst/>
          </a:prstGeom>
          <a:noFill/>
          <a:ln w="0" cap="flat">
            <a:noFill/>
            <a:prstDash val="solid"/>
            <a:miter lim="0"/>
          </a:ln>
        </p:spPr>
        <p:txBody>
          <a:bodyPr vert="horz" wrap="square" lIns="0" tIns="0" rIns="0" bIns="0"/>
          <a:lstStyle/>
          <a:p>
            <a:pPr algn="l" rtl="0" eaLnBrk="0">
              <a:lnSpc>
                <a:spcPct val="83341"/>
              </a:lnSpc>
              <a:tabLst/>
            </a:pPr>
            <a:endParaRPr sz="100" dirty="0">
              <a:latin typeface="Arial"/>
              <a:ea typeface="Arial"/>
              <a:cs typeface="Arial"/>
            </a:endParaRPr>
          </a:p>
          <a:p>
            <a:pPr marL="215900" algn="l" rtl="0" eaLnBrk="0">
              <a:lnSpc>
                <a:spcPts val="4227"/>
              </a:lnSpc>
              <a:tabLst/>
            </a:pPr>
            <a:r>
              <a:rPr sz="3200" b="1" kern="0" spc="-80" dirty="0">
                <a:solidFill>
                  <a:srgbClr val="000000">
                    <a:alpha val="100000"/>
                  </a:srgbClr>
                </a:solidFill>
                <a:latin typeface="Microsoft YaHei"/>
                <a:ea typeface="Microsoft YaHei"/>
                <a:cs typeface="Microsoft YaHei"/>
              </a:rPr>
              <a:t>《城镇燃气经营安全重大隐患判定标准》解析</a:t>
            </a:r>
            <a:endParaRPr sz="3200" dirty="0">
              <a:latin typeface="Microsoft YaHei"/>
              <a:ea typeface="Microsoft YaHei"/>
              <a:cs typeface="Microsoft YaHei"/>
            </a:endParaRPr>
          </a:p>
          <a:p>
            <a:pPr algn="l" rtl="0" eaLnBrk="0">
              <a:lnSpc>
                <a:spcPct val="104000"/>
              </a:lnSpc>
              <a:tabLst/>
            </a:pPr>
            <a:endParaRPr sz="1000" dirty="0">
              <a:latin typeface="Arial"/>
              <a:ea typeface="Arial"/>
              <a:cs typeface="Arial"/>
            </a:endParaRPr>
          </a:p>
          <a:p>
            <a:pPr algn="l" rtl="0" eaLnBrk="0">
              <a:lnSpc>
                <a:spcPct val="100000"/>
              </a:lnSpc>
              <a:tabLst/>
            </a:pPr>
            <a:endParaRPr sz="400" dirty="0">
              <a:latin typeface="Arial"/>
              <a:ea typeface="Arial"/>
              <a:cs typeface="Arial"/>
            </a:endParaRPr>
          </a:p>
          <a:p>
            <a:pPr marL="52069" algn="l" rtl="0" eaLnBrk="0">
              <a:lnSpc>
                <a:spcPts val="2123"/>
              </a:lnSpc>
              <a:spcBef>
                <a:spcPts val="1"/>
              </a:spcBef>
              <a:tabLst/>
            </a:pPr>
            <a:r>
              <a:rPr sz="1600" kern="0" spc="10" dirty="0">
                <a:solidFill>
                  <a:srgbClr val="FF0000">
                    <a:alpha val="100000"/>
                  </a:srgbClr>
                </a:solidFill>
                <a:latin typeface="Wingdings"/>
                <a:ea typeface="Wingdings"/>
                <a:cs typeface="Wingdings"/>
              </a:rPr>
              <a:t>n</a:t>
            </a:r>
            <a:r>
              <a:rPr sz="1600" kern="0" spc="-570" dirty="0">
                <a:solidFill>
                  <a:srgbClr val="FF0000">
                    <a:alpha val="100000"/>
                  </a:srgbClr>
                </a:solidFill>
                <a:latin typeface="Wingdings"/>
                <a:ea typeface="Wingdings"/>
                <a:cs typeface="Wingdings"/>
              </a:rPr>
              <a:t> </a:t>
            </a:r>
            <a:r>
              <a:rPr sz="1600" kern="0" spc="10" dirty="0">
                <a:solidFill>
                  <a:srgbClr val="000000">
                    <a:alpha val="100000"/>
                  </a:srgbClr>
                </a:solidFill>
                <a:latin typeface="Microsoft YaHei"/>
                <a:ea typeface="Microsoft YaHei"/>
                <a:cs typeface="Microsoft YaHei"/>
              </a:rPr>
              <a:t>第五条  燃气经营者在燃气厂站安全管理中</a:t>
            </a:r>
            <a:r>
              <a:rPr sz="1600" kern="0" spc="0" dirty="0">
                <a:solidFill>
                  <a:srgbClr val="000000">
                    <a:alpha val="100000"/>
                  </a:srgbClr>
                </a:solidFill>
                <a:latin typeface="Microsoft YaHei"/>
                <a:ea typeface="Microsoft YaHei"/>
                <a:cs typeface="Microsoft YaHei"/>
              </a:rPr>
              <a:t> ，有下列情形之一的 ，判定为重大隐患 </a:t>
            </a:r>
            <a:r>
              <a:rPr sz="1600" kern="0" spc="-380" dirty="0">
                <a:solidFill>
                  <a:srgbClr val="000000">
                    <a:alpha val="100000"/>
                  </a:srgbClr>
                </a:solidFill>
                <a:latin typeface="Microsoft YaHei"/>
                <a:ea typeface="Microsoft YaHei"/>
                <a:cs typeface="Microsoft YaHei"/>
              </a:rPr>
              <a:t>：（</a:t>
            </a:r>
            <a:r>
              <a:rPr sz="1600" kern="0" spc="80" dirty="0">
                <a:solidFill>
                  <a:srgbClr val="000000">
                    <a:alpha val="100000"/>
                  </a:srgbClr>
                </a:solidFill>
                <a:latin typeface="Microsoft YaHei"/>
                <a:ea typeface="Microsoft YaHei"/>
                <a:cs typeface="Microsoft YaHei"/>
              </a:rPr>
              <a:t> </a:t>
            </a:r>
            <a:r>
              <a:rPr sz="1600" kern="0" spc="0" dirty="0">
                <a:solidFill>
                  <a:srgbClr val="000000">
                    <a:alpha val="100000"/>
                  </a:srgbClr>
                </a:solidFill>
                <a:latin typeface="Microsoft YaHei"/>
                <a:ea typeface="Microsoft YaHei"/>
                <a:cs typeface="Microsoft YaHei"/>
              </a:rPr>
              <a:t>5种）</a:t>
            </a:r>
            <a:endParaRPr sz="1600" dirty="0">
              <a:latin typeface="Microsoft YaHei"/>
              <a:ea typeface="Microsoft YaHei"/>
              <a:cs typeface="Microsoft YaHei"/>
            </a:endParaRPr>
          </a:p>
        </p:txBody>
      </p:sp>
      <p:sp>
        <p:nvSpPr>
          <p:cNvPr id="1852" name="textbox 1852"/>
          <p:cNvSpPr/>
          <p:nvPr/>
        </p:nvSpPr>
        <p:spPr>
          <a:xfrm>
            <a:off x="919643" y="1802229"/>
            <a:ext cx="10114915" cy="591184"/>
          </a:xfrm>
          <a:prstGeom prst="rect">
            <a:avLst/>
          </a:prstGeom>
          <a:noFill/>
          <a:ln w="0" cap="flat">
            <a:noFill/>
            <a:prstDash val="solid"/>
            <a:miter lim="0"/>
          </a:ln>
        </p:spPr>
        <p:txBody>
          <a:bodyPr vert="horz" wrap="square" lIns="0" tIns="0" rIns="0" bIns="0"/>
          <a:lstStyle/>
          <a:p>
            <a:pPr algn="l" rtl="0" eaLnBrk="0">
              <a:lnSpc>
                <a:spcPct val="17935"/>
              </a:lnSpc>
              <a:tabLst/>
            </a:pPr>
            <a:endParaRPr sz="100" dirty="0">
              <a:latin typeface="Arial"/>
              <a:ea typeface="Arial"/>
              <a:cs typeface="Arial"/>
            </a:endParaRPr>
          </a:p>
          <a:p>
            <a:pPr marL="33019" indent="80644" algn="l" rtl="0" eaLnBrk="0">
              <a:lnSpc>
                <a:spcPct val="118000"/>
              </a:lnSpc>
              <a:tabLst/>
            </a:pPr>
            <a:r>
              <a:rPr sz="1600" kern="0" spc="80" dirty="0">
                <a:solidFill>
                  <a:srgbClr val="000000">
                    <a:alpha val="100000"/>
                  </a:srgbClr>
                </a:solidFill>
                <a:latin typeface="Microsoft YaHei"/>
                <a:ea typeface="Microsoft YaHei"/>
                <a:cs typeface="Microsoft YaHei"/>
              </a:rPr>
              <a:t>（ 五 ）燃气厂站内可燃气体泄漏浓度可能达到爆炸下限20%的燃气设施区域内或建（ 构 ）筑物内 ，未设</a:t>
            </a:r>
            <a:r>
              <a:rPr sz="1600" kern="0" spc="60" dirty="0">
                <a:solidFill>
                  <a:srgbClr val="000000">
                    <a:alpha val="100000"/>
                  </a:srgbClr>
                </a:solidFill>
                <a:latin typeface="Microsoft YaHei"/>
                <a:ea typeface="Microsoft YaHei"/>
                <a:cs typeface="Microsoft YaHei"/>
              </a:rPr>
              <a:t> </a:t>
            </a:r>
            <a:r>
              <a:rPr sz="1600" kern="0" spc="150" dirty="0">
                <a:solidFill>
                  <a:srgbClr val="000000">
                    <a:alpha val="100000"/>
                  </a:srgbClr>
                </a:solidFill>
                <a:latin typeface="Microsoft YaHei"/>
                <a:ea typeface="Microsoft YaHei"/>
                <a:cs typeface="Microsoft YaHei"/>
              </a:rPr>
              <a:t>置固定式可燃气体浓度</a:t>
            </a:r>
            <a:r>
              <a:rPr sz="1600" kern="0" spc="140" dirty="0">
                <a:solidFill>
                  <a:srgbClr val="000000">
                    <a:alpha val="100000"/>
                  </a:srgbClr>
                </a:solidFill>
                <a:latin typeface="Microsoft YaHei"/>
                <a:ea typeface="Microsoft YaHei"/>
                <a:cs typeface="Microsoft YaHei"/>
              </a:rPr>
              <a:t>报警装置。</a:t>
            </a:r>
            <a:endParaRPr sz="1600" dirty="0">
              <a:latin typeface="Microsoft YaHei"/>
              <a:ea typeface="Microsoft YaHei"/>
              <a:cs typeface="Microsoft YaHei"/>
            </a:endParaRPr>
          </a:p>
        </p:txBody>
      </p:sp>
      <p:sp>
        <p:nvSpPr>
          <p:cNvPr id="1854" name="textbox 1854"/>
          <p:cNvSpPr/>
          <p:nvPr/>
        </p:nvSpPr>
        <p:spPr>
          <a:xfrm>
            <a:off x="5094022" y="2724248"/>
            <a:ext cx="1997710" cy="295275"/>
          </a:xfrm>
          <a:prstGeom prst="rect">
            <a:avLst/>
          </a:prstGeom>
          <a:noFill/>
          <a:ln w="0" cap="flat">
            <a:noFill/>
            <a:prstDash val="solid"/>
            <a:miter lim="0"/>
          </a:ln>
        </p:spPr>
        <p:txBody>
          <a:bodyPr vert="horz" wrap="square" lIns="0" tIns="0" rIns="0" bIns="0"/>
          <a:lstStyle/>
          <a:p>
            <a:pPr algn="l" rtl="0" eaLnBrk="0">
              <a:lnSpc>
                <a:spcPct val="83341"/>
              </a:lnSpc>
              <a:tabLst/>
            </a:pPr>
            <a:endParaRPr sz="100" dirty="0">
              <a:latin typeface="Arial"/>
              <a:ea typeface="Arial"/>
              <a:cs typeface="Arial"/>
            </a:endParaRPr>
          </a:p>
          <a:p>
            <a:pPr marL="12700" algn="l" rtl="0" eaLnBrk="0">
              <a:lnSpc>
                <a:spcPts val="2123"/>
              </a:lnSpc>
              <a:tabLst/>
            </a:pPr>
            <a:r>
              <a:rPr sz="1600" kern="0" spc="130" dirty="0">
                <a:solidFill>
                  <a:srgbClr val="000000">
                    <a:alpha val="100000"/>
                  </a:srgbClr>
                </a:solidFill>
                <a:latin typeface="Microsoft YaHei"/>
                <a:ea typeface="Microsoft YaHei"/>
                <a:cs typeface="Microsoft YaHei"/>
              </a:rPr>
              <a:t>6</a:t>
            </a:r>
            <a:r>
              <a:rPr sz="1600" kern="0" spc="-220" dirty="0">
                <a:solidFill>
                  <a:srgbClr val="000000">
                    <a:alpha val="100000"/>
                  </a:srgbClr>
                </a:solidFill>
                <a:latin typeface="Microsoft YaHei"/>
                <a:ea typeface="Microsoft YaHei"/>
                <a:cs typeface="Microsoft YaHei"/>
              </a:rPr>
              <a:t> </a:t>
            </a:r>
            <a:r>
              <a:rPr sz="1600" kern="0" spc="130" dirty="0">
                <a:solidFill>
                  <a:srgbClr val="000000">
                    <a:alpha val="100000"/>
                  </a:srgbClr>
                </a:solidFill>
                <a:latin typeface="Microsoft YaHei"/>
                <a:ea typeface="Microsoft YaHei"/>
                <a:cs typeface="Microsoft YaHei"/>
              </a:rPr>
              <a:t>、</a:t>
            </a:r>
            <a:r>
              <a:rPr sz="1600" kern="0" spc="-240" dirty="0">
                <a:solidFill>
                  <a:srgbClr val="000000">
                    <a:alpha val="100000"/>
                  </a:srgbClr>
                </a:solidFill>
                <a:latin typeface="Microsoft YaHei"/>
                <a:ea typeface="Microsoft YaHei"/>
                <a:cs typeface="Microsoft YaHei"/>
              </a:rPr>
              <a:t> </a:t>
            </a:r>
            <a:r>
              <a:rPr sz="1600" kern="0" spc="0" dirty="0">
                <a:solidFill>
                  <a:srgbClr val="000000">
                    <a:alpha val="100000"/>
                  </a:srgbClr>
                </a:solidFill>
                <a:latin typeface="Microsoft YaHei"/>
                <a:ea typeface="Microsoft YaHei"/>
                <a:cs typeface="Microsoft YaHei"/>
              </a:rPr>
              <a:t>CNG</a:t>
            </a:r>
            <a:r>
              <a:rPr sz="1600" kern="0" spc="130" dirty="0">
                <a:solidFill>
                  <a:srgbClr val="000000">
                    <a:alpha val="100000"/>
                  </a:srgbClr>
                </a:solidFill>
                <a:latin typeface="Microsoft YaHei"/>
                <a:ea typeface="Microsoft YaHei"/>
                <a:cs typeface="Microsoft YaHei"/>
              </a:rPr>
              <a:t>汽车加气站</a:t>
            </a:r>
            <a:endParaRPr sz="1600" dirty="0">
              <a:latin typeface="Microsoft YaHei"/>
              <a:ea typeface="Microsoft YaHei"/>
              <a:cs typeface="Microsoft YaHei"/>
            </a:endParaRPr>
          </a:p>
        </p:txBody>
      </p:sp>
      <p:pic>
        <p:nvPicPr>
          <p:cNvPr id="1856" name="picture 1856"/>
          <p:cNvPicPr>
            <a:picLocks noChangeAspect="1"/>
          </p:cNvPicPr>
          <p:nvPr/>
        </p:nvPicPr>
        <p:blipFill>
          <a:blip r:embed="rId2"/>
          <a:stretch>
            <a:fillRect/>
          </a:stretch>
        </p:blipFill>
        <p:spPr>
          <a:xfrm rot="21600000">
            <a:off x="11472671" y="0"/>
            <a:ext cx="719328" cy="720852"/>
          </a:xfrm>
          <a:prstGeom prst="rect">
            <a:avLst/>
          </a:prstGeom>
        </p:spPr>
      </p:pic>
      <p:pic>
        <p:nvPicPr>
          <p:cNvPr id="1858" name="picture 1858"/>
          <p:cNvPicPr>
            <a:picLocks noChangeAspect="1"/>
          </p:cNvPicPr>
          <p:nvPr/>
        </p:nvPicPr>
        <p:blipFill>
          <a:blip r:embed="rId3"/>
          <a:stretch>
            <a:fillRect/>
          </a:stretch>
        </p:blipFill>
        <p:spPr>
          <a:xfrm rot="21600000">
            <a:off x="0" y="6138671"/>
            <a:ext cx="720852" cy="719328"/>
          </a:xfrm>
          <a:prstGeom prst="rect">
            <a:avLst/>
          </a:prstGeom>
        </p:spPr>
      </p:pic>
      <p:pic>
        <p:nvPicPr>
          <p:cNvPr id="1860" name="picture 1860"/>
          <p:cNvPicPr>
            <a:picLocks noChangeAspect="1"/>
          </p:cNvPicPr>
          <p:nvPr/>
        </p:nvPicPr>
        <p:blipFill>
          <a:blip r:embed="rId4"/>
          <a:stretch>
            <a:fillRect/>
          </a:stretch>
        </p:blipFill>
        <p:spPr>
          <a:xfrm rot="21600000">
            <a:off x="720090" y="1619250"/>
            <a:ext cx="10751184" cy="12700"/>
          </a:xfrm>
          <a:prstGeom prst="rect">
            <a:avLst/>
          </a:prstGeom>
        </p:spPr>
      </p:pic>
      <p:pic>
        <p:nvPicPr>
          <p:cNvPr id="1862" name="picture 1862"/>
          <p:cNvPicPr>
            <a:picLocks noChangeAspect="1"/>
          </p:cNvPicPr>
          <p:nvPr/>
        </p:nvPicPr>
        <p:blipFill>
          <a:blip r:embed="rId4"/>
          <a:stretch>
            <a:fillRect/>
          </a:stretch>
        </p:blipFill>
        <p:spPr>
          <a:xfrm rot="21600000">
            <a:off x="720090" y="2541270"/>
            <a:ext cx="10751184" cy="12700"/>
          </a:xfrm>
          <a:prstGeom prst="rect">
            <a:avLst/>
          </a:prstGeom>
        </p:spPr>
      </p:pic>
    </p:spTree>
  </p:cSld>
  <p:clrMapOvr>
    <a:masterClrMapping/>
  </p:clrMapOvr>
</p:sld>
</file>

<file path=ppt/slides/slide85.xml><?xml version="1.0" encoding="utf-8"?>
<p:sld xmlns:a16="http://schemas.microsoft.com/office/drawing/2014/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64" name="rect 1864"/>
          <p:cNvSpPr/>
          <p:nvPr/>
        </p:nvSpPr>
        <p:spPr>
          <a:xfrm>
            <a:off x="0" y="0"/>
            <a:ext cx="12192000" cy="6858000"/>
          </a:xfrm>
          <a:prstGeom prst="rect">
            <a:avLst/>
          </a:prstGeom>
          <a:solidFill>
            <a:srgbClr val="E4F4FB">
              <a:alpha val="100000"/>
            </a:srgbClr>
          </a:solidFill>
          <a:ln w="0" cap="flat">
            <a:noFill/>
            <a:prstDash val="solid"/>
            <a:miter lim="0"/>
          </a:ln>
        </p:spPr>
        <p:txBody>
          <a:bodyPr rtlCol="0"/>
          <a:lstStyle/>
          <a:p>
            <a:pPr algn="ctr"/>
            <a:endParaRPr lang="zh-CN" altLang="en-US"/>
          </a:p>
        </p:txBody>
      </p:sp>
      <p:grpSp>
        <p:nvGrpSpPr>
          <p:cNvPr id="148" name="group 148"/>
          <p:cNvGrpSpPr/>
          <p:nvPr/>
        </p:nvGrpSpPr>
        <p:grpSpPr>
          <a:xfrm rot="21600000">
            <a:off x="720852" y="1626107"/>
            <a:ext cx="10750296" cy="5145024"/>
            <a:chOff x="0" y="0"/>
            <a:chExt cx="10750296" cy="5145024"/>
          </a:xfrm>
        </p:grpSpPr>
        <p:sp>
          <p:nvSpPr>
            <p:cNvPr id="1866" name="path 1866"/>
            <p:cNvSpPr/>
            <p:nvPr/>
          </p:nvSpPr>
          <p:spPr>
            <a:xfrm>
              <a:off x="0" y="0"/>
              <a:ext cx="10750296" cy="5145024"/>
            </a:xfrm>
            <a:custGeom>
              <a:avLst/>
              <a:gdLst/>
              <a:ahLst/>
              <a:cxnLst/>
              <a:rect l="0" t="0" r="0" b="0"/>
              <a:pathLst>
                <a:path w="16929" h="8102">
                  <a:moveTo>
                    <a:pt x="0" y="0"/>
                  </a:moveTo>
                  <a:lnTo>
                    <a:pt x="16929" y="0"/>
                  </a:lnTo>
                  <a:lnTo>
                    <a:pt x="16929" y="1495"/>
                  </a:lnTo>
                  <a:lnTo>
                    <a:pt x="0" y="1495"/>
                  </a:lnTo>
                  <a:lnTo>
                    <a:pt x="0" y="0"/>
                  </a:lnTo>
                  <a:close/>
                </a:path>
                <a:path w="16929" h="8102">
                  <a:moveTo>
                    <a:pt x="0" y="2474"/>
                  </a:moveTo>
                  <a:lnTo>
                    <a:pt x="4171" y="2474"/>
                  </a:lnTo>
                  <a:lnTo>
                    <a:pt x="4171" y="3456"/>
                  </a:lnTo>
                  <a:lnTo>
                    <a:pt x="0" y="3456"/>
                  </a:lnTo>
                  <a:lnTo>
                    <a:pt x="0" y="2474"/>
                  </a:lnTo>
                  <a:close/>
                </a:path>
                <a:path w="16929" h="8102">
                  <a:moveTo>
                    <a:pt x="4171" y="2474"/>
                  </a:moveTo>
                  <a:lnTo>
                    <a:pt x="11138" y="2474"/>
                  </a:lnTo>
                  <a:lnTo>
                    <a:pt x="11138" y="3456"/>
                  </a:lnTo>
                  <a:lnTo>
                    <a:pt x="4171" y="3456"/>
                  </a:lnTo>
                  <a:lnTo>
                    <a:pt x="4171" y="2474"/>
                  </a:lnTo>
                  <a:close/>
                </a:path>
                <a:path w="16929" h="8102">
                  <a:moveTo>
                    <a:pt x="11138" y="2474"/>
                  </a:moveTo>
                  <a:lnTo>
                    <a:pt x="16929" y="2474"/>
                  </a:lnTo>
                  <a:lnTo>
                    <a:pt x="16929" y="3456"/>
                  </a:lnTo>
                  <a:lnTo>
                    <a:pt x="11138" y="3456"/>
                  </a:lnTo>
                  <a:lnTo>
                    <a:pt x="11138" y="2474"/>
                  </a:lnTo>
                  <a:close/>
                </a:path>
                <a:path w="16929" h="8102">
                  <a:moveTo>
                    <a:pt x="4171" y="5224"/>
                  </a:moveTo>
                  <a:lnTo>
                    <a:pt x="11138" y="5224"/>
                  </a:lnTo>
                  <a:lnTo>
                    <a:pt x="11138" y="8102"/>
                  </a:lnTo>
                  <a:lnTo>
                    <a:pt x="4171" y="8102"/>
                  </a:lnTo>
                  <a:lnTo>
                    <a:pt x="4171" y="5224"/>
                  </a:lnTo>
                  <a:close/>
                </a:path>
              </a:pathLst>
            </a:custGeom>
            <a:solidFill>
              <a:srgbClr val="B9D6E6">
                <a:alpha val="100000"/>
              </a:srgbClr>
            </a:solidFill>
            <a:ln w="0" cap="flat">
              <a:noFill/>
              <a:prstDash val="solid"/>
              <a:miter lim="0"/>
            </a:ln>
          </p:spPr>
          <p:txBody>
            <a:bodyPr rtlCol="0"/>
            <a:lstStyle/>
            <a:p>
              <a:pPr algn="ctr"/>
              <a:endParaRPr lang="zh-CN" altLang="en-US"/>
            </a:p>
          </p:txBody>
        </p:sp>
        <p:sp>
          <p:nvSpPr>
            <p:cNvPr id="1868" name="path 1868"/>
            <p:cNvSpPr/>
            <p:nvPr/>
          </p:nvSpPr>
          <p:spPr>
            <a:xfrm>
              <a:off x="0" y="949452"/>
              <a:ext cx="10750296" cy="4195572"/>
            </a:xfrm>
            <a:custGeom>
              <a:avLst/>
              <a:gdLst/>
              <a:ahLst/>
              <a:cxnLst/>
              <a:rect l="0" t="0" r="0" b="0"/>
              <a:pathLst>
                <a:path w="16929" h="6607">
                  <a:moveTo>
                    <a:pt x="0" y="0"/>
                  </a:moveTo>
                  <a:lnTo>
                    <a:pt x="16929" y="0"/>
                  </a:lnTo>
                  <a:lnTo>
                    <a:pt x="16929" y="979"/>
                  </a:lnTo>
                  <a:lnTo>
                    <a:pt x="0" y="979"/>
                  </a:lnTo>
                  <a:lnTo>
                    <a:pt x="0" y="0"/>
                  </a:lnTo>
                  <a:close/>
                </a:path>
                <a:path w="16929" h="6607">
                  <a:moveTo>
                    <a:pt x="0" y="1960"/>
                  </a:moveTo>
                  <a:lnTo>
                    <a:pt x="4171" y="1960"/>
                  </a:lnTo>
                  <a:lnTo>
                    <a:pt x="4171" y="6607"/>
                  </a:lnTo>
                  <a:lnTo>
                    <a:pt x="0" y="6607"/>
                  </a:lnTo>
                  <a:lnTo>
                    <a:pt x="0" y="1960"/>
                  </a:lnTo>
                  <a:close/>
                </a:path>
                <a:path w="16929" h="6607">
                  <a:moveTo>
                    <a:pt x="4171" y="1960"/>
                  </a:moveTo>
                  <a:lnTo>
                    <a:pt x="11138" y="1960"/>
                  </a:lnTo>
                  <a:lnTo>
                    <a:pt x="11138" y="3729"/>
                  </a:lnTo>
                  <a:lnTo>
                    <a:pt x="4171" y="3729"/>
                  </a:lnTo>
                  <a:lnTo>
                    <a:pt x="4171" y="1960"/>
                  </a:lnTo>
                  <a:close/>
                </a:path>
                <a:path w="16929" h="6607">
                  <a:moveTo>
                    <a:pt x="11138" y="1960"/>
                  </a:moveTo>
                  <a:lnTo>
                    <a:pt x="16929" y="1960"/>
                  </a:lnTo>
                  <a:lnTo>
                    <a:pt x="16929" y="6607"/>
                  </a:lnTo>
                  <a:lnTo>
                    <a:pt x="11138" y="6607"/>
                  </a:lnTo>
                  <a:lnTo>
                    <a:pt x="11138" y="1960"/>
                  </a:lnTo>
                  <a:close/>
                </a:path>
              </a:pathLst>
            </a:custGeom>
            <a:solidFill>
              <a:srgbClr val="FFFFFF">
                <a:alpha val="100000"/>
              </a:srgbClr>
            </a:solidFill>
            <a:ln w="0" cap="flat">
              <a:noFill/>
              <a:prstDash val="solid"/>
              <a:miter lim="0"/>
            </a:ln>
          </p:spPr>
          <p:txBody>
            <a:bodyPr rtlCol="0"/>
            <a:lstStyle/>
            <a:p>
              <a:pPr algn="ctr"/>
              <a:endParaRPr lang="zh-CN" altLang="en-US"/>
            </a:p>
          </p:txBody>
        </p:sp>
      </p:grpSp>
      <p:graphicFrame>
        <p:nvGraphicFramePr>
          <p:cNvPr id="1870" name="table 1870"/>
          <p:cNvGraphicFramePr>
            <a:graphicFrameLocks noGrp="1"/>
          </p:cNvGraphicFramePr>
          <p:nvPr/>
        </p:nvGraphicFramePr>
        <p:xfrm>
          <a:off x="720090" y="3197859"/>
          <a:ext cx="10750549" cy="3580129"/>
        </p:xfrm>
        <a:graphic>
          <a:graphicData uri="http://schemas.openxmlformats.org/drawingml/2006/table">
            <a:tbl>
              <a:tblPr/>
              <a:tblGrid>
                <a:gridCol w="2649220">
                  <a:extLst>
                    <a:ext uri="{9D8B030D-6E8A-4147-A177-3AD203B41FA5}">
                      <a16:colId xmlns:a16="http://schemas.microsoft.com/office/drawing/2014/main" val="20000"/>
                    </a:ext>
                  </a:extLst>
                </a:gridCol>
                <a:gridCol w="4424045">
                  <a:extLst>
                    <a:ext uri="{9D8B030D-6E8A-4147-A177-3AD203B41FA5}">
                      <a16:colId xmlns:a16="http://schemas.microsoft.com/office/drawing/2014/main" val="20001"/>
                    </a:ext>
                  </a:extLst>
                </a:gridCol>
                <a:gridCol w="3677284">
                  <a:extLst>
                    <a:ext uri="{9D8B030D-6E8A-4147-A177-3AD203B41FA5}">
                      <a16:colId xmlns:a16="http://schemas.microsoft.com/office/drawing/2014/main" val="20002"/>
                    </a:ext>
                  </a:extLst>
                </a:gridCol>
              </a:tblGrid>
              <a:tr h="3580129">
                <a:tc>
                  <a:txBody>
                    <a:bodyPr/>
                    <a:lstStyle/>
                    <a:p>
                      <a:pPr algn="l" rtl="0" eaLnBrk="0">
                        <a:lnSpc>
                          <a:spcPct val="152000"/>
                        </a:lnSpc>
                        <a:tabLst/>
                      </a:pPr>
                      <a:endParaRPr sz="1000" dirty="0">
                        <a:latin typeface="Arial"/>
                        <a:ea typeface="Arial"/>
                        <a:cs typeface="Arial"/>
                      </a:endParaRPr>
                    </a:p>
                    <a:p>
                      <a:pPr algn="l" rtl="0" eaLnBrk="0">
                        <a:lnSpc>
                          <a:spcPct val="8358"/>
                        </a:lnSpc>
                        <a:tabLst/>
                      </a:pPr>
                      <a:endParaRPr sz="100" dirty="0">
                        <a:latin typeface="Arial"/>
                        <a:ea typeface="Arial"/>
                        <a:cs typeface="Arial"/>
                      </a:endParaRPr>
                    </a:p>
                    <a:p>
                      <a:pPr marL="872489" algn="l" rtl="0" eaLnBrk="0">
                        <a:lnSpc>
                          <a:spcPct val="84000"/>
                        </a:lnSpc>
                        <a:tabLst/>
                      </a:pPr>
                      <a:r>
                        <a:rPr sz="1600" kern="0" spc="120" dirty="0">
                          <a:solidFill>
                            <a:srgbClr val="000000">
                              <a:alpha val="100000"/>
                            </a:srgbClr>
                          </a:solidFill>
                          <a:latin typeface="Microsoft YaHei"/>
                          <a:ea typeface="Microsoft YaHei"/>
                          <a:cs typeface="Microsoft YaHei"/>
                        </a:rPr>
                        <a:t>检查要点</a:t>
                      </a:r>
                      <a:endParaRPr sz="1600" dirty="0">
                        <a:latin typeface="Microsoft YaHei"/>
                        <a:ea typeface="Microsoft YaHei"/>
                        <a:cs typeface="Microsoft YaHei"/>
                      </a:endParaRPr>
                    </a:p>
                    <a:p>
                      <a:pPr algn="l" rtl="0" eaLnBrk="0">
                        <a:lnSpc>
                          <a:spcPct val="107000"/>
                        </a:lnSpc>
                        <a:tabLst/>
                      </a:pPr>
                      <a:endParaRPr sz="1000" dirty="0">
                        <a:latin typeface="Arial"/>
                        <a:ea typeface="Arial"/>
                        <a:cs typeface="Arial"/>
                      </a:endParaRPr>
                    </a:p>
                    <a:p>
                      <a:pPr algn="l" rtl="0" eaLnBrk="0">
                        <a:lnSpc>
                          <a:spcPct val="107000"/>
                        </a:lnSpc>
                        <a:tabLst/>
                      </a:pPr>
                      <a:endParaRPr sz="1000" dirty="0">
                        <a:latin typeface="Arial"/>
                        <a:ea typeface="Arial"/>
                        <a:cs typeface="Arial"/>
                      </a:endParaRPr>
                    </a:p>
                    <a:p>
                      <a:pPr algn="l" rtl="0" eaLnBrk="0">
                        <a:lnSpc>
                          <a:spcPct val="107000"/>
                        </a:lnSpc>
                        <a:tabLst/>
                      </a:pPr>
                      <a:endParaRPr sz="1000" dirty="0">
                        <a:latin typeface="Arial"/>
                        <a:ea typeface="Arial"/>
                        <a:cs typeface="Arial"/>
                      </a:endParaRPr>
                    </a:p>
                    <a:p>
                      <a:pPr algn="l" rtl="0" eaLnBrk="0">
                        <a:lnSpc>
                          <a:spcPct val="107000"/>
                        </a:lnSpc>
                        <a:tabLst/>
                      </a:pPr>
                      <a:endParaRPr sz="1000" dirty="0">
                        <a:latin typeface="Arial"/>
                        <a:ea typeface="Arial"/>
                        <a:cs typeface="Arial"/>
                      </a:endParaRPr>
                    </a:p>
                    <a:p>
                      <a:pPr algn="l" rtl="0" eaLnBrk="0">
                        <a:lnSpc>
                          <a:spcPct val="107000"/>
                        </a:lnSpc>
                        <a:tabLst/>
                      </a:pPr>
                      <a:endParaRPr sz="1000" dirty="0">
                        <a:latin typeface="Arial"/>
                        <a:ea typeface="Arial"/>
                        <a:cs typeface="Arial"/>
                      </a:endParaRPr>
                    </a:p>
                    <a:p>
                      <a:pPr algn="l" rtl="0" eaLnBrk="0">
                        <a:lnSpc>
                          <a:spcPct val="107000"/>
                        </a:lnSpc>
                        <a:tabLst/>
                      </a:pPr>
                      <a:endParaRPr sz="1000" dirty="0">
                        <a:latin typeface="Arial"/>
                        <a:ea typeface="Arial"/>
                        <a:cs typeface="Arial"/>
                      </a:endParaRPr>
                    </a:p>
                    <a:p>
                      <a:pPr algn="l" rtl="0" eaLnBrk="0">
                        <a:lnSpc>
                          <a:spcPct val="108000"/>
                        </a:lnSpc>
                        <a:tabLst/>
                      </a:pPr>
                      <a:endParaRPr sz="1000" dirty="0">
                        <a:latin typeface="Arial"/>
                        <a:ea typeface="Arial"/>
                        <a:cs typeface="Arial"/>
                      </a:endParaRPr>
                    </a:p>
                    <a:p>
                      <a:pPr algn="l" rtl="0" eaLnBrk="0">
                        <a:lnSpc>
                          <a:spcPct val="128000"/>
                        </a:lnSpc>
                        <a:tabLst/>
                      </a:pPr>
                      <a:endParaRPr sz="300" dirty="0">
                        <a:latin typeface="Arial"/>
                        <a:ea typeface="Arial"/>
                        <a:cs typeface="Arial"/>
                      </a:endParaRPr>
                    </a:p>
                    <a:p>
                      <a:pPr marL="233679" indent="76835" algn="l" rtl="0" eaLnBrk="0">
                        <a:lnSpc>
                          <a:spcPct val="130000"/>
                        </a:lnSpc>
                        <a:tabLst/>
                      </a:pPr>
                      <a:r>
                        <a:rPr sz="1500" kern="0" spc="-40" dirty="0">
                          <a:solidFill>
                            <a:srgbClr val="000000">
                              <a:alpha val="100000"/>
                            </a:srgbClr>
                          </a:solidFill>
                          <a:latin typeface="Microsoft YaHei"/>
                          <a:ea typeface="Microsoft YaHei"/>
                          <a:cs typeface="Microsoft YaHei"/>
                        </a:rPr>
                        <a:t>（ </a:t>
                      </a:r>
                      <a:r>
                        <a:rPr sz="1500" kern="0" spc="-40" dirty="0">
                          <a:solidFill>
                            <a:srgbClr val="000000">
                              <a:alpha val="100000"/>
                            </a:srgbClr>
                          </a:solidFill>
                          <a:latin typeface="FangSong"/>
                          <a:ea typeface="FangSong"/>
                          <a:cs typeface="FangSong"/>
                        </a:rPr>
                        <a:t>4</a:t>
                      </a:r>
                      <a:r>
                        <a:rPr sz="1500" kern="0" spc="-340" dirty="0">
                          <a:solidFill>
                            <a:srgbClr val="000000">
                              <a:alpha val="100000"/>
                            </a:srgbClr>
                          </a:solidFill>
                          <a:latin typeface="FangSong"/>
                          <a:ea typeface="FangSong"/>
                          <a:cs typeface="FangSong"/>
                        </a:rPr>
                        <a:t> </a:t>
                      </a:r>
                      <a:r>
                        <a:rPr sz="1500" kern="0" spc="-40" dirty="0">
                          <a:solidFill>
                            <a:srgbClr val="000000">
                              <a:alpha val="100000"/>
                            </a:srgbClr>
                          </a:solidFill>
                          <a:latin typeface="Microsoft YaHei"/>
                          <a:ea typeface="Microsoft YaHei"/>
                          <a:cs typeface="Microsoft YaHei"/>
                        </a:rPr>
                        <a:t>）查可燃气体浓度报</a:t>
                      </a:r>
                      <a:r>
                        <a:rPr sz="1500" kern="0" spc="0" dirty="0">
                          <a:solidFill>
                            <a:srgbClr val="000000">
                              <a:alpha val="100000"/>
                            </a:srgbClr>
                          </a:solidFill>
                          <a:latin typeface="Microsoft YaHei"/>
                          <a:ea typeface="Microsoft YaHei"/>
                          <a:cs typeface="Microsoft YaHei"/>
                        </a:rPr>
                        <a:t>      </a:t>
                      </a:r>
                      <a:r>
                        <a:rPr sz="1500" kern="0" spc="90" dirty="0">
                          <a:solidFill>
                            <a:srgbClr val="000000">
                              <a:alpha val="100000"/>
                            </a:srgbClr>
                          </a:solidFill>
                          <a:latin typeface="Microsoft YaHei"/>
                          <a:ea typeface="Microsoft YaHei"/>
                          <a:cs typeface="Microsoft YaHei"/>
                        </a:rPr>
                        <a:t>警控制系统的指示报警</a:t>
                      </a:r>
                      <a:r>
                        <a:rPr sz="1500" kern="0" spc="0" dirty="0">
                          <a:solidFill>
                            <a:srgbClr val="000000">
                              <a:alpha val="100000"/>
                            </a:srgbClr>
                          </a:solidFill>
                          <a:latin typeface="Microsoft YaHei"/>
                          <a:ea typeface="Microsoft YaHei"/>
                          <a:cs typeface="Microsoft YaHei"/>
                        </a:rPr>
                        <a:t>        </a:t>
                      </a:r>
                      <a:r>
                        <a:rPr sz="1500" kern="0" spc="80" dirty="0">
                          <a:solidFill>
                            <a:srgbClr val="000000">
                              <a:alpha val="100000"/>
                            </a:srgbClr>
                          </a:solidFill>
                          <a:latin typeface="Microsoft YaHei"/>
                          <a:ea typeface="Microsoft YaHei"/>
                          <a:cs typeface="Microsoft YaHei"/>
                        </a:rPr>
                        <a:t>设备的安装场所。</a:t>
                      </a:r>
                      <a:endParaRPr sz="1500" dirty="0">
                        <a:latin typeface="Microsoft YaHei"/>
                        <a:ea typeface="Microsoft YaHei"/>
                        <a:cs typeface="Microsoft YaHei"/>
                      </a:endParaRPr>
                    </a:p>
                  </a:txBody>
                  <a:tcPr marL="0" marR="0" marT="0" marB="0">
                    <a:lnL>
                      <a:noFill/>
                    </a:lnL>
                    <a:lnR w="12700" cap="flat" cmpd="sng" algn="ctr">
                      <a:solidFill>
                        <a:srgbClr val="8EBFD6"/>
                      </a:solidFill>
                      <a:prstDash val="solid"/>
                      <a:round/>
                      <a:headEnd type="none" w="med" len="med"/>
                      <a:tailEnd type="none" w="med" len="med"/>
                    </a:lnR>
                    <a:lnT>
                      <a:noFill/>
                    </a:lnT>
                    <a:lnB w="12700" cap="flat" cmpd="sng" algn="ctr">
                      <a:solidFill>
                        <a:srgbClr val="8EBFD6"/>
                      </a:solidFill>
                      <a:prstDash val="solid"/>
                      <a:round/>
                      <a:headEnd type="none" w="med" len="med"/>
                      <a:tailEnd type="none" w="med" len="med"/>
                    </a:lnB>
                  </a:tcPr>
                </a:tc>
                <a:tc>
                  <a:txBody>
                    <a:bodyPr/>
                    <a:lstStyle/>
                    <a:p>
                      <a:pPr algn="l" rtl="0" eaLnBrk="0">
                        <a:lnSpc>
                          <a:spcPct val="152000"/>
                        </a:lnSpc>
                        <a:tabLst/>
                      </a:pPr>
                      <a:endParaRPr sz="1000" dirty="0">
                        <a:latin typeface="Arial"/>
                        <a:ea typeface="Arial"/>
                        <a:cs typeface="Arial"/>
                      </a:endParaRPr>
                    </a:p>
                    <a:p>
                      <a:pPr marL="1762125" algn="l" rtl="0" eaLnBrk="0">
                        <a:lnSpc>
                          <a:spcPct val="84000"/>
                        </a:lnSpc>
                        <a:spcBef>
                          <a:spcPts val="4"/>
                        </a:spcBef>
                        <a:tabLst/>
                      </a:pPr>
                      <a:r>
                        <a:rPr sz="1600" kern="0" spc="120" dirty="0">
                          <a:solidFill>
                            <a:srgbClr val="000000">
                              <a:alpha val="100000"/>
                            </a:srgbClr>
                          </a:solidFill>
                          <a:latin typeface="Microsoft YaHei"/>
                          <a:ea typeface="Microsoft YaHei"/>
                          <a:cs typeface="Microsoft YaHei"/>
                        </a:rPr>
                        <a:t>判定标准</a:t>
                      </a:r>
                      <a:endParaRPr sz="1600" dirty="0">
                        <a:latin typeface="Microsoft YaHei"/>
                        <a:ea typeface="Microsoft YaHei"/>
                        <a:cs typeface="Microsoft YaHei"/>
                      </a:endParaRPr>
                    </a:p>
                    <a:p>
                      <a:pPr algn="l" rtl="0" eaLnBrk="0">
                        <a:lnSpc>
                          <a:spcPct val="104000"/>
                        </a:lnSpc>
                        <a:tabLst/>
                      </a:pPr>
                      <a:endParaRPr sz="1000" dirty="0">
                        <a:latin typeface="Arial"/>
                        <a:ea typeface="Arial"/>
                        <a:cs typeface="Arial"/>
                      </a:endParaRPr>
                    </a:p>
                    <a:p>
                      <a:pPr algn="l" rtl="0" eaLnBrk="0">
                        <a:lnSpc>
                          <a:spcPct val="105000"/>
                        </a:lnSpc>
                        <a:tabLst/>
                      </a:pPr>
                      <a:endParaRPr sz="1000" dirty="0">
                        <a:latin typeface="Arial"/>
                        <a:ea typeface="Arial"/>
                        <a:cs typeface="Arial"/>
                      </a:endParaRPr>
                    </a:p>
                    <a:p>
                      <a:pPr algn="l" rtl="0" eaLnBrk="0">
                        <a:lnSpc>
                          <a:spcPct val="116000"/>
                        </a:lnSpc>
                        <a:tabLst/>
                      </a:pPr>
                      <a:endParaRPr sz="300" dirty="0">
                        <a:latin typeface="Arial"/>
                        <a:ea typeface="Arial"/>
                        <a:cs typeface="Arial"/>
                      </a:endParaRPr>
                    </a:p>
                    <a:p>
                      <a:pPr marL="232409" indent="635" algn="l" rtl="0" eaLnBrk="0">
                        <a:lnSpc>
                          <a:spcPct val="118000"/>
                        </a:lnSpc>
                        <a:spcBef>
                          <a:spcPts val="3"/>
                        </a:spcBef>
                        <a:tabLst/>
                      </a:pPr>
                      <a:r>
                        <a:rPr sz="1400" kern="0" spc="0" dirty="0">
                          <a:solidFill>
                            <a:srgbClr val="000000">
                              <a:alpha val="100000"/>
                            </a:srgbClr>
                          </a:solidFill>
                          <a:latin typeface="Microsoft YaHei"/>
                          <a:ea typeface="Microsoft YaHei"/>
                          <a:cs typeface="Microsoft YaHei"/>
                        </a:rPr>
                        <a:t>可燃气体浓度报警控制系统的指示报警设</a:t>
                      </a:r>
                      <a:r>
                        <a:rPr sz="1400" kern="0" spc="-10" dirty="0">
                          <a:solidFill>
                            <a:srgbClr val="000000">
                              <a:alpha val="100000"/>
                            </a:srgbClr>
                          </a:solidFill>
                          <a:latin typeface="Microsoft YaHei"/>
                          <a:ea typeface="Microsoft YaHei"/>
                          <a:cs typeface="Microsoft YaHei"/>
                        </a:rPr>
                        <a:t>备未设置</a:t>
                      </a:r>
                      <a:r>
                        <a:rPr sz="1400" kern="0" spc="0" dirty="0">
                          <a:solidFill>
                            <a:srgbClr val="000000">
                              <a:alpha val="100000"/>
                            </a:srgbClr>
                          </a:solidFill>
                          <a:latin typeface="Microsoft YaHei"/>
                          <a:ea typeface="Microsoft YaHei"/>
                          <a:cs typeface="Microsoft YaHei"/>
                        </a:rPr>
                        <a:t>      在控制室、值班室或仪表间等有值班人员的</a:t>
                      </a:r>
                      <a:r>
                        <a:rPr sz="1400" kern="0" spc="-10" dirty="0">
                          <a:solidFill>
                            <a:srgbClr val="000000">
                              <a:alpha val="100000"/>
                            </a:srgbClr>
                          </a:solidFill>
                          <a:latin typeface="Microsoft YaHei"/>
                          <a:ea typeface="Microsoft YaHei"/>
                          <a:cs typeface="Microsoft YaHei"/>
                        </a:rPr>
                        <a:t>场所</a:t>
                      </a:r>
                      <a:r>
                        <a:rPr sz="1400" kern="0" spc="140" dirty="0">
                          <a:solidFill>
                            <a:srgbClr val="000000">
                              <a:alpha val="100000"/>
                            </a:srgbClr>
                          </a:solidFill>
                          <a:latin typeface="Microsoft YaHei"/>
                          <a:ea typeface="Microsoft YaHei"/>
                          <a:cs typeface="Microsoft YaHei"/>
                        </a:rPr>
                        <a:t> </a:t>
                      </a:r>
                      <a:r>
                        <a:rPr sz="1400" kern="0" spc="-10" dirty="0">
                          <a:solidFill>
                            <a:srgbClr val="000000">
                              <a:alpha val="100000"/>
                            </a:srgbClr>
                          </a:solidFill>
                          <a:latin typeface="Microsoft YaHei"/>
                          <a:ea typeface="Microsoft YaHei"/>
                          <a:cs typeface="Microsoft YaHei"/>
                        </a:rPr>
                        <a:t>，</a:t>
                      </a:r>
                      <a:r>
                        <a:rPr sz="1400" kern="0" spc="0" dirty="0">
                          <a:solidFill>
                            <a:srgbClr val="000000">
                              <a:alpha val="100000"/>
                            </a:srgbClr>
                          </a:solidFill>
                          <a:latin typeface="Microsoft YaHei"/>
                          <a:ea typeface="Microsoft YaHei"/>
                          <a:cs typeface="Microsoft YaHei"/>
                        </a:rPr>
                        <a:t>     </a:t>
                      </a:r>
                      <a:r>
                        <a:rPr sz="1400" kern="0" spc="-10" dirty="0">
                          <a:solidFill>
                            <a:srgbClr val="000000">
                              <a:alpha val="100000"/>
                            </a:srgbClr>
                          </a:solidFill>
                          <a:latin typeface="Microsoft YaHei"/>
                          <a:ea typeface="Microsoft YaHei"/>
                          <a:cs typeface="Microsoft YaHei"/>
                        </a:rPr>
                        <a:t>构成重大隐患。</a:t>
                      </a:r>
                      <a:endParaRPr sz="1400" dirty="0">
                        <a:latin typeface="Microsoft YaHei"/>
                        <a:ea typeface="Microsoft YaHei"/>
                        <a:cs typeface="Microsoft YaHei"/>
                      </a:endParaRPr>
                    </a:p>
                  </a:txBody>
                  <a:tcPr marL="0" marR="0" marT="0" marB="0">
                    <a:lnL w="12700" cap="flat" cmpd="sng" algn="ctr">
                      <a:solidFill>
                        <a:srgbClr val="8EBFD6"/>
                      </a:solidFill>
                      <a:prstDash val="solid"/>
                      <a:round/>
                      <a:headEnd type="none" w="med" len="med"/>
                      <a:tailEnd type="none" w="med" len="med"/>
                    </a:lnL>
                    <a:lnR w="12700" cap="flat" cmpd="sng" algn="ctr">
                      <a:solidFill>
                        <a:srgbClr val="8EBFD6"/>
                      </a:solidFill>
                      <a:prstDash val="solid"/>
                      <a:round/>
                      <a:headEnd type="none" w="med" len="med"/>
                      <a:tailEnd type="none" w="med" len="med"/>
                    </a:lnR>
                    <a:lnT>
                      <a:noFill/>
                    </a:lnT>
                    <a:lnB w="12700" cap="flat" cmpd="sng" algn="ctr">
                      <a:solidFill>
                        <a:srgbClr val="8EBFD6"/>
                      </a:solidFill>
                      <a:prstDash val="solid"/>
                      <a:round/>
                      <a:headEnd type="none" w="med" len="med"/>
                      <a:tailEnd type="none" w="med" len="med"/>
                    </a:lnB>
                  </a:tcPr>
                </a:tc>
                <a:tc>
                  <a:txBody>
                    <a:bodyPr/>
                    <a:lstStyle/>
                    <a:p>
                      <a:pPr algn="l" rtl="0" eaLnBrk="0">
                        <a:lnSpc>
                          <a:spcPct val="151000"/>
                        </a:lnSpc>
                        <a:tabLst/>
                      </a:pPr>
                      <a:endParaRPr sz="1000" dirty="0">
                        <a:latin typeface="Arial"/>
                        <a:ea typeface="Arial"/>
                        <a:cs typeface="Arial"/>
                      </a:endParaRPr>
                    </a:p>
                    <a:p>
                      <a:pPr marL="1162050" algn="l" rtl="0" eaLnBrk="0">
                        <a:lnSpc>
                          <a:spcPct val="85000"/>
                        </a:lnSpc>
                        <a:spcBef>
                          <a:spcPts val="1"/>
                        </a:spcBef>
                        <a:tabLst/>
                      </a:pPr>
                      <a:r>
                        <a:rPr sz="1600" kern="0" spc="140" dirty="0">
                          <a:solidFill>
                            <a:srgbClr val="000000">
                              <a:alpha val="100000"/>
                            </a:srgbClr>
                          </a:solidFill>
                          <a:latin typeface="Microsoft YaHei"/>
                          <a:ea typeface="Microsoft YaHei"/>
                          <a:cs typeface="Microsoft YaHei"/>
                        </a:rPr>
                        <a:t>相关参考依据</a:t>
                      </a:r>
                      <a:endParaRPr sz="1600" dirty="0">
                        <a:latin typeface="Microsoft YaHei"/>
                        <a:ea typeface="Microsoft YaHei"/>
                        <a:cs typeface="Microsoft YaHei"/>
                      </a:endParaRPr>
                    </a:p>
                    <a:p>
                      <a:pPr algn="l" rtl="0" eaLnBrk="0">
                        <a:lnSpc>
                          <a:spcPct val="187000"/>
                        </a:lnSpc>
                        <a:tabLst/>
                      </a:pPr>
                      <a:endParaRPr sz="1000" dirty="0">
                        <a:latin typeface="Arial"/>
                        <a:ea typeface="Arial"/>
                        <a:cs typeface="Arial"/>
                      </a:endParaRPr>
                    </a:p>
                    <a:p>
                      <a:pPr marL="232409" indent="83819" algn="l" rtl="0" eaLnBrk="0">
                        <a:lnSpc>
                          <a:spcPct val="121000"/>
                        </a:lnSpc>
                        <a:spcBef>
                          <a:spcPts val="372"/>
                        </a:spcBef>
                        <a:tabLst/>
                      </a:pPr>
                      <a:r>
                        <a:rPr sz="1200" kern="0" spc="50" dirty="0">
                          <a:solidFill>
                            <a:srgbClr val="FF0000">
                              <a:alpha val="100000"/>
                            </a:srgbClr>
                          </a:solidFill>
                          <a:latin typeface="Microsoft YaHei"/>
                          <a:ea typeface="Microsoft YaHei"/>
                          <a:cs typeface="Microsoft YaHei"/>
                        </a:rPr>
                        <a:t>【依据】</a:t>
                      </a:r>
                      <a:r>
                        <a:rPr sz="1200" kern="0" spc="-80" dirty="0">
                          <a:solidFill>
                            <a:srgbClr val="FF0000">
                              <a:alpha val="100000"/>
                            </a:srgbClr>
                          </a:solidFill>
                          <a:latin typeface="Microsoft YaHei"/>
                          <a:ea typeface="Microsoft YaHei"/>
                          <a:cs typeface="Microsoft YaHei"/>
                        </a:rPr>
                        <a:t> </a:t>
                      </a:r>
                      <a:r>
                        <a:rPr sz="1200" kern="0" spc="50" dirty="0">
                          <a:solidFill>
                            <a:srgbClr val="000000">
                              <a:alpha val="100000"/>
                            </a:srgbClr>
                          </a:solidFill>
                          <a:latin typeface="Microsoft YaHei"/>
                          <a:ea typeface="Microsoft YaHei"/>
                          <a:cs typeface="Microsoft YaHei"/>
                        </a:rPr>
                        <a:t>《燃气工程项目规范》</a:t>
                      </a:r>
                      <a:r>
                        <a:rPr sz="1200" kern="0" spc="-110" dirty="0">
                          <a:solidFill>
                            <a:srgbClr val="000000">
                              <a:alpha val="100000"/>
                            </a:srgbClr>
                          </a:solidFill>
                          <a:latin typeface="Microsoft YaHei"/>
                          <a:ea typeface="Microsoft YaHei"/>
                          <a:cs typeface="Microsoft YaHei"/>
                        </a:rPr>
                        <a:t> </a:t>
                      </a:r>
                      <a:r>
                        <a:rPr sz="1200" kern="0" spc="50" dirty="0">
                          <a:solidFill>
                            <a:srgbClr val="000000">
                              <a:alpha val="100000"/>
                            </a:srgbClr>
                          </a:solidFill>
                          <a:latin typeface="Microsoft YaHei"/>
                          <a:ea typeface="Microsoft YaHei"/>
                          <a:cs typeface="Microsoft YaHei"/>
                        </a:rPr>
                        <a:t>第</a:t>
                      </a:r>
                      <a:r>
                        <a:rPr sz="1200" kern="0" spc="250" dirty="0">
                          <a:solidFill>
                            <a:srgbClr val="000000">
                              <a:alpha val="100000"/>
                            </a:srgbClr>
                          </a:solidFill>
                          <a:latin typeface="Microsoft YaHei"/>
                          <a:ea typeface="Microsoft YaHei"/>
                          <a:cs typeface="Microsoft YaHei"/>
                        </a:rPr>
                        <a:t> </a:t>
                      </a:r>
                      <a:r>
                        <a:rPr sz="1200" kern="0" spc="50" dirty="0">
                          <a:solidFill>
                            <a:srgbClr val="000000">
                              <a:alpha val="100000"/>
                            </a:srgbClr>
                          </a:solidFill>
                          <a:latin typeface="Microsoft YaHei"/>
                          <a:ea typeface="Microsoft YaHei"/>
                          <a:cs typeface="Microsoft YaHei"/>
                        </a:rPr>
                        <a:t>4.2.17</a:t>
                      </a:r>
                      <a:r>
                        <a:rPr sz="1200" kern="0" spc="0" dirty="0">
                          <a:solidFill>
                            <a:srgbClr val="000000">
                              <a:alpha val="100000"/>
                            </a:srgbClr>
                          </a:solidFill>
                          <a:latin typeface="Microsoft YaHei"/>
                          <a:ea typeface="Microsoft YaHei"/>
                          <a:cs typeface="Microsoft YaHei"/>
                        </a:rPr>
                        <a:t>         </a:t>
                      </a:r>
                      <a:r>
                        <a:rPr sz="1200" kern="0" spc="90" dirty="0">
                          <a:solidFill>
                            <a:srgbClr val="000000">
                              <a:alpha val="100000"/>
                            </a:srgbClr>
                          </a:solidFill>
                          <a:latin typeface="Microsoft YaHei"/>
                          <a:ea typeface="Microsoft YaHei"/>
                          <a:cs typeface="Microsoft YaHei"/>
                        </a:rPr>
                        <a:t>条 ：燃气厂站内可燃气体泄漏浓度可</a:t>
                      </a:r>
                      <a:r>
                        <a:rPr sz="1200" kern="0" spc="80" dirty="0">
                          <a:solidFill>
                            <a:srgbClr val="000000">
                              <a:alpha val="100000"/>
                            </a:srgbClr>
                          </a:solidFill>
                          <a:latin typeface="Microsoft YaHei"/>
                          <a:ea typeface="Microsoft YaHei"/>
                          <a:cs typeface="Microsoft YaHei"/>
                        </a:rPr>
                        <a:t>能达到</a:t>
                      </a:r>
                      <a:r>
                        <a:rPr sz="1200" kern="0" spc="0" dirty="0">
                          <a:solidFill>
                            <a:srgbClr val="000000">
                              <a:alpha val="100000"/>
                            </a:srgbClr>
                          </a:solidFill>
                          <a:latin typeface="Microsoft YaHei"/>
                          <a:ea typeface="Microsoft YaHei"/>
                          <a:cs typeface="Microsoft YaHei"/>
                        </a:rPr>
                        <a:t>       </a:t>
                      </a:r>
                      <a:r>
                        <a:rPr sz="1200" kern="0" spc="90" dirty="0">
                          <a:solidFill>
                            <a:srgbClr val="000000">
                              <a:alpha val="100000"/>
                            </a:srgbClr>
                          </a:solidFill>
                          <a:latin typeface="Microsoft YaHei"/>
                          <a:ea typeface="Microsoft YaHei"/>
                          <a:cs typeface="Microsoft YaHei"/>
                        </a:rPr>
                        <a:t>爆炸下限</a:t>
                      </a:r>
                      <a:r>
                        <a:rPr sz="1200" kern="0" spc="350" dirty="0">
                          <a:solidFill>
                            <a:srgbClr val="000000">
                              <a:alpha val="100000"/>
                            </a:srgbClr>
                          </a:solidFill>
                          <a:latin typeface="Microsoft YaHei"/>
                          <a:ea typeface="Microsoft YaHei"/>
                          <a:cs typeface="Microsoft YaHei"/>
                        </a:rPr>
                        <a:t> </a:t>
                      </a:r>
                      <a:r>
                        <a:rPr sz="1200" kern="0" spc="90" dirty="0">
                          <a:solidFill>
                            <a:srgbClr val="000000">
                              <a:alpha val="100000"/>
                            </a:srgbClr>
                          </a:solidFill>
                          <a:latin typeface="Microsoft YaHei"/>
                          <a:ea typeface="Microsoft YaHei"/>
                          <a:cs typeface="Microsoft YaHei"/>
                        </a:rPr>
                        <a:t>20%的燃气设施区域内或建</a:t>
                      </a:r>
                      <a:r>
                        <a:rPr sz="1200" kern="0" spc="330" dirty="0">
                          <a:solidFill>
                            <a:srgbClr val="000000">
                              <a:alpha val="100000"/>
                            </a:srgbClr>
                          </a:solidFill>
                          <a:latin typeface="Microsoft YaHei"/>
                          <a:ea typeface="Microsoft YaHei"/>
                          <a:cs typeface="Microsoft YaHei"/>
                        </a:rPr>
                        <a:t> </a:t>
                      </a:r>
                      <a:r>
                        <a:rPr sz="1200" kern="0" spc="90" dirty="0">
                          <a:solidFill>
                            <a:srgbClr val="000000">
                              <a:alpha val="100000"/>
                            </a:srgbClr>
                          </a:solidFill>
                          <a:latin typeface="Microsoft YaHei"/>
                          <a:ea typeface="Microsoft YaHei"/>
                          <a:cs typeface="Microsoft YaHei"/>
                        </a:rPr>
                        <a:t>(构)</a:t>
                      </a:r>
                      <a:r>
                        <a:rPr sz="1200" kern="0" spc="0" dirty="0">
                          <a:solidFill>
                            <a:srgbClr val="000000">
                              <a:alpha val="100000"/>
                            </a:srgbClr>
                          </a:solidFill>
                          <a:latin typeface="Microsoft YaHei"/>
                          <a:ea typeface="Microsoft YaHei"/>
                          <a:cs typeface="Microsoft YaHei"/>
                        </a:rPr>
                        <a:t>        </a:t>
                      </a:r>
                      <a:r>
                        <a:rPr sz="1200" kern="0" spc="90" dirty="0">
                          <a:solidFill>
                            <a:srgbClr val="000000">
                              <a:alpha val="100000"/>
                            </a:srgbClr>
                          </a:solidFill>
                          <a:latin typeface="Microsoft YaHei"/>
                          <a:ea typeface="Microsoft YaHei"/>
                          <a:cs typeface="Microsoft YaHei"/>
                        </a:rPr>
                        <a:t>筑物内 ，应设置固定式可燃气体浓度</a:t>
                      </a:r>
                      <a:r>
                        <a:rPr sz="1200" kern="0" spc="80" dirty="0">
                          <a:solidFill>
                            <a:srgbClr val="000000">
                              <a:alpha val="100000"/>
                            </a:srgbClr>
                          </a:solidFill>
                          <a:latin typeface="Microsoft YaHei"/>
                          <a:ea typeface="Microsoft YaHei"/>
                          <a:cs typeface="Microsoft YaHei"/>
                        </a:rPr>
                        <a:t>报警装</a:t>
                      </a:r>
                      <a:r>
                        <a:rPr sz="1200" kern="0" spc="0" dirty="0">
                          <a:solidFill>
                            <a:srgbClr val="000000">
                              <a:alpha val="100000"/>
                            </a:srgbClr>
                          </a:solidFill>
                          <a:latin typeface="Microsoft YaHei"/>
                          <a:ea typeface="Microsoft YaHei"/>
                          <a:cs typeface="Microsoft YaHei"/>
                        </a:rPr>
                        <a:t>       </a:t>
                      </a:r>
                      <a:r>
                        <a:rPr sz="1200" kern="0" spc="40" dirty="0">
                          <a:solidFill>
                            <a:srgbClr val="000000">
                              <a:alpha val="100000"/>
                            </a:srgbClr>
                          </a:solidFill>
                          <a:latin typeface="Microsoft YaHei"/>
                          <a:ea typeface="Microsoft YaHei"/>
                          <a:cs typeface="Microsoft YaHei"/>
                        </a:rPr>
                        <a:t>置。</a:t>
                      </a:r>
                      <a:endParaRPr sz="1200" dirty="0">
                        <a:latin typeface="Microsoft YaHei"/>
                        <a:ea typeface="Microsoft YaHei"/>
                        <a:cs typeface="Microsoft YaHei"/>
                      </a:endParaRPr>
                    </a:p>
                    <a:p>
                      <a:pPr marL="232409" indent="81280" algn="l" rtl="0" eaLnBrk="0">
                        <a:lnSpc>
                          <a:spcPct val="119000"/>
                        </a:lnSpc>
                        <a:spcBef>
                          <a:spcPts val="59"/>
                        </a:spcBef>
                        <a:tabLst/>
                      </a:pPr>
                      <a:r>
                        <a:rPr sz="1200" kern="0" spc="-20" dirty="0">
                          <a:solidFill>
                            <a:srgbClr val="FF0000">
                              <a:alpha val="100000"/>
                            </a:srgbClr>
                          </a:solidFill>
                          <a:latin typeface="Microsoft YaHei"/>
                          <a:ea typeface="Microsoft YaHei"/>
                          <a:cs typeface="Microsoft YaHei"/>
                        </a:rPr>
                        <a:t>〖解读〗</a:t>
                      </a:r>
                      <a:r>
                        <a:rPr sz="1200" kern="0" spc="-120" dirty="0">
                          <a:solidFill>
                            <a:srgbClr val="FF0000">
                              <a:alpha val="100000"/>
                            </a:srgbClr>
                          </a:solidFill>
                          <a:latin typeface="Microsoft YaHei"/>
                          <a:ea typeface="Microsoft YaHei"/>
                          <a:cs typeface="Microsoft YaHei"/>
                        </a:rPr>
                        <a:t> </a:t>
                      </a:r>
                      <a:r>
                        <a:rPr sz="1200" kern="0" spc="-20" dirty="0">
                          <a:solidFill>
                            <a:srgbClr val="000000">
                              <a:alpha val="100000"/>
                            </a:srgbClr>
                          </a:solidFill>
                          <a:latin typeface="Microsoft YaHei"/>
                          <a:ea typeface="Microsoft YaHei"/>
                          <a:cs typeface="Microsoft YaHei"/>
                        </a:rPr>
                        <a:t>《石油化工可燃气体和有毒</a:t>
                      </a:r>
                      <a:r>
                        <a:rPr sz="1200" kern="0" spc="-30" dirty="0">
                          <a:solidFill>
                            <a:srgbClr val="000000">
                              <a:alpha val="100000"/>
                            </a:srgbClr>
                          </a:solidFill>
                          <a:latin typeface="Microsoft YaHei"/>
                          <a:ea typeface="Microsoft YaHei"/>
                          <a:cs typeface="Microsoft YaHei"/>
                        </a:rPr>
                        <a:t>气体检测</a:t>
                      </a:r>
                      <a:r>
                        <a:rPr sz="1200" kern="0" spc="0" dirty="0">
                          <a:solidFill>
                            <a:srgbClr val="000000">
                              <a:alpha val="100000"/>
                            </a:srgbClr>
                          </a:solidFill>
                          <a:latin typeface="Microsoft YaHei"/>
                          <a:ea typeface="Microsoft YaHei"/>
                          <a:cs typeface="Microsoft YaHei"/>
                        </a:rPr>
                        <a:t>        </a:t>
                      </a:r>
                      <a:r>
                        <a:rPr sz="1200" kern="0" spc="10" dirty="0">
                          <a:solidFill>
                            <a:srgbClr val="000000">
                              <a:alpha val="100000"/>
                            </a:srgbClr>
                          </a:solidFill>
                          <a:latin typeface="Microsoft YaHei"/>
                          <a:ea typeface="Microsoft YaHei"/>
                          <a:cs typeface="Microsoft YaHei"/>
                        </a:rPr>
                        <a:t>报警设计标准》</a:t>
                      </a:r>
                      <a:r>
                        <a:rPr sz="1200" kern="0" spc="0" dirty="0">
                          <a:solidFill>
                            <a:srgbClr val="000000">
                              <a:alpha val="100000"/>
                            </a:srgbClr>
                          </a:solidFill>
                          <a:latin typeface="Microsoft YaHei"/>
                          <a:ea typeface="Microsoft YaHei"/>
                          <a:cs typeface="Microsoft YaHei"/>
                        </a:rPr>
                        <a:t>GB</a:t>
                      </a:r>
                      <a:r>
                        <a:rPr sz="1200" kern="0" spc="10" dirty="0">
                          <a:solidFill>
                            <a:srgbClr val="000000">
                              <a:alpha val="100000"/>
                            </a:srgbClr>
                          </a:solidFill>
                          <a:latin typeface="Microsoft YaHei"/>
                          <a:ea typeface="Microsoft YaHei"/>
                          <a:cs typeface="Microsoft YaHei"/>
                        </a:rPr>
                        <a:t>/T</a:t>
                      </a:r>
                      <a:r>
                        <a:rPr sz="1200" kern="0" spc="100" dirty="0">
                          <a:solidFill>
                            <a:srgbClr val="000000">
                              <a:alpha val="100000"/>
                            </a:srgbClr>
                          </a:solidFill>
                          <a:latin typeface="Microsoft YaHei"/>
                          <a:ea typeface="Microsoft YaHei"/>
                          <a:cs typeface="Microsoft YaHei"/>
                        </a:rPr>
                        <a:t> </a:t>
                      </a:r>
                      <a:r>
                        <a:rPr sz="1200" kern="0" spc="10" dirty="0">
                          <a:solidFill>
                            <a:srgbClr val="000000">
                              <a:alpha val="100000"/>
                            </a:srgbClr>
                          </a:solidFill>
                          <a:latin typeface="Microsoft YaHei"/>
                          <a:ea typeface="Microsoft YaHei"/>
                          <a:cs typeface="Microsoft YaHei"/>
                        </a:rPr>
                        <a:t>504</a:t>
                      </a:r>
                      <a:r>
                        <a:rPr sz="1200" kern="0" spc="0" dirty="0">
                          <a:solidFill>
                            <a:srgbClr val="000000">
                              <a:alpha val="100000"/>
                            </a:srgbClr>
                          </a:solidFill>
                          <a:latin typeface="Microsoft YaHei"/>
                          <a:ea typeface="Microsoft YaHei"/>
                          <a:cs typeface="Microsoft YaHei"/>
                        </a:rPr>
                        <a:t>93-2019 第3</a:t>
                      </a:r>
                      <a:r>
                        <a:rPr sz="1200" kern="0" spc="-160" dirty="0">
                          <a:solidFill>
                            <a:srgbClr val="000000">
                              <a:alpha val="100000"/>
                            </a:srgbClr>
                          </a:solidFill>
                          <a:latin typeface="Microsoft YaHei"/>
                          <a:ea typeface="Microsoft YaHei"/>
                          <a:cs typeface="Microsoft YaHei"/>
                        </a:rPr>
                        <a:t> </a:t>
                      </a:r>
                      <a:r>
                        <a:rPr sz="1200" kern="0" spc="0" dirty="0">
                          <a:solidFill>
                            <a:srgbClr val="000000">
                              <a:alpha val="100000"/>
                            </a:srgbClr>
                          </a:solidFill>
                          <a:latin typeface="Microsoft YaHei"/>
                          <a:ea typeface="Microsoft YaHei"/>
                          <a:cs typeface="Microsoft YaHei"/>
                        </a:rPr>
                        <a:t>.0.</a:t>
                      </a:r>
                      <a:r>
                        <a:rPr sz="1200" kern="0" spc="-150" dirty="0">
                          <a:solidFill>
                            <a:srgbClr val="000000">
                              <a:alpha val="100000"/>
                            </a:srgbClr>
                          </a:solidFill>
                          <a:latin typeface="Microsoft YaHei"/>
                          <a:ea typeface="Microsoft YaHei"/>
                          <a:cs typeface="Microsoft YaHei"/>
                        </a:rPr>
                        <a:t> </a:t>
                      </a:r>
                      <a:r>
                        <a:rPr sz="1200" kern="0" spc="0" dirty="0">
                          <a:solidFill>
                            <a:srgbClr val="000000">
                              <a:alpha val="100000"/>
                            </a:srgbClr>
                          </a:solidFill>
                          <a:latin typeface="Microsoft YaHei"/>
                          <a:ea typeface="Microsoft YaHei"/>
                          <a:cs typeface="Microsoft YaHei"/>
                        </a:rPr>
                        <a:t>3条 ：    </a:t>
                      </a:r>
                      <a:r>
                        <a:rPr sz="1200" kern="0" spc="110" dirty="0">
                          <a:solidFill>
                            <a:srgbClr val="000000">
                              <a:alpha val="100000"/>
                            </a:srgbClr>
                          </a:solidFill>
                          <a:latin typeface="Microsoft YaHei"/>
                          <a:ea typeface="Microsoft YaHei"/>
                          <a:cs typeface="Microsoft YaHei"/>
                        </a:rPr>
                        <a:t>可燃气体和有毒气体检测报警信号应送至有</a:t>
                      </a:r>
                      <a:r>
                        <a:rPr sz="1200" kern="0" spc="0" dirty="0">
                          <a:solidFill>
                            <a:srgbClr val="000000">
                              <a:alpha val="100000"/>
                            </a:srgbClr>
                          </a:solidFill>
                          <a:latin typeface="Microsoft YaHei"/>
                          <a:ea typeface="Microsoft YaHei"/>
                          <a:cs typeface="Microsoft YaHei"/>
                        </a:rPr>
                        <a:t>       </a:t>
                      </a:r>
                      <a:r>
                        <a:rPr sz="1200" kern="0" spc="90" dirty="0">
                          <a:solidFill>
                            <a:srgbClr val="000000">
                              <a:alpha val="100000"/>
                            </a:srgbClr>
                          </a:solidFill>
                          <a:latin typeface="Microsoft YaHei"/>
                          <a:ea typeface="Microsoft YaHei"/>
                          <a:cs typeface="Microsoft YaHei"/>
                        </a:rPr>
                        <a:t>人值守的现场控制室</a:t>
                      </a:r>
                      <a:r>
                        <a:rPr sz="1200" kern="0" spc="-160" dirty="0">
                          <a:solidFill>
                            <a:srgbClr val="000000">
                              <a:alpha val="100000"/>
                            </a:srgbClr>
                          </a:solidFill>
                          <a:latin typeface="Microsoft YaHei"/>
                          <a:ea typeface="Microsoft YaHei"/>
                          <a:cs typeface="Microsoft YaHei"/>
                        </a:rPr>
                        <a:t> </a:t>
                      </a:r>
                      <a:r>
                        <a:rPr sz="1200" kern="0" spc="90" dirty="0">
                          <a:solidFill>
                            <a:srgbClr val="000000">
                              <a:alpha val="100000"/>
                            </a:srgbClr>
                          </a:solidFill>
                          <a:latin typeface="Microsoft YaHei"/>
                          <a:ea typeface="Microsoft YaHei"/>
                          <a:cs typeface="Microsoft YaHei"/>
                        </a:rPr>
                        <a:t>、</a:t>
                      </a:r>
                      <a:r>
                        <a:rPr sz="1200" kern="0" spc="-140" dirty="0">
                          <a:solidFill>
                            <a:srgbClr val="000000">
                              <a:alpha val="100000"/>
                            </a:srgbClr>
                          </a:solidFill>
                          <a:latin typeface="Microsoft YaHei"/>
                          <a:ea typeface="Microsoft YaHei"/>
                          <a:cs typeface="Microsoft YaHei"/>
                        </a:rPr>
                        <a:t> </a:t>
                      </a:r>
                      <a:r>
                        <a:rPr sz="1200" kern="0" spc="90" dirty="0">
                          <a:solidFill>
                            <a:srgbClr val="000000">
                              <a:alpha val="100000"/>
                            </a:srgbClr>
                          </a:solidFill>
                          <a:latin typeface="Microsoft YaHei"/>
                          <a:ea typeface="Microsoft YaHei"/>
                          <a:cs typeface="Microsoft YaHei"/>
                        </a:rPr>
                        <a:t>中心控制室等进行显</a:t>
                      </a:r>
                      <a:r>
                        <a:rPr sz="1200" kern="0" spc="0" dirty="0">
                          <a:solidFill>
                            <a:srgbClr val="000000">
                              <a:alpha val="100000"/>
                            </a:srgbClr>
                          </a:solidFill>
                          <a:latin typeface="Microsoft YaHei"/>
                          <a:ea typeface="Microsoft YaHei"/>
                          <a:cs typeface="Microsoft YaHei"/>
                        </a:rPr>
                        <a:t>       </a:t>
                      </a:r>
                      <a:r>
                        <a:rPr sz="1200" kern="0" spc="90" dirty="0">
                          <a:solidFill>
                            <a:srgbClr val="000000">
                              <a:alpha val="100000"/>
                            </a:srgbClr>
                          </a:solidFill>
                          <a:latin typeface="Microsoft YaHei"/>
                          <a:ea typeface="Microsoft YaHei"/>
                          <a:cs typeface="Microsoft YaHei"/>
                        </a:rPr>
                        <a:t>示报警;可燃气体二级报警信号</a:t>
                      </a:r>
                      <a:r>
                        <a:rPr sz="1200" kern="0" spc="-90" dirty="0">
                          <a:solidFill>
                            <a:srgbClr val="000000">
                              <a:alpha val="100000"/>
                            </a:srgbClr>
                          </a:solidFill>
                          <a:latin typeface="Microsoft YaHei"/>
                          <a:ea typeface="Microsoft YaHei"/>
                          <a:cs typeface="Microsoft YaHei"/>
                        </a:rPr>
                        <a:t> </a:t>
                      </a:r>
                      <a:r>
                        <a:rPr sz="1200" kern="0" spc="90" dirty="0">
                          <a:solidFill>
                            <a:srgbClr val="000000">
                              <a:alpha val="100000"/>
                            </a:srgbClr>
                          </a:solidFill>
                          <a:latin typeface="Microsoft YaHei"/>
                          <a:ea typeface="Microsoft YaHei"/>
                          <a:cs typeface="Microsoft YaHei"/>
                        </a:rPr>
                        <a:t>、</a:t>
                      </a:r>
                      <a:r>
                        <a:rPr sz="1200" kern="0" spc="-210" dirty="0">
                          <a:solidFill>
                            <a:srgbClr val="000000">
                              <a:alpha val="100000"/>
                            </a:srgbClr>
                          </a:solidFill>
                          <a:latin typeface="Microsoft YaHei"/>
                          <a:ea typeface="Microsoft YaHei"/>
                          <a:cs typeface="Microsoft YaHei"/>
                        </a:rPr>
                        <a:t> </a:t>
                      </a:r>
                      <a:r>
                        <a:rPr sz="1200" kern="0" spc="90" dirty="0">
                          <a:solidFill>
                            <a:srgbClr val="000000">
                              <a:alpha val="100000"/>
                            </a:srgbClr>
                          </a:solidFill>
                          <a:latin typeface="Microsoft YaHei"/>
                          <a:ea typeface="Microsoft YaHei"/>
                          <a:cs typeface="Microsoft YaHei"/>
                        </a:rPr>
                        <a:t>可燃气体</a:t>
                      </a:r>
                      <a:endParaRPr sz="1200" dirty="0">
                        <a:latin typeface="Microsoft YaHei"/>
                        <a:ea typeface="Microsoft YaHei"/>
                        <a:cs typeface="Microsoft YaHei"/>
                      </a:endParaRPr>
                    </a:p>
                    <a:p>
                      <a:pPr marL="238125" indent="-6350" algn="l" rtl="0" eaLnBrk="0">
                        <a:lnSpc>
                          <a:spcPct val="117000"/>
                        </a:lnSpc>
                        <a:spcBef>
                          <a:spcPts val="80"/>
                        </a:spcBef>
                        <a:tabLst/>
                      </a:pPr>
                      <a:r>
                        <a:rPr sz="1200" kern="0" spc="110" dirty="0">
                          <a:solidFill>
                            <a:srgbClr val="000000">
                              <a:alpha val="100000"/>
                            </a:srgbClr>
                          </a:solidFill>
                          <a:latin typeface="Microsoft YaHei"/>
                          <a:ea typeface="Microsoft YaHei"/>
                          <a:cs typeface="Microsoft YaHei"/>
                        </a:rPr>
                        <a:t>和有毒气体检测报警系统报警控制单元的故</a:t>
                      </a:r>
                      <a:r>
                        <a:rPr sz="1200" kern="0" spc="0" dirty="0">
                          <a:solidFill>
                            <a:srgbClr val="000000">
                              <a:alpha val="100000"/>
                            </a:srgbClr>
                          </a:solidFill>
                          <a:latin typeface="Microsoft YaHei"/>
                          <a:ea typeface="Microsoft YaHei"/>
                          <a:cs typeface="Microsoft YaHei"/>
                        </a:rPr>
                        <a:t>       </a:t>
                      </a:r>
                      <a:r>
                        <a:rPr sz="1200" kern="0" spc="100" dirty="0">
                          <a:solidFill>
                            <a:srgbClr val="000000">
                              <a:alpha val="100000"/>
                            </a:srgbClr>
                          </a:solidFill>
                          <a:latin typeface="Microsoft YaHei"/>
                          <a:ea typeface="Microsoft YaHei"/>
                          <a:cs typeface="Microsoft YaHei"/>
                        </a:rPr>
                        <a:t>障信号应送至消防控制室。</a:t>
                      </a:r>
                      <a:endParaRPr sz="1200" dirty="0">
                        <a:latin typeface="Microsoft YaHei"/>
                        <a:ea typeface="Microsoft YaHei"/>
                        <a:cs typeface="Microsoft YaHei"/>
                      </a:endParaRPr>
                    </a:p>
                  </a:txBody>
                  <a:tcPr marL="0" marR="0" marT="0" marB="0">
                    <a:lnL w="12700" cap="flat" cmpd="sng" algn="ctr">
                      <a:solidFill>
                        <a:srgbClr val="8EBFD6"/>
                      </a:solidFill>
                      <a:prstDash val="solid"/>
                      <a:round/>
                      <a:headEnd type="none" w="med" len="med"/>
                      <a:tailEnd type="none" w="med" len="med"/>
                    </a:lnL>
                    <a:lnR>
                      <a:noFill/>
                    </a:lnR>
                    <a:lnT>
                      <a:noFill/>
                    </a:lnT>
                    <a:lnB w="12700" cap="flat" cmpd="sng" algn="ctr">
                      <a:solidFill>
                        <a:srgbClr val="8EBFD6"/>
                      </a:solidFill>
                      <a:prstDash val="solid"/>
                      <a:round/>
                      <a:headEnd type="none" w="med" len="med"/>
                      <a:tailEnd type="none" w="med" len="med"/>
                    </a:lnB>
                  </a:tcPr>
                </a:tc>
                <a:extLst>
                  <a:ext uri="{0D108BD9-81ED-4DB2-BD59-A6C34878D82A}">
                    <a16:rowId xmlns:a16="http://schemas.microsoft.com/office/drawing/2014/main" val="10000"/>
                  </a:ext>
                </a:extLst>
              </a:tr>
            </a:tbl>
          </a:graphicData>
        </a:graphic>
      </p:graphicFrame>
      <p:sp>
        <p:nvSpPr>
          <p:cNvPr id="1872" name="textbox 1872"/>
          <p:cNvSpPr/>
          <p:nvPr/>
        </p:nvSpPr>
        <p:spPr>
          <a:xfrm>
            <a:off x="702236" y="510426"/>
            <a:ext cx="8719819" cy="1052194"/>
          </a:xfrm>
          <a:prstGeom prst="rect">
            <a:avLst/>
          </a:prstGeom>
          <a:noFill/>
          <a:ln w="0" cap="flat">
            <a:noFill/>
            <a:prstDash val="solid"/>
            <a:miter lim="0"/>
          </a:ln>
        </p:spPr>
        <p:txBody>
          <a:bodyPr vert="horz" wrap="square" lIns="0" tIns="0" rIns="0" bIns="0"/>
          <a:lstStyle/>
          <a:p>
            <a:pPr algn="l" rtl="0" eaLnBrk="0">
              <a:lnSpc>
                <a:spcPct val="83341"/>
              </a:lnSpc>
              <a:tabLst/>
            </a:pPr>
            <a:endParaRPr sz="100" dirty="0">
              <a:latin typeface="Arial"/>
              <a:ea typeface="Arial"/>
              <a:cs typeface="Arial"/>
            </a:endParaRPr>
          </a:p>
          <a:p>
            <a:pPr marL="215900" algn="l" rtl="0" eaLnBrk="0">
              <a:lnSpc>
                <a:spcPts val="4227"/>
              </a:lnSpc>
              <a:tabLst/>
            </a:pPr>
            <a:r>
              <a:rPr sz="3200" b="1" kern="0" spc="-80" dirty="0">
                <a:solidFill>
                  <a:srgbClr val="000000">
                    <a:alpha val="100000"/>
                  </a:srgbClr>
                </a:solidFill>
                <a:latin typeface="Microsoft YaHei"/>
                <a:ea typeface="Microsoft YaHei"/>
                <a:cs typeface="Microsoft YaHei"/>
              </a:rPr>
              <a:t>《城镇燃气经营安全重大隐患判定标准》解析</a:t>
            </a:r>
            <a:endParaRPr sz="3200" dirty="0">
              <a:latin typeface="Microsoft YaHei"/>
              <a:ea typeface="Microsoft YaHei"/>
              <a:cs typeface="Microsoft YaHei"/>
            </a:endParaRPr>
          </a:p>
          <a:p>
            <a:pPr algn="l" rtl="0" eaLnBrk="0">
              <a:lnSpc>
                <a:spcPct val="104000"/>
              </a:lnSpc>
              <a:tabLst/>
            </a:pPr>
            <a:endParaRPr sz="1000" dirty="0">
              <a:latin typeface="Arial"/>
              <a:ea typeface="Arial"/>
              <a:cs typeface="Arial"/>
            </a:endParaRPr>
          </a:p>
          <a:p>
            <a:pPr algn="l" rtl="0" eaLnBrk="0">
              <a:lnSpc>
                <a:spcPct val="100000"/>
              </a:lnSpc>
              <a:tabLst/>
            </a:pPr>
            <a:endParaRPr sz="400" dirty="0">
              <a:latin typeface="Arial"/>
              <a:ea typeface="Arial"/>
              <a:cs typeface="Arial"/>
            </a:endParaRPr>
          </a:p>
          <a:p>
            <a:pPr marL="52069" algn="l" rtl="0" eaLnBrk="0">
              <a:lnSpc>
                <a:spcPts val="2123"/>
              </a:lnSpc>
              <a:spcBef>
                <a:spcPts val="1"/>
              </a:spcBef>
              <a:tabLst/>
            </a:pPr>
            <a:r>
              <a:rPr sz="1600" kern="0" spc="10" dirty="0">
                <a:solidFill>
                  <a:srgbClr val="FF0000">
                    <a:alpha val="100000"/>
                  </a:srgbClr>
                </a:solidFill>
                <a:latin typeface="Wingdings"/>
                <a:ea typeface="Wingdings"/>
                <a:cs typeface="Wingdings"/>
              </a:rPr>
              <a:t>n</a:t>
            </a:r>
            <a:r>
              <a:rPr sz="1600" kern="0" spc="-570" dirty="0">
                <a:solidFill>
                  <a:srgbClr val="FF0000">
                    <a:alpha val="100000"/>
                  </a:srgbClr>
                </a:solidFill>
                <a:latin typeface="Wingdings"/>
                <a:ea typeface="Wingdings"/>
                <a:cs typeface="Wingdings"/>
              </a:rPr>
              <a:t> </a:t>
            </a:r>
            <a:r>
              <a:rPr sz="1600" kern="0" spc="10" dirty="0">
                <a:solidFill>
                  <a:srgbClr val="000000">
                    <a:alpha val="100000"/>
                  </a:srgbClr>
                </a:solidFill>
                <a:latin typeface="Microsoft YaHei"/>
                <a:ea typeface="Microsoft YaHei"/>
                <a:cs typeface="Microsoft YaHei"/>
              </a:rPr>
              <a:t>第五条  燃气经营者在燃气厂站安全管理中</a:t>
            </a:r>
            <a:r>
              <a:rPr sz="1600" kern="0" spc="0" dirty="0">
                <a:solidFill>
                  <a:srgbClr val="000000">
                    <a:alpha val="100000"/>
                  </a:srgbClr>
                </a:solidFill>
                <a:latin typeface="Microsoft YaHei"/>
                <a:ea typeface="Microsoft YaHei"/>
                <a:cs typeface="Microsoft YaHei"/>
              </a:rPr>
              <a:t> ，有下列情形之一的 ，判定为重大隐患 </a:t>
            </a:r>
            <a:r>
              <a:rPr sz="1600" kern="0" spc="-380" dirty="0">
                <a:solidFill>
                  <a:srgbClr val="000000">
                    <a:alpha val="100000"/>
                  </a:srgbClr>
                </a:solidFill>
                <a:latin typeface="Microsoft YaHei"/>
                <a:ea typeface="Microsoft YaHei"/>
                <a:cs typeface="Microsoft YaHei"/>
              </a:rPr>
              <a:t>：（</a:t>
            </a:r>
            <a:r>
              <a:rPr sz="1600" kern="0" spc="80" dirty="0">
                <a:solidFill>
                  <a:srgbClr val="000000">
                    <a:alpha val="100000"/>
                  </a:srgbClr>
                </a:solidFill>
                <a:latin typeface="Microsoft YaHei"/>
                <a:ea typeface="Microsoft YaHei"/>
                <a:cs typeface="Microsoft YaHei"/>
              </a:rPr>
              <a:t> </a:t>
            </a:r>
            <a:r>
              <a:rPr sz="1600" kern="0" spc="0" dirty="0">
                <a:solidFill>
                  <a:srgbClr val="000000">
                    <a:alpha val="100000"/>
                  </a:srgbClr>
                </a:solidFill>
                <a:latin typeface="Microsoft YaHei"/>
                <a:ea typeface="Microsoft YaHei"/>
                <a:cs typeface="Microsoft YaHei"/>
              </a:rPr>
              <a:t>5种）</a:t>
            </a:r>
            <a:endParaRPr sz="1600" dirty="0">
              <a:latin typeface="Microsoft YaHei"/>
              <a:ea typeface="Microsoft YaHei"/>
              <a:cs typeface="Microsoft YaHei"/>
            </a:endParaRPr>
          </a:p>
        </p:txBody>
      </p:sp>
      <p:sp>
        <p:nvSpPr>
          <p:cNvPr id="1874" name="textbox 1874"/>
          <p:cNvSpPr/>
          <p:nvPr/>
        </p:nvSpPr>
        <p:spPr>
          <a:xfrm>
            <a:off x="919643" y="1816198"/>
            <a:ext cx="10114915" cy="591184"/>
          </a:xfrm>
          <a:prstGeom prst="rect">
            <a:avLst/>
          </a:prstGeom>
          <a:noFill/>
          <a:ln w="0" cap="flat">
            <a:noFill/>
            <a:prstDash val="solid"/>
            <a:miter lim="0"/>
          </a:ln>
        </p:spPr>
        <p:txBody>
          <a:bodyPr vert="horz" wrap="square" lIns="0" tIns="0" rIns="0" bIns="0"/>
          <a:lstStyle/>
          <a:p>
            <a:pPr algn="l" rtl="0" eaLnBrk="0">
              <a:lnSpc>
                <a:spcPct val="17940"/>
              </a:lnSpc>
              <a:tabLst/>
            </a:pPr>
            <a:endParaRPr sz="100" dirty="0">
              <a:latin typeface="Arial"/>
              <a:ea typeface="Arial"/>
              <a:cs typeface="Arial"/>
            </a:endParaRPr>
          </a:p>
          <a:p>
            <a:pPr marL="33019" indent="80644" algn="l" rtl="0" eaLnBrk="0">
              <a:lnSpc>
                <a:spcPct val="118000"/>
              </a:lnSpc>
              <a:tabLst/>
            </a:pPr>
            <a:r>
              <a:rPr sz="1600" kern="0" spc="80" dirty="0">
                <a:solidFill>
                  <a:srgbClr val="000000">
                    <a:alpha val="100000"/>
                  </a:srgbClr>
                </a:solidFill>
                <a:latin typeface="Microsoft YaHei"/>
                <a:ea typeface="Microsoft YaHei"/>
                <a:cs typeface="Microsoft YaHei"/>
              </a:rPr>
              <a:t>（ 五 ）燃气厂站内可燃气体泄漏浓度可能达到爆炸下限20%的燃气设施区域内或建（ 构 ）筑物内 ，未设</a:t>
            </a:r>
            <a:r>
              <a:rPr sz="1600" kern="0" spc="60" dirty="0">
                <a:solidFill>
                  <a:srgbClr val="000000">
                    <a:alpha val="100000"/>
                  </a:srgbClr>
                </a:solidFill>
                <a:latin typeface="Microsoft YaHei"/>
                <a:ea typeface="Microsoft YaHei"/>
                <a:cs typeface="Microsoft YaHei"/>
              </a:rPr>
              <a:t> </a:t>
            </a:r>
            <a:r>
              <a:rPr sz="1600" kern="0" spc="150" dirty="0">
                <a:solidFill>
                  <a:srgbClr val="000000">
                    <a:alpha val="100000"/>
                  </a:srgbClr>
                </a:solidFill>
                <a:latin typeface="Microsoft YaHei"/>
                <a:ea typeface="Microsoft YaHei"/>
                <a:cs typeface="Microsoft YaHei"/>
              </a:rPr>
              <a:t>置固定式可燃气体浓度</a:t>
            </a:r>
            <a:r>
              <a:rPr sz="1600" kern="0" spc="140" dirty="0">
                <a:solidFill>
                  <a:srgbClr val="000000">
                    <a:alpha val="100000"/>
                  </a:srgbClr>
                </a:solidFill>
                <a:latin typeface="Microsoft YaHei"/>
                <a:ea typeface="Microsoft YaHei"/>
                <a:cs typeface="Microsoft YaHei"/>
              </a:rPr>
              <a:t>报警装置。</a:t>
            </a:r>
            <a:endParaRPr sz="1600" dirty="0">
              <a:latin typeface="Microsoft YaHei"/>
              <a:ea typeface="Microsoft YaHei"/>
              <a:cs typeface="Microsoft YaHei"/>
            </a:endParaRPr>
          </a:p>
        </p:txBody>
      </p:sp>
      <p:pic>
        <p:nvPicPr>
          <p:cNvPr id="1876" name="picture 1876"/>
          <p:cNvPicPr>
            <a:picLocks noChangeAspect="1"/>
          </p:cNvPicPr>
          <p:nvPr/>
        </p:nvPicPr>
        <p:blipFill>
          <a:blip r:embed="rId2"/>
          <a:stretch>
            <a:fillRect/>
          </a:stretch>
        </p:blipFill>
        <p:spPr>
          <a:xfrm rot="21600000">
            <a:off x="4538471" y="4945380"/>
            <a:ext cx="1757171" cy="1728216"/>
          </a:xfrm>
          <a:prstGeom prst="rect">
            <a:avLst/>
          </a:prstGeom>
        </p:spPr>
      </p:pic>
      <p:sp>
        <p:nvSpPr>
          <p:cNvPr id="1878" name="textbox 1878"/>
          <p:cNvSpPr/>
          <p:nvPr/>
        </p:nvSpPr>
        <p:spPr>
          <a:xfrm>
            <a:off x="5094022" y="2752188"/>
            <a:ext cx="1997710" cy="295275"/>
          </a:xfrm>
          <a:prstGeom prst="rect">
            <a:avLst/>
          </a:prstGeom>
          <a:noFill/>
          <a:ln w="0" cap="flat">
            <a:noFill/>
            <a:prstDash val="solid"/>
            <a:miter lim="0"/>
          </a:ln>
        </p:spPr>
        <p:txBody>
          <a:bodyPr vert="horz" wrap="square" lIns="0" tIns="0" rIns="0" bIns="0"/>
          <a:lstStyle/>
          <a:p>
            <a:pPr algn="l" rtl="0" eaLnBrk="0">
              <a:lnSpc>
                <a:spcPct val="83341"/>
              </a:lnSpc>
              <a:tabLst/>
            </a:pPr>
            <a:endParaRPr sz="100" dirty="0">
              <a:latin typeface="Arial"/>
              <a:ea typeface="Arial"/>
              <a:cs typeface="Arial"/>
            </a:endParaRPr>
          </a:p>
          <a:p>
            <a:pPr marL="12700" algn="l" rtl="0" eaLnBrk="0">
              <a:lnSpc>
                <a:spcPts val="2123"/>
              </a:lnSpc>
              <a:tabLst/>
            </a:pPr>
            <a:r>
              <a:rPr sz="1600" kern="0" spc="130" dirty="0">
                <a:solidFill>
                  <a:srgbClr val="000000">
                    <a:alpha val="100000"/>
                  </a:srgbClr>
                </a:solidFill>
                <a:latin typeface="Microsoft YaHei"/>
                <a:ea typeface="Microsoft YaHei"/>
                <a:cs typeface="Microsoft YaHei"/>
              </a:rPr>
              <a:t>6</a:t>
            </a:r>
            <a:r>
              <a:rPr sz="1600" kern="0" spc="-220" dirty="0">
                <a:solidFill>
                  <a:srgbClr val="000000">
                    <a:alpha val="100000"/>
                  </a:srgbClr>
                </a:solidFill>
                <a:latin typeface="Microsoft YaHei"/>
                <a:ea typeface="Microsoft YaHei"/>
                <a:cs typeface="Microsoft YaHei"/>
              </a:rPr>
              <a:t> </a:t>
            </a:r>
            <a:r>
              <a:rPr sz="1600" kern="0" spc="130" dirty="0">
                <a:solidFill>
                  <a:srgbClr val="000000">
                    <a:alpha val="100000"/>
                  </a:srgbClr>
                </a:solidFill>
                <a:latin typeface="Microsoft YaHei"/>
                <a:ea typeface="Microsoft YaHei"/>
                <a:cs typeface="Microsoft YaHei"/>
              </a:rPr>
              <a:t>、</a:t>
            </a:r>
            <a:r>
              <a:rPr sz="1600" kern="0" spc="-240" dirty="0">
                <a:solidFill>
                  <a:srgbClr val="000000">
                    <a:alpha val="100000"/>
                  </a:srgbClr>
                </a:solidFill>
                <a:latin typeface="Microsoft YaHei"/>
                <a:ea typeface="Microsoft YaHei"/>
                <a:cs typeface="Microsoft YaHei"/>
              </a:rPr>
              <a:t> </a:t>
            </a:r>
            <a:r>
              <a:rPr sz="1600" kern="0" spc="0" dirty="0">
                <a:solidFill>
                  <a:srgbClr val="000000">
                    <a:alpha val="100000"/>
                  </a:srgbClr>
                </a:solidFill>
                <a:latin typeface="Microsoft YaHei"/>
                <a:ea typeface="Microsoft YaHei"/>
                <a:cs typeface="Microsoft YaHei"/>
              </a:rPr>
              <a:t>CNG</a:t>
            </a:r>
            <a:r>
              <a:rPr sz="1600" kern="0" spc="130" dirty="0">
                <a:solidFill>
                  <a:srgbClr val="000000">
                    <a:alpha val="100000"/>
                  </a:srgbClr>
                </a:solidFill>
                <a:latin typeface="Microsoft YaHei"/>
                <a:ea typeface="Microsoft YaHei"/>
                <a:cs typeface="Microsoft YaHei"/>
              </a:rPr>
              <a:t>汽车加气站</a:t>
            </a:r>
            <a:endParaRPr sz="1600" dirty="0">
              <a:latin typeface="Microsoft YaHei"/>
              <a:ea typeface="Microsoft YaHei"/>
              <a:cs typeface="Microsoft YaHei"/>
            </a:endParaRPr>
          </a:p>
        </p:txBody>
      </p:sp>
      <p:pic>
        <p:nvPicPr>
          <p:cNvPr id="1880" name="picture 1880"/>
          <p:cNvPicPr>
            <a:picLocks noChangeAspect="1"/>
          </p:cNvPicPr>
          <p:nvPr/>
        </p:nvPicPr>
        <p:blipFill>
          <a:blip r:embed="rId3"/>
          <a:stretch>
            <a:fillRect/>
          </a:stretch>
        </p:blipFill>
        <p:spPr>
          <a:xfrm rot="21600000">
            <a:off x="11472671" y="0"/>
            <a:ext cx="719328" cy="720852"/>
          </a:xfrm>
          <a:prstGeom prst="rect">
            <a:avLst/>
          </a:prstGeom>
        </p:spPr>
      </p:pic>
      <p:pic>
        <p:nvPicPr>
          <p:cNvPr id="1882" name="picture 1882"/>
          <p:cNvPicPr>
            <a:picLocks noChangeAspect="1"/>
          </p:cNvPicPr>
          <p:nvPr/>
        </p:nvPicPr>
        <p:blipFill>
          <a:blip r:embed="rId4"/>
          <a:stretch>
            <a:fillRect/>
          </a:stretch>
        </p:blipFill>
        <p:spPr>
          <a:xfrm rot="21600000">
            <a:off x="0" y="6138671"/>
            <a:ext cx="720852" cy="719328"/>
          </a:xfrm>
          <a:prstGeom prst="rect">
            <a:avLst/>
          </a:prstGeom>
        </p:spPr>
      </p:pic>
      <p:pic>
        <p:nvPicPr>
          <p:cNvPr id="1884" name="picture 1884"/>
          <p:cNvPicPr>
            <a:picLocks noChangeAspect="1"/>
          </p:cNvPicPr>
          <p:nvPr/>
        </p:nvPicPr>
        <p:blipFill>
          <a:blip r:embed="rId5"/>
          <a:stretch>
            <a:fillRect/>
          </a:stretch>
        </p:blipFill>
        <p:spPr>
          <a:xfrm rot="21600000">
            <a:off x="720090" y="1619250"/>
            <a:ext cx="10751184" cy="12700"/>
          </a:xfrm>
          <a:prstGeom prst="rect">
            <a:avLst/>
          </a:prstGeom>
        </p:spPr>
      </p:pic>
      <p:pic>
        <p:nvPicPr>
          <p:cNvPr id="1886" name="picture 1886"/>
          <p:cNvPicPr>
            <a:picLocks noChangeAspect="1"/>
          </p:cNvPicPr>
          <p:nvPr/>
        </p:nvPicPr>
        <p:blipFill>
          <a:blip r:embed="rId6"/>
          <a:stretch>
            <a:fillRect/>
          </a:stretch>
        </p:blipFill>
        <p:spPr>
          <a:xfrm rot="21600000">
            <a:off x="720090" y="2569209"/>
            <a:ext cx="10751184" cy="12700"/>
          </a:xfrm>
          <a:prstGeom prst="rect">
            <a:avLst/>
          </a:prstGeom>
        </p:spPr>
      </p:pic>
    </p:spTree>
  </p:cSld>
  <p:clrMapOvr>
    <a:masterClrMapping/>
  </p:clrMapOvr>
</p:sld>
</file>

<file path=ppt/slides/slide86.xml><?xml version="1.0" encoding="utf-8"?>
<p:sld xmlns:a16="http://schemas.microsoft.com/office/drawing/2014/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88" name="rect 1888"/>
          <p:cNvSpPr/>
          <p:nvPr/>
        </p:nvSpPr>
        <p:spPr>
          <a:xfrm>
            <a:off x="0" y="0"/>
            <a:ext cx="12192000" cy="6858000"/>
          </a:xfrm>
          <a:prstGeom prst="rect">
            <a:avLst/>
          </a:prstGeom>
          <a:solidFill>
            <a:srgbClr val="E4F4FB">
              <a:alpha val="100000"/>
            </a:srgbClr>
          </a:solidFill>
          <a:ln w="0" cap="flat">
            <a:noFill/>
            <a:prstDash val="solid"/>
            <a:miter lim="0"/>
          </a:ln>
        </p:spPr>
        <p:txBody>
          <a:bodyPr rtlCol="0"/>
          <a:lstStyle/>
          <a:p>
            <a:pPr algn="ctr"/>
            <a:endParaRPr lang="zh-CN" altLang="en-US"/>
          </a:p>
        </p:txBody>
      </p:sp>
      <p:pic>
        <p:nvPicPr>
          <p:cNvPr id="1890" name="picture 1890"/>
          <p:cNvPicPr>
            <a:picLocks noChangeAspect="1"/>
          </p:cNvPicPr>
          <p:nvPr/>
        </p:nvPicPr>
        <p:blipFill>
          <a:blip r:embed="rId2"/>
          <a:stretch>
            <a:fillRect/>
          </a:stretch>
        </p:blipFill>
        <p:spPr>
          <a:xfrm rot="21600000">
            <a:off x="720852" y="1626107"/>
            <a:ext cx="10750296" cy="5231892"/>
          </a:xfrm>
          <a:prstGeom prst="rect">
            <a:avLst/>
          </a:prstGeom>
        </p:spPr>
      </p:pic>
      <p:graphicFrame>
        <p:nvGraphicFramePr>
          <p:cNvPr id="1892" name="table 1892"/>
          <p:cNvGraphicFramePr>
            <a:graphicFrameLocks noGrp="1"/>
          </p:cNvGraphicFramePr>
          <p:nvPr/>
        </p:nvGraphicFramePr>
        <p:xfrm>
          <a:off x="720090" y="2820034"/>
          <a:ext cx="10750549" cy="4037965"/>
        </p:xfrm>
        <a:graphic>
          <a:graphicData uri="http://schemas.openxmlformats.org/drawingml/2006/table">
            <a:tbl>
              <a:tblPr/>
              <a:tblGrid>
                <a:gridCol w="2649220">
                  <a:extLst>
                    <a:ext uri="{9D8B030D-6E8A-4147-A177-3AD203B41FA5}">
                      <a16:colId xmlns:a16="http://schemas.microsoft.com/office/drawing/2014/main" val="20000"/>
                    </a:ext>
                  </a:extLst>
                </a:gridCol>
                <a:gridCol w="4424045">
                  <a:extLst>
                    <a:ext uri="{9D8B030D-6E8A-4147-A177-3AD203B41FA5}">
                      <a16:colId xmlns:a16="http://schemas.microsoft.com/office/drawing/2014/main" val="20001"/>
                    </a:ext>
                  </a:extLst>
                </a:gridCol>
                <a:gridCol w="3677284">
                  <a:extLst>
                    <a:ext uri="{9D8B030D-6E8A-4147-A177-3AD203B41FA5}">
                      <a16:colId xmlns:a16="http://schemas.microsoft.com/office/drawing/2014/main" val="20002"/>
                    </a:ext>
                  </a:extLst>
                </a:gridCol>
              </a:tblGrid>
              <a:tr h="4037965">
                <a:tc>
                  <a:txBody>
                    <a:bodyPr/>
                    <a:lstStyle/>
                    <a:p>
                      <a:pPr algn="l" rtl="0" eaLnBrk="0">
                        <a:lnSpc>
                          <a:spcPct val="109000"/>
                        </a:lnSpc>
                        <a:tabLst/>
                      </a:pPr>
                      <a:endParaRPr sz="1000" dirty="0">
                        <a:latin typeface="Arial"/>
                        <a:ea typeface="Arial"/>
                        <a:cs typeface="Arial"/>
                      </a:endParaRPr>
                    </a:p>
                    <a:p>
                      <a:pPr algn="l" rtl="0" eaLnBrk="0">
                        <a:lnSpc>
                          <a:spcPct val="109000"/>
                        </a:lnSpc>
                        <a:tabLst/>
                      </a:pPr>
                      <a:endParaRPr sz="1000" dirty="0">
                        <a:latin typeface="Arial"/>
                        <a:ea typeface="Arial"/>
                        <a:cs typeface="Arial"/>
                      </a:endParaRPr>
                    </a:p>
                    <a:p>
                      <a:pPr algn="l" rtl="0" eaLnBrk="0">
                        <a:lnSpc>
                          <a:spcPct val="6753"/>
                        </a:lnSpc>
                        <a:tabLst/>
                      </a:pPr>
                      <a:endParaRPr sz="100" dirty="0">
                        <a:latin typeface="Arial"/>
                        <a:ea typeface="Arial"/>
                        <a:cs typeface="Arial"/>
                      </a:endParaRPr>
                    </a:p>
                    <a:p>
                      <a:pPr marL="872489" algn="l" rtl="0" eaLnBrk="0">
                        <a:lnSpc>
                          <a:spcPct val="84000"/>
                        </a:lnSpc>
                        <a:tabLst/>
                      </a:pPr>
                      <a:r>
                        <a:rPr sz="1600" kern="0" spc="120" dirty="0">
                          <a:solidFill>
                            <a:srgbClr val="000000">
                              <a:alpha val="100000"/>
                            </a:srgbClr>
                          </a:solidFill>
                          <a:latin typeface="Microsoft YaHei"/>
                          <a:ea typeface="Microsoft YaHei"/>
                          <a:cs typeface="Microsoft YaHei"/>
                        </a:rPr>
                        <a:t>检查要点</a:t>
                      </a:r>
                      <a:endParaRPr sz="1600" dirty="0">
                        <a:latin typeface="Microsoft YaHei"/>
                        <a:ea typeface="Microsoft YaHei"/>
                        <a:cs typeface="Microsoft YaHei"/>
                      </a:endParaRPr>
                    </a:p>
                    <a:p>
                      <a:pPr algn="l" rtl="0" eaLnBrk="0">
                        <a:lnSpc>
                          <a:spcPct val="106000"/>
                        </a:lnSpc>
                        <a:tabLst/>
                      </a:pPr>
                      <a:endParaRPr sz="1000" dirty="0">
                        <a:latin typeface="Arial"/>
                        <a:ea typeface="Arial"/>
                        <a:cs typeface="Arial"/>
                      </a:endParaRPr>
                    </a:p>
                    <a:p>
                      <a:pPr algn="l" rtl="0" eaLnBrk="0">
                        <a:lnSpc>
                          <a:spcPct val="106000"/>
                        </a:lnSpc>
                        <a:tabLst/>
                      </a:pPr>
                      <a:endParaRPr sz="1000" dirty="0">
                        <a:latin typeface="Arial"/>
                        <a:ea typeface="Arial"/>
                        <a:cs typeface="Arial"/>
                      </a:endParaRPr>
                    </a:p>
                    <a:p>
                      <a:pPr algn="l" rtl="0" eaLnBrk="0">
                        <a:lnSpc>
                          <a:spcPct val="106000"/>
                        </a:lnSpc>
                        <a:tabLst/>
                      </a:pPr>
                      <a:endParaRPr sz="1000" dirty="0">
                        <a:latin typeface="Arial"/>
                        <a:ea typeface="Arial"/>
                        <a:cs typeface="Arial"/>
                      </a:endParaRPr>
                    </a:p>
                    <a:p>
                      <a:pPr algn="l" rtl="0" eaLnBrk="0">
                        <a:lnSpc>
                          <a:spcPct val="106000"/>
                        </a:lnSpc>
                        <a:tabLst/>
                      </a:pPr>
                      <a:endParaRPr sz="1000" dirty="0">
                        <a:latin typeface="Arial"/>
                        <a:ea typeface="Arial"/>
                        <a:cs typeface="Arial"/>
                      </a:endParaRPr>
                    </a:p>
                    <a:p>
                      <a:pPr algn="l" rtl="0" eaLnBrk="0">
                        <a:lnSpc>
                          <a:spcPct val="106000"/>
                        </a:lnSpc>
                        <a:tabLst/>
                      </a:pPr>
                      <a:endParaRPr sz="1000" dirty="0">
                        <a:latin typeface="Arial"/>
                        <a:ea typeface="Arial"/>
                        <a:cs typeface="Arial"/>
                      </a:endParaRPr>
                    </a:p>
                    <a:p>
                      <a:pPr algn="l" rtl="0" eaLnBrk="0">
                        <a:lnSpc>
                          <a:spcPct val="106000"/>
                        </a:lnSpc>
                        <a:tabLst/>
                      </a:pPr>
                      <a:endParaRPr sz="1000" dirty="0">
                        <a:latin typeface="Arial"/>
                        <a:ea typeface="Arial"/>
                        <a:cs typeface="Arial"/>
                      </a:endParaRPr>
                    </a:p>
                    <a:p>
                      <a:pPr algn="l" rtl="0" eaLnBrk="0">
                        <a:lnSpc>
                          <a:spcPct val="106000"/>
                        </a:lnSpc>
                        <a:tabLst/>
                      </a:pPr>
                      <a:endParaRPr sz="1000" dirty="0">
                        <a:latin typeface="Arial"/>
                        <a:ea typeface="Arial"/>
                        <a:cs typeface="Arial"/>
                      </a:endParaRPr>
                    </a:p>
                    <a:p>
                      <a:pPr algn="l" rtl="0" eaLnBrk="0">
                        <a:lnSpc>
                          <a:spcPct val="107000"/>
                        </a:lnSpc>
                        <a:tabLst/>
                      </a:pPr>
                      <a:endParaRPr sz="1000" dirty="0">
                        <a:latin typeface="Arial"/>
                        <a:ea typeface="Arial"/>
                        <a:cs typeface="Arial"/>
                      </a:endParaRPr>
                    </a:p>
                    <a:p>
                      <a:pPr algn="l" rtl="0" eaLnBrk="0">
                        <a:lnSpc>
                          <a:spcPct val="107000"/>
                        </a:lnSpc>
                        <a:tabLst/>
                      </a:pPr>
                      <a:endParaRPr sz="1000" dirty="0">
                        <a:latin typeface="Arial"/>
                        <a:ea typeface="Arial"/>
                        <a:cs typeface="Arial"/>
                      </a:endParaRPr>
                    </a:p>
                    <a:p>
                      <a:pPr algn="l" rtl="0" eaLnBrk="0">
                        <a:lnSpc>
                          <a:spcPct val="107000"/>
                        </a:lnSpc>
                        <a:tabLst/>
                      </a:pPr>
                      <a:endParaRPr sz="1000" dirty="0">
                        <a:latin typeface="Arial"/>
                        <a:ea typeface="Arial"/>
                        <a:cs typeface="Arial"/>
                      </a:endParaRPr>
                    </a:p>
                    <a:p>
                      <a:pPr algn="l" rtl="0" eaLnBrk="0">
                        <a:lnSpc>
                          <a:spcPct val="125000"/>
                        </a:lnSpc>
                        <a:tabLst/>
                      </a:pPr>
                      <a:endParaRPr sz="300" dirty="0">
                        <a:latin typeface="Arial"/>
                        <a:ea typeface="Arial"/>
                        <a:cs typeface="Arial"/>
                      </a:endParaRPr>
                    </a:p>
                    <a:p>
                      <a:pPr marL="69214" indent="19684" algn="l" rtl="0" eaLnBrk="0">
                        <a:lnSpc>
                          <a:spcPct val="99000"/>
                        </a:lnSpc>
                        <a:tabLst/>
                      </a:pPr>
                      <a:r>
                        <a:rPr sz="1500" kern="0" spc="80" dirty="0">
                          <a:solidFill>
                            <a:srgbClr val="000000">
                              <a:alpha val="100000"/>
                            </a:srgbClr>
                          </a:solidFill>
                          <a:latin typeface="FangSong"/>
                          <a:ea typeface="FangSong"/>
                          <a:cs typeface="FangSong"/>
                        </a:rPr>
                        <a:t>1.</a:t>
                      </a:r>
                      <a:r>
                        <a:rPr sz="1500" kern="0" spc="80" dirty="0">
                          <a:solidFill>
                            <a:srgbClr val="000000">
                              <a:alpha val="100000"/>
                            </a:srgbClr>
                          </a:solidFill>
                          <a:latin typeface="Microsoft YaHei"/>
                          <a:ea typeface="Microsoft YaHei"/>
                          <a:cs typeface="Microsoft YaHei"/>
                        </a:rPr>
                        <a:t>查阅燃气管线违规占</a:t>
                      </a:r>
                      <a:r>
                        <a:rPr sz="1500" kern="0" spc="70" dirty="0">
                          <a:solidFill>
                            <a:srgbClr val="000000">
                              <a:alpha val="100000"/>
                            </a:srgbClr>
                          </a:solidFill>
                          <a:latin typeface="Microsoft YaHei"/>
                          <a:ea typeface="Microsoft YaHei"/>
                          <a:cs typeface="Microsoft YaHei"/>
                        </a:rPr>
                        <a:t>压及</a:t>
                      </a:r>
                      <a:r>
                        <a:rPr sz="1500" kern="0" spc="-10" dirty="0">
                          <a:solidFill>
                            <a:srgbClr val="000000">
                              <a:alpha val="100000"/>
                            </a:srgbClr>
                          </a:solidFill>
                          <a:latin typeface="Microsoft YaHei"/>
                          <a:ea typeface="Microsoft YaHei"/>
                          <a:cs typeface="Microsoft YaHei"/>
                        </a:rPr>
                        <a:t>   </a:t>
                      </a:r>
                      <a:r>
                        <a:rPr sz="1500" kern="0" spc="50" dirty="0">
                          <a:solidFill>
                            <a:srgbClr val="000000">
                              <a:alpha val="100000"/>
                            </a:srgbClr>
                          </a:solidFill>
                          <a:latin typeface="Microsoft YaHei"/>
                          <a:ea typeface="Microsoft YaHei"/>
                          <a:cs typeface="Microsoft YaHei"/>
                        </a:rPr>
                        <a:t>整改台账 ，抽查整改</a:t>
                      </a:r>
                      <a:r>
                        <a:rPr sz="1500" kern="0" spc="40" dirty="0">
                          <a:solidFill>
                            <a:srgbClr val="000000">
                              <a:alpha val="100000"/>
                            </a:srgbClr>
                          </a:solidFill>
                          <a:latin typeface="Microsoft YaHei"/>
                          <a:ea typeface="Microsoft YaHei"/>
                          <a:cs typeface="Microsoft YaHei"/>
                        </a:rPr>
                        <a:t>现场。</a:t>
                      </a:r>
                      <a:endParaRPr sz="1500" dirty="0">
                        <a:latin typeface="Microsoft YaHei"/>
                        <a:ea typeface="Microsoft YaHei"/>
                        <a:cs typeface="Microsoft YaHei"/>
                      </a:endParaRPr>
                    </a:p>
                  </a:txBody>
                  <a:tcPr marL="0" marR="0" marT="0" marB="0">
                    <a:lnL>
                      <a:noFill/>
                    </a:lnL>
                    <a:lnR w="12700" cap="flat" cmpd="sng" algn="ctr">
                      <a:solidFill>
                        <a:srgbClr val="8EBFD6"/>
                      </a:solidFill>
                      <a:prstDash val="solid"/>
                      <a:round/>
                      <a:headEnd type="none" w="med" len="med"/>
                      <a:tailEnd type="none" w="med" len="med"/>
                    </a:lnR>
                    <a:lnT w="12700" cap="flat" cmpd="sng" algn="ctr">
                      <a:solidFill>
                        <a:srgbClr val="8EBFD6"/>
                      </a:solidFill>
                      <a:prstDash val="solid"/>
                      <a:round/>
                      <a:headEnd type="none" w="med" len="med"/>
                      <a:tailEnd type="none" w="med" len="med"/>
                    </a:lnT>
                    <a:lnB>
                      <a:noFill/>
                    </a:lnB>
                  </a:tcPr>
                </a:tc>
                <a:tc>
                  <a:txBody>
                    <a:bodyPr/>
                    <a:lstStyle/>
                    <a:p>
                      <a:pPr algn="l" rtl="0" eaLnBrk="0">
                        <a:lnSpc>
                          <a:spcPct val="109000"/>
                        </a:lnSpc>
                        <a:tabLst/>
                      </a:pPr>
                      <a:endParaRPr sz="1000" dirty="0">
                        <a:latin typeface="Arial"/>
                        <a:ea typeface="Arial"/>
                        <a:cs typeface="Arial"/>
                      </a:endParaRPr>
                    </a:p>
                    <a:p>
                      <a:pPr algn="l" rtl="0" eaLnBrk="0">
                        <a:lnSpc>
                          <a:spcPct val="109000"/>
                        </a:lnSpc>
                        <a:tabLst/>
                      </a:pPr>
                      <a:endParaRPr sz="1000" dirty="0">
                        <a:latin typeface="Arial"/>
                        <a:ea typeface="Arial"/>
                        <a:cs typeface="Arial"/>
                      </a:endParaRPr>
                    </a:p>
                    <a:p>
                      <a:pPr marL="1762125" algn="l" rtl="0" eaLnBrk="0">
                        <a:lnSpc>
                          <a:spcPct val="84000"/>
                        </a:lnSpc>
                        <a:spcBef>
                          <a:spcPts val="2"/>
                        </a:spcBef>
                        <a:tabLst/>
                      </a:pPr>
                      <a:r>
                        <a:rPr sz="1600" kern="0" spc="120" dirty="0">
                          <a:solidFill>
                            <a:srgbClr val="000000">
                              <a:alpha val="100000"/>
                            </a:srgbClr>
                          </a:solidFill>
                          <a:latin typeface="Microsoft YaHei"/>
                          <a:ea typeface="Microsoft YaHei"/>
                          <a:cs typeface="Microsoft YaHei"/>
                        </a:rPr>
                        <a:t>判定标准</a:t>
                      </a:r>
                      <a:endParaRPr sz="1600" dirty="0">
                        <a:latin typeface="Microsoft YaHei"/>
                        <a:ea typeface="Microsoft YaHei"/>
                        <a:cs typeface="Microsoft YaHei"/>
                      </a:endParaRPr>
                    </a:p>
                    <a:p>
                      <a:pPr algn="l" rtl="0" eaLnBrk="0">
                        <a:lnSpc>
                          <a:spcPct val="120000"/>
                        </a:lnSpc>
                        <a:tabLst/>
                      </a:pPr>
                      <a:endParaRPr sz="1000" dirty="0">
                        <a:latin typeface="Arial"/>
                        <a:ea typeface="Arial"/>
                        <a:cs typeface="Arial"/>
                      </a:endParaRPr>
                    </a:p>
                    <a:p>
                      <a:pPr algn="l" rtl="0" eaLnBrk="0">
                        <a:lnSpc>
                          <a:spcPct val="120000"/>
                        </a:lnSpc>
                        <a:tabLst/>
                      </a:pPr>
                      <a:endParaRPr sz="1000" dirty="0">
                        <a:latin typeface="Arial"/>
                        <a:ea typeface="Arial"/>
                        <a:cs typeface="Arial"/>
                      </a:endParaRPr>
                    </a:p>
                    <a:p>
                      <a:pPr algn="l" rtl="0" eaLnBrk="0">
                        <a:lnSpc>
                          <a:spcPct val="121000"/>
                        </a:lnSpc>
                        <a:tabLst/>
                      </a:pPr>
                      <a:endParaRPr sz="1000" dirty="0">
                        <a:latin typeface="Arial"/>
                        <a:ea typeface="Arial"/>
                        <a:cs typeface="Arial"/>
                      </a:endParaRPr>
                    </a:p>
                    <a:p>
                      <a:pPr algn="l" rtl="0" eaLnBrk="0">
                        <a:lnSpc>
                          <a:spcPct val="121000"/>
                        </a:lnSpc>
                        <a:tabLst/>
                      </a:pPr>
                      <a:endParaRPr sz="1000" dirty="0">
                        <a:latin typeface="Arial"/>
                        <a:ea typeface="Arial"/>
                        <a:cs typeface="Arial"/>
                      </a:endParaRPr>
                    </a:p>
                    <a:p>
                      <a:pPr marL="80010" indent="69850" algn="l" rtl="0" eaLnBrk="0">
                        <a:lnSpc>
                          <a:spcPct val="107000"/>
                        </a:lnSpc>
                        <a:spcBef>
                          <a:spcPts val="462"/>
                        </a:spcBef>
                        <a:tabLst/>
                      </a:pPr>
                      <a:r>
                        <a:rPr sz="1500" kern="0" spc="20" dirty="0">
                          <a:solidFill>
                            <a:srgbClr val="000000">
                              <a:alpha val="100000"/>
                            </a:srgbClr>
                          </a:solidFill>
                          <a:latin typeface="Microsoft YaHei"/>
                          <a:ea typeface="Microsoft YaHei"/>
                          <a:cs typeface="Microsoft YaHei"/>
                        </a:rPr>
                        <a:t>（</a:t>
                      </a:r>
                      <a:r>
                        <a:rPr sz="1500" kern="0" spc="120" dirty="0">
                          <a:solidFill>
                            <a:srgbClr val="000000">
                              <a:alpha val="100000"/>
                            </a:srgbClr>
                          </a:solidFill>
                          <a:latin typeface="Microsoft YaHei"/>
                          <a:ea typeface="Microsoft YaHei"/>
                          <a:cs typeface="Microsoft YaHei"/>
                        </a:rPr>
                        <a:t> </a:t>
                      </a:r>
                      <a:r>
                        <a:rPr sz="1500" kern="0" spc="20" dirty="0">
                          <a:solidFill>
                            <a:srgbClr val="000000">
                              <a:alpha val="100000"/>
                            </a:srgbClr>
                          </a:solidFill>
                          <a:latin typeface="FangSong"/>
                          <a:ea typeface="FangSong"/>
                          <a:cs typeface="FangSong"/>
                        </a:rPr>
                        <a:t>1</a:t>
                      </a:r>
                      <a:r>
                        <a:rPr sz="1500" kern="0" spc="-340" dirty="0">
                          <a:solidFill>
                            <a:srgbClr val="000000">
                              <a:alpha val="100000"/>
                            </a:srgbClr>
                          </a:solidFill>
                          <a:latin typeface="FangSong"/>
                          <a:ea typeface="FangSong"/>
                          <a:cs typeface="FangSong"/>
                        </a:rPr>
                        <a:t> </a:t>
                      </a:r>
                      <a:r>
                        <a:rPr sz="1500" kern="0" spc="20" dirty="0">
                          <a:solidFill>
                            <a:srgbClr val="000000">
                              <a:alpha val="100000"/>
                            </a:srgbClr>
                          </a:solidFill>
                          <a:latin typeface="Microsoft YaHei"/>
                          <a:ea typeface="Microsoft YaHei"/>
                          <a:cs typeface="Microsoft YaHei"/>
                        </a:rPr>
                        <a:t>）在中压地下燃气管线周围各</a:t>
                      </a:r>
                      <a:r>
                        <a:rPr sz="1500" kern="0" spc="20" dirty="0">
                          <a:solidFill>
                            <a:srgbClr val="000000">
                              <a:alpha val="100000"/>
                            </a:srgbClr>
                          </a:solidFill>
                          <a:latin typeface="FangSong"/>
                          <a:ea typeface="FangSong"/>
                          <a:cs typeface="FangSong"/>
                        </a:rPr>
                        <a:t>0.5</a:t>
                      </a:r>
                      <a:r>
                        <a:rPr sz="1500" kern="0" spc="20" dirty="0">
                          <a:solidFill>
                            <a:srgbClr val="000000">
                              <a:alpha val="100000"/>
                            </a:srgbClr>
                          </a:solidFill>
                          <a:latin typeface="Microsoft YaHei"/>
                          <a:ea typeface="Microsoft YaHei"/>
                          <a:cs typeface="Microsoft YaHei"/>
                        </a:rPr>
                        <a:t>米保护范</a:t>
                      </a:r>
                      <a:r>
                        <a:rPr sz="1500" kern="0" spc="10" dirty="0">
                          <a:solidFill>
                            <a:srgbClr val="000000">
                              <a:alpha val="100000"/>
                            </a:srgbClr>
                          </a:solidFill>
                          <a:latin typeface="Microsoft YaHei"/>
                          <a:ea typeface="Microsoft YaHei"/>
                          <a:cs typeface="Microsoft YaHei"/>
                        </a:rPr>
                        <a:t>围</a:t>
                      </a:r>
                      <a:r>
                        <a:rPr sz="1500" kern="0" spc="0" dirty="0">
                          <a:solidFill>
                            <a:srgbClr val="000000">
                              <a:alpha val="100000"/>
                            </a:srgbClr>
                          </a:solidFill>
                          <a:latin typeface="Microsoft YaHei"/>
                          <a:ea typeface="Microsoft YaHei"/>
                          <a:cs typeface="Microsoft YaHei"/>
                        </a:rPr>
                        <a:t>  </a:t>
                      </a:r>
                      <a:r>
                        <a:rPr sz="1500" kern="0" spc="90" dirty="0">
                          <a:solidFill>
                            <a:srgbClr val="000000">
                              <a:alpha val="100000"/>
                            </a:srgbClr>
                          </a:solidFill>
                          <a:latin typeface="Microsoft YaHei"/>
                          <a:ea typeface="Microsoft YaHei"/>
                          <a:cs typeface="Microsoft YaHei"/>
                        </a:rPr>
                        <a:t>内存在占压管线的建筑物、</a:t>
                      </a:r>
                      <a:r>
                        <a:rPr sz="1500" kern="0" spc="-320" dirty="0">
                          <a:solidFill>
                            <a:srgbClr val="000000">
                              <a:alpha val="100000"/>
                            </a:srgbClr>
                          </a:solidFill>
                          <a:latin typeface="Microsoft YaHei"/>
                          <a:ea typeface="Microsoft YaHei"/>
                          <a:cs typeface="Microsoft YaHei"/>
                        </a:rPr>
                        <a:t> </a:t>
                      </a:r>
                      <a:r>
                        <a:rPr sz="1500" kern="0" spc="90" dirty="0">
                          <a:solidFill>
                            <a:srgbClr val="000000">
                              <a:alpha val="100000"/>
                            </a:srgbClr>
                          </a:solidFill>
                          <a:latin typeface="Microsoft YaHei"/>
                          <a:ea typeface="Microsoft YaHei"/>
                          <a:cs typeface="Microsoft YaHei"/>
                        </a:rPr>
                        <a:t>构筑物或者其</a:t>
                      </a:r>
                      <a:r>
                        <a:rPr sz="1500" kern="0" spc="80" dirty="0">
                          <a:solidFill>
                            <a:srgbClr val="000000">
                              <a:alpha val="100000"/>
                            </a:srgbClr>
                          </a:solidFill>
                          <a:latin typeface="Microsoft YaHei"/>
                          <a:ea typeface="Microsoft YaHei"/>
                          <a:cs typeface="Microsoft YaHei"/>
                        </a:rPr>
                        <a:t>他设施</a:t>
                      </a:r>
                      <a:r>
                        <a:rPr sz="1500" kern="0" spc="0" dirty="0">
                          <a:solidFill>
                            <a:srgbClr val="000000">
                              <a:alpha val="100000"/>
                            </a:srgbClr>
                          </a:solidFill>
                          <a:latin typeface="Microsoft YaHei"/>
                          <a:ea typeface="Microsoft YaHei"/>
                          <a:cs typeface="Microsoft YaHei"/>
                        </a:rPr>
                        <a:t>  </a:t>
                      </a:r>
                      <a:r>
                        <a:rPr sz="1500" kern="0" spc="20" dirty="0">
                          <a:solidFill>
                            <a:srgbClr val="000000">
                              <a:alpha val="100000"/>
                            </a:srgbClr>
                          </a:solidFill>
                          <a:latin typeface="Microsoft YaHei"/>
                          <a:ea typeface="Microsoft YaHei"/>
                          <a:cs typeface="Microsoft YaHei"/>
                        </a:rPr>
                        <a:t>的 ，构成重大隐患 </a:t>
                      </a:r>
                      <a:r>
                        <a:rPr sz="1500" kern="0" spc="10" dirty="0">
                          <a:solidFill>
                            <a:srgbClr val="000000">
                              <a:alpha val="100000"/>
                            </a:srgbClr>
                          </a:solidFill>
                          <a:latin typeface="Microsoft YaHei"/>
                          <a:ea typeface="Microsoft YaHei"/>
                          <a:cs typeface="Microsoft YaHei"/>
                        </a:rPr>
                        <a:t>；</a:t>
                      </a:r>
                      <a:endParaRPr sz="1500" dirty="0">
                        <a:latin typeface="Microsoft YaHei"/>
                        <a:ea typeface="Microsoft YaHei"/>
                        <a:cs typeface="Microsoft YaHei"/>
                      </a:endParaRPr>
                    </a:p>
                    <a:p>
                      <a:pPr marL="70485" indent="79375" algn="l" rtl="0" eaLnBrk="0">
                        <a:lnSpc>
                          <a:spcPct val="106000"/>
                        </a:lnSpc>
                        <a:spcBef>
                          <a:spcPts val="37"/>
                        </a:spcBef>
                        <a:tabLst/>
                      </a:pPr>
                      <a:r>
                        <a:rPr sz="1500" kern="0" spc="30" dirty="0">
                          <a:solidFill>
                            <a:srgbClr val="000000">
                              <a:alpha val="100000"/>
                            </a:srgbClr>
                          </a:solidFill>
                          <a:latin typeface="Microsoft YaHei"/>
                          <a:ea typeface="Microsoft YaHei"/>
                          <a:cs typeface="Microsoft YaHei"/>
                        </a:rPr>
                        <a:t>（ </a:t>
                      </a:r>
                      <a:r>
                        <a:rPr sz="1500" kern="0" spc="30" dirty="0">
                          <a:solidFill>
                            <a:srgbClr val="000000">
                              <a:alpha val="100000"/>
                            </a:srgbClr>
                          </a:solidFill>
                          <a:latin typeface="FangSong"/>
                          <a:ea typeface="FangSong"/>
                          <a:cs typeface="FangSong"/>
                        </a:rPr>
                        <a:t>2</a:t>
                      </a:r>
                      <a:r>
                        <a:rPr sz="1500" kern="0" spc="-350" dirty="0">
                          <a:solidFill>
                            <a:srgbClr val="000000">
                              <a:alpha val="100000"/>
                            </a:srgbClr>
                          </a:solidFill>
                          <a:latin typeface="FangSong"/>
                          <a:ea typeface="FangSong"/>
                          <a:cs typeface="FangSong"/>
                        </a:rPr>
                        <a:t> </a:t>
                      </a:r>
                      <a:r>
                        <a:rPr sz="1500" kern="0" spc="30" dirty="0">
                          <a:solidFill>
                            <a:srgbClr val="000000">
                              <a:alpha val="100000"/>
                            </a:srgbClr>
                          </a:solidFill>
                          <a:latin typeface="Microsoft YaHei"/>
                          <a:ea typeface="Microsoft YaHei"/>
                          <a:cs typeface="Microsoft YaHei"/>
                        </a:rPr>
                        <a:t>）在次高压地下</a:t>
                      </a:r>
                      <a:r>
                        <a:rPr sz="1500" kern="0" spc="20" dirty="0">
                          <a:solidFill>
                            <a:srgbClr val="000000">
                              <a:alpha val="100000"/>
                            </a:srgbClr>
                          </a:solidFill>
                          <a:latin typeface="Microsoft YaHei"/>
                          <a:ea typeface="Microsoft YaHei"/>
                          <a:cs typeface="Microsoft YaHei"/>
                        </a:rPr>
                        <a:t>燃气管线周围各</a:t>
                      </a:r>
                      <a:r>
                        <a:rPr sz="1500" kern="0" spc="20" dirty="0">
                          <a:solidFill>
                            <a:srgbClr val="000000">
                              <a:alpha val="100000"/>
                            </a:srgbClr>
                          </a:solidFill>
                          <a:latin typeface="FangSong"/>
                          <a:ea typeface="FangSong"/>
                          <a:cs typeface="FangSong"/>
                        </a:rPr>
                        <a:t>1.5</a:t>
                      </a:r>
                      <a:r>
                        <a:rPr sz="1500" kern="0" spc="20" dirty="0">
                          <a:solidFill>
                            <a:srgbClr val="000000">
                              <a:alpha val="100000"/>
                            </a:srgbClr>
                          </a:solidFill>
                          <a:latin typeface="Microsoft YaHei"/>
                          <a:ea typeface="Microsoft YaHei"/>
                          <a:cs typeface="Microsoft YaHei"/>
                        </a:rPr>
                        <a:t>米保护范</a:t>
                      </a:r>
                      <a:r>
                        <a:rPr sz="1500" kern="0" spc="0" dirty="0">
                          <a:solidFill>
                            <a:srgbClr val="000000">
                              <a:alpha val="100000"/>
                            </a:srgbClr>
                          </a:solidFill>
                          <a:latin typeface="Microsoft YaHei"/>
                          <a:ea typeface="Microsoft YaHei"/>
                          <a:cs typeface="Microsoft YaHei"/>
                        </a:rPr>
                        <a:t>  </a:t>
                      </a:r>
                      <a:r>
                        <a:rPr sz="1500" kern="0" spc="90" dirty="0">
                          <a:solidFill>
                            <a:srgbClr val="000000">
                              <a:alpha val="100000"/>
                            </a:srgbClr>
                          </a:solidFill>
                          <a:latin typeface="Microsoft YaHei"/>
                          <a:ea typeface="Microsoft YaHei"/>
                          <a:cs typeface="Microsoft YaHei"/>
                        </a:rPr>
                        <a:t>围内存在占压管线的建筑物、</a:t>
                      </a:r>
                      <a:r>
                        <a:rPr sz="1500" kern="0" spc="-280" dirty="0">
                          <a:solidFill>
                            <a:srgbClr val="000000">
                              <a:alpha val="100000"/>
                            </a:srgbClr>
                          </a:solidFill>
                          <a:latin typeface="Microsoft YaHei"/>
                          <a:ea typeface="Microsoft YaHei"/>
                          <a:cs typeface="Microsoft YaHei"/>
                        </a:rPr>
                        <a:t> </a:t>
                      </a:r>
                      <a:r>
                        <a:rPr sz="1500" kern="0" spc="90" dirty="0">
                          <a:solidFill>
                            <a:srgbClr val="000000">
                              <a:alpha val="100000"/>
                            </a:srgbClr>
                          </a:solidFill>
                          <a:latin typeface="Microsoft YaHei"/>
                          <a:ea typeface="Microsoft YaHei"/>
                          <a:cs typeface="Microsoft YaHei"/>
                        </a:rPr>
                        <a:t>构筑物或者其他设</a:t>
                      </a:r>
                      <a:r>
                        <a:rPr sz="1500" kern="0" spc="0" dirty="0">
                          <a:solidFill>
                            <a:srgbClr val="000000">
                              <a:alpha val="100000"/>
                            </a:srgbClr>
                          </a:solidFill>
                          <a:latin typeface="Microsoft YaHei"/>
                          <a:ea typeface="Microsoft YaHei"/>
                          <a:cs typeface="Microsoft YaHei"/>
                        </a:rPr>
                        <a:t>  </a:t>
                      </a:r>
                      <a:r>
                        <a:rPr sz="1500" kern="0" spc="30" dirty="0">
                          <a:solidFill>
                            <a:srgbClr val="000000">
                              <a:alpha val="100000"/>
                            </a:srgbClr>
                          </a:solidFill>
                          <a:latin typeface="Microsoft YaHei"/>
                          <a:ea typeface="Microsoft YaHei"/>
                          <a:cs typeface="Microsoft YaHei"/>
                        </a:rPr>
                        <a:t>施的 ，构成重大隐患 ；</a:t>
                      </a:r>
                      <a:endParaRPr sz="1500" dirty="0">
                        <a:latin typeface="Microsoft YaHei"/>
                        <a:ea typeface="Microsoft YaHei"/>
                        <a:cs typeface="Microsoft YaHei"/>
                      </a:endParaRPr>
                    </a:p>
                    <a:p>
                      <a:pPr marL="70485" indent="79375" algn="l" rtl="0" eaLnBrk="0">
                        <a:lnSpc>
                          <a:spcPct val="108000"/>
                        </a:lnSpc>
                        <a:spcBef>
                          <a:spcPts val="32"/>
                        </a:spcBef>
                        <a:tabLst/>
                      </a:pPr>
                      <a:r>
                        <a:rPr sz="1500" kern="0" spc="20" dirty="0">
                          <a:solidFill>
                            <a:srgbClr val="000000">
                              <a:alpha val="100000"/>
                            </a:srgbClr>
                          </a:solidFill>
                          <a:latin typeface="Microsoft YaHei"/>
                          <a:ea typeface="Microsoft YaHei"/>
                          <a:cs typeface="Microsoft YaHei"/>
                        </a:rPr>
                        <a:t>（</a:t>
                      </a:r>
                      <a:r>
                        <a:rPr sz="1500" kern="0" spc="140" dirty="0">
                          <a:solidFill>
                            <a:srgbClr val="000000">
                              <a:alpha val="100000"/>
                            </a:srgbClr>
                          </a:solidFill>
                          <a:latin typeface="Microsoft YaHei"/>
                          <a:ea typeface="Microsoft YaHei"/>
                          <a:cs typeface="Microsoft YaHei"/>
                        </a:rPr>
                        <a:t> </a:t>
                      </a:r>
                      <a:r>
                        <a:rPr sz="1500" kern="0" spc="20" dirty="0">
                          <a:solidFill>
                            <a:srgbClr val="000000">
                              <a:alpha val="100000"/>
                            </a:srgbClr>
                          </a:solidFill>
                          <a:latin typeface="FangSong"/>
                          <a:ea typeface="FangSong"/>
                          <a:cs typeface="FangSong"/>
                        </a:rPr>
                        <a:t>3</a:t>
                      </a:r>
                      <a:r>
                        <a:rPr sz="1500" kern="0" spc="-340" dirty="0">
                          <a:solidFill>
                            <a:srgbClr val="000000">
                              <a:alpha val="100000"/>
                            </a:srgbClr>
                          </a:solidFill>
                          <a:latin typeface="FangSong"/>
                          <a:ea typeface="FangSong"/>
                          <a:cs typeface="FangSong"/>
                        </a:rPr>
                        <a:t> </a:t>
                      </a:r>
                      <a:r>
                        <a:rPr sz="1500" kern="0" spc="20" dirty="0">
                          <a:solidFill>
                            <a:srgbClr val="000000">
                              <a:alpha val="100000"/>
                            </a:srgbClr>
                          </a:solidFill>
                          <a:latin typeface="Microsoft YaHei"/>
                          <a:ea typeface="Microsoft YaHei"/>
                          <a:cs typeface="Microsoft YaHei"/>
                        </a:rPr>
                        <a:t>）在高压及以上地下燃气管线两侧各</a:t>
                      </a:r>
                      <a:r>
                        <a:rPr sz="1500" kern="0" spc="20" dirty="0">
                          <a:solidFill>
                            <a:srgbClr val="000000">
                              <a:alpha val="100000"/>
                            </a:srgbClr>
                          </a:solidFill>
                          <a:latin typeface="FangSong"/>
                          <a:ea typeface="FangSong"/>
                          <a:cs typeface="FangSong"/>
                        </a:rPr>
                        <a:t>5.</a:t>
                      </a:r>
                      <a:r>
                        <a:rPr sz="1500" kern="0" spc="10" dirty="0">
                          <a:solidFill>
                            <a:srgbClr val="000000">
                              <a:alpha val="100000"/>
                            </a:srgbClr>
                          </a:solidFill>
                          <a:latin typeface="FangSong"/>
                          <a:ea typeface="FangSong"/>
                          <a:cs typeface="FangSong"/>
                        </a:rPr>
                        <a:t>0</a:t>
                      </a:r>
                      <a:r>
                        <a:rPr sz="1500" kern="0" spc="10" dirty="0">
                          <a:solidFill>
                            <a:srgbClr val="000000">
                              <a:alpha val="100000"/>
                            </a:srgbClr>
                          </a:solidFill>
                          <a:latin typeface="Microsoft YaHei"/>
                          <a:ea typeface="Microsoft YaHei"/>
                          <a:cs typeface="Microsoft YaHei"/>
                        </a:rPr>
                        <a:t>米保</a:t>
                      </a:r>
                      <a:r>
                        <a:rPr sz="1500" kern="0" spc="0" dirty="0">
                          <a:solidFill>
                            <a:srgbClr val="000000">
                              <a:alpha val="100000"/>
                            </a:srgbClr>
                          </a:solidFill>
                          <a:latin typeface="Microsoft YaHei"/>
                          <a:ea typeface="Microsoft YaHei"/>
                          <a:cs typeface="Microsoft YaHei"/>
                        </a:rPr>
                        <a:t>  </a:t>
                      </a:r>
                      <a:r>
                        <a:rPr sz="1500" kern="0" spc="90" dirty="0">
                          <a:solidFill>
                            <a:srgbClr val="000000">
                              <a:alpha val="100000"/>
                            </a:srgbClr>
                          </a:solidFill>
                          <a:latin typeface="Microsoft YaHei"/>
                          <a:ea typeface="Microsoft YaHei"/>
                          <a:cs typeface="Microsoft YaHei"/>
                        </a:rPr>
                        <a:t>护范围内存在占压管线的建筑物、</a:t>
                      </a:r>
                      <a:r>
                        <a:rPr sz="1500" kern="0" spc="-280" dirty="0">
                          <a:solidFill>
                            <a:srgbClr val="000000">
                              <a:alpha val="100000"/>
                            </a:srgbClr>
                          </a:solidFill>
                          <a:latin typeface="Microsoft YaHei"/>
                          <a:ea typeface="Microsoft YaHei"/>
                          <a:cs typeface="Microsoft YaHei"/>
                        </a:rPr>
                        <a:t> </a:t>
                      </a:r>
                      <a:r>
                        <a:rPr sz="1500" kern="0" spc="90" dirty="0">
                          <a:solidFill>
                            <a:srgbClr val="000000">
                              <a:alpha val="100000"/>
                            </a:srgbClr>
                          </a:solidFill>
                          <a:latin typeface="Microsoft YaHei"/>
                          <a:ea typeface="Microsoft YaHei"/>
                          <a:cs typeface="Microsoft YaHei"/>
                        </a:rPr>
                        <a:t>构筑物或者其</a:t>
                      </a:r>
                      <a:r>
                        <a:rPr sz="1500" kern="0" spc="0" dirty="0">
                          <a:solidFill>
                            <a:srgbClr val="000000">
                              <a:alpha val="100000"/>
                            </a:srgbClr>
                          </a:solidFill>
                          <a:latin typeface="Microsoft YaHei"/>
                          <a:ea typeface="Microsoft YaHei"/>
                          <a:cs typeface="Microsoft YaHei"/>
                        </a:rPr>
                        <a:t>  </a:t>
                      </a:r>
                      <a:r>
                        <a:rPr sz="1500" kern="0" spc="50" dirty="0">
                          <a:solidFill>
                            <a:srgbClr val="000000">
                              <a:alpha val="100000"/>
                            </a:srgbClr>
                          </a:solidFill>
                          <a:latin typeface="Microsoft YaHei"/>
                          <a:ea typeface="Microsoft YaHei"/>
                          <a:cs typeface="Microsoft YaHei"/>
                        </a:rPr>
                        <a:t>他设施的 ，构成重大</a:t>
                      </a:r>
                      <a:r>
                        <a:rPr sz="1500" kern="0" spc="40" dirty="0">
                          <a:solidFill>
                            <a:srgbClr val="000000">
                              <a:alpha val="100000"/>
                            </a:srgbClr>
                          </a:solidFill>
                          <a:latin typeface="Microsoft YaHei"/>
                          <a:ea typeface="Microsoft YaHei"/>
                          <a:cs typeface="Microsoft YaHei"/>
                        </a:rPr>
                        <a:t>隐患。</a:t>
                      </a:r>
                      <a:endParaRPr sz="1500" dirty="0">
                        <a:latin typeface="Microsoft YaHei"/>
                        <a:ea typeface="Microsoft YaHei"/>
                        <a:cs typeface="Microsoft YaHei"/>
                      </a:endParaRPr>
                    </a:p>
                  </a:txBody>
                  <a:tcPr marL="0" marR="0" marT="0" marB="0">
                    <a:lnL w="12700" cap="flat" cmpd="sng" algn="ctr">
                      <a:solidFill>
                        <a:srgbClr val="8EBFD6"/>
                      </a:solidFill>
                      <a:prstDash val="solid"/>
                      <a:round/>
                      <a:headEnd type="none" w="med" len="med"/>
                      <a:tailEnd type="none" w="med" len="med"/>
                    </a:lnL>
                    <a:lnR w="12700" cap="flat" cmpd="sng" algn="ctr">
                      <a:solidFill>
                        <a:srgbClr val="8EBFD6"/>
                      </a:solidFill>
                      <a:prstDash val="solid"/>
                      <a:round/>
                      <a:headEnd type="none" w="med" len="med"/>
                      <a:tailEnd type="none" w="med" len="med"/>
                    </a:lnR>
                    <a:lnT w="12700" cap="flat" cmpd="sng" algn="ctr">
                      <a:solidFill>
                        <a:srgbClr val="8EBFD6"/>
                      </a:solidFill>
                      <a:prstDash val="solid"/>
                      <a:round/>
                      <a:headEnd type="none" w="med" len="med"/>
                      <a:tailEnd type="none" w="med" len="med"/>
                    </a:lnT>
                    <a:lnB>
                      <a:noFill/>
                    </a:lnB>
                  </a:tcPr>
                </a:tc>
                <a:tc>
                  <a:txBody>
                    <a:bodyPr/>
                    <a:lstStyle/>
                    <a:p>
                      <a:pPr algn="l" rtl="0" eaLnBrk="0">
                        <a:lnSpc>
                          <a:spcPct val="108000"/>
                        </a:lnSpc>
                        <a:tabLst/>
                      </a:pPr>
                      <a:endParaRPr sz="1000" dirty="0">
                        <a:latin typeface="Arial"/>
                        <a:ea typeface="Arial"/>
                        <a:cs typeface="Arial"/>
                      </a:endParaRPr>
                    </a:p>
                    <a:p>
                      <a:pPr algn="l" rtl="0" eaLnBrk="0">
                        <a:lnSpc>
                          <a:spcPct val="108000"/>
                        </a:lnSpc>
                        <a:tabLst/>
                      </a:pPr>
                      <a:endParaRPr sz="1000" dirty="0">
                        <a:latin typeface="Arial"/>
                        <a:ea typeface="Arial"/>
                        <a:cs typeface="Arial"/>
                      </a:endParaRPr>
                    </a:p>
                    <a:p>
                      <a:pPr algn="l" rtl="0" eaLnBrk="0">
                        <a:lnSpc>
                          <a:spcPct val="9334"/>
                        </a:lnSpc>
                        <a:tabLst/>
                      </a:pPr>
                      <a:endParaRPr sz="100" dirty="0">
                        <a:latin typeface="Arial"/>
                        <a:ea typeface="Arial"/>
                        <a:cs typeface="Arial"/>
                      </a:endParaRPr>
                    </a:p>
                    <a:p>
                      <a:pPr marL="1162050" algn="l" rtl="0" eaLnBrk="0">
                        <a:lnSpc>
                          <a:spcPct val="85000"/>
                        </a:lnSpc>
                        <a:tabLst/>
                      </a:pPr>
                      <a:r>
                        <a:rPr sz="1600" kern="0" spc="140" dirty="0">
                          <a:solidFill>
                            <a:srgbClr val="000000">
                              <a:alpha val="100000"/>
                            </a:srgbClr>
                          </a:solidFill>
                          <a:latin typeface="Microsoft YaHei"/>
                          <a:ea typeface="Microsoft YaHei"/>
                          <a:cs typeface="Microsoft YaHei"/>
                        </a:rPr>
                        <a:t>相关参考依据</a:t>
                      </a:r>
                      <a:endParaRPr sz="1600" dirty="0">
                        <a:latin typeface="Microsoft YaHei"/>
                        <a:ea typeface="Microsoft YaHei"/>
                        <a:cs typeface="Microsoft YaHei"/>
                      </a:endParaRPr>
                    </a:p>
                    <a:p>
                      <a:pPr algn="l" rtl="0" eaLnBrk="0">
                        <a:lnSpc>
                          <a:spcPct val="117000"/>
                        </a:lnSpc>
                        <a:tabLst/>
                      </a:pPr>
                      <a:endParaRPr sz="1000" dirty="0">
                        <a:latin typeface="Arial"/>
                        <a:ea typeface="Arial"/>
                        <a:cs typeface="Arial"/>
                      </a:endParaRPr>
                    </a:p>
                    <a:p>
                      <a:pPr algn="l" rtl="0" eaLnBrk="0">
                        <a:lnSpc>
                          <a:spcPct val="118000"/>
                        </a:lnSpc>
                        <a:tabLst/>
                      </a:pPr>
                      <a:endParaRPr sz="1000" dirty="0">
                        <a:latin typeface="Arial"/>
                        <a:ea typeface="Arial"/>
                        <a:cs typeface="Arial"/>
                      </a:endParaRPr>
                    </a:p>
                    <a:p>
                      <a:pPr marL="233045" indent="111125" algn="l" rtl="0" eaLnBrk="0">
                        <a:lnSpc>
                          <a:spcPct val="109000"/>
                        </a:lnSpc>
                        <a:spcBef>
                          <a:spcPts val="452"/>
                        </a:spcBef>
                        <a:tabLst/>
                      </a:pPr>
                      <a:r>
                        <a:rPr sz="1500" kern="0" spc="30" dirty="0">
                          <a:solidFill>
                            <a:srgbClr val="000000">
                              <a:alpha val="100000"/>
                            </a:srgbClr>
                          </a:solidFill>
                          <a:latin typeface="Microsoft YaHei"/>
                          <a:ea typeface="Microsoft YaHei"/>
                          <a:cs typeface="Microsoft YaHei"/>
                        </a:rPr>
                        <a:t>【依据】</a:t>
                      </a:r>
                      <a:r>
                        <a:rPr sz="1500" kern="0" spc="-250" dirty="0">
                          <a:solidFill>
                            <a:srgbClr val="000000">
                              <a:alpha val="100000"/>
                            </a:srgbClr>
                          </a:solidFill>
                          <a:latin typeface="Microsoft YaHei"/>
                          <a:ea typeface="Microsoft YaHei"/>
                          <a:cs typeface="Microsoft YaHei"/>
                        </a:rPr>
                        <a:t> </a:t>
                      </a:r>
                      <a:r>
                        <a:rPr sz="1500" kern="0" spc="30" dirty="0">
                          <a:solidFill>
                            <a:srgbClr val="000000">
                              <a:alpha val="100000"/>
                            </a:srgbClr>
                          </a:solidFill>
                          <a:latin typeface="Microsoft YaHei"/>
                          <a:ea typeface="Microsoft YaHei"/>
                          <a:cs typeface="Microsoft YaHei"/>
                        </a:rPr>
                        <a:t>《燃气工程项目规范</a:t>
                      </a:r>
                      <a:r>
                        <a:rPr sz="1500" kern="0" spc="0" dirty="0">
                          <a:solidFill>
                            <a:srgbClr val="000000">
                              <a:alpha val="100000"/>
                            </a:srgbClr>
                          </a:solidFill>
                          <a:latin typeface="FangSong"/>
                          <a:ea typeface="FangSong"/>
                          <a:cs typeface="FangSong"/>
                        </a:rPr>
                        <a:t>GB</a:t>
                      </a:r>
                      <a:r>
                        <a:rPr sz="1500" kern="0" spc="30" dirty="0">
                          <a:solidFill>
                            <a:srgbClr val="000000">
                              <a:alpha val="100000"/>
                            </a:srgbClr>
                          </a:solidFill>
                          <a:latin typeface="FangSong"/>
                          <a:ea typeface="FangSong"/>
                          <a:cs typeface="FangSong"/>
                        </a:rPr>
                        <a:t> </a:t>
                      </a:r>
                      <a:r>
                        <a:rPr sz="1500" kern="0" spc="30" dirty="0">
                          <a:solidFill>
                            <a:srgbClr val="000000">
                              <a:alpha val="100000"/>
                            </a:srgbClr>
                          </a:solidFill>
                          <a:latin typeface="Microsoft YaHei"/>
                          <a:ea typeface="Microsoft YaHei"/>
                          <a:cs typeface="Microsoft YaHei"/>
                        </a:rPr>
                        <a:t>》</a:t>
                      </a:r>
                      <a:r>
                        <a:rPr sz="1500" kern="0" spc="0" dirty="0">
                          <a:solidFill>
                            <a:srgbClr val="000000">
                              <a:alpha val="100000"/>
                            </a:srgbClr>
                          </a:solidFill>
                          <a:latin typeface="Microsoft YaHei"/>
                          <a:ea typeface="Microsoft YaHei"/>
                          <a:cs typeface="Microsoft YaHei"/>
                        </a:rPr>
                        <a:t>      </a:t>
                      </a:r>
                      <a:r>
                        <a:rPr sz="1500" kern="0" spc="60" dirty="0">
                          <a:solidFill>
                            <a:srgbClr val="000000">
                              <a:alpha val="100000"/>
                            </a:srgbClr>
                          </a:solidFill>
                          <a:latin typeface="FangSong"/>
                          <a:ea typeface="FangSong"/>
                          <a:cs typeface="FangSong"/>
                        </a:rPr>
                        <a:t>55009-2021</a:t>
                      </a:r>
                      <a:r>
                        <a:rPr sz="1500" kern="0" spc="60" dirty="0">
                          <a:solidFill>
                            <a:srgbClr val="000000">
                              <a:alpha val="100000"/>
                            </a:srgbClr>
                          </a:solidFill>
                          <a:latin typeface="Microsoft YaHei"/>
                          <a:ea typeface="Microsoft YaHei"/>
                          <a:cs typeface="Microsoft YaHei"/>
                        </a:rPr>
                        <a:t>第</a:t>
                      </a:r>
                      <a:r>
                        <a:rPr sz="1500" kern="0" spc="60" dirty="0">
                          <a:solidFill>
                            <a:srgbClr val="000000">
                              <a:alpha val="100000"/>
                            </a:srgbClr>
                          </a:solidFill>
                          <a:latin typeface="FangSong"/>
                          <a:ea typeface="FangSong"/>
                          <a:cs typeface="FangSong"/>
                        </a:rPr>
                        <a:t>5.1.6</a:t>
                      </a:r>
                      <a:r>
                        <a:rPr sz="1500" kern="0" spc="60" dirty="0">
                          <a:solidFill>
                            <a:srgbClr val="000000">
                              <a:alpha val="100000"/>
                            </a:srgbClr>
                          </a:solidFill>
                          <a:latin typeface="Microsoft YaHei"/>
                          <a:ea typeface="Microsoft YaHei"/>
                          <a:cs typeface="Microsoft YaHei"/>
                        </a:rPr>
                        <a:t>条</a:t>
                      </a:r>
                      <a:r>
                        <a:rPr sz="1500" kern="0" spc="60" dirty="0">
                          <a:solidFill>
                            <a:srgbClr val="000000">
                              <a:alpha val="100000"/>
                            </a:srgbClr>
                          </a:solidFill>
                          <a:latin typeface="FangSong"/>
                          <a:ea typeface="FangSong"/>
                          <a:cs typeface="FangSong"/>
                        </a:rPr>
                        <a:t>:</a:t>
                      </a:r>
                      <a:r>
                        <a:rPr sz="1500" kern="0" spc="60" dirty="0">
                          <a:solidFill>
                            <a:srgbClr val="000000">
                              <a:alpha val="100000"/>
                            </a:srgbClr>
                          </a:solidFill>
                          <a:latin typeface="Microsoft YaHei"/>
                          <a:ea typeface="Microsoft YaHei"/>
                          <a:cs typeface="Microsoft YaHei"/>
                        </a:rPr>
                        <a:t>输配管道及</a:t>
                      </a:r>
                      <a:r>
                        <a:rPr sz="1500" kern="0" spc="0" dirty="0">
                          <a:solidFill>
                            <a:srgbClr val="000000">
                              <a:alpha val="100000"/>
                            </a:srgbClr>
                          </a:solidFill>
                          <a:latin typeface="Microsoft YaHei"/>
                          <a:ea typeface="Microsoft YaHei"/>
                          <a:cs typeface="Microsoft YaHei"/>
                        </a:rPr>
                        <a:t>        </a:t>
                      </a:r>
                      <a:r>
                        <a:rPr sz="1500" kern="0" spc="100" dirty="0">
                          <a:solidFill>
                            <a:srgbClr val="000000">
                              <a:alpha val="100000"/>
                            </a:srgbClr>
                          </a:solidFill>
                          <a:latin typeface="Microsoft YaHei"/>
                          <a:ea typeface="Microsoft YaHei"/>
                          <a:cs typeface="Microsoft YaHei"/>
                        </a:rPr>
                        <a:t>附属设施的保护范围应根</a:t>
                      </a:r>
                      <a:r>
                        <a:rPr sz="1500" kern="0" spc="90" dirty="0">
                          <a:solidFill>
                            <a:srgbClr val="000000">
                              <a:alpha val="100000"/>
                            </a:srgbClr>
                          </a:solidFill>
                          <a:latin typeface="Microsoft YaHei"/>
                          <a:ea typeface="Microsoft YaHei"/>
                          <a:cs typeface="Microsoft YaHei"/>
                        </a:rPr>
                        <a:t>据输配系</a:t>
                      </a:r>
                      <a:r>
                        <a:rPr sz="1500" kern="0" spc="-10" dirty="0">
                          <a:solidFill>
                            <a:srgbClr val="000000">
                              <a:alpha val="100000"/>
                            </a:srgbClr>
                          </a:solidFill>
                          <a:latin typeface="Microsoft YaHei"/>
                          <a:ea typeface="Microsoft YaHei"/>
                          <a:cs typeface="Microsoft YaHei"/>
                        </a:rPr>
                        <a:t>        </a:t>
                      </a:r>
                      <a:r>
                        <a:rPr sz="1500" kern="0" spc="90" dirty="0">
                          <a:solidFill>
                            <a:srgbClr val="000000">
                              <a:alpha val="100000"/>
                            </a:srgbClr>
                          </a:solidFill>
                          <a:latin typeface="Microsoft YaHei"/>
                          <a:ea typeface="Microsoft YaHei"/>
                          <a:cs typeface="Microsoft YaHei"/>
                        </a:rPr>
                        <a:t>统的压力分级和周边环境条件确定。</a:t>
                      </a:r>
                      <a:r>
                        <a:rPr sz="1500" kern="0" spc="0" dirty="0">
                          <a:solidFill>
                            <a:srgbClr val="000000">
                              <a:alpha val="100000"/>
                            </a:srgbClr>
                          </a:solidFill>
                          <a:latin typeface="Microsoft YaHei"/>
                          <a:ea typeface="Microsoft YaHei"/>
                          <a:cs typeface="Microsoft YaHei"/>
                        </a:rPr>
                        <a:t>    </a:t>
                      </a:r>
                      <a:r>
                        <a:rPr sz="1500" kern="0" spc="80" dirty="0">
                          <a:solidFill>
                            <a:srgbClr val="000000">
                              <a:alpha val="100000"/>
                            </a:srgbClr>
                          </a:solidFill>
                          <a:latin typeface="Microsoft YaHei"/>
                          <a:ea typeface="Microsoft YaHei"/>
                          <a:cs typeface="Microsoft YaHei"/>
                        </a:rPr>
                        <a:t>最小保护范围应符合下列规定 ：</a:t>
                      </a:r>
                      <a:endParaRPr sz="1500" dirty="0">
                        <a:latin typeface="Microsoft YaHei"/>
                        <a:ea typeface="Microsoft YaHei"/>
                        <a:cs typeface="Microsoft YaHei"/>
                      </a:endParaRPr>
                    </a:p>
                    <a:p>
                      <a:pPr marL="231140" indent="19684" algn="l" rtl="0" eaLnBrk="0">
                        <a:lnSpc>
                          <a:spcPct val="97000"/>
                        </a:lnSpc>
                        <a:spcBef>
                          <a:spcPts val="201"/>
                        </a:spcBef>
                        <a:tabLst/>
                      </a:pPr>
                      <a:r>
                        <a:rPr sz="1500" kern="0" spc="70" dirty="0">
                          <a:solidFill>
                            <a:srgbClr val="000000">
                              <a:alpha val="100000"/>
                            </a:srgbClr>
                          </a:solidFill>
                          <a:latin typeface="FangSong"/>
                          <a:ea typeface="FangSong"/>
                          <a:cs typeface="FangSong"/>
                        </a:rPr>
                        <a:t>1 </a:t>
                      </a:r>
                      <a:r>
                        <a:rPr sz="1500" kern="0" spc="70" dirty="0">
                          <a:solidFill>
                            <a:srgbClr val="000000">
                              <a:alpha val="100000"/>
                            </a:srgbClr>
                          </a:solidFill>
                          <a:latin typeface="Microsoft YaHei"/>
                          <a:ea typeface="Microsoft YaHei"/>
                          <a:cs typeface="Microsoft YaHei"/>
                        </a:rPr>
                        <a:t>低压和中压输配</a:t>
                      </a:r>
                      <a:r>
                        <a:rPr sz="1500" kern="0" spc="60" dirty="0">
                          <a:solidFill>
                            <a:srgbClr val="000000">
                              <a:alpha val="100000"/>
                            </a:srgbClr>
                          </a:solidFill>
                          <a:latin typeface="Microsoft YaHei"/>
                          <a:ea typeface="Microsoft YaHei"/>
                          <a:cs typeface="Microsoft YaHei"/>
                        </a:rPr>
                        <a:t>管道及附属设施</a:t>
                      </a:r>
                      <a:r>
                        <a:rPr sz="1500" kern="0" spc="190" dirty="0">
                          <a:solidFill>
                            <a:srgbClr val="000000">
                              <a:alpha val="100000"/>
                            </a:srgbClr>
                          </a:solidFill>
                          <a:latin typeface="Microsoft YaHei"/>
                          <a:ea typeface="Microsoft YaHei"/>
                          <a:cs typeface="Microsoft YaHei"/>
                        </a:rPr>
                        <a:t> </a:t>
                      </a:r>
                      <a:r>
                        <a:rPr sz="1500" kern="0" spc="60" dirty="0">
                          <a:solidFill>
                            <a:srgbClr val="000000">
                              <a:alpha val="100000"/>
                            </a:srgbClr>
                          </a:solidFill>
                          <a:latin typeface="Microsoft YaHei"/>
                          <a:ea typeface="Microsoft YaHei"/>
                          <a:cs typeface="Microsoft YaHei"/>
                        </a:rPr>
                        <a:t>，</a:t>
                      </a:r>
                      <a:r>
                        <a:rPr sz="1500" kern="0" spc="0" dirty="0">
                          <a:solidFill>
                            <a:srgbClr val="000000">
                              <a:alpha val="100000"/>
                            </a:srgbClr>
                          </a:solidFill>
                          <a:latin typeface="Microsoft YaHei"/>
                          <a:ea typeface="Microsoft YaHei"/>
                          <a:cs typeface="Microsoft YaHei"/>
                        </a:rPr>
                        <a:t>   </a:t>
                      </a:r>
                      <a:r>
                        <a:rPr sz="1500" kern="0" spc="70" dirty="0">
                          <a:solidFill>
                            <a:srgbClr val="000000">
                              <a:alpha val="100000"/>
                            </a:srgbClr>
                          </a:solidFill>
                          <a:latin typeface="Microsoft YaHei"/>
                          <a:ea typeface="Microsoft YaHei"/>
                          <a:cs typeface="Microsoft YaHei"/>
                        </a:rPr>
                        <a:t>应为外缘周边</a:t>
                      </a:r>
                      <a:r>
                        <a:rPr sz="1500" kern="0" spc="70" dirty="0">
                          <a:solidFill>
                            <a:srgbClr val="000000">
                              <a:alpha val="100000"/>
                            </a:srgbClr>
                          </a:solidFill>
                          <a:latin typeface="FangSong"/>
                          <a:ea typeface="FangSong"/>
                          <a:cs typeface="FangSong"/>
                        </a:rPr>
                        <a:t>0.5m </a:t>
                      </a:r>
                      <a:r>
                        <a:rPr sz="1500" kern="0" spc="70" dirty="0">
                          <a:solidFill>
                            <a:srgbClr val="000000">
                              <a:alpha val="100000"/>
                            </a:srgbClr>
                          </a:solidFill>
                          <a:latin typeface="Microsoft YaHei"/>
                          <a:ea typeface="Microsoft YaHei"/>
                          <a:cs typeface="Microsoft YaHei"/>
                        </a:rPr>
                        <a:t>范围内的区域 ；</a:t>
                      </a:r>
                      <a:endParaRPr sz="1500" dirty="0">
                        <a:latin typeface="Microsoft YaHei"/>
                        <a:ea typeface="Microsoft YaHei"/>
                        <a:cs typeface="Microsoft YaHei"/>
                      </a:endParaRPr>
                    </a:p>
                    <a:p>
                      <a:pPr marL="237490" indent="8254" algn="l" rtl="0" eaLnBrk="0">
                        <a:lnSpc>
                          <a:spcPct val="98000"/>
                        </a:lnSpc>
                        <a:spcBef>
                          <a:spcPts val="312"/>
                        </a:spcBef>
                        <a:tabLst/>
                      </a:pPr>
                      <a:r>
                        <a:rPr sz="1500" kern="0" spc="50" dirty="0">
                          <a:solidFill>
                            <a:srgbClr val="000000">
                              <a:alpha val="100000"/>
                            </a:srgbClr>
                          </a:solidFill>
                          <a:latin typeface="FangSong"/>
                          <a:ea typeface="FangSong"/>
                          <a:cs typeface="FangSong"/>
                        </a:rPr>
                        <a:t>2 </a:t>
                      </a:r>
                      <a:r>
                        <a:rPr sz="1500" kern="0" spc="50" dirty="0">
                          <a:solidFill>
                            <a:srgbClr val="000000">
                              <a:alpha val="100000"/>
                            </a:srgbClr>
                          </a:solidFill>
                          <a:latin typeface="Microsoft YaHei"/>
                          <a:ea typeface="Microsoft YaHei"/>
                          <a:cs typeface="Microsoft YaHei"/>
                        </a:rPr>
                        <a:t>次高压输配管道及附属设施 ，应</a:t>
                      </a:r>
                      <a:r>
                        <a:rPr sz="1500" kern="0" spc="0" dirty="0">
                          <a:solidFill>
                            <a:srgbClr val="000000">
                              <a:alpha val="100000"/>
                            </a:srgbClr>
                          </a:solidFill>
                          <a:latin typeface="Microsoft YaHei"/>
                          <a:ea typeface="Microsoft YaHei"/>
                          <a:cs typeface="Microsoft YaHei"/>
                        </a:rPr>
                        <a:t>        </a:t>
                      </a:r>
                      <a:r>
                        <a:rPr sz="1500" kern="0" spc="60" dirty="0">
                          <a:solidFill>
                            <a:srgbClr val="000000">
                              <a:alpha val="100000"/>
                            </a:srgbClr>
                          </a:solidFill>
                          <a:latin typeface="Microsoft YaHei"/>
                          <a:ea typeface="Microsoft YaHei"/>
                          <a:cs typeface="Microsoft YaHei"/>
                        </a:rPr>
                        <a:t>为外缘周边</a:t>
                      </a:r>
                      <a:r>
                        <a:rPr sz="1500" kern="0" spc="60" dirty="0">
                          <a:solidFill>
                            <a:srgbClr val="000000">
                              <a:alpha val="100000"/>
                            </a:srgbClr>
                          </a:solidFill>
                          <a:latin typeface="FangSong"/>
                          <a:ea typeface="FangSong"/>
                          <a:cs typeface="FangSong"/>
                        </a:rPr>
                        <a:t>1.5m</a:t>
                      </a:r>
                      <a:r>
                        <a:rPr sz="1500" kern="0" spc="60" dirty="0">
                          <a:solidFill>
                            <a:srgbClr val="000000">
                              <a:alpha val="100000"/>
                            </a:srgbClr>
                          </a:solidFill>
                          <a:latin typeface="Microsoft YaHei"/>
                          <a:ea typeface="Microsoft YaHei"/>
                          <a:cs typeface="Microsoft YaHei"/>
                        </a:rPr>
                        <a:t>范围  内</a:t>
                      </a:r>
                      <a:r>
                        <a:rPr sz="1500" kern="0" spc="50" dirty="0">
                          <a:solidFill>
                            <a:srgbClr val="000000">
                              <a:alpha val="100000"/>
                            </a:srgbClr>
                          </a:solidFill>
                          <a:latin typeface="Microsoft YaHei"/>
                          <a:ea typeface="Microsoft YaHei"/>
                          <a:cs typeface="Microsoft YaHei"/>
                        </a:rPr>
                        <a:t>的区域 ；</a:t>
                      </a:r>
                      <a:endParaRPr sz="1500" dirty="0">
                        <a:latin typeface="Microsoft YaHei"/>
                        <a:ea typeface="Microsoft YaHei"/>
                        <a:cs typeface="Microsoft YaHei"/>
                      </a:endParaRPr>
                    </a:p>
                    <a:p>
                      <a:pPr marL="234315" indent="19050" algn="l" rtl="0" eaLnBrk="0">
                        <a:lnSpc>
                          <a:spcPct val="103000"/>
                        </a:lnSpc>
                        <a:spcBef>
                          <a:spcPts val="345"/>
                        </a:spcBef>
                        <a:tabLst/>
                      </a:pPr>
                      <a:r>
                        <a:rPr sz="1500" kern="0" spc="80" dirty="0">
                          <a:solidFill>
                            <a:srgbClr val="000000">
                              <a:alpha val="100000"/>
                            </a:srgbClr>
                          </a:solidFill>
                          <a:latin typeface="FangSong"/>
                          <a:ea typeface="FangSong"/>
                          <a:cs typeface="FangSong"/>
                        </a:rPr>
                        <a:t>3 </a:t>
                      </a:r>
                      <a:r>
                        <a:rPr sz="1500" kern="0" spc="80" dirty="0">
                          <a:solidFill>
                            <a:srgbClr val="000000">
                              <a:alpha val="100000"/>
                            </a:srgbClr>
                          </a:solidFill>
                          <a:latin typeface="Microsoft YaHei"/>
                          <a:ea typeface="Microsoft YaHei"/>
                          <a:cs typeface="Microsoft YaHei"/>
                        </a:rPr>
                        <a:t>高压及高压以上输配管道及附属</a:t>
                      </a:r>
                      <a:r>
                        <a:rPr sz="1500" kern="0" spc="0" dirty="0">
                          <a:solidFill>
                            <a:srgbClr val="000000">
                              <a:alpha val="100000"/>
                            </a:srgbClr>
                          </a:solidFill>
                          <a:latin typeface="Microsoft YaHei"/>
                          <a:ea typeface="Microsoft YaHei"/>
                          <a:cs typeface="Microsoft YaHei"/>
                        </a:rPr>
                        <a:t>        </a:t>
                      </a:r>
                      <a:r>
                        <a:rPr sz="1500" kern="0" spc="50" dirty="0">
                          <a:solidFill>
                            <a:srgbClr val="000000">
                              <a:alpha val="100000"/>
                            </a:srgbClr>
                          </a:solidFill>
                          <a:latin typeface="Microsoft YaHei"/>
                          <a:ea typeface="Microsoft YaHei"/>
                          <a:cs typeface="Microsoft YaHei"/>
                        </a:rPr>
                        <a:t>设施 ，应为外缘周边</a:t>
                      </a:r>
                      <a:r>
                        <a:rPr sz="1500" kern="0" spc="40" dirty="0">
                          <a:solidFill>
                            <a:srgbClr val="000000">
                              <a:alpha val="100000"/>
                            </a:srgbClr>
                          </a:solidFill>
                          <a:latin typeface="Microsoft YaHei"/>
                          <a:ea typeface="Microsoft YaHei"/>
                          <a:cs typeface="Microsoft YaHei"/>
                        </a:rPr>
                        <a:t>  </a:t>
                      </a:r>
                      <a:r>
                        <a:rPr sz="1500" kern="0" spc="40" dirty="0">
                          <a:solidFill>
                            <a:srgbClr val="000000">
                              <a:alpha val="100000"/>
                            </a:srgbClr>
                          </a:solidFill>
                          <a:latin typeface="FangSong"/>
                          <a:ea typeface="FangSong"/>
                          <a:cs typeface="FangSong"/>
                        </a:rPr>
                        <a:t>5.0m</a:t>
                      </a:r>
                      <a:r>
                        <a:rPr sz="1500" kern="0" spc="40" dirty="0">
                          <a:solidFill>
                            <a:srgbClr val="000000">
                              <a:alpha val="100000"/>
                            </a:srgbClr>
                          </a:solidFill>
                          <a:latin typeface="Microsoft YaHei"/>
                          <a:ea typeface="Microsoft YaHei"/>
                          <a:cs typeface="Microsoft YaHei"/>
                        </a:rPr>
                        <a:t>范围内的</a:t>
                      </a:r>
                      <a:r>
                        <a:rPr sz="1500" kern="0" spc="-10" dirty="0">
                          <a:solidFill>
                            <a:srgbClr val="000000">
                              <a:alpha val="100000"/>
                            </a:srgbClr>
                          </a:solidFill>
                          <a:latin typeface="Microsoft YaHei"/>
                          <a:ea typeface="Microsoft YaHei"/>
                          <a:cs typeface="Microsoft YaHei"/>
                        </a:rPr>
                        <a:t>      </a:t>
                      </a:r>
                      <a:r>
                        <a:rPr sz="1500" kern="0" spc="50" dirty="0">
                          <a:solidFill>
                            <a:srgbClr val="000000">
                              <a:alpha val="100000"/>
                            </a:srgbClr>
                          </a:solidFill>
                          <a:latin typeface="Microsoft YaHei"/>
                          <a:ea typeface="Microsoft YaHei"/>
                          <a:cs typeface="Microsoft YaHei"/>
                        </a:rPr>
                        <a:t>区域。</a:t>
                      </a:r>
                      <a:endParaRPr sz="1500" dirty="0">
                        <a:latin typeface="Microsoft YaHei"/>
                        <a:ea typeface="Microsoft YaHei"/>
                        <a:cs typeface="Microsoft YaHei"/>
                      </a:endParaRPr>
                    </a:p>
                  </a:txBody>
                  <a:tcPr marL="0" marR="0" marT="0" marB="0">
                    <a:lnL w="12700" cap="flat" cmpd="sng" algn="ctr">
                      <a:solidFill>
                        <a:srgbClr val="8EBFD6"/>
                      </a:solidFill>
                      <a:prstDash val="solid"/>
                      <a:round/>
                      <a:headEnd type="none" w="med" len="med"/>
                      <a:tailEnd type="none" w="med" len="med"/>
                    </a:lnL>
                    <a:lnR>
                      <a:noFill/>
                    </a:lnR>
                    <a:lnT w="12700" cap="flat" cmpd="sng" algn="ctr">
                      <a:solidFill>
                        <a:srgbClr val="8EBFD6"/>
                      </a:solidFill>
                      <a:prstDash val="solid"/>
                      <a:round/>
                      <a:headEnd type="none" w="med" len="med"/>
                      <a:tailEnd type="none" w="med" len="med"/>
                    </a:lnT>
                    <a:lnB>
                      <a:noFill/>
                    </a:lnB>
                  </a:tcPr>
                </a:tc>
                <a:extLst>
                  <a:ext uri="{0D108BD9-81ED-4DB2-BD59-A6C34878D82A}">
                    <a16:rowId xmlns:a16="http://schemas.microsoft.com/office/drawing/2014/main" val="10000"/>
                  </a:ext>
                </a:extLst>
              </a:tr>
            </a:tbl>
          </a:graphicData>
        </a:graphic>
      </p:graphicFrame>
      <p:sp>
        <p:nvSpPr>
          <p:cNvPr id="1894" name="textbox 1894"/>
          <p:cNvSpPr/>
          <p:nvPr/>
        </p:nvSpPr>
        <p:spPr>
          <a:xfrm>
            <a:off x="702236" y="510426"/>
            <a:ext cx="9603105" cy="1052194"/>
          </a:xfrm>
          <a:prstGeom prst="rect">
            <a:avLst/>
          </a:prstGeom>
          <a:noFill/>
          <a:ln w="0" cap="flat">
            <a:noFill/>
            <a:prstDash val="solid"/>
            <a:miter lim="0"/>
          </a:ln>
        </p:spPr>
        <p:txBody>
          <a:bodyPr vert="horz" wrap="square" lIns="0" tIns="0" rIns="0" bIns="0"/>
          <a:lstStyle/>
          <a:p>
            <a:pPr algn="l" rtl="0" eaLnBrk="0">
              <a:lnSpc>
                <a:spcPct val="83341"/>
              </a:lnSpc>
              <a:tabLst/>
            </a:pPr>
            <a:endParaRPr sz="100" dirty="0">
              <a:latin typeface="Arial"/>
              <a:ea typeface="Arial"/>
              <a:cs typeface="Arial"/>
            </a:endParaRPr>
          </a:p>
          <a:p>
            <a:pPr marL="215900" algn="l" rtl="0" eaLnBrk="0">
              <a:lnSpc>
                <a:spcPts val="4227"/>
              </a:lnSpc>
              <a:tabLst/>
            </a:pPr>
            <a:r>
              <a:rPr sz="3200" b="1" kern="0" spc="-80" dirty="0">
                <a:solidFill>
                  <a:srgbClr val="000000">
                    <a:alpha val="100000"/>
                  </a:srgbClr>
                </a:solidFill>
                <a:latin typeface="Microsoft YaHei"/>
                <a:ea typeface="Microsoft YaHei"/>
                <a:cs typeface="Microsoft YaHei"/>
              </a:rPr>
              <a:t>《城镇燃气经营安全重大隐患判定标准》解析</a:t>
            </a:r>
            <a:endParaRPr sz="3200" dirty="0">
              <a:latin typeface="Microsoft YaHei"/>
              <a:ea typeface="Microsoft YaHei"/>
              <a:cs typeface="Microsoft YaHei"/>
            </a:endParaRPr>
          </a:p>
          <a:p>
            <a:pPr algn="l" rtl="0" eaLnBrk="0">
              <a:lnSpc>
                <a:spcPct val="104000"/>
              </a:lnSpc>
              <a:tabLst/>
            </a:pPr>
            <a:endParaRPr sz="1000" dirty="0">
              <a:latin typeface="Arial"/>
              <a:ea typeface="Arial"/>
              <a:cs typeface="Arial"/>
            </a:endParaRPr>
          </a:p>
          <a:p>
            <a:pPr algn="l" rtl="0" eaLnBrk="0">
              <a:lnSpc>
                <a:spcPct val="100000"/>
              </a:lnSpc>
              <a:tabLst/>
            </a:pPr>
            <a:endParaRPr sz="400" dirty="0">
              <a:latin typeface="Arial"/>
              <a:ea typeface="Arial"/>
              <a:cs typeface="Arial"/>
            </a:endParaRPr>
          </a:p>
          <a:p>
            <a:pPr marL="52069" algn="l" rtl="0" eaLnBrk="0">
              <a:lnSpc>
                <a:spcPts val="2123"/>
              </a:lnSpc>
              <a:spcBef>
                <a:spcPts val="1"/>
              </a:spcBef>
              <a:tabLst/>
            </a:pPr>
            <a:r>
              <a:rPr sz="1600" kern="0" spc="10" dirty="0">
                <a:solidFill>
                  <a:srgbClr val="FF0000">
                    <a:alpha val="100000"/>
                  </a:srgbClr>
                </a:solidFill>
                <a:latin typeface="Wingdings"/>
                <a:ea typeface="Wingdings"/>
                <a:cs typeface="Wingdings"/>
              </a:rPr>
              <a:t>n</a:t>
            </a:r>
            <a:r>
              <a:rPr sz="1600" kern="0" spc="-570" dirty="0">
                <a:solidFill>
                  <a:srgbClr val="FF0000">
                    <a:alpha val="100000"/>
                  </a:srgbClr>
                </a:solidFill>
                <a:latin typeface="Wingdings"/>
                <a:ea typeface="Wingdings"/>
                <a:cs typeface="Wingdings"/>
              </a:rPr>
              <a:t> </a:t>
            </a:r>
            <a:r>
              <a:rPr sz="1600" kern="0" spc="10" dirty="0">
                <a:solidFill>
                  <a:srgbClr val="000000">
                    <a:alpha val="100000"/>
                  </a:srgbClr>
                </a:solidFill>
                <a:latin typeface="Microsoft YaHei"/>
                <a:ea typeface="Microsoft YaHei"/>
                <a:cs typeface="Microsoft YaHei"/>
              </a:rPr>
              <a:t>第六条  燃气经营者在燃气管道和</a:t>
            </a:r>
            <a:r>
              <a:rPr sz="1600" kern="0" spc="0" dirty="0">
                <a:solidFill>
                  <a:srgbClr val="000000">
                    <a:alpha val="100000"/>
                  </a:srgbClr>
                </a:solidFill>
                <a:latin typeface="Microsoft YaHei"/>
                <a:ea typeface="Microsoft YaHei"/>
                <a:cs typeface="Microsoft YaHei"/>
              </a:rPr>
              <a:t>调压设施安全管理中 ，有下列情形之一的 ，判定为重大隐患:（ 3种）</a:t>
            </a:r>
            <a:endParaRPr sz="1600" dirty="0">
              <a:latin typeface="Microsoft YaHei"/>
              <a:ea typeface="Microsoft YaHei"/>
              <a:cs typeface="Microsoft YaHei"/>
            </a:endParaRPr>
          </a:p>
        </p:txBody>
      </p:sp>
      <p:sp>
        <p:nvSpPr>
          <p:cNvPr id="1896" name="textbox 1896"/>
          <p:cNvSpPr/>
          <p:nvPr/>
        </p:nvSpPr>
        <p:spPr>
          <a:xfrm>
            <a:off x="1370493" y="2091154"/>
            <a:ext cx="9427209" cy="295275"/>
          </a:xfrm>
          <a:prstGeom prst="rect">
            <a:avLst/>
          </a:prstGeom>
          <a:noFill/>
          <a:ln w="0" cap="flat">
            <a:noFill/>
            <a:prstDash val="solid"/>
            <a:miter lim="0"/>
          </a:ln>
        </p:spPr>
        <p:txBody>
          <a:bodyPr vert="horz" wrap="square" lIns="0" tIns="0" rIns="0" bIns="0"/>
          <a:lstStyle/>
          <a:p>
            <a:pPr algn="l" rtl="0" eaLnBrk="0">
              <a:lnSpc>
                <a:spcPct val="83341"/>
              </a:lnSpc>
              <a:tabLst/>
            </a:pPr>
            <a:endParaRPr sz="100" dirty="0">
              <a:latin typeface="Arial"/>
              <a:ea typeface="Arial"/>
              <a:cs typeface="Arial"/>
            </a:endParaRPr>
          </a:p>
          <a:p>
            <a:pPr algn="r" rtl="0" eaLnBrk="0">
              <a:lnSpc>
                <a:spcPts val="2123"/>
              </a:lnSpc>
              <a:tabLst/>
            </a:pPr>
            <a:r>
              <a:rPr sz="1600" kern="0" spc="70" dirty="0">
                <a:solidFill>
                  <a:srgbClr val="000000">
                    <a:alpha val="100000"/>
                  </a:srgbClr>
                </a:solidFill>
                <a:latin typeface="Microsoft YaHei"/>
                <a:ea typeface="Microsoft YaHei"/>
                <a:cs typeface="Microsoft YaHei"/>
              </a:rPr>
              <a:t>（ 一 ）在中压及以上地下燃气管线</a:t>
            </a:r>
            <a:r>
              <a:rPr sz="1600" kern="0" spc="60" dirty="0">
                <a:solidFill>
                  <a:srgbClr val="000000">
                    <a:alpha val="100000"/>
                  </a:srgbClr>
                </a:solidFill>
                <a:latin typeface="Microsoft YaHei"/>
                <a:ea typeface="Microsoft YaHei"/>
                <a:cs typeface="Microsoft YaHei"/>
              </a:rPr>
              <a:t>保护范围内 ，建有占压管线的建筑物</a:t>
            </a:r>
            <a:r>
              <a:rPr sz="1600" kern="0" spc="-270" dirty="0">
                <a:solidFill>
                  <a:srgbClr val="000000">
                    <a:alpha val="100000"/>
                  </a:srgbClr>
                </a:solidFill>
                <a:latin typeface="Microsoft YaHei"/>
                <a:ea typeface="Microsoft YaHei"/>
                <a:cs typeface="Microsoft YaHei"/>
              </a:rPr>
              <a:t> </a:t>
            </a:r>
            <a:r>
              <a:rPr sz="1600" kern="0" spc="60" dirty="0">
                <a:solidFill>
                  <a:srgbClr val="000000">
                    <a:alpha val="100000"/>
                  </a:srgbClr>
                </a:solidFill>
                <a:latin typeface="Microsoft YaHei"/>
                <a:ea typeface="Microsoft YaHei"/>
                <a:cs typeface="Microsoft YaHei"/>
              </a:rPr>
              <a:t>、</a:t>
            </a:r>
            <a:r>
              <a:rPr sz="1600" kern="0" spc="-300" dirty="0">
                <a:solidFill>
                  <a:srgbClr val="000000">
                    <a:alpha val="100000"/>
                  </a:srgbClr>
                </a:solidFill>
                <a:latin typeface="Microsoft YaHei"/>
                <a:ea typeface="Microsoft YaHei"/>
                <a:cs typeface="Microsoft YaHei"/>
              </a:rPr>
              <a:t> </a:t>
            </a:r>
            <a:r>
              <a:rPr sz="1600" kern="0" spc="60" dirty="0">
                <a:solidFill>
                  <a:srgbClr val="000000">
                    <a:alpha val="100000"/>
                  </a:srgbClr>
                </a:solidFill>
                <a:latin typeface="Microsoft YaHei"/>
                <a:ea typeface="Microsoft YaHei"/>
                <a:cs typeface="Microsoft YaHei"/>
              </a:rPr>
              <a:t>构筑物或者其他设施 ；</a:t>
            </a:r>
            <a:endParaRPr sz="1600" dirty="0">
              <a:latin typeface="Microsoft YaHei"/>
              <a:ea typeface="Microsoft YaHei"/>
              <a:cs typeface="Microsoft YaHei"/>
            </a:endParaRPr>
          </a:p>
        </p:txBody>
      </p:sp>
      <p:pic>
        <p:nvPicPr>
          <p:cNvPr id="1898" name="picture 1898"/>
          <p:cNvPicPr>
            <a:picLocks noChangeAspect="1"/>
          </p:cNvPicPr>
          <p:nvPr/>
        </p:nvPicPr>
        <p:blipFill>
          <a:blip r:embed="rId3"/>
          <a:stretch>
            <a:fillRect/>
          </a:stretch>
        </p:blipFill>
        <p:spPr>
          <a:xfrm rot="21600000">
            <a:off x="11472671" y="0"/>
            <a:ext cx="719328" cy="720852"/>
          </a:xfrm>
          <a:prstGeom prst="rect">
            <a:avLst/>
          </a:prstGeom>
        </p:spPr>
      </p:pic>
      <p:pic>
        <p:nvPicPr>
          <p:cNvPr id="1900" name="picture 1900"/>
          <p:cNvPicPr>
            <a:picLocks noChangeAspect="1"/>
          </p:cNvPicPr>
          <p:nvPr/>
        </p:nvPicPr>
        <p:blipFill>
          <a:blip r:embed="rId4"/>
          <a:stretch>
            <a:fillRect/>
          </a:stretch>
        </p:blipFill>
        <p:spPr>
          <a:xfrm rot="21600000">
            <a:off x="0" y="6138671"/>
            <a:ext cx="720852" cy="719328"/>
          </a:xfrm>
          <a:prstGeom prst="rect">
            <a:avLst/>
          </a:prstGeom>
        </p:spPr>
      </p:pic>
      <p:pic>
        <p:nvPicPr>
          <p:cNvPr id="1902" name="picture 1902"/>
          <p:cNvPicPr>
            <a:picLocks noChangeAspect="1"/>
          </p:cNvPicPr>
          <p:nvPr/>
        </p:nvPicPr>
        <p:blipFill>
          <a:blip r:embed="rId5"/>
          <a:stretch>
            <a:fillRect/>
          </a:stretch>
        </p:blipFill>
        <p:spPr>
          <a:xfrm rot="21600000">
            <a:off x="720090" y="1619250"/>
            <a:ext cx="10751184" cy="12700"/>
          </a:xfrm>
          <a:prstGeom prst="rect">
            <a:avLst/>
          </a:prstGeom>
        </p:spPr>
      </p:pic>
    </p:spTree>
  </p:cSld>
  <p:clrMapOvr>
    <a:masterClrMapping/>
  </p:clrMapOvr>
</p:sld>
</file>

<file path=ppt/slides/slide87.xml><?xml version="1.0" encoding="utf-8"?>
<p:sld xmlns:a16="http://schemas.microsoft.com/office/drawing/2014/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04" name="rect 1904"/>
          <p:cNvSpPr/>
          <p:nvPr/>
        </p:nvSpPr>
        <p:spPr>
          <a:xfrm>
            <a:off x="0" y="0"/>
            <a:ext cx="12192000" cy="6858000"/>
          </a:xfrm>
          <a:prstGeom prst="rect">
            <a:avLst/>
          </a:prstGeom>
          <a:solidFill>
            <a:srgbClr val="E4F4FB">
              <a:alpha val="100000"/>
            </a:srgbClr>
          </a:solidFill>
          <a:ln w="0" cap="flat">
            <a:noFill/>
            <a:prstDash val="solid"/>
            <a:miter lim="0"/>
          </a:ln>
        </p:spPr>
        <p:txBody>
          <a:bodyPr rtlCol="0"/>
          <a:lstStyle/>
          <a:p>
            <a:pPr algn="ctr"/>
            <a:endParaRPr lang="zh-CN" altLang="en-US"/>
          </a:p>
        </p:txBody>
      </p:sp>
      <p:grpSp>
        <p:nvGrpSpPr>
          <p:cNvPr id="150" name="group 150"/>
          <p:cNvGrpSpPr/>
          <p:nvPr/>
        </p:nvGrpSpPr>
        <p:grpSpPr>
          <a:xfrm rot="21600000">
            <a:off x="720852" y="1626107"/>
            <a:ext cx="10750296" cy="4713732"/>
            <a:chOff x="0" y="0"/>
            <a:chExt cx="10750296" cy="4713732"/>
          </a:xfrm>
        </p:grpSpPr>
        <p:sp>
          <p:nvSpPr>
            <p:cNvPr id="1906" name="path 1906"/>
            <p:cNvSpPr/>
            <p:nvPr/>
          </p:nvSpPr>
          <p:spPr>
            <a:xfrm>
              <a:off x="0" y="0"/>
              <a:ext cx="10750296" cy="4713732"/>
            </a:xfrm>
            <a:custGeom>
              <a:avLst/>
              <a:gdLst/>
              <a:ahLst/>
              <a:cxnLst/>
              <a:rect l="0" t="0" r="0" b="0"/>
              <a:pathLst>
                <a:path w="16929" h="7423">
                  <a:moveTo>
                    <a:pt x="0" y="0"/>
                  </a:moveTo>
                  <a:lnTo>
                    <a:pt x="16929" y="0"/>
                  </a:lnTo>
                  <a:lnTo>
                    <a:pt x="16929" y="1452"/>
                  </a:lnTo>
                  <a:lnTo>
                    <a:pt x="0" y="1452"/>
                  </a:lnTo>
                  <a:lnTo>
                    <a:pt x="0" y="0"/>
                  </a:lnTo>
                  <a:close/>
                </a:path>
                <a:path w="16929" h="7423">
                  <a:moveTo>
                    <a:pt x="0" y="2431"/>
                  </a:moveTo>
                  <a:lnTo>
                    <a:pt x="4171" y="2431"/>
                  </a:lnTo>
                  <a:lnTo>
                    <a:pt x="4171" y="4761"/>
                  </a:lnTo>
                  <a:lnTo>
                    <a:pt x="0" y="4761"/>
                  </a:lnTo>
                  <a:lnTo>
                    <a:pt x="0" y="2431"/>
                  </a:lnTo>
                  <a:close/>
                </a:path>
                <a:path w="16929" h="7423">
                  <a:moveTo>
                    <a:pt x="4171" y="2431"/>
                  </a:moveTo>
                  <a:lnTo>
                    <a:pt x="11138" y="2431"/>
                  </a:lnTo>
                  <a:lnTo>
                    <a:pt x="11138" y="4761"/>
                  </a:lnTo>
                  <a:lnTo>
                    <a:pt x="4171" y="4761"/>
                  </a:lnTo>
                  <a:lnTo>
                    <a:pt x="4171" y="2431"/>
                  </a:lnTo>
                  <a:close/>
                </a:path>
                <a:path w="16929" h="7423">
                  <a:moveTo>
                    <a:pt x="11138" y="2431"/>
                  </a:moveTo>
                  <a:lnTo>
                    <a:pt x="16929" y="2431"/>
                  </a:lnTo>
                  <a:lnTo>
                    <a:pt x="16929" y="7423"/>
                  </a:lnTo>
                  <a:lnTo>
                    <a:pt x="11138" y="7423"/>
                  </a:lnTo>
                  <a:lnTo>
                    <a:pt x="11138" y="2431"/>
                  </a:lnTo>
                  <a:close/>
                </a:path>
              </a:pathLst>
            </a:custGeom>
            <a:solidFill>
              <a:srgbClr val="B9D6E6">
                <a:alpha val="100000"/>
              </a:srgbClr>
            </a:solidFill>
            <a:ln w="0" cap="flat">
              <a:noFill/>
              <a:prstDash val="solid"/>
              <a:miter lim="0"/>
            </a:ln>
          </p:spPr>
          <p:txBody>
            <a:bodyPr rtlCol="0"/>
            <a:lstStyle/>
            <a:p>
              <a:pPr algn="ctr"/>
              <a:endParaRPr lang="zh-CN" altLang="en-US"/>
            </a:p>
          </p:txBody>
        </p:sp>
        <p:sp>
          <p:nvSpPr>
            <p:cNvPr id="1908" name="path 1908"/>
            <p:cNvSpPr/>
            <p:nvPr/>
          </p:nvSpPr>
          <p:spPr>
            <a:xfrm>
              <a:off x="0" y="922020"/>
              <a:ext cx="10750295" cy="3791711"/>
            </a:xfrm>
            <a:custGeom>
              <a:avLst/>
              <a:gdLst/>
              <a:ahLst/>
              <a:cxnLst/>
              <a:rect l="0" t="0" r="0" b="0"/>
              <a:pathLst>
                <a:path w="16929" h="5971">
                  <a:moveTo>
                    <a:pt x="0" y="0"/>
                  </a:moveTo>
                  <a:lnTo>
                    <a:pt x="4171" y="0"/>
                  </a:lnTo>
                  <a:lnTo>
                    <a:pt x="4171" y="979"/>
                  </a:lnTo>
                  <a:lnTo>
                    <a:pt x="0" y="979"/>
                  </a:lnTo>
                  <a:lnTo>
                    <a:pt x="0" y="0"/>
                  </a:lnTo>
                  <a:close/>
                </a:path>
                <a:path w="16929" h="5971">
                  <a:moveTo>
                    <a:pt x="4171" y="0"/>
                  </a:moveTo>
                  <a:lnTo>
                    <a:pt x="11138" y="0"/>
                  </a:lnTo>
                  <a:lnTo>
                    <a:pt x="11138" y="979"/>
                  </a:lnTo>
                  <a:lnTo>
                    <a:pt x="4171" y="979"/>
                  </a:lnTo>
                  <a:lnTo>
                    <a:pt x="4171" y="0"/>
                  </a:lnTo>
                  <a:close/>
                </a:path>
                <a:path w="16929" h="5971">
                  <a:moveTo>
                    <a:pt x="11138" y="0"/>
                  </a:moveTo>
                  <a:lnTo>
                    <a:pt x="16929" y="0"/>
                  </a:lnTo>
                  <a:lnTo>
                    <a:pt x="16929" y="979"/>
                  </a:lnTo>
                  <a:lnTo>
                    <a:pt x="11138" y="979"/>
                  </a:lnTo>
                  <a:lnTo>
                    <a:pt x="11138" y="0"/>
                  </a:lnTo>
                  <a:close/>
                </a:path>
                <a:path w="16929" h="5971">
                  <a:moveTo>
                    <a:pt x="0" y="3309"/>
                  </a:moveTo>
                  <a:lnTo>
                    <a:pt x="4171" y="3309"/>
                  </a:lnTo>
                  <a:lnTo>
                    <a:pt x="4171" y="5971"/>
                  </a:lnTo>
                  <a:lnTo>
                    <a:pt x="0" y="5971"/>
                  </a:lnTo>
                  <a:lnTo>
                    <a:pt x="0" y="3309"/>
                  </a:lnTo>
                  <a:close/>
                </a:path>
                <a:path w="16929" h="5971">
                  <a:moveTo>
                    <a:pt x="4171" y="3309"/>
                  </a:moveTo>
                  <a:lnTo>
                    <a:pt x="11138" y="3309"/>
                  </a:lnTo>
                  <a:lnTo>
                    <a:pt x="11138" y="5971"/>
                  </a:lnTo>
                  <a:lnTo>
                    <a:pt x="4171" y="5971"/>
                  </a:lnTo>
                  <a:lnTo>
                    <a:pt x="4171" y="3309"/>
                  </a:lnTo>
                  <a:close/>
                </a:path>
              </a:pathLst>
            </a:custGeom>
            <a:solidFill>
              <a:srgbClr val="FFFFFF">
                <a:alpha val="100000"/>
              </a:srgbClr>
            </a:solidFill>
            <a:ln w="0" cap="flat">
              <a:noFill/>
              <a:prstDash val="solid"/>
              <a:miter lim="0"/>
            </a:ln>
          </p:spPr>
          <p:txBody>
            <a:bodyPr rtlCol="0"/>
            <a:lstStyle/>
            <a:p>
              <a:pPr algn="ctr"/>
              <a:endParaRPr lang="zh-CN" altLang="en-US"/>
            </a:p>
          </p:txBody>
        </p:sp>
      </p:grpSp>
      <p:graphicFrame>
        <p:nvGraphicFramePr>
          <p:cNvPr id="1910" name="table 1910"/>
          <p:cNvGraphicFramePr>
            <a:graphicFrameLocks noGrp="1"/>
          </p:cNvGraphicFramePr>
          <p:nvPr/>
        </p:nvGraphicFramePr>
        <p:xfrm>
          <a:off x="720090" y="2541270"/>
          <a:ext cx="10750549" cy="3804920"/>
        </p:xfrm>
        <a:graphic>
          <a:graphicData uri="http://schemas.openxmlformats.org/drawingml/2006/table">
            <a:tbl>
              <a:tblPr/>
              <a:tblGrid>
                <a:gridCol w="2649220">
                  <a:extLst>
                    <a:ext uri="{9D8B030D-6E8A-4147-A177-3AD203B41FA5}">
                      <a16:colId xmlns:a16="http://schemas.microsoft.com/office/drawing/2014/main" val="20000"/>
                    </a:ext>
                  </a:extLst>
                </a:gridCol>
                <a:gridCol w="4424045">
                  <a:extLst>
                    <a:ext uri="{9D8B030D-6E8A-4147-A177-3AD203B41FA5}">
                      <a16:colId xmlns:a16="http://schemas.microsoft.com/office/drawing/2014/main" val="20001"/>
                    </a:ext>
                  </a:extLst>
                </a:gridCol>
                <a:gridCol w="3677284">
                  <a:extLst>
                    <a:ext uri="{9D8B030D-6E8A-4147-A177-3AD203B41FA5}">
                      <a16:colId xmlns:a16="http://schemas.microsoft.com/office/drawing/2014/main" val="20002"/>
                    </a:ext>
                  </a:extLst>
                </a:gridCol>
              </a:tblGrid>
              <a:tr h="3804920">
                <a:tc>
                  <a:txBody>
                    <a:bodyPr/>
                    <a:lstStyle/>
                    <a:p>
                      <a:pPr algn="l" rtl="0" eaLnBrk="0">
                        <a:lnSpc>
                          <a:spcPct val="157000"/>
                        </a:lnSpc>
                        <a:tabLst/>
                      </a:pPr>
                      <a:endParaRPr sz="1000" dirty="0">
                        <a:latin typeface="Arial"/>
                        <a:ea typeface="Arial"/>
                        <a:cs typeface="Arial"/>
                      </a:endParaRPr>
                    </a:p>
                    <a:p>
                      <a:pPr marL="872489" algn="l" rtl="0" eaLnBrk="0">
                        <a:lnSpc>
                          <a:spcPct val="84000"/>
                        </a:lnSpc>
                        <a:tabLst/>
                      </a:pPr>
                      <a:r>
                        <a:rPr sz="1600" kern="0" spc="120" dirty="0">
                          <a:solidFill>
                            <a:srgbClr val="000000">
                              <a:alpha val="100000"/>
                            </a:srgbClr>
                          </a:solidFill>
                          <a:latin typeface="Microsoft YaHei"/>
                          <a:ea typeface="Microsoft YaHei"/>
                          <a:cs typeface="Microsoft YaHei"/>
                        </a:rPr>
                        <a:t>检查要点</a:t>
                      </a:r>
                      <a:endParaRPr sz="1600" dirty="0">
                        <a:latin typeface="Microsoft YaHei"/>
                        <a:ea typeface="Microsoft YaHei"/>
                        <a:cs typeface="Microsoft YaHei"/>
                      </a:endParaRPr>
                    </a:p>
                    <a:p>
                      <a:pPr algn="l" rtl="0" eaLnBrk="0">
                        <a:lnSpc>
                          <a:spcPct val="112000"/>
                        </a:lnSpc>
                        <a:tabLst/>
                      </a:pPr>
                      <a:endParaRPr sz="1000" dirty="0">
                        <a:latin typeface="Arial"/>
                        <a:ea typeface="Arial"/>
                        <a:cs typeface="Arial"/>
                      </a:endParaRPr>
                    </a:p>
                    <a:p>
                      <a:pPr algn="l" rtl="0" eaLnBrk="0">
                        <a:lnSpc>
                          <a:spcPct val="112000"/>
                        </a:lnSpc>
                        <a:tabLst/>
                      </a:pPr>
                      <a:endParaRPr sz="1000" dirty="0">
                        <a:latin typeface="Arial"/>
                        <a:ea typeface="Arial"/>
                        <a:cs typeface="Arial"/>
                      </a:endParaRPr>
                    </a:p>
                    <a:p>
                      <a:pPr algn="l" rtl="0" eaLnBrk="0">
                        <a:lnSpc>
                          <a:spcPct val="113000"/>
                        </a:lnSpc>
                        <a:tabLst/>
                      </a:pPr>
                      <a:endParaRPr sz="1000" dirty="0">
                        <a:latin typeface="Arial"/>
                        <a:ea typeface="Arial"/>
                        <a:cs typeface="Arial"/>
                      </a:endParaRPr>
                    </a:p>
                    <a:p>
                      <a:pPr marL="69850" indent="19050" algn="l" rtl="0" eaLnBrk="0">
                        <a:lnSpc>
                          <a:spcPct val="105000"/>
                        </a:lnSpc>
                        <a:spcBef>
                          <a:spcPts val="461"/>
                        </a:spcBef>
                        <a:tabLst/>
                      </a:pPr>
                      <a:r>
                        <a:rPr sz="1500" kern="0" spc="80" dirty="0">
                          <a:solidFill>
                            <a:srgbClr val="000000">
                              <a:alpha val="100000"/>
                            </a:srgbClr>
                          </a:solidFill>
                          <a:latin typeface="FangSong"/>
                          <a:ea typeface="FangSong"/>
                          <a:cs typeface="FangSong"/>
                        </a:rPr>
                        <a:t>1</a:t>
                      </a:r>
                      <a:r>
                        <a:rPr sz="1500" kern="0" spc="80" dirty="0">
                          <a:solidFill>
                            <a:srgbClr val="000000">
                              <a:alpha val="100000"/>
                            </a:srgbClr>
                          </a:solidFill>
                          <a:latin typeface="Microsoft YaHei"/>
                          <a:ea typeface="Microsoft YaHei"/>
                          <a:cs typeface="Microsoft YaHei"/>
                        </a:rPr>
                        <a:t>、查燃气输配管道在地下</a:t>
                      </a:r>
                      <a:r>
                        <a:rPr sz="1500" kern="0" spc="0" dirty="0">
                          <a:solidFill>
                            <a:srgbClr val="000000">
                              <a:alpha val="100000"/>
                            </a:srgbClr>
                          </a:solidFill>
                          <a:latin typeface="Microsoft YaHei"/>
                          <a:ea typeface="Microsoft YaHei"/>
                          <a:cs typeface="Microsoft YaHei"/>
                        </a:rPr>
                        <a:t>     </a:t>
                      </a:r>
                      <a:r>
                        <a:rPr sz="1500" kern="0" spc="50" dirty="0">
                          <a:solidFill>
                            <a:srgbClr val="000000">
                              <a:alpha val="100000"/>
                            </a:srgbClr>
                          </a:solidFill>
                          <a:latin typeface="Microsoft YaHei"/>
                          <a:ea typeface="Microsoft YaHei"/>
                          <a:cs typeface="Microsoft YaHei"/>
                        </a:rPr>
                        <a:t>构筑物内敷设台账 ，抽查工</a:t>
                      </a:r>
                      <a:r>
                        <a:rPr sz="1500" kern="0" spc="20" dirty="0">
                          <a:solidFill>
                            <a:srgbClr val="000000">
                              <a:alpha val="100000"/>
                            </a:srgbClr>
                          </a:solidFill>
                          <a:latin typeface="Microsoft YaHei"/>
                          <a:ea typeface="Microsoft YaHei"/>
                          <a:cs typeface="Microsoft YaHei"/>
                        </a:rPr>
                        <a:t>   </a:t>
                      </a:r>
                      <a:r>
                        <a:rPr sz="1500" kern="0" spc="60" dirty="0">
                          <a:solidFill>
                            <a:srgbClr val="000000">
                              <a:alpha val="100000"/>
                            </a:srgbClr>
                          </a:solidFill>
                          <a:latin typeface="Microsoft YaHei"/>
                          <a:ea typeface="Microsoft YaHei"/>
                          <a:cs typeface="Microsoft YaHei"/>
                        </a:rPr>
                        <a:t>程现场。</a:t>
                      </a:r>
                      <a:endParaRPr sz="1500" dirty="0">
                        <a:latin typeface="Microsoft YaHei"/>
                        <a:ea typeface="Microsoft YaHei"/>
                        <a:cs typeface="Microsoft YaHei"/>
                      </a:endParaRPr>
                    </a:p>
                    <a:p>
                      <a:pPr algn="l" rtl="0" eaLnBrk="0">
                        <a:lnSpc>
                          <a:spcPct val="102000"/>
                        </a:lnSpc>
                        <a:tabLst/>
                      </a:pPr>
                      <a:endParaRPr sz="1000" dirty="0">
                        <a:latin typeface="Arial"/>
                        <a:ea typeface="Arial"/>
                        <a:cs typeface="Arial"/>
                      </a:endParaRPr>
                    </a:p>
                    <a:p>
                      <a:pPr algn="l" rtl="0" eaLnBrk="0">
                        <a:lnSpc>
                          <a:spcPct val="102000"/>
                        </a:lnSpc>
                        <a:tabLst/>
                      </a:pPr>
                      <a:endParaRPr sz="1000" dirty="0">
                        <a:latin typeface="Arial"/>
                        <a:ea typeface="Arial"/>
                        <a:cs typeface="Arial"/>
                      </a:endParaRPr>
                    </a:p>
                    <a:p>
                      <a:pPr algn="l" rtl="0" eaLnBrk="0">
                        <a:lnSpc>
                          <a:spcPct val="102000"/>
                        </a:lnSpc>
                        <a:tabLst/>
                      </a:pPr>
                      <a:endParaRPr sz="1000" dirty="0">
                        <a:latin typeface="Arial"/>
                        <a:ea typeface="Arial"/>
                        <a:cs typeface="Arial"/>
                      </a:endParaRPr>
                    </a:p>
                    <a:p>
                      <a:pPr algn="l" rtl="0" eaLnBrk="0">
                        <a:lnSpc>
                          <a:spcPct val="102000"/>
                        </a:lnSpc>
                        <a:tabLst/>
                      </a:pPr>
                      <a:endParaRPr sz="1000" dirty="0">
                        <a:latin typeface="Arial"/>
                        <a:ea typeface="Arial"/>
                        <a:cs typeface="Arial"/>
                      </a:endParaRPr>
                    </a:p>
                    <a:p>
                      <a:pPr algn="l" rtl="0" eaLnBrk="0">
                        <a:lnSpc>
                          <a:spcPct val="102000"/>
                        </a:lnSpc>
                        <a:tabLst/>
                      </a:pPr>
                      <a:endParaRPr sz="1000" dirty="0">
                        <a:latin typeface="Arial"/>
                        <a:ea typeface="Arial"/>
                        <a:cs typeface="Arial"/>
                      </a:endParaRPr>
                    </a:p>
                    <a:p>
                      <a:pPr algn="l" rtl="0" eaLnBrk="0">
                        <a:lnSpc>
                          <a:spcPct val="102000"/>
                        </a:lnSpc>
                        <a:tabLst/>
                      </a:pPr>
                      <a:endParaRPr sz="1000" dirty="0">
                        <a:latin typeface="Arial"/>
                        <a:ea typeface="Arial"/>
                        <a:cs typeface="Arial"/>
                      </a:endParaRPr>
                    </a:p>
                    <a:p>
                      <a:pPr algn="l" rtl="0" eaLnBrk="0">
                        <a:lnSpc>
                          <a:spcPct val="127000"/>
                        </a:lnSpc>
                        <a:tabLst/>
                      </a:pPr>
                      <a:endParaRPr sz="300" dirty="0">
                        <a:latin typeface="Arial"/>
                        <a:ea typeface="Arial"/>
                        <a:cs typeface="Arial"/>
                      </a:endParaRPr>
                    </a:p>
                    <a:p>
                      <a:pPr marL="72389" indent="11429" algn="l" rtl="0" eaLnBrk="0">
                        <a:lnSpc>
                          <a:spcPct val="99000"/>
                        </a:lnSpc>
                        <a:spcBef>
                          <a:spcPts val="1"/>
                        </a:spcBef>
                        <a:tabLst/>
                      </a:pPr>
                      <a:r>
                        <a:rPr sz="1500" kern="0" spc="80" dirty="0">
                          <a:solidFill>
                            <a:srgbClr val="000000">
                              <a:alpha val="100000"/>
                            </a:srgbClr>
                          </a:solidFill>
                          <a:latin typeface="FangSong"/>
                          <a:ea typeface="FangSong"/>
                          <a:cs typeface="FangSong"/>
                        </a:rPr>
                        <a:t>2.</a:t>
                      </a:r>
                      <a:r>
                        <a:rPr sz="1500" kern="0" spc="80" dirty="0">
                          <a:solidFill>
                            <a:srgbClr val="000000">
                              <a:alpha val="100000"/>
                            </a:srgbClr>
                          </a:solidFill>
                          <a:latin typeface="Microsoft YaHei"/>
                          <a:ea typeface="Microsoft YaHei"/>
                          <a:cs typeface="Microsoft YaHei"/>
                        </a:rPr>
                        <a:t>查确需穿过地下构筑物敷</a:t>
                      </a:r>
                      <a:r>
                        <a:rPr sz="1500" kern="0" spc="0" dirty="0">
                          <a:solidFill>
                            <a:srgbClr val="000000">
                              <a:alpha val="100000"/>
                            </a:srgbClr>
                          </a:solidFill>
                          <a:latin typeface="Microsoft YaHei"/>
                          <a:ea typeface="Microsoft YaHei"/>
                          <a:cs typeface="Microsoft YaHei"/>
                        </a:rPr>
                        <a:t>   </a:t>
                      </a:r>
                      <a:r>
                        <a:rPr sz="1500" kern="0" spc="80" dirty="0">
                          <a:solidFill>
                            <a:srgbClr val="000000">
                              <a:alpha val="100000"/>
                            </a:srgbClr>
                          </a:solidFill>
                          <a:latin typeface="Microsoft YaHei"/>
                          <a:ea typeface="Microsoft YaHei"/>
                          <a:cs typeface="Microsoft YaHei"/>
                        </a:rPr>
                        <a:t>设的燃气管道保护措施。</a:t>
                      </a:r>
                      <a:endParaRPr sz="1500" dirty="0">
                        <a:latin typeface="Microsoft YaHei"/>
                        <a:ea typeface="Microsoft YaHei"/>
                        <a:cs typeface="Microsoft YaHei"/>
                      </a:endParaRPr>
                    </a:p>
                  </a:txBody>
                  <a:tcPr marL="0" marR="0" marT="0" marB="0">
                    <a:lnL>
                      <a:noFill/>
                    </a:lnL>
                    <a:lnR w="12700" cap="flat" cmpd="sng" algn="ctr">
                      <a:solidFill>
                        <a:srgbClr val="8EBFD6"/>
                      </a:solidFill>
                      <a:prstDash val="solid"/>
                      <a:round/>
                      <a:headEnd type="none" w="med" len="med"/>
                      <a:tailEnd type="none" w="med" len="med"/>
                    </a:lnR>
                    <a:lnT w="12700" cap="flat" cmpd="sng" algn="ctr">
                      <a:solidFill>
                        <a:srgbClr val="8EBFD6"/>
                      </a:solidFill>
                      <a:prstDash val="solid"/>
                      <a:round/>
                      <a:headEnd type="none" w="med" len="med"/>
                      <a:tailEnd type="none" w="med" len="med"/>
                    </a:lnT>
                    <a:lnB w="12700" cap="flat" cmpd="sng" algn="ctr">
                      <a:solidFill>
                        <a:srgbClr val="8EBFD6"/>
                      </a:solidFill>
                      <a:prstDash val="solid"/>
                      <a:round/>
                      <a:headEnd type="none" w="med" len="med"/>
                      <a:tailEnd type="none" w="med" len="med"/>
                    </a:lnB>
                  </a:tcPr>
                </a:tc>
                <a:tc>
                  <a:txBody>
                    <a:bodyPr/>
                    <a:lstStyle/>
                    <a:p>
                      <a:pPr algn="l" rtl="0" eaLnBrk="0">
                        <a:lnSpc>
                          <a:spcPct val="156000"/>
                        </a:lnSpc>
                        <a:tabLst/>
                      </a:pPr>
                      <a:endParaRPr sz="1000" dirty="0">
                        <a:latin typeface="Arial"/>
                        <a:ea typeface="Arial"/>
                        <a:cs typeface="Arial"/>
                      </a:endParaRPr>
                    </a:p>
                    <a:p>
                      <a:pPr marL="1762125" algn="l" rtl="0" eaLnBrk="0">
                        <a:lnSpc>
                          <a:spcPct val="84000"/>
                        </a:lnSpc>
                        <a:spcBef>
                          <a:spcPts val="6"/>
                        </a:spcBef>
                        <a:tabLst/>
                      </a:pPr>
                      <a:r>
                        <a:rPr sz="1600" kern="0" spc="120" dirty="0">
                          <a:solidFill>
                            <a:srgbClr val="000000">
                              <a:alpha val="100000"/>
                            </a:srgbClr>
                          </a:solidFill>
                          <a:latin typeface="Microsoft YaHei"/>
                          <a:ea typeface="Microsoft YaHei"/>
                          <a:cs typeface="Microsoft YaHei"/>
                        </a:rPr>
                        <a:t>判定标准</a:t>
                      </a:r>
                      <a:endParaRPr sz="1600" dirty="0">
                        <a:latin typeface="Microsoft YaHei"/>
                        <a:ea typeface="Microsoft YaHei"/>
                        <a:cs typeface="Microsoft YaHei"/>
                      </a:endParaRPr>
                    </a:p>
                    <a:p>
                      <a:pPr algn="l" rtl="0" eaLnBrk="0">
                        <a:lnSpc>
                          <a:spcPct val="130000"/>
                        </a:lnSpc>
                        <a:tabLst/>
                      </a:pPr>
                      <a:endParaRPr sz="1000" dirty="0">
                        <a:latin typeface="Arial"/>
                        <a:ea typeface="Arial"/>
                        <a:cs typeface="Arial"/>
                      </a:endParaRPr>
                    </a:p>
                    <a:p>
                      <a:pPr algn="l" rtl="0" eaLnBrk="0">
                        <a:lnSpc>
                          <a:spcPct val="130000"/>
                        </a:lnSpc>
                        <a:tabLst/>
                      </a:pPr>
                      <a:endParaRPr sz="1000" dirty="0">
                        <a:latin typeface="Arial"/>
                        <a:ea typeface="Arial"/>
                        <a:cs typeface="Arial"/>
                      </a:endParaRPr>
                    </a:p>
                    <a:p>
                      <a:pPr marL="71755" indent="635" algn="l" rtl="0" eaLnBrk="0">
                        <a:lnSpc>
                          <a:spcPct val="105000"/>
                        </a:lnSpc>
                        <a:spcBef>
                          <a:spcPts val="460"/>
                        </a:spcBef>
                        <a:tabLst/>
                      </a:pPr>
                      <a:r>
                        <a:rPr sz="1500" kern="0" spc="90" dirty="0">
                          <a:solidFill>
                            <a:srgbClr val="000000">
                              <a:alpha val="100000"/>
                            </a:srgbClr>
                          </a:solidFill>
                          <a:latin typeface="Microsoft YaHei"/>
                          <a:ea typeface="Microsoft YaHei"/>
                          <a:cs typeface="Microsoft YaHei"/>
                        </a:rPr>
                        <a:t>无专家论证意见、</a:t>
                      </a:r>
                      <a:r>
                        <a:rPr sz="1500" kern="0" spc="-290" dirty="0">
                          <a:solidFill>
                            <a:srgbClr val="000000">
                              <a:alpha val="100000"/>
                            </a:srgbClr>
                          </a:solidFill>
                          <a:latin typeface="Microsoft YaHei"/>
                          <a:ea typeface="Microsoft YaHei"/>
                          <a:cs typeface="Microsoft YaHei"/>
                        </a:rPr>
                        <a:t> </a:t>
                      </a:r>
                      <a:r>
                        <a:rPr sz="1500" kern="0" spc="90" dirty="0">
                          <a:solidFill>
                            <a:srgbClr val="000000">
                              <a:alpha val="100000"/>
                            </a:srgbClr>
                          </a:solidFill>
                          <a:latin typeface="Microsoft YaHei"/>
                          <a:ea typeface="Microsoft YaHei"/>
                          <a:cs typeface="Microsoft YaHei"/>
                        </a:rPr>
                        <a:t>被穿越的其他设施主管部门或</a:t>
                      </a:r>
                      <a:r>
                        <a:rPr sz="1500" kern="0" spc="0" dirty="0">
                          <a:solidFill>
                            <a:srgbClr val="000000">
                              <a:alpha val="100000"/>
                            </a:srgbClr>
                          </a:solidFill>
                          <a:latin typeface="Microsoft YaHei"/>
                          <a:ea typeface="Microsoft YaHei"/>
                          <a:cs typeface="Microsoft YaHei"/>
                        </a:rPr>
                        <a:t>  </a:t>
                      </a:r>
                      <a:r>
                        <a:rPr sz="1500" kern="0" spc="90" dirty="0">
                          <a:solidFill>
                            <a:srgbClr val="000000">
                              <a:alpha val="100000"/>
                            </a:srgbClr>
                          </a:solidFill>
                          <a:latin typeface="Microsoft YaHei"/>
                          <a:ea typeface="Microsoft YaHei"/>
                          <a:cs typeface="Microsoft YaHei"/>
                        </a:rPr>
                        <a:t>产权单位出具的同意函等确需穿过的证明材料</a:t>
                      </a:r>
                      <a:r>
                        <a:rPr sz="1500" kern="0" spc="260" dirty="0">
                          <a:solidFill>
                            <a:srgbClr val="000000">
                              <a:alpha val="100000"/>
                            </a:srgbClr>
                          </a:solidFill>
                          <a:latin typeface="Microsoft YaHei"/>
                          <a:ea typeface="Microsoft YaHei"/>
                          <a:cs typeface="Microsoft YaHei"/>
                        </a:rPr>
                        <a:t> </a:t>
                      </a:r>
                      <a:r>
                        <a:rPr sz="1500" kern="0" spc="90" dirty="0">
                          <a:solidFill>
                            <a:srgbClr val="000000">
                              <a:alpha val="100000"/>
                            </a:srgbClr>
                          </a:solidFill>
                          <a:latin typeface="Microsoft YaHei"/>
                          <a:ea typeface="Microsoft YaHei"/>
                          <a:cs typeface="Microsoft YaHei"/>
                        </a:rPr>
                        <a:t>，</a:t>
                      </a:r>
                      <a:r>
                        <a:rPr sz="1500" kern="0" spc="0" dirty="0">
                          <a:solidFill>
                            <a:srgbClr val="000000">
                              <a:alpha val="100000"/>
                            </a:srgbClr>
                          </a:solidFill>
                          <a:latin typeface="Microsoft YaHei"/>
                          <a:ea typeface="Microsoft YaHei"/>
                          <a:cs typeface="Microsoft YaHei"/>
                        </a:rPr>
                        <a:t> </a:t>
                      </a:r>
                      <a:r>
                        <a:rPr sz="1500" kern="0" spc="70" dirty="0">
                          <a:solidFill>
                            <a:srgbClr val="000000">
                              <a:alpha val="100000"/>
                            </a:srgbClr>
                          </a:solidFill>
                          <a:latin typeface="Microsoft YaHei"/>
                          <a:ea typeface="Microsoft YaHei"/>
                          <a:cs typeface="Microsoft YaHei"/>
                        </a:rPr>
                        <a:t>燃气管道违规敷设在地下构筑物内 ，构成重大隐</a:t>
                      </a:r>
                      <a:r>
                        <a:rPr sz="1500" kern="0" spc="30" dirty="0">
                          <a:solidFill>
                            <a:srgbClr val="000000">
                              <a:alpha val="100000"/>
                            </a:srgbClr>
                          </a:solidFill>
                          <a:latin typeface="Microsoft YaHei"/>
                          <a:ea typeface="Microsoft YaHei"/>
                          <a:cs typeface="Microsoft YaHei"/>
                        </a:rPr>
                        <a:t>  患。</a:t>
                      </a:r>
                      <a:endParaRPr sz="1500" dirty="0">
                        <a:latin typeface="Microsoft YaHei"/>
                        <a:ea typeface="Microsoft YaHei"/>
                        <a:cs typeface="Microsoft YaHei"/>
                      </a:endParaRPr>
                    </a:p>
                    <a:p>
                      <a:pPr algn="l" rtl="0" eaLnBrk="0">
                        <a:lnSpc>
                          <a:spcPct val="103000"/>
                        </a:lnSpc>
                        <a:tabLst/>
                      </a:pPr>
                      <a:endParaRPr sz="1000" dirty="0">
                        <a:latin typeface="Arial"/>
                        <a:ea typeface="Arial"/>
                        <a:cs typeface="Arial"/>
                      </a:endParaRPr>
                    </a:p>
                    <a:p>
                      <a:pPr algn="l" rtl="0" eaLnBrk="0">
                        <a:lnSpc>
                          <a:spcPct val="103000"/>
                        </a:lnSpc>
                        <a:tabLst/>
                      </a:pPr>
                      <a:endParaRPr sz="1000" dirty="0">
                        <a:latin typeface="Arial"/>
                        <a:ea typeface="Arial"/>
                        <a:cs typeface="Arial"/>
                      </a:endParaRPr>
                    </a:p>
                    <a:p>
                      <a:pPr algn="l" rtl="0" eaLnBrk="0">
                        <a:lnSpc>
                          <a:spcPct val="103000"/>
                        </a:lnSpc>
                        <a:tabLst/>
                      </a:pPr>
                      <a:endParaRPr sz="1000" dirty="0">
                        <a:latin typeface="Arial"/>
                        <a:ea typeface="Arial"/>
                        <a:cs typeface="Arial"/>
                      </a:endParaRPr>
                    </a:p>
                    <a:p>
                      <a:pPr algn="l" rtl="0" eaLnBrk="0">
                        <a:lnSpc>
                          <a:spcPct val="103000"/>
                        </a:lnSpc>
                        <a:tabLst/>
                      </a:pPr>
                      <a:endParaRPr sz="1000" dirty="0">
                        <a:latin typeface="Arial"/>
                        <a:ea typeface="Arial"/>
                        <a:cs typeface="Arial"/>
                      </a:endParaRPr>
                    </a:p>
                    <a:p>
                      <a:pPr algn="l" rtl="0" eaLnBrk="0">
                        <a:lnSpc>
                          <a:spcPct val="103000"/>
                        </a:lnSpc>
                        <a:tabLst/>
                      </a:pPr>
                      <a:endParaRPr sz="1000" dirty="0">
                        <a:latin typeface="Arial"/>
                        <a:ea typeface="Arial"/>
                        <a:cs typeface="Arial"/>
                      </a:endParaRPr>
                    </a:p>
                    <a:p>
                      <a:pPr algn="l" rtl="0" eaLnBrk="0">
                        <a:lnSpc>
                          <a:spcPct val="103000"/>
                        </a:lnSpc>
                        <a:tabLst/>
                      </a:pPr>
                      <a:endParaRPr sz="1000" dirty="0">
                        <a:latin typeface="Arial"/>
                        <a:ea typeface="Arial"/>
                        <a:cs typeface="Arial"/>
                      </a:endParaRPr>
                    </a:p>
                    <a:p>
                      <a:pPr algn="l" rtl="0" eaLnBrk="0">
                        <a:lnSpc>
                          <a:spcPct val="125000"/>
                        </a:lnSpc>
                        <a:tabLst/>
                      </a:pPr>
                      <a:endParaRPr sz="300" dirty="0">
                        <a:latin typeface="Arial"/>
                        <a:ea typeface="Arial"/>
                        <a:cs typeface="Arial"/>
                      </a:endParaRPr>
                    </a:p>
                    <a:p>
                      <a:pPr algn="r" rtl="0" eaLnBrk="0">
                        <a:lnSpc>
                          <a:spcPct val="88000"/>
                        </a:lnSpc>
                        <a:spcBef>
                          <a:spcPts val="2"/>
                        </a:spcBef>
                        <a:tabLst/>
                      </a:pPr>
                      <a:r>
                        <a:rPr sz="1500" kern="0" spc="0" dirty="0">
                          <a:solidFill>
                            <a:srgbClr val="000000">
                              <a:alpha val="100000"/>
                            </a:srgbClr>
                          </a:solidFill>
                          <a:latin typeface="Microsoft YaHei"/>
                          <a:ea typeface="Microsoft YaHei"/>
                          <a:cs typeface="Microsoft YaHei"/>
                        </a:rPr>
                        <a:t>保护措施无效或不符合规范要求 ，构成重大隐患。</a:t>
                      </a:r>
                      <a:endParaRPr sz="1500" dirty="0">
                        <a:latin typeface="Microsoft YaHei"/>
                        <a:ea typeface="Microsoft YaHei"/>
                        <a:cs typeface="Microsoft YaHei"/>
                      </a:endParaRPr>
                    </a:p>
                  </a:txBody>
                  <a:tcPr marL="0" marR="0" marT="0" marB="0">
                    <a:lnL w="12700" cap="flat" cmpd="sng" algn="ctr">
                      <a:solidFill>
                        <a:srgbClr val="8EBFD6"/>
                      </a:solidFill>
                      <a:prstDash val="solid"/>
                      <a:round/>
                      <a:headEnd type="none" w="med" len="med"/>
                      <a:tailEnd type="none" w="med" len="med"/>
                    </a:lnL>
                    <a:lnR w="12700" cap="flat" cmpd="sng" algn="ctr">
                      <a:solidFill>
                        <a:srgbClr val="8EBFD6"/>
                      </a:solidFill>
                      <a:prstDash val="solid"/>
                      <a:round/>
                      <a:headEnd type="none" w="med" len="med"/>
                      <a:tailEnd type="none" w="med" len="med"/>
                    </a:lnR>
                    <a:lnT w="12700" cap="flat" cmpd="sng" algn="ctr">
                      <a:solidFill>
                        <a:srgbClr val="8EBFD6"/>
                      </a:solidFill>
                      <a:prstDash val="solid"/>
                      <a:round/>
                      <a:headEnd type="none" w="med" len="med"/>
                      <a:tailEnd type="none" w="med" len="med"/>
                    </a:lnT>
                    <a:lnB w="12700" cap="flat" cmpd="sng" algn="ctr">
                      <a:solidFill>
                        <a:srgbClr val="8EBFD6"/>
                      </a:solidFill>
                      <a:prstDash val="solid"/>
                      <a:round/>
                      <a:headEnd type="none" w="med" len="med"/>
                      <a:tailEnd type="none" w="med" len="med"/>
                    </a:lnB>
                  </a:tcPr>
                </a:tc>
                <a:tc>
                  <a:txBody>
                    <a:bodyPr/>
                    <a:lstStyle/>
                    <a:p>
                      <a:pPr algn="l" rtl="0" eaLnBrk="0">
                        <a:lnSpc>
                          <a:spcPct val="155000"/>
                        </a:lnSpc>
                        <a:tabLst/>
                      </a:pPr>
                      <a:endParaRPr sz="1000" dirty="0">
                        <a:latin typeface="Arial"/>
                        <a:ea typeface="Arial"/>
                        <a:cs typeface="Arial"/>
                      </a:endParaRPr>
                    </a:p>
                    <a:p>
                      <a:pPr marL="1162050" algn="l" rtl="0" eaLnBrk="0">
                        <a:lnSpc>
                          <a:spcPct val="85000"/>
                        </a:lnSpc>
                        <a:spcBef>
                          <a:spcPts val="3"/>
                        </a:spcBef>
                        <a:tabLst/>
                      </a:pPr>
                      <a:r>
                        <a:rPr sz="1600" kern="0" spc="140" dirty="0">
                          <a:solidFill>
                            <a:srgbClr val="000000">
                              <a:alpha val="100000"/>
                            </a:srgbClr>
                          </a:solidFill>
                          <a:latin typeface="Microsoft YaHei"/>
                          <a:ea typeface="Microsoft YaHei"/>
                          <a:cs typeface="Microsoft YaHei"/>
                        </a:rPr>
                        <a:t>相关参考依据</a:t>
                      </a:r>
                      <a:endParaRPr sz="1600" dirty="0">
                        <a:latin typeface="Microsoft YaHei"/>
                        <a:ea typeface="Microsoft YaHei"/>
                        <a:cs typeface="Microsoft YaHei"/>
                      </a:endParaRPr>
                    </a:p>
                    <a:p>
                      <a:pPr algn="l" rtl="0" eaLnBrk="0">
                        <a:lnSpc>
                          <a:spcPct val="186000"/>
                        </a:lnSpc>
                        <a:tabLst/>
                      </a:pPr>
                      <a:endParaRPr sz="1000" dirty="0">
                        <a:latin typeface="Arial"/>
                        <a:ea typeface="Arial"/>
                        <a:cs typeface="Arial"/>
                      </a:endParaRPr>
                    </a:p>
                    <a:p>
                      <a:pPr marL="232409" indent="83819" algn="l" rtl="0" eaLnBrk="0">
                        <a:lnSpc>
                          <a:spcPct val="121000"/>
                        </a:lnSpc>
                        <a:spcBef>
                          <a:spcPts val="367"/>
                        </a:spcBef>
                        <a:tabLst/>
                      </a:pPr>
                      <a:r>
                        <a:rPr sz="1200" kern="0" spc="50" dirty="0">
                          <a:solidFill>
                            <a:srgbClr val="FF0000">
                              <a:alpha val="100000"/>
                            </a:srgbClr>
                          </a:solidFill>
                          <a:latin typeface="Microsoft YaHei"/>
                          <a:ea typeface="Microsoft YaHei"/>
                          <a:cs typeface="Microsoft YaHei"/>
                        </a:rPr>
                        <a:t>【依据】</a:t>
                      </a:r>
                      <a:r>
                        <a:rPr sz="1200" kern="0" spc="-120" dirty="0">
                          <a:solidFill>
                            <a:srgbClr val="FF0000">
                              <a:alpha val="100000"/>
                            </a:srgbClr>
                          </a:solidFill>
                          <a:latin typeface="Microsoft YaHei"/>
                          <a:ea typeface="Microsoft YaHei"/>
                          <a:cs typeface="Microsoft YaHei"/>
                        </a:rPr>
                        <a:t> </a:t>
                      </a:r>
                      <a:r>
                        <a:rPr sz="1200" kern="0" spc="50" dirty="0">
                          <a:solidFill>
                            <a:srgbClr val="000000">
                              <a:alpha val="100000"/>
                            </a:srgbClr>
                          </a:solidFill>
                          <a:latin typeface="Microsoft YaHei"/>
                          <a:ea typeface="Microsoft YaHei"/>
                          <a:cs typeface="Microsoft YaHei"/>
                        </a:rPr>
                        <a:t>《燃气工程项目规范》</a:t>
                      </a:r>
                      <a:r>
                        <a:rPr sz="1200" kern="0" spc="-100" dirty="0">
                          <a:solidFill>
                            <a:srgbClr val="000000">
                              <a:alpha val="100000"/>
                            </a:srgbClr>
                          </a:solidFill>
                          <a:latin typeface="Microsoft YaHei"/>
                          <a:ea typeface="Microsoft YaHei"/>
                          <a:cs typeface="Microsoft YaHei"/>
                        </a:rPr>
                        <a:t> </a:t>
                      </a:r>
                      <a:r>
                        <a:rPr sz="1200" kern="0" spc="50" dirty="0">
                          <a:solidFill>
                            <a:srgbClr val="000000">
                              <a:alpha val="100000"/>
                            </a:srgbClr>
                          </a:solidFill>
                          <a:latin typeface="Microsoft YaHei"/>
                          <a:ea typeface="Microsoft YaHei"/>
                          <a:cs typeface="Microsoft YaHei"/>
                        </a:rPr>
                        <a:t>第</a:t>
                      </a:r>
                      <a:r>
                        <a:rPr sz="1200" kern="0" spc="340" dirty="0">
                          <a:solidFill>
                            <a:srgbClr val="000000">
                              <a:alpha val="100000"/>
                            </a:srgbClr>
                          </a:solidFill>
                          <a:latin typeface="Microsoft YaHei"/>
                          <a:ea typeface="Microsoft YaHei"/>
                          <a:cs typeface="Microsoft YaHei"/>
                        </a:rPr>
                        <a:t> </a:t>
                      </a:r>
                      <a:r>
                        <a:rPr sz="1200" kern="0" spc="40" dirty="0">
                          <a:solidFill>
                            <a:srgbClr val="000000">
                              <a:alpha val="100000"/>
                            </a:srgbClr>
                          </a:solidFill>
                          <a:latin typeface="Microsoft YaHei"/>
                          <a:ea typeface="Microsoft YaHei"/>
                          <a:cs typeface="Microsoft YaHei"/>
                        </a:rPr>
                        <a:t>5.1.16</a:t>
                      </a:r>
                      <a:r>
                        <a:rPr sz="1200" kern="0" spc="0" dirty="0">
                          <a:solidFill>
                            <a:srgbClr val="000000">
                              <a:alpha val="100000"/>
                            </a:srgbClr>
                          </a:solidFill>
                          <a:latin typeface="Microsoft YaHei"/>
                          <a:ea typeface="Microsoft YaHei"/>
                          <a:cs typeface="Microsoft YaHei"/>
                        </a:rPr>
                        <a:t>         </a:t>
                      </a:r>
                      <a:r>
                        <a:rPr sz="1200" kern="0" spc="40" dirty="0">
                          <a:solidFill>
                            <a:srgbClr val="000000">
                              <a:alpha val="100000"/>
                            </a:srgbClr>
                          </a:solidFill>
                          <a:latin typeface="Microsoft YaHei"/>
                          <a:ea typeface="Microsoft YaHei"/>
                          <a:cs typeface="Microsoft YaHei"/>
                        </a:rPr>
                        <a:t>条 ：输配管道不应在排水管（ 沟 ）、</a:t>
                      </a:r>
                      <a:r>
                        <a:rPr sz="1200" kern="0" spc="-180" dirty="0">
                          <a:solidFill>
                            <a:srgbClr val="000000">
                              <a:alpha val="100000"/>
                            </a:srgbClr>
                          </a:solidFill>
                          <a:latin typeface="Microsoft YaHei"/>
                          <a:ea typeface="Microsoft YaHei"/>
                          <a:cs typeface="Microsoft YaHei"/>
                        </a:rPr>
                        <a:t> </a:t>
                      </a:r>
                      <a:r>
                        <a:rPr sz="1200" kern="0" spc="40" dirty="0">
                          <a:solidFill>
                            <a:srgbClr val="000000">
                              <a:alpha val="100000"/>
                            </a:srgbClr>
                          </a:solidFill>
                          <a:latin typeface="Microsoft YaHei"/>
                          <a:ea typeface="Microsoft YaHei"/>
                          <a:cs typeface="Microsoft YaHei"/>
                        </a:rPr>
                        <a:t>供水管</a:t>
                      </a:r>
                      <a:r>
                        <a:rPr sz="1200" kern="0" spc="0" dirty="0">
                          <a:solidFill>
                            <a:srgbClr val="000000">
                              <a:alpha val="100000"/>
                            </a:srgbClr>
                          </a:solidFill>
                          <a:latin typeface="Microsoft YaHei"/>
                          <a:ea typeface="Microsoft YaHei"/>
                          <a:cs typeface="Microsoft YaHei"/>
                        </a:rPr>
                        <a:t>       </a:t>
                      </a:r>
                      <a:r>
                        <a:rPr sz="1200" kern="0" spc="40" dirty="0">
                          <a:solidFill>
                            <a:srgbClr val="000000">
                              <a:alpha val="100000"/>
                            </a:srgbClr>
                          </a:solidFill>
                          <a:latin typeface="Microsoft YaHei"/>
                          <a:ea typeface="Microsoft YaHei"/>
                          <a:cs typeface="Microsoft YaHei"/>
                        </a:rPr>
                        <a:t>渠</a:t>
                      </a:r>
                      <a:r>
                        <a:rPr sz="1200" kern="0" spc="-170" dirty="0">
                          <a:solidFill>
                            <a:srgbClr val="000000">
                              <a:alpha val="100000"/>
                            </a:srgbClr>
                          </a:solidFill>
                          <a:latin typeface="Microsoft YaHei"/>
                          <a:ea typeface="Microsoft YaHei"/>
                          <a:cs typeface="Microsoft YaHei"/>
                        </a:rPr>
                        <a:t> </a:t>
                      </a:r>
                      <a:r>
                        <a:rPr sz="1200" kern="0" spc="40" dirty="0">
                          <a:solidFill>
                            <a:srgbClr val="000000">
                              <a:alpha val="100000"/>
                            </a:srgbClr>
                          </a:solidFill>
                          <a:latin typeface="Microsoft YaHei"/>
                          <a:ea typeface="Microsoft YaHei"/>
                          <a:cs typeface="Microsoft YaHei"/>
                        </a:rPr>
                        <a:t>、</a:t>
                      </a:r>
                      <a:r>
                        <a:rPr sz="1200" kern="0" spc="-200" dirty="0">
                          <a:solidFill>
                            <a:srgbClr val="000000">
                              <a:alpha val="100000"/>
                            </a:srgbClr>
                          </a:solidFill>
                          <a:latin typeface="Microsoft YaHei"/>
                          <a:ea typeface="Microsoft YaHei"/>
                          <a:cs typeface="Microsoft YaHei"/>
                        </a:rPr>
                        <a:t> </a:t>
                      </a:r>
                      <a:r>
                        <a:rPr sz="1200" kern="0" spc="40" dirty="0">
                          <a:solidFill>
                            <a:srgbClr val="000000">
                              <a:alpha val="100000"/>
                            </a:srgbClr>
                          </a:solidFill>
                          <a:latin typeface="Microsoft YaHei"/>
                          <a:ea typeface="Microsoft YaHei"/>
                          <a:cs typeface="Microsoft YaHei"/>
                        </a:rPr>
                        <a:t>热力管沟</a:t>
                      </a:r>
                      <a:r>
                        <a:rPr sz="1200" kern="0" spc="-160" dirty="0">
                          <a:solidFill>
                            <a:srgbClr val="000000">
                              <a:alpha val="100000"/>
                            </a:srgbClr>
                          </a:solidFill>
                          <a:latin typeface="Microsoft YaHei"/>
                          <a:ea typeface="Microsoft YaHei"/>
                          <a:cs typeface="Microsoft YaHei"/>
                        </a:rPr>
                        <a:t> </a:t>
                      </a:r>
                      <a:r>
                        <a:rPr sz="1200" kern="0" spc="40" dirty="0">
                          <a:solidFill>
                            <a:srgbClr val="000000">
                              <a:alpha val="100000"/>
                            </a:srgbClr>
                          </a:solidFill>
                          <a:latin typeface="Microsoft YaHei"/>
                          <a:ea typeface="Microsoft YaHei"/>
                          <a:cs typeface="Microsoft YaHei"/>
                        </a:rPr>
                        <a:t>、</a:t>
                      </a:r>
                      <a:r>
                        <a:rPr sz="1200" kern="0" spc="-160" dirty="0">
                          <a:solidFill>
                            <a:srgbClr val="000000">
                              <a:alpha val="100000"/>
                            </a:srgbClr>
                          </a:solidFill>
                          <a:latin typeface="Microsoft YaHei"/>
                          <a:ea typeface="Microsoft YaHei"/>
                          <a:cs typeface="Microsoft YaHei"/>
                        </a:rPr>
                        <a:t> </a:t>
                      </a:r>
                      <a:r>
                        <a:rPr sz="1200" kern="0" spc="40" dirty="0">
                          <a:solidFill>
                            <a:srgbClr val="000000">
                              <a:alpha val="100000"/>
                            </a:srgbClr>
                          </a:solidFill>
                          <a:latin typeface="Microsoft YaHei"/>
                          <a:ea typeface="Microsoft YaHei"/>
                          <a:cs typeface="Microsoft YaHei"/>
                        </a:rPr>
                        <a:t>电缆沟</a:t>
                      </a:r>
                      <a:r>
                        <a:rPr sz="1200" kern="0" spc="-160" dirty="0">
                          <a:solidFill>
                            <a:srgbClr val="000000">
                              <a:alpha val="100000"/>
                            </a:srgbClr>
                          </a:solidFill>
                          <a:latin typeface="Microsoft YaHei"/>
                          <a:ea typeface="Microsoft YaHei"/>
                          <a:cs typeface="Microsoft YaHei"/>
                        </a:rPr>
                        <a:t> </a:t>
                      </a:r>
                      <a:r>
                        <a:rPr sz="1200" kern="0" spc="40" dirty="0">
                          <a:solidFill>
                            <a:srgbClr val="000000">
                              <a:alpha val="100000"/>
                            </a:srgbClr>
                          </a:solidFill>
                          <a:latin typeface="Microsoft YaHei"/>
                          <a:ea typeface="Microsoft YaHei"/>
                          <a:cs typeface="Microsoft YaHei"/>
                        </a:rPr>
                        <a:t>、</a:t>
                      </a:r>
                      <a:r>
                        <a:rPr sz="1200" kern="0" spc="-230" dirty="0">
                          <a:solidFill>
                            <a:srgbClr val="000000">
                              <a:alpha val="100000"/>
                            </a:srgbClr>
                          </a:solidFill>
                          <a:latin typeface="Microsoft YaHei"/>
                          <a:ea typeface="Microsoft YaHei"/>
                          <a:cs typeface="Microsoft YaHei"/>
                        </a:rPr>
                        <a:t> </a:t>
                      </a:r>
                      <a:r>
                        <a:rPr sz="1200" kern="0" spc="40" dirty="0">
                          <a:solidFill>
                            <a:srgbClr val="000000">
                              <a:alpha val="100000"/>
                            </a:srgbClr>
                          </a:solidFill>
                          <a:latin typeface="Microsoft YaHei"/>
                          <a:ea typeface="Microsoft YaHei"/>
                          <a:cs typeface="Microsoft YaHei"/>
                        </a:rPr>
                        <a:t>城市交通隧道</a:t>
                      </a:r>
                      <a:r>
                        <a:rPr sz="1200" kern="0" spc="-160" dirty="0">
                          <a:solidFill>
                            <a:srgbClr val="000000">
                              <a:alpha val="100000"/>
                            </a:srgbClr>
                          </a:solidFill>
                          <a:latin typeface="Microsoft YaHei"/>
                          <a:ea typeface="Microsoft YaHei"/>
                          <a:cs typeface="Microsoft YaHei"/>
                        </a:rPr>
                        <a:t> </a:t>
                      </a:r>
                      <a:r>
                        <a:rPr sz="1200" kern="0" spc="40" dirty="0">
                          <a:solidFill>
                            <a:srgbClr val="000000">
                              <a:alpha val="100000"/>
                            </a:srgbClr>
                          </a:solidFill>
                          <a:latin typeface="Microsoft YaHei"/>
                          <a:ea typeface="Microsoft YaHei"/>
                          <a:cs typeface="Microsoft YaHei"/>
                        </a:rPr>
                        <a:t>、</a:t>
                      </a:r>
                      <a:r>
                        <a:rPr sz="1200" kern="0" spc="-230" dirty="0">
                          <a:solidFill>
                            <a:srgbClr val="000000">
                              <a:alpha val="100000"/>
                            </a:srgbClr>
                          </a:solidFill>
                          <a:latin typeface="Microsoft YaHei"/>
                          <a:ea typeface="Microsoft YaHei"/>
                          <a:cs typeface="Microsoft YaHei"/>
                        </a:rPr>
                        <a:t> </a:t>
                      </a:r>
                      <a:r>
                        <a:rPr sz="1200" kern="0" spc="30" dirty="0">
                          <a:solidFill>
                            <a:srgbClr val="000000">
                              <a:alpha val="100000"/>
                            </a:srgbClr>
                          </a:solidFill>
                          <a:latin typeface="Microsoft YaHei"/>
                          <a:ea typeface="Microsoft YaHei"/>
                          <a:cs typeface="Microsoft YaHei"/>
                        </a:rPr>
                        <a:t>城</a:t>
                      </a:r>
                      <a:r>
                        <a:rPr sz="1200" kern="0" spc="0" dirty="0">
                          <a:solidFill>
                            <a:srgbClr val="000000">
                              <a:alpha val="100000"/>
                            </a:srgbClr>
                          </a:solidFill>
                          <a:latin typeface="Microsoft YaHei"/>
                          <a:ea typeface="Microsoft YaHei"/>
                          <a:cs typeface="Microsoft YaHei"/>
                        </a:rPr>
                        <a:t>       </a:t>
                      </a:r>
                      <a:r>
                        <a:rPr sz="1200" kern="0" spc="100" dirty="0">
                          <a:solidFill>
                            <a:srgbClr val="000000">
                              <a:alpha val="100000"/>
                            </a:srgbClr>
                          </a:solidFill>
                          <a:latin typeface="Microsoft YaHei"/>
                          <a:ea typeface="Microsoft YaHei"/>
                          <a:cs typeface="Microsoft YaHei"/>
                        </a:rPr>
                        <a:t>市</a:t>
                      </a:r>
                      <a:r>
                        <a:rPr sz="1200" kern="0" spc="320" dirty="0">
                          <a:solidFill>
                            <a:srgbClr val="000000">
                              <a:alpha val="100000"/>
                            </a:srgbClr>
                          </a:solidFill>
                          <a:latin typeface="Microsoft YaHei"/>
                          <a:ea typeface="Microsoft YaHei"/>
                          <a:cs typeface="Microsoft YaHei"/>
                        </a:rPr>
                        <a:t> </a:t>
                      </a:r>
                      <a:r>
                        <a:rPr sz="1200" kern="0" spc="100" dirty="0">
                          <a:solidFill>
                            <a:srgbClr val="000000">
                              <a:alpha val="100000"/>
                            </a:srgbClr>
                          </a:solidFill>
                          <a:latin typeface="Microsoft YaHei"/>
                          <a:ea typeface="Microsoft YaHei"/>
                          <a:cs typeface="Microsoft YaHei"/>
                        </a:rPr>
                        <a:t>轨道交通隧道和地下人行通道等地下构</a:t>
                      </a:r>
                      <a:r>
                        <a:rPr sz="1200" kern="0" spc="0" dirty="0">
                          <a:solidFill>
                            <a:srgbClr val="000000">
                              <a:alpha val="100000"/>
                            </a:srgbClr>
                          </a:solidFill>
                          <a:latin typeface="Microsoft YaHei"/>
                          <a:ea typeface="Microsoft YaHei"/>
                          <a:cs typeface="Microsoft YaHei"/>
                        </a:rPr>
                        <a:t>         </a:t>
                      </a:r>
                      <a:r>
                        <a:rPr sz="1200" kern="0" spc="70" dirty="0">
                          <a:solidFill>
                            <a:srgbClr val="000000">
                              <a:alpha val="100000"/>
                            </a:srgbClr>
                          </a:solidFill>
                          <a:latin typeface="Microsoft YaHei"/>
                          <a:ea typeface="Microsoft YaHei"/>
                          <a:cs typeface="Microsoft YaHei"/>
                        </a:rPr>
                        <a:t>筑物内敷设</a:t>
                      </a:r>
                      <a:r>
                        <a:rPr sz="1200" kern="0" spc="-160" dirty="0">
                          <a:solidFill>
                            <a:srgbClr val="000000">
                              <a:alpha val="100000"/>
                            </a:srgbClr>
                          </a:solidFill>
                          <a:latin typeface="Microsoft YaHei"/>
                          <a:ea typeface="Microsoft YaHei"/>
                          <a:cs typeface="Microsoft YaHei"/>
                        </a:rPr>
                        <a:t> </a:t>
                      </a:r>
                      <a:r>
                        <a:rPr sz="1200" kern="0" spc="70" dirty="0">
                          <a:solidFill>
                            <a:srgbClr val="000000">
                              <a:alpha val="100000"/>
                            </a:srgbClr>
                          </a:solidFill>
                          <a:latin typeface="Microsoft YaHei"/>
                          <a:ea typeface="Microsoft YaHei"/>
                          <a:cs typeface="Microsoft YaHei"/>
                        </a:rPr>
                        <a:t>。</a:t>
                      </a:r>
                      <a:r>
                        <a:rPr sz="1200" kern="0" spc="-170" dirty="0">
                          <a:solidFill>
                            <a:srgbClr val="000000">
                              <a:alpha val="100000"/>
                            </a:srgbClr>
                          </a:solidFill>
                          <a:latin typeface="Microsoft YaHei"/>
                          <a:ea typeface="Microsoft YaHei"/>
                          <a:cs typeface="Microsoft YaHei"/>
                        </a:rPr>
                        <a:t> </a:t>
                      </a:r>
                      <a:r>
                        <a:rPr sz="1200" kern="0" spc="70" dirty="0">
                          <a:solidFill>
                            <a:srgbClr val="000000">
                              <a:alpha val="100000"/>
                            </a:srgbClr>
                          </a:solidFill>
                          <a:latin typeface="Microsoft YaHei"/>
                          <a:ea typeface="Microsoft YaHei"/>
                          <a:cs typeface="Microsoft YaHei"/>
                        </a:rPr>
                        <a:t>当确需穿过时 ，应采取有效</a:t>
                      </a:r>
                      <a:r>
                        <a:rPr sz="1200" kern="0" spc="60" dirty="0">
                          <a:solidFill>
                            <a:srgbClr val="000000">
                              <a:alpha val="100000"/>
                            </a:srgbClr>
                          </a:solidFill>
                          <a:latin typeface="Microsoft YaHei"/>
                          <a:ea typeface="Microsoft YaHei"/>
                          <a:cs typeface="Microsoft YaHei"/>
                        </a:rPr>
                        <a:t>的</a:t>
                      </a:r>
                      <a:r>
                        <a:rPr sz="1200" kern="0" spc="0" dirty="0">
                          <a:solidFill>
                            <a:srgbClr val="000000">
                              <a:alpha val="100000"/>
                            </a:srgbClr>
                          </a:solidFill>
                          <a:latin typeface="Microsoft YaHei"/>
                          <a:ea typeface="Microsoft YaHei"/>
                          <a:cs typeface="Microsoft YaHei"/>
                        </a:rPr>
                        <a:t>       </a:t>
                      </a:r>
                      <a:r>
                        <a:rPr sz="1200" kern="0" spc="90" dirty="0">
                          <a:solidFill>
                            <a:srgbClr val="000000">
                              <a:alpha val="100000"/>
                            </a:srgbClr>
                          </a:solidFill>
                          <a:latin typeface="Microsoft YaHei"/>
                          <a:ea typeface="Microsoft YaHei"/>
                          <a:cs typeface="Microsoft YaHei"/>
                        </a:rPr>
                        <a:t>防护措施。</a:t>
                      </a:r>
                      <a:endParaRPr sz="1200" dirty="0">
                        <a:latin typeface="Microsoft YaHei"/>
                        <a:ea typeface="Microsoft YaHei"/>
                        <a:cs typeface="Microsoft YaHei"/>
                      </a:endParaRPr>
                    </a:p>
                    <a:p>
                      <a:pPr marL="231775" indent="81914" algn="l" rtl="0" eaLnBrk="0">
                        <a:lnSpc>
                          <a:spcPct val="120000"/>
                        </a:lnSpc>
                        <a:spcBef>
                          <a:spcPts val="84"/>
                        </a:spcBef>
                        <a:tabLst/>
                      </a:pPr>
                      <a:r>
                        <a:rPr sz="1200" kern="0" spc="40" dirty="0">
                          <a:solidFill>
                            <a:srgbClr val="FF0000">
                              <a:alpha val="100000"/>
                            </a:srgbClr>
                          </a:solidFill>
                          <a:latin typeface="Microsoft YaHei"/>
                          <a:ea typeface="Microsoft YaHei"/>
                          <a:cs typeface="Microsoft YaHei"/>
                        </a:rPr>
                        <a:t>〖解读〗</a:t>
                      </a:r>
                      <a:r>
                        <a:rPr sz="1200" kern="0" spc="-30" dirty="0">
                          <a:solidFill>
                            <a:srgbClr val="FF0000">
                              <a:alpha val="100000"/>
                            </a:srgbClr>
                          </a:solidFill>
                          <a:latin typeface="Microsoft YaHei"/>
                          <a:ea typeface="Microsoft YaHei"/>
                          <a:cs typeface="Microsoft YaHei"/>
                        </a:rPr>
                        <a:t> </a:t>
                      </a:r>
                      <a:r>
                        <a:rPr sz="1200" kern="0" spc="40" dirty="0">
                          <a:solidFill>
                            <a:srgbClr val="FF0000">
                              <a:alpha val="100000"/>
                            </a:srgbClr>
                          </a:solidFill>
                          <a:latin typeface="Microsoft YaHei"/>
                          <a:ea typeface="Microsoft YaHei"/>
                          <a:cs typeface="Microsoft YaHei"/>
                        </a:rPr>
                        <a:t>地下空间资源紧张 ，特别是一些老</a:t>
                      </a:r>
                      <a:r>
                        <a:rPr sz="1200" kern="0" spc="0" dirty="0">
                          <a:solidFill>
                            <a:srgbClr val="FF0000">
                              <a:alpha val="100000"/>
                            </a:srgbClr>
                          </a:solidFill>
                          <a:latin typeface="Microsoft YaHei"/>
                          <a:ea typeface="Microsoft YaHei"/>
                          <a:cs typeface="Microsoft YaHei"/>
                        </a:rPr>
                        <a:t>       </a:t>
                      </a:r>
                      <a:r>
                        <a:rPr sz="1200" kern="0" spc="90" dirty="0">
                          <a:solidFill>
                            <a:srgbClr val="FF0000">
                              <a:alpha val="100000"/>
                            </a:srgbClr>
                          </a:solidFill>
                          <a:latin typeface="Microsoft YaHei"/>
                          <a:ea typeface="Microsoft YaHei"/>
                          <a:cs typeface="Microsoft YaHei"/>
                        </a:rPr>
                        <a:t>旧城区</a:t>
                      </a:r>
                      <a:r>
                        <a:rPr sz="1200" kern="0" spc="-130" dirty="0">
                          <a:solidFill>
                            <a:srgbClr val="FF0000">
                              <a:alpha val="100000"/>
                            </a:srgbClr>
                          </a:solidFill>
                          <a:latin typeface="Microsoft YaHei"/>
                          <a:ea typeface="Microsoft YaHei"/>
                          <a:cs typeface="Microsoft YaHei"/>
                        </a:rPr>
                        <a:t> </a:t>
                      </a:r>
                      <a:r>
                        <a:rPr sz="1200" kern="0" spc="90" dirty="0">
                          <a:solidFill>
                            <a:srgbClr val="FF0000">
                              <a:alpha val="100000"/>
                            </a:srgbClr>
                          </a:solidFill>
                          <a:latin typeface="Microsoft YaHei"/>
                          <a:ea typeface="Microsoft YaHei"/>
                          <a:cs typeface="Microsoft YaHei"/>
                        </a:rPr>
                        <a:t>。</a:t>
                      </a:r>
                      <a:r>
                        <a:rPr sz="1200" kern="0" spc="-160" dirty="0">
                          <a:solidFill>
                            <a:srgbClr val="FF0000">
                              <a:alpha val="100000"/>
                            </a:srgbClr>
                          </a:solidFill>
                          <a:latin typeface="Microsoft YaHei"/>
                          <a:ea typeface="Microsoft YaHei"/>
                          <a:cs typeface="Microsoft YaHei"/>
                        </a:rPr>
                        <a:t> </a:t>
                      </a:r>
                      <a:r>
                        <a:rPr sz="1200" kern="0" spc="90" dirty="0">
                          <a:solidFill>
                            <a:srgbClr val="FF0000">
                              <a:alpha val="100000"/>
                            </a:srgbClr>
                          </a:solidFill>
                          <a:latin typeface="Microsoft YaHei"/>
                          <a:ea typeface="Microsoft YaHei"/>
                          <a:cs typeface="Microsoft YaHei"/>
                        </a:rPr>
                        <a:t>随着燃气管道老化或遭遇第三方破</a:t>
                      </a:r>
                      <a:r>
                        <a:rPr sz="1200" kern="0" spc="0" dirty="0">
                          <a:solidFill>
                            <a:srgbClr val="FF0000">
                              <a:alpha val="100000"/>
                            </a:srgbClr>
                          </a:solidFill>
                          <a:latin typeface="Microsoft YaHei"/>
                          <a:ea typeface="Microsoft YaHei"/>
                          <a:cs typeface="Microsoft YaHei"/>
                        </a:rPr>
                        <a:t>       </a:t>
                      </a:r>
                      <a:r>
                        <a:rPr sz="1200" kern="0" spc="90" dirty="0">
                          <a:solidFill>
                            <a:srgbClr val="FF0000">
                              <a:alpha val="100000"/>
                            </a:srgbClr>
                          </a:solidFill>
                          <a:latin typeface="Microsoft YaHei"/>
                          <a:ea typeface="Microsoft YaHei"/>
                          <a:cs typeface="Microsoft YaHei"/>
                        </a:rPr>
                        <a:t>坏 ，泄漏的燃气窜入其他地下空间或窜</a:t>
                      </a:r>
                      <a:r>
                        <a:rPr sz="1200" kern="0" spc="80" dirty="0">
                          <a:solidFill>
                            <a:srgbClr val="FF0000">
                              <a:alpha val="100000"/>
                            </a:srgbClr>
                          </a:solidFill>
                          <a:latin typeface="Microsoft YaHei"/>
                          <a:ea typeface="Microsoft YaHei"/>
                          <a:cs typeface="Microsoft YaHei"/>
                        </a:rPr>
                        <a:t>入沿</a:t>
                      </a:r>
                      <a:r>
                        <a:rPr sz="1200" kern="0" spc="-10" dirty="0">
                          <a:solidFill>
                            <a:srgbClr val="FF0000">
                              <a:alpha val="100000"/>
                            </a:srgbClr>
                          </a:solidFill>
                          <a:latin typeface="Microsoft YaHei"/>
                          <a:ea typeface="Microsoft YaHei"/>
                          <a:cs typeface="Microsoft YaHei"/>
                        </a:rPr>
                        <a:t>       </a:t>
                      </a:r>
                      <a:r>
                        <a:rPr sz="1200" kern="0" spc="60" dirty="0">
                          <a:solidFill>
                            <a:srgbClr val="FF0000">
                              <a:alpha val="100000"/>
                            </a:srgbClr>
                          </a:solidFill>
                          <a:latin typeface="Microsoft YaHei"/>
                          <a:ea typeface="Microsoft YaHei"/>
                          <a:cs typeface="Microsoft YaHei"/>
                        </a:rPr>
                        <a:t>线的生活</a:t>
                      </a:r>
                      <a:r>
                        <a:rPr sz="1200" kern="0" spc="-170" dirty="0">
                          <a:solidFill>
                            <a:srgbClr val="FF0000">
                              <a:alpha val="100000"/>
                            </a:srgbClr>
                          </a:solidFill>
                          <a:latin typeface="Microsoft YaHei"/>
                          <a:ea typeface="Microsoft YaHei"/>
                          <a:cs typeface="Microsoft YaHei"/>
                        </a:rPr>
                        <a:t> </a:t>
                      </a:r>
                      <a:r>
                        <a:rPr sz="1200" kern="0" spc="60" dirty="0">
                          <a:solidFill>
                            <a:srgbClr val="FF0000">
                              <a:alpha val="100000"/>
                            </a:srgbClr>
                          </a:solidFill>
                          <a:latin typeface="Microsoft YaHei"/>
                          <a:ea typeface="Microsoft YaHei"/>
                          <a:cs typeface="Microsoft YaHei"/>
                        </a:rPr>
                        <a:t>、</a:t>
                      </a:r>
                      <a:r>
                        <a:rPr sz="1200" kern="0" spc="-220" dirty="0">
                          <a:solidFill>
                            <a:srgbClr val="FF0000">
                              <a:alpha val="100000"/>
                            </a:srgbClr>
                          </a:solidFill>
                          <a:latin typeface="Microsoft YaHei"/>
                          <a:ea typeface="Microsoft YaHei"/>
                          <a:cs typeface="Microsoft YaHei"/>
                        </a:rPr>
                        <a:t> </a:t>
                      </a:r>
                      <a:r>
                        <a:rPr sz="1200" kern="0" spc="60" dirty="0">
                          <a:solidFill>
                            <a:srgbClr val="FF0000">
                              <a:alpha val="100000"/>
                            </a:srgbClr>
                          </a:solidFill>
                          <a:latin typeface="Microsoft YaHei"/>
                          <a:ea typeface="Microsoft YaHei"/>
                          <a:cs typeface="Microsoft YaHei"/>
                        </a:rPr>
                        <a:t>生产</a:t>
                      </a:r>
                      <a:r>
                        <a:rPr sz="1200" kern="0" spc="-160" dirty="0">
                          <a:solidFill>
                            <a:srgbClr val="FF0000">
                              <a:alpha val="100000"/>
                            </a:srgbClr>
                          </a:solidFill>
                          <a:latin typeface="Microsoft YaHei"/>
                          <a:ea typeface="Microsoft YaHei"/>
                          <a:cs typeface="Microsoft YaHei"/>
                        </a:rPr>
                        <a:t> </a:t>
                      </a:r>
                      <a:r>
                        <a:rPr sz="1200" kern="0" spc="60" dirty="0">
                          <a:solidFill>
                            <a:srgbClr val="FF0000">
                              <a:alpha val="100000"/>
                            </a:srgbClr>
                          </a:solidFill>
                          <a:latin typeface="Microsoft YaHei"/>
                          <a:ea typeface="Microsoft YaHei"/>
                          <a:cs typeface="Microsoft YaHei"/>
                        </a:rPr>
                        <a:t>、</a:t>
                      </a:r>
                      <a:r>
                        <a:rPr sz="1200" kern="0" spc="-210" dirty="0">
                          <a:solidFill>
                            <a:srgbClr val="FF0000">
                              <a:alpha val="100000"/>
                            </a:srgbClr>
                          </a:solidFill>
                          <a:latin typeface="Microsoft YaHei"/>
                          <a:ea typeface="Microsoft YaHei"/>
                          <a:cs typeface="Microsoft YaHei"/>
                        </a:rPr>
                        <a:t> </a:t>
                      </a:r>
                      <a:r>
                        <a:rPr sz="1200" kern="0" spc="60" dirty="0">
                          <a:solidFill>
                            <a:srgbClr val="FF0000">
                              <a:alpha val="100000"/>
                            </a:srgbClr>
                          </a:solidFill>
                          <a:latin typeface="Microsoft YaHei"/>
                          <a:ea typeface="Microsoft YaHei"/>
                          <a:cs typeface="Microsoft YaHei"/>
                        </a:rPr>
                        <a:t>服务等</a:t>
                      </a:r>
                      <a:r>
                        <a:rPr sz="1200" kern="0" spc="50" dirty="0">
                          <a:solidFill>
                            <a:srgbClr val="FF0000">
                              <a:alpha val="100000"/>
                            </a:srgbClr>
                          </a:solidFill>
                          <a:latin typeface="Microsoft YaHei"/>
                          <a:ea typeface="Microsoft YaHei"/>
                          <a:cs typeface="Microsoft YaHei"/>
                        </a:rPr>
                        <a:t>区域 ，达到爆炸极</a:t>
                      </a:r>
                      <a:r>
                        <a:rPr sz="1200" kern="0" spc="0" dirty="0">
                          <a:solidFill>
                            <a:srgbClr val="FF0000">
                              <a:alpha val="100000"/>
                            </a:srgbClr>
                          </a:solidFill>
                          <a:latin typeface="Microsoft YaHei"/>
                          <a:ea typeface="Microsoft YaHei"/>
                          <a:cs typeface="Microsoft YaHei"/>
                        </a:rPr>
                        <a:t>       </a:t>
                      </a:r>
                      <a:r>
                        <a:rPr sz="1200" kern="0" spc="90" dirty="0">
                          <a:solidFill>
                            <a:srgbClr val="FF0000">
                              <a:alpha val="100000"/>
                            </a:srgbClr>
                          </a:solidFill>
                          <a:latin typeface="Microsoft YaHei"/>
                          <a:ea typeface="Microsoft YaHei"/>
                          <a:cs typeface="Microsoft YaHei"/>
                        </a:rPr>
                        <a:t>限被引爆 ，带来的人员伤亡和社会影响</a:t>
                      </a:r>
                      <a:r>
                        <a:rPr sz="1200" kern="0" spc="80" dirty="0">
                          <a:solidFill>
                            <a:srgbClr val="FF0000">
                              <a:alpha val="100000"/>
                            </a:srgbClr>
                          </a:solidFill>
                          <a:latin typeface="Microsoft YaHei"/>
                          <a:ea typeface="Microsoft YaHei"/>
                          <a:cs typeface="Microsoft YaHei"/>
                        </a:rPr>
                        <a:t>极为</a:t>
                      </a:r>
                      <a:r>
                        <a:rPr sz="1200" kern="0" spc="-10" dirty="0">
                          <a:solidFill>
                            <a:srgbClr val="FF0000">
                              <a:alpha val="100000"/>
                            </a:srgbClr>
                          </a:solidFill>
                          <a:latin typeface="Microsoft YaHei"/>
                          <a:ea typeface="Microsoft YaHei"/>
                          <a:cs typeface="Microsoft YaHei"/>
                        </a:rPr>
                        <a:t>       </a:t>
                      </a:r>
                      <a:r>
                        <a:rPr sz="1200" kern="0" spc="90" dirty="0">
                          <a:solidFill>
                            <a:srgbClr val="FF0000">
                              <a:alpha val="100000"/>
                            </a:srgbClr>
                          </a:solidFill>
                          <a:latin typeface="Microsoft YaHei"/>
                          <a:ea typeface="Microsoft YaHei"/>
                          <a:cs typeface="Microsoft YaHei"/>
                        </a:rPr>
                        <a:t>严重</a:t>
                      </a:r>
                      <a:r>
                        <a:rPr sz="1200" kern="0" spc="-130" dirty="0">
                          <a:solidFill>
                            <a:srgbClr val="FF0000">
                              <a:alpha val="100000"/>
                            </a:srgbClr>
                          </a:solidFill>
                          <a:latin typeface="Microsoft YaHei"/>
                          <a:ea typeface="Microsoft YaHei"/>
                          <a:cs typeface="Microsoft YaHei"/>
                        </a:rPr>
                        <a:t> </a:t>
                      </a:r>
                      <a:r>
                        <a:rPr sz="1200" kern="0" spc="90" dirty="0">
                          <a:solidFill>
                            <a:srgbClr val="FF0000">
                              <a:alpha val="100000"/>
                            </a:srgbClr>
                          </a:solidFill>
                          <a:latin typeface="Microsoft YaHei"/>
                          <a:ea typeface="Microsoft YaHei"/>
                          <a:cs typeface="Microsoft YaHei"/>
                        </a:rPr>
                        <a:t>。</a:t>
                      </a:r>
                      <a:r>
                        <a:rPr sz="1200" kern="0" spc="-130" dirty="0">
                          <a:solidFill>
                            <a:srgbClr val="FF0000">
                              <a:alpha val="100000"/>
                            </a:srgbClr>
                          </a:solidFill>
                          <a:latin typeface="Microsoft YaHei"/>
                          <a:ea typeface="Microsoft YaHei"/>
                          <a:cs typeface="Microsoft YaHei"/>
                        </a:rPr>
                        <a:t> </a:t>
                      </a:r>
                      <a:r>
                        <a:rPr sz="1200" kern="0" spc="90" dirty="0">
                          <a:solidFill>
                            <a:srgbClr val="FF0000">
                              <a:alpha val="100000"/>
                            </a:srgbClr>
                          </a:solidFill>
                          <a:latin typeface="Microsoft YaHei"/>
                          <a:ea typeface="Microsoft YaHei"/>
                          <a:cs typeface="Microsoft YaHei"/>
                        </a:rPr>
                        <a:t>因此应避免燃气管道从排水管(沟)、</a:t>
                      </a:r>
                      <a:endParaRPr sz="1200" dirty="0">
                        <a:latin typeface="Microsoft YaHei"/>
                        <a:ea typeface="Microsoft YaHei"/>
                        <a:cs typeface="Microsoft YaHei"/>
                      </a:endParaRPr>
                    </a:p>
                    <a:p>
                      <a:pPr marL="234315" algn="l" rtl="0" eaLnBrk="0">
                        <a:lnSpc>
                          <a:spcPct val="88000"/>
                        </a:lnSpc>
                        <a:spcBef>
                          <a:spcPts val="311"/>
                        </a:spcBef>
                        <a:tabLst/>
                      </a:pPr>
                      <a:r>
                        <a:rPr sz="1200" kern="0" spc="80" dirty="0">
                          <a:solidFill>
                            <a:srgbClr val="FF0000">
                              <a:alpha val="100000"/>
                            </a:srgbClr>
                          </a:solidFill>
                          <a:latin typeface="Microsoft YaHei"/>
                          <a:ea typeface="Microsoft YaHei"/>
                          <a:cs typeface="Microsoft YaHei"/>
                        </a:rPr>
                        <a:t>热力管沟</a:t>
                      </a:r>
                      <a:r>
                        <a:rPr sz="1200" kern="0" spc="-160" dirty="0">
                          <a:solidFill>
                            <a:srgbClr val="FF0000">
                              <a:alpha val="100000"/>
                            </a:srgbClr>
                          </a:solidFill>
                          <a:latin typeface="Microsoft YaHei"/>
                          <a:ea typeface="Microsoft YaHei"/>
                          <a:cs typeface="Microsoft YaHei"/>
                        </a:rPr>
                        <a:t> </a:t>
                      </a:r>
                      <a:r>
                        <a:rPr sz="1200" kern="0" spc="80" dirty="0">
                          <a:solidFill>
                            <a:srgbClr val="FF0000">
                              <a:alpha val="100000"/>
                            </a:srgbClr>
                          </a:solidFill>
                          <a:latin typeface="Microsoft YaHei"/>
                          <a:ea typeface="Microsoft YaHei"/>
                          <a:cs typeface="Microsoft YaHei"/>
                        </a:rPr>
                        <a:t>、</a:t>
                      </a:r>
                      <a:r>
                        <a:rPr sz="1200" kern="0" spc="-160" dirty="0">
                          <a:solidFill>
                            <a:srgbClr val="FF0000">
                              <a:alpha val="100000"/>
                            </a:srgbClr>
                          </a:solidFill>
                          <a:latin typeface="Microsoft YaHei"/>
                          <a:ea typeface="Microsoft YaHei"/>
                          <a:cs typeface="Microsoft YaHei"/>
                        </a:rPr>
                        <a:t> </a:t>
                      </a:r>
                      <a:r>
                        <a:rPr sz="1200" kern="0" spc="80" dirty="0">
                          <a:solidFill>
                            <a:srgbClr val="FF0000">
                              <a:alpha val="100000"/>
                            </a:srgbClr>
                          </a:solidFill>
                          <a:latin typeface="Microsoft YaHei"/>
                          <a:ea typeface="Microsoft YaHei"/>
                          <a:cs typeface="Microsoft YaHei"/>
                        </a:rPr>
                        <a:t>电缆沟</a:t>
                      </a:r>
                      <a:r>
                        <a:rPr sz="1200" kern="0" spc="-160" dirty="0">
                          <a:solidFill>
                            <a:srgbClr val="FF0000">
                              <a:alpha val="100000"/>
                            </a:srgbClr>
                          </a:solidFill>
                          <a:latin typeface="Microsoft YaHei"/>
                          <a:ea typeface="Microsoft YaHei"/>
                          <a:cs typeface="Microsoft YaHei"/>
                        </a:rPr>
                        <a:t> </a:t>
                      </a:r>
                      <a:r>
                        <a:rPr sz="1200" kern="0" spc="80" dirty="0">
                          <a:solidFill>
                            <a:srgbClr val="FF0000">
                              <a:alpha val="100000"/>
                            </a:srgbClr>
                          </a:solidFill>
                          <a:latin typeface="Microsoft YaHei"/>
                          <a:ea typeface="Microsoft YaHei"/>
                          <a:cs typeface="Microsoft YaHei"/>
                        </a:rPr>
                        <a:t>、</a:t>
                      </a:r>
                      <a:r>
                        <a:rPr sz="1200" kern="0" spc="-220" dirty="0">
                          <a:solidFill>
                            <a:srgbClr val="FF0000">
                              <a:alpha val="100000"/>
                            </a:srgbClr>
                          </a:solidFill>
                          <a:latin typeface="Microsoft YaHei"/>
                          <a:ea typeface="Microsoft YaHei"/>
                          <a:cs typeface="Microsoft YaHei"/>
                        </a:rPr>
                        <a:t> </a:t>
                      </a:r>
                      <a:r>
                        <a:rPr sz="1200" kern="0" spc="80" dirty="0">
                          <a:solidFill>
                            <a:srgbClr val="FF0000">
                              <a:alpha val="100000"/>
                            </a:srgbClr>
                          </a:solidFill>
                          <a:latin typeface="Microsoft YaHei"/>
                          <a:ea typeface="Microsoft YaHei"/>
                          <a:cs typeface="Microsoft YaHei"/>
                        </a:rPr>
                        <a:t>通行</a:t>
                      </a:r>
                      <a:r>
                        <a:rPr sz="1200" kern="0" spc="70" dirty="0">
                          <a:solidFill>
                            <a:srgbClr val="FF0000">
                              <a:alpha val="100000"/>
                            </a:srgbClr>
                          </a:solidFill>
                          <a:latin typeface="Microsoft YaHei"/>
                          <a:ea typeface="Microsoft YaHei"/>
                          <a:cs typeface="Microsoft YaHei"/>
                        </a:rPr>
                        <a:t>隧道内敷设的情况。</a:t>
                      </a:r>
                      <a:endParaRPr sz="1200" dirty="0">
                        <a:latin typeface="Microsoft YaHei"/>
                        <a:ea typeface="Microsoft YaHei"/>
                        <a:cs typeface="Microsoft YaHei"/>
                      </a:endParaRPr>
                    </a:p>
                  </a:txBody>
                  <a:tcPr marL="0" marR="0" marT="0" marB="0">
                    <a:lnL w="12700" cap="flat" cmpd="sng" algn="ctr">
                      <a:solidFill>
                        <a:srgbClr val="8EBFD6"/>
                      </a:solidFill>
                      <a:prstDash val="solid"/>
                      <a:round/>
                      <a:headEnd type="none" w="med" len="med"/>
                      <a:tailEnd type="none" w="med" len="med"/>
                    </a:lnL>
                    <a:lnR>
                      <a:noFill/>
                    </a:lnR>
                    <a:lnT w="12700" cap="flat" cmpd="sng" algn="ctr">
                      <a:solidFill>
                        <a:srgbClr val="8EBFD6"/>
                      </a:solidFill>
                      <a:prstDash val="solid"/>
                      <a:round/>
                      <a:headEnd type="none" w="med" len="med"/>
                      <a:tailEnd type="none" w="med" len="med"/>
                    </a:lnT>
                    <a:lnB w="12700" cap="flat" cmpd="sng" algn="ctr">
                      <a:solidFill>
                        <a:srgbClr val="8EBFD6"/>
                      </a:solidFill>
                      <a:prstDash val="solid"/>
                      <a:round/>
                      <a:headEnd type="none" w="med" len="med"/>
                      <a:tailEnd type="none" w="med" len="med"/>
                    </a:lnB>
                  </a:tcPr>
                </a:tc>
                <a:extLst>
                  <a:ext uri="{0D108BD9-81ED-4DB2-BD59-A6C34878D82A}">
                    <a16:rowId xmlns:a16="http://schemas.microsoft.com/office/drawing/2014/main" val="10000"/>
                  </a:ext>
                </a:extLst>
              </a:tr>
            </a:tbl>
          </a:graphicData>
        </a:graphic>
      </p:graphicFrame>
      <p:sp>
        <p:nvSpPr>
          <p:cNvPr id="1912" name="textbox 1912"/>
          <p:cNvSpPr/>
          <p:nvPr/>
        </p:nvSpPr>
        <p:spPr>
          <a:xfrm>
            <a:off x="702236" y="510426"/>
            <a:ext cx="9603105" cy="1052194"/>
          </a:xfrm>
          <a:prstGeom prst="rect">
            <a:avLst/>
          </a:prstGeom>
          <a:noFill/>
          <a:ln w="0" cap="flat">
            <a:noFill/>
            <a:prstDash val="solid"/>
            <a:miter lim="0"/>
          </a:ln>
        </p:spPr>
        <p:txBody>
          <a:bodyPr vert="horz" wrap="square" lIns="0" tIns="0" rIns="0" bIns="0"/>
          <a:lstStyle/>
          <a:p>
            <a:pPr algn="l" rtl="0" eaLnBrk="0">
              <a:lnSpc>
                <a:spcPct val="83341"/>
              </a:lnSpc>
              <a:tabLst/>
            </a:pPr>
            <a:endParaRPr sz="100" dirty="0">
              <a:latin typeface="Arial"/>
              <a:ea typeface="Arial"/>
              <a:cs typeface="Arial"/>
            </a:endParaRPr>
          </a:p>
          <a:p>
            <a:pPr marL="215900" algn="l" rtl="0" eaLnBrk="0">
              <a:lnSpc>
                <a:spcPts val="4227"/>
              </a:lnSpc>
              <a:tabLst/>
            </a:pPr>
            <a:r>
              <a:rPr sz="3200" b="1" kern="0" spc="-80" dirty="0">
                <a:solidFill>
                  <a:srgbClr val="000000">
                    <a:alpha val="100000"/>
                  </a:srgbClr>
                </a:solidFill>
                <a:latin typeface="Microsoft YaHei"/>
                <a:ea typeface="Microsoft YaHei"/>
                <a:cs typeface="Microsoft YaHei"/>
              </a:rPr>
              <a:t>《城镇燃气经营安全重大隐患判定标准》解析</a:t>
            </a:r>
            <a:endParaRPr sz="3200" dirty="0">
              <a:latin typeface="Microsoft YaHei"/>
              <a:ea typeface="Microsoft YaHei"/>
              <a:cs typeface="Microsoft YaHei"/>
            </a:endParaRPr>
          </a:p>
          <a:p>
            <a:pPr algn="l" rtl="0" eaLnBrk="0">
              <a:lnSpc>
                <a:spcPct val="104000"/>
              </a:lnSpc>
              <a:tabLst/>
            </a:pPr>
            <a:endParaRPr sz="1000" dirty="0">
              <a:latin typeface="Arial"/>
              <a:ea typeface="Arial"/>
              <a:cs typeface="Arial"/>
            </a:endParaRPr>
          </a:p>
          <a:p>
            <a:pPr algn="l" rtl="0" eaLnBrk="0">
              <a:lnSpc>
                <a:spcPct val="100000"/>
              </a:lnSpc>
              <a:tabLst/>
            </a:pPr>
            <a:endParaRPr sz="400" dirty="0">
              <a:latin typeface="Arial"/>
              <a:ea typeface="Arial"/>
              <a:cs typeface="Arial"/>
            </a:endParaRPr>
          </a:p>
          <a:p>
            <a:pPr marL="52069" algn="l" rtl="0" eaLnBrk="0">
              <a:lnSpc>
                <a:spcPts val="2123"/>
              </a:lnSpc>
              <a:spcBef>
                <a:spcPts val="1"/>
              </a:spcBef>
              <a:tabLst/>
            </a:pPr>
            <a:r>
              <a:rPr sz="1600" kern="0" spc="10" dirty="0">
                <a:solidFill>
                  <a:srgbClr val="FF0000">
                    <a:alpha val="100000"/>
                  </a:srgbClr>
                </a:solidFill>
                <a:latin typeface="Wingdings"/>
                <a:ea typeface="Wingdings"/>
                <a:cs typeface="Wingdings"/>
              </a:rPr>
              <a:t>n</a:t>
            </a:r>
            <a:r>
              <a:rPr sz="1600" kern="0" spc="-570" dirty="0">
                <a:solidFill>
                  <a:srgbClr val="FF0000">
                    <a:alpha val="100000"/>
                  </a:srgbClr>
                </a:solidFill>
                <a:latin typeface="Wingdings"/>
                <a:ea typeface="Wingdings"/>
                <a:cs typeface="Wingdings"/>
              </a:rPr>
              <a:t> </a:t>
            </a:r>
            <a:r>
              <a:rPr sz="1600" kern="0" spc="10" dirty="0">
                <a:solidFill>
                  <a:srgbClr val="000000">
                    <a:alpha val="100000"/>
                  </a:srgbClr>
                </a:solidFill>
                <a:latin typeface="Microsoft YaHei"/>
                <a:ea typeface="Microsoft YaHei"/>
                <a:cs typeface="Microsoft YaHei"/>
              </a:rPr>
              <a:t>第六条  燃气经营者在燃气管道和</a:t>
            </a:r>
            <a:r>
              <a:rPr sz="1600" kern="0" spc="0" dirty="0">
                <a:solidFill>
                  <a:srgbClr val="000000">
                    <a:alpha val="100000"/>
                  </a:srgbClr>
                </a:solidFill>
                <a:latin typeface="Microsoft YaHei"/>
                <a:ea typeface="Microsoft YaHei"/>
                <a:cs typeface="Microsoft YaHei"/>
              </a:rPr>
              <a:t>调压设施安全管理中 ，有下列情形之一的 ，判定为重大隐患:（ 3种）</a:t>
            </a:r>
            <a:endParaRPr sz="1600" dirty="0">
              <a:latin typeface="Microsoft YaHei"/>
              <a:ea typeface="Microsoft YaHei"/>
              <a:cs typeface="Microsoft YaHei"/>
            </a:endParaRPr>
          </a:p>
        </p:txBody>
      </p:sp>
      <p:sp>
        <p:nvSpPr>
          <p:cNvPr id="1914" name="textbox 1914"/>
          <p:cNvSpPr/>
          <p:nvPr/>
        </p:nvSpPr>
        <p:spPr>
          <a:xfrm>
            <a:off x="919643" y="1802229"/>
            <a:ext cx="10266680" cy="591184"/>
          </a:xfrm>
          <a:prstGeom prst="rect">
            <a:avLst/>
          </a:prstGeom>
          <a:noFill/>
          <a:ln w="0" cap="flat">
            <a:noFill/>
            <a:prstDash val="solid"/>
            <a:miter lim="0"/>
          </a:ln>
        </p:spPr>
        <p:txBody>
          <a:bodyPr vert="horz" wrap="square" lIns="0" tIns="0" rIns="0" bIns="0"/>
          <a:lstStyle/>
          <a:p>
            <a:pPr algn="l" rtl="0" eaLnBrk="0">
              <a:lnSpc>
                <a:spcPct val="18415"/>
              </a:lnSpc>
              <a:tabLst/>
            </a:pPr>
            <a:endParaRPr sz="100" dirty="0">
              <a:latin typeface="Arial"/>
              <a:ea typeface="Arial"/>
              <a:cs typeface="Arial"/>
            </a:endParaRPr>
          </a:p>
          <a:p>
            <a:pPr marL="31750" indent="81914" algn="l" rtl="0" eaLnBrk="0">
              <a:lnSpc>
                <a:spcPct val="118000"/>
              </a:lnSpc>
              <a:tabLst/>
            </a:pPr>
            <a:r>
              <a:rPr sz="1600" kern="0" spc="60" dirty="0">
                <a:solidFill>
                  <a:srgbClr val="000000">
                    <a:alpha val="100000"/>
                  </a:srgbClr>
                </a:solidFill>
                <a:latin typeface="Microsoft YaHei"/>
                <a:ea typeface="Microsoft YaHei"/>
                <a:cs typeface="Microsoft YaHei"/>
              </a:rPr>
              <a:t>（ 二 ）除确需穿过且已采取有效防护措施外 ，输配管道在排水管（ 沟 ）、</a:t>
            </a:r>
            <a:r>
              <a:rPr sz="1600" kern="0" spc="-330" dirty="0">
                <a:solidFill>
                  <a:srgbClr val="000000">
                    <a:alpha val="100000"/>
                  </a:srgbClr>
                </a:solidFill>
                <a:latin typeface="Microsoft YaHei"/>
                <a:ea typeface="Microsoft YaHei"/>
                <a:cs typeface="Microsoft YaHei"/>
              </a:rPr>
              <a:t> </a:t>
            </a:r>
            <a:r>
              <a:rPr sz="1600" kern="0" spc="50" dirty="0">
                <a:solidFill>
                  <a:srgbClr val="000000">
                    <a:alpha val="100000"/>
                  </a:srgbClr>
                </a:solidFill>
                <a:latin typeface="Microsoft YaHei"/>
                <a:ea typeface="Microsoft YaHei"/>
                <a:cs typeface="Microsoft YaHei"/>
              </a:rPr>
              <a:t>供水管渠</a:t>
            </a:r>
            <a:r>
              <a:rPr sz="1600" kern="0" spc="-260" dirty="0">
                <a:solidFill>
                  <a:srgbClr val="000000">
                    <a:alpha val="100000"/>
                  </a:srgbClr>
                </a:solidFill>
                <a:latin typeface="Microsoft YaHei"/>
                <a:ea typeface="Microsoft YaHei"/>
                <a:cs typeface="Microsoft YaHei"/>
              </a:rPr>
              <a:t> </a:t>
            </a:r>
            <a:r>
              <a:rPr sz="1600" kern="0" spc="50" dirty="0">
                <a:solidFill>
                  <a:srgbClr val="000000">
                    <a:alpha val="100000"/>
                  </a:srgbClr>
                </a:solidFill>
                <a:latin typeface="Microsoft YaHei"/>
                <a:ea typeface="Microsoft YaHei"/>
                <a:cs typeface="Microsoft YaHei"/>
              </a:rPr>
              <a:t>、</a:t>
            </a:r>
            <a:r>
              <a:rPr sz="1600" kern="0" spc="-280" dirty="0">
                <a:solidFill>
                  <a:srgbClr val="000000">
                    <a:alpha val="100000"/>
                  </a:srgbClr>
                </a:solidFill>
                <a:latin typeface="Microsoft YaHei"/>
                <a:ea typeface="Microsoft YaHei"/>
                <a:cs typeface="Microsoft YaHei"/>
              </a:rPr>
              <a:t> </a:t>
            </a:r>
            <a:r>
              <a:rPr sz="1600" kern="0" spc="50" dirty="0">
                <a:solidFill>
                  <a:srgbClr val="000000">
                    <a:alpha val="100000"/>
                  </a:srgbClr>
                </a:solidFill>
                <a:latin typeface="Microsoft YaHei"/>
                <a:ea typeface="Microsoft YaHei"/>
                <a:cs typeface="Microsoft YaHei"/>
              </a:rPr>
              <a:t>热力管沟</a:t>
            </a:r>
            <a:r>
              <a:rPr sz="1600" kern="0" spc="-260" dirty="0">
                <a:solidFill>
                  <a:srgbClr val="000000">
                    <a:alpha val="100000"/>
                  </a:srgbClr>
                </a:solidFill>
                <a:latin typeface="Microsoft YaHei"/>
                <a:ea typeface="Microsoft YaHei"/>
                <a:cs typeface="Microsoft YaHei"/>
              </a:rPr>
              <a:t> </a:t>
            </a:r>
            <a:r>
              <a:rPr sz="1600" kern="0" spc="50" dirty="0">
                <a:solidFill>
                  <a:srgbClr val="000000">
                    <a:alpha val="100000"/>
                  </a:srgbClr>
                </a:solidFill>
                <a:latin typeface="Microsoft YaHei"/>
                <a:ea typeface="Microsoft YaHei"/>
                <a:cs typeface="Microsoft YaHei"/>
              </a:rPr>
              <a:t>、</a:t>
            </a:r>
            <a:r>
              <a:rPr sz="1600" kern="0" spc="-220" dirty="0">
                <a:solidFill>
                  <a:srgbClr val="000000">
                    <a:alpha val="100000"/>
                  </a:srgbClr>
                </a:solidFill>
                <a:latin typeface="Microsoft YaHei"/>
                <a:ea typeface="Microsoft YaHei"/>
                <a:cs typeface="Microsoft YaHei"/>
              </a:rPr>
              <a:t> </a:t>
            </a:r>
            <a:r>
              <a:rPr sz="1600" kern="0" spc="50" dirty="0">
                <a:solidFill>
                  <a:srgbClr val="000000">
                    <a:alpha val="100000"/>
                  </a:srgbClr>
                </a:solidFill>
                <a:latin typeface="Microsoft YaHei"/>
                <a:ea typeface="Microsoft YaHei"/>
                <a:cs typeface="Microsoft YaHei"/>
              </a:rPr>
              <a:t>电缆沟、</a:t>
            </a:r>
            <a:r>
              <a:rPr sz="1600" kern="0" spc="0" dirty="0">
                <a:solidFill>
                  <a:srgbClr val="000000">
                    <a:alpha val="100000"/>
                  </a:srgbClr>
                </a:solidFill>
                <a:latin typeface="Microsoft YaHei"/>
                <a:ea typeface="Microsoft YaHei"/>
                <a:cs typeface="Microsoft YaHei"/>
              </a:rPr>
              <a:t> </a:t>
            </a:r>
            <a:r>
              <a:rPr sz="1600" kern="0" spc="140" dirty="0">
                <a:solidFill>
                  <a:srgbClr val="000000">
                    <a:alpha val="100000"/>
                  </a:srgbClr>
                </a:solidFill>
                <a:latin typeface="Microsoft YaHei"/>
                <a:ea typeface="Microsoft YaHei"/>
                <a:cs typeface="Microsoft YaHei"/>
              </a:rPr>
              <a:t>城市交通隧道</a:t>
            </a:r>
            <a:r>
              <a:rPr sz="1600" kern="0" spc="-260" dirty="0">
                <a:solidFill>
                  <a:srgbClr val="000000">
                    <a:alpha val="100000"/>
                  </a:srgbClr>
                </a:solidFill>
                <a:latin typeface="Microsoft YaHei"/>
                <a:ea typeface="Microsoft YaHei"/>
                <a:cs typeface="Microsoft YaHei"/>
              </a:rPr>
              <a:t> </a:t>
            </a:r>
            <a:r>
              <a:rPr sz="1600" kern="0" spc="140" dirty="0">
                <a:solidFill>
                  <a:srgbClr val="000000">
                    <a:alpha val="100000"/>
                  </a:srgbClr>
                </a:solidFill>
                <a:latin typeface="Microsoft YaHei"/>
                <a:ea typeface="Microsoft YaHei"/>
                <a:cs typeface="Microsoft YaHei"/>
              </a:rPr>
              <a:t>、</a:t>
            </a:r>
            <a:r>
              <a:rPr sz="1600" kern="0" spc="-320" dirty="0">
                <a:solidFill>
                  <a:srgbClr val="000000">
                    <a:alpha val="100000"/>
                  </a:srgbClr>
                </a:solidFill>
                <a:latin typeface="Microsoft YaHei"/>
                <a:ea typeface="Microsoft YaHei"/>
                <a:cs typeface="Microsoft YaHei"/>
              </a:rPr>
              <a:t> </a:t>
            </a:r>
            <a:r>
              <a:rPr sz="1600" kern="0" spc="140" dirty="0">
                <a:solidFill>
                  <a:srgbClr val="000000">
                    <a:alpha val="100000"/>
                  </a:srgbClr>
                </a:solidFill>
                <a:latin typeface="Microsoft YaHei"/>
                <a:ea typeface="Microsoft YaHei"/>
                <a:cs typeface="Microsoft YaHei"/>
              </a:rPr>
              <a:t>城市轨道交通隧道和地下人行通</a:t>
            </a:r>
            <a:r>
              <a:rPr sz="1600" kern="0" spc="130" dirty="0">
                <a:solidFill>
                  <a:srgbClr val="000000">
                    <a:alpha val="100000"/>
                  </a:srgbClr>
                </a:solidFill>
                <a:latin typeface="Microsoft YaHei"/>
                <a:ea typeface="Microsoft YaHei"/>
                <a:cs typeface="Microsoft YaHei"/>
              </a:rPr>
              <a:t>道等地下构筑物内敷设 ；</a:t>
            </a:r>
            <a:endParaRPr sz="1600" dirty="0">
              <a:latin typeface="Microsoft YaHei"/>
              <a:ea typeface="Microsoft YaHei"/>
              <a:cs typeface="Microsoft YaHei"/>
            </a:endParaRPr>
          </a:p>
        </p:txBody>
      </p:sp>
      <p:pic>
        <p:nvPicPr>
          <p:cNvPr id="1916" name="picture 1916"/>
          <p:cNvPicPr>
            <a:picLocks noChangeAspect="1"/>
          </p:cNvPicPr>
          <p:nvPr/>
        </p:nvPicPr>
        <p:blipFill>
          <a:blip r:embed="rId2"/>
          <a:stretch>
            <a:fillRect/>
          </a:stretch>
        </p:blipFill>
        <p:spPr>
          <a:xfrm rot="21600000">
            <a:off x="11472671" y="0"/>
            <a:ext cx="719328" cy="720852"/>
          </a:xfrm>
          <a:prstGeom prst="rect">
            <a:avLst/>
          </a:prstGeom>
        </p:spPr>
      </p:pic>
      <p:pic>
        <p:nvPicPr>
          <p:cNvPr id="1918" name="picture 1918"/>
          <p:cNvPicPr>
            <a:picLocks noChangeAspect="1"/>
          </p:cNvPicPr>
          <p:nvPr/>
        </p:nvPicPr>
        <p:blipFill>
          <a:blip r:embed="rId3"/>
          <a:stretch>
            <a:fillRect/>
          </a:stretch>
        </p:blipFill>
        <p:spPr>
          <a:xfrm rot="21600000">
            <a:off x="0" y="6138671"/>
            <a:ext cx="720852" cy="719328"/>
          </a:xfrm>
          <a:prstGeom prst="rect">
            <a:avLst/>
          </a:prstGeom>
        </p:spPr>
      </p:pic>
      <p:pic>
        <p:nvPicPr>
          <p:cNvPr id="1920" name="picture 1920"/>
          <p:cNvPicPr>
            <a:picLocks noChangeAspect="1"/>
          </p:cNvPicPr>
          <p:nvPr/>
        </p:nvPicPr>
        <p:blipFill>
          <a:blip r:embed="rId4"/>
          <a:stretch>
            <a:fillRect/>
          </a:stretch>
        </p:blipFill>
        <p:spPr>
          <a:xfrm rot="21600000">
            <a:off x="720090" y="1619250"/>
            <a:ext cx="10751184" cy="12700"/>
          </a:xfrm>
          <a:prstGeom prst="rect">
            <a:avLst/>
          </a:prstGeom>
        </p:spPr>
      </p:pic>
    </p:spTree>
  </p:cSld>
  <p:clrMapOvr>
    <a:masterClrMapping/>
  </p:clrMapOvr>
</p:sld>
</file>

<file path=ppt/slides/slide88.xml><?xml version="1.0" encoding="utf-8"?>
<p:sld xmlns:a16="http://schemas.microsoft.com/office/drawing/2014/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22" name="rect 1922"/>
          <p:cNvSpPr/>
          <p:nvPr/>
        </p:nvSpPr>
        <p:spPr>
          <a:xfrm>
            <a:off x="0" y="0"/>
            <a:ext cx="12192000" cy="6858000"/>
          </a:xfrm>
          <a:prstGeom prst="rect">
            <a:avLst/>
          </a:prstGeom>
          <a:solidFill>
            <a:srgbClr val="E4F4FB">
              <a:alpha val="100000"/>
            </a:srgbClr>
          </a:solidFill>
          <a:ln w="0" cap="flat">
            <a:noFill/>
            <a:prstDash val="solid"/>
            <a:miter lim="0"/>
          </a:ln>
        </p:spPr>
        <p:txBody>
          <a:bodyPr rtlCol="0"/>
          <a:lstStyle/>
          <a:p>
            <a:pPr algn="ctr"/>
            <a:endParaRPr lang="zh-CN" altLang="en-US"/>
          </a:p>
        </p:txBody>
      </p:sp>
      <p:grpSp>
        <p:nvGrpSpPr>
          <p:cNvPr id="152" name="group 152"/>
          <p:cNvGrpSpPr/>
          <p:nvPr/>
        </p:nvGrpSpPr>
        <p:grpSpPr>
          <a:xfrm rot="21600000">
            <a:off x="720852" y="1626107"/>
            <a:ext cx="10750296" cy="4543044"/>
            <a:chOff x="0" y="0"/>
            <a:chExt cx="10750296" cy="4543044"/>
          </a:xfrm>
        </p:grpSpPr>
        <p:sp>
          <p:nvSpPr>
            <p:cNvPr id="1924" name="path 1924"/>
            <p:cNvSpPr/>
            <p:nvPr/>
          </p:nvSpPr>
          <p:spPr>
            <a:xfrm>
              <a:off x="0" y="0"/>
              <a:ext cx="10750296" cy="4543044"/>
            </a:xfrm>
            <a:custGeom>
              <a:avLst/>
              <a:gdLst/>
              <a:ahLst/>
              <a:cxnLst/>
              <a:rect l="0" t="0" r="0" b="0"/>
              <a:pathLst>
                <a:path w="16929" h="7154">
                  <a:moveTo>
                    <a:pt x="0" y="0"/>
                  </a:moveTo>
                  <a:lnTo>
                    <a:pt x="16929" y="0"/>
                  </a:lnTo>
                  <a:lnTo>
                    <a:pt x="16929" y="1495"/>
                  </a:lnTo>
                  <a:lnTo>
                    <a:pt x="0" y="1495"/>
                  </a:lnTo>
                  <a:lnTo>
                    <a:pt x="0" y="0"/>
                  </a:lnTo>
                  <a:close/>
                </a:path>
                <a:path w="16929" h="7154">
                  <a:moveTo>
                    <a:pt x="0" y="2505"/>
                  </a:moveTo>
                  <a:lnTo>
                    <a:pt x="4171" y="2505"/>
                  </a:lnTo>
                  <a:lnTo>
                    <a:pt x="4171" y="7154"/>
                  </a:lnTo>
                  <a:lnTo>
                    <a:pt x="0" y="7154"/>
                  </a:lnTo>
                  <a:lnTo>
                    <a:pt x="0" y="2505"/>
                  </a:lnTo>
                  <a:close/>
                </a:path>
                <a:path w="16929" h="7154">
                  <a:moveTo>
                    <a:pt x="4171" y="2505"/>
                  </a:moveTo>
                  <a:lnTo>
                    <a:pt x="11138" y="2505"/>
                  </a:lnTo>
                  <a:lnTo>
                    <a:pt x="11138" y="4274"/>
                  </a:lnTo>
                  <a:lnTo>
                    <a:pt x="4171" y="4274"/>
                  </a:lnTo>
                  <a:lnTo>
                    <a:pt x="4171" y="2505"/>
                  </a:lnTo>
                  <a:close/>
                </a:path>
                <a:path w="16929" h="7154">
                  <a:moveTo>
                    <a:pt x="11138" y="2505"/>
                  </a:moveTo>
                  <a:lnTo>
                    <a:pt x="16929" y="2505"/>
                  </a:lnTo>
                  <a:lnTo>
                    <a:pt x="16929" y="7154"/>
                  </a:lnTo>
                  <a:lnTo>
                    <a:pt x="11138" y="7154"/>
                  </a:lnTo>
                  <a:lnTo>
                    <a:pt x="11138" y="2505"/>
                  </a:lnTo>
                  <a:close/>
                </a:path>
              </a:pathLst>
            </a:custGeom>
            <a:solidFill>
              <a:srgbClr val="B9D6E6">
                <a:alpha val="100000"/>
              </a:srgbClr>
            </a:solidFill>
            <a:ln w="0" cap="flat">
              <a:noFill/>
              <a:prstDash val="solid"/>
              <a:miter lim="0"/>
            </a:ln>
          </p:spPr>
          <p:txBody>
            <a:bodyPr rtlCol="0"/>
            <a:lstStyle/>
            <a:p>
              <a:pPr algn="ctr"/>
              <a:endParaRPr lang="zh-CN" altLang="en-US"/>
            </a:p>
          </p:txBody>
        </p:sp>
        <p:sp>
          <p:nvSpPr>
            <p:cNvPr id="1926" name="path 1926"/>
            <p:cNvSpPr/>
            <p:nvPr/>
          </p:nvSpPr>
          <p:spPr>
            <a:xfrm>
              <a:off x="0" y="949452"/>
              <a:ext cx="10750295" cy="3593592"/>
            </a:xfrm>
            <a:custGeom>
              <a:avLst/>
              <a:gdLst/>
              <a:ahLst/>
              <a:cxnLst/>
              <a:rect l="0" t="0" r="0" b="0"/>
              <a:pathLst>
                <a:path w="16929" h="5659">
                  <a:moveTo>
                    <a:pt x="0" y="0"/>
                  </a:moveTo>
                  <a:lnTo>
                    <a:pt x="4171" y="0"/>
                  </a:lnTo>
                  <a:lnTo>
                    <a:pt x="4171" y="1010"/>
                  </a:lnTo>
                  <a:lnTo>
                    <a:pt x="0" y="1010"/>
                  </a:lnTo>
                  <a:lnTo>
                    <a:pt x="0" y="0"/>
                  </a:lnTo>
                  <a:close/>
                </a:path>
                <a:path w="16929" h="5659">
                  <a:moveTo>
                    <a:pt x="4171" y="0"/>
                  </a:moveTo>
                  <a:lnTo>
                    <a:pt x="11138" y="0"/>
                  </a:lnTo>
                  <a:lnTo>
                    <a:pt x="11138" y="1010"/>
                  </a:lnTo>
                  <a:lnTo>
                    <a:pt x="4171" y="1010"/>
                  </a:lnTo>
                  <a:lnTo>
                    <a:pt x="4171" y="0"/>
                  </a:lnTo>
                  <a:close/>
                </a:path>
                <a:path w="16929" h="5659">
                  <a:moveTo>
                    <a:pt x="11138" y="0"/>
                  </a:moveTo>
                  <a:lnTo>
                    <a:pt x="16929" y="0"/>
                  </a:lnTo>
                  <a:lnTo>
                    <a:pt x="16929" y="1010"/>
                  </a:lnTo>
                  <a:lnTo>
                    <a:pt x="11138" y="1010"/>
                  </a:lnTo>
                  <a:lnTo>
                    <a:pt x="11138" y="0"/>
                  </a:lnTo>
                  <a:close/>
                </a:path>
                <a:path w="16929" h="5659">
                  <a:moveTo>
                    <a:pt x="4171" y="2779"/>
                  </a:moveTo>
                  <a:lnTo>
                    <a:pt x="11138" y="2779"/>
                  </a:lnTo>
                  <a:lnTo>
                    <a:pt x="11138" y="5659"/>
                  </a:lnTo>
                  <a:lnTo>
                    <a:pt x="4171" y="5659"/>
                  </a:lnTo>
                  <a:lnTo>
                    <a:pt x="4171" y="2779"/>
                  </a:lnTo>
                  <a:close/>
                </a:path>
              </a:pathLst>
            </a:custGeom>
            <a:solidFill>
              <a:srgbClr val="FFFFFF">
                <a:alpha val="100000"/>
              </a:srgbClr>
            </a:solidFill>
            <a:ln w="0" cap="flat">
              <a:noFill/>
              <a:prstDash val="solid"/>
              <a:miter lim="0"/>
            </a:ln>
          </p:spPr>
          <p:txBody>
            <a:bodyPr rtlCol="0"/>
            <a:lstStyle/>
            <a:p>
              <a:pPr algn="ctr"/>
              <a:endParaRPr lang="zh-CN" altLang="en-US"/>
            </a:p>
          </p:txBody>
        </p:sp>
      </p:grpSp>
      <p:graphicFrame>
        <p:nvGraphicFramePr>
          <p:cNvPr id="1928" name="table 1928"/>
          <p:cNvGraphicFramePr>
            <a:graphicFrameLocks noGrp="1"/>
          </p:cNvGraphicFramePr>
          <p:nvPr/>
        </p:nvGraphicFramePr>
        <p:xfrm>
          <a:off x="720090" y="2569209"/>
          <a:ext cx="10750549" cy="3605529"/>
        </p:xfrm>
        <a:graphic>
          <a:graphicData uri="http://schemas.openxmlformats.org/drawingml/2006/table">
            <a:tbl>
              <a:tblPr/>
              <a:tblGrid>
                <a:gridCol w="2649220">
                  <a:extLst>
                    <a:ext uri="{9D8B030D-6E8A-4147-A177-3AD203B41FA5}">
                      <a16:colId xmlns:a16="http://schemas.microsoft.com/office/drawing/2014/main" val="20000"/>
                    </a:ext>
                  </a:extLst>
                </a:gridCol>
                <a:gridCol w="4424045">
                  <a:extLst>
                    <a:ext uri="{9D8B030D-6E8A-4147-A177-3AD203B41FA5}">
                      <a16:colId xmlns:a16="http://schemas.microsoft.com/office/drawing/2014/main" val="20001"/>
                    </a:ext>
                  </a:extLst>
                </a:gridCol>
                <a:gridCol w="3677284">
                  <a:extLst>
                    <a:ext uri="{9D8B030D-6E8A-4147-A177-3AD203B41FA5}">
                      <a16:colId xmlns:a16="http://schemas.microsoft.com/office/drawing/2014/main" val="20002"/>
                    </a:ext>
                  </a:extLst>
                </a:gridCol>
              </a:tblGrid>
              <a:tr h="3605529">
                <a:tc>
                  <a:txBody>
                    <a:bodyPr/>
                    <a:lstStyle/>
                    <a:p>
                      <a:pPr algn="l" rtl="0" eaLnBrk="0">
                        <a:lnSpc>
                          <a:spcPct val="163000"/>
                        </a:lnSpc>
                        <a:tabLst/>
                      </a:pPr>
                      <a:endParaRPr sz="1000" dirty="0">
                        <a:latin typeface="Arial"/>
                        <a:ea typeface="Arial"/>
                        <a:cs typeface="Arial"/>
                      </a:endParaRPr>
                    </a:p>
                    <a:p>
                      <a:pPr marL="872489" algn="l" rtl="0" eaLnBrk="0">
                        <a:lnSpc>
                          <a:spcPct val="84000"/>
                        </a:lnSpc>
                        <a:spcBef>
                          <a:spcPts val="3"/>
                        </a:spcBef>
                        <a:tabLst/>
                      </a:pPr>
                      <a:r>
                        <a:rPr sz="1600" kern="0" spc="120" dirty="0">
                          <a:solidFill>
                            <a:srgbClr val="000000">
                              <a:alpha val="100000"/>
                            </a:srgbClr>
                          </a:solidFill>
                          <a:latin typeface="Microsoft YaHei"/>
                          <a:ea typeface="Microsoft YaHei"/>
                          <a:cs typeface="Microsoft YaHei"/>
                        </a:rPr>
                        <a:t>检查要点</a:t>
                      </a:r>
                      <a:endParaRPr sz="1600" dirty="0">
                        <a:latin typeface="Microsoft YaHei"/>
                        <a:ea typeface="Microsoft YaHei"/>
                        <a:cs typeface="Microsoft YaHei"/>
                      </a:endParaRPr>
                    </a:p>
                    <a:p>
                      <a:pPr algn="l" rtl="0" eaLnBrk="0">
                        <a:lnSpc>
                          <a:spcPct val="101000"/>
                        </a:lnSpc>
                        <a:tabLst/>
                      </a:pPr>
                      <a:endParaRPr sz="1000" dirty="0">
                        <a:latin typeface="Arial"/>
                        <a:ea typeface="Arial"/>
                        <a:cs typeface="Arial"/>
                      </a:endParaRPr>
                    </a:p>
                    <a:p>
                      <a:pPr algn="l" rtl="0" eaLnBrk="0">
                        <a:lnSpc>
                          <a:spcPct val="101000"/>
                        </a:lnSpc>
                        <a:tabLst/>
                      </a:pPr>
                      <a:endParaRPr sz="1000" dirty="0">
                        <a:latin typeface="Arial"/>
                        <a:ea typeface="Arial"/>
                        <a:cs typeface="Arial"/>
                      </a:endParaRPr>
                    </a:p>
                    <a:p>
                      <a:pPr algn="l" rtl="0" eaLnBrk="0">
                        <a:lnSpc>
                          <a:spcPct val="101000"/>
                        </a:lnSpc>
                        <a:tabLst/>
                      </a:pPr>
                      <a:endParaRPr sz="1000" dirty="0">
                        <a:latin typeface="Arial"/>
                        <a:ea typeface="Arial"/>
                        <a:cs typeface="Arial"/>
                      </a:endParaRPr>
                    </a:p>
                    <a:p>
                      <a:pPr algn="l" rtl="0" eaLnBrk="0">
                        <a:lnSpc>
                          <a:spcPct val="101000"/>
                        </a:lnSpc>
                        <a:tabLst/>
                      </a:pPr>
                      <a:endParaRPr sz="1000" dirty="0">
                        <a:latin typeface="Arial"/>
                        <a:ea typeface="Arial"/>
                        <a:cs typeface="Arial"/>
                      </a:endParaRPr>
                    </a:p>
                    <a:p>
                      <a:pPr algn="l" rtl="0" eaLnBrk="0">
                        <a:lnSpc>
                          <a:spcPct val="101000"/>
                        </a:lnSpc>
                        <a:tabLst/>
                      </a:pPr>
                      <a:endParaRPr sz="1000" dirty="0">
                        <a:latin typeface="Arial"/>
                        <a:ea typeface="Arial"/>
                        <a:cs typeface="Arial"/>
                      </a:endParaRPr>
                    </a:p>
                    <a:p>
                      <a:pPr algn="l" rtl="0" eaLnBrk="0">
                        <a:lnSpc>
                          <a:spcPct val="101000"/>
                        </a:lnSpc>
                        <a:tabLst/>
                      </a:pPr>
                      <a:endParaRPr sz="1000" dirty="0">
                        <a:latin typeface="Arial"/>
                        <a:ea typeface="Arial"/>
                        <a:cs typeface="Arial"/>
                      </a:endParaRPr>
                    </a:p>
                    <a:p>
                      <a:pPr algn="l" rtl="0" eaLnBrk="0">
                        <a:lnSpc>
                          <a:spcPct val="101000"/>
                        </a:lnSpc>
                        <a:tabLst/>
                      </a:pPr>
                      <a:endParaRPr sz="1000" dirty="0">
                        <a:latin typeface="Arial"/>
                        <a:ea typeface="Arial"/>
                        <a:cs typeface="Arial"/>
                      </a:endParaRPr>
                    </a:p>
                    <a:p>
                      <a:pPr algn="l" rtl="0" eaLnBrk="0">
                        <a:lnSpc>
                          <a:spcPct val="101000"/>
                        </a:lnSpc>
                        <a:tabLst/>
                      </a:pPr>
                      <a:endParaRPr sz="1000" dirty="0">
                        <a:latin typeface="Arial"/>
                        <a:ea typeface="Arial"/>
                        <a:cs typeface="Arial"/>
                      </a:endParaRPr>
                    </a:p>
                    <a:p>
                      <a:pPr algn="l" rtl="0" eaLnBrk="0">
                        <a:lnSpc>
                          <a:spcPct val="102000"/>
                        </a:lnSpc>
                        <a:tabLst/>
                      </a:pPr>
                      <a:endParaRPr sz="1000" dirty="0">
                        <a:latin typeface="Arial"/>
                        <a:ea typeface="Arial"/>
                        <a:cs typeface="Arial"/>
                      </a:endParaRPr>
                    </a:p>
                    <a:p>
                      <a:pPr marL="328295" algn="l" rtl="0" eaLnBrk="0">
                        <a:lnSpc>
                          <a:spcPct val="88000"/>
                        </a:lnSpc>
                        <a:spcBef>
                          <a:spcPts val="457"/>
                        </a:spcBef>
                        <a:tabLst/>
                      </a:pPr>
                      <a:r>
                        <a:rPr sz="1500" kern="0" spc="70" dirty="0">
                          <a:solidFill>
                            <a:srgbClr val="000000">
                              <a:alpha val="100000"/>
                            </a:srgbClr>
                          </a:solidFill>
                          <a:latin typeface="FangSong"/>
                          <a:ea typeface="FangSong"/>
                          <a:cs typeface="FangSong"/>
                        </a:rPr>
                        <a:t>1.</a:t>
                      </a:r>
                      <a:r>
                        <a:rPr sz="1500" kern="0" spc="70" dirty="0">
                          <a:solidFill>
                            <a:srgbClr val="000000">
                              <a:alpha val="100000"/>
                            </a:srgbClr>
                          </a:solidFill>
                          <a:latin typeface="Microsoft YaHei"/>
                          <a:ea typeface="Microsoft YaHei"/>
                          <a:cs typeface="Microsoft YaHei"/>
                        </a:rPr>
                        <a:t>查门站调压装置的安</a:t>
                      </a:r>
                      <a:endParaRPr sz="1500" dirty="0">
                        <a:latin typeface="Microsoft YaHei"/>
                        <a:ea typeface="Microsoft YaHei"/>
                        <a:cs typeface="Microsoft YaHei"/>
                      </a:endParaRPr>
                    </a:p>
                    <a:p>
                      <a:pPr algn="l" rtl="0" eaLnBrk="0">
                        <a:lnSpc>
                          <a:spcPct val="101000"/>
                        </a:lnSpc>
                        <a:tabLst/>
                      </a:pPr>
                      <a:endParaRPr sz="600" dirty="0">
                        <a:latin typeface="Arial"/>
                        <a:ea typeface="Arial"/>
                        <a:cs typeface="Arial"/>
                      </a:endParaRPr>
                    </a:p>
                    <a:p>
                      <a:pPr marL="716915" algn="l" rtl="0" eaLnBrk="0">
                        <a:lnSpc>
                          <a:spcPct val="87000"/>
                        </a:lnSpc>
                        <a:tabLst/>
                      </a:pPr>
                      <a:r>
                        <a:rPr sz="1500" kern="0" spc="70" dirty="0">
                          <a:solidFill>
                            <a:srgbClr val="000000">
                              <a:alpha val="100000"/>
                            </a:srgbClr>
                          </a:solidFill>
                          <a:latin typeface="Microsoft YaHei"/>
                          <a:ea typeface="Microsoft YaHei"/>
                          <a:cs typeface="Microsoft YaHei"/>
                        </a:rPr>
                        <a:t>全保护措施。</a:t>
                      </a:r>
                      <a:endParaRPr sz="1500" dirty="0">
                        <a:latin typeface="Microsoft YaHei"/>
                        <a:ea typeface="Microsoft YaHei"/>
                        <a:cs typeface="Microsoft YaHei"/>
                      </a:endParaRPr>
                    </a:p>
                  </a:txBody>
                  <a:tcPr marL="0" marR="0" marT="0" marB="0">
                    <a:lnL>
                      <a:noFill/>
                    </a:lnL>
                    <a:lnR w="12700" cap="flat" cmpd="sng" algn="ctr">
                      <a:solidFill>
                        <a:srgbClr val="8EBFD6"/>
                      </a:solidFill>
                      <a:prstDash val="solid"/>
                      <a:round/>
                      <a:headEnd type="none" w="med" len="med"/>
                      <a:tailEnd type="none" w="med" len="med"/>
                    </a:lnR>
                    <a:lnT w="12700" cap="flat" cmpd="sng" algn="ctr">
                      <a:solidFill>
                        <a:srgbClr val="8EBFD6"/>
                      </a:solidFill>
                      <a:prstDash val="solid"/>
                      <a:round/>
                      <a:headEnd type="none" w="med" len="med"/>
                      <a:tailEnd type="none" w="med" len="med"/>
                    </a:lnT>
                    <a:lnB w="12700" cap="flat" cmpd="sng" algn="ctr">
                      <a:solidFill>
                        <a:srgbClr val="8EBFD6"/>
                      </a:solidFill>
                      <a:prstDash val="solid"/>
                      <a:round/>
                      <a:headEnd type="none" w="med" len="med"/>
                      <a:tailEnd type="none" w="med" len="med"/>
                    </a:lnB>
                  </a:tcPr>
                </a:tc>
                <a:tc>
                  <a:txBody>
                    <a:bodyPr/>
                    <a:lstStyle/>
                    <a:p>
                      <a:pPr algn="l" rtl="0" eaLnBrk="0">
                        <a:lnSpc>
                          <a:spcPct val="162000"/>
                        </a:lnSpc>
                        <a:tabLst/>
                      </a:pPr>
                      <a:endParaRPr sz="1000" dirty="0">
                        <a:latin typeface="Arial"/>
                        <a:ea typeface="Arial"/>
                        <a:cs typeface="Arial"/>
                      </a:endParaRPr>
                    </a:p>
                    <a:p>
                      <a:pPr algn="l" rtl="0" eaLnBrk="0">
                        <a:lnSpc>
                          <a:spcPct val="7117"/>
                        </a:lnSpc>
                        <a:tabLst/>
                      </a:pPr>
                      <a:endParaRPr sz="100" dirty="0">
                        <a:latin typeface="Arial"/>
                        <a:ea typeface="Arial"/>
                        <a:cs typeface="Arial"/>
                      </a:endParaRPr>
                    </a:p>
                    <a:p>
                      <a:pPr marL="1762125" algn="l" rtl="0" eaLnBrk="0">
                        <a:lnSpc>
                          <a:spcPct val="84000"/>
                        </a:lnSpc>
                        <a:tabLst/>
                      </a:pPr>
                      <a:r>
                        <a:rPr sz="1600" kern="0" spc="120" dirty="0">
                          <a:solidFill>
                            <a:srgbClr val="000000">
                              <a:alpha val="100000"/>
                            </a:srgbClr>
                          </a:solidFill>
                          <a:latin typeface="Microsoft YaHei"/>
                          <a:ea typeface="Microsoft YaHei"/>
                          <a:cs typeface="Microsoft YaHei"/>
                        </a:rPr>
                        <a:t>判定标准</a:t>
                      </a:r>
                      <a:endParaRPr sz="1600" dirty="0">
                        <a:latin typeface="Microsoft YaHei"/>
                        <a:ea typeface="Microsoft YaHei"/>
                        <a:cs typeface="Microsoft YaHei"/>
                      </a:endParaRPr>
                    </a:p>
                    <a:p>
                      <a:pPr algn="l" rtl="0" eaLnBrk="0">
                        <a:lnSpc>
                          <a:spcPct val="149000"/>
                        </a:lnSpc>
                        <a:tabLst/>
                      </a:pPr>
                      <a:endParaRPr sz="1000" dirty="0">
                        <a:latin typeface="Arial"/>
                        <a:ea typeface="Arial"/>
                        <a:cs typeface="Arial"/>
                      </a:endParaRPr>
                    </a:p>
                    <a:p>
                      <a:pPr algn="l" rtl="0" eaLnBrk="0">
                        <a:lnSpc>
                          <a:spcPct val="150000"/>
                        </a:lnSpc>
                        <a:tabLst/>
                      </a:pPr>
                      <a:endParaRPr sz="1000" dirty="0">
                        <a:latin typeface="Arial"/>
                        <a:ea typeface="Arial"/>
                        <a:cs typeface="Arial"/>
                      </a:endParaRPr>
                    </a:p>
                    <a:p>
                      <a:pPr algn="l" rtl="0" eaLnBrk="0">
                        <a:lnSpc>
                          <a:spcPct val="117000"/>
                        </a:lnSpc>
                        <a:tabLst/>
                      </a:pPr>
                      <a:endParaRPr sz="300" dirty="0">
                        <a:latin typeface="Arial"/>
                        <a:ea typeface="Arial"/>
                        <a:cs typeface="Arial"/>
                      </a:endParaRPr>
                    </a:p>
                    <a:p>
                      <a:pPr marL="233679" indent="-635" algn="l" rtl="0" eaLnBrk="0">
                        <a:lnSpc>
                          <a:spcPct val="117000"/>
                        </a:lnSpc>
                        <a:tabLst/>
                      </a:pPr>
                      <a:r>
                        <a:rPr sz="1400" kern="0" spc="0" dirty="0">
                          <a:solidFill>
                            <a:srgbClr val="000000">
                              <a:alpha val="100000"/>
                            </a:srgbClr>
                          </a:solidFill>
                          <a:latin typeface="Microsoft YaHei"/>
                          <a:ea typeface="Microsoft YaHei"/>
                          <a:cs typeface="Microsoft YaHei"/>
                        </a:rPr>
                        <a:t>调压装置未设置监控调压器或超压切断阀或</a:t>
                      </a:r>
                      <a:r>
                        <a:rPr sz="1400" kern="0" spc="-10" dirty="0">
                          <a:solidFill>
                            <a:srgbClr val="000000">
                              <a:alpha val="100000"/>
                            </a:srgbClr>
                          </a:solidFill>
                          <a:latin typeface="Microsoft YaHei"/>
                          <a:ea typeface="Microsoft YaHei"/>
                          <a:cs typeface="Microsoft YaHei"/>
                        </a:rPr>
                        <a:t>安全放      </a:t>
                      </a:r>
                      <a:r>
                        <a:rPr sz="1400" kern="0" spc="-40" dirty="0">
                          <a:solidFill>
                            <a:srgbClr val="000000">
                              <a:alpha val="100000"/>
                            </a:srgbClr>
                          </a:solidFill>
                          <a:latin typeface="Microsoft YaHei"/>
                          <a:ea typeface="Microsoft YaHei"/>
                          <a:cs typeface="Microsoft YaHei"/>
                        </a:rPr>
                        <a:t>散阀的 ，构成重大隐患。</a:t>
                      </a:r>
                      <a:endParaRPr sz="1400" dirty="0">
                        <a:latin typeface="Microsoft YaHei"/>
                        <a:ea typeface="Microsoft YaHei"/>
                        <a:cs typeface="Microsoft YaHei"/>
                      </a:endParaRPr>
                    </a:p>
                  </a:txBody>
                  <a:tcPr marL="0" marR="0" marT="0" marB="0">
                    <a:lnL w="12700" cap="flat" cmpd="sng" algn="ctr">
                      <a:solidFill>
                        <a:srgbClr val="8EBFD6"/>
                      </a:solidFill>
                      <a:prstDash val="solid"/>
                      <a:round/>
                      <a:headEnd type="none" w="med" len="med"/>
                      <a:tailEnd type="none" w="med" len="med"/>
                    </a:lnL>
                    <a:lnR w="12700" cap="flat" cmpd="sng" algn="ctr">
                      <a:solidFill>
                        <a:srgbClr val="8EBFD6"/>
                      </a:solidFill>
                      <a:prstDash val="solid"/>
                      <a:round/>
                      <a:headEnd type="none" w="med" len="med"/>
                      <a:tailEnd type="none" w="med" len="med"/>
                    </a:lnR>
                    <a:lnT w="12700" cap="flat" cmpd="sng" algn="ctr">
                      <a:solidFill>
                        <a:srgbClr val="8EBFD6"/>
                      </a:solidFill>
                      <a:prstDash val="solid"/>
                      <a:round/>
                      <a:headEnd type="none" w="med" len="med"/>
                      <a:tailEnd type="none" w="med" len="med"/>
                    </a:lnT>
                    <a:lnB w="12700" cap="flat" cmpd="sng" algn="ctr">
                      <a:solidFill>
                        <a:srgbClr val="8EBFD6"/>
                      </a:solidFill>
                      <a:prstDash val="solid"/>
                      <a:round/>
                      <a:headEnd type="none" w="med" len="med"/>
                      <a:tailEnd type="none" w="med" len="med"/>
                    </a:lnB>
                  </a:tcPr>
                </a:tc>
                <a:tc>
                  <a:txBody>
                    <a:bodyPr/>
                    <a:lstStyle/>
                    <a:p>
                      <a:pPr algn="l" rtl="0" eaLnBrk="0">
                        <a:lnSpc>
                          <a:spcPct val="161000"/>
                        </a:lnSpc>
                        <a:tabLst/>
                      </a:pPr>
                      <a:endParaRPr sz="1000" dirty="0">
                        <a:latin typeface="Arial"/>
                        <a:ea typeface="Arial"/>
                        <a:cs typeface="Arial"/>
                      </a:endParaRPr>
                    </a:p>
                    <a:p>
                      <a:pPr marL="1162050" algn="l" rtl="0" eaLnBrk="0">
                        <a:lnSpc>
                          <a:spcPct val="85000"/>
                        </a:lnSpc>
                        <a:spcBef>
                          <a:spcPts val="6"/>
                        </a:spcBef>
                        <a:tabLst/>
                      </a:pPr>
                      <a:r>
                        <a:rPr sz="1600" kern="0" spc="140" dirty="0">
                          <a:solidFill>
                            <a:srgbClr val="000000">
                              <a:alpha val="100000"/>
                            </a:srgbClr>
                          </a:solidFill>
                          <a:latin typeface="Microsoft YaHei"/>
                          <a:ea typeface="Microsoft YaHei"/>
                          <a:cs typeface="Microsoft YaHei"/>
                        </a:rPr>
                        <a:t>相关参考依据</a:t>
                      </a:r>
                      <a:endParaRPr sz="1600" dirty="0">
                        <a:latin typeface="Microsoft YaHei"/>
                        <a:ea typeface="Microsoft YaHei"/>
                        <a:cs typeface="Microsoft YaHei"/>
                      </a:endParaRPr>
                    </a:p>
                    <a:p>
                      <a:pPr algn="l" rtl="0" eaLnBrk="0">
                        <a:lnSpc>
                          <a:spcPct val="188000"/>
                        </a:lnSpc>
                        <a:tabLst/>
                      </a:pPr>
                      <a:endParaRPr sz="1000" dirty="0">
                        <a:latin typeface="Arial"/>
                        <a:ea typeface="Arial"/>
                        <a:cs typeface="Arial"/>
                      </a:endParaRPr>
                    </a:p>
                    <a:p>
                      <a:pPr marL="232409" indent="83819" algn="l" rtl="0" eaLnBrk="0">
                        <a:lnSpc>
                          <a:spcPct val="122000"/>
                        </a:lnSpc>
                        <a:spcBef>
                          <a:spcPts val="363"/>
                        </a:spcBef>
                        <a:tabLst/>
                      </a:pPr>
                      <a:r>
                        <a:rPr sz="1200" kern="0" spc="50" dirty="0">
                          <a:solidFill>
                            <a:srgbClr val="FF0000">
                              <a:alpha val="100000"/>
                            </a:srgbClr>
                          </a:solidFill>
                          <a:latin typeface="Microsoft YaHei"/>
                          <a:ea typeface="Microsoft YaHei"/>
                          <a:cs typeface="Microsoft YaHei"/>
                        </a:rPr>
                        <a:t>【依据】</a:t>
                      </a:r>
                      <a:r>
                        <a:rPr sz="1200" kern="0" spc="-120" dirty="0">
                          <a:solidFill>
                            <a:srgbClr val="FF0000">
                              <a:alpha val="100000"/>
                            </a:srgbClr>
                          </a:solidFill>
                          <a:latin typeface="Microsoft YaHei"/>
                          <a:ea typeface="Microsoft YaHei"/>
                          <a:cs typeface="Microsoft YaHei"/>
                        </a:rPr>
                        <a:t> </a:t>
                      </a:r>
                      <a:r>
                        <a:rPr sz="1200" kern="0" spc="50" dirty="0">
                          <a:solidFill>
                            <a:srgbClr val="000000">
                              <a:alpha val="100000"/>
                            </a:srgbClr>
                          </a:solidFill>
                          <a:latin typeface="Microsoft YaHei"/>
                          <a:ea typeface="Microsoft YaHei"/>
                          <a:cs typeface="Microsoft YaHei"/>
                        </a:rPr>
                        <a:t>《燃气工程项目规范》</a:t>
                      </a:r>
                      <a:r>
                        <a:rPr sz="1200" kern="0" spc="-100" dirty="0">
                          <a:solidFill>
                            <a:srgbClr val="000000">
                              <a:alpha val="100000"/>
                            </a:srgbClr>
                          </a:solidFill>
                          <a:latin typeface="Microsoft YaHei"/>
                          <a:ea typeface="Microsoft YaHei"/>
                          <a:cs typeface="Microsoft YaHei"/>
                        </a:rPr>
                        <a:t> </a:t>
                      </a:r>
                      <a:r>
                        <a:rPr sz="1200" kern="0" spc="50" dirty="0">
                          <a:solidFill>
                            <a:srgbClr val="000000">
                              <a:alpha val="100000"/>
                            </a:srgbClr>
                          </a:solidFill>
                          <a:latin typeface="Microsoft YaHei"/>
                          <a:ea typeface="Microsoft YaHei"/>
                          <a:cs typeface="Microsoft YaHei"/>
                        </a:rPr>
                        <a:t>第</a:t>
                      </a:r>
                      <a:r>
                        <a:rPr sz="1200" kern="0" spc="340" dirty="0">
                          <a:solidFill>
                            <a:srgbClr val="000000">
                              <a:alpha val="100000"/>
                            </a:srgbClr>
                          </a:solidFill>
                          <a:latin typeface="Microsoft YaHei"/>
                          <a:ea typeface="Microsoft YaHei"/>
                          <a:cs typeface="Microsoft YaHei"/>
                        </a:rPr>
                        <a:t> </a:t>
                      </a:r>
                      <a:r>
                        <a:rPr sz="1200" kern="0" spc="40" dirty="0">
                          <a:solidFill>
                            <a:srgbClr val="000000">
                              <a:alpha val="100000"/>
                            </a:srgbClr>
                          </a:solidFill>
                          <a:latin typeface="Microsoft YaHei"/>
                          <a:ea typeface="Microsoft YaHei"/>
                          <a:cs typeface="Microsoft YaHei"/>
                        </a:rPr>
                        <a:t>5.2.18</a:t>
                      </a:r>
                      <a:r>
                        <a:rPr sz="1200" kern="0" spc="0" dirty="0">
                          <a:solidFill>
                            <a:srgbClr val="000000">
                              <a:alpha val="100000"/>
                            </a:srgbClr>
                          </a:solidFill>
                          <a:latin typeface="Microsoft YaHei"/>
                          <a:ea typeface="Microsoft YaHei"/>
                          <a:cs typeface="Microsoft YaHei"/>
                        </a:rPr>
                        <a:t>         </a:t>
                      </a:r>
                      <a:r>
                        <a:rPr sz="1200" kern="0" spc="90" dirty="0">
                          <a:solidFill>
                            <a:srgbClr val="000000">
                              <a:alpha val="100000"/>
                            </a:srgbClr>
                          </a:solidFill>
                          <a:latin typeface="Microsoft YaHei"/>
                          <a:ea typeface="Microsoft YaHei"/>
                          <a:cs typeface="Microsoft YaHei"/>
                        </a:rPr>
                        <a:t>条 ：调压系统出口压力设定值应保持</a:t>
                      </a:r>
                      <a:r>
                        <a:rPr sz="1200" kern="0" spc="80" dirty="0">
                          <a:solidFill>
                            <a:srgbClr val="000000">
                              <a:alpha val="100000"/>
                            </a:srgbClr>
                          </a:solidFill>
                          <a:latin typeface="Microsoft YaHei"/>
                          <a:ea typeface="Microsoft YaHei"/>
                          <a:cs typeface="Microsoft YaHei"/>
                        </a:rPr>
                        <a:t>下游管</a:t>
                      </a:r>
                      <a:r>
                        <a:rPr sz="1200" kern="0" spc="0" dirty="0">
                          <a:solidFill>
                            <a:srgbClr val="000000">
                              <a:alpha val="100000"/>
                            </a:srgbClr>
                          </a:solidFill>
                          <a:latin typeface="Microsoft YaHei"/>
                          <a:ea typeface="Microsoft YaHei"/>
                          <a:cs typeface="Microsoft YaHei"/>
                        </a:rPr>
                        <a:t>       </a:t>
                      </a:r>
                      <a:r>
                        <a:rPr sz="1200" kern="0" spc="90" dirty="0">
                          <a:solidFill>
                            <a:srgbClr val="000000">
                              <a:alpha val="100000"/>
                            </a:srgbClr>
                          </a:solidFill>
                          <a:latin typeface="Microsoft YaHei"/>
                          <a:ea typeface="Microsoft YaHei"/>
                          <a:cs typeface="Microsoft YaHei"/>
                        </a:rPr>
                        <a:t>道压力在系统允许的范围内</a:t>
                      </a:r>
                      <a:r>
                        <a:rPr sz="1200" kern="0" spc="-80" dirty="0">
                          <a:solidFill>
                            <a:srgbClr val="000000">
                              <a:alpha val="100000"/>
                            </a:srgbClr>
                          </a:solidFill>
                          <a:latin typeface="Microsoft YaHei"/>
                          <a:ea typeface="Microsoft YaHei"/>
                          <a:cs typeface="Microsoft YaHei"/>
                        </a:rPr>
                        <a:t> </a:t>
                      </a:r>
                      <a:r>
                        <a:rPr sz="1200" kern="0" spc="90" dirty="0">
                          <a:solidFill>
                            <a:srgbClr val="000000">
                              <a:alpha val="100000"/>
                            </a:srgbClr>
                          </a:solidFill>
                          <a:latin typeface="Microsoft YaHei"/>
                          <a:ea typeface="Microsoft YaHei"/>
                          <a:cs typeface="Microsoft YaHei"/>
                        </a:rPr>
                        <a:t>。</a:t>
                      </a:r>
                      <a:r>
                        <a:rPr sz="1200" kern="0" spc="-220" dirty="0">
                          <a:solidFill>
                            <a:srgbClr val="000000">
                              <a:alpha val="100000"/>
                            </a:srgbClr>
                          </a:solidFill>
                          <a:latin typeface="Microsoft YaHei"/>
                          <a:ea typeface="Microsoft YaHei"/>
                          <a:cs typeface="Microsoft YaHei"/>
                        </a:rPr>
                        <a:t> </a:t>
                      </a:r>
                      <a:r>
                        <a:rPr sz="1200" kern="0" spc="90" dirty="0">
                          <a:solidFill>
                            <a:srgbClr val="000000">
                              <a:alpha val="100000"/>
                            </a:srgbClr>
                          </a:solidFill>
                          <a:latin typeface="Microsoft YaHei"/>
                          <a:ea typeface="Microsoft YaHei"/>
                          <a:cs typeface="Microsoft YaHei"/>
                        </a:rPr>
                        <a:t>调压装置应设</a:t>
                      </a:r>
                      <a:r>
                        <a:rPr sz="1200" kern="0" spc="0" dirty="0">
                          <a:solidFill>
                            <a:srgbClr val="000000">
                              <a:alpha val="100000"/>
                            </a:srgbClr>
                          </a:solidFill>
                          <a:latin typeface="Microsoft YaHei"/>
                          <a:ea typeface="Microsoft YaHei"/>
                          <a:cs typeface="Microsoft YaHei"/>
                        </a:rPr>
                        <a:t>       </a:t>
                      </a:r>
                      <a:r>
                        <a:rPr sz="1200" kern="0" spc="110" dirty="0">
                          <a:solidFill>
                            <a:srgbClr val="000000">
                              <a:alpha val="100000"/>
                            </a:srgbClr>
                          </a:solidFill>
                          <a:latin typeface="Microsoft YaHei"/>
                          <a:ea typeface="Microsoft YaHei"/>
                          <a:cs typeface="Microsoft YaHei"/>
                        </a:rPr>
                        <a:t>置防止燃气出口压力超过下游压力允许值的</a:t>
                      </a:r>
                      <a:r>
                        <a:rPr sz="1200" kern="0" spc="0" dirty="0">
                          <a:solidFill>
                            <a:srgbClr val="000000">
                              <a:alpha val="100000"/>
                            </a:srgbClr>
                          </a:solidFill>
                          <a:latin typeface="Microsoft YaHei"/>
                          <a:ea typeface="Microsoft YaHei"/>
                          <a:cs typeface="Microsoft YaHei"/>
                        </a:rPr>
                        <a:t>       </a:t>
                      </a:r>
                      <a:r>
                        <a:rPr sz="1200" kern="0" spc="90" dirty="0">
                          <a:solidFill>
                            <a:srgbClr val="000000">
                              <a:alpha val="100000"/>
                            </a:srgbClr>
                          </a:solidFill>
                          <a:latin typeface="Microsoft YaHei"/>
                          <a:ea typeface="Microsoft YaHei"/>
                          <a:cs typeface="Microsoft YaHei"/>
                        </a:rPr>
                        <a:t>安全保护装置。</a:t>
                      </a:r>
                      <a:endParaRPr sz="1200" dirty="0">
                        <a:latin typeface="Microsoft YaHei"/>
                        <a:ea typeface="Microsoft YaHei"/>
                        <a:cs typeface="Microsoft YaHei"/>
                      </a:endParaRPr>
                    </a:p>
                    <a:p>
                      <a:pPr marL="230504" indent="83185" algn="l" rtl="0" eaLnBrk="0">
                        <a:lnSpc>
                          <a:spcPct val="119000"/>
                        </a:lnSpc>
                        <a:spcBef>
                          <a:spcPts val="81"/>
                        </a:spcBef>
                        <a:tabLst/>
                      </a:pPr>
                      <a:r>
                        <a:rPr sz="1200" kern="0" spc="50" dirty="0">
                          <a:solidFill>
                            <a:srgbClr val="FF0000">
                              <a:alpha val="100000"/>
                            </a:srgbClr>
                          </a:solidFill>
                          <a:latin typeface="Microsoft YaHei"/>
                          <a:ea typeface="Microsoft YaHei"/>
                          <a:cs typeface="Microsoft YaHei"/>
                        </a:rPr>
                        <a:t>〖解读〗</a:t>
                      </a:r>
                      <a:r>
                        <a:rPr sz="1200" kern="0" spc="-100" dirty="0">
                          <a:solidFill>
                            <a:srgbClr val="FF0000">
                              <a:alpha val="100000"/>
                            </a:srgbClr>
                          </a:solidFill>
                          <a:latin typeface="Microsoft YaHei"/>
                          <a:ea typeface="Microsoft YaHei"/>
                          <a:cs typeface="Microsoft YaHei"/>
                        </a:rPr>
                        <a:t> </a:t>
                      </a:r>
                      <a:r>
                        <a:rPr sz="1200" kern="0" spc="50" dirty="0">
                          <a:solidFill>
                            <a:srgbClr val="FF0000">
                              <a:alpha val="100000"/>
                            </a:srgbClr>
                          </a:solidFill>
                          <a:latin typeface="Microsoft YaHei"/>
                          <a:ea typeface="Microsoft YaHei"/>
                          <a:cs typeface="Microsoft YaHei"/>
                        </a:rPr>
                        <a:t>管道系统中其管道</a:t>
                      </a:r>
                      <a:r>
                        <a:rPr sz="1200" kern="0" spc="40" dirty="0">
                          <a:solidFill>
                            <a:srgbClr val="FF0000">
                              <a:alpha val="100000"/>
                            </a:srgbClr>
                          </a:solidFill>
                          <a:latin typeface="Microsoft YaHei"/>
                          <a:ea typeface="Microsoft YaHei"/>
                          <a:cs typeface="Microsoft YaHei"/>
                        </a:rPr>
                        <a:t>设计压力</a:t>
                      </a:r>
                      <a:r>
                        <a:rPr sz="1200" kern="0" spc="-160" dirty="0">
                          <a:solidFill>
                            <a:srgbClr val="FF0000">
                              <a:alpha val="100000"/>
                            </a:srgbClr>
                          </a:solidFill>
                          <a:latin typeface="Microsoft YaHei"/>
                          <a:ea typeface="Microsoft YaHei"/>
                          <a:cs typeface="Microsoft YaHei"/>
                        </a:rPr>
                        <a:t> </a:t>
                      </a:r>
                      <a:r>
                        <a:rPr sz="1200" kern="0" spc="40" dirty="0">
                          <a:solidFill>
                            <a:srgbClr val="FF0000">
                              <a:alpha val="100000"/>
                            </a:srgbClr>
                          </a:solidFill>
                          <a:latin typeface="Microsoft YaHei"/>
                          <a:ea typeface="Microsoft YaHei"/>
                          <a:cs typeface="Microsoft YaHei"/>
                        </a:rPr>
                        <a:t>、</a:t>
                      </a:r>
                      <a:r>
                        <a:rPr sz="1200" kern="0" spc="-210" dirty="0">
                          <a:solidFill>
                            <a:srgbClr val="FF0000">
                              <a:alpha val="100000"/>
                            </a:srgbClr>
                          </a:solidFill>
                          <a:latin typeface="Microsoft YaHei"/>
                          <a:ea typeface="Microsoft YaHei"/>
                          <a:cs typeface="Microsoft YaHei"/>
                        </a:rPr>
                        <a:t> </a:t>
                      </a:r>
                      <a:r>
                        <a:rPr sz="1200" kern="0" spc="40" dirty="0">
                          <a:solidFill>
                            <a:srgbClr val="FF0000">
                              <a:alpha val="100000"/>
                            </a:srgbClr>
                          </a:solidFill>
                          <a:latin typeface="Microsoft YaHei"/>
                          <a:ea typeface="Microsoft YaHei"/>
                          <a:cs typeface="Microsoft YaHei"/>
                        </a:rPr>
                        <a:t>设备</a:t>
                      </a:r>
                      <a:r>
                        <a:rPr sz="1200" kern="0" spc="0" dirty="0">
                          <a:solidFill>
                            <a:srgbClr val="FF0000">
                              <a:alpha val="100000"/>
                            </a:srgbClr>
                          </a:solidFill>
                          <a:latin typeface="Microsoft YaHei"/>
                          <a:ea typeface="Microsoft YaHei"/>
                          <a:cs typeface="Microsoft YaHei"/>
                        </a:rPr>
                        <a:t>       </a:t>
                      </a:r>
                      <a:r>
                        <a:rPr sz="1200" kern="0" spc="100" dirty="0">
                          <a:solidFill>
                            <a:srgbClr val="FF0000">
                              <a:alpha val="100000"/>
                            </a:srgbClr>
                          </a:solidFill>
                          <a:latin typeface="Microsoft YaHei"/>
                          <a:ea typeface="Microsoft YaHei"/>
                          <a:cs typeface="Microsoft YaHei"/>
                        </a:rPr>
                        <a:t>选型压力</a:t>
                      </a:r>
                      <a:r>
                        <a:rPr sz="1200" kern="0" spc="-160" dirty="0">
                          <a:solidFill>
                            <a:srgbClr val="FF0000">
                              <a:alpha val="100000"/>
                            </a:srgbClr>
                          </a:solidFill>
                          <a:latin typeface="Microsoft YaHei"/>
                          <a:ea typeface="Microsoft YaHei"/>
                          <a:cs typeface="Microsoft YaHei"/>
                        </a:rPr>
                        <a:t> </a:t>
                      </a:r>
                      <a:r>
                        <a:rPr sz="1200" kern="0" spc="100" dirty="0">
                          <a:solidFill>
                            <a:srgbClr val="FF0000">
                              <a:alpha val="100000"/>
                            </a:srgbClr>
                          </a:solidFill>
                          <a:latin typeface="Microsoft YaHei"/>
                          <a:ea typeface="Microsoft YaHei"/>
                          <a:cs typeface="Microsoft YaHei"/>
                        </a:rPr>
                        <a:t>、</a:t>
                      </a:r>
                      <a:r>
                        <a:rPr sz="1200" kern="0" spc="-220" dirty="0">
                          <a:solidFill>
                            <a:srgbClr val="FF0000">
                              <a:alpha val="100000"/>
                            </a:srgbClr>
                          </a:solidFill>
                          <a:latin typeface="Microsoft YaHei"/>
                          <a:ea typeface="Microsoft YaHei"/>
                          <a:cs typeface="Microsoft YaHei"/>
                        </a:rPr>
                        <a:t> </a:t>
                      </a:r>
                      <a:r>
                        <a:rPr sz="1200" kern="0" spc="100" dirty="0">
                          <a:solidFill>
                            <a:srgbClr val="FF0000">
                              <a:alpha val="100000"/>
                            </a:srgbClr>
                          </a:solidFill>
                          <a:latin typeface="Microsoft YaHei"/>
                          <a:ea typeface="Microsoft YaHei"/>
                          <a:cs typeface="Microsoft YaHei"/>
                        </a:rPr>
                        <a:t>系统运行压</a:t>
                      </a:r>
                      <a:r>
                        <a:rPr sz="1200" kern="0" spc="90" dirty="0">
                          <a:solidFill>
                            <a:srgbClr val="FF0000">
                              <a:alpha val="100000"/>
                            </a:srgbClr>
                          </a:solidFill>
                          <a:latin typeface="Microsoft YaHei"/>
                          <a:ea typeface="Microsoft YaHei"/>
                          <a:cs typeface="Microsoft YaHei"/>
                        </a:rPr>
                        <a:t>力都应在系统允许的</a:t>
                      </a:r>
                      <a:r>
                        <a:rPr sz="1200" kern="0" spc="0" dirty="0">
                          <a:solidFill>
                            <a:srgbClr val="FF0000">
                              <a:alpha val="100000"/>
                            </a:srgbClr>
                          </a:solidFill>
                          <a:latin typeface="Microsoft YaHei"/>
                          <a:ea typeface="Microsoft YaHei"/>
                          <a:cs typeface="Microsoft YaHei"/>
                        </a:rPr>
                        <a:t>       </a:t>
                      </a:r>
                      <a:r>
                        <a:rPr sz="1200" kern="0" spc="70" dirty="0">
                          <a:solidFill>
                            <a:srgbClr val="FF0000">
                              <a:alpha val="100000"/>
                            </a:srgbClr>
                          </a:solidFill>
                          <a:latin typeface="Microsoft YaHei"/>
                          <a:ea typeface="Microsoft YaHei"/>
                          <a:cs typeface="Microsoft YaHei"/>
                        </a:rPr>
                        <a:t>压力范围内 ，不得超压 ，调压系统</a:t>
                      </a:r>
                      <a:r>
                        <a:rPr sz="1200" kern="0" spc="60" dirty="0">
                          <a:solidFill>
                            <a:srgbClr val="FF0000">
                              <a:alpha val="100000"/>
                            </a:srgbClr>
                          </a:solidFill>
                          <a:latin typeface="Microsoft YaHei"/>
                          <a:ea typeface="Microsoft YaHei"/>
                          <a:cs typeface="Microsoft YaHei"/>
                        </a:rPr>
                        <a:t>出口压力</a:t>
                      </a:r>
                      <a:r>
                        <a:rPr sz="1200" kern="0" spc="0" dirty="0">
                          <a:solidFill>
                            <a:srgbClr val="FF0000">
                              <a:alpha val="100000"/>
                            </a:srgbClr>
                          </a:solidFill>
                          <a:latin typeface="Microsoft YaHei"/>
                          <a:ea typeface="Microsoft YaHei"/>
                          <a:cs typeface="Microsoft YaHei"/>
                        </a:rPr>
                        <a:t>       </a:t>
                      </a:r>
                      <a:r>
                        <a:rPr sz="1200" kern="0" spc="70" dirty="0">
                          <a:solidFill>
                            <a:srgbClr val="FF0000">
                              <a:alpha val="100000"/>
                            </a:srgbClr>
                          </a:solidFill>
                          <a:latin typeface="Microsoft YaHei"/>
                          <a:ea typeface="Microsoft YaHei"/>
                          <a:cs typeface="Microsoft YaHei"/>
                        </a:rPr>
                        <a:t>设定值必须符合这一要求</a:t>
                      </a:r>
                      <a:r>
                        <a:rPr sz="1200" kern="0" spc="-160" dirty="0">
                          <a:solidFill>
                            <a:srgbClr val="FF0000">
                              <a:alpha val="100000"/>
                            </a:srgbClr>
                          </a:solidFill>
                          <a:latin typeface="Microsoft YaHei"/>
                          <a:ea typeface="Microsoft YaHei"/>
                          <a:cs typeface="Microsoft YaHei"/>
                        </a:rPr>
                        <a:t> </a:t>
                      </a:r>
                      <a:r>
                        <a:rPr sz="1200" kern="0" spc="70" dirty="0">
                          <a:solidFill>
                            <a:srgbClr val="FF0000">
                              <a:alpha val="100000"/>
                            </a:srgbClr>
                          </a:solidFill>
                          <a:latin typeface="Microsoft YaHei"/>
                          <a:ea typeface="Microsoft YaHei"/>
                          <a:cs typeface="Microsoft YaHei"/>
                        </a:rPr>
                        <a:t>。</a:t>
                      </a:r>
                      <a:r>
                        <a:rPr sz="1200" kern="0" spc="-140" dirty="0">
                          <a:solidFill>
                            <a:srgbClr val="FF0000">
                              <a:alpha val="100000"/>
                            </a:srgbClr>
                          </a:solidFill>
                          <a:latin typeface="Microsoft YaHei"/>
                          <a:ea typeface="Microsoft YaHei"/>
                          <a:cs typeface="Microsoft YaHei"/>
                        </a:rPr>
                        <a:t> </a:t>
                      </a:r>
                      <a:r>
                        <a:rPr sz="1200" kern="0" spc="70" dirty="0">
                          <a:solidFill>
                            <a:srgbClr val="FF0000">
                              <a:alpha val="100000"/>
                            </a:srgbClr>
                          </a:solidFill>
                          <a:latin typeface="Microsoft YaHei"/>
                          <a:ea typeface="Microsoft YaHei"/>
                          <a:cs typeface="Microsoft YaHei"/>
                        </a:rPr>
                        <a:t>因此 ，调</a:t>
                      </a:r>
                      <a:r>
                        <a:rPr sz="1200" kern="0" spc="60" dirty="0">
                          <a:solidFill>
                            <a:srgbClr val="FF0000">
                              <a:alpha val="100000"/>
                            </a:srgbClr>
                          </a:solidFill>
                          <a:latin typeface="Microsoft YaHei"/>
                          <a:ea typeface="Microsoft YaHei"/>
                          <a:cs typeface="Microsoft YaHei"/>
                        </a:rPr>
                        <a:t>压装置</a:t>
                      </a:r>
                      <a:r>
                        <a:rPr sz="1200" kern="0" spc="0" dirty="0">
                          <a:solidFill>
                            <a:srgbClr val="FF0000">
                              <a:alpha val="100000"/>
                            </a:srgbClr>
                          </a:solidFill>
                          <a:latin typeface="Microsoft YaHei"/>
                          <a:ea typeface="Microsoft YaHei"/>
                          <a:cs typeface="Microsoft YaHei"/>
                        </a:rPr>
                        <a:t>       </a:t>
                      </a:r>
                      <a:r>
                        <a:rPr sz="1200" kern="0" spc="90" dirty="0">
                          <a:solidFill>
                            <a:srgbClr val="FF0000">
                              <a:alpha val="100000"/>
                            </a:srgbClr>
                          </a:solidFill>
                          <a:latin typeface="Microsoft YaHei"/>
                          <a:ea typeface="Microsoft YaHei"/>
                          <a:cs typeface="Microsoft YaHei"/>
                        </a:rPr>
                        <a:t>应设置超压安全保护装置 ，以确保系统压</a:t>
                      </a:r>
                      <a:r>
                        <a:rPr sz="1200" kern="0" spc="80" dirty="0">
                          <a:solidFill>
                            <a:srgbClr val="FF0000">
                              <a:alpha val="100000"/>
                            </a:srgbClr>
                          </a:solidFill>
                          <a:latin typeface="Microsoft YaHei"/>
                          <a:ea typeface="Microsoft YaHei"/>
                          <a:cs typeface="Microsoft YaHei"/>
                        </a:rPr>
                        <a:t>力</a:t>
                      </a:r>
                      <a:r>
                        <a:rPr sz="1200" kern="0" spc="-10" dirty="0">
                          <a:solidFill>
                            <a:srgbClr val="FF0000">
                              <a:alpha val="100000"/>
                            </a:srgbClr>
                          </a:solidFill>
                          <a:latin typeface="Microsoft YaHei"/>
                          <a:ea typeface="Microsoft YaHei"/>
                          <a:cs typeface="Microsoft YaHei"/>
                        </a:rPr>
                        <a:t>       </a:t>
                      </a:r>
                      <a:r>
                        <a:rPr sz="1200" kern="0" spc="90" dirty="0">
                          <a:solidFill>
                            <a:srgbClr val="FF0000">
                              <a:alpha val="100000"/>
                            </a:srgbClr>
                          </a:solidFill>
                          <a:latin typeface="Microsoft YaHei"/>
                          <a:ea typeface="Microsoft YaHei"/>
                          <a:cs typeface="Microsoft YaHei"/>
                        </a:rPr>
                        <a:t>在允许范围内正常运行 ，在调压系统失效</a:t>
                      </a:r>
                      <a:r>
                        <a:rPr sz="1200" kern="0" spc="80" dirty="0">
                          <a:solidFill>
                            <a:srgbClr val="FF0000">
                              <a:alpha val="100000"/>
                            </a:srgbClr>
                          </a:solidFill>
                          <a:latin typeface="Microsoft YaHei"/>
                          <a:ea typeface="Microsoft YaHei"/>
                          <a:cs typeface="Microsoft YaHei"/>
                        </a:rPr>
                        <a:t>时</a:t>
                      </a:r>
                      <a:r>
                        <a:rPr sz="1200" kern="0" spc="-10" dirty="0">
                          <a:solidFill>
                            <a:srgbClr val="FF0000">
                              <a:alpha val="100000"/>
                            </a:srgbClr>
                          </a:solidFill>
                          <a:latin typeface="Microsoft YaHei"/>
                          <a:ea typeface="Microsoft YaHei"/>
                          <a:cs typeface="Microsoft YaHei"/>
                        </a:rPr>
                        <a:t>       </a:t>
                      </a:r>
                      <a:r>
                        <a:rPr sz="1200" kern="0" spc="110" dirty="0">
                          <a:solidFill>
                            <a:srgbClr val="FF0000">
                              <a:alpha val="100000"/>
                            </a:srgbClr>
                          </a:solidFill>
                          <a:latin typeface="Microsoft YaHei"/>
                          <a:ea typeface="Microsoft YaHei"/>
                          <a:cs typeface="Microsoft YaHei"/>
                        </a:rPr>
                        <a:t>超压安全保护装置应能自动运行。</a:t>
                      </a:r>
                      <a:endParaRPr sz="1200" dirty="0">
                        <a:latin typeface="Microsoft YaHei"/>
                        <a:ea typeface="Microsoft YaHei"/>
                        <a:cs typeface="Microsoft YaHei"/>
                      </a:endParaRPr>
                    </a:p>
                  </a:txBody>
                  <a:tcPr marL="0" marR="0" marT="0" marB="0">
                    <a:lnL w="12700" cap="flat" cmpd="sng" algn="ctr">
                      <a:solidFill>
                        <a:srgbClr val="8EBFD6"/>
                      </a:solidFill>
                      <a:prstDash val="solid"/>
                      <a:round/>
                      <a:headEnd type="none" w="med" len="med"/>
                      <a:tailEnd type="none" w="med" len="med"/>
                    </a:lnL>
                    <a:lnR>
                      <a:noFill/>
                    </a:lnR>
                    <a:lnT w="12700" cap="flat" cmpd="sng" algn="ctr">
                      <a:solidFill>
                        <a:srgbClr val="8EBFD6"/>
                      </a:solidFill>
                      <a:prstDash val="solid"/>
                      <a:round/>
                      <a:headEnd type="none" w="med" len="med"/>
                      <a:tailEnd type="none" w="med" len="med"/>
                    </a:lnT>
                    <a:lnB w="12700" cap="flat" cmpd="sng" algn="ctr">
                      <a:solidFill>
                        <a:srgbClr val="8EBFD6"/>
                      </a:solidFill>
                      <a:prstDash val="solid"/>
                      <a:round/>
                      <a:headEnd type="none" w="med" len="med"/>
                      <a:tailEnd type="none" w="med" len="med"/>
                    </a:lnB>
                  </a:tcPr>
                </a:tc>
                <a:extLst>
                  <a:ext uri="{0D108BD9-81ED-4DB2-BD59-A6C34878D82A}">
                    <a16:rowId xmlns:a16="http://schemas.microsoft.com/office/drawing/2014/main" val="10000"/>
                  </a:ext>
                </a:extLst>
              </a:tr>
            </a:tbl>
          </a:graphicData>
        </a:graphic>
      </p:graphicFrame>
      <p:sp>
        <p:nvSpPr>
          <p:cNvPr id="1930" name="textbox 1930"/>
          <p:cNvSpPr/>
          <p:nvPr/>
        </p:nvSpPr>
        <p:spPr>
          <a:xfrm>
            <a:off x="702236" y="510426"/>
            <a:ext cx="9603105" cy="1052194"/>
          </a:xfrm>
          <a:prstGeom prst="rect">
            <a:avLst/>
          </a:prstGeom>
          <a:noFill/>
          <a:ln w="0" cap="flat">
            <a:noFill/>
            <a:prstDash val="solid"/>
            <a:miter lim="0"/>
          </a:ln>
        </p:spPr>
        <p:txBody>
          <a:bodyPr vert="horz" wrap="square" lIns="0" tIns="0" rIns="0" bIns="0"/>
          <a:lstStyle/>
          <a:p>
            <a:pPr algn="l" rtl="0" eaLnBrk="0">
              <a:lnSpc>
                <a:spcPct val="83341"/>
              </a:lnSpc>
              <a:tabLst/>
            </a:pPr>
            <a:endParaRPr sz="100" dirty="0">
              <a:latin typeface="Arial"/>
              <a:ea typeface="Arial"/>
              <a:cs typeface="Arial"/>
            </a:endParaRPr>
          </a:p>
          <a:p>
            <a:pPr marL="215900" algn="l" rtl="0" eaLnBrk="0">
              <a:lnSpc>
                <a:spcPts val="4227"/>
              </a:lnSpc>
              <a:tabLst/>
            </a:pPr>
            <a:r>
              <a:rPr sz="3200" b="1" kern="0" spc="-80" dirty="0">
                <a:solidFill>
                  <a:srgbClr val="000000">
                    <a:alpha val="100000"/>
                  </a:srgbClr>
                </a:solidFill>
                <a:latin typeface="Microsoft YaHei"/>
                <a:ea typeface="Microsoft YaHei"/>
                <a:cs typeface="Microsoft YaHei"/>
              </a:rPr>
              <a:t>《城镇燃气经营安全重大隐患判定标准》解析</a:t>
            </a:r>
            <a:endParaRPr sz="3200" dirty="0">
              <a:latin typeface="Microsoft YaHei"/>
              <a:ea typeface="Microsoft YaHei"/>
              <a:cs typeface="Microsoft YaHei"/>
            </a:endParaRPr>
          </a:p>
          <a:p>
            <a:pPr algn="l" rtl="0" eaLnBrk="0">
              <a:lnSpc>
                <a:spcPct val="104000"/>
              </a:lnSpc>
              <a:tabLst/>
            </a:pPr>
            <a:endParaRPr sz="1000" dirty="0">
              <a:latin typeface="Arial"/>
              <a:ea typeface="Arial"/>
              <a:cs typeface="Arial"/>
            </a:endParaRPr>
          </a:p>
          <a:p>
            <a:pPr algn="l" rtl="0" eaLnBrk="0">
              <a:lnSpc>
                <a:spcPct val="100000"/>
              </a:lnSpc>
              <a:tabLst/>
            </a:pPr>
            <a:endParaRPr sz="400" dirty="0">
              <a:latin typeface="Arial"/>
              <a:ea typeface="Arial"/>
              <a:cs typeface="Arial"/>
            </a:endParaRPr>
          </a:p>
          <a:p>
            <a:pPr marL="52069" algn="l" rtl="0" eaLnBrk="0">
              <a:lnSpc>
                <a:spcPts val="2123"/>
              </a:lnSpc>
              <a:spcBef>
                <a:spcPts val="1"/>
              </a:spcBef>
              <a:tabLst/>
            </a:pPr>
            <a:r>
              <a:rPr sz="1600" kern="0" spc="10" dirty="0">
                <a:solidFill>
                  <a:srgbClr val="FF0000">
                    <a:alpha val="100000"/>
                  </a:srgbClr>
                </a:solidFill>
                <a:latin typeface="Wingdings"/>
                <a:ea typeface="Wingdings"/>
                <a:cs typeface="Wingdings"/>
              </a:rPr>
              <a:t>n</a:t>
            </a:r>
            <a:r>
              <a:rPr sz="1600" kern="0" spc="-570" dirty="0">
                <a:solidFill>
                  <a:srgbClr val="FF0000">
                    <a:alpha val="100000"/>
                  </a:srgbClr>
                </a:solidFill>
                <a:latin typeface="Wingdings"/>
                <a:ea typeface="Wingdings"/>
                <a:cs typeface="Wingdings"/>
              </a:rPr>
              <a:t> </a:t>
            </a:r>
            <a:r>
              <a:rPr sz="1600" kern="0" spc="10" dirty="0">
                <a:solidFill>
                  <a:srgbClr val="000000">
                    <a:alpha val="100000"/>
                  </a:srgbClr>
                </a:solidFill>
                <a:latin typeface="Microsoft YaHei"/>
                <a:ea typeface="Microsoft YaHei"/>
                <a:cs typeface="Microsoft YaHei"/>
              </a:rPr>
              <a:t>第六条  燃气经营者在燃气管道和</a:t>
            </a:r>
            <a:r>
              <a:rPr sz="1600" kern="0" spc="0" dirty="0">
                <a:solidFill>
                  <a:srgbClr val="000000">
                    <a:alpha val="100000"/>
                  </a:srgbClr>
                </a:solidFill>
                <a:latin typeface="Microsoft YaHei"/>
                <a:ea typeface="Microsoft YaHei"/>
                <a:cs typeface="Microsoft YaHei"/>
              </a:rPr>
              <a:t>调压设施安全管理中 ，有下列情形之一的 ，判定为重大隐患:（ 3种）</a:t>
            </a:r>
            <a:endParaRPr sz="1600" dirty="0">
              <a:latin typeface="Microsoft YaHei"/>
              <a:ea typeface="Microsoft YaHei"/>
              <a:cs typeface="Microsoft YaHei"/>
            </a:endParaRPr>
          </a:p>
        </p:txBody>
      </p:sp>
      <p:pic>
        <p:nvPicPr>
          <p:cNvPr id="1932" name="picture 1932"/>
          <p:cNvPicPr>
            <a:picLocks noChangeAspect="1"/>
          </p:cNvPicPr>
          <p:nvPr/>
        </p:nvPicPr>
        <p:blipFill>
          <a:blip r:embed="rId2"/>
          <a:stretch>
            <a:fillRect/>
          </a:stretch>
        </p:blipFill>
        <p:spPr>
          <a:xfrm rot="21600000">
            <a:off x="3467100" y="4440935"/>
            <a:ext cx="4227576" cy="1728216"/>
          </a:xfrm>
          <a:prstGeom prst="rect">
            <a:avLst/>
          </a:prstGeom>
        </p:spPr>
      </p:pic>
      <p:sp>
        <p:nvSpPr>
          <p:cNvPr id="1934" name="textbox 1934"/>
          <p:cNvSpPr/>
          <p:nvPr/>
        </p:nvSpPr>
        <p:spPr>
          <a:xfrm>
            <a:off x="2152813" y="1966059"/>
            <a:ext cx="7809230" cy="295275"/>
          </a:xfrm>
          <a:prstGeom prst="rect">
            <a:avLst/>
          </a:prstGeom>
          <a:noFill/>
          <a:ln w="0" cap="flat">
            <a:noFill/>
            <a:prstDash val="solid"/>
            <a:miter lim="0"/>
          </a:ln>
        </p:spPr>
        <p:txBody>
          <a:bodyPr vert="horz" wrap="square" lIns="0" tIns="0" rIns="0" bIns="0"/>
          <a:lstStyle/>
          <a:p>
            <a:pPr algn="l" rtl="0" eaLnBrk="0">
              <a:lnSpc>
                <a:spcPct val="83341"/>
              </a:lnSpc>
              <a:tabLst/>
            </a:pPr>
            <a:endParaRPr sz="100" dirty="0">
              <a:latin typeface="Arial"/>
              <a:ea typeface="Arial"/>
              <a:cs typeface="Arial"/>
            </a:endParaRPr>
          </a:p>
          <a:p>
            <a:pPr algn="r" rtl="0" eaLnBrk="0">
              <a:lnSpc>
                <a:spcPts val="2123"/>
              </a:lnSpc>
              <a:tabLst/>
            </a:pPr>
            <a:r>
              <a:rPr sz="1600" kern="0" spc="80" dirty="0">
                <a:solidFill>
                  <a:srgbClr val="000000">
                    <a:alpha val="100000"/>
                  </a:srgbClr>
                </a:solidFill>
                <a:latin typeface="Microsoft YaHei"/>
                <a:ea typeface="Microsoft YaHei"/>
                <a:cs typeface="Microsoft YaHei"/>
              </a:rPr>
              <a:t>（ 三 ）调压装置未设置防</a:t>
            </a:r>
            <a:r>
              <a:rPr sz="1600" kern="0" spc="70" dirty="0">
                <a:solidFill>
                  <a:srgbClr val="000000">
                    <a:alpha val="100000"/>
                  </a:srgbClr>
                </a:solidFill>
                <a:latin typeface="Microsoft YaHei"/>
                <a:ea typeface="Microsoft YaHei"/>
                <a:cs typeface="Microsoft YaHei"/>
              </a:rPr>
              <a:t>止燃气出口压力超过下游压力允许值的安全保护措施。</a:t>
            </a:r>
            <a:endParaRPr sz="1600" dirty="0">
              <a:latin typeface="Microsoft YaHei"/>
              <a:ea typeface="Microsoft YaHei"/>
              <a:cs typeface="Microsoft YaHei"/>
            </a:endParaRPr>
          </a:p>
        </p:txBody>
      </p:sp>
      <p:pic>
        <p:nvPicPr>
          <p:cNvPr id="1936" name="picture 1936"/>
          <p:cNvPicPr>
            <a:picLocks noChangeAspect="1"/>
          </p:cNvPicPr>
          <p:nvPr/>
        </p:nvPicPr>
        <p:blipFill>
          <a:blip r:embed="rId3"/>
          <a:stretch>
            <a:fillRect/>
          </a:stretch>
        </p:blipFill>
        <p:spPr>
          <a:xfrm rot="21600000">
            <a:off x="11472671" y="0"/>
            <a:ext cx="719328" cy="720852"/>
          </a:xfrm>
          <a:prstGeom prst="rect">
            <a:avLst/>
          </a:prstGeom>
        </p:spPr>
      </p:pic>
      <p:pic>
        <p:nvPicPr>
          <p:cNvPr id="1938" name="picture 1938"/>
          <p:cNvPicPr>
            <a:picLocks noChangeAspect="1"/>
          </p:cNvPicPr>
          <p:nvPr/>
        </p:nvPicPr>
        <p:blipFill>
          <a:blip r:embed="rId4"/>
          <a:stretch>
            <a:fillRect/>
          </a:stretch>
        </p:blipFill>
        <p:spPr>
          <a:xfrm rot="21600000">
            <a:off x="0" y="6138671"/>
            <a:ext cx="720852" cy="719328"/>
          </a:xfrm>
          <a:prstGeom prst="rect">
            <a:avLst/>
          </a:prstGeom>
        </p:spPr>
      </p:pic>
      <p:pic>
        <p:nvPicPr>
          <p:cNvPr id="1940" name="picture 1940"/>
          <p:cNvPicPr>
            <a:picLocks noChangeAspect="1"/>
          </p:cNvPicPr>
          <p:nvPr/>
        </p:nvPicPr>
        <p:blipFill>
          <a:blip r:embed="rId5"/>
          <a:stretch>
            <a:fillRect/>
          </a:stretch>
        </p:blipFill>
        <p:spPr>
          <a:xfrm rot="21600000">
            <a:off x="720090" y="1619250"/>
            <a:ext cx="10751184" cy="12700"/>
          </a:xfrm>
          <a:prstGeom prst="rect">
            <a:avLst/>
          </a:prstGeom>
        </p:spPr>
      </p:pic>
    </p:spTree>
  </p:cSld>
  <p:clrMapOvr>
    <a:masterClrMapping/>
  </p:clrMapOvr>
</p:sld>
</file>

<file path=ppt/slides/slide89.xml><?xml version="1.0" encoding="utf-8"?>
<p:sld xmlns:a16="http://schemas.microsoft.com/office/drawing/2014/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2" name="rect 1942"/>
          <p:cNvSpPr/>
          <p:nvPr/>
        </p:nvSpPr>
        <p:spPr>
          <a:xfrm>
            <a:off x="0" y="0"/>
            <a:ext cx="12192000" cy="6858000"/>
          </a:xfrm>
          <a:prstGeom prst="rect">
            <a:avLst/>
          </a:prstGeom>
          <a:solidFill>
            <a:srgbClr val="E4F4FB">
              <a:alpha val="100000"/>
            </a:srgbClr>
          </a:solidFill>
          <a:ln w="0" cap="flat">
            <a:noFill/>
            <a:prstDash val="solid"/>
            <a:miter lim="0"/>
          </a:ln>
        </p:spPr>
        <p:txBody>
          <a:bodyPr rtlCol="0"/>
          <a:lstStyle/>
          <a:p>
            <a:pPr algn="ctr"/>
            <a:endParaRPr lang="zh-CN" altLang="en-US"/>
          </a:p>
        </p:txBody>
      </p:sp>
      <p:grpSp>
        <p:nvGrpSpPr>
          <p:cNvPr id="154" name="group 154"/>
          <p:cNvGrpSpPr/>
          <p:nvPr/>
        </p:nvGrpSpPr>
        <p:grpSpPr>
          <a:xfrm rot="21600000">
            <a:off x="720852" y="1626107"/>
            <a:ext cx="10750296" cy="4543044"/>
            <a:chOff x="0" y="0"/>
            <a:chExt cx="10750296" cy="4543044"/>
          </a:xfrm>
        </p:grpSpPr>
        <p:sp>
          <p:nvSpPr>
            <p:cNvPr id="1944" name="path 1944"/>
            <p:cNvSpPr/>
            <p:nvPr/>
          </p:nvSpPr>
          <p:spPr>
            <a:xfrm>
              <a:off x="0" y="0"/>
              <a:ext cx="10750296" cy="4543044"/>
            </a:xfrm>
            <a:custGeom>
              <a:avLst/>
              <a:gdLst/>
              <a:ahLst/>
              <a:cxnLst/>
              <a:rect l="0" t="0" r="0" b="0"/>
              <a:pathLst>
                <a:path w="16929" h="7154">
                  <a:moveTo>
                    <a:pt x="0" y="0"/>
                  </a:moveTo>
                  <a:lnTo>
                    <a:pt x="16929" y="0"/>
                  </a:lnTo>
                  <a:lnTo>
                    <a:pt x="16929" y="1495"/>
                  </a:lnTo>
                  <a:lnTo>
                    <a:pt x="0" y="1495"/>
                  </a:lnTo>
                  <a:lnTo>
                    <a:pt x="0" y="0"/>
                  </a:lnTo>
                  <a:close/>
                </a:path>
                <a:path w="16929" h="7154">
                  <a:moveTo>
                    <a:pt x="0" y="2505"/>
                  </a:moveTo>
                  <a:lnTo>
                    <a:pt x="4171" y="2505"/>
                  </a:lnTo>
                  <a:lnTo>
                    <a:pt x="4171" y="7154"/>
                  </a:lnTo>
                  <a:lnTo>
                    <a:pt x="0" y="7154"/>
                  </a:lnTo>
                  <a:lnTo>
                    <a:pt x="0" y="2505"/>
                  </a:lnTo>
                  <a:close/>
                </a:path>
                <a:path w="16929" h="7154">
                  <a:moveTo>
                    <a:pt x="4171" y="2505"/>
                  </a:moveTo>
                  <a:lnTo>
                    <a:pt x="11138" y="2505"/>
                  </a:lnTo>
                  <a:lnTo>
                    <a:pt x="11138" y="4274"/>
                  </a:lnTo>
                  <a:lnTo>
                    <a:pt x="4171" y="4274"/>
                  </a:lnTo>
                  <a:lnTo>
                    <a:pt x="4171" y="2505"/>
                  </a:lnTo>
                  <a:close/>
                </a:path>
                <a:path w="16929" h="7154">
                  <a:moveTo>
                    <a:pt x="11138" y="2505"/>
                  </a:moveTo>
                  <a:lnTo>
                    <a:pt x="16929" y="2505"/>
                  </a:lnTo>
                  <a:lnTo>
                    <a:pt x="16929" y="7154"/>
                  </a:lnTo>
                  <a:lnTo>
                    <a:pt x="11138" y="7154"/>
                  </a:lnTo>
                  <a:lnTo>
                    <a:pt x="11138" y="2505"/>
                  </a:lnTo>
                  <a:close/>
                </a:path>
              </a:pathLst>
            </a:custGeom>
            <a:solidFill>
              <a:srgbClr val="B9D6E6">
                <a:alpha val="100000"/>
              </a:srgbClr>
            </a:solidFill>
            <a:ln w="0" cap="flat">
              <a:noFill/>
              <a:prstDash val="solid"/>
              <a:miter lim="0"/>
            </a:ln>
          </p:spPr>
          <p:txBody>
            <a:bodyPr rtlCol="0"/>
            <a:lstStyle/>
            <a:p>
              <a:pPr algn="ctr"/>
              <a:endParaRPr lang="zh-CN" altLang="en-US"/>
            </a:p>
          </p:txBody>
        </p:sp>
        <p:sp>
          <p:nvSpPr>
            <p:cNvPr id="1946" name="path 1946"/>
            <p:cNvSpPr/>
            <p:nvPr/>
          </p:nvSpPr>
          <p:spPr>
            <a:xfrm>
              <a:off x="0" y="949452"/>
              <a:ext cx="10750295" cy="3593592"/>
            </a:xfrm>
            <a:custGeom>
              <a:avLst/>
              <a:gdLst/>
              <a:ahLst/>
              <a:cxnLst/>
              <a:rect l="0" t="0" r="0" b="0"/>
              <a:pathLst>
                <a:path w="16929" h="5659">
                  <a:moveTo>
                    <a:pt x="0" y="0"/>
                  </a:moveTo>
                  <a:lnTo>
                    <a:pt x="4171" y="0"/>
                  </a:lnTo>
                  <a:lnTo>
                    <a:pt x="4171" y="1010"/>
                  </a:lnTo>
                  <a:lnTo>
                    <a:pt x="0" y="1010"/>
                  </a:lnTo>
                  <a:lnTo>
                    <a:pt x="0" y="0"/>
                  </a:lnTo>
                  <a:close/>
                </a:path>
                <a:path w="16929" h="5659">
                  <a:moveTo>
                    <a:pt x="4171" y="0"/>
                  </a:moveTo>
                  <a:lnTo>
                    <a:pt x="11138" y="0"/>
                  </a:lnTo>
                  <a:lnTo>
                    <a:pt x="11138" y="1010"/>
                  </a:lnTo>
                  <a:lnTo>
                    <a:pt x="4171" y="1010"/>
                  </a:lnTo>
                  <a:lnTo>
                    <a:pt x="4171" y="0"/>
                  </a:lnTo>
                  <a:close/>
                </a:path>
                <a:path w="16929" h="5659">
                  <a:moveTo>
                    <a:pt x="11138" y="0"/>
                  </a:moveTo>
                  <a:lnTo>
                    <a:pt x="16929" y="0"/>
                  </a:lnTo>
                  <a:lnTo>
                    <a:pt x="16929" y="1010"/>
                  </a:lnTo>
                  <a:lnTo>
                    <a:pt x="11138" y="1010"/>
                  </a:lnTo>
                  <a:lnTo>
                    <a:pt x="11138" y="0"/>
                  </a:lnTo>
                  <a:close/>
                </a:path>
                <a:path w="16929" h="5659">
                  <a:moveTo>
                    <a:pt x="4171" y="2779"/>
                  </a:moveTo>
                  <a:lnTo>
                    <a:pt x="11138" y="2779"/>
                  </a:lnTo>
                  <a:lnTo>
                    <a:pt x="11138" y="5659"/>
                  </a:lnTo>
                  <a:lnTo>
                    <a:pt x="4171" y="5659"/>
                  </a:lnTo>
                  <a:lnTo>
                    <a:pt x="4171" y="2779"/>
                  </a:lnTo>
                  <a:close/>
                </a:path>
              </a:pathLst>
            </a:custGeom>
            <a:solidFill>
              <a:srgbClr val="FFFFFF">
                <a:alpha val="100000"/>
              </a:srgbClr>
            </a:solidFill>
            <a:ln w="0" cap="flat">
              <a:noFill/>
              <a:prstDash val="solid"/>
              <a:miter lim="0"/>
            </a:ln>
          </p:spPr>
          <p:txBody>
            <a:bodyPr rtlCol="0"/>
            <a:lstStyle/>
            <a:p>
              <a:pPr algn="ctr"/>
              <a:endParaRPr lang="zh-CN" altLang="en-US"/>
            </a:p>
          </p:txBody>
        </p:sp>
      </p:grpSp>
      <p:graphicFrame>
        <p:nvGraphicFramePr>
          <p:cNvPr id="1948" name="table 1948"/>
          <p:cNvGraphicFramePr>
            <a:graphicFrameLocks noGrp="1"/>
          </p:cNvGraphicFramePr>
          <p:nvPr/>
        </p:nvGraphicFramePr>
        <p:xfrm>
          <a:off x="720090" y="2569209"/>
          <a:ext cx="10750549" cy="3605529"/>
        </p:xfrm>
        <a:graphic>
          <a:graphicData uri="http://schemas.openxmlformats.org/drawingml/2006/table">
            <a:tbl>
              <a:tblPr/>
              <a:tblGrid>
                <a:gridCol w="2649220">
                  <a:extLst>
                    <a:ext uri="{9D8B030D-6E8A-4147-A177-3AD203B41FA5}">
                      <a16:colId xmlns:a16="http://schemas.microsoft.com/office/drawing/2014/main" val="20000"/>
                    </a:ext>
                  </a:extLst>
                </a:gridCol>
                <a:gridCol w="4424045">
                  <a:extLst>
                    <a:ext uri="{9D8B030D-6E8A-4147-A177-3AD203B41FA5}">
                      <a16:colId xmlns:a16="http://schemas.microsoft.com/office/drawing/2014/main" val="20001"/>
                    </a:ext>
                  </a:extLst>
                </a:gridCol>
                <a:gridCol w="3677284">
                  <a:extLst>
                    <a:ext uri="{9D8B030D-6E8A-4147-A177-3AD203B41FA5}">
                      <a16:colId xmlns:a16="http://schemas.microsoft.com/office/drawing/2014/main" val="20002"/>
                    </a:ext>
                  </a:extLst>
                </a:gridCol>
              </a:tblGrid>
              <a:tr h="3605529">
                <a:tc>
                  <a:txBody>
                    <a:bodyPr/>
                    <a:lstStyle/>
                    <a:p>
                      <a:pPr algn="l" rtl="0" eaLnBrk="0">
                        <a:lnSpc>
                          <a:spcPct val="163000"/>
                        </a:lnSpc>
                        <a:tabLst/>
                      </a:pPr>
                      <a:endParaRPr sz="1000" dirty="0">
                        <a:latin typeface="Arial"/>
                        <a:ea typeface="Arial"/>
                        <a:cs typeface="Arial"/>
                      </a:endParaRPr>
                    </a:p>
                    <a:p>
                      <a:pPr marL="872489" algn="l" rtl="0" eaLnBrk="0">
                        <a:lnSpc>
                          <a:spcPct val="84000"/>
                        </a:lnSpc>
                        <a:spcBef>
                          <a:spcPts val="3"/>
                        </a:spcBef>
                        <a:tabLst/>
                      </a:pPr>
                      <a:r>
                        <a:rPr sz="1600" kern="0" spc="120" dirty="0">
                          <a:solidFill>
                            <a:srgbClr val="000000">
                              <a:alpha val="100000"/>
                            </a:srgbClr>
                          </a:solidFill>
                          <a:latin typeface="Microsoft YaHei"/>
                          <a:ea typeface="Microsoft YaHei"/>
                          <a:cs typeface="Microsoft YaHei"/>
                        </a:rPr>
                        <a:t>检查要点</a:t>
                      </a:r>
                      <a:endParaRPr sz="1600" dirty="0">
                        <a:latin typeface="Microsoft YaHei"/>
                        <a:ea typeface="Microsoft YaHei"/>
                        <a:cs typeface="Microsoft YaHei"/>
                      </a:endParaRPr>
                    </a:p>
                    <a:p>
                      <a:pPr algn="l" rtl="0" eaLnBrk="0">
                        <a:lnSpc>
                          <a:spcPct val="110000"/>
                        </a:lnSpc>
                        <a:tabLst/>
                      </a:pPr>
                      <a:endParaRPr sz="1000" dirty="0">
                        <a:latin typeface="Arial"/>
                        <a:ea typeface="Arial"/>
                        <a:cs typeface="Arial"/>
                      </a:endParaRPr>
                    </a:p>
                    <a:p>
                      <a:pPr algn="l" rtl="0" eaLnBrk="0">
                        <a:lnSpc>
                          <a:spcPct val="110000"/>
                        </a:lnSpc>
                        <a:tabLst/>
                      </a:pPr>
                      <a:endParaRPr sz="1000" dirty="0">
                        <a:latin typeface="Arial"/>
                        <a:ea typeface="Arial"/>
                        <a:cs typeface="Arial"/>
                      </a:endParaRPr>
                    </a:p>
                    <a:p>
                      <a:pPr algn="l" rtl="0" eaLnBrk="0">
                        <a:lnSpc>
                          <a:spcPct val="111000"/>
                        </a:lnSpc>
                        <a:tabLst/>
                      </a:pPr>
                      <a:endParaRPr sz="1000" dirty="0">
                        <a:latin typeface="Arial"/>
                        <a:ea typeface="Arial"/>
                        <a:cs typeface="Arial"/>
                      </a:endParaRPr>
                    </a:p>
                    <a:p>
                      <a:pPr algn="l" rtl="0" eaLnBrk="0">
                        <a:lnSpc>
                          <a:spcPct val="111000"/>
                        </a:lnSpc>
                        <a:tabLst/>
                      </a:pPr>
                      <a:endParaRPr sz="1000" dirty="0">
                        <a:latin typeface="Arial"/>
                        <a:ea typeface="Arial"/>
                        <a:cs typeface="Arial"/>
                      </a:endParaRPr>
                    </a:p>
                    <a:p>
                      <a:pPr algn="l" rtl="0" eaLnBrk="0">
                        <a:lnSpc>
                          <a:spcPct val="111000"/>
                        </a:lnSpc>
                        <a:tabLst/>
                      </a:pPr>
                      <a:endParaRPr sz="1000" dirty="0">
                        <a:latin typeface="Arial"/>
                        <a:ea typeface="Arial"/>
                        <a:cs typeface="Arial"/>
                      </a:endParaRPr>
                    </a:p>
                    <a:p>
                      <a:pPr algn="l" rtl="0" eaLnBrk="0">
                        <a:lnSpc>
                          <a:spcPct val="111000"/>
                        </a:lnSpc>
                        <a:tabLst/>
                      </a:pPr>
                      <a:endParaRPr sz="1000" dirty="0">
                        <a:latin typeface="Arial"/>
                        <a:ea typeface="Arial"/>
                        <a:cs typeface="Arial"/>
                      </a:endParaRPr>
                    </a:p>
                    <a:p>
                      <a:pPr algn="l" rtl="0" eaLnBrk="0">
                        <a:lnSpc>
                          <a:spcPct val="111000"/>
                        </a:lnSpc>
                        <a:tabLst/>
                      </a:pPr>
                      <a:endParaRPr sz="1000" dirty="0">
                        <a:latin typeface="Arial"/>
                        <a:ea typeface="Arial"/>
                        <a:cs typeface="Arial"/>
                      </a:endParaRPr>
                    </a:p>
                    <a:p>
                      <a:pPr algn="l" rtl="0" eaLnBrk="0">
                        <a:lnSpc>
                          <a:spcPct val="125000"/>
                        </a:lnSpc>
                        <a:tabLst/>
                      </a:pPr>
                      <a:endParaRPr sz="300" dirty="0">
                        <a:latin typeface="Arial"/>
                        <a:ea typeface="Arial"/>
                        <a:cs typeface="Arial"/>
                      </a:endParaRPr>
                    </a:p>
                    <a:p>
                      <a:pPr marL="231775" indent="13334" algn="l" rtl="0" eaLnBrk="0">
                        <a:lnSpc>
                          <a:spcPct val="126000"/>
                        </a:lnSpc>
                        <a:spcBef>
                          <a:spcPts val="1"/>
                        </a:spcBef>
                        <a:tabLst/>
                      </a:pPr>
                      <a:r>
                        <a:rPr sz="1500" kern="0" spc="80" dirty="0">
                          <a:solidFill>
                            <a:srgbClr val="000000">
                              <a:alpha val="100000"/>
                            </a:srgbClr>
                          </a:solidFill>
                          <a:latin typeface="FangSong"/>
                          <a:ea typeface="FangSong"/>
                          <a:cs typeface="FangSong"/>
                        </a:rPr>
                        <a:t>2.</a:t>
                      </a:r>
                      <a:r>
                        <a:rPr sz="1500" kern="0" spc="80" dirty="0">
                          <a:solidFill>
                            <a:srgbClr val="000000">
                              <a:alpha val="100000"/>
                            </a:srgbClr>
                          </a:solidFill>
                          <a:latin typeface="Microsoft YaHei"/>
                          <a:ea typeface="Microsoft YaHei"/>
                          <a:cs typeface="Microsoft YaHei"/>
                        </a:rPr>
                        <a:t>查各种压力等级</a:t>
                      </a:r>
                      <a:r>
                        <a:rPr sz="1500" kern="0" spc="70" dirty="0">
                          <a:solidFill>
                            <a:srgbClr val="000000">
                              <a:alpha val="100000"/>
                            </a:srgbClr>
                          </a:solidFill>
                          <a:latin typeface="Microsoft YaHei"/>
                          <a:ea typeface="Microsoft YaHei"/>
                          <a:cs typeface="Microsoft YaHei"/>
                        </a:rPr>
                        <a:t>的输</a:t>
                      </a:r>
                      <a:r>
                        <a:rPr sz="1500" kern="0" spc="-10" dirty="0">
                          <a:solidFill>
                            <a:srgbClr val="000000">
                              <a:alpha val="100000"/>
                            </a:srgbClr>
                          </a:solidFill>
                          <a:latin typeface="Microsoft YaHei"/>
                          <a:ea typeface="Microsoft YaHei"/>
                          <a:cs typeface="Microsoft YaHei"/>
                        </a:rPr>
                        <a:t>        </a:t>
                      </a:r>
                      <a:r>
                        <a:rPr sz="1500" kern="0" spc="90" dirty="0">
                          <a:solidFill>
                            <a:srgbClr val="000000">
                              <a:alpha val="100000"/>
                            </a:srgbClr>
                          </a:solidFill>
                          <a:latin typeface="Microsoft YaHei"/>
                          <a:ea typeface="Microsoft YaHei"/>
                          <a:cs typeface="Microsoft YaHei"/>
                        </a:rPr>
                        <a:t>配系统调压装置的安全</a:t>
                      </a:r>
                      <a:r>
                        <a:rPr sz="1500" kern="0" spc="0" dirty="0">
                          <a:solidFill>
                            <a:srgbClr val="000000">
                              <a:alpha val="100000"/>
                            </a:srgbClr>
                          </a:solidFill>
                          <a:latin typeface="Microsoft YaHei"/>
                          <a:ea typeface="Microsoft YaHei"/>
                          <a:cs typeface="Microsoft YaHei"/>
                        </a:rPr>
                        <a:t>        </a:t>
                      </a:r>
                      <a:r>
                        <a:rPr sz="1500" kern="0" spc="70" dirty="0">
                          <a:solidFill>
                            <a:srgbClr val="000000">
                              <a:alpha val="100000"/>
                            </a:srgbClr>
                          </a:solidFill>
                          <a:latin typeface="Microsoft YaHei"/>
                          <a:ea typeface="Microsoft YaHei"/>
                          <a:cs typeface="Microsoft YaHei"/>
                        </a:rPr>
                        <a:t>保护措施。</a:t>
                      </a:r>
                      <a:endParaRPr sz="1500" dirty="0">
                        <a:latin typeface="Microsoft YaHei"/>
                        <a:ea typeface="Microsoft YaHei"/>
                        <a:cs typeface="Microsoft YaHei"/>
                      </a:endParaRPr>
                    </a:p>
                  </a:txBody>
                  <a:tcPr marL="0" marR="0" marT="0" marB="0">
                    <a:lnL>
                      <a:noFill/>
                    </a:lnL>
                    <a:lnR w="12700" cap="flat" cmpd="sng" algn="ctr">
                      <a:solidFill>
                        <a:srgbClr val="8EBFD6"/>
                      </a:solidFill>
                      <a:prstDash val="solid"/>
                      <a:round/>
                      <a:headEnd type="none" w="med" len="med"/>
                      <a:tailEnd type="none" w="med" len="med"/>
                    </a:lnR>
                    <a:lnT w="12700" cap="flat" cmpd="sng" algn="ctr">
                      <a:solidFill>
                        <a:srgbClr val="8EBFD6"/>
                      </a:solidFill>
                      <a:prstDash val="solid"/>
                      <a:round/>
                      <a:headEnd type="none" w="med" len="med"/>
                      <a:tailEnd type="none" w="med" len="med"/>
                    </a:lnT>
                    <a:lnB w="12700" cap="flat" cmpd="sng" algn="ctr">
                      <a:solidFill>
                        <a:srgbClr val="8EBFD6"/>
                      </a:solidFill>
                      <a:prstDash val="solid"/>
                      <a:round/>
                      <a:headEnd type="none" w="med" len="med"/>
                      <a:tailEnd type="none" w="med" len="med"/>
                    </a:lnB>
                  </a:tcPr>
                </a:tc>
                <a:tc>
                  <a:txBody>
                    <a:bodyPr/>
                    <a:lstStyle/>
                    <a:p>
                      <a:pPr algn="l" rtl="0" eaLnBrk="0">
                        <a:lnSpc>
                          <a:spcPct val="162000"/>
                        </a:lnSpc>
                        <a:tabLst/>
                      </a:pPr>
                      <a:endParaRPr sz="1000" dirty="0">
                        <a:latin typeface="Arial"/>
                        <a:ea typeface="Arial"/>
                        <a:cs typeface="Arial"/>
                      </a:endParaRPr>
                    </a:p>
                    <a:p>
                      <a:pPr algn="l" rtl="0" eaLnBrk="0">
                        <a:lnSpc>
                          <a:spcPct val="7117"/>
                        </a:lnSpc>
                        <a:tabLst/>
                      </a:pPr>
                      <a:endParaRPr sz="100" dirty="0">
                        <a:latin typeface="Arial"/>
                        <a:ea typeface="Arial"/>
                        <a:cs typeface="Arial"/>
                      </a:endParaRPr>
                    </a:p>
                    <a:p>
                      <a:pPr marL="1762125" algn="l" rtl="0" eaLnBrk="0">
                        <a:lnSpc>
                          <a:spcPct val="84000"/>
                        </a:lnSpc>
                        <a:tabLst/>
                      </a:pPr>
                      <a:r>
                        <a:rPr sz="1600" kern="0" spc="120" dirty="0">
                          <a:solidFill>
                            <a:srgbClr val="000000">
                              <a:alpha val="100000"/>
                            </a:srgbClr>
                          </a:solidFill>
                          <a:latin typeface="Microsoft YaHei"/>
                          <a:ea typeface="Microsoft YaHei"/>
                          <a:cs typeface="Microsoft YaHei"/>
                        </a:rPr>
                        <a:t>判定标准</a:t>
                      </a:r>
                      <a:endParaRPr sz="1600" dirty="0">
                        <a:latin typeface="Microsoft YaHei"/>
                        <a:ea typeface="Microsoft YaHei"/>
                        <a:cs typeface="Microsoft YaHei"/>
                      </a:endParaRPr>
                    </a:p>
                    <a:p>
                      <a:pPr algn="l" rtl="0" eaLnBrk="0">
                        <a:lnSpc>
                          <a:spcPct val="149000"/>
                        </a:lnSpc>
                        <a:tabLst/>
                      </a:pPr>
                      <a:endParaRPr sz="1000" dirty="0">
                        <a:latin typeface="Arial"/>
                        <a:ea typeface="Arial"/>
                        <a:cs typeface="Arial"/>
                      </a:endParaRPr>
                    </a:p>
                    <a:p>
                      <a:pPr algn="l" rtl="0" eaLnBrk="0">
                        <a:lnSpc>
                          <a:spcPct val="150000"/>
                        </a:lnSpc>
                        <a:tabLst/>
                      </a:pPr>
                      <a:endParaRPr sz="1000" dirty="0">
                        <a:latin typeface="Arial"/>
                        <a:ea typeface="Arial"/>
                        <a:cs typeface="Arial"/>
                      </a:endParaRPr>
                    </a:p>
                    <a:p>
                      <a:pPr algn="l" rtl="0" eaLnBrk="0">
                        <a:lnSpc>
                          <a:spcPct val="117000"/>
                        </a:lnSpc>
                        <a:tabLst/>
                      </a:pPr>
                      <a:endParaRPr sz="300" dirty="0">
                        <a:latin typeface="Arial"/>
                        <a:ea typeface="Arial"/>
                        <a:cs typeface="Arial"/>
                      </a:endParaRPr>
                    </a:p>
                    <a:p>
                      <a:pPr marL="233045" indent="-1905" algn="l" rtl="0" eaLnBrk="0">
                        <a:lnSpc>
                          <a:spcPct val="117000"/>
                        </a:lnSpc>
                        <a:tabLst/>
                      </a:pPr>
                      <a:r>
                        <a:rPr sz="1400" kern="0" spc="0" dirty="0">
                          <a:solidFill>
                            <a:srgbClr val="000000">
                              <a:alpha val="100000"/>
                            </a:srgbClr>
                          </a:solidFill>
                          <a:latin typeface="Microsoft YaHei"/>
                          <a:ea typeface="Microsoft YaHei"/>
                          <a:cs typeface="Microsoft YaHei"/>
                        </a:rPr>
                        <a:t>各种压力等级的输配系统调压装置未设置超压</a:t>
                      </a:r>
                      <a:r>
                        <a:rPr sz="1400" kern="0" spc="-10" dirty="0">
                          <a:solidFill>
                            <a:srgbClr val="000000">
                              <a:alpha val="100000"/>
                            </a:srgbClr>
                          </a:solidFill>
                          <a:latin typeface="Microsoft YaHei"/>
                          <a:ea typeface="Microsoft YaHei"/>
                          <a:cs typeface="Microsoft YaHei"/>
                        </a:rPr>
                        <a:t>切断</a:t>
                      </a:r>
                      <a:r>
                        <a:rPr sz="1400" kern="0" spc="0" dirty="0">
                          <a:solidFill>
                            <a:srgbClr val="000000">
                              <a:alpha val="100000"/>
                            </a:srgbClr>
                          </a:solidFill>
                          <a:latin typeface="Microsoft YaHei"/>
                          <a:ea typeface="Microsoft YaHei"/>
                          <a:cs typeface="Microsoft YaHei"/>
                        </a:rPr>
                        <a:t>      </a:t>
                      </a:r>
                      <a:r>
                        <a:rPr sz="1400" kern="0" spc="-30" dirty="0">
                          <a:solidFill>
                            <a:srgbClr val="000000">
                              <a:alpha val="100000"/>
                            </a:srgbClr>
                          </a:solidFill>
                          <a:latin typeface="Microsoft YaHei"/>
                          <a:ea typeface="Microsoft YaHei"/>
                          <a:cs typeface="Microsoft YaHei"/>
                        </a:rPr>
                        <a:t>或安全放散装置 ，构成重大隐患。</a:t>
                      </a:r>
                      <a:endParaRPr sz="1400" dirty="0">
                        <a:latin typeface="Microsoft YaHei"/>
                        <a:ea typeface="Microsoft YaHei"/>
                        <a:cs typeface="Microsoft YaHei"/>
                      </a:endParaRPr>
                    </a:p>
                  </a:txBody>
                  <a:tcPr marL="0" marR="0" marT="0" marB="0">
                    <a:lnL w="12700" cap="flat" cmpd="sng" algn="ctr">
                      <a:solidFill>
                        <a:srgbClr val="8EBFD6"/>
                      </a:solidFill>
                      <a:prstDash val="solid"/>
                      <a:round/>
                      <a:headEnd type="none" w="med" len="med"/>
                      <a:tailEnd type="none" w="med" len="med"/>
                    </a:lnL>
                    <a:lnR w="12700" cap="flat" cmpd="sng" algn="ctr">
                      <a:solidFill>
                        <a:srgbClr val="8EBFD6"/>
                      </a:solidFill>
                      <a:prstDash val="solid"/>
                      <a:round/>
                      <a:headEnd type="none" w="med" len="med"/>
                      <a:tailEnd type="none" w="med" len="med"/>
                    </a:lnR>
                    <a:lnT w="12700" cap="flat" cmpd="sng" algn="ctr">
                      <a:solidFill>
                        <a:srgbClr val="8EBFD6"/>
                      </a:solidFill>
                      <a:prstDash val="solid"/>
                      <a:round/>
                      <a:headEnd type="none" w="med" len="med"/>
                      <a:tailEnd type="none" w="med" len="med"/>
                    </a:lnT>
                    <a:lnB w="12700" cap="flat" cmpd="sng" algn="ctr">
                      <a:solidFill>
                        <a:srgbClr val="8EBFD6"/>
                      </a:solidFill>
                      <a:prstDash val="solid"/>
                      <a:round/>
                      <a:headEnd type="none" w="med" len="med"/>
                      <a:tailEnd type="none" w="med" len="med"/>
                    </a:lnB>
                  </a:tcPr>
                </a:tc>
                <a:tc>
                  <a:txBody>
                    <a:bodyPr/>
                    <a:lstStyle/>
                    <a:p>
                      <a:pPr algn="l" rtl="0" eaLnBrk="0">
                        <a:lnSpc>
                          <a:spcPct val="161000"/>
                        </a:lnSpc>
                        <a:tabLst/>
                      </a:pPr>
                      <a:endParaRPr sz="1000" dirty="0">
                        <a:latin typeface="Arial"/>
                        <a:ea typeface="Arial"/>
                        <a:cs typeface="Arial"/>
                      </a:endParaRPr>
                    </a:p>
                    <a:p>
                      <a:pPr marL="1162050" algn="l" rtl="0" eaLnBrk="0">
                        <a:lnSpc>
                          <a:spcPct val="85000"/>
                        </a:lnSpc>
                        <a:spcBef>
                          <a:spcPts val="6"/>
                        </a:spcBef>
                        <a:tabLst/>
                      </a:pPr>
                      <a:r>
                        <a:rPr sz="1600" kern="0" spc="140" dirty="0">
                          <a:solidFill>
                            <a:srgbClr val="000000">
                              <a:alpha val="100000"/>
                            </a:srgbClr>
                          </a:solidFill>
                          <a:latin typeface="Microsoft YaHei"/>
                          <a:ea typeface="Microsoft YaHei"/>
                          <a:cs typeface="Microsoft YaHei"/>
                        </a:rPr>
                        <a:t>相关参考依据</a:t>
                      </a:r>
                      <a:endParaRPr sz="1600" dirty="0">
                        <a:latin typeface="Microsoft YaHei"/>
                        <a:ea typeface="Microsoft YaHei"/>
                        <a:cs typeface="Microsoft YaHei"/>
                      </a:endParaRPr>
                    </a:p>
                    <a:p>
                      <a:pPr algn="l" rtl="0" eaLnBrk="0">
                        <a:lnSpc>
                          <a:spcPct val="188000"/>
                        </a:lnSpc>
                        <a:tabLst/>
                      </a:pPr>
                      <a:endParaRPr sz="1000" dirty="0">
                        <a:latin typeface="Arial"/>
                        <a:ea typeface="Arial"/>
                        <a:cs typeface="Arial"/>
                      </a:endParaRPr>
                    </a:p>
                    <a:p>
                      <a:pPr marL="232409" indent="83819" algn="l" rtl="0" eaLnBrk="0">
                        <a:lnSpc>
                          <a:spcPct val="122000"/>
                        </a:lnSpc>
                        <a:spcBef>
                          <a:spcPts val="363"/>
                        </a:spcBef>
                        <a:tabLst/>
                      </a:pPr>
                      <a:r>
                        <a:rPr sz="1200" kern="0" spc="50" dirty="0">
                          <a:solidFill>
                            <a:srgbClr val="FF0000">
                              <a:alpha val="100000"/>
                            </a:srgbClr>
                          </a:solidFill>
                          <a:latin typeface="Microsoft YaHei"/>
                          <a:ea typeface="Microsoft YaHei"/>
                          <a:cs typeface="Microsoft YaHei"/>
                        </a:rPr>
                        <a:t>【依据】</a:t>
                      </a:r>
                      <a:r>
                        <a:rPr sz="1200" kern="0" spc="-120" dirty="0">
                          <a:solidFill>
                            <a:srgbClr val="FF0000">
                              <a:alpha val="100000"/>
                            </a:srgbClr>
                          </a:solidFill>
                          <a:latin typeface="Microsoft YaHei"/>
                          <a:ea typeface="Microsoft YaHei"/>
                          <a:cs typeface="Microsoft YaHei"/>
                        </a:rPr>
                        <a:t> </a:t>
                      </a:r>
                      <a:r>
                        <a:rPr sz="1200" kern="0" spc="50" dirty="0">
                          <a:solidFill>
                            <a:srgbClr val="000000">
                              <a:alpha val="100000"/>
                            </a:srgbClr>
                          </a:solidFill>
                          <a:latin typeface="Microsoft YaHei"/>
                          <a:ea typeface="Microsoft YaHei"/>
                          <a:cs typeface="Microsoft YaHei"/>
                        </a:rPr>
                        <a:t>《燃气工程项目规范》</a:t>
                      </a:r>
                      <a:r>
                        <a:rPr sz="1200" kern="0" spc="-100" dirty="0">
                          <a:solidFill>
                            <a:srgbClr val="000000">
                              <a:alpha val="100000"/>
                            </a:srgbClr>
                          </a:solidFill>
                          <a:latin typeface="Microsoft YaHei"/>
                          <a:ea typeface="Microsoft YaHei"/>
                          <a:cs typeface="Microsoft YaHei"/>
                        </a:rPr>
                        <a:t> </a:t>
                      </a:r>
                      <a:r>
                        <a:rPr sz="1200" kern="0" spc="50" dirty="0">
                          <a:solidFill>
                            <a:srgbClr val="000000">
                              <a:alpha val="100000"/>
                            </a:srgbClr>
                          </a:solidFill>
                          <a:latin typeface="Microsoft YaHei"/>
                          <a:ea typeface="Microsoft YaHei"/>
                          <a:cs typeface="Microsoft YaHei"/>
                        </a:rPr>
                        <a:t>第</a:t>
                      </a:r>
                      <a:r>
                        <a:rPr sz="1200" kern="0" spc="340" dirty="0">
                          <a:solidFill>
                            <a:srgbClr val="000000">
                              <a:alpha val="100000"/>
                            </a:srgbClr>
                          </a:solidFill>
                          <a:latin typeface="Microsoft YaHei"/>
                          <a:ea typeface="Microsoft YaHei"/>
                          <a:cs typeface="Microsoft YaHei"/>
                        </a:rPr>
                        <a:t> </a:t>
                      </a:r>
                      <a:r>
                        <a:rPr sz="1200" kern="0" spc="40" dirty="0">
                          <a:solidFill>
                            <a:srgbClr val="000000">
                              <a:alpha val="100000"/>
                            </a:srgbClr>
                          </a:solidFill>
                          <a:latin typeface="Microsoft YaHei"/>
                          <a:ea typeface="Microsoft YaHei"/>
                          <a:cs typeface="Microsoft YaHei"/>
                        </a:rPr>
                        <a:t>5.2.18</a:t>
                      </a:r>
                      <a:r>
                        <a:rPr sz="1200" kern="0" spc="0" dirty="0">
                          <a:solidFill>
                            <a:srgbClr val="000000">
                              <a:alpha val="100000"/>
                            </a:srgbClr>
                          </a:solidFill>
                          <a:latin typeface="Microsoft YaHei"/>
                          <a:ea typeface="Microsoft YaHei"/>
                          <a:cs typeface="Microsoft YaHei"/>
                        </a:rPr>
                        <a:t>         </a:t>
                      </a:r>
                      <a:r>
                        <a:rPr sz="1200" kern="0" spc="90" dirty="0">
                          <a:solidFill>
                            <a:srgbClr val="000000">
                              <a:alpha val="100000"/>
                            </a:srgbClr>
                          </a:solidFill>
                          <a:latin typeface="Microsoft YaHei"/>
                          <a:ea typeface="Microsoft YaHei"/>
                          <a:cs typeface="Microsoft YaHei"/>
                        </a:rPr>
                        <a:t>条 ：调压系统出口压力设定值应保持</a:t>
                      </a:r>
                      <a:r>
                        <a:rPr sz="1200" kern="0" spc="80" dirty="0">
                          <a:solidFill>
                            <a:srgbClr val="000000">
                              <a:alpha val="100000"/>
                            </a:srgbClr>
                          </a:solidFill>
                          <a:latin typeface="Microsoft YaHei"/>
                          <a:ea typeface="Microsoft YaHei"/>
                          <a:cs typeface="Microsoft YaHei"/>
                        </a:rPr>
                        <a:t>下游管</a:t>
                      </a:r>
                      <a:r>
                        <a:rPr sz="1200" kern="0" spc="0" dirty="0">
                          <a:solidFill>
                            <a:srgbClr val="000000">
                              <a:alpha val="100000"/>
                            </a:srgbClr>
                          </a:solidFill>
                          <a:latin typeface="Microsoft YaHei"/>
                          <a:ea typeface="Microsoft YaHei"/>
                          <a:cs typeface="Microsoft YaHei"/>
                        </a:rPr>
                        <a:t>       </a:t>
                      </a:r>
                      <a:r>
                        <a:rPr sz="1200" kern="0" spc="90" dirty="0">
                          <a:solidFill>
                            <a:srgbClr val="000000">
                              <a:alpha val="100000"/>
                            </a:srgbClr>
                          </a:solidFill>
                          <a:latin typeface="Microsoft YaHei"/>
                          <a:ea typeface="Microsoft YaHei"/>
                          <a:cs typeface="Microsoft YaHei"/>
                        </a:rPr>
                        <a:t>道压力在系统允许的范围内</a:t>
                      </a:r>
                      <a:r>
                        <a:rPr sz="1200" kern="0" spc="-80" dirty="0">
                          <a:solidFill>
                            <a:srgbClr val="000000">
                              <a:alpha val="100000"/>
                            </a:srgbClr>
                          </a:solidFill>
                          <a:latin typeface="Microsoft YaHei"/>
                          <a:ea typeface="Microsoft YaHei"/>
                          <a:cs typeface="Microsoft YaHei"/>
                        </a:rPr>
                        <a:t> </a:t>
                      </a:r>
                      <a:r>
                        <a:rPr sz="1200" kern="0" spc="90" dirty="0">
                          <a:solidFill>
                            <a:srgbClr val="000000">
                              <a:alpha val="100000"/>
                            </a:srgbClr>
                          </a:solidFill>
                          <a:latin typeface="Microsoft YaHei"/>
                          <a:ea typeface="Microsoft YaHei"/>
                          <a:cs typeface="Microsoft YaHei"/>
                        </a:rPr>
                        <a:t>。</a:t>
                      </a:r>
                      <a:r>
                        <a:rPr sz="1200" kern="0" spc="-220" dirty="0">
                          <a:solidFill>
                            <a:srgbClr val="000000">
                              <a:alpha val="100000"/>
                            </a:srgbClr>
                          </a:solidFill>
                          <a:latin typeface="Microsoft YaHei"/>
                          <a:ea typeface="Microsoft YaHei"/>
                          <a:cs typeface="Microsoft YaHei"/>
                        </a:rPr>
                        <a:t> </a:t>
                      </a:r>
                      <a:r>
                        <a:rPr sz="1200" kern="0" spc="90" dirty="0">
                          <a:solidFill>
                            <a:srgbClr val="000000">
                              <a:alpha val="100000"/>
                            </a:srgbClr>
                          </a:solidFill>
                          <a:latin typeface="Microsoft YaHei"/>
                          <a:ea typeface="Microsoft YaHei"/>
                          <a:cs typeface="Microsoft YaHei"/>
                        </a:rPr>
                        <a:t>调压装置应设</a:t>
                      </a:r>
                      <a:r>
                        <a:rPr sz="1200" kern="0" spc="0" dirty="0">
                          <a:solidFill>
                            <a:srgbClr val="000000">
                              <a:alpha val="100000"/>
                            </a:srgbClr>
                          </a:solidFill>
                          <a:latin typeface="Microsoft YaHei"/>
                          <a:ea typeface="Microsoft YaHei"/>
                          <a:cs typeface="Microsoft YaHei"/>
                        </a:rPr>
                        <a:t>       </a:t>
                      </a:r>
                      <a:r>
                        <a:rPr sz="1200" kern="0" spc="110" dirty="0">
                          <a:solidFill>
                            <a:srgbClr val="000000">
                              <a:alpha val="100000"/>
                            </a:srgbClr>
                          </a:solidFill>
                          <a:latin typeface="Microsoft YaHei"/>
                          <a:ea typeface="Microsoft YaHei"/>
                          <a:cs typeface="Microsoft YaHei"/>
                        </a:rPr>
                        <a:t>置防止燃气出口压力超过下游压力允许值的</a:t>
                      </a:r>
                      <a:r>
                        <a:rPr sz="1200" kern="0" spc="0" dirty="0">
                          <a:solidFill>
                            <a:srgbClr val="000000">
                              <a:alpha val="100000"/>
                            </a:srgbClr>
                          </a:solidFill>
                          <a:latin typeface="Microsoft YaHei"/>
                          <a:ea typeface="Microsoft YaHei"/>
                          <a:cs typeface="Microsoft YaHei"/>
                        </a:rPr>
                        <a:t>       </a:t>
                      </a:r>
                      <a:r>
                        <a:rPr sz="1200" kern="0" spc="90" dirty="0">
                          <a:solidFill>
                            <a:srgbClr val="000000">
                              <a:alpha val="100000"/>
                            </a:srgbClr>
                          </a:solidFill>
                          <a:latin typeface="Microsoft YaHei"/>
                          <a:ea typeface="Microsoft YaHei"/>
                          <a:cs typeface="Microsoft YaHei"/>
                        </a:rPr>
                        <a:t>安全保护装置。</a:t>
                      </a:r>
                      <a:endParaRPr sz="1200" dirty="0">
                        <a:latin typeface="Microsoft YaHei"/>
                        <a:ea typeface="Microsoft YaHei"/>
                        <a:cs typeface="Microsoft YaHei"/>
                      </a:endParaRPr>
                    </a:p>
                    <a:p>
                      <a:pPr marL="230504" indent="83185" algn="l" rtl="0" eaLnBrk="0">
                        <a:lnSpc>
                          <a:spcPct val="119000"/>
                        </a:lnSpc>
                        <a:spcBef>
                          <a:spcPts val="81"/>
                        </a:spcBef>
                        <a:tabLst/>
                      </a:pPr>
                      <a:r>
                        <a:rPr sz="1200" kern="0" spc="50" dirty="0">
                          <a:solidFill>
                            <a:srgbClr val="FF0000">
                              <a:alpha val="100000"/>
                            </a:srgbClr>
                          </a:solidFill>
                          <a:latin typeface="Microsoft YaHei"/>
                          <a:ea typeface="Microsoft YaHei"/>
                          <a:cs typeface="Microsoft YaHei"/>
                        </a:rPr>
                        <a:t>〖解读〗</a:t>
                      </a:r>
                      <a:r>
                        <a:rPr sz="1200" kern="0" spc="-100" dirty="0">
                          <a:solidFill>
                            <a:srgbClr val="FF0000">
                              <a:alpha val="100000"/>
                            </a:srgbClr>
                          </a:solidFill>
                          <a:latin typeface="Microsoft YaHei"/>
                          <a:ea typeface="Microsoft YaHei"/>
                          <a:cs typeface="Microsoft YaHei"/>
                        </a:rPr>
                        <a:t> </a:t>
                      </a:r>
                      <a:r>
                        <a:rPr sz="1200" kern="0" spc="50" dirty="0">
                          <a:solidFill>
                            <a:srgbClr val="FF0000">
                              <a:alpha val="100000"/>
                            </a:srgbClr>
                          </a:solidFill>
                          <a:latin typeface="Microsoft YaHei"/>
                          <a:ea typeface="Microsoft YaHei"/>
                          <a:cs typeface="Microsoft YaHei"/>
                        </a:rPr>
                        <a:t>管道系统中其管道</a:t>
                      </a:r>
                      <a:r>
                        <a:rPr sz="1200" kern="0" spc="40" dirty="0">
                          <a:solidFill>
                            <a:srgbClr val="FF0000">
                              <a:alpha val="100000"/>
                            </a:srgbClr>
                          </a:solidFill>
                          <a:latin typeface="Microsoft YaHei"/>
                          <a:ea typeface="Microsoft YaHei"/>
                          <a:cs typeface="Microsoft YaHei"/>
                        </a:rPr>
                        <a:t>设计压力</a:t>
                      </a:r>
                      <a:r>
                        <a:rPr sz="1200" kern="0" spc="-160" dirty="0">
                          <a:solidFill>
                            <a:srgbClr val="FF0000">
                              <a:alpha val="100000"/>
                            </a:srgbClr>
                          </a:solidFill>
                          <a:latin typeface="Microsoft YaHei"/>
                          <a:ea typeface="Microsoft YaHei"/>
                          <a:cs typeface="Microsoft YaHei"/>
                        </a:rPr>
                        <a:t> </a:t>
                      </a:r>
                      <a:r>
                        <a:rPr sz="1200" kern="0" spc="40" dirty="0">
                          <a:solidFill>
                            <a:srgbClr val="FF0000">
                              <a:alpha val="100000"/>
                            </a:srgbClr>
                          </a:solidFill>
                          <a:latin typeface="Microsoft YaHei"/>
                          <a:ea typeface="Microsoft YaHei"/>
                          <a:cs typeface="Microsoft YaHei"/>
                        </a:rPr>
                        <a:t>、</a:t>
                      </a:r>
                      <a:r>
                        <a:rPr sz="1200" kern="0" spc="-210" dirty="0">
                          <a:solidFill>
                            <a:srgbClr val="FF0000">
                              <a:alpha val="100000"/>
                            </a:srgbClr>
                          </a:solidFill>
                          <a:latin typeface="Microsoft YaHei"/>
                          <a:ea typeface="Microsoft YaHei"/>
                          <a:cs typeface="Microsoft YaHei"/>
                        </a:rPr>
                        <a:t> </a:t>
                      </a:r>
                      <a:r>
                        <a:rPr sz="1200" kern="0" spc="40" dirty="0">
                          <a:solidFill>
                            <a:srgbClr val="FF0000">
                              <a:alpha val="100000"/>
                            </a:srgbClr>
                          </a:solidFill>
                          <a:latin typeface="Microsoft YaHei"/>
                          <a:ea typeface="Microsoft YaHei"/>
                          <a:cs typeface="Microsoft YaHei"/>
                        </a:rPr>
                        <a:t>设备</a:t>
                      </a:r>
                      <a:r>
                        <a:rPr sz="1200" kern="0" spc="0" dirty="0">
                          <a:solidFill>
                            <a:srgbClr val="FF0000">
                              <a:alpha val="100000"/>
                            </a:srgbClr>
                          </a:solidFill>
                          <a:latin typeface="Microsoft YaHei"/>
                          <a:ea typeface="Microsoft YaHei"/>
                          <a:cs typeface="Microsoft YaHei"/>
                        </a:rPr>
                        <a:t>       </a:t>
                      </a:r>
                      <a:r>
                        <a:rPr sz="1200" kern="0" spc="100" dirty="0">
                          <a:solidFill>
                            <a:srgbClr val="FF0000">
                              <a:alpha val="100000"/>
                            </a:srgbClr>
                          </a:solidFill>
                          <a:latin typeface="Microsoft YaHei"/>
                          <a:ea typeface="Microsoft YaHei"/>
                          <a:cs typeface="Microsoft YaHei"/>
                        </a:rPr>
                        <a:t>选型压力</a:t>
                      </a:r>
                      <a:r>
                        <a:rPr sz="1200" kern="0" spc="-160" dirty="0">
                          <a:solidFill>
                            <a:srgbClr val="FF0000">
                              <a:alpha val="100000"/>
                            </a:srgbClr>
                          </a:solidFill>
                          <a:latin typeface="Microsoft YaHei"/>
                          <a:ea typeface="Microsoft YaHei"/>
                          <a:cs typeface="Microsoft YaHei"/>
                        </a:rPr>
                        <a:t> </a:t>
                      </a:r>
                      <a:r>
                        <a:rPr sz="1200" kern="0" spc="100" dirty="0">
                          <a:solidFill>
                            <a:srgbClr val="FF0000">
                              <a:alpha val="100000"/>
                            </a:srgbClr>
                          </a:solidFill>
                          <a:latin typeface="Microsoft YaHei"/>
                          <a:ea typeface="Microsoft YaHei"/>
                          <a:cs typeface="Microsoft YaHei"/>
                        </a:rPr>
                        <a:t>、</a:t>
                      </a:r>
                      <a:r>
                        <a:rPr sz="1200" kern="0" spc="-220" dirty="0">
                          <a:solidFill>
                            <a:srgbClr val="FF0000">
                              <a:alpha val="100000"/>
                            </a:srgbClr>
                          </a:solidFill>
                          <a:latin typeface="Microsoft YaHei"/>
                          <a:ea typeface="Microsoft YaHei"/>
                          <a:cs typeface="Microsoft YaHei"/>
                        </a:rPr>
                        <a:t> </a:t>
                      </a:r>
                      <a:r>
                        <a:rPr sz="1200" kern="0" spc="100" dirty="0">
                          <a:solidFill>
                            <a:srgbClr val="FF0000">
                              <a:alpha val="100000"/>
                            </a:srgbClr>
                          </a:solidFill>
                          <a:latin typeface="Microsoft YaHei"/>
                          <a:ea typeface="Microsoft YaHei"/>
                          <a:cs typeface="Microsoft YaHei"/>
                        </a:rPr>
                        <a:t>系统运行压</a:t>
                      </a:r>
                      <a:r>
                        <a:rPr sz="1200" kern="0" spc="90" dirty="0">
                          <a:solidFill>
                            <a:srgbClr val="FF0000">
                              <a:alpha val="100000"/>
                            </a:srgbClr>
                          </a:solidFill>
                          <a:latin typeface="Microsoft YaHei"/>
                          <a:ea typeface="Microsoft YaHei"/>
                          <a:cs typeface="Microsoft YaHei"/>
                        </a:rPr>
                        <a:t>力都应在系统允许的</a:t>
                      </a:r>
                      <a:r>
                        <a:rPr sz="1200" kern="0" spc="0" dirty="0">
                          <a:solidFill>
                            <a:srgbClr val="FF0000">
                              <a:alpha val="100000"/>
                            </a:srgbClr>
                          </a:solidFill>
                          <a:latin typeface="Microsoft YaHei"/>
                          <a:ea typeface="Microsoft YaHei"/>
                          <a:cs typeface="Microsoft YaHei"/>
                        </a:rPr>
                        <a:t>       </a:t>
                      </a:r>
                      <a:r>
                        <a:rPr sz="1200" kern="0" spc="70" dirty="0">
                          <a:solidFill>
                            <a:srgbClr val="FF0000">
                              <a:alpha val="100000"/>
                            </a:srgbClr>
                          </a:solidFill>
                          <a:latin typeface="Microsoft YaHei"/>
                          <a:ea typeface="Microsoft YaHei"/>
                          <a:cs typeface="Microsoft YaHei"/>
                        </a:rPr>
                        <a:t>压力范围内 ，不得超压 ，调压系统</a:t>
                      </a:r>
                      <a:r>
                        <a:rPr sz="1200" kern="0" spc="60" dirty="0">
                          <a:solidFill>
                            <a:srgbClr val="FF0000">
                              <a:alpha val="100000"/>
                            </a:srgbClr>
                          </a:solidFill>
                          <a:latin typeface="Microsoft YaHei"/>
                          <a:ea typeface="Microsoft YaHei"/>
                          <a:cs typeface="Microsoft YaHei"/>
                        </a:rPr>
                        <a:t>出口压力</a:t>
                      </a:r>
                      <a:r>
                        <a:rPr sz="1200" kern="0" spc="0" dirty="0">
                          <a:solidFill>
                            <a:srgbClr val="FF0000">
                              <a:alpha val="100000"/>
                            </a:srgbClr>
                          </a:solidFill>
                          <a:latin typeface="Microsoft YaHei"/>
                          <a:ea typeface="Microsoft YaHei"/>
                          <a:cs typeface="Microsoft YaHei"/>
                        </a:rPr>
                        <a:t>       </a:t>
                      </a:r>
                      <a:r>
                        <a:rPr sz="1200" kern="0" spc="70" dirty="0">
                          <a:solidFill>
                            <a:srgbClr val="FF0000">
                              <a:alpha val="100000"/>
                            </a:srgbClr>
                          </a:solidFill>
                          <a:latin typeface="Microsoft YaHei"/>
                          <a:ea typeface="Microsoft YaHei"/>
                          <a:cs typeface="Microsoft YaHei"/>
                        </a:rPr>
                        <a:t>设定值必须符合这一要求</a:t>
                      </a:r>
                      <a:r>
                        <a:rPr sz="1200" kern="0" spc="-160" dirty="0">
                          <a:solidFill>
                            <a:srgbClr val="FF0000">
                              <a:alpha val="100000"/>
                            </a:srgbClr>
                          </a:solidFill>
                          <a:latin typeface="Microsoft YaHei"/>
                          <a:ea typeface="Microsoft YaHei"/>
                          <a:cs typeface="Microsoft YaHei"/>
                        </a:rPr>
                        <a:t> </a:t>
                      </a:r>
                      <a:r>
                        <a:rPr sz="1200" kern="0" spc="70" dirty="0">
                          <a:solidFill>
                            <a:srgbClr val="FF0000">
                              <a:alpha val="100000"/>
                            </a:srgbClr>
                          </a:solidFill>
                          <a:latin typeface="Microsoft YaHei"/>
                          <a:ea typeface="Microsoft YaHei"/>
                          <a:cs typeface="Microsoft YaHei"/>
                        </a:rPr>
                        <a:t>。</a:t>
                      </a:r>
                      <a:r>
                        <a:rPr sz="1200" kern="0" spc="-140" dirty="0">
                          <a:solidFill>
                            <a:srgbClr val="FF0000">
                              <a:alpha val="100000"/>
                            </a:srgbClr>
                          </a:solidFill>
                          <a:latin typeface="Microsoft YaHei"/>
                          <a:ea typeface="Microsoft YaHei"/>
                          <a:cs typeface="Microsoft YaHei"/>
                        </a:rPr>
                        <a:t> </a:t>
                      </a:r>
                      <a:r>
                        <a:rPr sz="1200" kern="0" spc="70" dirty="0">
                          <a:solidFill>
                            <a:srgbClr val="FF0000">
                              <a:alpha val="100000"/>
                            </a:srgbClr>
                          </a:solidFill>
                          <a:latin typeface="Microsoft YaHei"/>
                          <a:ea typeface="Microsoft YaHei"/>
                          <a:cs typeface="Microsoft YaHei"/>
                        </a:rPr>
                        <a:t>因此 ，调</a:t>
                      </a:r>
                      <a:r>
                        <a:rPr sz="1200" kern="0" spc="60" dirty="0">
                          <a:solidFill>
                            <a:srgbClr val="FF0000">
                              <a:alpha val="100000"/>
                            </a:srgbClr>
                          </a:solidFill>
                          <a:latin typeface="Microsoft YaHei"/>
                          <a:ea typeface="Microsoft YaHei"/>
                          <a:cs typeface="Microsoft YaHei"/>
                        </a:rPr>
                        <a:t>压装置</a:t>
                      </a:r>
                      <a:r>
                        <a:rPr sz="1200" kern="0" spc="0" dirty="0">
                          <a:solidFill>
                            <a:srgbClr val="FF0000">
                              <a:alpha val="100000"/>
                            </a:srgbClr>
                          </a:solidFill>
                          <a:latin typeface="Microsoft YaHei"/>
                          <a:ea typeface="Microsoft YaHei"/>
                          <a:cs typeface="Microsoft YaHei"/>
                        </a:rPr>
                        <a:t>       </a:t>
                      </a:r>
                      <a:r>
                        <a:rPr sz="1200" kern="0" spc="90" dirty="0">
                          <a:solidFill>
                            <a:srgbClr val="FF0000">
                              <a:alpha val="100000"/>
                            </a:srgbClr>
                          </a:solidFill>
                          <a:latin typeface="Microsoft YaHei"/>
                          <a:ea typeface="Microsoft YaHei"/>
                          <a:cs typeface="Microsoft YaHei"/>
                        </a:rPr>
                        <a:t>应设置超压安全保护装置 ，以确保系统压</a:t>
                      </a:r>
                      <a:r>
                        <a:rPr sz="1200" kern="0" spc="80" dirty="0">
                          <a:solidFill>
                            <a:srgbClr val="FF0000">
                              <a:alpha val="100000"/>
                            </a:srgbClr>
                          </a:solidFill>
                          <a:latin typeface="Microsoft YaHei"/>
                          <a:ea typeface="Microsoft YaHei"/>
                          <a:cs typeface="Microsoft YaHei"/>
                        </a:rPr>
                        <a:t>力</a:t>
                      </a:r>
                      <a:r>
                        <a:rPr sz="1200" kern="0" spc="-10" dirty="0">
                          <a:solidFill>
                            <a:srgbClr val="FF0000">
                              <a:alpha val="100000"/>
                            </a:srgbClr>
                          </a:solidFill>
                          <a:latin typeface="Microsoft YaHei"/>
                          <a:ea typeface="Microsoft YaHei"/>
                          <a:cs typeface="Microsoft YaHei"/>
                        </a:rPr>
                        <a:t>       </a:t>
                      </a:r>
                      <a:r>
                        <a:rPr sz="1200" kern="0" spc="90" dirty="0">
                          <a:solidFill>
                            <a:srgbClr val="FF0000">
                              <a:alpha val="100000"/>
                            </a:srgbClr>
                          </a:solidFill>
                          <a:latin typeface="Microsoft YaHei"/>
                          <a:ea typeface="Microsoft YaHei"/>
                          <a:cs typeface="Microsoft YaHei"/>
                        </a:rPr>
                        <a:t>在允许范围内正常运行 ，在调压系统失效</a:t>
                      </a:r>
                      <a:r>
                        <a:rPr sz="1200" kern="0" spc="80" dirty="0">
                          <a:solidFill>
                            <a:srgbClr val="FF0000">
                              <a:alpha val="100000"/>
                            </a:srgbClr>
                          </a:solidFill>
                          <a:latin typeface="Microsoft YaHei"/>
                          <a:ea typeface="Microsoft YaHei"/>
                          <a:cs typeface="Microsoft YaHei"/>
                        </a:rPr>
                        <a:t>时</a:t>
                      </a:r>
                      <a:r>
                        <a:rPr sz="1200" kern="0" spc="-10" dirty="0">
                          <a:solidFill>
                            <a:srgbClr val="FF0000">
                              <a:alpha val="100000"/>
                            </a:srgbClr>
                          </a:solidFill>
                          <a:latin typeface="Microsoft YaHei"/>
                          <a:ea typeface="Microsoft YaHei"/>
                          <a:cs typeface="Microsoft YaHei"/>
                        </a:rPr>
                        <a:t>       </a:t>
                      </a:r>
                      <a:r>
                        <a:rPr sz="1200" kern="0" spc="110" dirty="0">
                          <a:solidFill>
                            <a:srgbClr val="FF0000">
                              <a:alpha val="100000"/>
                            </a:srgbClr>
                          </a:solidFill>
                          <a:latin typeface="Microsoft YaHei"/>
                          <a:ea typeface="Microsoft YaHei"/>
                          <a:cs typeface="Microsoft YaHei"/>
                        </a:rPr>
                        <a:t>超压安全保护装置应能自动运行。</a:t>
                      </a:r>
                      <a:endParaRPr sz="1200" dirty="0">
                        <a:latin typeface="Microsoft YaHei"/>
                        <a:ea typeface="Microsoft YaHei"/>
                        <a:cs typeface="Microsoft YaHei"/>
                      </a:endParaRPr>
                    </a:p>
                  </a:txBody>
                  <a:tcPr marL="0" marR="0" marT="0" marB="0">
                    <a:lnL w="12700" cap="flat" cmpd="sng" algn="ctr">
                      <a:solidFill>
                        <a:srgbClr val="8EBFD6"/>
                      </a:solidFill>
                      <a:prstDash val="solid"/>
                      <a:round/>
                      <a:headEnd type="none" w="med" len="med"/>
                      <a:tailEnd type="none" w="med" len="med"/>
                    </a:lnL>
                    <a:lnR>
                      <a:noFill/>
                    </a:lnR>
                    <a:lnT w="12700" cap="flat" cmpd="sng" algn="ctr">
                      <a:solidFill>
                        <a:srgbClr val="8EBFD6"/>
                      </a:solidFill>
                      <a:prstDash val="solid"/>
                      <a:round/>
                      <a:headEnd type="none" w="med" len="med"/>
                      <a:tailEnd type="none" w="med" len="med"/>
                    </a:lnT>
                    <a:lnB w="12700" cap="flat" cmpd="sng" algn="ctr">
                      <a:solidFill>
                        <a:srgbClr val="8EBFD6"/>
                      </a:solidFill>
                      <a:prstDash val="solid"/>
                      <a:round/>
                      <a:headEnd type="none" w="med" len="med"/>
                      <a:tailEnd type="none" w="med" len="med"/>
                    </a:lnB>
                  </a:tcPr>
                </a:tc>
                <a:extLst>
                  <a:ext uri="{0D108BD9-81ED-4DB2-BD59-A6C34878D82A}">
                    <a16:rowId xmlns:a16="http://schemas.microsoft.com/office/drawing/2014/main" val="10000"/>
                  </a:ext>
                </a:extLst>
              </a:tr>
            </a:tbl>
          </a:graphicData>
        </a:graphic>
      </p:graphicFrame>
      <p:sp>
        <p:nvSpPr>
          <p:cNvPr id="1950" name="textbox 1950"/>
          <p:cNvSpPr/>
          <p:nvPr/>
        </p:nvSpPr>
        <p:spPr>
          <a:xfrm>
            <a:off x="702236" y="510426"/>
            <a:ext cx="9603105" cy="1052194"/>
          </a:xfrm>
          <a:prstGeom prst="rect">
            <a:avLst/>
          </a:prstGeom>
          <a:noFill/>
          <a:ln w="0" cap="flat">
            <a:noFill/>
            <a:prstDash val="solid"/>
            <a:miter lim="0"/>
          </a:ln>
        </p:spPr>
        <p:txBody>
          <a:bodyPr vert="horz" wrap="square" lIns="0" tIns="0" rIns="0" bIns="0"/>
          <a:lstStyle/>
          <a:p>
            <a:pPr algn="l" rtl="0" eaLnBrk="0">
              <a:lnSpc>
                <a:spcPct val="83341"/>
              </a:lnSpc>
              <a:tabLst/>
            </a:pPr>
            <a:endParaRPr sz="100" dirty="0">
              <a:latin typeface="Arial"/>
              <a:ea typeface="Arial"/>
              <a:cs typeface="Arial"/>
            </a:endParaRPr>
          </a:p>
          <a:p>
            <a:pPr marL="215900" algn="l" rtl="0" eaLnBrk="0">
              <a:lnSpc>
                <a:spcPts val="4227"/>
              </a:lnSpc>
              <a:tabLst/>
            </a:pPr>
            <a:r>
              <a:rPr sz="3200" b="1" kern="0" spc="-80" dirty="0">
                <a:solidFill>
                  <a:srgbClr val="000000">
                    <a:alpha val="100000"/>
                  </a:srgbClr>
                </a:solidFill>
                <a:latin typeface="Microsoft YaHei"/>
                <a:ea typeface="Microsoft YaHei"/>
                <a:cs typeface="Microsoft YaHei"/>
              </a:rPr>
              <a:t>《城镇燃气经营安全重大隐患判定标准》解析</a:t>
            </a:r>
            <a:endParaRPr sz="3200" dirty="0">
              <a:latin typeface="Microsoft YaHei"/>
              <a:ea typeface="Microsoft YaHei"/>
              <a:cs typeface="Microsoft YaHei"/>
            </a:endParaRPr>
          </a:p>
          <a:p>
            <a:pPr algn="l" rtl="0" eaLnBrk="0">
              <a:lnSpc>
                <a:spcPct val="104000"/>
              </a:lnSpc>
              <a:tabLst/>
            </a:pPr>
            <a:endParaRPr sz="1000" dirty="0">
              <a:latin typeface="Arial"/>
              <a:ea typeface="Arial"/>
              <a:cs typeface="Arial"/>
            </a:endParaRPr>
          </a:p>
          <a:p>
            <a:pPr algn="l" rtl="0" eaLnBrk="0">
              <a:lnSpc>
                <a:spcPct val="100000"/>
              </a:lnSpc>
              <a:tabLst/>
            </a:pPr>
            <a:endParaRPr sz="400" dirty="0">
              <a:latin typeface="Arial"/>
              <a:ea typeface="Arial"/>
              <a:cs typeface="Arial"/>
            </a:endParaRPr>
          </a:p>
          <a:p>
            <a:pPr marL="52069" algn="l" rtl="0" eaLnBrk="0">
              <a:lnSpc>
                <a:spcPts val="2123"/>
              </a:lnSpc>
              <a:spcBef>
                <a:spcPts val="1"/>
              </a:spcBef>
              <a:tabLst/>
            </a:pPr>
            <a:r>
              <a:rPr sz="1600" kern="0" spc="10" dirty="0">
                <a:solidFill>
                  <a:srgbClr val="FF0000">
                    <a:alpha val="100000"/>
                  </a:srgbClr>
                </a:solidFill>
                <a:latin typeface="Wingdings"/>
                <a:ea typeface="Wingdings"/>
                <a:cs typeface="Wingdings"/>
              </a:rPr>
              <a:t>n</a:t>
            </a:r>
            <a:r>
              <a:rPr sz="1600" kern="0" spc="-570" dirty="0">
                <a:solidFill>
                  <a:srgbClr val="FF0000">
                    <a:alpha val="100000"/>
                  </a:srgbClr>
                </a:solidFill>
                <a:latin typeface="Wingdings"/>
                <a:ea typeface="Wingdings"/>
                <a:cs typeface="Wingdings"/>
              </a:rPr>
              <a:t> </a:t>
            </a:r>
            <a:r>
              <a:rPr sz="1600" kern="0" spc="10" dirty="0">
                <a:solidFill>
                  <a:srgbClr val="000000">
                    <a:alpha val="100000"/>
                  </a:srgbClr>
                </a:solidFill>
                <a:latin typeface="Microsoft YaHei"/>
                <a:ea typeface="Microsoft YaHei"/>
                <a:cs typeface="Microsoft YaHei"/>
              </a:rPr>
              <a:t>第六条  燃气经营者在燃气管道和</a:t>
            </a:r>
            <a:r>
              <a:rPr sz="1600" kern="0" spc="0" dirty="0">
                <a:solidFill>
                  <a:srgbClr val="000000">
                    <a:alpha val="100000"/>
                  </a:srgbClr>
                </a:solidFill>
                <a:latin typeface="Microsoft YaHei"/>
                <a:ea typeface="Microsoft YaHei"/>
                <a:cs typeface="Microsoft YaHei"/>
              </a:rPr>
              <a:t>调压设施安全管理中 ，有下列情形之一的 ，判定为重大隐患:（ 3种）</a:t>
            </a:r>
            <a:endParaRPr sz="1600" dirty="0">
              <a:latin typeface="Microsoft YaHei"/>
              <a:ea typeface="Microsoft YaHei"/>
              <a:cs typeface="Microsoft YaHei"/>
            </a:endParaRPr>
          </a:p>
        </p:txBody>
      </p:sp>
      <p:pic>
        <p:nvPicPr>
          <p:cNvPr id="1952" name="picture 1952"/>
          <p:cNvPicPr>
            <a:picLocks noChangeAspect="1"/>
          </p:cNvPicPr>
          <p:nvPr/>
        </p:nvPicPr>
        <p:blipFill>
          <a:blip r:embed="rId2"/>
          <a:stretch>
            <a:fillRect/>
          </a:stretch>
        </p:blipFill>
        <p:spPr>
          <a:xfrm rot="21600000">
            <a:off x="4197095" y="4410455"/>
            <a:ext cx="2763011" cy="1728216"/>
          </a:xfrm>
          <a:prstGeom prst="rect">
            <a:avLst/>
          </a:prstGeom>
        </p:spPr>
      </p:pic>
      <p:sp>
        <p:nvSpPr>
          <p:cNvPr id="1954" name="textbox 1954"/>
          <p:cNvSpPr/>
          <p:nvPr/>
        </p:nvSpPr>
        <p:spPr>
          <a:xfrm>
            <a:off x="2152813" y="1966059"/>
            <a:ext cx="7809230" cy="295275"/>
          </a:xfrm>
          <a:prstGeom prst="rect">
            <a:avLst/>
          </a:prstGeom>
          <a:noFill/>
          <a:ln w="0" cap="flat">
            <a:noFill/>
            <a:prstDash val="solid"/>
            <a:miter lim="0"/>
          </a:ln>
        </p:spPr>
        <p:txBody>
          <a:bodyPr vert="horz" wrap="square" lIns="0" tIns="0" rIns="0" bIns="0"/>
          <a:lstStyle/>
          <a:p>
            <a:pPr algn="l" rtl="0" eaLnBrk="0">
              <a:lnSpc>
                <a:spcPct val="83341"/>
              </a:lnSpc>
              <a:tabLst/>
            </a:pPr>
            <a:endParaRPr sz="100" dirty="0">
              <a:latin typeface="Arial"/>
              <a:ea typeface="Arial"/>
              <a:cs typeface="Arial"/>
            </a:endParaRPr>
          </a:p>
          <a:p>
            <a:pPr algn="r" rtl="0" eaLnBrk="0">
              <a:lnSpc>
                <a:spcPts val="2123"/>
              </a:lnSpc>
              <a:tabLst/>
            </a:pPr>
            <a:r>
              <a:rPr sz="1600" kern="0" spc="80" dirty="0">
                <a:solidFill>
                  <a:srgbClr val="000000">
                    <a:alpha val="100000"/>
                  </a:srgbClr>
                </a:solidFill>
                <a:latin typeface="Microsoft YaHei"/>
                <a:ea typeface="Microsoft YaHei"/>
                <a:cs typeface="Microsoft YaHei"/>
              </a:rPr>
              <a:t>（ 三 ）调压装置未设置防</a:t>
            </a:r>
            <a:r>
              <a:rPr sz="1600" kern="0" spc="70" dirty="0">
                <a:solidFill>
                  <a:srgbClr val="000000">
                    <a:alpha val="100000"/>
                  </a:srgbClr>
                </a:solidFill>
                <a:latin typeface="Microsoft YaHei"/>
                <a:ea typeface="Microsoft YaHei"/>
                <a:cs typeface="Microsoft YaHei"/>
              </a:rPr>
              <a:t>止燃气出口压力超过下游压力允许值的安全保护措施。</a:t>
            </a:r>
            <a:endParaRPr sz="1600" dirty="0">
              <a:latin typeface="Microsoft YaHei"/>
              <a:ea typeface="Microsoft YaHei"/>
              <a:cs typeface="Microsoft YaHei"/>
            </a:endParaRPr>
          </a:p>
        </p:txBody>
      </p:sp>
      <p:pic>
        <p:nvPicPr>
          <p:cNvPr id="1956" name="picture 1956"/>
          <p:cNvPicPr>
            <a:picLocks noChangeAspect="1"/>
          </p:cNvPicPr>
          <p:nvPr/>
        </p:nvPicPr>
        <p:blipFill>
          <a:blip r:embed="rId3"/>
          <a:stretch>
            <a:fillRect/>
          </a:stretch>
        </p:blipFill>
        <p:spPr>
          <a:xfrm rot="21600000">
            <a:off x="11472671" y="0"/>
            <a:ext cx="719328" cy="720852"/>
          </a:xfrm>
          <a:prstGeom prst="rect">
            <a:avLst/>
          </a:prstGeom>
        </p:spPr>
      </p:pic>
      <p:pic>
        <p:nvPicPr>
          <p:cNvPr id="1958" name="picture 1958"/>
          <p:cNvPicPr>
            <a:picLocks noChangeAspect="1"/>
          </p:cNvPicPr>
          <p:nvPr/>
        </p:nvPicPr>
        <p:blipFill>
          <a:blip r:embed="rId4"/>
          <a:stretch>
            <a:fillRect/>
          </a:stretch>
        </p:blipFill>
        <p:spPr>
          <a:xfrm rot="21600000">
            <a:off x="0" y="6138671"/>
            <a:ext cx="720852" cy="719328"/>
          </a:xfrm>
          <a:prstGeom prst="rect">
            <a:avLst/>
          </a:prstGeom>
        </p:spPr>
      </p:pic>
      <p:pic>
        <p:nvPicPr>
          <p:cNvPr id="1960" name="picture 1960"/>
          <p:cNvPicPr>
            <a:picLocks noChangeAspect="1"/>
          </p:cNvPicPr>
          <p:nvPr/>
        </p:nvPicPr>
        <p:blipFill>
          <a:blip r:embed="rId5"/>
          <a:stretch>
            <a:fillRect/>
          </a:stretch>
        </p:blipFill>
        <p:spPr>
          <a:xfrm rot="21600000">
            <a:off x="720090" y="1619250"/>
            <a:ext cx="10751184" cy="12700"/>
          </a:xfrm>
          <a:prstGeom prst="rect">
            <a:avLst/>
          </a:prstGeom>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 name="rect 104"/>
          <p:cNvSpPr/>
          <p:nvPr/>
        </p:nvSpPr>
        <p:spPr>
          <a:xfrm>
            <a:off x="0" y="0"/>
            <a:ext cx="12192000" cy="6858000"/>
          </a:xfrm>
          <a:prstGeom prst="rect">
            <a:avLst/>
          </a:prstGeom>
          <a:solidFill>
            <a:srgbClr val="E4F4FB">
              <a:alpha val="100000"/>
            </a:srgbClr>
          </a:solidFill>
          <a:ln w="0" cap="flat">
            <a:noFill/>
            <a:prstDash val="solid"/>
            <a:miter lim="0"/>
          </a:ln>
        </p:spPr>
        <p:txBody>
          <a:bodyPr rtlCol="0"/>
          <a:lstStyle/>
          <a:p>
            <a:pPr algn="ctr"/>
            <a:endParaRPr lang="zh-CN" altLang="en-US"/>
          </a:p>
        </p:txBody>
      </p:sp>
      <p:pic>
        <p:nvPicPr>
          <p:cNvPr id="106" name="picture 106"/>
          <p:cNvPicPr>
            <a:picLocks noChangeAspect="1"/>
          </p:cNvPicPr>
          <p:nvPr/>
        </p:nvPicPr>
        <p:blipFill>
          <a:blip r:embed="rId2"/>
          <a:stretch>
            <a:fillRect/>
          </a:stretch>
        </p:blipFill>
        <p:spPr>
          <a:xfrm rot="21600000">
            <a:off x="214884" y="1941576"/>
            <a:ext cx="3235451" cy="2974847"/>
          </a:xfrm>
          <a:prstGeom prst="rect">
            <a:avLst/>
          </a:prstGeom>
        </p:spPr>
      </p:pic>
      <p:sp>
        <p:nvSpPr>
          <p:cNvPr id="108" name="textbox 108"/>
          <p:cNvSpPr/>
          <p:nvPr/>
        </p:nvSpPr>
        <p:spPr>
          <a:xfrm>
            <a:off x="3017356" y="1695447"/>
            <a:ext cx="7868284" cy="3533775"/>
          </a:xfrm>
          <a:prstGeom prst="rect">
            <a:avLst/>
          </a:prstGeom>
          <a:noFill/>
          <a:ln w="0" cap="flat">
            <a:noFill/>
            <a:prstDash val="solid"/>
            <a:miter lim="0"/>
          </a:ln>
        </p:spPr>
        <p:txBody>
          <a:bodyPr vert="horz" wrap="square" lIns="0" tIns="0" rIns="0" bIns="0"/>
          <a:lstStyle/>
          <a:p>
            <a:pPr algn="l" rtl="0" eaLnBrk="0">
              <a:lnSpc>
                <a:spcPct val="83341"/>
              </a:lnSpc>
              <a:tabLst/>
            </a:pPr>
            <a:endParaRPr sz="100" dirty="0">
              <a:latin typeface="Arial"/>
              <a:ea typeface="Arial"/>
              <a:cs typeface="Arial"/>
            </a:endParaRPr>
          </a:p>
          <a:p>
            <a:pPr marL="139700" algn="l" rtl="0" eaLnBrk="0">
              <a:lnSpc>
                <a:spcPts val="2664"/>
              </a:lnSpc>
              <a:tabLst/>
            </a:pPr>
            <a:r>
              <a:rPr sz="2000" kern="0" spc="-50" dirty="0">
                <a:solidFill>
                  <a:srgbClr val="000000">
                    <a:alpha val="100000"/>
                  </a:srgbClr>
                </a:solidFill>
                <a:latin typeface="SimSun"/>
                <a:ea typeface="SimSun"/>
                <a:cs typeface="SimSun"/>
              </a:rPr>
              <a:t>《燃气工程项目规范》</a:t>
            </a:r>
            <a:r>
              <a:rPr sz="2000" kern="0" spc="-50" dirty="0">
                <a:solidFill>
                  <a:srgbClr val="000000">
                    <a:alpha val="100000"/>
                  </a:srgbClr>
                </a:solidFill>
                <a:latin typeface="Arial"/>
                <a:ea typeface="Arial"/>
                <a:cs typeface="Arial"/>
              </a:rPr>
              <a:t>GB55009-20</a:t>
            </a:r>
            <a:r>
              <a:rPr sz="2000" kern="0" spc="-60" dirty="0">
                <a:solidFill>
                  <a:srgbClr val="000000">
                    <a:alpha val="100000"/>
                  </a:srgbClr>
                </a:solidFill>
                <a:latin typeface="Arial"/>
                <a:ea typeface="Arial"/>
                <a:cs typeface="Arial"/>
              </a:rPr>
              <a:t>21</a:t>
            </a:r>
            <a:endParaRPr sz="2000" dirty="0">
              <a:latin typeface="Arial"/>
              <a:ea typeface="Arial"/>
              <a:cs typeface="Arial"/>
            </a:endParaRPr>
          </a:p>
          <a:p>
            <a:pPr marL="139700" algn="l" rtl="0" eaLnBrk="0">
              <a:lnSpc>
                <a:spcPts val="2664"/>
              </a:lnSpc>
              <a:spcBef>
                <a:spcPts val="455"/>
              </a:spcBef>
              <a:tabLst/>
            </a:pPr>
            <a:r>
              <a:rPr sz="2000" kern="0" spc="-40" dirty="0">
                <a:solidFill>
                  <a:srgbClr val="000000">
                    <a:alpha val="100000"/>
                  </a:srgbClr>
                </a:solidFill>
                <a:latin typeface="SimSun"/>
                <a:ea typeface="SimSun"/>
                <a:cs typeface="SimSun"/>
              </a:rPr>
              <a:t>《城镇燃气设计规范》</a:t>
            </a:r>
            <a:r>
              <a:rPr sz="2000" kern="0" spc="-340" dirty="0">
                <a:solidFill>
                  <a:srgbClr val="000000">
                    <a:alpha val="100000"/>
                  </a:srgbClr>
                </a:solidFill>
                <a:latin typeface="SimSun"/>
                <a:ea typeface="SimSun"/>
                <a:cs typeface="SimSun"/>
              </a:rPr>
              <a:t> </a:t>
            </a:r>
            <a:r>
              <a:rPr sz="2000" kern="0" spc="-40" dirty="0">
                <a:solidFill>
                  <a:srgbClr val="000000">
                    <a:alpha val="100000"/>
                  </a:srgbClr>
                </a:solidFill>
                <a:latin typeface="Arial"/>
                <a:ea typeface="Arial"/>
                <a:cs typeface="Arial"/>
              </a:rPr>
              <a:t>GB 50028-2006</a:t>
            </a:r>
            <a:r>
              <a:rPr sz="2000" kern="0" spc="-40" dirty="0">
                <a:solidFill>
                  <a:srgbClr val="000000">
                    <a:alpha val="100000"/>
                  </a:srgbClr>
                </a:solidFill>
                <a:latin typeface="SimSun"/>
                <a:ea typeface="SimSun"/>
                <a:cs typeface="SimSun"/>
              </a:rPr>
              <a:t>（</a:t>
            </a:r>
            <a:r>
              <a:rPr sz="2000" kern="0" spc="-40" dirty="0">
                <a:solidFill>
                  <a:srgbClr val="000000">
                    <a:alpha val="100000"/>
                  </a:srgbClr>
                </a:solidFill>
                <a:latin typeface="Arial"/>
                <a:ea typeface="Arial"/>
                <a:cs typeface="Arial"/>
              </a:rPr>
              <a:t>2020</a:t>
            </a:r>
            <a:r>
              <a:rPr sz="2000" kern="0" spc="-40" dirty="0">
                <a:solidFill>
                  <a:srgbClr val="000000">
                    <a:alpha val="100000"/>
                  </a:srgbClr>
                </a:solidFill>
                <a:latin typeface="SimSun"/>
                <a:ea typeface="SimSun"/>
                <a:cs typeface="SimSun"/>
              </a:rPr>
              <a:t>年版）</a:t>
            </a:r>
            <a:endParaRPr sz="2000" dirty="0">
              <a:latin typeface="SimSun"/>
              <a:ea typeface="SimSun"/>
              <a:cs typeface="SimSun"/>
            </a:endParaRPr>
          </a:p>
          <a:p>
            <a:pPr marL="139700" algn="l" rtl="0" eaLnBrk="0">
              <a:lnSpc>
                <a:spcPts val="2664"/>
              </a:lnSpc>
              <a:spcBef>
                <a:spcPts val="455"/>
              </a:spcBef>
              <a:tabLst/>
            </a:pPr>
            <a:r>
              <a:rPr sz="2000" kern="0" spc="-40" dirty="0">
                <a:solidFill>
                  <a:srgbClr val="000000">
                    <a:alpha val="100000"/>
                  </a:srgbClr>
                </a:solidFill>
                <a:latin typeface="SimSun"/>
                <a:ea typeface="SimSun"/>
                <a:cs typeface="SimSun"/>
              </a:rPr>
              <a:t>《建筑设计防火规范》</a:t>
            </a:r>
            <a:r>
              <a:rPr sz="2000" kern="0" spc="-40" dirty="0">
                <a:solidFill>
                  <a:srgbClr val="000000">
                    <a:alpha val="100000"/>
                  </a:srgbClr>
                </a:solidFill>
                <a:latin typeface="Arial"/>
                <a:ea typeface="Arial"/>
                <a:cs typeface="Arial"/>
              </a:rPr>
              <a:t>GB50016-2014</a:t>
            </a:r>
            <a:r>
              <a:rPr sz="2000" kern="0" spc="-40" dirty="0">
                <a:solidFill>
                  <a:srgbClr val="000000">
                    <a:alpha val="100000"/>
                  </a:srgbClr>
                </a:solidFill>
                <a:latin typeface="SimSun"/>
                <a:ea typeface="SimSun"/>
                <a:cs typeface="SimSun"/>
              </a:rPr>
              <a:t>（</a:t>
            </a:r>
            <a:r>
              <a:rPr sz="2000" kern="0" spc="-40" dirty="0">
                <a:solidFill>
                  <a:srgbClr val="000000">
                    <a:alpha val="100000"/>
                  </a:srgbClr>
                </a:solidFill>
                <a:latin typeface="Arial"/>
                <a:ea typeface="Arial"/>
                <a:cs typeface="Arial"/>
              </a:rPr>
              <a:t>2018</a:t>
            </a:r>
            <a:r>
              <a:rPr sz="2000" kern="0" spc="-40" dirty="0">
                <a:solidFill>
                  <a:srgbClr val="000000">
                    <a:alpha val="100000"/>
                  </a:srgbClr>
                </a:solidFill>
                <a:latin typeface="SimSun"/>
                <a:ea typeface="SimSun"/>
                <a:cs typeface="SimSun"/>
              </a:rPr>
              <a:t>版）</a:t>
            </a:r>
            <a:endParaRPr sz="2000" dirty="0">
              <a:latin typeface="SimSun"/>
              <a:ea typeface="SimSun"/>
              <a:cs typeface="SimSun"/>
            </a:endParaRPr>
          </a:p>
          <a:p>
            <a:pPr marL="139700" algn="l" rtl="0" eaLnBrk="0">
              <a:lnSpc>
                <a:spcPts val="3120"/>
              </a:lnSpc>
              <a:tabLst/>
            </a:pPr>
            <a:r>
              <a:rPr sz="2000" kern="0" spc="-40" dirty="0">
                <a:solidFill>
                  <a:srgbClr val="000000">
                    <a:alpha val="100000"/>
                  </a:srgbClr>
                </a:solidFill>
                <a:latin typeface="SimSun"/>
                <a:ea typeface="SimSun"/>
                <a:cs typeface="SimSun"/>
              </a:rPr>
              <a:t>《汽车加油加气加氢站技术标准》</a:t>
            </a:r>
            <a:r>
              <a:rPr sz="2000" kern="0" spc="-40" dirty="0">
                <a:solidFill>
                  <a:srgbClr val="000000">
                    <a:alpha val="100000"/>
                  </a:srgbClr>
                </a:solidFill>
                <a:latin typeface="Arial"/>
                <a:ea typeface="Arial"/>
                <a:cs typeface="Arial"/>
              </a:rPr>
              <a:t>GB50156-</a:t>
            </a:r>
            <a:r>
              <a:rPr sz="2000" kern="0" spc="-50" dirty="0">
                <a:solidFill>
                  <a:srgbClr val="000000">
                    <a:alpha val="100000"/>
                  </a:srgbClr>
                </a:solidFill>
                <a:latin typeface="Arial"/>
                <a:ea typeface="Arial"/>
                <a:cs typeface="Arial"/>
              </a:rPr>
              <a:t>2021</a:t>
            </a:r>
            <a:endParaRPr sz="2000" dirty="0">
              <a:latin typeface="Arial"/>
              <a:ea typeface="Arial"/>
              <a:cs typeface="Arial"/>
            </a:endParaRPr>
          </a:p>
          <a:p>
            <a:pPr marL="139700" algn="l" rtl="0" eaLnBrk="0">
              <a:lnSpc>
                <a:spcPts val="2664"/>
              </a:lnSpc>
              <a:spcBef>
                <a:spcPts val="455"/>
              </a:spcBef>
              <a:tabLst/>
            </a:pPr>
            <a:r>
              <a:rPr sz="2000" kern="0" spc="-50" dirty="0">
                <a:solidFill>
                  <a:srgbClr val="000000">
                    <a:alpha val="100000"/>
                  </a:srgbClr>
                </a:solidFill>
                <a:latin typeface="SimSun"/>
                <a:ea typeface="SimSun"/>
                <a:cs typeface="SimSun"/>
              </a:rPr>
              <a:t>《液化石油气供应工程设计规范》</a:t>
            </a:r>
            <a:r>
              <a:rPr sz="2000" kern="0" spc="-50" dirty="0">
                <a:solidFill>
                  <a:srgbClr val="000000">
                    <a:alpha val="100000"/>
                  </a:srgbClr>
                </a:solidFill>
                <a:latin typeface="Arial"/>
                <a:ea typeface="Arial"/>
                <a:cs typeface="Arial"/>
              </a:rPr>
              <a:t>GB51142-2015</a:t>
            </a:r>
            <a:endParaRPr sz="2000" dirty="0">
              <a:latin typeface="Arial"/>
              <a:ea typeface="Arial"/>
              <a:cs typeface="Arial"/>
            </a:endParaRPr>
          </a:p>
          <a:p>
            <a:pPr marL="139700" algn="l" rtl="0" eaLnBrk="0">
              <a:lnSpc>
                <a:spcPts val="2664"/>
              </a:lnSpc>
              <a:spcBef>
                <a:spcPts val="455"/>
              </a:spcBef>
              <a:tabLst/>
            </a:pPr>
            <a:r>
              <a:rPr sz="2000" kern="0" spc="-40" dirty="0">
                <a:solidFill>
                  <a:srgbClr val="000000">
                    <a:alpha val="100000"/>
                  </a:srgbClr>
                </a:solidFill>
                <a:latin typeface="SimSun"/>
                <a:ea typeface="SimSun"/>
                <a:cs typeface="SimSun"/>
              </a:rPr>
              <a:t>《城镇燃气室内工程施工与质量验收规范》</a:t>
            </a:r>
            <a:r>
              <a:rPr sz="2000" kern="0" spc="-360" dirty="0">
                <a:solidFill>
                  <a:srgbClr val="000000">
                    <a:alpha val="100000"/>
                  </a:srgbClr>
                </a:solidFill>
                <a:latin typeface="SimSun"/>
                <a:ea typeface="SimSun"/>
                <a:cs typeface="SimSun"/>
              </a:rPr>
              <a:t> </a:t>
            </a:r>
            <a:r>
              <a:rPr sz="2000" kern="0" spc="-40" dirty="0">
                <a:solidFill>
                  <a:srgbClr val="000000">
                    <a:alpha val="100000"/>
                  </a:srgbClr>
                </a:solidFill>
                <a:latin typeface="Arial"/>
                <a:ea typeface="Arial"/>
                <a:cs typeface="Arial"/>
              </a:rPr>
              <a:t>CJJ94</a:t>
            </a:r>
            <a:r>
              <a:rPr sz="2000" kern="0" spc="-50" dirty="0">
                <a:solidFill>
                  <a:srgbClr val="000000">
                    <a:alpha val="100000"/>
                  </a:srgbClr>
                </a:solidFill>
                <a:latin typeface="Arial"/>
                <a:ea typeface="Arial"/>
                <a:cs typeface="Arial"/>
              </a:rPr>
              <a:t>-2009</a:t>
            </a:r>
            <a:endParaRPr sz="2000" dirty="0">
              <a:latin typeface="Arial"/>
              <a:ea typeface="Arial"/>
              <a:cs typeface="Arial"/>
            </a:endParaRPr>
          </a:p>
          <a:p>
            <a:pPr marL="139700" algn="l" rtl="0" eaLnBrk="0">
              <a:lnSpc>
                <a:spcPts val="2664"/>
              </a:lnSpc>
              <a:spcBef>
                <a:spcPts val="455"/>
              </a:spcBef>
              <a:tabLst/>
            </a:pPr>
            <a:r>
              <a:rPr sz="2000" kern="0" spc="-40" dirty="0">
                <a:solidFill>
                  <a:srgbClr val="000000">
                    <a:alpha val="100000"/>
                  </a:srgbClr>
                </a:solidFill>
                <a:latin typeface="SimSun"/>
                <a:ea typeface="SimSun"/>
                <a:cs typeface="SimSun"/>
              </a:rPr>
              <a:t>《城镇燃气输配工程施工及验收标准</a:t>
            </a:r>
            <a:r>
              <a:rPr sz="2000" kern="0" spc="-270" dirty="0">
                <a:solidFill>
                  <a:srgbClr val="000000">
                    <a:alpha val="100000"/>
                  </a:srgbClr>
                </a:solidFill>
                <a:latin typeface="SimSun"/>
                <a:ea typeface="SimSun"/>
                <a:cs typeface="SimSun"/>
              </a:rPr>
              <a:t> </a:t>
            </a:r>
            <a:r>
              <a:rPr sz="2000" kern="0" spc="-40" dirty="0">
                <a:solidFill>
                  <a:srgbClr val="000000">
                    <a:alpha val="100000"/>
                  </a:srgbClr>
                </a:solidFill>
                <a:latin typeface="SimSun"/>
                <a:ea typeface="SimSun"/>
                <a:cs typeface="SimSun"/>
              </a:rPr>
              <a:t>》</a:t>
            </a:r>
            <a:r>
              <a:rPr sz="2000" kern="0" spc="-40" dirty="0">
                <a:solidFill>
                  <a:srgbClr val="000000">
                    <a:alpha val="100000"/>
                  </a:srgbClr>
                </a:solidFill>
                <a:latin typeface="Arial"/>
                <a:ea typeface="Arial"/>
                <a:cs typeface="Arial"/>
              </a:rPr>
              <a:t>GB/T 514</a:t>
            </a:r>
            <a:r>
              <a:rPr sz="2000" kern="0" spc="-50" dirty="0">
                <a:solidFill>
                  <a:srgbClr val="000000">
                    <a:alpha val="100000"/>
                  </a:srgbClr>
                </a:solidFill>
                <a:latin typeface="Arial"/>
                <a:ea typeface="Arial"/>
                <a:cs typeface="Arial"/>
              </a:rPr>
              <a:t>55-2023</a:t>
            </a:r>
            <a:endParaRPr sz="2000" dirty="0">
              <a:latin typeface="Arial"/>
              <a:ea typeface="Arial"/>
              <a:cs typeface="Arial"/>
            </a:endParaRPr>
          </a:p>
          <a:p>
            <a:pPr marL="139700" algn="l" rtl="0" eaLnBrk="0">
              <a:lnSpc>
                <a:spcPts val="2664"/>
              </a:lnSpc>
              <a:spcBef>
                <a:spcPts val="455"/>
              </a:spcBef>
              <a:tabLst/>
            </a:pPr>
            <a:r>
              <a:rPr sz="2000" kern="0" spc="-40" dirty="0">
                <a:solidFill>
                  <a:srgbClr val="000000">
                    <a:alpha val="100000"/>
                  </a:srgbClr>
                </a:solidFill>
                <a:latin typeface="SimSun"/>
                <a:ea typeface="SimSun"/>
                <a:cs typeface="SimSun"/>
              </a:rPr>
              <a:t>《城镇燃气设施运行、维护和抢修安全技术规程》</a:t>
            </a:r>
            <a:r>
              <a:rPr sz="2000" kern="0" spc="-290" dirty="0">
                <a:solidFill>
                  <a:srgbClr val="000000">
                    <a:alpha val="100000"/>
                  </a:srgbClr>
                </a:solidFill>
                <a:latin typeface="SimSun"/>
                <a:ea typeface="SimSun"/>
                <a:cs typeface="SimSun"/>
              </a:rPr>
              <a:t> </a:t>
            </a:r>
            <a:r>
              <a:rPr sz="2000" kern="0" spc="-40" dirty="0">
                <a:solidFill>
                  <a:srgbClr val="000000">
                    <a:alpha val="100000"/>
                  </a:srgbClr>
                </a:solidFill>
                <a:latin typeface="Arial"/>
                <a:ea typeface="Arial"/>
                <a:cs typeface="Arial"/>
              </a:rPr>
              <a:t>CJJ51-2016</a:t>
            </a:r>
            <a:endParaRPr sz="2000" dirty="0">
              <a:latin typeface="Arial"/>
              <a:ea typeface="Arial"/>
              <a:cs typeface="Arial"/>
            </a:endParaRPr>
          </a:p>
          <a:p>
            <a:pPr algn="r" rtl="0" eaLnBrk="0">
              <a:lnSpc>
                <a:spcPts val="2664"/>
              </a:lnSpc>
              <a:spcBef>
                <a:spcPts val="455"/>
              </a:spcBef>
              <a:tabLst/>
            </a:pPr>
            <a:r>
              <a:rPr sz="2000" kern="0" spc="-30" dirty="0">
                <a:solidFill>
                  <a:srgbClr val="000000">
                    <a:alpha val="100000"/>
                  </a:srgbClr>
                </a:solidFill>
                <a:latin typeface="SimSun"/>
                <a:ea typeface="SimSun"/>
                <a:cs typeface="SimSun"/>
              </a:rPr>
              <a:t>《石油化工可燃气体和有毒气体检测报警设计标准》</a:t>
            </a:r>
            <a:r>
              <a:rPr sz="2000" kern="0" spc="-30" dirty="0">
                <a:solidFill>
                  <a:srgbClr val="000000">
                    <a:alpha val="100000"/>
                  </a:srgbClr>
                </a:solidFill>
                <a:latin typeface="Arial"/>
                <a:ea typeface="Arial"/>
                <a:cs typeface="Arial"/>
              </a:rPr>
              <a:t>GB/T 50493-2</a:t>
            </a:r>
            <a:r>
              <a:rPr sz="2000" kern="0" spc="-40" dirty="0">
                <a:solidFill>
                  <a:srgbClr val="000000">
                    <a:alpha val="100000"/>
                  </a:srgbClr>
                </a:solidFill>
                <a:latin typeface="Arial"/>
                <a:ea typeface="Arial"/>
                <a:cs typeface="Arial"/>
              </a:rPr>
              <a:t>019</a:t>
            </a:r>
            <a:endParaRPr sz="2000" dirty="0">
              <a:latin typeface="Arial"/>
              <a:ea typeface="Arial"/>
              <a:cs typeface="Arial"/>
            </a:endParaRPr>
          </a:p>
        </p:txBody>
      </p:sp>
      <p:sp>
        <p:nvSpPr>
          <p:cNvPr id="110" name="textbox 110"/>
          <p:cNvSpPr/>
          <p:nvPr/>
        </p:nvSpPr>
        <p:spPr>
          <a:xfrm>
            <a:off x="656394" y="600447"/>
            <a:ext cx="8879840" cy="1062989"/>
          </a:xfrm>
          <a:prstGeom prst="rect">
            <a:avLst/>
          </a:prstGeom>
          <a:noFill/>
          <a:ln w="0" cap="flat">
            <a:noFill/>
            <a:prstDash val="solid"/>
            <a:miter lim="0"/>
          </a:ln>
        </p:spPr>
        <p:txBody>
          <a:bodyPr vert="horz" wrap="square" lIns="0" tIns="0" rIns="0" bIns="0"/>
          <a:lstStyle/>
          <a:p>
            <a:pPr algn="l" rtl="0" eaLnBrk="0">
              <a:lnSpc>
                <a:spcPct val="79757"/>
              </a:lnSpc>
              <a:tabLst/>
            </a:pPr>
            <a:endParaRPr sz="100" dirty="0">
              <a:latin typeface="Arial"/>
              <a:ea typeface="Arial"/>
              <a:cs typeface="Arial"/>
            </a:endParaRPr>
          </a:p>
          <a:p>
            <a:pPr marL="12700" algn="l" rtl="0" eaLnBrk="0">
              <a:lnSpc>
                <a:spcPct val="88000"/>
              </a:lnSpc>
              <a:tabLst/>
            </a:pPr>
            <a:r>
              <a:rPr sz="3200" b="1" kern="0" spc="-10" dirty="0">
                <a:solidFill>
                  <a:srgbClr val="000000">
                    <a:alpha val="100000"/>
                  </a:srgbClr>
                </a:solidFill>
                <a:latin typeface="Microsoft YaHei"/>
                <a:ea typeface="Microsoft YaHei"/>
                <a:cs typeface="Microsoft YaHei"/>
              </a:rPr>
              <a:t>燃气行业重要标准规范</a:t>
            </a:r>
            <a:endParaRPr sz="3200" dirty="0">
              <a:latin typeface="Microsoft YaHei"/>
              <a:ea typeface="Microsoft YaHei"/>
              <a:cs typeface="Microsoft YaHei"/>
            </a:endParaRPr>
          </a:p>
          <a:p>
            <a:pPr algn="l" rtl="0" eaLnBrk="0">
              <a:lnSpc>
                <a:spcPct val="127000"/>
              </a:lnSpc>
              <a:tabLst/>
            </a:pPr>
            <a:endParaRPr sz="1000" dirty="0">
              <a:latin typeface="Arial"/>
              <a:ea typeface="Arial"/>
              <a:cs typeface="Arial"/>
            </a:endParaRPr>
          </a:p>
          <a:p>
            <a:pPr algn="l" rtl="0" eaLnBrk="0">
              <a:lnSpc>
                <a:spcPct val="100000"/>
              </a:lnSpc>
              <a:tabLst/>
            </a:pPr>
            <a:endParaRPr sz="500" dirty="0">
              <a:latin typeface="Arial"/>
              <a:ea typeface="Arial"/>
              <a:cs typeface="Arial"/>
            </a:endParaRPr>
          </a:p>
          <a:p>
            <a:pPr algn="r" rtl="0" eaLnBrk="0">
              <a:lnSpc>
                <a:spcPts val="2664"/>
              </a:lnSpc>
              <a:spcBef>
                <a:spcPts val="4"/>
              </a:spcBef>
              <a:tabLst/>
            </a:pPr>
            <a:r>
              <a:rPr sz="2000" kern="0" spc="-20" dirty="0">
                <a:solidFill>
                  <a:srgbClr val="000000">
                    <a:alpha val="100000"/>
                  </a:srgbClr>
                </a:solidFill>
                <a:latin typeface="SimSun"/>
                <a:ea typeface="SimSun"/>
                <a:cs typeface="SimSun"/>
              </a:rPr>
              <a:t>《实施工程建设强制性标准监督规定》</a:t>
            </a:r>
            <a:r>
              <a:rPr sz="2000" kern="0" spc="-330" dirty="0">
                <a:solidFill>
                  <a:srgbClr val="000000">
                    <a:alpha val="100000"/>
                  </a:srgbClr>
                </a:solidFill>
                <a:latin typeface="SimSun"/>
                <a:ea typeface="SimSun"/>
                <a:cs typeface="SimSun"/>
              </a:rPr>
              <a:t> </a:t>
            </a:r>
            <a:r>
              <a:rPr sz="2000" kern="0" spc="-30" dirty="0">
                <a:solidFill>
                  <a:srgbClr val="000000">
                    <a:alpha val="100000"/>
                  </a:srgbClr>
                </a:solidFill>
                <a:latin typeface="Arial"/>
                <a:ea typeface="Arial"/>
                <a:cs typeface="Arial"/>
              </a:rPr>
              <a:t>(</a:t>
            </a:r>
            <a:r>
              <a:rPr sz="2000" kern="0" spc="-30" dirty="0">
                <a:solidFill>
                  <a:srgbClr val="000000">
                    <a:alpha val="100000"/>
                  </a:srgbClr>
                </a:solidFill>
                <a:latin typeface="SimSun"/>
                <a:ea typeface="SimSun"/>
                <a:cs typeface="SimSun"/>
              </a:rPr>
              <a:t>建设部令第</a:t>
            </a:r>
            <a:r>
              <a:rPr sz="2000" kern="0" spc="-30" dirty="0">
                <a:solidFill>
                  <a:srgbClr val="000000">
                    <a:alpha val="100000"/>
                  </a:srgbClr>
                </a:solidFill>
                <a:latin typeface="Arial"/>
                <a:ea typeface="Arial"/>
                <a:cs typeface="Arial"/>
              </a:rPr>
              <a:t>81 </a:t>
            </a:r>
            <a:r>
              <a:rPr sz="2000" kern="0" spc="-30" dirty="0">
                <a:solidFill>
                  <a:srgbClr val="000000">
                    <a:alpha val="100000"/>
                  </a:srgbClr>
                </a:solidFill>
                <a:latin typeface="SimSun"/>
                <a:ea typeface="SimSun"/>
                <a:cs typeface="SimSun"/>
              </a:rPr>
              <a:t>号</a:t>
            </a:r>
            <a:r>
              <a:rPr sz="2000" kern="0" spc="-30" dirty="0">
                <a:solidFill>
                  <a:srgbClr val="000000">
                    <a:alpha val="100000"/>
                  </a:srgbClr>
                </a:solidFill>
                <a:latin typeface="Arial"/>
                <a:ea typeface="Arial"/>
                <a:cs typeface="Arial"/>
              </a:rPr>
              <a:t>)</a:t>
            </a:r>
            <a:endParaRPr sz="2000" dirty="0">
              <a:latin typeface="Arial"/>
              <a:ea typeface="Arial"/>
              <a:cs typeface="Arial"/>
            </a:endParaRPr>
          </a:p>
        </p:txBody>
      </p:sp>
      <p:sp>
        <p:nvSpPr>
          <p:cNvPr id="112" name="textbox 112"/>
          <p:cNvSpPr/>
          <p:nvPr/>
        </p:nvSpPr>
        <p:spPr>
          <a:xfrm>
            <a:off x="3017356" y="5261606"/>
            <a:ext cx="6123940" cy="1156335"/>
          </a:xfrm>
          <a:prstGeom prst="rect">
            <a:avLst/>
          </a:prstGeom>
          <a:noFill/>
          <a:ln w="0" cap="flat">
            <a:noFill/>
            <a:prstDash val="solid"/>
            <a:miter lim="0"/>
          </a:ln>
        </p:spPr>
        <p:txBody>
          <a:bodyPr vert="horz" wrap="square" lIns="0" tIns="0" rIns="0" bIns="0"/>
          <a:lstStyle/>
          <a:p>
            <a:pPr algn="l" rtl="0" eaLnBrk="0">
              <a:lnSpc>
                <a:spcPct val="55050"/>
              </a:lnSpc>
              <a:tabLst/>
            </a:pPr>
            <a:endParaRPr sz="100" dirty="0">
              <a:latin typeface="Arial"/>
              <a:ea typeface="Arial"/>
              <a:cs typeface="Arial"/>
            </a:endParaRPr>
          </a:p>
          <a:p>
            <a:pPr marL="139700" algn="l" rtl="0" eaLnBrk="0">
              <a:lnSpc>
                <a:spcPct val="127000"/>
              </a:lnSpc>
              <a:tabLst/>
            </a:pPr>
            <a:r>
              <a:rPr sz="2000" kern="0" spc="-50" dirty="0">
                <a:solidFill>
                  <a:srgbClr val="000000">
                    <a:alpha val="100000"/>
                  </a:srgbClr>
                </a:solidFill>
                <a:latin typeface="SimSun"/>
                <a:ea typeface="SimSun"/>
                <a:cs typeface="SimSun"/>
              </a:rPr>
              <a:t>《城镇燃气报警控制系统技术规程》</a:t>
            </a:r>
            <a:r>
              <a:rPr sz="2000" kern="0" spc="-280" dirty="0">
                <a:solidFill>
                  <a:srgbClr val="000000">
                    <a:alpha val="100000"/>
                  </a:srgbClr>
                </a:solidFill>
                <a:latin typeface="SimSun"/>
                <a:ea typeface="SimSun"/>
                <a:cs typeface="SimSun"/>
              </a:rPr>
              <a:t> </a:t>
            </a:r>
            <a:r>
              <a:rPr sz="2000" kern="0" spc="-50" dirty="0">
                <a:solidFill>
                  <a:srgbClr val="000000">
                    <a:alpha val="100000"/>
                  </a:srgbClr>
                </a:solidFill>
                <a:latin typeface="Arial"/>
                <a:ea typeface="Arial"/>
                <a:cs typeface="Arial"/>
              </a:rPr>
              <a:t>CJJ/T146-2011</a:t>
            </a:r>
            <a:r>
              <a:rPr sz="2000" kern="0" spc="0" dirty="0">
                <a:solidFill>
                  <a:srgbClr val="000000">
                    <a:alpha val="100000"/>
                  </a:srgbClr>
                </a:solidFill>
                <a:latin typeface="Arial"/>
                <a:ea typeface="Arial"/>
                <a:cs typeface="Arial"/>
              </a:rPr>
              <a:t>     </a:t>
            </a:r>
            <a:r>
              <a:rPr sz="2000" kern="0" spc="-50" dirty="0">
                <a:solidFill>
                  <a:srgbClr val="000000">
                    <a:alpha val="100000"/>
                  </a:srgbClr>
                </a:solidFill>
                <a:latin typeface="SimSun"/>
                <a:ea typeface="SimSun"/>
                <a:cs typeface="SimSun"/>
              </a:rPr>
              <a:t>《城镇燃气标志标准》</a:t>
            </a:r>
            <a:r>
              <a:rPr sz="2000" kern="0" spc="-350" dirty="0">
                <a:solidFill>
                  <a:srgbClr val="000000">
                    <a:alpha val="100000"/>
                  </a:srgbClr>
                </a:solidFill>
                <a:latin typeface="SimSun"/>
                <a:ea typeface="SimSun"/>
                <a:cs typeface="SimSun"/>
              </a:rPr>
              <a:t> </a:t>
            </a:r>
            <a:r>
              <a:rPr sz="2000" kern="0" spc="-50" dirty="0">
                <a:solidFill>
                  <a:srgbClr val="000000">
                    <a:alpha val="100000"/>
                  </a:srgbClr>
                </a:solidFill>
                <a:latin typeface="Arial"/>
                <a:ea typeface="Arial"/>
                <a:cs typeface="Arial"/>
              </a:rPr>
              <a:t>CJJ/T1</a:t>
            </a:r>
            <a:r>
              <a:rPr sz="2000" kern="0" spc="-60" dirty="0">
                <a:solidFill>
                  <a:srgbClr val="000000">
                    <a:alpha val="100000"/>
                  </a:srgbClr>
                </a:solidFill>
                <a:latin typeface="Arial"/>
                <a:ea typeface="Arial"/>
                <a:cs typeface="Arial"/>
              </a:rPr>
              <a:t>53-2010</a:t>
            </a:r>
            <a:endParaRPr sz="2000" dirty="0">
              <a:latin typeface="Arial"/>
              <a:ea typeface="Arial"/>
              <a:cs typeface="Arial"/>
            </a:endParaRPr>
          </a:p>
          <a:p>
            <a:pPr algn="r" rtl="0" eaLnBrk="0">
              <a:lnSpc>
                <a:spcPts val="2664"/>
              </a:lnSpc>
              <a:spcBef>
                <a:spcPts val="179"/>
              </a:spcBef>
              <a:tabLst/>
            </a:pPr>
            <a:r>
              <a:rPr sz="2000" kern="0" spc="-40" dirty="0">
                <a:solidFill>
                  <a:srgbClr val="000000">
                    <a:alpha val="100000"/>
                  </a:srgbClr>
                </a:solidFill>
                <a:latin typeface="SimSun"/>
                <a:ea typeface="SimSun"/>
                <a:cs typeface="SimSun"/>
              </a:rPr>
              <a:t>《危险化学品企业特殊作业安全规范》</a:t>
            </a:r>
            <a:r>
              <a:rPr sz="2000" kern="0" spc="-40" dirty="0">
                <a:solidFill>
                  <a:srgbClr val="000000">
                    <a:alpha val="100000"/>
                  </a:srgbClr>
                </a:solidFill>
                <a:latin typeface="Arial"/>
                <a:ea typeface="Arial"/>
                <a:cs typeface="Arial"/>
              </a:rPr>
              <a:t>GB 30871-2022</a:t>
            </a:r>
            <a:endParaRPr sz="2000" dirty="0">
              <a:latin typeface="Arial"/>
              <a:ea typeface="Arial"/>
              <a:cs typeface="Arial"/>
            </a:endParaRPr>
          </a:p>
        </p:txBody>
      </p:sp>
      <p:pic>
        <p:nvPicPr>
          <p:cNvPr id="114" name="picture 114"/>
          <p:cNvPicPr>
            <a:picLocks noChangeAspect="1"/>
          </p:cNvPicPr>
          <p:nvPr/>
        </p:nvPicPr>
        <p:blipFill>
          <a:blip r:embed="rId3"/>
          <a:stretch>
            <a:fillRect/>
          </a:stretch>
        </p:blipFill>
        <p:spPr>
          <a:xfrm rot="21600000">
            <a:off x="11472671" y="0"/>
            <a:ext cx="719328" cy="720852"/>
          </a:xfrm>
          <a:prstGeom prst="rect">
            <a:avLst/>
          </a:prstGeom>
        </p:spPr>
      </p:pic>
      <p:pic>
        <p:nvPicPr>
          <p:cNvPr id="116" name="picture 116"/>
          <p:cNvPicPr>
            <a:picLocks noChangeAspect="1"/>
          </p:cNvPicPr>
          <p:nvPr/>
        </p:nvPicPr>
        <p:blipFill>
          <a:blip r:embed="rId4"/>
          <a:stretch>
            <a:fillRect/>
          </a:stretch>
        </p:blipFill>
        <p:spPr>
          <a:xfrm rot="21600000">
            <a:off x="11472671" y="6138671"/>
            <a:ext cx="719328" cy="719328"/>
          </a:xfrm>
          <a:prstGeom prst="rect">
            <a:avLst/>
          </a:prstGeom>
        </p:spPr>
      </p:pic>
    </p:spTree>
  </p:cSld>
  <p:clrMapOvr>
    <a:masterClrMapping/>
  </p:clrMapOvr>
</p:sld>
</file>

<file path=ppt/slides/slide90.xml><?xml version="1.0" encoding="utf-8"?>
<p:sld xmlns:a16="http://schemas.microsoft.com/office/drawing/2014/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62" name="rect 1962"/>
          <p:cNvSpPr/>
          <p:nvPr/>
        </p:nvSpPr>
        <p:spPr>
          <a:xfrm>
            <a:off x="0" y="0"/>
            <a:ext cx="12192000" cy="6858000"/>
          </a:xfrm>
          <a:prstGeom prst="rect">
            <a:avLst/>
          </a:prstGeom>
          <a:solidFill>
            <a:srgbClr val="E4F4FB">
              <a:alpha val="100000"/>
            </a:srgbClr>
          </a:solidFill>
          <a:ln w="0" cap="flat">
            <a:noFill/>
            <a:prstDash val="solid"/>
            <a:miter lim="0"/>
          </a:ln>
        </p:spPr>
        <p:txBody>
          <a:bodyPr rtlCol="0"/>
          <a:lstStyle/>
          <a:p>
            <a:pPr algn="ctr"/>
            <a:endParaRPr lang="zh-CN" altLang="en-US"/>
          </a:p>
        </p:txBody>
      </p:sp>
      <p:grpSp>
        <p:nvGrpSpPr>
          <p:cNvPr id="156" name="group 156"/>
          <p:cNvGrpSpPr/>
          <p:nvPr/>
        </p:nvGrpSpPr>
        <p:grpSpPr>
          <a:xfrm rot="21600000">
            <a:off x="720852" y="1626107"/>
            <a:ext cx="10750296" cy="4709159"/>
            <a:chOff x="0" y="0"/>
            <a:chExt cx="10750296" cy="4709159"/>
          </a:xfrm>
        </p:grpSpPr>
        <p:sp>
          <p:nvSpPr>
            <p:cNvPr id="1964" name="path 1964"/>
            <p:cNvSpPr/>
            <p:nvPr/>
          </p:nvSpPr>
          <p:spPr>
            <a:xfrm>
              <a:off x="0" y="0"/>
              <a:ext cx="10750296" cy="4709159"/>
            </a:xfrm>
            <a:custGeom>
              <a:avLst/>
              <a:gdLst/>
              <a:ahLst/>
              <a:cxnLst/>
              <a:rect l="0" t="0" r="0" b="0"/>
              <a:pathLst>
                <a:path w="16929" h="7415">
                  <a:moveTo>
                    <a:pt x="0" y="0"/>
                  </a:moveTo>
                  <a:lnTo>
                    <a:pt x="16929" y="0"/>
                  </a:lnTo>
                  <a:lnTo>
                    <a:pt x="16929" y="979"/>
                  </a:lnTo>
                  <a:lnTo>
                    <a:pt x="0" y="979"/>
                  </a:lnTo>
                  <a:lnTo>
                    <a:pt x="0" y="0"/>
                  </a:lnTo>
                  <a:close/>
                </a:path>
                <a:path w="16929" h="7415">
                  <a:moveTo>
                    <a:pt x="0" y="1958"/>
                  </a:moveTo>
                  <a:lnTo>
                    <a:pt x="4171" y="1958"/>
                  </a:lnTo>
                  <a:lnTo>
                    <a:pt x="4171" y="7415"/>
                  </a:lnTo>
                  <a:lnTo>
                    <a:pt x="0" y="7415"/>
                  </a:lnTo>
                  <a:lnTo>
                    <a:pt x="0" y="1958"/>
                  </a:lnTo>
                  <a:close/>
                </a:path>
                <a:path w="16929" h="7415">
                  <a:moveTo>
                    <a:pt x="4171" y="1958"/>
                  </a:moveTo>
                  <a:lnTo>
                    <a:pt x="11138" y="1958"/>
                  </a:lnTo>
                  <a:lnTo>
                    <a:pt x="11138" y="4046"/>
                  </a:lnTo>
                  <a:lnTo>
                    <a:pt x="4171" y="4046"/>
                  </a:lnTo>
                  <a:lnTo>
                    <a:pt x="4171" y="1958"/>
                  </a:lnTo>
                  <a:close/>
                </a:path>
                <a:path w="16929" h="7415">
                  <a:moveTo>
                    <a:pt x="11138" y="1958"/>
                  </a:moveTo>
                  <a:lnTo>
                    <a:pt x="16929" y="1958"/>
                  </a:lnTo>
                  <a:lnTo>
                    <a:pt x="16929" y="7415"/>
                  </a:lnTo>
                  <a:lnTo>
                    <a:pt x="11138" y="7415"/>
                  </a:lnTo>
                  <a:lnTo>
                    <a:pt x="11138" y="1958"/>
                  </a:lnTo>
                  <a:close/>
                </a:path>
              </a:pathLst>
            </a:custGeom>
            <a:solidFill>
              <a:srgbClr val="B9D6E6">
                <a:alpha val="100000"/>
              </a:srgbClr>
            </a:solidFill>
            <a:ln w="0" cap="flat">
              <a:noFill/>
              <a:prstDash val="solid"/>
              <a:miter lim="0"/>
            </a:ln>
          </p:spPr>
          <p:txBody>
            <a:bodyPr rtlCol="0"/>
            <a:lstStyle/>
            <a:p>
              <a:pPr algn="ctr"/>
              <a:endParaRPr lang="zh-CN" altLang="en-US"/>
            </a:p>
          </p:txBody>
        </p:sp>
        <p:sp>
          <p:nvSpPr>
            <p:cNvPr id="1966" name="path 1966"/>
            <p:cNvSpPr/>
            <p:nvPr/>
          </p:nvSpPr>
          <p:spPr>
            <a:xfrm>
              <a:off x="0" y="621792"/>
              <a:ext cx="10750295" cy="4087367"/>
            </a:xfrm>
            <a:custGeom>
              <a:avLst/>
              <a:gdLst/>
              <a:ahLst/>
              <a:cxnLst/>
              <a:rect l="0" t="0" r="0" b="0"/>
              <a:pathLst>
                <a:path w="16929" h="6436">
                  <a:moveTo>
                    <a:pt x="0" y="0"/>
                  </a:moveTo>
                  <a:lnTo>
                    <a:pt x="4171" y="0"/>
                  </a:lnTo>
                  <a:lnTo>
                    <a:pt x="4171" y="979"/>
                  </a:lnTo>
                  <a:lnTo>
                    <a:pt x="0" y="979"/>
                  </a:lnTo>
                  <a:lnTo>
                    <a:pt x="0" y="0"/>
                  </a:lnTo>
                  <a:close/>
                </a:path>
                <a:path w="16929" h="6436">
                  <a:moveTo>
                    <a:pt x="4171" y="0"/>
                  </a:moveTo>
                  <a:lnTo>
                    <a:pt x="11138" y="0"/>
                  </a:lnTo>
                  <a:lnTo>
                    <a:pt x="11138" y="979"/>
                  </a:lnTo>
                  <a:lnTo>
                    <a:pt x="4171" y="979"/>
                  </a:lnTo>
                  <a:lnTo>
                    <a:pt x="4171" y="0"/>
                  </a:lnTo>
                  <a:close/>
                </a:path>
                <a:path w="16929" h="6436">
                  <a:moveTo>
                    <a:pt x="11138" y="0"/>
                  </a:moveTo>
                  <a:lnTo>
                    <a:pt x="16929" y="0"/>
                  </a:lnTo>
                  <a:lnTo>
                    <a:pt x="16929" y="979"/>
                  </a:lnTo>
                  <a:lnTo>
                    <a:pt x="11138" y="979"/>
                  </a:lnTo>
                  <a:lnTo>
                    <a:pt x="11138" y="0"/>
                  </a:lnTo>
                  <a:close/>
                </a:path>
                <a:path w="16929" h="6436">
                  <a:moveTo>
                    <a:pt x="4171" y="3067"/>
                  </a:moveTo>
                  <a:lnTo>
                    <a:pt x="7507" y="3067"/>
                  </a:lnTo>
                  <a:lnTo>
                    <a:pt x="7507" y="6436"/>
                  </a:lnTo>
                  <a:lnTo>
                    <a:pt x="4171" y="6436"/>
                  </a:lnTo>
                  <a:lnTo>
                    <a:pt x="4171" y="3067"/>
                  </a:lnTo>
                  <a:close/>
                </a:path>
                <a:path w="16929" h="6436">
                  <a:moveTo>
                    <a:pt x="7507" y="3067"/>
                  </a:moveTo>
                  <a:lnTo>
                    <a:pt x="11138" y="3067"/>
                  </a:lnTo>
                  <a:lnTo>
                    <a:pt x="11138" y="6436"/>
                  </a:lnTo>
                  <a:lnTo>
                    <a:pt x="7507" y="6436"/>
                  </a:lnTo>
                  <a:lnTo>
                    <a:pt x="7507" y="3067"/>
                  </a:lnTo>
                  <a:close/>
                </a:path>
              </a:pathLst>
            </a:custGeom>
            <a:solidFill>
              <a:srgbClr val="FFFFFF">
                <a:alpha val="100000"/>
              </a:srgbClr>
            </a:solidFill>
            <a:ln w="0" cap="flat">
              <a:noFill/>
              <a:prstDash val="solid"/>
              <a:miter lim="0"/>
            </a:ln>
          </p:spPr>
          <p:txBody>
            <a:bodyPr rtlCol="0"/>
            <a:lstStyle/>
            <a:p>
              <a:pPr algn="ctr"/>
              <a:endParaRPr lang="zh-CN" altLang="en-US"/>
            </a:p>
          </p:txBody>
        </p:sp>
      </p:grpSp>
      <p:graphicFrame>
        <p:nvGraphicFramePr>
          <p:cNvPr id="1968" name="table 1968"/>
          <p:cNvGraphicFramePr>
            <a:graphicFrameLocks noGrp="1"/>
          </p:cNvGraphicFramePr>
          <p:nvPr/>
        </p:nvGraphicFramePr>
        <p:xfrm>
          <a:off x="720090" y="2241550"/>
          <a:ext cx="10750547" cy="4098924"/>
        </p:xfrm>
        <a:graphic>
          <a:graphicData uri="http://schemas.openxmlformats.org/drawingml/2006/table">
            <a:tbl>
              <a:tblPr/>
              <a:tblGrid>
                <a:gridCol w="2649855">
                  <a:extLst>
                    <a:ext uri="{9D8B030D-6E8A-4147-A177-3AD203B41FA5}">
                      <a16:colId xmlns:a16="http://schemas.microsoft.com/office/drawing/2014/main" val="20000"/>
                    </a:ext>
                  </a:extLst>
                </a:gridCol>
                <a:gridCol w="2021204">
                  <a:extLst>
                    <a:ext uri="{9D8B030D-6E8A-4147-A177-3AD203B41FA5}">
                      <a16:colId xmlns:a16="http://schemas.microsoft.com/office/drawing/2014/main" val="20001"/>
                    </a:ext>
                  </a:extLst>
                </a:gridCol>
                <a:gridCol w="2402204">
                  <a:extLst>
                    <a:ext uri="{9D8B030D-6E8A-4147-A177-3AD203B41FA5}">
                      <a16:colId xmlns:a16="http://schemas.microsoft.com/office/drawing/2014/main" val="20002"/>
                    </a:ext>
                  </a:extLst>
                </a:gridCol>
                <a:gridCol w="3677284">
                  <a:extLst>
                    <a:ext uri="{9D8B030D-6E8A-4147-A177-3AD203B41FA5}">
                      <a16:colId xmlns:a16="http://schemas.microsoft.com/office/drawing/2014/main" val="20003"/>
                    </a:ext>
                  </a:extLst>
                </a:gridCol>
              </a:tblGrid>
              <a:tr h="1827529">
                <a:tc rowSpan="2">
                  <a:txBody>
                    <a:bodyPr/>
                    <a:lstStyle/>
                    <a:p>
                      <a:pPr algn="l" rtl="0" eaLnBrk="0">
                        <a:lnSpc>
                          <a:spcPct val="157000"/>
                        </a:lnSpc>
                        <a:tabLst/>
                      </a:pPr>
                      <a:endParaRPr sz="1000" dirty="0">
                        <a:latin typeface="Arial"/>
                        <a:ea typeface="Arial"/>
                        <a:cs typeface="Arial"/>
                      </a:endParaRPr>
                    </a:p>
                    <a:p>
                      <a:pPr marL="872489" algn="l" rtl="0" eaLnBrk="0">
                        <a:lnSpc>
                          <a:spcPct val="84000"/>
                        </a:lnSpc>
                        <a:tabLst/>
                      </a:pPr>
                      <a:r>
                        <a:rPr sz="1600" kern="0" spc="120" dirty="0">
                          <a:solidFill>
                            <a:srgbClr val="000000">
                              <a:alpha val="100000"/>
                            </a:srgbClr>
                          </a:solidFill>
                          <a:latin typeface="Microsoft YaHei"/>
                          <a:ea typeface="Microsoft YaHei"/>
                          <a:cs typeface="Microsoft YaHei"/>
                        </a:rPr>
                        <a:t>检查要点</a:t>
                      </a:r>
                      <a:endParaRPr sz="1600" dirty="0">
                        <a:latin typeface="Microsoft YaHei"/>
                        <a:ea typeface="Microsoft YaHei"/>
                        <a:cs typeface="Microsoft YaHei"/>
                      </a:endParaRPr>
                    </a:p>
                    <a:p>
                      <a:pPr algn="l" rtl="0" eaLnBrk="0">
                        <a:lnSpc>
                          <a:spcPct val="104000"/>
                        </a:lnSpc>
                        <a:tabLst/>
                      </a:pPr>
                      <a:endParaRPr sz="1000" dirty="0">
                        <a:latin typeface="Arial"/>
                        <a:ea typeface="Arial"/>
                        <a:cs typeface="Arial"/>
                      </a:endParaRPr>
                    </a:p>
                    <a:p>
                      <a:pPr algn="l" rtl="0" eaLnBrk="0">
                        <a:lnSpc>
                          <a:spcPct val="104000"/>
                        </a:lnSpc>
                        <a:tabLst/>
                      </a:pPr>
                      <a:endParaRPr sz="1000" dirty="0">
                        <a:latin typeface="Arial"/>
                        <a:ea typeface="Arial"/>
                        <a:cs typeface="Arial"/>
                      </a:endParaRPr>
                    </a:p>
                    <a:p>
                      <a:pPr algn="l" rtl="0" eaLnBrk="0">
                        <a:lnSpc>
                          <a:spcPct val="104000"/>
                        </a:lnSpc>
                        <a:tabLst/>
                      </a:pPr>
                      <a:endParaRPr sz="1000" dirty="0">
                        <a:latin typeface="Arial"/>
                        <a:ea typeface="Arial"/>
                        <a:cs typeface="Arial"/>
                      </a:endParaRPr>
                    </a:p>
                    <a:p>
                      <a:pPr algn="l" rtl="0" eaLnBrk="0">
                        <a:lnSpc>
                          <a:spcPct val="104000"/>
                        </a:lnSpc>
                        <a:tabLst/>
                      </a:pPr>
                      <a:endParaRPr sz="1000" dirty="0">
                        <a:latin typeface="Arial"/>
                        <a:ea typeface="Arial"/>
                        <a:cs typeface="Arial"/>
                      </a:endParaRPr>
                    </a:p>
                    <a:p>
                      <a:pPr algn="l" rtl="0" eaLnBrk="0">
                        <a:lnSpc>
                          <a:spcPct val="104000"/>
                        </a:lnSpc>
                        <a:tabLst/>
                      </a:pPr>
                      <a:endParaRPr sz="1000" dirty="0">
                        <a:latin typeface="Arial"/>
                        <a:ea typeface="Arial"/>
                        <a:cs typeface="Arial"/>
                      </a:endParaRPr>
                    </a:p>
                    <a:p>
                      <a:pPr algn="l" rtl="0" eaLnBrk="0">
                        <a:lnSpc>
                          <a:spcPct val="104000"/>
                        </a:lnSpc>
                        <a:tabLst/>
                      </a:pPr>
                      <a:endParaRPr sz="1000" dirty="0">
                        <a:latin typeface="Arial"/>
                        <a:ea typeface="Arial"/>
                        <a:cs typeface="Arial"/>
                      </a:endParaRPr>
                    </a:p>
                    <a:p>
                      <a:pPr algn="l" rtl="0" eaLnBrk="0">
                        <a:lnSpc>
                          <a:spcPct val="104000"/>
                        </a:lnSpc>
                        <a:tabLst/>
                      </a:pPr>
                      <a:endParaRPr sz="1000" dirty="0">
                        <a:latin typeface="Arial"/>
                        <a:ea typeface="Arial"/>
                        <a:cs typeface="Arial"/>
                      </a:endParaRPr>
                    </a:p>
                    <a:p>
                      <a:pPr algn="l" rtl="0" eaLnBrk="0">
                        <a:lnSpc>
                          <a:spcPct val="104000"/>
                        </a:lnSpc>
                        <a:tabLst/>
                      </a:pPr>
                      <a:endParaRPr sz="1000" dirty="0">
                        <a:latin typeface="Arial"/>
                        <a:ea typeface="Arial"/>
                        <a:cs typeface="Arial"/>
                      </a:endParaRPr>
                    </a:p>
                    <a:p>
                      <a:pPr algn="l" rtl="0" eaLnBrk="0">
                        <a:lnSpc>
                          <a:spcPct val="105000"/>
                        </a:lnSpc>
                        <a:tabLst/>
                      </a:pPr>
                      <a:endParaRPr sz="1000" dirty="0">
                        <a:latin typeface="Arial"/>
                        <a:ea typeface="Arial"/>
                        <a:cs typeface="Arial"/>
                      </a:endParaRPr>
                    </a:p>
                    <a:p>
                      <a:pPr algn="l" rtl="0" eaLnBrk="0">
                        <a:lnSpc>
                          <a:spcPct val="125000"/>
                        </a:lnSpc>
                        <a:tabLst/>
                      </a:pPr>
                      <a:endParaRPr sz="300" dirty="0">
                        <a:latin typeface="Arial"/>
                        <a:ea typeface="Arial"/>
                        <a:cs typeface="Arial"/>
                      </a:endParaRPr>
                    </a:p>
                    <a:p>
                      <a:pPr marL="232409" indent="20320" algn="l" rtl="0" eaLnBrk="0">
                        <a:lnSpc>
                          <a:spcPct val="126000"/>
                        </a:lnSpc>
                        <a:spcBef>
                          <a:spcPts val="3"/>
                        </a:spcBef>
                        <a:tabLst/>
                      </a:pPr>
                      <a:r>
                        <a:rPr sz="1500" kern="0" spc="60" dirty="0">
                          <a:solidFill>
                            <a:srgbClr val="000000">
                              <a:alpha val="100000"/>
                            </a:srgbClr>
                          </a:solidFill>
                          <a:latin typeface="FangSong"/>
                          <a:ea typeface="FangSong"/>
                          <a:cs typeface="FangSong"/>
                        </a:rPr>
                        <a:t>3.</a:t>
                      </a:r>
                      <a:r>
                        <a:rPr sz="1500" kern="0" spc="60" dirty="0">
                          <a:solidFill>
                            <a:srgbClr val="000000">
                              <a:alpha val="100000"/>
                            </a:srgbClr>
                          </a:solidFill>
                          <a:latin typeface="Microsoft YaHei"/>
                          <a:ea typeface="Microsoft YaHei"/>
                          <a:cs typeface="Microsoft YaHei"/>
                        </a:rPr>
                        <a:t>查居民小区调压柜、</a:t>
                      </a:r>
                      <a:r>
                        <a:rPr sz="1500" kern="0" spc="0" dirty="0">
                          <a:solidFill>
                            <a:srgbClr val="000000">
                              <a:alpha val="100000"/>
                            </a:srgbClr>
                          </a:solidFill>
                          <a:latin typeface="Microsoft YaHei"/>
                          <a:ea typeface="Microsoft YaHei"/>
                          <a:cs typeface="Microsoft YaHei"/>
                        </a:rPr>
                        <a:t>        </a:t>
                      </a:r>
                      <a:r>
                        <a:rPr sz="1500" kern="0" spc="90" dirty="0">
                          <a:solidFill>
                            <a:srgbClr val="000000">
                              <a:alpha val="100000"/>
                            </a:srgbClr>
                          </a:solidFill>
                          <a:latin typeface="Microsoft YaHei"/>
                          <a:ea typeface="Microsoft YaHei"/>
                          <a:cs typeface="Microsoft YaHei"/>
                        </a:rPr>
                        <a:t>楼栋调压箱内调压装置</a:t>
                      </a:r>
                      <a:r>
                        <a:rPr sz="1500" kern="0" spc="0" dirty="0">
                          <a:solidFill>
                            <a:srgbClr val="000000">
                              <a:alpha val="100000"/>
                            </a:srgbClr>
                          </a:solidFill>
                          <a:latin typeface="Microsoft YaHei"/>
                          <a:ea typeface="Microsoft YaHei"/>
                          <a:cs typeface="Microsoft YaHei"/>
                        </a:rPr>
                        <a:t>        </a:t>
                      </a:r>
                      <a:r>
                        <a:rPr sz="1500" kern="0" spc="80" dirty="0">
                          <a:solidFill>
                            <a:srgbClr val="000000">
                              <a:alpha val="100000"/>
                            </a:srgbClr>
                          </a:solidFill>
                          <a:latin typeface="Microsoft YaHei"/>
                          <a:ea typeface="Microsoft YaHei"/>
                          <a:cs typeface="Microsoft YaHei"/>
                        </a:rPr>
                        <a:t>的安全保护措施。</a:t>
                      </a:r>
                      <a:endParaRPr sz="1500" dirty="0">
                        <a:latin typeface="Microsoft YaHei"/>
                        <a:ea typeface="Microsoft YaHei"/>
                        <a:cs typeface="Microsoft YaHei"/>
                      </a:endParaRPr>
                    </a:p>
                  </a:txBody>
                  <a:tcPr marL="0" marR="0" marT="0" marB="0">
                    <a:lnL>
                      <a:noFill/>
                    </a:lnL>
                    <a:lnR w="12700" cap="flat" cmpd="sng" algn="ctr">
                      <a:solidFill>
                        <a:srgbClr val="8EBFD6"/>
                      </a:solidFill>
                      <a:prstDash val="solid"/>
                      <a:round/>
                      <a:headEnd type="none" w="med" len="med"/>
                      <a:tailEnd type="none" w="med" len="med"/>
                    </a:lnR>
                    <a:lnT w="12700" cap="flat" cmpd="sng" algn="ctr">
                      <a:solidFill>
                        <a:srgbClr val="8EBFD6"/>
                      </a:solidFill>
                      <a:prstDash val="solid"/>
                      <a:round/>
                      <a:headEnd type="none" w="med" len="med"/>
                      <a:tailEnd type="none" w="med" len="med"/>
                    </a:lnT>
                    <a:lnB w="12700" cap="flat" cmpd="sng" algn="ctr">
                      <a:solidFill>
                        <a:srgbClr val="8EBFD6"/>
                      </a:solidFill>
                      <a:prstDash val="solid"/>
                      <a:round/>
                      <a:headEnd type="none" w="med" len="med"/>
                      <a:tailEnd type="none" w="med" len="med"/>
                    </a:lnB>
                  </a:tcPr>
                </a:tc>
                <a:tc gridSpan="2">
                  <a:txBody>
                    <a:bodyPr/>
                    <a:lstStyle/>
                    <a:p>
                      <a:pPr algn="l" rtl="0" eaLnBrk="0">
                        <a:lnSpc>
                          <a:spcPct val="156000"/>
                        </a:lnSpc>
                        <a:tabLst/>
                      </a:pPr>
                      <a:endParaRPr sz="1000" dirty="0">
                        <a:latin typeface="Arial"/>
                        <a:ea typeface="Arial"/>
                        <a:cs typeface="Arial"/>
                      </a:endParaRPr>
                    </a:p>
                    <a:p>
                      <a:pPr marL="1761489" algn="l" rtl="0" eaLnBrk="0">
                        <a:lnSpc>
                          <a:spcPct val="84000"/>
                        </a:lnSpc>
                        <a:spcBef>
                          <a:spcPts val="6"/>
                        </a:spcBef>
                        <a:tabLst/>
                      </a:pPr>
                      <a:r>
                        <a:rPr sz="1600" kern="0" spc="120" dirty="0">
                          <a:solidFill>
                            <a:srgbClr val="000000">
                              <a:alpha val="100000"/>
                            </a:srgbClr>
                          </a:solidFill>
                          <a:latin typeface="Microsoft YaHei"/>
                          <a:ea typeface="Microsoft YaHei"/>
                          <a:cs typeface="Microsoft YaHei"/>
                        </a:rPr>
                        <a:t>判定标准</a:t>
                      </a:r>
                      <a:endParaRPr sz="1600" dirty="0">
                        <a:latin typeface="Microsoft YaHei"/>
                        <a:ea typeface="Microsoft YaHei"/>
                        <a:cs typeface="Microsoft YaHei"/>
                      </a:endParaRPr>
                    </a:p>
                    <a:p>
                      <a:pPr algn="l" rtl="0" eaLnBrk="0">
                        <a:lnSpc>
                          <a:spcPct val="117000"/>
                        </a:lnSpc>
                        <a:tabLst/>
                      </a:pPr>
                      <a:endParaRPr sz="1000" dirty="0">
                        <a:latin typeface="Arial"/>
                        <a:ea typeface="Arial"/>
                        <a:cs typeface="Arial"/>
                      </a:endParaRPr>
                    </a:p>
                    <a:p>
                      <a:pPr algn="l" rtl="0" eaLnBrk="0">
                        <a:lnSpc>
                          <a:spcPct val="118000"/>
                        </a:lnSpc>
                        <a:tabLst/>
                      </a:pPr>
                      <a:endParaRPr sz="1000" dirty="0">
                        <a:latin typeface="Arial"/>
                        <a:ea typeface="Arial"/>
                        <a:cs typeface="Arial"/>
                      </a:endParaRPr>
                    </a:p>
                    <a:p>
                      <a:pPr algn="l" rtl="0" eaLnBrk="0">
                        <a:lnSpc>
                          <a:spcPct val="127000"/>
                        </a:lnSpc>
                        <a:tabLst/>
                      </a:pPr>
                      <a:endParaRPr sz="300" dirty="0">
                        <a:latin typeface="Arial"/>
                        <a:ea typeface="Arial"/>
                        <a:cs typeface="Arial"/>
                      </a:endParaRPr>
                    </a:p>
                    <a:p>
                      <a:pPr marL="233045" indent="-1270" algn="l" rtl="0" eaLnBrk="0">
                        <a:lnSpc>
                          <a:spcPct val="126000"/>
                        </a:lnSpc>
                        <a:tabLst/>
                      </a:pPr>
                      <a:r>
                        <a:rPr sz="1500" kern="0" spc="90" dirty="0">
                          <a:solidFill>
                            <a:srgbClr val="000000">
                              <a:alpha val="100000"/>
                            </a:srgbClr>
                          </a:solidFill>
                          <a:latin typeface="Microsoft YaHei"/>
                          <a:ea typeface="Microsoft YaHei"/>
                          <a:cs typeface="Microsoft YaHei"/>
                        </a:rPr>
                        <a:t>居民小区调压柜、</a:t>
                      </a:r>
                      <a:r>
                        <a:rPr sz="1500" kern="0" spc="-300" dirty="0">
                          <a:solidFill>
                            <a:srgbClr val="000000">
                              <a:alpha val="100000"/>
                            </a:srgbClr>
                          </a:solidFill>
                          <a:latin typeface="Microsoft YaHei"/>
                          <a:ea typeface="Microsoft YaHei"/>
                          <a:cs typeface="Microsoft YaHei"/>
                        </a:rPr>
                        <a:t> </a:t>
                      </a:r>
                      <a:r>
                        <a:rPr sz="1500" kern="0" spc="90" dirty="0">
                          <a:solidFill>
                            <a:srgbClr val="000000">
                              <a:alpha val="100000"/>
                            </a:srgbClr>
                          </a:solidFill>
                          <a:latin typeface="Microsoft YaHei"/>
                          <a:ea typeface="Microsoft YaHei"/>
                          <a:cs typeface="Microsoft YaHei"/>
                        </a:rPr>
                        <a:t>楼栋调压箱内调压装置未</a:t>
                      </a:r>
                      <a:r>
                        <a:rPr sz="1500" kern="0" spc="0" dirty="0">
                          <a:solidFill>
                            <a:srgbClr val="000000">
                              <a:alpha val="100000"/>
                            </a:srgbClr>
                          </a:solidFill>
                          <a:latin typeface="Microsoft YaHei"/>
                          <a:ea typeface="Microsoft YaHei"/>
                          <a:cs typeface="Microsoft YaHei"/>
                        </a:rPr>
                        <a:t>       </a:t>
                      </a:r>
                      <a:r>
                        <a:rPr sz="1500" kern="0" spc="70" dirty="0">
                          <a:solidFill>
                            <a:srgbClr val="000000">
                              <a:alpha val="100000"/>
                            </a:srgbClr>
                          </a:solidFill>
                          <a:latin typeface="Microsoft YaHei"/>
                          <a:ea typeface="Microsoft YaHei"/>
                          <a:cs typeface="Microsoft YaHei"/>
                        </a:rPr>
                        <a:t>设置超压切断阀或安全放散装置 ，构成重大</a:t>
                      </a:r>
                      <a:r>
                        <a:rPr sz="1500" kern="0" spc="-10" dirty="0">
                          <a:solidFill>
                            <a:srgbClr val="000000">
                              <a:alpha val="100000"/>
                            </a:srgbClr>
                          </a:solidFill>
                          <a:latin typeface="Microsoft YaHei"/>
                          <a:ea typeface="Microsoft YaHei"/>
                          <a:cs typeface="Microsoft YaHei"/>
                        </a:rPr>
                        <a:t>       </a:t>
                      </a:r>
                      <a:r>
                        <a:rPr sz="1500" kern="0" spc="70" dirty="0">
                          <a:solidFill>
                            <a:srgbClr val="000000">
                              <a:alpha val="100000"/>
                            </a:srgbClr>
                          </a:solidFill>
                          <a:latin typeface="Microsoft YaHei"/>
                          <a:ea typeface="Microsoft YaHei"/>
                          <a:cs typeface="Microsoft YaHei"/>
                        </a:rPr>
                        <a:t>隐患</a:t>
                      </a:r>
                      <a:endParaRPr sz="1500" dirty="0">
                        <a:latin typeface="Microsoft YaHei"/>
                        <a:ea typeface="Microsoft YaHei"/>
                        <a:cs typeface="Microsoft YaHei"/>
                      </a:endParaRPr>
                    </a:p>
                  </a:txBody>
                  <a:tcPr marL="0" marR="0" marT="0" marB="0">
                    <a:lnL w="12700" cap="flat" cmpd="sng" algn="ctr">
                      <a:solidFill>
                        <a:srgbClr val="8EBFD6"/>
                      </a:solidFill>
                      <a:prstDash val="solid"/>
                      <a:round/>
                      <a:headEnd type="none" w="med" len="med"/>
                      <a:tailEnd type="none" w="med" len="med"/>
                    </a:lnL>
                    <a:lnR w="12700" cap="flat" cmpd="sng" algn="ctr">
                      <a:solidFill>
                        <a:srgbClr val="8EBFD6"/>
                      </a:solidFill>
                      <a:prstDash val="solid"/>
                      <a:round/>
                      <a:headEnd type="none" w="med" len="med"/>
                      <a:tailEnd type="none" w="med" len="med"/>
                    </a:lnR>
                    <a:lnT w="12700" cap="flat" cmpd="sng" algn="ctr">
                      <a:solidFill>
                        <a:srgbClr val="8EBFD6"/>
                      </a:solidFill>
                      <a:prstDash val="solid"/>
                      <a:round/>
                      <a:headEnd type="none" w="med" len="med"/>
                      <a:tailEnd type="none" w="med" len="med"/>
                    </a:lnT>
                    <a:lnB>
                      <a:noFill/>
                    </a:lnB>
                  </a:tcPr>
                </a:tc>
                <a:tc hMerge="1">
                  <a:txBody>
                    <a:bodyPr/>
                    <a:lstStyle/>
                    <a:p>
                      <a:endParaRPr/>
                    </a:p>
                  </a:txBody>
                  <a:tcPr marL="0" marR="0" marT="0" marB="0">
                    <a:lnL w="12700" cap="flat" cmpd="sng" algn="ctr">
                      <a:solidFill>
                        <a:srgbClr val="8EBFD6"/>
                      </a:solidFill>
                      <a:prstDash val="solid"/>
                      <a:round/>
                      <a:headEnd type="none" w="med" len="med"/>
                      <a:tailEnd type="none" w="med" len="med"/>
                    </a:lnL>
                    <a:lnR w="12700" cap="flat" cmpd="sng" algn="ctr">
                      <a:solidFill>
                        <a:srgbClr val="8EBFD6"/>
                      </a:solidFill>
                      <a:prstDash val="solid"/>
                      <a:round/>
                      <a:headEnd type="none" w="med" len="med"/>
                      <a:tailEnd type="none" w="med" len="med"/>
                    </a:lnR>
                    <a:lnT w="12700" cap="flat" cmpd="sng" algn="ctr">
                      <a:solidFill>
                        <a:srgbClr val="8EBFD6"/>
                      </a:solidFill>
                      <a:prstDash val="solid"/>
                      <a:round/>
                      <a:headEnd type="none" w="med" len="med"/>
                      <a:tailEnd type="none" w="med" len="med"/>
                    </a:lnT>
                    <a:lnB>
                      <a:noFill/>
                    </a:lnB>
                  </a:tcPr>
                </a:tc>
                <a:tc rowSpan="2">
                  <a:txBody>
                    <a:bodyPr/>
                    <a:lstStyle/>
                    <a:p>
                      <a:pPr algn="l" rtl="0" eaLnBrk="0">
                        <a:lnSpc>
                          <a:spcPct val="155000"/>
                        </a:lnSpc>
                        <a:tabLst/>
                      </a:pPr>
                      <a:endParaRPr sz="1000" dirty="0">
                        <a:latin typeface="Arial"/>
                        <a:ea typeface="Arial"/>
                        <a:cs typeface="Arial"/>
                      </a:endParaRPr>
                    </a:p>
                    <a:p>
                      <a:pPr marL="1162050" algn="l" rtl="0" eaLnBrk="0">
                        <a:lnSpc>
                          <a:spcPct val="85000"/>
                        </a:lnSpc>
                        <a:spcBef>
                          <a:spcPts val="3"/>
                        </a:spcBef>
                        <a:tabLst/>
                      </a:pPr>
                      <a:r>
                        <a:rPr sz="1600" kern="0" spc="140" dirty="0">
                          <a:solidFill>
                            <a:srgbClr val="000000">
                              <a:alpha val="100000"/>
                            </a:srgbClr>
                          </a:solidFill>
                          <a:latin typeface="Microsoft YaHei"/>
                          <a:ea typeface="Microsoft YaHei"/>
                          <a:cs typeface="Microsoft YaHei"/>
                        </a:rPr>
                        <a:t>相关参考依据</a:t>
                      </a:r>
                      <a:endParaRPr sz="1600" dirty="0">
                        <a:latin typeface="Microsoft YaHei"/>
                        <a:ea typeface="Microsoft YaHei"/>
                        <a:cs typeface="Microsoft YaHei"/>
                      </a:endParaRPr>
                    </a:p>
                    <a:p>
                      <a:pPr algn="l" rtl="0" eaLnBrk="0">
                        <a:lnSpc>
                          <a:spcPct val="116000"/>
                        </a:lnSpc>
                        <a:tabLst/>
                      </a:pPr>
                      <a:endParaRPr sz="1000" dirty="0">
                        <a:latin typeface="Arial"/>
                        <a:ea typeface="Arial"/>
                        <a:cs typeface="Arial"/>
                      </a:endParaRPr>
                    </a:p>
                    <a:p>
                      <a:pPr algn="l" rtl="0" eaLnBrk="0">
                        <a:lnSpc>
                          <a:spcPct val="117000"/>
                        </a:lnSpc>
                        <a:tabLst/>
                      </a:pPr>
                      <a:endParaRPr sz="1000" dirty="0">
                        <a:latin typeface="Arial"/>
                        <a:ea typeface="Arial"/>
                        <a:cs typeface="Arial"/>
                      </a:endParaRPr>
                    </a:p>
                    <a:p>
                      <a:pPr algn="l" rtl="0" eaLnBrk="0">
                        <a:lnSpc>
                          <a:spcPct val="117000"/>
                        </a:lnSpc>
                        <a:tabLst/>
                      </a:pPr>
                      <a:endParaRPr sz="1000" dirty="0">
                        <a:latin typeface="Arial"/>
                        <a:ea typeface="Arial"/>
                        <a:cs typeface="Arial"/>
                      </a:endParaRPr>
                    </a:p>
                    <a:p>
                      <a:pPr marL="232409" indent="83819" algn="l" rtl="0" eaLnBrk="0">
                        <a:lnSpc>
                          <a:spcPct val="122000"/>
                        </a:lnSpc>
                        <a:spcBef>
                          <a:spcPts val="364"/>
                        </a:spcBef>
                        <a:tabLst/>
                      </a:pPr>
                      <a:r>
                        <a:rPr sz="1200" kern="0" spc="50" dirty="0">
                          <a:solidFill>
                            <a:srgbClr val="FF0000">
                              <a:alpha val="100000"/>
                            </a:srgbClr>
                          </a:solidFill>
                          <a:latin typeface="Microsoft YaHei"/>
                          <a:ea typeface="Microsoft YaHei"/>
                          <a:cs typeface="Microsoft YaHei"/>
                        </a:rPr>
                        <a:t>【依据】</a:t>
                      </a:r>
                      <a:r>
                        <a:rPr sz="1200" kern="0" spc="-120" dirty="0">
                          <a:solidFill>
                            <a:srgbClr val="FF0000">
                              <a:alpha val="100000"/>
                            </a:srgbClr>
                          </a:solidFill>
                          <a:latin typeface="Microsoft YaHei"/>
                          <a:ea typeface="Microsoft YaHei"/>
                          <a:cs typeface="Microsoft YaHei"/>
                        </a:rPr>
                        <a:t> </a:t>
                      </a:r>
                      <a:r>
                        <a:rPr sz="1200" kern="0" spc="50" dirty="0">
                          <a:solidFill>
                            <a:srgbClr val="000000">
                              <a:alpha val="100000"/>
                            </a:srgbClr>
                          </a:solidFill>
                          <a:latin typeface="Microsoft YaHei"/>
                          <a:ea typeface="Microsoft YaHei"/>
                          <a:cs typeface="Microsoft YaHei"/>
                        </a:rPr>
                        <a:t>《燃气工程项目规范》</a:t>
                      </a:r>
                      <a:r>
                        <a:rPr sz="1200" kern="0" spc="-100" dirty="0">
                          <a:solidFill>
                            <a:srgbClr val="000000">
                              <a:alpha val="100000"/>
                            </a:srgbClr>
                          </a:solidFill>
                          <a:latin typeface="Microsoft YaHei"/>
                          <a:ea typeface="Microsoft YaHei"/>
                          <a:cs typeface="Microsoft YaHei"/>
                        </a:rPr>
                        <a:t> </a:t>
                      </a:r>
                      <a:r>
                        <a:rPr sz="1200" kern="0" spc="50" dirty="0">
                          <a:solidFill>
                            <a:srgbClr val="000000">
                              <a:alpha val="100000"/>
                            </a:srgbClr>
                          </a:solidFill>
                          <a:latin typeface="Microsoft YaHei"/>
                          <a:ea typeface="Microsoft YaHei"/>
                          <a:cs typeface="Microsoft YaHei"/>
                        </a:rPr>
                        <a:t>第</a:t>
                      </a:r>
                      <a:r>
                        <a:rPr sz="1200" kern="0" spc="340" dirty="0">
                          <a:solidFill>
                            <a:srgbClr val="000000">
                              <a:alpha val="100000"/>
                            </a:srgbClr>
                          </a:solidFill>
                          <a:latin typeface="Microsoft YaHei"/>
                          <a:ea typeface="Microsoft YaHei"/>
                          <a:cs typeface="Microsoft YaHei"/>
                        </a:rPr>
                        <a:t> </a:t>
                      </a:r>
                      <a:r>
                        <a:rPr sz="1200" kern="0" spc="40" dirty="0">
                          <a:solidFill>
                            <a:srgbClr val="000000">
                              <a:alpha val="100000"/>
                            </a:srgbClr>
                          </a:solidFill>
                          <a:latin typeface="Microsoft YaHei"/>
                          <a:ea typeface="Microsoft YaHei"/>
                          <a:cs typeface="Microsoft YaHei"/>
                        </a:rPr>
                        <a:t>5.2.18</a:t>
                      </a:r>
                      <a:r>
                        <a:rPr sz="1200" kern="0" spc="0" dirty="0">
                          <a:solidFill>
                            <a:srgbClr val="000000">
                              <a:alpha val="100000"/>
                            </a:srgbClr>
                          </a:solidFill>
                          <a:latin typeface="Microsoft YaHei"/>
                          <a:ea typeface="Microsoft YaHei"/>
                          <a:cs typeface="Microsoft YaHei"/>
                        </a:rPr>
                        <a:t>         </a:t>
                      </a:r>
                      <a:r>
                        <a:rPr sz="1200" kern="0" spc="90" dirty="0">
                          <a:solidFill>
                            <a:srgbClr val="000000">
                              <a:alpha val="100000"/>
                            </a:srgbClr>
                          </a:solidFill>
                          <a:latin typeface="Microsoft YaHei"/>
                          <a:ea typeface="Microsoft YaHei"/>
                          <a:cs typeface="Microsoft YaHei"/>
                        </a:rPr>
                        <a:t>条 ：调压系统出口压力设定值应保持</a:t>
                      </a:r>
                      <a:r>
                        <a:rPr sz="1200" kern="0" spc="80" dirty="0">
                          <a:solidFill>
                            <a:srgbClr val="000000">
                              <a:alpha val="100000"/>
                            </a:srgbClr>
                          </a:solidFill>
                          <a:latin typeface="Microsoft YaHei"/>
                          <a:ea typeface="Microsoft YaHei"/>
                          <a:cs typeface="Microsoft YaHei"/>
                        </a:rPr>
                        <a:t>下游管</a:t>
                      </a:r>
                      <a:r>
                        <a:rPr sz="1200" kern="0" spc="0" dirty="0">
                          <a:solidFill>
                            <a:srgbClr val="000000">
                              <a:alpha val="100000"/>
                            </a:srgbClr>
                          </a:solidFill>
                          <a:latin typeface="Microsoft YaHei"/>
                          <a:ea typeface="Microsoft YaHei"/>
                          <a:cs typeface="Microsoft YaHei"/>
                        </a:rPr>
                        <a:t>       </a:t>
                      </a:r>
                      <a:r>
                        <a:rPr sz="1200" kern="0" spc="90" dirty="0">
                          <a:solidFill>
                            <a:srgbClr val="000000">
                              <a:alpha val="100000"/>
                            </a:srgbClr>
                          </a:solidFill>
                          <a:latin typeface="Microsoft YaHei"/>
                          <a:ea typeface="Microsoft YaHei"/>
                          <a:cs typeface="Microsoft YaHei"/>
                        </a:rPr>
                        <a:t>道压力在系统允许的范围内</a:t>
                      </a:r>
                      <a:r>
                        <a:rPr sz="1200" kern="0" spc="-80" dirty="0">
                          <a:solidFill>
                            <a:srgbClr val="000000">
                              <a:alpha val="100000"/>
                            </a:srgbClr>
                          </a:solidFill>
                          <a:latin typeface="Microsoft YaHei"/>
                          <a:ea typeface="Microsoft YaHei"/>
                          <a:cs typeface="Microsoft YaHei"/>
                        </a:rPr>
                        <a:t> </a:t>
                      </a:r>
                      <a:r>
                        <a:rPr sz="1200" kern="0" spc="90" dirty="0">
                          <a:solidFill>
                            <a:srgbClr val="000000">
                              <a:alpha val="100000"/>
                            </a:srgbClr>
                          </a:solidFill>
                          <a:latin typeface="Microsoft YaHei"/>
                          <a:ea typeface="Microsoft YaHei"/>
                          <a:cs typeface="Microsoft YaHei"/>
                        </a:rPr>
                        <a:t>。</a:t>
                      </a:r>
                      <a:r>
                        <a:rPr sz="1200" kern="0" spc="-220" dirty="0">
                          <a:solidFill>
                            <a:srgbClr val="000000">
                              <a:alpha val="100000"/>
                            </a:srgbClr>
                          </a:solidFill>
                          <a:latin typeface="Microsoft YaHei"/>
                          <a:ea typeface="Microsoft YaHei"/>
                          <a:cs typeface="Microsoft YaHei"/>
                        </a:rPr>
                        <a:t> </a:t>
                      </a:r>
                      <a:r>
                        <a:rPr sz="1200" kern="0" spc="90" dirty="0">
                          <a:solidFill>
                            <a:srgbClr val="000000">
                              <a:alpha val="100000"/>
                            </a:srgbClr>
                          </a:solidFill>
                          <a:latin typeface="Microsoft YaHei"/>
                          <a:ea typeface="Microsoft YaHei"/>
                          <a:cs typeface="Microsoft YaHei"/>
                        </a:rPr>
                        <a:t>调压装置应设</a:t>
                      </a:r>
                      <a:r>
                        <a:rPr sz="1200" kern="0" spc="0" dirty="0">
                          <a:solidFill>
                            <a:srgbClr val="000000">
                              <a:alpha val="100000"/>
                            </a:srgbClr>
                          </a:solidFill>
                          <a:latin typeface="Microsoft YaHei"/>
                          <a:ea typeface="Microsoft YaHei"/>
                          <a:cs typeface="Microsoft YaHei"/>
                        </a:rPr>
                        <a:t>       </a:t>
                      </a:r>
                      <a:r>
                        <a:rPr sz="1200" kern="0" spc="110" dirty="0">
                          <a:solidFill>
                            <a:srgbClr val="000000">
                              <a:alpha val="100000"/>
                            </a:srgbClr>
                          </a:solidFill>
                          <a:latin typeface="Microsoft YaHei"/>
                          <a:ea typeface="Microsoft YaHei"/>
                          <a:cs typeface="Microsoft YaHei"/>
                        </a:rPr>
                        <a:t>置防止燃气出口压力超过下游压力允许值的</a:t>
                      </a:r>
                      <a:r>
                        <a:rPr sz="1200" kern="0" spc="0" dirty="0">
                          <a:solidFill>
                            <a:srgbClr val="000000">
                              <a:alpha val="100000"/>
                            </a:srgbClr>
                          </a:solidFill>
                          <a:latin typeface="Microsoft YaHei"/>
                          <a:ea typeface="Microsoft YaHei"/>
                          <a:cs typeface="Microsoft YaHei"/>
                        </a:rPr>
                        <a:t>       </a:t>
                      </a:r>
                      <a:r>
                        <a:rPr sz="1200" kern="0" spc="90" dirty="0">
                          <a:solidFill>
                            <a:srgbClr val="000000">
                              <a:alpha val="100000"/>
                            </a:srgbClr>
                          </a:solidFill>
                          <a:latin typeface="Microsoft YaHei"/>
                          <a:ea typeface="Microsoft YaHei"/>
                          <a:cs typeface="Microsoft YaHei"/>
                        </a:rPr>
                        <a:t>安全保护装置。</a:t>
                      </a:r>
                      <a:endParaRPr sz="1200" dirty="0">
                        <a:latin typeface="Microsoft YaHei"/>
                        <a:ea typeface="Microsoft YaHei"/>
                        <a:cs typeface="Microsoft YaHei"/>
                      </a:endParaRPr>
                    </a:p>
                    <a:p>
                      <a:pPr marL="230504" indent="83185" algn="l" rtl="0" eaLnBrk="0">
                        <a:lnSpc>
                          <a:spcPct val="119000"/>
                        </a:lnSpc>
                        <a:spcBef>
                          <a:spcPts val="81"/>
                        </a:spcBef>
                        <a:tabLst/>
                      </a:pPr>
                      <a:r>
                        <a:rPr sz="1200" kern="0" spc="50" dirty="0">
                          <a:solidFill>
                            <a:srgbClr val="FF0000">
                              <a:alpha val="100000"/>
                            </a:srgbClr>
                          </a:solidFill>
                          <a:latin typeface="Microsoft YaHei"/>
                          <a:ea typeface="Microsoft YaHei"/>
                          <a:cs typeface="Microsoft YaHei"/>
                        </a:rPr>
                        <a:t>〖解读〗</a:t>
                      </a:r>
                      <a:r>
                        <a:rPr sz="1200" kern="0" spc="-100" dirty="0">
                          <a:solidFill>
                            <a:srgbClr val="FF0000">
                              <a:alpha val="100000"/>
                            </a:srgbClr>
                          </a:solidFill>
                          <a:latin typeface="Microsoft YaHei"/>
                          <a:ea typeface="Microsoft YaHei"/>
                          <a:cs typeface="Microsoft YaHei"/>
                        </a:rPr>
                        <a:t> </a:t>
                      </a:r>
                      <a:r>
                        <a:rPr sz="1200" kern="0" spc="50" dirty="0">
                          <a:solidFill>
                            <a:srgbClr val="FF0000">
                              <a:alpha val="100000"/>
                            </a:srgbClr>
                          </a:solidFill>
                          <a:latin typeface="Microsoft YaHei"/>
                          <a:ea typeface="Microsoft YaHei"/>
                          <a:cs typeface="Microsoft YaHei"/>
                        </a:rPr>
                        <a:t>管道系统中其管道</a:t>
                      </a:r>
                      <a:r>
                        <a:rPr sz="1200" kern="0" spc="40" dirty="0">
                          <a:solidFill>
                            <a:srgbClr val="FF0000">
                              <a:alpha val="100000"/>
                            </a:srgbClr>
                          </a:solidFill>
                          <a:latin typeface="Microsoft YaHei"/>
                          <a:ea typeface="Microsoft YaHei"/>
                          <a:cs typeface="Microsoft YaHei"/>
                        </a:rPr>
                        <a:t>设计压力</a:t>
                      </a:r>
                      <a:r>
                        <a:rPr sz="1200" kern="0" spc="-160" dirty="0">
                          <a:solidFill>
                            <a:srgbClr val="FF0000">
                              <a:alpha val="100000"/>
                            </a:srgbClr>
                          </a:solidFill>
                          <a:latin typeface="Microsoft YaHei"/>
                          <a:ea typeface="Microsoft YaHei"/>
                          <a:cs typeface="Microsoft YaHei"/>
                        </a:rPr>
                        <a:t> </a:t>
                      </a:r>
                      <a:r>
                        <a:rPr sz="1200" kern="0" spc="40" dirty="0">
                          <a:solidFill>
                            <a:srgbClr val="FF0000">
                              <a:alpha val="100000"/>
                            </a:srgbClr>
                          </a:solidFill>
                          <a:latin typeface="Microsoft YaHei"/>
                          <a:ea typeface="Microsoft YaHei"/>
                          <a:cs typeface="Microsoft YaHei"/>
                        </a:rPr>
                        <a:t>、</a:t>
                      </a:r>
                      <a:r>
                        <a:rPr sz="1200" kern="0" spc="-210" dirty="0">
                          <a:solidFill>
                            <a:srgbClr val="FF0000">
                              <a:alpha val="100000"/>
                            </a:srgbClr>
                          </a:solidFill>
                          <a:latin typeface="Microsoft YaHei"/>
                          <a:ea typeface="Microsoft YaHei"/>
                          <a:cs typeface="Microsoft YaHei"/>
                        </a:rPr>
                        <a:t> </a:t>
                      </a:r>
                      <a:r>
                        <a:rPr sz="1200" kern="0" spc="40" dirty="0">
                          <a:solidFill>
                            <a:srgbClr val="FF0000">
                              <a:alpha val="100000"/>
                            </a:srgbClr>
                          </a:solidFill>
                          <a:latin typeface="Microsoft YaHei"/>
                          <a:ea typeface="Microsoft YaHei"/>
                          <a:cs typeface="Microsoft YaHei"/>
                        </a:rPr>
                        <a:t>设备</a:t>
                      </a:r>
                      <a:r>
                        <a:rPr sz="1200" kern="0" spc="0" dirty="0">
                          <a:solidFill>
                            <a:srgbClr val="FF0000">
                              <a:alpha val="100000"/>
                            </a:srgbClr>
                          </a:solidFill>
                          <a:latin typeface="Microsoft YaHei"/>
                          <a:ea typeface="Microsoft YaHei"/>
                          <a:cs typeface="Microsoft YaHei"/>
                        </a:rPr>
                        <a:t>       </a:t>
                      </a:r>
                      <a:r>
                        <a:rPr sz="1200" kern="0" spc="100" dirty="0">
                          <a:solidFill>
                            <a:srgbClr val="FF0000">
                              <a:alpha val="100000"/>
                            </a:srgbClr>
                          </a:solidFill>
                          <a:latin typeface="Microsoft YaHei"/>
                          <a:ea typeface="Microsoft YaHei"/>
                          <a:cs typeface="Microsoft YaHei"/>
                        </a:rPr>
                        <a:t>选型压力</a:t>
                      </a:r>
                      <a:r>
                        <a:rPr sz="1200" kern="0" spc="-160" dirty="0">
                          <a:solidFill>
                            <a:srgbClr val="FF0000">
                              <a:alpha val="100000"/>
                            </a:srgbClr>
                          </a:solidFill>
                          <a:latin typeface="Microsoft YaHei"/>
                          <a:ea typeface="Microsoft YaHei"/>
                          <a:cs typeface="Microsoft YaHei"/>
                        </a:rPr>
                        <a:t> </a:t>
                      </a:r>
                      <a:r>
                        <a:rPr sz="1200" kern="0" spc="100" dirty="0">
                          <a:solidFill>
                            <a:srgbClr val="FF0000">
                              <a:alpha val="100000"/>
                            </a:srgbClr>
                          </a:solidFill>
                          <a:latin typeface="Microsoft YaHei"/>
                          <a:ea typeface="Microsoft YaHei"/>
                          <a:cs typeface="Microsoft YaHei"/>
                        </a:rPr>
                        <a:t>、</a:t>
                      </a:r>
                      <a:r>
                        <a:rPr sz="1200" kern="0" spc="-220" dirty="0">
                          <a:solidFill>
                            <a:srgbClr val="FF0000">
                              <a:alpha val="100000"/>
                            </a:srgbClr>
                          </a:solidFill>
                          <a:latin typeface="Microsoft YaHei"/>
                          <a:ea typeface="Microsoft YaHei"/>
                          <a:cs typeface="Microsoft YaHei"/>
                        </a:rPr>
                        <a:t> </a:t>
                      </a:r>
                      <a:r>
                        <a:rPr sz="1200" kern="0" spc="100" dirty="0">
                          <a:solidFill>
                            <a:srgbClr val="FF0000">
                              <a:alpha val="100000"/>
                            </a:srgbClr>
                          </a:solidFill>
                          <a:latin typeface="Microsoft YaHei"/>
                          <a:ea typeface="Microsoft YaHei"/>
                          <a:cs typeface="Microsoft YaHei"/>
                        </a:rPr>
                        <a:t>系统运行压</a:t>
                      </a:r>
                      <a:r>
                        <a:rPr sz="1200" kern="0" spc="90" dirty="0">
                          <a:solidFill>
                            <a:srgbClr val="FF0000">
                              <a:alpha val="100000"/>
                            </a:srgbClr>
                          </a:solidFill>
                          <a:latin typeface="Microsoft YaHei"/>
                          <a:ea typeface="Microsoft YaHei"/>
                          <a:cs typeface="Microsoft YaHei"/>
                        </a:rPr>
                        <a:t>力都应在系统允许的</a:t>
                      </a:r>
                      <a:r>
                        <a:rPr sz="1200" kern="0" spc="0" dirty="0">
                          <a:solidFill>
                            <a:srgbClr val="FF0000">
                              <a:alpha val="100000"/>
                            </a:srgbClr>
                          </a:solidFill>
                          <a:latin typeface="Microsoft YaHei"/>
                          <a:ea typeface="Microsoft YaHei"/>
                          <a:cs typeface="Microsoft YaHei"/>
                        </a:rPr>
                        <a:t>       </a:t>
                      </a:r>
                      <a:r>
                        <a:rPr sz="1200" kern="0" spc="70" dirty="0">
                          <a:solidFill>
                            <a:srgbClr val="FF0000">
                              <a:alpha val="100000"/>
                            </a:srgbClr>
                          </a:solidFill>
                          <a:latin typeface="Microsoft YaHei"/>
                          <a:ea typeface="Microsoft YaHei"/>
                          <a:cs typeface="Microsoft YaHei"/>
                        </a:rPr>
                        <a:t>压力范围内 ，不得超压 ，调压系统</a:t>
                      </a:r>
                      <a:r>
                        <a:rPr sz="1200" kern="0" spc="60" dirty="0">
                          <a:solidFill>
                            <a:srgbClr val="FF0000">
                              <a:alpha val="100000"/>
                            </a:srgbClr>
                          </a:solidFill>
                          <a:latin typeface="Microsoft YaHei"/>
                          <a:ea typeface="Microsoft YaHei"/>
                          <a:cs typeface="Microsoft YaHei"/>
                        </a:rPr>
                        <a:t>出口压力</a:t>
                      </a:r>
                      <a:r>
                        <a:rPr sz="1200" kern="0" spc="0" dirty="0">
                          <a:solidFill>
                            <a:srgbClr val="FF0000">
                              <a:alpha val="100000"/>
                            </a:srgbClr>
                          </a:solidFill>
                          <a:latin typeface="Microsoft YaHei"/>
                          <a:ea typeface="Microsoft YaHei"/>
                          <a:cs typeface="Microsoft YaHei"/>
                        </a:rPr>
                        <a:t>       </a:t>
                      </a:r>
                      <a:r>
                        <a:rPr sz="1200" kern="0" spc="70" dirty="0">
                          <a:solidFill>
                            <a:srgbClr val="FF0000">
                              <a:alpha val="100000"/>
                            </a:srgbClr>
                          </a:solidFill>
                          <a:latin typeface="Microsoft YaHei"/>
                          <a:ea typeface="Microsoft YaHei"/>
                          <a:cs typeface="Microsoft YaHei"/>
                        </a:rPr>
                        <a:t>设定值必须符合这一要求</a:t>
                      </a:r>
                      <a:r>
                        <a:rPr sz="1200" kern="0" spc="-160" dirty="0">
                          <a:solidFill>
                            <a:srgbClr val="FF0000">
                              <a:alpha val="100000"/>
                            </a:srgbClr>
                          </a:solidFill>
                          <a:latin typeface="Microsoft YaHei"/>
                          <a:ea typeface="Microsoft YaHei"/>
                          <a:cs typeface="Microsoft YaHei"/>
                        </a:rPr>
                        <a:t> </a:t>
                      </a:r>
                      <a:r>
                        <a:rPr sz="1200" kern="0" spc="70" dirty="0">
                          <a:solidFill>
                            <a:srgbClr val="FF0000">
                              <a:alpha val="100000"/>
                            </a:srgbClr>
                          </a:solidFill>
                          <a:latin typeface="Microsoft YaHei"/>
                          <a:ea typeface="Microsoft YaHei"/>
                          <a:cs typeface="Microsoft YaHei"/>
                        </a:rPr>
                        <a:t>。</a:t>
                      </a:r>
                      <a:r>
                        <a:rPr sz="1200" kern="0" spc="-140" dirty="0">
                          <a:solidFill>
                            <a:srgbClr val="FF0000">
                              <a:alpha val="100000"/>
                            </a:srgbClr>
                          </a:solidFill>
                          <a:latin typeface="Microsoft YaHei"/>
                          <a:ea typeface="Microsoft YaHei"/>
                          <a:cs typeface="Microsoft YaHei"/>
                        </a:rPr>
                        <a:t> </a:t>
                      </a:r>
                      <a:r>
                        <a:rPr sz="1200" kern="0" spc="70" dirty="0">
                          <a:solidFill>
                            <a:srgbClr val="FF0000">
                              <a:alpha val="100000"/>
                            </a:srgbClr>
                          </a:solidFill>
                          <a:latin typeface="Microsoft YaHei"/>
                          <a:ea typeface="Microsoft YaHei"/>
                          <a:cs typeface="Microsoft YaHei"/>
                        </a:rPr>
                        <a:t>因此 ，调</a:t>
                      </a:r>
                      <a:r>
                        <a:rPr sz="1200" kern="0" spc="60" dirty="0">
                          <a:solidFill>
                            <a:srgbClr val="FF0000">
                              <a:alpha val="100000"/>
                            </a:srgbClr>
                          </a:solidFill>
                          <a:latin typeface="Microsoft YaHei"/>
                          <a:ea typeface="Microsoft YaHei"/>
                          <a:cs typeface="Microsoft YaHei"/>
                        </a:rPr>
                        <a:t>压装置</a:t>
                      </a:r>
                      <a:r>
                        <a:rPr sz="1200" kern="0" spc="0" dirty="0">
                          <a:solidFill>
                            <a:srgbClr val="FF0000">
                              <a:alpha val="100000"/>
                            </a:srgbClr>
                          </a:solidFill>
                          <a:latin typeface="Microsoft YaHei"/>
                          <a:ea typeface="Microsoft YaHei"/>
                          <a:cs typeface="Microsoft YaHei"/>
                        </a:rPr>
                        <a:t>       </a:t>
                      </a:r>
                      <a:r>
                        <a:rPr sz="1200" kern="0" spc="90" dirty="0">
                          <a:solidFill>
                            <a:srgbClr val="FF0000">
                              <a:alpha val="100000"/>
                            </a:srgbClr>
                          </a:solidFill>
                          <a:latin typeface="Microsoft YaHei"/>
                          <a:ea typeface="Microsoft YaHei"/>
                          <a:cs typeface="Microsoft YaHei"/>
                        </a:rPr>
                        <a:t>应设置超压安全保护装置 ，以确保系统压</a:t>
                      </a:r>
                      <a:r>
                        <a:rPr sz="1200" kern="0" spc="80" dirty="0">
                          <a:solidFill>
                            <a:srgbClr val="FF0000">
                              <a:alpha val="100000"/>
                            </a:srgbClr>
                          </a:solidFill>
                          <a:latin typeface="Microsoft YaHei"/>
                          <a:ea typeface="Microsoft YaHei"/>
                          <a:cs typeface="Microsoft YaHei"/>
                        </a:rPr>
                        <a:t>力</a:t>
                      </a:r>
                      <a:r>
                        <a:rPr sz="1200" kern="0" spc="-10" dirty="0">
                          <a:solidFill>
                            <a:srgbClr val="FF0000">
                              <a:alpha val="100000"/>
                            </a:srgbClr>
                          </a:solidFill>
                          <a:latin typeface="Microsoft YaHei"/>
                          <a:ea typeface="Microsoft YaHei"/>
                          <a:cs typeface="Microsoft YaHei"/>
                        </a:rPr>
                        <a:t>       </a:t>
                      </a:r>
                      <a:r>
                        <a:rPr sz="1200" kern="0" spc="90" dirty="0">
                          <a:solidFill>
                            <a:srgbClr val="FF0000">
                              <a:alpha val="100000"/>
                            </a:srgbClr>
                          </a:solidFill>
                          <a:latin typeface="Microsoft YaHei"/>
                          <a:ea typeface="Microsoft YaHei"/>
                          <a:cs typeface="Microsoft YaHei"/>
                        </a:rPr>
                        <a:t>在允许范围内正常运行 ，在调压系统失效</a:t>
                      </a:r>
                      <a:r>
                        <a:rPr sz="1200" kern="0" spc="80" dirty="0">
                          <a:solidFill>
                            <a:srgbClr val="FF0000">
                              <a:alpha val="100000"/>
                            </a:srgbClr>
                          </a:solidFill>
                          <a:latin typeface="Microsoft YaHei"/>
                          <a:ea typeface="Microsoft YaHei"/>
                          <a:cs typeface="Microsoft YaHei"/>
                        </a:rPr>
                        <a:t>时</a:t>
                      </a:r>
                      <a:r>
                        <a:rPr sz="1200" kern="0" spc="-10" dirty="0">
                          <a:solidFill>
                            <a:srgbClr val="FF0000">
                              <a:alpha val="100000"/>
                            </a:srgbClr>
                          </a:solidFill>
                          <a:latin typeface="Microsoft YaHei"/>
                          <a:ea typeface="Microsoft YaHei"/>
                          <a:cs typeface="Microsoft YaHei"/>
                        </a:rPr>
                        <a:t>       </a:t>
                      </a:r>
                      <a:r>
                        <a:rPr sz="1200" kern="0" spc="110" dirty="0">
                          <a:solidFill>
                            <a:srgbClr val="FF0000">
                              <a:alpha val="100000"/>
                            </a:srgbClr>
                          </a:solidFill>
                          <a:latin typeface="Microsoft YaHei"/>
                          <a:ea typeface="Microsoft YaHei"/>
                          <a:cs typeface="Microsoft YaHei"/>
                        </a:rPr>
                        <a:t>超压安全保护装置应能自动运行。</a:t>
                      </a:r>
                      <a:endParaRPr sz="1200" dirty="0">
                        <a:latin typeface="Microsoft YaHei"/>
                        <a:ea typeface="Microsoft YaHei"/>
                        <a:cs typeface="Microsoft YaHei"/>
                      </a:endParaRPr>
                    </a:p>
                  </a:txBody>
                  <a:tcPr marL="0" marR="0" marT="0" marB="0">
                    <a:lnL w="12700" cap="flat" cmpd="sng" algn="ctr">
                      <a:solidFill>
                        <a:srgbClr val="8EBFD6"/>
                      </a:solidFill>
                      <a:prstDash val="solid"/>
                      <a:round/>
                      <a:headEnd type="none" w="med" len="med"/>
                      <a:tailEnd type="none" w="med" len="med"/>
                    </a:lnL>
                    <a:lnR>
                      <a:noFill/>
                    </a:lnR>
                    <a:lnT w="12700" cap="flat" cmpd="sng" algn="ctr">
                      <a:solidFill>
                        <a:srgbClr val="8EBFD6"/>
                      </a:solidFill>
                      <a:prstDash val="solid"/>
                      <a:round/>
                      <a:headEnd type="none" w="med" len="med"/>
                      <a:tailEnd type="none" w="med" len="med"/>
                    </a:lnT>
                    <a:lnB w="12700" cap="flat" cmpd="sng" algn="ctr">
                      <a:solidFill>
                        <a:srgbClr val="8EBFD6"/>
                      </a:solidFill>
                      <a:prstDash val="solid"/>
                      <a:round/>
                      <a:headEnd type="none" w="med" len="med"/>
                      <a:tailEnd type="none" w="med" len="med"/>
                    </a:lnB>
                  </a:tcPr>
                </a:tc>
                <a:extLst>
                  <a:ext uri="{0D108BD9-81ED-4DB2-BD59-A6C34878D82A}">
                    <a16:rowId xmlns:a16="http://schemas.microsoft.com/office/drawing/2014/main" val="10000"/>
                  </a:ext>
                </a:extLst>
              </a:tr>
              <a:tr h="2271395">
                <a:tc vMerge="1">
                  <a:txBody>
                    <a:bodyPr/>
                    <a:lstStyle/>
                    <a:p>
                      <a:pPr algn="l" rtl="0" eaLnBrk="0">
                        <a:lnSpc>
                          <a:spcPct val="100000"/>
                        </a:lnSpc>
                        <a:tabLst/>
                      </a:pPr>
                      <a:endParaRPr sz="1000" dirty="0">
                        <a:latin typeface="Arial"/>
                        <a:ea typeface="Arial"/>
                        <a:cs typeface="Arial"/>
                      </a:endParaRPr>
                    </a:p>
                  </a:txBody>
                  <a:tcPr marL="0" marR="0" marT="0" marB="0">
                    <a:lnL>
                      <a:noFill/>
                    </a:lnL>
                    <a:lnR w="12700" cap="flat" cmpd="sng" algn="ctr">
                      <a:solidFill>
                        <a:srgbClr val="8EBFD6"/>
                      </a:solidFill>
                      <a:prstDash val="solid"/>
                      <a:round/>
                      <a:headEnd type="none" w="med" len="med"/>
                      <a:tailEnd type="none" w="med" len="med"/>
                    </a:lnR>
                    <a:lnT w="12700" cap="flat" cmpd="sng" algn="ctr">
                      <a:solidFill>
                        <a:srgbClr val="8EBFD6"/>
                      </a:solidFill>
                      <a:prstDash val="solid"/>
                      <a:round/>
                      <a:headEnd type="none" w="med" len="med"/>
                      <a:tailEnd type="none" w="med" len="med"/>
                    </a:lnT>
                    <a:lnB w="12700" cap="flat" cmpd="sng" algn="ctr">
                      <a:solidFill>
                        <a:srgbClr val="8EBFD6"/>
                      </a:solidFill>
                      <a:prstDash val="solid"/>
                      <a:round/>
                      <a:headEnd type="none" w="med" len="med"/>
                      <a:tailEnd type="none" w="med" len="med"/>
                    </a:lnB>
                  </a:tcPr>
                </a:tc>
                <a:tc>
                  <a:txBody>
                    <a:bodyPr/>
                    <a:lstStyle/>
                    <a:p>
                      <a:pPr algn="l" rtl="0" eaLnBrk="0">
                        <a:lnSpc>
                          <a:spcPct val="100000"/>
                        </a:lnSpc>
                        <a:tabLst/>
                      </a:pPr>
                      <a:endParaRPr sz="1000" dirty="0">
                        <a:latin typeface="Arial"/>
                        <a:ea typeface="Arial"/>
                        <a:cs typeface="Arial"/>
                      </a:endParaRPr>
                    </a:p>
                  </a:txBody>
                  <a:tcPr marL="0" marR="0" marT="0" marB="0">
                    <a:lnL w="12700" cap="flat" cmpd="sng" algn="ctr">
                      <a:solidFill>
                        <a:srgbClr val="8EBFD6"/>
                      </a:solidFill>
                      <a:prstDash val="solid"/>
                      <a:round/>
                      <a:headEnd type="none" w="med" len="med"/>
                      <a:tailEnd type="none" w="med" len="med"/>
                    </a:lnL>
                    <a:lnR>
                      <a:noFill/>
                    </a:lnR>
                    <a:lnT>
                      <a:noFill/>
                    </a:lnT>
                    <a:lnB w="12700" cap="flat" cmpd="sng" algn="ctr">
                      <a:solidFill>
                        <a:srgbClr val="8EBFD6"/>
                      </a:solidFill>
                      <a:prstDash val="solid"/>
                      <a:round/>
                      <a:headEnd type="none" w="med" len="med"/>
                      <a:tailEnd type="none" w="med" len="med"/>
                    </a:lnB>
                  </a:tcPr>
                </a:tc>
                <a:tc>
                  <a:txBody>
                    <a:bodyPr/>
                    <a:lstStyle/>
                    <a:p>
                      <a:pPr algn="l" rtl="0" eaLnBrk="0">
                        <a:lnSpc>
                          <a:spcPct val="100000"/>
                        </a:lnSpc>
                        <a:tabLst/>
                      </a:pPr>
                      <a:endParaRPr sz="1000" dirty="0">
                        <a:latin typeface="Arial"/>
                        <a:ea typeface="Arial"/>
                        <a:cs typeface="Arial"/>
                      </a:endParaRPr>
                    </a:p>
                  </a:txBody>
                  <a:tcPr marL="0" marR="0" marT="0" marB="0">
                    <a:lnL>
                      <a:noFill/>
                    </a:lnL>
                    <a:lnR w="12700" cap="flat" cmpd="sng" algn="ctr">
                      <a:solidFill>
                        <a:srgbClr val="8EBFD6"/>
                      </a:solidFill>
                      <a:prstDash val="solid"/>
                      <a:round/>
                      <a:headEnd type="none" w="med" len="med"/>
                      <a:tailEnd type="none" w="med" len="med"/>
                    </a:lnR>
                    <a:lnT>
                      <a:noFill/>
                    </a:lnT>
                    <a:lnB w="12700" cap="flat" cmpd="sng" algn="ctr">
                      <a:solidFill>
                        <a:srgbClr val="8EBFD6"/>
                      </a:solidFill>
                      <a:prstDash val="solid"/>
                      <a:round/>
                      <a:headEnd type="none" w="med" len="med"/>
                      <a:tailEnd type="none" w="med" len="med"/>
                    </a:lnB>
                  </a:tcPr>
                </a:tc>
                <a:tc vMerge="1">
                  <a:txBody>
                    <a:bodyPr/>
                    <a:lstStyle/>
                    <a:p>
                      <a:pPr algn="l" rtl="0" eaLnBrk="0">
                        <a:lnSpc>
                          <a:spcPct val="100000"/>
                        </a:lnSpc>
                        <a:tabLst/>
                      </a:pPr>
                      <a:endParaRPr sz="1000" dirty="0">
                        <a:latin typeface="Arial"/>
                        <a:ea typeface="Arial"/>
                        <a:cs typeface="Arial"/>
                      </a:endParaRPr>
                    </a:p>
                  </a:txBody>
                  <a:tcPr marL="0" marR="0" marT="0" marB="0">
                    <a:lnL w="12700" cap="flat" cmpd="sng" algn="ctr">
                      <a:solidFill>
                        <a:srgbClr val="8EBFD6"/>
                      </a:solidFill>
                      <a:prstDash val="solid"/>
                      <a:round/>
                      <a:headEnd type="none" w="med" len="med"/>
                      <a:tailEnd type="none" w="med" len="med"/>
                    </a:lnL>
                    <a:lnR>
                      <a:noFill/>
                    </a:lnR>
                    <a:lnT w="12700" cap="flat" cmpd="sng" algn="ctr">
                      <a:solidFill>
                        <a:srgbClr val="8EBFD6"/>
                      </a:solidFill>
                      <a:prstDash val="solid"/>
                      <a:round/>
                      <a:headEnd type="none" w="med" len="med"/>
                      <a:tailEnd type="none" w="med" len="med"/>
                    </a:lnT>
                    <a:lnB w="12700" cap="flat" cmpd="sng" algn="ctr">
                      <a:solidFill>
                        <a:srgbClr val="8EBFD6"/>
                      </a:solidFill>
                      <a:prstDash val="solid"/>
                      <a:round/>
                      <a:headEnd type="none" w="med" len="med"/>
                      <a:tailEnd type="none" w="med" len="med"/>
                    </a:lnB>
                  </a:tcPr>
                </a:tc>
                <a:extLst>
                  <a:ext uri="{0D108BD9-81ED-4DB2-BD59-A6C34878D82A}">
                    <a16:rowId xmlns:a16="http://schemas.microsoft.com/office/drawing/2014/main" val="10001"/>
                  </a:ext>
                </a:extLst>
              </a:tr>
            </a:tbl>
          </a:graphicData>
        </a:graphic>
      </p:graphicFrame>
      <p:sp>
        <p:nvSpPr>
          <p:cNvPr id="1970" name="textbox 1970"/>
          <p:cNvSpPr/>
          <p:nvPr/>
        </p:nvSpPr>
        <p:spPr>
          <a:xfrm>
            <a:off x="648261" y="510426"/>
            <a:ext cx="9657080" cy="1052194"/>
          </a:xfrm>
          <a:prstGeom prst="rect">
            <a:avLst/>
          </a:prstGeom>
          <a:noFill/>
          <a:ln w="0" cap="flat">
            <a:noFill/>
            <a:prstDash val="solid"/>
            <a:miter lim="0"/>
          </a:ln>
        </p:spPr>
        <p:txBody>
          <a:bodyPr vert="horz" wrap="square" lIns="0" tIns="0" rIns="0" bIns="0"/>
          <a:lstStyle/>
          <a:p>
            <a:pPr algn="l" rtl="0" eaLnBrk="0">
              <a:lnSpc>
                <a:spcPct val="83341"/>
              </a:lnSpc>
              <a:tabLst/>
            </a:pPr>
            <a:endParaRPr sz="100" dirty="0">
              <a:latin typeface="Arial"/>
              <a:ea typeface="Arial"/>
              <a:cs typeface="Arial"/>
            </a:endParaRPr>
          </a:p>
          <a:p>
            <a:pPr marL="215900" algn="l" rtl="0" eaLnBrk="0">
              <a:lnSpc>
                <a:spcPts val="4227"/>
              </a:lnSpc>
              <a:tabLst/>
            </a:pPr>
            <a:r>
              <a:rPr sz="3200" b="1" kern="0" spc="-80" dirty="0">
                <a:solidFill>
                  <a:srgbClr val="000000">
                    <a:alpha val="100000"/>
                  </a:srgbClr>
                </a:solidFill>
                <a:latin typeface="Microsoft YaHei"/>
                <a:ea typeface="Microsoft YaHei"/>
                <a:cs typeface="Microsoft YaHei"/>
              </a:rPr>
              <a:t>《城镇燃气经营安全重大隐患判定标准》解析</a:t>
            </a:r>
            <a:endParaRPr sz="3200" dirty="0">
              <a:latin typeface="Microsoft YaHei"/>
              <a:ea typeface="Microsoft YaHei"/>
              <a:cs typeface="Microsoft YaHei"/>
            </a:endParaRPr>
          </a:p>
          <a:p>
            <a:pPr algn="l" rtl="0" eaLnBrk="0">
              <a:lnSpc>
                <a:spcPct val="104000"/>
              </a:lnSpc>
              <a:tabLst/>
            </a:pPr>
            <a:endParaRPr sz="1000" dirty="0">
              <a:latin typeface="Arial"/>
              <a:ea typeface="Arial"/>
              <a:cs typeface="Arial"/>
            </a:endParaRPr>
          </a:p>
          <a:p>
            <a:pPr algn="l" rtl="0" eaLnBrk="0">
              <a:lnSpc>
                <a:spcPct val="100000"/>
              </a:lnSpc>
              <a:tabLst/>
            </a:pPr>
            <a:endParaRPr sz="400" dirty="0">
              <a:latin typeface="Arial"/>
              <a:ea typeface="Arial"/>
              <a:cs typeface="Arial"/>
            </a:endParaRPr>
          </a:p>
          <a:p>
            <a:pPr marL="106045" algn="l" rtl="0" eaLnBrk="0">
              <a:lnSpc>
                <a:spcPts val="2123"/>
              </a:lnSpc>
              <a:spcBef>
                <a:spcPts val="1"/>
              </a:spcBef>
              <a:tabLst/>
            </a:pPr>
            <a:r>
              <a:rPr sz="1600" kern="0" spc="10" dirty="0">
                <a:solidFill>
                  <a:srgbClr val="FF0000">
                    <a:alpha val="100000"/>
                  </a:srgbClr>
                </a:solidFill>
                <a:latin typeface="Wingdings"/>
                <a:ea typeface="Wingdings"/>
                <a:cs typeface="Wingdings"/>
              </a:rPr>
              <a:t>n</a:t>
            </a:r>
            <a:r>
              <a:rPr sz="1600" kern="0" spc="-570" dirty="0">
                <a:solidFill>
                  <a:srgbClr val="FF0000">
                    <a:alpha val="100000"/>
                  </a:srgbClr>
                </a:solidFill>
                <a:latin typeface="Wingdings"/>
                <a:ea typeface="Wingdings"/>
                <a:cs typeface="Wingdings"/>
              </a:rPr>
              <a:t> </a:t>
            </a:r>
            <a:r>
              <a:rPr sz="1600" kern="0" spc="10" dirty="0">
                <a:solidFill>
                  <a:srgbClr val="000000">
                    <a:alpha val="100000"/>
                  </a:srgbClr>
                </a:solidFill>
                <a:latin typeface="Microsoft YaHei"/>
                <a:ea typeface="Microsoft YaHei"/>
                <a:cs typeface="Microsoft YaHei"/>
              </a:rPr>
              <a:t>第六条  燃气经营者在燃气管道和</a:t>
            </a:r>
            <a:r>
              <a:rPr sz="1600" kern="0" spc="0" dirty="0">
                <a:solidFill>
                  <a:srgbClr val="000000">
                    <a:alpha val="100000"/>
                  </a:srgbClr>
                </a:solidFill>
                <a:latin typeface="Microsoft YaHei"/>
                <a:ea typeface="Microsoft YaHei"/>
                <a:cs typeface="Microsoft YaHei"/>
              </a:rPr>
              <a:t>调压设施安全管理中 ，有下列情形之一的 ，判定为重大隐患:（ 3种）</a:t>
            </a:r>
            <a:endParaRPr sz="1600" dirty="0">
              <a:latin typeface="Microsoft YaHei"/>
              <a:ea typeface="Microsoft YaHei"/>
              <a:cs typeface="Microsoft YaHei"/>
            </a:endParaRPr>
          </a:p>
        </p:txBody>
      </p:sp>
      <p:pic>
        <p:nvPicPr>
          <p:cNvPr id="1972" name="picture 1972"/>
          <p:cNvPicPr>
            <a:picLocks noChangeAspect="1"/>
          </p:cNvPicPr>
          <p:nvPr/>
        </p:nvPicPr>
        <p:blipFill>
          <a:blip r:embed="rId2"/>
          <a:stretch>
            <a:fillRect/>
          </a:stretch>
        </p:blipFill>
        <p:spPr>
          <a:xfrm rot="21600000">
            <a:off x="3541775" y="4512564"/>
            <a:ext cx="1760220" cy="1728216"/>
          </a:xfrm>
          <a:prstGeom prst="rect">
            <a:avLst/>
          </a:prstGeom>
        </p:spPr>
      </p:pic>
      <p:pic>
        <p:nvPicPr>
          <p:cNvPr id="1974" name="picture 1974"/>
          <p:cNvPicPr>
            <a:picLocks noChangeAspect="1"/>
          </p:cNvPicPr>
          <p:nvPr/>
        </p:nvPicPr>
        <p:blipFill>
          <a:blip r:embed="rId3"/>
          <a:stretch>
            <a:fillRect/>
          </a:stretch>
        </p:blipFill>
        <p:spPr>
          <a:xfrm rot="21600000">
            <a:off x="5757671" y="4512564"/>
            <a:ext cx="1670304" cy="1728216"/>
          </a:xfrm>
          <a:prstGeom prst="rect">
            <a:avLst/>
          </a:prstGeom>
        </p:spPr>
      </p:pic>
      <p:sp>
        <p:nvSpPr>
          <p:cNvPr id="1976" name="textbox 1976"/>
          <p:cNvSpPr/>
          <p:nvPr/>
        </p:nvSpPr>
        <p:spPr>
          <a:xfrm>
            <a:off x="2152813" y="1802229"/>
            <a:ext cx="7809230" cy="295275"/>
          </a:xfrm>
          <a:prstGeom prst="rect">
            <a:avLst/>
          </a:prstGeom>
          <a:noFill/>
          <a:ln w="0" cap="flat">
            <a:noFill/>
            <a:prstDash val="solid"/>
            <a:miter lim="0"/>
          </a:ln>
        </p:spPr>
        <p:txBody>
          <a:bodyPr vert="horz" wrap="square" lIns="0" tIns="0" rIns="0" bIns="0"/>
          <a:lstStyle/>
          <a:p>
            <a:pPr algn="l" rtl="0" eaLnBrk="0">
              <a:lnSpc>
                <a:spcPct val="83341"/>
              </a:lnSpc>
              <a:tabLst/>
            </a:pPr>
            <a:endParaRPr sz="100" dirty="0">
              <a:latin typeface="Arial"/>
              <a:ea typeface="Arial"/>
              <a:cs typeface="Arial"/>
            </a:endParaRPr>
          </a:p>
          <a:p>
            <a:pPr algn="r" rtl="0" eaLnBrk="0">
              <a:lnSpc>
                <a:spcPts val="2123"/>
              </a:lnSpc>
              <a:tabLst/>
            </a:pPr>
            <a:r>
              <a:rPr sz="1600" kern="0" spc="80" dirty="0">
                <a:solidFill>
                  <a:srgbClr val="000000">
                    <a:alpha val="100000"/>
                  </a:srgbClr>
                </a:solidFill>
                <a:latin typeface="Microsoft YaHei"/>
                <a:ea typeface="Microsoft YaHei"/>
                <a:cs typeface="Microsoft YaHei"/>
              </a:rPr>
              <a:t>（ 三 ）调压装置未设置防</a:t>
            </a:r>
            <a:r>
              <a:rPr sz="1600" kern="0" spc="70" dirty="0">
                <a:solidFill>
                  <a:srgbClr val="000000">
                    <a:alpha val="100000"/>
                  </a:srgbClr>
                </a:solidFill>
                <a:latin typeface="Microsoft YaHei"/>
                <a:ea typeface="Microsoft YaHei"/>
                <a:cs typeface="Microsoft YaHei"/>
              </a:rPr>
              <a:t>止燃气出口压力超过下游压力允许值的安全保护措施。</a:t>
            </a:r>
            <a:endParaRPr sz="1600" dirty="0">
              <a:latin typeface="Microsoft YaHei"/>
              <a:ea typeface="Microsoft YaHei"/>
              <a:cs typeface="Microsoft YaHei"/>
            </a:endParaRPr>
          </a:p>
        </p:txBody>
      </p:sp>
      <p:pic>
        <p:nvPicPr>
          <p:cNvPr id="1978" name="picture 1978"/>
          <p:cNvPicPr>
            <a:picLocks noChangeAspect="1"/>
          </p:cNvPicPr>
          <p:nvPr/>
        </p:nvPicPr>
        <p:blipFill>
          <a:blip r:embed="rId4"/>
          <a:stretch>
            <a:fillRect/>
          </a:stretch>
        </p:blipFill>
        <p:spPr>
          <a:xfrm rot="21600000">
            <a:off x="11472671" y="0"/>
            <a:ext cx="719328" cy="720852"/>
          </a:xfrm>
          <a:prstGeom prst="rect">
            <a:avLst/>
          </a:prstGeom>
        </p:spPr>
      </p:pic>
      <p:pic>
        <p:nvPicPr>
          <p:cNvPr id="1980" name="picture 1980"/>
          <p:cNvPicPr>
            <a:picLocks noChangeAspect="1"/>
          </p:cNvPicPr>
          <p:nvPr/>
        </p:nvPicPr>
        <p:blipFill>
          <a:blip r:embed="rId5"/>
          <a:stretch>
            <a:fillRect/>
          </a:stretch>
        </p:blipFill>
        <p:spPr>
          <a:xfrm rot="21600000">
            <a:off x="0" y="6138671"/>
            <a:ext cx="720852" cy="719328"/>
          </a:xfrm>
          <a:prstGeom prst="rect">
            <a:avLst/>
          </a:prstGeom>
        </p:spPr>
      </p:pic>
      <p:pic>
        <p:nvPicPr>
          <p:cNvPr id="1982" name="picture 1982"/>
          <p:cNvPicPr>
            <a:picLocks noChangeAspect="1"/>
          </p:cNvPicPr>
          <p:nvPr/>
        </p:nvPicPr>
        <p:blipFill>
          <a:blip r:embed="rId6"/>
          <a:stretch>
            <a:fillRect/>
          </a:stretch>
        </p:blipFill>
        <p:spPr>
          <a:xfrm rot="21600000">
            <a:off x="720090" y="1619250"/>
            <a:ext cx="10751184" cy="12700"/>
          </a:xfrm>
          <a:prstGeom prst="rect">
            <a:avLst/>
          </a:prstGeom>
        </p:spPr>
      </p:pic>
      <p:pic>
        <p:nvPicPr>
          <p:cNvPr id="1984" name="picture 1984"/>
          <p:cNvPicPr>
            <a:picLocks noChangeAspect="1"/>
          </p:cNvPicPr>
          <p:nvPr/>
        </p:nvPicPr>
        <p:blipFill>
          <a:blip r:embed="rId7"/>
          <a:stretch>
            <a:fillRect/>
          </a:stretch>
        </p:blipFill>
        <p:spPr>
          <a:xfrm rot="21600000">
            <a:off x="5481320" y="4194809"/>
            <a:ext cx="12700" cy="2139950"/>
          </a:xfrm>
          <a:prstGeom prst="rect">
            <a:avLst/>
          </a:prstGeom>
        </p:spPr>
      </p:pic>
    </p:spTree>
  </p:cSld>
  <p:clrMapOvr>
    <a:masterClrMapping/>
  </p:clrMapOvr>
</p:sld>
</file>

<file path=ppt/slides/slide91.xml><?xml version="1.0" encoding="utf-8"?>
<p:sld xmlns:a16="http://schemas.microsoft.com/office/drawing/2014/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86" name="rect 1986"/>
          <p:cNvSpPr/>
          <p:nvPr/>
        </p:nvSpPr>
        <p:spPr>
          <a:xfrm>
            <a:off x="0" y="0"/>
            <a:ext cx="12192000" cy="6858000"/>
          </a:xfrm>
          <a:prstGeom prst="rect">
            <a:avLst/>
          </a:prstGeom>
          <a:solidFill>
            <a:srgbClr val="E4F4FB">
              <a:alpha val="100000"/>
            </a:srgbClr>
          </a:solidFill>
          <a:ln w="0" cap="flat">
            <a:noFill/>
            <a:prstDash val="solid"/>
            <a:miter lim="0"/>
          </a:ln>
        </p:spPr>
        <p:txBody>
          <a:bodyPr rtlCol="0"/>
          <a:lstStyle/>
          <a:p>
            <a:pPr algn="ctr"/>
            <a:endParaRPr lang="zh-CN" altLang="en-US"/>
          </a:p>
        </p:txBody>
      </p:sp>
      <p:grpSp>
        <p:nvGrpSpPr>
          <p:cNvPr id="158" name="group 158"/>
          <p:cNvGrpSpPr/>
          <p:nvPr/>
        </p:nvGrpSpPr>
        <p:grpSpPr>
          <a:xfrm rot="21600000">
            <a:off x="720852" y="1626107"/>
            <a:ext cx="10750296" cy="4495800"/>
            <a:chOff x="0" y="0"/>
            <a:chExt cx="10750296" cy="4495800"/>
          </a:xfrm>
        </p:grpSpPr>
        <p:sp>
          <p:nvSpPr>
            <p:cNvPr id="1988" name="path 1988"/>
            <p:cNvSpPr/>
            <p:nvPr/>
          </p:nvSpPr>
          <p:spPr>
            <a:xfrm>
              <a:off x="0" y="0"/>
              <a:ext cx="10750296" cy="4495800"/>
            </a:xfrm>
            <a:custGeom>
              <a:avLst/>
              <a:gdLst/>
              <a:ahLst/>
              <a:cxnLst/>
              <a:rect l="0" t="0" r="0" b="0"/>
              <a:pathLst>
                <a:path w="16929" h="7080">
                  <a:moveTo>
                    <a:pt x="0" y="0"/>
                  </a:moveTo>
                  <a:lnTo>
                    <a:pt x="16929" y="0"/>
                  </a:lnTo>
                  <a:lnTo>
                    <a:pt x="16929" y="1452"/>
                  </a:lnTo>
                  <a:lnTo>
                    <a:pt x="0" y="1452"/>
                  </a:lnTo>
                  <a:lnTo>
                    <a:pt x="0" y="0"/>
                  </a:lnTo>
                  <a:close/>
                </a:path>
                <a:path w="16929" h="7080">
                  <a:moveTo>
                    <a:pt x="0" y="2431"/>
                  </a:moveTo>
                  <a:lnTo>
                    <a:pt x="4171" y="2431"/>
                  </a:lnTo>
                  <a:lnTo>
                    <a:pt x="4171" y="4552"/>
                  </a:lnTo>
                  <a:lnTo>
                    <a:pt x="0" y="4552"/>
                  </a:lnTo>
                  <a:lnTo>
                    <a:pt x="0" y="2431"/>
                  </a:lnTo>
                  <a:close/>
                </a:path>
                <a:path w="16929" h="7080">
                  <a:moveTo>
                    <a:pt x="4171" y="2431"/>
                  </a:moveTo>
                  <a:lnTo>
                    <a:pt x="11138" y="2431"/>
                  </a:lnTo>
                  <a:lnTo>
                    <a:pt x="11138" y="4552"/>
                  </a:lnTo>
                  <a:lnTo>
                    <a:pt x="4171" y="4552"/>
                  </a:lnTo>
                  <a:lnTo>
                    <a:pt x="4171" y="2431"/>
                  </a:lnTo>
                  <a:close/>
                </a:path>
                <a:path w="16929" h="7080">
                  <a:moveTo>
                    <a:pt x="11138" y="2431"/>
                  </a:moveTo>
                  <a:lnTo>
                    <a:pt x="16929" y="2431"/>
                  </a:lnTo>
                  <a:lnTo>
                    <a:pt x="16929" y="7080"/>
                  </a:lnTo>
                  <a:lnTo>
                    <a:pt x="11138" y="7080"/>
                  </a:lnTo>
                  <a:lnTo>
                    <a:pt x="11138" y="2431"/>
                  </a:lnTo>
                  <a:close/>
                </a:path>
              </a:pathLst>
            </a:custGeom>
            <a:solidFill>
              <a:srgbClr val="B9D6E6">
                <a:alpha val="100000"/>
              </a:srgbClr>
            </a:solidFill>
            <a:ln w="0" cap="flat">
              <a:noFill/>
              <a:prstDash val="solid"/>
              <a:miter lim="0"/>
            </a:ln>
          </p:spPr>
          <p:txBody>
            <a:bodyPr rtlCol="0"/>
            <a:lstStyle/>
            <a:p>
              <a:pPr algn="ctr"/>
              <a:endParaRPr lang="zh-CN" altLang="en-US"/>
            </a:p>
          </p:txBody>
        </p:sp>
        <p:sp>
          <p:nvSpPr>
            <p:cNvPr id="1990" name="path 1990"/>
            <p:cNvSpPr/>
            <p:nvPr/>
          </p:nvSpPr>
          <p:spPr>
            <a:xfrm>
              <a:off x="0" y="922020"/>
              <a:ext cx="10750295" cy="3573779"/>
            </a:xfrm>
            <a:custGeom>
              <a:avLst/>
              <a:gdLst/>
              <a:ahLst/>
              <a:cxnLst/>
              <a:rect l="0" t="0" r="0" b="0"/>
              <a:pathLst>
                <a:path w="16929" h="5627">
                  <a:moveTo>
                    <a:pt x="0" y="0"/>
                  </a:moveTo>
                  <a:lnTo>
                    <a:pt x="4171" y="0"/>
                  </a:lnTo>
                  <a:lnTo>
                    <a:pt x="4171" y="979"/>
                  </a:lnTo>
                  <a:lnTo>
                    <a:pt x="0" y="979"/>
                  </a:lnTo>
                  <a:lnTo>
                    <a:pt x="0" y="0"/>
                  </a:lnTo>
                  <a:close/>
                </a:path>
                <a:path w="16929" h="5627">
                  <a:moveTo>
                    <a:pt x="4171" y="0"/>
                  </a:moveTo>
                  <a:lnTo>
                    <a:pt x="11138" y="0"/>
                  </a:lnTo>
                  <a:lnTo>
                    <a:pt x="11138" y="979"/>
                  </a:lnTo>
                  <a:lnTo>
                    <a:pt x="4171" y="979"/>
                  </a:lnTo>
                  <a:lnTo>
                    <a:pt x="4171" y="0"/>
                  </a:lnTo>
                  <a:close/>
                </a:path>
                <a:path w="16929" h="5627">
                  <a:moveTo>
                    <a:pt x="11138" y="0"/>
                  </a:moveTo>
                  <a:lnTo>
                    <a:pt x="16929" y="0"/>
                  </a:lnTo>
                  <a:lnTo>
                    <a:pt x="16929" y="979"/>
                  </a:lnTo>
                  <a:lnTo>
                    <a:pt x="11138" y="979"/>
                  </a:lnTo>
                  <a:lnTo>
                    <a:pt x="11138" y="0"/>
                  </a:lnTo>
                  <a:close/>
                </a:path>
                <a:path w="16929" h="5627">
                  <a:moveTo>
                    <a:pt x="0" y="3100"/>
                  </a:moveTo>
                  <a:lnTo>
                    <a:pt x="4171" y="3100"/>
                  </a:lnTo>
                  <a:lnTo>
                    <a:pt x="4171" y="5627"/>
                  </a:lnTo>
                  <a:lnTo>
                    <a:pt x="0" y="5627"/>
                  </a:lnTo>
                  <a:lnTo>
                    <a:pt x="0" y="3100"/>
                  </a:lnTo>
                  <a:close/>
                </a:path>
                <a:path w="16929" h="5627">
                  <a:moveTo>
                    <a:pt x="4171" y="3100"/>
                  </a:moveTo>
                  <a:lnTo>
                    <a:pt x="11138" y="3100"/>
                  </a:lnTo>
                  <a:lnTo>
                    <a:pt x="11138" y="5627"/>
                  </a:lnTo>
                  <a:lnTo>
                    <a:pt x="4171" y="5627"/>
                  </a:lnTo>
                  <a:lnTo>
                    <a:pt x="4171" y="3100"/>
                  </a:lnTo>
                  <a:close/>
                </a:path>
              </a:pathLst>
            </a:custGeom>
            <a:solidFill>
              <a:srgbClr val="FFFFFF">
                <a:alpha val="100000"/>
              </a:srgbClr>
            </a:solidFill>
            <a:ln w="0" cap="flat">
              <a:noFill/>
              <a:prstDash val="solid"/>
              <a:miter lim="0"/>
            </a:ln>
          </p:spPr>
          <p:txBody>
            <a:bodyPr rtlCol="0"/>
            <a:lstStyle/>
            <a:p>
              <a:pPr algn="ctr"/>
              <a:endParaRPr lang="zh-CN" altLang="en-US"/>
            </a:p>
          </p:txBody>
        </p:sp>
      </p:grpSp>
      <p:graphicFrame>
        <p:nvGraphicFramePr>
          <p:cNvPr id="1992" name="table 1992"/>
          <p:cNvGraphicFramePr>
            <a:graphicFrameLocks noGrp="1"/>
          </p:cNvGraphicFramePr>
          <p:nvPr/>
        </p:nvGraphicFramePr>
        <p:xfrm>
          <a:off x="720090" y="2541270"/>
          <a:ext cx="10750549" cy="3585845"/>
        </p:xfrm>
        <a:graphic>
          <a:graphicData uri="http://schemas.openxmlformats.org/drawingml/2006/table">
            <a:tbl>
              <a:tblPr/>
              <a:tblGrid>
                <a:gridCol w="2649220">
                  <a:extLst>
                    <a:ext uri="{9D8B030D-6E8A-4147-A177-3AD203B41FA5}">
                      <a16:colId xmlns:a16="http://schemas.microsoft.com/office/drawing/2014/main" val="20000"/>
                    </a:ext>
                  </a:extLst>
                </a:gridCol>
                <a:gridCol w="4424045">
                  <a:extLst>
                    <a:ext uri="{9D8B030D-6E8A-4147-A177-3AD203B41FA5}">
                      <a16:colId xmlns:a16="http://schemas.microsoft.com/office/drawing/2014/main" val="20001"/>
                    </a:ext>
                  </a:extLst>
                </a:gridCol>
                <a:gridCol w="3677284">
                  <a:extLst>
                    <a:ext uri="{9D8B030D-6E8A-4147-A177-3AD203B41FA5}">
                      <a16:colId xmlns:a16="http://schemas.microsoft.com/office/drawing/2014/main" val="20002"/>
                    </a:ext>
                  </a:extLst>
                </a:gridCol>
              </a:tblGrid>
              <a:tr h="3585845">
                <a:tc>
                  <a:txBody>
                    <a:bodyPr/>
                    <a:lstStyle/>
                    <a:p>
                      <a:pPr algn="l" rtl="0" eaLnBrk="0">
                        <a:lnSpc>
                          <a:spcPct val="157000"/>
                        </a:lnSpc>
                        <a:tabLst/>
                      </a:pPr>
                      <a:endParaRPr sz="1000" dirty="0">
                        <a:latin typeface="Arial"/>
                        <a:ea typeface="Arial"/>
                        <a:cs typeface="Arial"/>
                      </a:endParaRPr>
                    </a:p>
                    <a:p>
                      <a:pPr marL="872489" algn="l" rtl="0" eaLnBrk="0">
                        <a:lnSpc>
                          <a:spcPct val="84000"/>
                        </a:lnSpc>
                        <a:tabLst/>
                      </a:pPr>
                      <a:r>
                        <a:rPr sz="1600" kern="0" spc="120" dirty="0">
                          <a:solidFill>
                            <a:srgbClr val="000000">
                              <a:alpha val="100000"/>
                            </a:srgbClr>
                          </a:solidFill>
                          <a:latin typeface="Microsoft YaHei"/>
                          <a:ea typeface="Microsoft YaHei"/>
                          <a:cs typeface="Microsoft YaHei"/>
                        </a:rPr>
                        <a:t>检查要点</a:t>
                      </a:r>
                      <a:endParaRPr sz="1600" dirty="0">
                        <a:latin typeface="Microsoft YaHei"/>
                        <a:ea typeface="Microsoft YaHei"/>
                        <a:cs typeface="Microsoft YaHei"/>
                      </a:endParaRPr>
                    </a:p>
                    <a:p>
                      <a:pPr algn="l" rtl="0" eaLnBrk="0">
                        <a:lnSpc>
                          <a:spcPct val="125000"/>
                        </a:lnSpc>
                        <a:tabLst/>
                      </a:pPr>
                      <a:endParaRPr sz="1000" dirty="0">
                        <a:latin typeface="Arial"/>
                        <a:ea typeface="Arial"/>
                        <a:cs typeface="Arial"/>
                      </a:endParaRPr>
                    </a:p>
                    <a:p>
                      <a:pPr algn="l" rtl="0" eaLnBrk="0">
                        <a:lnSpc>
                          <a:spcPct val="125000"/>
                        </a:lnSpc>
                        <a:tabLst/>
                      </a:pPr>
                      <a:endParaRPr sz="1000" dirty="0">
                        <a:latin typeface="Arial"/>
                        <a:ea typeface="Arial"/>
                        <a:cs typeface="Arial"/>
                      </a:endParaRPr>
                    </a:p>
                    <a:p>
                      <a:pPr algn="l" rtl="0" eaLnBrk="0">
                        <a:lnSpc>
                          <a:spcPct val="126000"/>
                        </a:lnSpc>
                        <a:tabLst/>
                      </a:pPr>
                      <a:endParaRPr sz="1000" dirty="0">
                        <a:latin typeface="Arial"/>
                        <a:ea typeface="Arial"/>
                        <a:cs typeface="Arial"/>
                      </a:endParaRPr>
                    </a:p>
                    <a:p>
                      <a:pPr marL="71119" indent="12064" algn="l" rtl="0" eaLnBrk="0">
                        <a:lnSpc>
                          <a:spcPct val="99000"/>
                        </a:lnSpc>
                        <a:spcBef>
                          <a:spcPts val="457"/>
                        </a:spcBef>
                        <a:tabLst/>
                      </a:pPr>
                      <a:r>
                        <a:rPr sz="1500" kern="0" spc="80" dirty="0">
                          <a:solidFill>
                            <a:srgbClr val="000000">
                              <a:alpha val="100000"/>
                            </a:srgbClr>
                          </a:solidFill>
                          <a:latin typeface="FangSong"/>
                          <a:ea typeface="FangSong"/>
                          <a:cs typeface="FangSong"/>
                        </a:rPr>
                        <a:t>4.</a:t>
                      </a:r>
                      <a:r>
                        <a:rPr sz="1500" kern="0" spc="80" dirty="0">
                          <a:solidFill>
                            <a:srgbClr val="000000">
                              <a:alpha val="100000"/>
                            </a:srgbClr>
                          </a:solidFill>
                          <a:latin typeface="Microsoft YaHei"/>
                          <a:ea typeface="Microsoft YaHei"/>
                          <a:cs typeface="Microsoft YaHei"/>
                        </a:rPr>
                        <a:t>查商业用户调压装置的安</a:t>
                      </a:r>
                      <a:r>
                        <a:rPr sz="1500" kern="0" spc="0" dirty="0">
                          <a:solidFill>
                            <a:srgbClr val="000000">
                              <a:alpha val="100000"/>
                            </a:srgbClr>
                          </a:solidFill>
                          <a:latin typeface="Microsoft YaHei"/>
                          <a:ea typeface="Microsoft YaHei"/>
                          <a:cs typeface="Microsoft YaHei"/>
                        </a:rPr>
                        <a:t>   </a:t>
                      </a:r>
                      <a:r>
                        <a:rPr sz="1500" kern="0" spc="70" dirty="0">
                          <a:solidFill>
                            <a:srgbClr val="000000">
                              <a:alpha val="100000"/>
                            </a:srgbClr>
                          </a:solidFill>
                          <a:latin typeface="Microsoft YaHei"/>
                          <a:ea typeface="Microsoft YaHei"/>
                          <a:cs typeface="Microsoft YaHei"/>
                        </a:rPr>
                        <a:t>全保护措施。</a:t>
                      </a:r>
                      <a:endParaRPr sz="1500" dirty="0">
                        <a:latin typeface="Microsoft YaHei"/>
                        <a:ea typeface="Microsoft YaHei"/>
                        <a:cs typeface="Microsoft YaHei"/>
                      </a:endParaRPr>
                    </a:p>
                    <a:p>
                      <a:pPr algn="l" rtl="0" eaLnBrk="0">
                        <a:lnSpc>
                          <a:spcPct val="105000"/>
                        </a:lnSpc>
                        <a:tabLst/>
                      </a:pPr>
                      <a:endParaRPr sz="1000" dirty="0">
                        <a:latin typeface="Arial"/>
                        <a:ea typeface="Arial"/>
                        <a:cs typeface="Arial"/>
                      </a:endParaRPr>
                    </a:p>
                    <a:p>
                      <a:pPr algn="l" rtl="0" eaLnBrk="0">
                        <a:lnSpc>
                          <a:spcPct val="105000"/>
                        </a:lnSpc>
                        <a:tabLst/>
                      </a:pPr>
                      <a:endParaRPr sz="1000" dirty="0">
                        <a:latin typeface="Arial"/>
                        <a:ea typeface="Arial"/>
                        <a:cs typeface="Arial"/>
                      </a:endParaRPr>
                    </a:p>
                    <a:p>
                      <a:pPr algn="l" rtl="0" eaLnBrk="0">
                        <a:lnSpc>
                          <a:spcPct val="105000"/>
                        </a:lnSpc>
                        <a:tabLst/>
                      </a:pPr>
                      <a:endParaRPr sz="1000" dirty="0">
                        <a:latin typeface="Arial"/>
                        <a:ea typeface="Arial"/>
                        <a:cs typeface="Arial"/>
                      </a:endParaRPr>
                    </a:p>
                    <a:p>
                      <a:pPr algn="l" rtl="0" eaLnBrk="0">
                        <a:lnSpc>
                          <a:spcPct val="105000"/>
                        </a:lnSpc>
                        <a:tabLst/>
                      </a:pPr>
                      <a:endParaRPr sz="1000" dirty="0">
                        <a:latin typeface="Arial"/>
                        <a:ea typeface="Arial"/>
                        <a:cs typeface="Arial"/>
                      </a:endParaRPr>
                    </a:p>
                    <a:p>
                      <a:pPr algn="l" rtl="0" eaLnBrk="0">
                        <a:lnSpc>
                          <a:spcPct val="106000"/>
                        </a:lnSpc>
                        <a:tabLst/>
                      </a:pPr>
                      <a:endParaRPr sz="1000" dirty="0">
                        <a:latin typeface="Arial"/>
                        <a:ea typeface="Arial"/>
                        <a:cs typeface="Arial"/>
                      </a:endParaRPr>
                    </a:p>
                    <a:p>
                      <a:pPr algn="l" rtl="0" eaLnBrk="0">
                        <a:lnSpc>
                          <a:spcPct val="106000"/>
                        </a:lnSpc>
                        <a:tabLst/>
                      </a:pPr>
                      <a:endParaRPr sz="1000" dirty="0">
                        <a:latin typeface="Arial"/>
                        <a:ea typeface="Arial"/>
                        <a:cs typeface="Arial"/>
                      </a:endParaRPr>
                    </a:p>
                    <a:p>
                      <a:pPr algn="l" rtl="0" eaLnBrk="0">
                        <a:lnSpc>
                          <a:spcPct val="126000"/>
                        </a:lnSpc>
                        <a:tabLst/>
                      </a:pPr>
                      <a:endParaRPr sz="300" dirty="0">
                        <a:latin typeface="Arial"/>
                        <a:ea typeface="Arial"/>
                        <a:cs typeface="Arial"/>
                      </a:endParaRPr>
                    </a:p>
                    <a:p>
                      <a:pPr marL="71119" indent="15240" algn="l" rtl="0" eaLnBrk="0">
                        <a:lnSpc>
                          <a:spcPct val="104000"/>
                        </a:lnSpc>
                        <a:spcBef>
                          <a:spcPts val="2"/>
                        </a:spcBef>
                        <a:tabLst/>
                      </a:pPr>
                      <a:r>
                        <a:rPr sz="1500" kern="0" spc="80" dirty="0">
                          <a:solidFill>
                            <a:srgbClr val="000000">
                              <a:alpha val="100000"/>
                            </a:srgbClr>
                          </a:solidFill>
                          <a:latin typeface="FangSong"/>
                          <a:ea typeface="FangSong"/>
                          <a:cs typeface="FangSong"/>
                        </a:rPr>
                        <a:t>5.</a:t>
                      </a:r>
                      <a:r>
                        <a:rPr sz="1500" kern="0" spc="80" dirty="0">
                          <a:solidFill>
                            <a:srgbClr val="000000">
                              <a:alpha val="100000"/>
                            </a:srgbClr>
                          </a:solidFill>
                          <a:latin typeface="Microsoft YaHei"/>
                          <a:ea typeface="Microsoft YaHei"/>
                          <a:cs typeface="Microsoft YaHei"/>
                        </a:rPr>
                        <a:t>查各类调压装置设置的安</a:t>
                      </a:r>
                      <a:r>
                        <a:rPr sz="1500" kern="0" spc="-10" dirty="0">
                          <a:solidFill>
                            <a:srgbClr val="000000">
                              <a:alpha val="100000"/>
                            </a:srgbClr>
                          </a:solidFill>
                          <a:latin typeface="Microsoft YaHei"/>
                          <a:ea typeface="Microsoft YaHei"/>
                          <a:cs typeface="Microsoft YaHei"/>
                        </a:rPr>
                        <a:t>   </a:t>
                      </a:r>
                      <a:r>
                        <a:rPr sz="1500" kern="0" spc="80" dirty="0">
                          <a:solidFill>
                            <a:srgbClr val="000000">
                              <a:alpha val="100000"/>
                            </a:srgbClr>
                          </a:solidFill>
                          <a:latin typeface="Microsoft YaHei"/>
                          <a:ea typeface="Microsoft YaHei"/>
                          <a:cs typeface="Microsoft YaHei"/>
                        </a:rPr>
                        <a:t>全放散阀校验报告。</a:t>
                      </a:r>
                      <a:endParaRPr sz="1500" dirty="0">
                        <a:latin typeface="Microsoft YaHei"/>
                        <a:ea typeface="Microsoft YaHei"/>
                        <a:cs typeface="Microsoft YaHei"/>
                      </a:endParaRPr>
                    </a:p>
                  </a:txBody>
                  <a:tcPr marL="0" marR="0" marT="0" marB="0">
                    <a:lnL>
                      <a:noFill/>
                    </a:lnL>
                    <a:lnR w="12700" cap="flat" cmpd="sng" algn="ctr">
                      <a:solidFill>
                        <a:srgbClr val="8EBFD6"/>
                      </a:solidFill>
                      <a:prstDash val="solid"/>
                      <a:round/>
                      <a:headEnd type="none" w="med" len="med"/>
                      <a:tailEnd type="none" w="med" len="med"/>
                    </a:lnR>
                    <a:lnT w="12700" cap="flat" cmpd="sng" algn="ctr">
                      <a:solidFill>
                        <a:srgbClr val="8EBFD6"/>
                      </a:solidFill>
                      <a:prstDash val="solid"/>
                      <a:round/>
                      <a:headEnd type="none" w="med" len="med"/>
                      <a:tailEnd type="none" w="med" len="med"/>
                    </a:lnT>
                    <a:lnB w="12700" cap="flat" cmpd="sng" algn="ctr">
                      <a:solidFill>
                        <a:srgbClr val="8EBFD6"/>
                      </a:solidFill>
                      <a:prstDash val="solid"/>
                      <a:round/>
                      <a:headEnd type="none" w="med" len="med"/>
                      <a:tailEnd type="none" w="med" len="med"/>
                    </a:lnB>
                  </a:tcPr>
                </a:tc>
                <a:tc>
                  <a:txBody>
                    <a:bodyPr/>
                    <a:lstStyle/>
                    <a:p>
                      <a:pPr algn="l" rtl="0" eaLnBrk="0">
                        <a:lnSpc>
                          <a:spcPct val="156000"/>
                        </a:lnSpc>
                        <a:tabLst/>
                      </a:pPr>
                      <a:endParaRPr sz="1000" dirty="0">
                        <a:latin typeface="Arial"/>
                        <a:ea typeface="Arial"/>
                        <a:cs typeface="Arial"/>
                      </a:endParaRPr>
                    </a:p>
                    <a:p>
                      <a:pPr marL="1762125" algn="l" rtl="0" eaLnBrk="0">
                        <a:lnSpc>
                          <a:spcPct val="84000"/>
                        </a:lnSpc>
                        <a:spcBef>
                          <a:spcPts val="6"/>
                        </a:spcBef>
                        <a:tabLst/>
                      </a:pPr>
                      <a:r>
                        <a:rPr sz="1600" kern="0" spc="120" dirty="0">
                          <a:solidFill>
                            <a:srgbClr val="000000">
                              <a:alpha val="100000"/>
                            </a:srgbClr>
                          </a:solidFill>
                          <a:latin typeface="Microsoft YaHei"/>
                          <a:ea typeface="Microsoft YaHei"/>
                          <a:cs typeface="Microsoft YaHei"/>
                        </a:rPr>
                        <a:t>判定标准</a:t>
                      </a:r>
                      <a:endParaRPr sz="1600" dirty="0">
                        <a:latin typeface="Microsoft YaHei"/>
                        <a:ea typeface="Microsoft YaHei"/>
                        <a:cs typeface="Microsoft YaHei"/>
                      </a:endParaRPr>
                    </a:p>
                    <a:p>
                      <a:pPr algn="l" rtl="0" eaLnBrk="0">
                        <a:lnSpc>
                          <a:spcPct val="125000"/>
                        </a:lnSpc>
                        <a:tabLst/>
                      </a:pPr>
                      <a:endParaRPr sz="1000" dirty="0">
                        <a:latin typeface="Arial"/>
                        <a:ea typeface="Arial"/>
                        <a:cs typeface="Arial"/>
                      </a:endParaRPr>
                    </a:p>
                    <a:p>
                      <a:pPr algn="l" rtl="0" eaLnBrk="0">
                        <a:lnSpc>
                          <a:spcPct val="125000"/>
                        </a:lnSpc>
                        <a:tabLst/>
                      </a:pPr>
                      <a:endParaRPr sz="1000" dirty="0">
                        <a:latin typeface="Arial"/>
                        <a:ea typeface="Arial"/>
                        <a:cs typeface="Arial"/>
                      </a:endParaRPr>
                    </a:p>
                    <a:p>
                      <a:pPr algn="l" rtl="0" eaLnBrk="0">
                        <a:lnSpc>
                          <a:spcPct val="125000"/>
                        </a:lnSpc>
                        <a:tabLst/>
                      </a:pPr>
                      <a:endParaRPr sz="1000" dirty="0">
                        <a:latin typeface="Arial"/>
                        <a:ea typeface="Arial"/>
                        <a:cs typeface="Arial"/>
                      </a:endParaRPr>
                    </a:p>
                    <a:p>
                      <a:pPr marL="71755" indent="1270" algn="l" rtl="0" eaLnBrk="0">
                        <a:lnSpc>
                          <a:spcPct val="104000"/>
                        </a:lnSpc>
                        <a:spcBef>
                          <a:spcPts val="458"/>
                        </a:spcBef>
                        <a:tabLst/>
                      </a:pPr>
                      <a:r>
                        <a:rPr sz="1500" kern="0" spc="100" dirty="0">
                          <a:solidFill>
                            <a:srgbClr val="000000">
                              <a:alpha val="100000"/>
                            </a:srgbClr>
                          </a:solidFill>
                          <a:latin typeface="Microsoft YaHei"/>
                          <a:ea typeface="Microsoft YaHei"/>
                          <a:cs typeface="Microsoft YaHei"/>
                        </a:rPr>
                        <a:t>商业用户调压装置未设置超压切断</a:t>
                      </a:r>
                      <a:r>
                        <a:rPr sz="1500" kern="0" spc="90" dirty="0">
                          <a:solidFill>
                            <a:srgbClr val="000000">
                              <a:alpha val="100000"/>
                            </a:srgbClr>
                          </a:solidFill>
                          <a:latin typeface="Microsoft YaHei"/>
                          <a:ea typeface="Microsoft YaHei"/>
                          <a:cs typeface="Microsoft YaHei"/>
                        </a:rPr>
                        <a:t>阀或安全放散</a:t>
                      </a:r>
                      <a:r>
                        <a:rPr sz="1500" kern="0" spc="0" dirty="0">
                          <a:solidFill>
                            <a:srgbClr val="000000">
                              <a:alpha val="100000"/>
                            </a:srgbClr>
                          </a:solidFill>
                          <a:latin typeface="Microsoft YaHei"/>
                          <a:ea typeface="Microsoft YaHei"/>
                          <a:cs typeface="Microsoft YaHei"/>
                        </a:rPr>
                        <a:t>  </a:t>
                      </a:r>
                      <a:r>
                        <a:rPr sz="1500" kern="0" spc="30" dirty="0">
                          <a:solidFill>
                            <a:srgbClr val="000000">
                              <a:alpha val="100000"/>
                            </a:srgbClr>
                          </a:solidFill>
                          <a:latin typeface="Microsoft YaHei"/>
                          <a:ea typeface="Microsoft YaHei"/>
                          <a:cs typeface="Microsoft YaHei"/>
                        </a:rPr>
                        <a:t>装置 ，构成重大隐患。</a:t>
                      </a:r>
                      <a:endParaRPr sz="1500" dirty="0">
                        <a:latin typeface="Microsoft YaHei"/>
                        <a:ea typeface="Microsoft YaHei"/>
                        <a:cs typeface="Microsoft YaHei"/>
                      </a:endParaRPr>
                    </a:p>
                    <a:p>
                      <a:pPr algn="l" rtl="0" eaLnBrk="0">
                        <a:lnSpc>
                          <a:spcPct val="100000"/>
                        </a:lnSpc>
                        <a:tabLst/>
                      </a:pPr>
                      <a:endParaRPr sz="1000" dirty="0">
                        <a:latin typeface="Arial"/>
                        <a:ea typeface="Arial"/>
                        <a:cs typeface="Arial"/>
                      </a:endParaRPr>
                    </a:p>
                    <a:p>
                      <a:pPr algn="l" rtl="0" eaLnBrk="0">
                        <a:lnSpc>
                          <a:spcPct val="100000"/>
                        </a:lnSpc>
                        <a:tabLst/>
                      </a:pPr>
                      <a:endParaRPr sz="1000" dirty="0">
                        <a:latin typeface="Arial"/>
                        <a:ea typeface="Arial"/>
                        <a:cs typeface="Arial"/>
                      </a:endParaRPr>
                    </a:p>
                    <a:p>
                      <a:pPr algn="l" rtl="0" eaLnBrk="0">
                        <a:lnSpc>
                          <a:spcPct val="100000"/>
                        </a:lnSpc>
                        <a:tabLst/>
                      </a:pPr>
                      <a:endParaRPr sz="1000" dirty="0">
                        <a:latin typeface="Arial"/>
                        <a:ea typeface="Arial"/>
                        <a:cs typeface="Arial"/>
                      </a:endParaRPr>
                    </a:p>
                    <a:p>
                      <a:pPr algn="l" rtl="0" eaLnBrk="0">
                        <a:lnSpc>
                          <a:spcPct val="100000"/>
                        </a:lnSpc>
                        <a:tabLst/>
                      </a:pPr>
                      <a:endParaRPr sz="1000" dirty="0">
                        <a:latin typeface="Arial"/>
                        <a:ea typeface="Arial"/>
                        <a:cs typeface="Arial"/>
                      </a:endParaRPr>
                    </a:p>
                    <a:p>
                      <a:pPr algn="l" rtl="0" eaLnBrk="0">
                        <a:lnSpc>
                          <a:spcPct val="100000"/>
                        </a:lnSpc>
                        <a:tabLst/>
                      </a:pPr>
                      <a:endParaRPr sz="1000" dirty="0">
                        <a:latin typeface="Arial"/>
                        <a:ea typeface="Arial"/>
                        <a:cs typeface="Arial"/>
                      </a:endParaRPr>
                    </a:p>
                    <a:p>
                      <a:pPr algn="l" rtl="0" eaLnBrk="0">
                        <a:lnSpc>
                          <a:spcPct val="100000"/>
                        </a:lnSpc>
                        <a:tabLst/>
                      </a:pPr>
                      <a:endParaRPr sz="1000" dirty="0">
                        <a:latin typeface="Arial"/>
                        <a:ea typeface="Arial"/>
                        <a:cs typeface="Arial"/>
                      </a:endParaRPr>
                    </a:p>
                    <a:p>
                      <a:pPr algn="l" rtl="0" eaLnBrk="0">
                        <a:lnSpc>
                          <a:spcPct val="127000"/>
                        </a:lnSpc>
                        <a:tabLst/>
                      </a:pPr>
                      <a:endParaRPr sz="300" dirty="0">
                        <a:latin typeface="Arial"/>
                        <a:ea typeface="Arial"/>
                        <a:cs typeface="Arial"/>
                      </a:endParaRPr>
                    </a:p>
                    <a:p>
                      <a:pPr marL="81280" indent="-8889" algn="l" rtl="0" eaLnBrk="0">
                        <a:lnSpc>
                          <a:spcPct val="110000"/>
                        </a:lnSpc>
                        <a:spcBef>
                          <a:spcPts val="3"/>
                        </a:spcBef>
                        <a:tabLst/>
                      </a:pPr>
                      <a:r>
                        <a:rPr sz="1500" kern="0" spc="90" dirty="0">
                          <a:solidFill>
                            <a:srgbClr val="000000">
                              <a:alpha val="100000"/>
                            </a:srgbClr>
                          </a:solidFill>
                          <a:latin typeface="Microsoft YaHei"/>
                          <a:ea typeface="Microsoft YaHei"/>
                          <a:cs typeface="Microsoft YaHei"/>
                        </a:rPr>
                        <a:t>安全放散阀超期未校验（每年</a:t>
                      </a:r>
                      <a:r>
                        <a:rPr sz="1500" kern="0" spc="90" dirty="0">
                          <a:solidFill>
                            <a:srgbClr val="000000">
                              <a:alpha val="100000"/>
                            </a:srgbClr>
                          </a:solidFill>
                          <a:latin typeface="FangSong"/>
                          <a:ea typeface="FangSong"/>
                          <a:cs typeface="FangSong"/>
                        </a:rPr>
                        <a:t>1</a:t>
                      </a:r>
                      <a:r>
                        <a:rPr sz="1500" kern="0" spc="90" dirty="0">
                          <a:solidFill>
                            <a:srgbClr val="000000">
                              <a:alpha val="100000"/>
                            </a:srgbClr>
                          </a:solidFill>
                          <a:latin typeface="Microsoft YaHei"/>
                          <a:ea typeface="Microsoft YaHei"/>
                          <a:cs typeface="Microsoft YaHei"/>
                        </a:rPr>
                        <a:t>次</a:t>
                      </a:r>
                      <a:r>
                        <a:rPr sz="1500" kern="0" spc="-120" dirty="0">
                          <a:solidFill>
                            <a:srgbClr val="000000">
                              <a:alpha val="100000"/>
                            </a:srgbClr>
                          </a:solidFill>
                          <a:latin typeface="Microsoft YaHei"/>
                          <a:ea typeface="Microsoft YaHei"/>
                          <a:cs typeface="Microsoft YaHei"/>
                        </a:rPr>
                        <a:t>）</a:t>
                      </a:r>
                      <a:r>
                        <a:rPr sz="1500" kern="0" spc="80" dirty="0">
                          <a:solidFill>
                            <a:srgbClr val="000000">
                              <a:alpha val="100000"/>
                            </a:srgbClr>
                          </a:solidFill>
                          <a:latin typeface="Microsoft YaHei"/>
                          <a:ea typeface="Microsoft YaHei"/>
                          <a:cs typeface="Microsoft YaHei"/>
                        </a:rPr>
                        <a:t> </a:t>
                      </a:r>
                      <a:r>
                        <a:rPr sz="1500" kern="0" spc="-120" dirty="0">
                          <a:solidFill>
                            <a:srgbClr val="000000">
                              <a:alpha val="100000"/>
                            </a:srgbClr>
                          </a:solidFill>
                          <a:latin typeface="Microsoft YaHei"/>
                          <a:ea typeface="Microsoft YaHei"/>
                          <a:cs typeface="Microsoft YaHei"/>
                        </a:rPr>
                        <a:t>，</a:t>
                      </a:r>
                      <a:r>
                        <a:rPr sz="1500" kern="0" spc="90" dirty="0">
                          <a:solidFill>
                            <a:srgbClr val="000000">
                              <a:alpha val="100000"/>
                            </a:srgbClr>
                          </a:solidFill>
                          <a:latin typeface="Microsoft YaHei"/>
                          <a:ea typeface="Microsoft YaHei"/>
                          <a:cs typeface="Microsoft YaHei"/>
                        </a:rPr>
                        <a:t>构成重大</a:t>
                      </a:r>
                      <a:r>
                        <a:rPr sz="1500" kern="0" spc="0" dirty="0">
                          <a:solidFill>
                            <a:srgbClr val="000000">
                              <a:alpha val="100000"/>
                            </a:srgbClr>
                          </a:solidFill>
                          <a:latin typeface="Microsoft YaHei"/>
                          <a:ea typeface="Microsoft YaHei"/>
                          <a:cs typeface="Microsoft YaHei"/>
                        </a:rPr>
                        <a:t>    </a:t>
                      </a:r>
                      <a:r>
                        <a:rPr sz="1500" kern="0" spc="20" dirty="0">
                          <a:solidFill>
                            <a:srgbClr val="000000">
                              <a:alpha val="100000"/>
                            </a:srgbClr>
                          </a:solidFill>
                          <a:latin typeface="Microsoft YaHei"/>
                          <a:ea typeface="Microsoft YaHei"/>
                          <a:cs typeface="Microsoft YaHei"/>
                        </a:rPr>
                        <a:t>隐患。</a:t>
                      </a:r>
                      <a:endParaRPr sz="1500" dirty="0">
                        <a:latin typeface="Microsoft YaHei"/>
                        <a:ea typeface="Microsoft YaHei"/>
                        <a:cs typeface="Microsoft YaHei"/>
                      </a:endParaRPr>
                    </a:p>
                  </a:txBody>
                  <a:tcPr marL="0" marR="0" marT="0" marB="0">
                    <a:lnL w="12700" cap="flat" cmpd="sng" algn="ctr">
                      <a:solidFill>
                        <a:srgbClr val="8EBFD6"/>
                      </a:solidFill>
                      <a:prstDash val="solid"/>
                      <a:round/>
                      <a:headEnd type="none" w="med" len="med"/>
                      <a:tailEnd type="none" w="med" len="med"/>
                    </a:lnL>
                    <a:lnR w="12700" cap="flat" cmpd="sng" algn="ctr">
                      <a:solidFill>
                        <a:srgbClr val="8EBFD6"/>
                      </a:solidFill>
                      <a:prstDash val="solid"/>
                      <a:round/>
                      <a:headEnd type="none" w="med" len="med"/>
                      <a:tailEnd type="none" w="med" len="med"/>
                    </a:lnR>
                    <a:lnT w="12700" cap="flat" cmpd="sng" algn="ctr">
                      <a:solidFill>
                        <a:srgbClr val="8EBFD6"/>
                      </a:solidFill>
                      <a:prstDash val="solid"/>
                      <a:round/>
                      <a:headEnd type="none" w="med" len="med"/>
                      <a:tailEnd type="none" w="med" len="med"/>
                    </a:lnT>
                    <a:lnB w="12700" cap="flat" cmpd="sng" algn="ctr">
                      <a:solidFill>
                        <a:srgbClr val="8EBFD6"/>
                      </a:solidFill>
                      <a:prstDash val="solid"/>
                      <a:round/>
                      <a:headEnd type="none" w="med" len="med"/>
                      <a:tailEnd type="none" w="med" len="med"/>
                    </a:lnB>
                  </a:tcPr>
                </a:tc>
                <a:tc>
                  <a:txBody>
                    <a:bodyPr/>
                    <a:lstStyle/>
                    <a:p>
                      <a:pPr algn="l" rtl="0" eaLnBrk="0">
                        <a:lnSpc>
                          <a:spcPct val="155000"/>
                        </a:lnSpc>
                        <a:tabLst/>
                      </a:pPr>
                      <a:endParaRPr sz="1000" dirty="0">
                        <a:latin typeface="Arial"/>
                        <a:ea typeface="Arial"/>
                        <a:cs typeface="Arial"/>
                      </a:endParaRPr>
                    </a:p>
                    <a:p>
                      <a:pPr marL="1162050" algn="l" rtl="0" eaLnBrk="0">
                        <a:lnSpc>
                          <a:spcPct val="85000"/>
                        </a:lnSpc>
                        <a:spcBef>
                          <a:spcPts val="3"/>
                        </a:spcBef>
                        <a:tabLst/>
                      </a:pPr>
                      <a:r>
                        <a:rPr sz="1600" kern="0" spc="140" dirty="0">
                          <a:solidFill>
                            <a:srgbClr val="000000">
                              <a:alpha val="100000"/>
                            </a:srgbClr>
                          </a:solidFill>
                          <a:latin typeface="Microsoft YaHei"/>
                          <a:ea typeface="Microsoft YaHei"/>
                          <a:cs typeface="Microsoft YaHei"/>
                        </a:rPr>
                        <a:t>相关参考依据</a:t>
                      </a:r>
                      <a:endParaRPr sz="1600" dirty="0">
                        <a:latin typeface="Microsoft YaHei"/>
                        <a:ea typeface="Microsoft YaHei"/>
                        <a:cs typeface="Microsoft YaHei"/>
                      </a:endParaRPr>
                    </a:p>
                    <a:p>
                      <a:pPr algn="l" rtl="0" eaLnBrk="0">
                        <a:lnSpc>
                          <a:spcPct val="181000"/>
                        </a:lnSpc>
                        <a:tabLst/>
                      </a:pPr>
                      <a:endParaRPr sz="1000" dirty="0">
                        <a:latin typeface="Arial"/>
                        <a:ea typeface="Arial"/>
                        <a:cs typeface="Arial"/>
                      </a:endParaRPr>
                    </a:p>
                    <a:p>
                      <a:pPr marL="232409" indent="83819" algn="l" rtl="0" eaLnBrk="0">
                        <a:lnSpc>
                          <a:spcPct val="122000"/>
                        </a:lnSpc>
                        <a:spcBef>
                          <a:spcPts val="372"/>
                        </a:spcBef>
                        <a:tabLst/>
                      </a:pPr>
                      <a:r>
                        <a:rPr sz="1200" kern="0" spc="50" dirty="0">
                          <a:solidFill>
                            <a:srgbClr val="FF0000">
                              <a:alpha val="100000"/>
                            </a:srgbClr>
                          </a:solidFill>
                          <a:latin typeface="Microsoft YaHei"/>
                          <a:ea typeface="Microsoft YaHei"/>
                          <a:cs typeface="Microsoft YaHei"/>
                        </a:rPr>
                        <a:t>【依据】</a:t>
                      </a:r>
                      <a:r>
                        <a:rPr sz="1200" kern="0" spc="-120" dirty="0">
                          <a:solidFill>
                            <a:srgbClr val="FF0000">
                              <a:alpha val="100000"/>
                            </a:srgbClr>
                          </a:solidFill>
                          <a:latin typeface="Microsoft YaHei"/>
                          <a:ea typeface="Microsoft YaHei"/>
                          <a:cs typeface="Microsoft YaHei"/>
                        </a:rPr>
                        <a:t> </a:t>
                      </a:r>
                      <a:r>
                        <a:rPr sz="1200" kern="0" spc="50" dirty="0">
                          <a:solidFill>
                            <a:srgbClr val="000000">
                              <a:alpha val="100000"/>
                            </a:srgbClr>
                          </a:solidFill>
                          <a:latin typeface="Microsoft YaHei"/>
                          <a:ea typeface="Microsoft YaHei"/>
                          <a:cs typeface="Microsoft YaHei"/>
                        </a:rPr>
                        <a:t>《燃气工程项目规范》</a:t>
                      </a:r>
                      <a:r>
                        <a:rPr sz="1200" kern="0" spc="-100" dirty="0">
                          <a:solidFill>
                            <a:srgbClr val="000000">
                              <a:alpha val="100000"/>
                            </a:srgbClr>
                          </a:solidFill>
                          <a:latin typeface="Microsoft YaHei"/>
                          <a:ea typeface="Microsoft YaHei"/>
                          <a:cs typeface="Microsoft YaHei"/>
                        </a:rPr>
                        <a:t> </a:t>
                      </a:r>
                      <a:r>
                        <a:rPr sz="1200" kern="0" spc="50" dirty="0">
                          <a:solidFill>
                            <a:srgbClr val="000000">
                              <a:alpha val="100000"/>
                            </a:srgbClr>
                          </a:solidFill>
                          <a:latin typeface="Microsoft YaHei"/>
                          <a:ea typeface="Microsoft YaHei"/>
                          <a:cs typeface="Microsoft YaHei"/>
                        </a:rPr>
                        <a:t>第</a:t>
                      </a:r>
                      <a:r>
                        <a:rPr sz="1200" kern="0" spc="340" dirty="0">
                          <a:solidFill>
                            <a:srgbClr val="000000">
                              <a:alpha val="100000"/>
                            </a:srgbClr>
                          </a:solidFill>
                          <a:latin typeface="Microsoft YaHei"/>
                          <a:ea typeface="Microsoft YaHei"/>
                          <a:cs typeface="Microsoft YaHei"/>
                        </a:rPr>
                        <a:t> </a:t>
                      </a:r>
                      <a:r>
                        <a:rPr sz="1200" kern="0" spc="40" dirty="0">
                          <a:solidFill>
                            <a:srgbClr val="000000">
                              <a:alpha val="100000"/>
                            </a:srgbClr>
                          </a:solidFill>
                          <a:latin typeface="Microsoft YaHei"/>
                          <a:ea typeface="Microsoft YaHei"/>
                          <a:cs typeface="Microsoft YaHei"/>
                        </a:rPr>
                        <a:t>5.2.18</a:t>
                      </a:r>
                      <a:r>
                        <a:rPr sz="1200" kern="0" spc="0" dirty="0">
                          <a:solidFill>
                            <a:srgbClr val="000000">
                              <a:alpha val="100000"/>
                            </a:srgbClr>
                          </a:solidFill>
                          <a:latin typeface="Microsoft YaHei"/>
                          <a:ea typeface="Microsoft YaHei"/>
                          <a:cs typeface="Microsoft YaHei"/>
                        </a:rPr>
                        <a:t>         </a:t>
                      </a:r>
                      <a:r>
                        <a:rPr sz="1200" kern="0" spc="90" dirty="0">
                          <a:solidFill>
                            <a:srgbClr val="000000">
                              <a:alpha val="100000"/>
                            </a:srgbClr>
                          </a:solidFill>
                          <a:latin typeface="Microsoft YaHei"/>
                          <a:ea typeface="Microsoft YaHei"/>
                          <a:cs typeface="Microsoft YaHei"/>
                        </a:rPr>
                        <a:t>条 ：调压系统出口压力设定值应保持</a:t>
                      </a:r>
                      <a:r>
                        <a:rPr sz="1200" kern="0" spc="80" dirty="0">
                          <a:solidFill>
                            <a:srgbClr val="000000">
                              <a:alpha val="100000"/>
                            </a:srgbClr>
                          </a:solidFill>
                          <a:latin typeface="Microsoft YaHei"/>
                          <a:ea typeface="Microsoft YaHei"/>
                          <a:cs typeface="Microsoft YaHei"/>
                        </a:rPr>
                        <a:t>下游管</a:t>
                      </a:r>
                      <a:r>
                        <a:rPr sz="1200" kern="0" spc="0" dirty="0">
                          <a:solidFill>
                            <a:srgbClr val="000000">
                              <a:alpha val="100000"/>
                            </a:srgbClr>
                          </a:solidFill>
                          <a:latin typeface="Microsoft YaHei"/>
                          <a:ea typeface="Microsoft YaHei"/>
                          <a:cs typeface="Microsoft YaHei"/>
                        </a:rPr>
                        <a:t>       </a:t>
                      </a:r>
                      <a:r>
                        <a:rPr sz="1200" kern="0" spc="90" dirty="0">
                          <a:solidFill>
                            <a:srgbClr val="000000">
                              <a:alpha val="100000"/>
                            </a:srgbClr>
                          </a:solidFill>
                          <a:latin typeface="Microsoft YaHei"/>
                          <a:ea typeface="Microsoft YaHei"/>
                          <a:cs typeface="Microsoft YaHei"/>
                        </a:rPr>
                        <a:t>道压力在系统允许的范围内</a:t>
                      </a:r>
                      <a:r>
                        <a:rPr sz="1200" kern="0" spc="-80" dirty="0">
                          <a:solidFill>
                            <a:srgbClr val="000000">
                              <a:alpha val="100000"/>
                            </a:srgbClr>
                          </a:solidFill>
                          <a:latin typeface="Microsoft YaHei"/>
                          <a:ea typeface="Microsoft YaHei"/>
                          <a:cs typeface="Microsoft YaHei"/>
                        </a:rPr>
                        <a:t> </a:t>
                      </a:r>
                      <a:r>
                        <a:rPr sz="1200" kern="0" spc="90" dirty="0">
                          <a:solidFill>
                            <a:srgbClr val="000000">
                              <a:alpha val="100000"/>
                            </a:srgbClr>
                          </a:solidFill>
                          <a:latin typeface="Microsoft YaHei"/>
                          <a:ea typeface="Microsoft YaHei"/>
                          <a:cs typeface="Microsoft YaHei"/>
                        </a:rPr>
                        <a:t>。</a:t>
                      </a:r>
                      <a:r>
                        <a:rPr sz="1200" kern="0" spc="-220" dirty="0">
                          <a:solidFill>
                            <a:srgbClr val="000000">
                              <a:alpha val="100000"/>
                            </a:srgbClr>
                          </a:solidFill>
                          <a:latin typeface="Microsoft YaHei"/>
                          <a:ea typeface="Microsoft YaHei"/>
                          <a:cs typeface="Microsoft YaHei"/>
                        </a:rPr>
                        <a:t> </a:t>
                      </a:r>
                      <a:r>
                        <a:rPr sz="1200" kern="0" spc="90" dirty="0">
                          <a:solidFill>
                            <a:srgbClr val="000000">
                              <a:alpha val="100000"/>
                            </a:srgbClr>
                          </a:solidFill>
                          <a:latin typeface="Microsoft YaHei"/>
                          <a:ea typeface="Microsoft YaHei"/>
                          <a:cs typeface="Microsoft YaHei"/>
                        </a:rPr>
                        <a:t>调压装置应设</a:t>
                      </a:r>
                      <a:r>
                        <a:rPr sz="1200" kern="0" spc="0" dirty="0">
                          <a:solidFill>
                            <a:srgbClr val="000000">
                              <a:alpha val="100000"/>
                            </a:srgbClr>
                          </a:solidFill>
                          <a:latin typeface="Microsoft YaHei"/>
                          <a:ea typeface="Microsoft YaHei"/>
                          <a:cs typeface="Microsoft YaHei"/>
                        </a:rPr>
                        <a:t>       </a:t>
                      </a:r>
                      <a:r>
                        <a:rPr sz="1200" kern="0" spc="110" dirty="0">
                          <a:solidFill>
                            <a:srgbClr val="000000">
                              <a:alpha val="100000"/>
                            </a:srgbClr>
                          </a:solidFill>
                          <a:latin typeface="Microsoft YaHei"/>
                          <a:ea typeface="Microsoft YaHei"/>
                          <a:cs typeface="Microsoft YaHei"/>
                        </a:rPr>
                        <a:t>置防止燃气出口压力超过下游压力允许值的</a:t>
                      </a:r>
                      <a:r>
                        <a:rPr sz="1200" kern="0" spc="0" dirty="0">
                          <a:solidFill>
                            <a:srgbClr val="000000">
                              <a:alpha val="100000"/>
                            </a:srgbClr>
                          </a:solidFill>
                          <a:latin typeface="Microsoft YaHei"/>
                          <a:ea typeface="Microsoft YaHei"/>
                          <a:cs typeface="Microsoft YaHei"/>
                        </a:rPr>
                        <a:t>       </a:t>
                      </a:r>
                      <a:r>
                        <a:rPr sz="1200" kern="0" spc="90" dirty="0">
                          <a:solidFill>
                            <a:srgbClr val="000000">
                              <a:alpha val="100000"/>
                            </a:srgbClr>
                          </a:solidFill>
                          <a:latin typeface="Microsoft YaHei"/>
                          <a:ea typeface="Microsoft YaHei"/>
                          <a:cs typeface="Microsoft YaHei"/>
                        </a:rPr>
                        <a:t>安全保护装置。</a:t>
                      </a:r>
                      <a:endParaRPr sz="1200" dirty="0">
                        <a:latin typeface="Microsoft YaHei"/>
                        <a:ea typeface="Microsoft YaHei"/>
                        <a:cs typeface="Microsoft YaHei"/>
                      </a:endParaRPr>
                    </a:p>
                    <a:p>
                      <a:pPr marL="230504" indent="83185" algn="l" rtl="0" eaLnBrk="0">
                        <a:lnSpc>
                          <a:spcPct val="119000"/>
                        </a:lnSpc>
                        <a:spcBef>
                          <a:spcPts val="81"/>
                        </a:spcBef>
                        <a:tabLst/>
                      </a:pPr>
                      <a:r>
                        <a:rPr sz="1200" kern="0" spc="50" dirty="0">
                          <a:solidFill>
                            <a:srgbClr val="FF0000">
                              <a:alpha val="100000"/>
                            </a:srgbClr>
                          </a:solidFill>
                          <a:latin typeface="Microsoft YaHei"/>
                          <a:ea typeface="Microsoft YaHei"/>
                          <a:cs typeface="Microsoft YaHei"/>
                        </a:rPr>
                        <a:t>〖解读〗</a:t>
                      </a:r>
                      <a:r>
                        <a:rPr sz="1200" kern="0" spc="-100" dirty="0">
                          <a:solidFill>
                            <a:srgbClr val="FF0000">
                              <a:alpha val="100000"/>
                            </a:srgbClr>
                          </a:solidFill>
                          <a:latin typeface="Microsoft YaHei"/>
                          <a:ea typeface="Microsoft YaHei"/>
                          <a:cs typeface="Microsoft YaHei"/>
                        </a:rPr>
                        <a:t> </a:t>
                      </a:r>
                      <a:r>
                        <a:rPr sz="1200" kern="0" spc="50" dirty="0">
                          <a:solidFill>
                            <a:srgbClr val="FF0000">
                              <a:alpha val="100000"/>
                            </a:srgbClr>
                          </a:solidFill>
                          <a:latin typeface="Microsoft YaHei"/>
                          <a:ea typeface="Microsoft YaHei"/>
                          <a:cs typeface="Microsoft YaHei"/>
                        </a:rPr>
                        <a:t>管道系统中其管道</a:t>
                      </a:r>
                      <a:r>
                        <a:rPr sz="1200" kern="0" spc="40" dirty="0">
                          <a:solidFill>
                            <a:srgbClr val="FF0000">
                              <a:alpha val="100000"/>
                            </a:srgbClr>
                          </a:solidFill>
                          <a:latin typeface="Microsoft YaHei"/>
                          <a:ea typeface="Microsoft YaHei"/>
                          <a:cs typeface="Microsoft YaHei"/>
                        </a:rPr>
                        <a:t>设计压力</a:t>
                      </a:r>
                      <a:r>
                        <a:rPr sz="1200" kern="0" spc="-160" dirty="0">
                          <a:solidFill>
                            <a:srgbClr val="FF0000">
                              <a:alpha val="100000"/>
                            </a:srgbClr>
                          </a:solidFill>
                          <a:latin typeface="Microsoft YaHei"/>
                          <a:ea typeface="Microsoft YaHei"/>
                          <a:cs typeface="Microsoft YaHei"/>
                        </a:rPr>
                        <a:t> </a:t>
                      </a:r>
                      <a:r>
                        <a:rPr sz="1200" kern="0" spc="40" dirty="0">
                          <a:solidFill>
                            <a:srgbClr val="FF0000">
                              <a:alpha val="100000"/>
                            </a:srgbClr>
                          </a:solidFill>
                          <a:latin typeface="Microsoft YaHei"/>
                          <a:ea typeface="Microsoft YaHei"/>
                          <a:cs typeface="Microsoft YaHei"/>
                        </a:rPr>
                        <a:t>、</a:t>
                      </a:r>
                      <a:r>
                        <a:rPr sz="1200" kern="0" spc="-210" dirty="0">
                          <a:solidFill>
                            <a:srgbClr val="FF0000">
                              <a:alpha val="100000"/>
                            </a:srgbClr>
                          </a:solidFill>
                          <a:latin typeface="Microsoft YaHei"/>
                          <a:ea typeface="Microsoft YaHei"/>
                          <a:cs typeface="Microsoft YaHei"/>
                        </a:rPr>
                        <a:t> </a:t>
                      </a:r>
                      <a:r>
                        <a:rPr sz="1200" kern="0" spc="40" dirty="0">
                          <a:solidFill>
                            <a:srgbClr val="FF0000">
                              <a:alpha val="100000"/>
                            </a:srgbClr>
                          </a:solidFill>
                          <a:latin typeface="Microsoft YaHei"/>
                          <a:ea typeface="Microsoft YaHei"/>
                          <a:cs typeface="Microsoft YaHei"/>
                        </a:rPr>
                        <a:t>设备</a:t>
                      </a:r>
                      <a:r>
                        <a:rPr sz="1200" kern="0" spc="0" dirty="0">
                          <a:solidFill>
                            <a:srgbClr val="FF0000">
                              <a:alpha val="100000"/>
                            </a:srgbClr>
                          </a:solidFill>
                          <a:latin typeface="Microsoft YaHei"/>
                          <a:ea typeface="Microsoft YaHei"/>
                          <a:cs typeface="Microsoft YaHei"/>
                        </a:rPr>
                        <a:t>       </a:t>
                      </a:r>
                      <a:r>
                        <a:rPr sz="1200" kern="0" spc="100" dirty="0">
                          <a:solidFill>
                            <a:srgbClr val="FF0000">
                              <a:alpha val="100000"/>
                            </a:srgbClr>
                          </a:solidFill>
                          <a:latin typeface="Microsoft YaHei"/>
                          <a:ea typeface="Microsoft YaHei"/>
                          <a:cs typeface="Microsoft YaHei"/>
                        </a:rPr>
                        <a:t>选型压力</a:t>
                      </a:r>
                      <a:r>
                        <a:rPr sz="1200" kern="0" spc="-160" dirty="0">
                          <a:solidFill>
                            <a:srgbClr val="FF0000">
                              <a:alpha val="100000"/>
                            </a:srgbClr>
                          </a:solidFill>
                          <a:latin typeface="Microsoft YaHei"/>
                          <a:ea typeface="Microsoft YaHei"/>
                          <a:cs typeface="Microsoft YaHei"/>
                        </a:rPr>
                        <a:t> </a:t>
                      </a:r>
                      <a:r>
                        <a:rPr sz="1200" kern="0" spc="100" dirty="0">
                          <a:solidFill>
                            <a:srgbClr val="FF0000">
                              <a:alpha val="100000"/>
                            </a:srgbClr>
                          </a:solidFill>
                          <a:latin typeface="Microsoft YaHei"/>
                          <a:ea typeface="Microsoft YaHei"/>
                          <a:cs typeface="Microsoft YaHei"/>
                        </a:rPr>
                        <a:t>、</a:t>
                      </a:r>
                      <a:r>
                        <a:rPr sz="1200" kern="0" spc="-220" dirty="0">
                          <a:solidFill>
                            <a:srgbClr val="FF0000">
                              <a:alpha val="100000"/>
                            </a:srgbClr>
                          </a:solidFill>
                          <a:latin typeface="Microsoft YaHei"/>
                          <a:ea typeface="Microsoft YaHei"/>
                          <a:cs typeface="Microsoft YaHei"/>
                        </a:rPr>
                        <a:t> </a:t>
                      </a:r>
                      <a:r>
                        <a:rPr sz="1200" kern="0" spc="100" dirty="0">
                          <a:solidFill>
                            <a:srgbClr val="FF0000">
                              <a:alpha val="100000"/>
                            </a:srgbClr>
                          </a:solidFill>
                          <a:latin typeface="Microsoft YaHei"/>
                          <a:ea typeface="Microsoft YaHei"/>
                          <a:cs typeface="Microsoft YaHei"/>
                        </a:rPr>
                        <a:t>系统运行压</a:t>
                      </a:r>
                      <a:r>
                        <a:rPr sz="1200" kern="0" spc="90" dirty="0">
                          <a:solidFill>
                            <a:srgbClr val="FF0000">
                              <a:alpha val="100000"/>
                            </a:srgbClr>
                          </a:solidFill>
                          <a:latin typeface="Microsoft YaHei"/>
                          <a:ea typeface="Microsoft YaHei"/>
                          <a:cs typeface="Microsoft YaHei"/>
                        </a:rPr>
                        <a:t>力都应在系统允许的</a:t>
                      </a:r>
                      <a:r>
                        <a:rPr sz="1200" kern="0" spc="0" dirty="0">
                          <a:solidFill>
                            <a:srgbClr val="FF0000">
                              <a:alpha val="100000"/>
                            </a:srgbClr>
                          </a:solidFill>
                          <a:latin typeface="Microsoft YaHei"/>
                          <a:ea typeface="Microsoft YaHei"/>
                          <a:cs typeface="Microsoft YaHei"/>
                        </a:rPr>
                        <a:t>       </a:t>
                      </a:r>
                      <a:r>
                        <a:rPr sz="1200" kern="0" spc="70" dirty="0">
                          <a:solidFill>
                            <a:srgbClr val="FF0000">
                              <a:alpha val="100000"/>
                            </a:srgbClr>
                          </a:solidFill>
                          <a:latin typeface="Microsoft YaHei"/>
                          <a:ea typeface="Microsoft YaHei"/>
                          <a:cs typeface="Microsoft YaHei"/>
                        </a:rPr>
                        <a:t>压力范围内 ，不得超压 ，调压系统</a:t>
                      </a:r>
                      <a:r>
                        <a:rPr sz="1200" kern="0" spc="60" dirty="0">
                          <a:solidFill>
                            <a:srgbClr val="FF0000">
                              <a:alpha val="100000"/>
                            </a:srgbClr>
                          </a:solidFill>
                          <a:latin typeface="Microsoft YaHei"/>
                          <a:ea typeface="Microsoft YaHei"/>
                          <a:cs typeface="Microsoft YaHei"/>
                        </a:rPr>
                        <a:t>出口压力</a:t>
                      </a:r>
                      <a:r>
                        <a:rPr sz="1200" kern="0" spc="0" dirty="0">
                          <a:solidFill>
                            <a:srgbClr val="FF0000">
                              <a:alpha val="100000"/>
                            </a:srgbClr>
                          </a:solidFill>
                          <a:latin typeface="Microsoft YaHei"/>
                          <a:ea typeface="Microsoft YaHei"/>
                          <a:cs typeface="Microsoft YaHei"/>
                        </a:rPr>
                        <a:t>       </a:t>
                      </a:r>
                      <a:r>
                        <a:rPr sz="1200" kern="0" spc="70" dirty="0">
                          <a:solidFill>
                            <a:srgbClr val="FF0000">
                              <a:alpha val="100000"/>
                            </a:srgbClr>
                          </a:solidFill>
                          <a:latin typeface="Microsoft YaHei"/>
                          <a:ea typeface="Microsoft YaHei"/>
                          <a:cs typeface="Microsoft YaHei"/>
                        </a:rPr>
                        <a:t>设定值必须符合这一要求</a:t>
                      </a:r>
                      <a:r>
                        <a:rPr sz="1200" kern="0" spc="-160" dirty="0">
                          <a:solidFill>
                            <a:srgbClr val="FF0000">
                              <a:alpha val="100000"/>
                            </a:srgbClr>
                          </a:solidFill>
                          <a:latin typeface="Microsoft YaHei"/>
                          <a:ea typeface="Microsoft YaHei"/>
                          <a:cs typeface="Microsoft YaHei"/>
                        </a:rPr>
                        <a:t> </a:t>
                      </a:r>
                      <a:r>
                        <a:rPr sz="1200" kern="0" spc="70" dirty="0">
                          <a:solidFill>
                            <a:srgbClr val="FF0000">
                              <a:alpha val="100000"/>
                            </a:srgbClr>
                          </a:solidFill>
                          <a:latin typeface="Microsoft YaHei"/>
                          <a:ea typeface="Microsoft YaHei"/>
                          <a:cs typeface="Microsoft YaHei"/>
                        </a:rPr>
                        <a:t>。</a:t>
                      </a:r>
                      <a:r>
                        <a:rPr sz="1200" kern="0" spc="-140" dirty="0">
                          <a:solidFill>
                            <a:srgbClr val="FF0000">
                              <a:alpha val="100000"/>
                            </a:srgbClr>
                          </a:solidFill>
                          <a:latin typeface="Microsoft YaHei"/>
                          <a:ea typeface="Microsoft YaHei"/>
                          <a:cs typeface="Microsoft YaHei"/>
                        </a:rPr>
                        <a:t> </a:t>
                      </a:r>
                      <a:r>
                        <a:rPr sz="1200" kern="0" spc="70" dirty="0">
                          <a:solidFill>
                            <a:srgbClr val="FF0000">
                              <a:alpha val="100000"/>
                            </a:srgbClr>
                          </a:solidFill>
                          <a:latin typeface="Microsoft YaHei"/>
                          <a:ea typeface="Microsoft YaHei"/>
                          <a:cs typeface="Microsoft YaHei"/>
                        </a:rPr>
                        <a:t>因此 ，调</a:t>
                      </a:r>
                      <a:r>
                        <a:rPr sz="1200" kern="0" spc="60" dirty="0">
                          <a:solidFill>
                            <a:srgbClr val="FF0000">
                              <a:alpha val="100000"/>
                            </a:srgbClr>
                          </a:solidFill>
                          <a:latin typeface="Microsoft YaHei"/>
                          <a:ea typeface="Microsoft YaHei"/>
                          <a:cs typeface="Microsoft YaHei"/>
                        </a:rPr>
                        <a:t>压装置</a:t>
                      </a:r>
                      <a:r>
                        <a:rPr sz="1200" kern="0" spc="0" dirty="0">
                          <a:solidFill>
                            <a:srgbClr val="FF0000">
                              <a:alpha val="100000"/>
                            </a:srgbClr>
                          </a:solidFill>
                          <a:latin typeface="Microsoft YaHei"/>
                          <a:ea typeface="Microsoft YaHei"/>
                          <a:cs typeface="Microsoft YaHei"/>
                        </a:rPr>
                        <a:t>       </a:t>
                      </a:r>
                      <a:r>
                        <a:rPr sz="1200" kern="0" spc="90" dirty="0">
                          <a:solidFill>
                            <a:srgbClr val="FF0000">
                              <a:alpha val="100000"/>
                            </a:srgbClr>
                          </a:solidFill>
                          <a:latin typeface="Microsoft YaHei"/>
                          <a:ea typeface="Microsoft YaHei"/>
                          <a:cs typeface="Microsoft YaHei"/>
                        </a:rPr>
                        <a:t>应设置超压安全保护装置 ，以确保系统压</a:t>
                      </a:r>
                      <a:r>
                        <a:rPr sz="1200" kern="0" spc="80" dirty="0">
                          <a:solidFill>
                            <a:srgbClr val="FF0000">
                              <a:alpha val="100000"/>
                            </a:srgbClr>
                          </a:solidFill>
                          <a:latin typeface="Microsoft YaHei"/>
                          <a:ea typeface="Microsoft YaHei"/>
                          <a:cs typeface="Microsoft YaHei"/>
                        </a:rPr>
                        <a:t>力</a:t>
                      </a:r>
                      <a:r>
                        <a:rPr sz="1200" kern="0" spc="-10" dirty="0">
                          <a:solidFill>
                            <a:srgbClr val="FF0000">
                              <a:alpha val="100000"/>
                            </a:srgbClr>
                          </a:solidFill>
                          <a:latin typeface="Microsoft YaHei"/>
                          <a:ea typeface="Microsoft YaHei"/>
                          <a:cs typeface="Microsoft YaHei"/>
                        </a:rPr>
                        <a:t>       </a:t>
                      </a:r>
                      <a:r>
                        <a:rPr sz="1200" kern="0" spc="90" dirty="0">
                          <a:solidFill>
                            <a:srgbClr val="FF0000">
                              <a:alpha val="100000"/>
                            </a:srgbClr>
                          </a:solidFill>
                          <a:latin typeface="Microsoft YaHei"/>
                          <a:ea typeface="Microsoft YaHei"/>
                          <a:cs typeface="Microsoft YaHei"/>
                        </a:rPr>
                        <a:t>在允许范围内正常运行 ，在调压系统失效</a:t>
                      </a:r>
                      <a:r>
                        <a:rPr sz="1200" kern="0" spc="80" dirty="0">
                          <a:solidFill>
                            <a:srgbClr val="FF0000">
                              <a:alpha val="100000"/>
                            </a:srgbClr>
                          </a:solidFill>
                          <a:latin typeface="Microsoft YaHei"/>
                          <a:ea typeface="Microsoft YaHei"/>
                          <a:cs typeface="Microsoft YaHei"/>
                        </a:rPr>
                        <a:t>时</a:t>
                      </a:r>
                      <a:r>
                        <a:rPr sz="1200" kern="0" spc="-10" dirty="0">
                          <a:solidFill>
                            <a:srgbClr val="FF0000">
                              <a:alpha val="100000"/>
                            </a:srgbClr>
                          </a:solidFill>
                          <a:latin typeface="Microsoft YaHei"/>
                          <a:ea typeface="Microsoft YaHei"/>
                          <a:cs typeface="Microsoft YaHei"/>
                        </a:rPr>
                        <a:t>       </a:t>
                      </a:r>
                      <a:r>
                        <a:rPr sz="1200" kern="0" spc="110" dirty="0">
                          <a:solidFill>
                            <a:srgbClr val="FF0000">
                              <a:alpha val="100000"/>
                            </a:srgbClr>
                          </a:solidFill>
                          <a:latin typeface="Microsoft YaHei"/>
                          <a:ea typeface="Microsoft YaHei"/>
                          <a:cs typeface="Microsoft YaHei"/>
                        </a:rPr>
                        <a:t>超压安全保护装置应能自动运行。</a:t>
                      </a:r>
                      <a:endParaRPr sz="1200" dirty="0">
                        <a:latin typeface="Microsoft YaHei"/>
                        <a:ea typeface="Microsoft YaHei"/>
                        <a:cs typeface="Microsoft YaHei"/>
                      </a:endParaRPr>
                    </a:p>
                  </a:txBody>
                  <a:tcPr marL="0" marR="0" marT="0" marB="0">
                    <a:lnL w="12700" cap="flat" cmpd="sng" algn="ctr">
                      <a:solidFill>
                        <a:srgbClr val="8EBFD6"/>
                      </a:solidFill>
                      <a:prstDash val="solid"/>
                      <a:round/>
                      <a:headEnd type="none" w="med" len="med"/>
                      <a:tailEnd type="none" w="med" len="med"/>
                    </a:lnL>
                    <a:lnR>
                      <a:noFill/>
                    </a:lnR>
                    <a:lnT w="12700" cap="flat" cmpd="sng" algn="ctr">
                      <a:solidFill>
                        <a:srgbClr val="8EBFD6"/>
                      </a:solidFill>
                      <a:prstDash val="solid"/>
                      <a:round/>
                      <a:headEnd type="none" w="med" len="med"/>
                      <a:tailEnd type="none" w="med" len="med"/>
                    </a:lnT>
                    <a:lnB w="12700" cap="flat" cmpd="sng" algn="ctr">
                      <a:solidFill>
                        <a:srgbClr val="8EBFD6"/>
                      </a:solidFill>
                      <a:prstDash val="solid"/>
                      <a:round/>
                      <a:headEnd type="none" w="med" len="med"/>
                      <a:tailEnd type="none" w="med" len="med"/>
                    </a:lnB>
                  </a:tcPr>
                </a:tc>
                <a:extLst>
                  <a:ext uri="{0D108BD9-81ED-4DB2-BD59-A6C34878D82A}">
                    <a16:rowId xmlns:a16="http://schemas.microsoft.com/office/drawing/2014/main" val="10000"/>
                  </a:ext>
                </a:extLst>
              </a:tr>
            </a:tbl>
          </a:graphicData>
        </a:graphic>
      </p:graphicFrame>
      <p:sp>
        <p:nvSpPr>
          <p:cNvPr id="1994" name="textbox 1994"/>
          <p:cNvSpPr/>
          <p:nvPr/>
        </p:nvSpPr>
        <p:spPr>
          <a:xfrm>
            <a:off x="702236" y="510426"/>
            <a:ext cx="9603105" cy="1052194"/>
          </a:xfrm>
          <a:prstGeom prst="rect">
            <a:avLst/>
          </a:prstGeom>
          <a:noFill/>
          <a:ln w="0" cap="flat">
            <a:noFill/>
            <a:prstDash val="solid"/>
            <a:miter lim="0"/>
          </a:ln>
        </p:spPr>
        <p:txBody>
          <a:bodyPr vert="horz" wrap="square" lIns="0" tIns="0" rIns="0" bIns="0"/>
          <a:lstStyle/>
          <a:p>
            <a:pPr algn="l" rtl="0" eaLnBrk="0">
              <a:lnSpc>
                <a:spcPct val="83341"/>
              </a:lnSpc>
              <a:tabLst/>
            </a:pPr>
            <a:endParaRPr sz="100" dirty="0">
              <a:latin typeface="Arial"/>
              <a:ea typeface="Arial"/>
              <a:cs typeface="Arial"/>
            </a:endParaRPr>
          </a:p>
          <a:p>
            <a:pPr marL="215900" algn="l" rtl="0" eaLnBrk="0">
              <a:lnSpc>
                <a:spcPts val="4227"/>
              </a:lnSpc>
              <a:tabLst/>
            </a:pPr>
            <a:r>
              <a:rPr sz="3200" b="1" kern="0" spc="-80" dirty="0">
                <a:solidFill>
                  <a:srgbClr val="000000">
                    <a:alpha val="100000"/>
                  </a:srgbClr>
                </a:solidFill>
                <a:latin typeface="Microsoft YaHei"/>
                <a:ea typeface="Microsoft YaHei"/>
                <a:cs typeface="Microsoft YaHei"/>
              </a:rPr>
              <a:t>《城镇燃气经营安全重大隐患判定标准》解析</a:t>
            </a:r>
            <a:endParaRPr sz="3200" dirty="0">
              <a:latin typeface="Microsoft YaHei"/>
              <a:ea typeface="Microsoft YaHei"/>
              <a:cs typeface="Microsoft YaHei"/>
            </a:endParaRPr>
          </a:p>
          <a:p>
            <a:pPr algn="l" rtl="0" eaLnBrk="0">
              <a:lnSpc>
                <a:spcPct val="104000"/>
              </a:lnSpc>
              <a:tabLst/>
            </a:pPr>
            <a:endParaRPr sz="1000" dirty="0">
              <a:latin typeface="Arial"/>
              <a:ea typeface="Arial"/>
              <a:cs typeface="Arial"/>
            </a:endParaRPr>
          </a:p>
          <a:p>
            <a:pPr algn="l" rtl="0" eaLnBrk="0">
              <a:lnSpc>
                <a:spcPct val="100000"/>
              </a:lnSpc>
              <a:tabLst/>
            </a:pPr>
            <a:endParaRPr sz="400" dirty="0">
              <a:latin typeface="Arial"/>
              <a:ea typeface="Arial"/>
              <a:cs typeface="Arial"/>
            </a:endParaRPr>
          </a:p>
          <a:p>
            <a:pPr marL="52069" algn="l" rtl="0" eaLnBrk="0">
              <a:lnSpc>
                <a:spcPts val="2123"/>
              </a:lnSpc>
              <a:spcBef>
                <a:spcPts val="1"/>
              </a:spcBef>
              <a:tabLst/>
            </a:pPr>
            <a:r>
              <a:rPr sz="1600" kern="0" spc="10" dirty="0">
                <a:solidFill>
                  <a:srgbClr val="FF0000">
                    <a:alpha val="100000"/>
                  </a:srgbClr>
                </a:solidFill>
                <a:latin typeface="Wingdings"/>
                <a:ea typeface="Wingdings"/>
                <a:cs typeface="Wingdings"/>
              </a:rPr>
              <a:t>n</a:t>
            </a:r>
            <a:r>
              <a:rPr sz="1600" kern="0" spc="-570" dirty="0">
                <a:solidFill>
                  <a:srgbClr val="FF0000">
                    <a:alpha val="100000"/>
                  </a:srgbClr>
                </a:solidFill>
                <a:latin typeface="Wingdings"/>
                <a:ea typeface="Wingdings"/>
                <a:cs typeface="Wingdings"/>
              </a:rPr>
              <a:t> </a:t>
            </a:r>
            <a:r>
              <a:rPr sz="1600" kern="0" spc="10" dirty="0">
                <a:solidFill>
                  <a:srgbClr val="000000">
                    <a:alpha val="100000"/>
                  </a:srgbClr>
                </a:solidFill>
                <a:latin typeface="Microsoft YaHei"/>
                <a:ea typeface="Microsoft YaHei"/>
                <a:cs typeface="Microsoft YaHei"/>
              </a:rPr>
              <a:t>第六条  燃气经营者在燃气管道和</a:t>
            </a:r>
            <a:r>
              <a:rPr sz="1600" kern="0" spc="0" dirty="0">
                <a:solidFill>
                  <a:srgbClr val="000000">
                    <a:alpha val="100000"/>
                  </a:srgbClr>
                </a:solidFill>
                <a:latin typeface="Microsoft YaHei"/>
                <a:ea typeface="Microsoft YaHei"/>
                <a:cs typeface="Microsoft YaHei"/>
              </a:rPr>
              <a:t>调压设施安全管理中 ，有下列情形之一的 ，判定为重大隐患:（ 3种）</a:t>
            </a:r>
            <a:endParaRPr sz="1600" dirty="0">
              <a:latin typeface="Microsoft YaHei"/>
              <a:ea typeface="Microsoft YaHei"/>
              <a:cs typeface="Microsoft YaHei"/>
            </a:endParaRPr>
          </a:p>
        </p:txBody>
      </p:sp>
      <p:sp>
        <p:nvSpPr>
          <p:cNvPr id="1996" name="textbox 1996"/>
          <p:cNvSpPr/>
          <p:nvPr/>
        </p:nvSpPr>
        <p:spPr>
          <a:xfrm>
            <a:off x="2152813" y="1952088"/>
            <a:ext cx="7809230" cy="295275"/>
          </a:xfrm>
          <a:prstGeom prst="rect">
            <a:avLst/>
          </a:prstGeom>
          <a:noFill/>
          <a:ln w="0" cap="flat">
            <a:noFill/>
            <a:prstDash val="solid"/>
            <a:miter lim="0"/>
          </a:ln>
        </p:spPr>
        <p:txBody>
          <a:bodyPr vert="horz" wrap="square" lIns="0" tIns="0" rIns="0" bIns="0"/>
          <a:lstStyle/>
          <a:p>
            <a:pPr algn="l" rtl="0" eaLnBrk="0">
              <a:lnSpc>
                <a:spcPct val="83341"/>
              </a:lnSpc>
              <a:tabLst/>
            </a:pPr>
            <a:endParaRPr sz="100" dirty="0">
              <a:latin typeface="Arial"/>
              <a:ea typeface="Arial"/>
              <a:cs typeface="Arial"/>
            </a:endParaRPr>
          </a:p>
          <a:p>
            <a:pPr algn="r" rtl="0" eaLnBrk="0">
              <a:lnSpc>
                <a:spcPts val="2123"/>
              </a:lnSpc>
              <a:tabLst/>
            </a:pPr>
            <a:r>
              <a:rPr sz="1600" kern="0" spc="80" dirty="0">
                <a:solidFill>
                  <a:srgbClr val="000000">
                    <a:alpha val="100000"/>
                  </a:srgbClr>
                </a:solidFill>
                <a:latin typeface="Microsoft YaHei"/>
                <a:ea typeface="Microsoft YaHei"/>
                <a:cs typeface="Microsoft YaHei"/>
              </a:rPr>
              <a:t>（ 三 ）调压装置未设置防</a:t>
            </a:r>
            <a:r>
              <a:rPr sz="1600" kern="0" spc="70" dirty="0">
                <a:solidFill>
                  <a:srgbClr val="000000">
                    <a:alpha val="100000"/>
                  </a:srgbClr>
                </a:solidFill>
                <a:latin typeface="Microsoft YaHei"/>
                <a:ea typeface="Microsoft YaHei"/>
                <a:cs typeface="Microsoft YaHei"/>
              </a:rPr>
              <a:t>止燃气出口压力超过下游压力允许值的安全保护措施。</a:t>
            </a:r>
            <a:endParaRPr sz="1600" dirty="0">
              <a:latin typeface="Microsoft YaHei"/>
              <a:ea typeface="Microsoft YaHei"/>
              <a:cs typeface="Microsoft YaHei"/>
            </a:endParaRPr>
          </a:p>
        </p:txBody>
      </p:sp>
      <p:pic>
        <p:nvPicPr>
          <p:cNvPr id="1998" name="picture 1998"/>
          <p:cNvPicPr>
            <a:picLocks noChangeAspect="1"/>
          </p:cNvPicPr>
          <p:nvPr/>
        </p:nvPicPr>
        <p:blipFill>
          <a:blip r:embed="rId2"/>
          <a:stretch>
            <a:fillRect/>
          </a:stretch>
        </p:blipFill>
        <p:spPr>
          <a:xfrm rot="21600000">
            <a:off x="11472671" y="0"/>
            <a:ext cx="719328" cy="720852"/>
          </a:xfrm>
          <a:prstGeom prst="rect">
            <a:avLst/>
          </a:prstGeom>
        </p:spPr>
      </p:pic>
      <p:pic>
        <p:nvPicPr>
          <p:cNvPr id="2000" name="picture 2000"/>
          <p:cNvPicPr>
            <a:picLocks noChangeAspect="1"/>
          </p:cNvPicPr>
          <p:nvPr/>
        </p:nvPicPr>
        <p:blipFill>
          <a:blip r:embed="rId3"/>
          <a:stretch>
            <a:fillRect/>
          </a:stretch>
        </p:blipFill>
        <p:spPr>
          <a:xfrm rot="21600000">
            <a:off x="0" y="6138671"/>
            <a:ext cx="720852" cy="719328"/>
          </a:xfrm>
          <a:prstGeom prst="rect">
            <a:avLst/>
          </a:prstGeom>
        </p:spPr>
      </p:pic>
      <p:pic>
        <p:nvPicPr>
          <p:cNvPr id="2002" name="picture 2002"/>
          <p:cNvPicPr>
            <a:picLocks noChangeAspect="1"/>
          </p:cNvPicPr>
          <p:nvPr/>
        </p:nvPicPr>
        <p:blipFill>
          <a:blip r:embed="rId4"/>
          <a:stretch>
            <a:fillRect/>
          </a:stretch>
        </p:blipFill>
        <p:spPr>
          <a:xfrm rot="21600000">
            <a:off x="720090" y="1619250"/>
            <a:ext cx="10751184" cy="12700"/>
          </a:xfrm>
          <a:prstGeom prst="rect">
            <a:avLst/>
          </a:prstGeom>
        </p:spPr>
      </p:pic>
    </p:spTree>
  </p:cSld>
  <p:clrMapOvr>
    <a:masterClrMapping/>
  </p:clrMapOvr>
</p:sld>
</file>

<file path=ppt/slides/slide92.xml><?xml version="1.0" encoding="utf-8"?>
<p:sld xmlns:a16="http://schemas.microsoft.com/office/drawing/2014/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04" name="rect 2004"/>
          <p:cNvSpPr/>
          <p:nvPr/>
        </p:nvSpPr>
        <p:spPr>
          <a:xfrm>
            <a:off x="0" y="0"/>
            <a:ext cx="12192000" cy="6858000"/>
          </a:xfrm>
          <a:prstGeom prst="rect">
            <a:avLst/>
          </a:prstGeom>
          <a:solidFill>
            <a:srgbClr val="E4F4FB">
              <a:alpha val="100000"/>
            </a:srgbClr>
          </a:solidFill>
          <a:ln w="0" cap="flat">
            <a:noFill/>
            <a:prstDash val="solid"/>
            <a:miter lim="0"/>
          </a:ln>
        </p:spPr>
        <p:txBody>
          <a:bodyPr rtlCol="0"/>
          <a:lstStyle/>
          <a:p>
            <a:pPr algn="ctr"/>
            <a:endParaRPr lang="zh-CN" altLang="en-US"/>
          </a:p>
        </p:txBody>
      </p:sp>
      <p:grpSp>
        <p:nvGrpSpPr>
          <p:cNvPr id="160" name="group 160"/>
          <p:cNvGrpSpPr/>
          <p:nvPr/>
        </p:nvGrpSpPr>
        <p:grpSpPr>
          <a:xfrm rot="21600000">
            <a:off x="720852" y="1626107"/>
            <a:ext cx="10750296" cy="4696968"/>
            <a:chOff x="0" y="0"/>
            <a:chExt cx="10750296" cy="4696968"/>
          </a:xfrm>
        </p:grpSpPr>
        <p:sp>
          <p:nvSpPr>
            <p:cNvPr id="2006" name="path 2006"/>
            <p:cNvSpPr/>
            <p:nvPr/>
          </p:nvSpPr>
          <p:spPr>
            <a:xfrm>
              <a:off x="0" y="0"/>
              <a:ext cx="10750296" cy="4696968"/>
            </a:xfrm>
            <a:custGeom>
              <a:avLst/>
              <a:gdLst/>
              <a:ahLst/>
              <a:cxnLst/>
              <a:rect l="0" t="0" r="0" b="0"/>
              <a:pathLst>
                <a:path w="16929" h="7396">
                  <a:moveTo>
                    <a:pt x="0" y="0"/>
                  </a:moveTo>
                  <a:lnTo>
                    <a:pt x="16929" y="0"/>
                  </a:lnTo>
                  <a:lnTo>
                    <a:pt x="16929" y="1706"/>
                  </a:lnTo>
                  <a:lnTo>
                    <a:pt x="0" y="1706"/>
                  </a:lnTo>
                  <a:lnTo>
                    <a:pt x="0" y="0"/>
                  </a:lnTo>
                  <a:close/>
                </a:path>
                <a:path w="16929" h="7396">
                  <a:moveTo>
                    <a:pt x="0" y="2858"/>
                  </a:moveTo>
                  <a:lnTo>
                    <a:pt x="4171" y="2858"/>
                  </a:lnTo>
                  <a:lnTo>
                    <a:pt x="4171" y="5352"/>
                  </a:lnTo>
                  <a:lnTo>
                    <a:pt x="0" y="5352"/>
                  </a:lnTo>
                  <a:lnTo>
                    <a:pt x="0" y="2858"/>
                  </a:lnTo>
                  <a:close/>
                </a:path>
                <a:path w="16929" h="7396">
                  <a:moveTo>
                    <a:pt x="4171" y="2858"/>
                  </a:moveTo>
                  <a:lnTo>
                    <a:pt x="11138" y="2858"/>
                  </a:lnTo>
                  <a:lnTo>
                    <a:pt x="11138" y="5352"/>
                  </a:lnTo>
                  <a:lnTo>
                    <a:pt x="4171" y="5352"/>
                  </a:lnTo>
                  <a:lnTo>
                    <a:pt x="4171" y="2858"/>
                  </a:lnTo>
                  <a:close/>
                </a:path>
                <a:path w="16929" h="7396">
                  <a:moveTo>
                    <a:pt x="11138" y="2858"/>
                  </a:moveTo>
                  <a:lnTo>
                    <a:pt x="16929" y="2858"/>
                  </a:lnTo>
                  <a:lnTo>
                    <a:pt x="16929" y="7396"/>
                  </a:lnTo>
                  <a:lnTo>
                    <a:pt x="11138" y="7396"/>
                  </a:lnTo>
                  <a:lnTo>
                    <a:pt x="11138" y="2858"/>
                  </a:lnTo>
                  <a:close/>
                </a:path>
              </a:pathLst>
            </a:custGeom>
            <a:solidFill>
              <a:srgbClr val="B9D6E6">
                <a:alpha val="100000"/>
              </a:srgbClr>
            </a:solidFill>
            <a:ln w="0" cap="flat">
              <a:noFill/>
              <a:prstDash val="solid"/>
              <a:miter lim="0"/>
            </a:ln>
          </p:spPr>
          <p:txBody>
            <a:bodyPr rtlCol="0"/>
            <a:lstStyle/>
            <a:p>
              <a:pPr algn="ctr"/>
              <a:endParaRPr lang="zh-CN" altLang="en-US"/>
            </a:p>
          </p:txBody>
        </p:sp>
        <p:sp>
          <p:nvSpPr>
            <p:cNvPr id="2008" name="path 2008"/>
            <p:cNvSpPr/>
            <p:nvPr/>
          </p:nvSpPr>
          <p:spPr>
            <a:xfrm>
              <a:off x="0" y="1083564"/>
              <a:ext cx="10750295" cy="3613404"/>
            </a:xfrm>
            <a:custGeom>
              <a:avLst/>
              <a:gdLst/>
              <a:ahLst/>
              <a:cxnLst/>
              <a:rect l="0" t="0" r="0" b="0"/>
              <a:pathLst>
                <a:path w="16929" h="5690">
                  <a:moveTo>
                    <a:pt x="0" y="0"/>
                  </a:moveTo>
                  <a:lnTo>
                    <a:pt x="4171" y="0"/>
                  </a:lnTo>
                  <a:lnTo>
                    <a:pt x="4171" y="1152"/>
                  </a:lnTo>
                  <a:lnTo>
                    <a:pt x="0" y="1152"/>
                  </a:lnTo>
                  <a:lnTo>
                    <a:pt x="0" y="0"/>
                  </a:lnTo>
                  <a:close/>
                </a:path>
                <a:path w="16929" h="5690">
                  <a:moveTo>
                    <a:pt x="4171" y="0"/>
                  </a:moveTo>
                  <a:lnTo>
                    <a:pt x="11138" y="0"/>
                  </a:lnTo>
                  <a:lnTo>
                    <a:pt x="11138" y="1152"/>
                  </a:lnTo>
                  <a:lnTo>
                    <a:pt x="4171" y="1152"/>
                  </a:lnTo>
                  <a:lnTo>
                    <a:pt x="4171" y="0"/>
                  </a:lnTo>
                  <a:close/>
                </a:path>
                <a:path w="16929" h="5690">
                  <a:moveTo>
                    <a:pt x="11138" y="0"/>
                  </a:moveTo>
                  <a:lnTo>
                    <a:pt x="16929" y="0"/>
                  </a:lnTo>
                  <a:lnTo>
                    <a:pt x="16929" y="1152"/>
                  </a:lnTo>
                  <a:lnTo>
                    <a:pt x="11138" y="1152"/>
                  </a:lnTo>
                  <a:lnTo>
                    <a:pt x="11138" y="0"/>
                  </a:lnTo>
                  <a:close/>
                </a:path>
                <a:path w="16929" h="5690">
                  <a:moveTo>
                    <a:pt x="0" y="3645"/>
                  </a:moveTo>
                  <a:lnTo>
                    <a:pt x="4171" y="3645"/>
                  </a:lnTo>
                  <a:lnTo>
                    <a:pt x="4171" y="5690"/>
                  </a:lnTo>
                  <a:lnTo>
                    <a:pt x="0" y="5690"/>
                  </a:lnTo>
                  <a:lnTo>
                    <a:pt x="0" y="3645"/>
                  </a:lnTo>
                  <a:close/>
                </a:path>
                <a:path w="16929" h="5690">
                  <a:moveTo>
                    <a:pt x="4171" y="3645"/>
                  </a:moveTo>
                  <a:lnTo>
                    <a:pt x="11138" y="3645"/>
                  </a:lnTo>
                  <a:lnTo>
                    <a:pt x="11138" y="5690"/>
                  </a:lnTo>
                  <a:lnTo>
                    <a:pt x="4171" y="5690"/>
                  </a:lnTo>
                  <a:lnTo>
                    <a:pt x="4171" y="3645"/>
                  </a:lnTo>
                  <a:close/>
                </a:path>
              </a:pathLst>
            </a:custGeom>
            <a:solidFill>
              <a:srgbClr val="FFFFFF">
                <a:alpha val="100000"/>
              </a:srgbClr>
            </a:solidFill>
            <a:ln w="0" cap="flat">
              <a:noFill/>
              <a:prstDash val="solid"/>
              <a:miter lim="0"/>
            </a:ln>
          </p:spPr>
          <p:txBody>
            <a:bodyPr rtlCol="0"/>
            <a:lstStyle/>
            <a:p>
              <a:pPr algn="ctr"/>
              <a:endParaRPr lang="zh-CN" altLang="en-US"/>
            </a:p>
          </p:txBody>
        </p:sp>
      </p:grpSp>
      <p:graphicFrame>
        <p:nvGraphicFramePr>
          <p:cNvPr id="2010" name="table 2010"/>
          <p:cNvGraphicFramePr>
            <a:graphicFrameLocks noGrp="1"/>
          </p:cNvGraphicFramePr>
          <p:nvPr/>
        </p:nvGraphicFramePr>
        <p:xfrm>
          <a:off x="720090" y="2703195"/>
          <a:ext cx="10750549" cy="3625215"/>
        </p:xfrm>
        <a:graphic>
          <a:graphicData uri="http://schemas.openxmlformats.org/drawingml/2006/table">
            <a:tbl>
              <a:tblPr/>
              <a:tblGrid>
                <a:gridCol w="2649220">
                  <a:extLst>
                    <a:ext uri="{9D8B030D-6E8A-4147-A177-3AD203B41FA5}">
                      <a16:colId xmlns:a16="http://schemas.microsoft.com/office/drawing/2014/main" val="20000"/>
                    </a:ext>
                  </a:extLst>
                </a:gridCol>
                <a:gridCol w="4424045">
                  <a:extLst>
                    <a:ext uri="{9D8B030D-6E8A-4147-A177-3AD203B41FA5}">
                      <a16:colId xmlns:a16="http://schemas.microsoft.com/office/drawing/2014/main" val="20001"/>
                    </a:ext>
                  </a:extLst>
                </a:gridCol>
                <a:gridCol w="3677284">
                  <a:extLst>
                    <a:ext uri="{9D8B030D-6E8A-4147-A177-3AD203B41FA5}">
                      <a16:colId xmlns:a16="http://schemas.microsoft.com/office/drawing/2014/main" val="20002"/>
                    </a:ext>
                  </a:extLst>
                </a:gridCol>
              </a:tblGrid>
              <a:tr h="3625215">
                <a:tc>
                  <a:txBody>
                    <a:bodyPr/>
                    <a:lstStyle/>
                    <a:p>
                      <a:pPr algn="l" rtl="0" eaLnBrk="0">
                        <a:lnSpc>
                          <a:spcPct val="192000"/>
                        </a:lnSpc>
                        <a:tabLst/>
                      </a:pPr>
                      <a:endParaRPr sz="1000" dirty="0">
                        <a:latin typeface="Arial"/>
                        <a:ea typeface="Arial"/>
                        <a:cs typeface="Arial"/>
                      </a:endParaRPr>
                    </a:p>
                    <a:p>
                      <a:pPr algn="l" rtl="0" eaLnBrk="0">
                        <a:lnSpc>
                          <a:spcPct val="8392"/>
                        </a:lnSpc>
                        <a:tabLst/>
                      </a:pPr>
                      <a:endParaRPr sz="100" dirty="0">
                        <a:latin typeface="Arial"/>
                        <a:ea typeface="Arial"/>
                        <a:cs typeface="Arial"/>
                      </a:endParaRPr>
                    </a:p>
                    <a:p>
                      <a:pPr marL="872489" algn="l" rtl="0" eaLnBrk="0">
                        <a:lnSpc>
                          <a:spcPct val="84000"/>
                        </a:lnSpc>
                        <a:tabLst/>
                      </a:pPr>
                      <a:r>
                        <a:rPr sz="1600" kern="0" spc="120" dirty="0">
                          <a:solidFill>
                            <a:srgbClr val="000000">
                              <a:alpha val="100000"/>
                            </a:srgbClr>
                          </a:solidFill>
                          <a:latin typeface="Microsoft YaHei"/>
                          <a:ea typeface="Microsoft YaHei"/>
                          <a:cs typeface="Microsoft YaHei"/>
                        </a:rPr>
                        <a:t>检查要点</a:t>
                      </a:r>
                      <a:endParaRPr sz="1600" dirty="0">
                        <a:latin typeface="Microsoft YaHei"/>
                        <a:ea typeface="Microsoft YaHei"/>
                        <a:cs typeface="Microsoft YaHei"/>
                      </a:endParaRPr>
                    </a:p>
                    <a:p>
                      <a:pPr algn="l" rtl="0" eaLnBrk="0">
                        <a:lnSpc>
                          <a:spcPct val="115000"/>
                        </a:lnSpc>
                        <a:tabLst/>
                      </a:pPr>
                      <a:endParaRPr sz="1000" dirty="0">
                        <a:latin typeface="Arial"/>
                        <a:ea typeface="Arial"/>
                        <a:cs typeface="Arial"/>
                      </a:endParaRPr>
                    </a:p>
                    <a:p>
                      <a:pPr algn="l" rtl="0" eaLnBrk="0">
                        <a:lnSpc>
                          <a:spcPct val="115000"/>
                        </a:lnSpc>
                        <a:tabLst/>
                      </a:pPr>
                      <a:endParaRPr sz="1000" dirty="0">
                        <a:latin typeface="Arial"/>
                        <a:ea typeface="Arial"/>
                        <a:cs typeface="Arial"/>
                      </a:endParaRPr>
                    </a:p>
                    <a:p>
                      <a:pPr algn="l" rtl="0" eaLnBrk="0">
                        <a:lnSpc>
                          <a:spcPct val="115000"/>
                        </a:lnSpc>
                        <a:tabLst/>
                      </a:pPr>
                      <a:endParaRPr sz="1000" dirty="0">
                        <a:latin typeface="Arial"/>
                        <a:ea typeface="Arial"/>
                        <a:cs typeface="Arial"/>
                      </a:endParaRPr>
                    </a:p>
                    <a:p>
                      <a:pPr algn="l" rtl="0" eaLnBrk="0">
                        <a:lnSpc>
                          <a:spcPct val="115000"/>
                        </a:lnSpc>
                        <a:tabLst/>
                      </a:pPr>
                      <a:endParaRPr sz="1000" dirty="0">
                        <a:latin typeface="Arial"/>
                        <a:ea typeface="Arial"/>
                        <a:cs typeface="Arial"/>
                      </a:endParaRPr>
                    </a:p>
                    <a:p>
                      <a:pPr algn="l" rtl="0" eaLnBrk="0">
                        <a:lnSpc>
                          <a:spcPct val="116000"/>
                        </a:lnSpc>
                        <a:tabLst/>
                      </a:pPr>
                      <a:endParaRPr sz="1000" dirty="0">
                        <a:latin typeface="Arial"/>
                        <a:ea typeface="Arial"/>
                        <a:cs typeface="Arial"/>
                      </a:endParaRPr>
                    </a:p>
                    <a:p>
                      <a:pPr marL="71119" algn="l" rtl="0" eaLnBrk="0">
                        <a:lnSpc>
                          <a:spcPct val="88000"/>
                        </a:lnSpc>
                        <a:spcBef>
                          <a:spcPts val="456"/>
                        </a:spcBef>
                        <a:tabLst/>
                      </a:pPr>
                      <a:r>
                        <a:rPr sz="1500" kern="0" spc="80" dirty="0">
                          <a:solidFill>
                            <a:srgbClr val="000000">
                              <a:alpha val="100000"/>
                            </a:srgbClr>
                          </a:solidFill>
                          <a:latin typeface="Microsoft YaHei"/>
                          <a:ea typeface="Microsoft YaHei"/>
                          <a:cs typeface="Microsoft YaHei"/>
                        </a:rPr>
                        <a:t>查燃气气瓶充装现场。</a:t>
                      </a:r>
                      <a:endParaRPr sz="1500" dirty="0">
                        <a:latin typeface="Microsoft YaHei"/>
                        <a:ea typeface="Microsoft YaHei"/>
                        <a:cs typeface="Microsoft YaHei"/>
                      </a:endParaRPr>
                    </a:p>
                    <a:p>
                      <a:pPr algn="l" rtl="0" eaLnBrk="0">
                        <a:lnSpc>
                          <a:spcPct val="114000"/>
                        </a:lnSpc>
                        <a:tabLst/>
                      </a:pPr>
                      <a:endParaRPr sz="1000" dirty="0">
                        <a:latin typeface="Arial"/>
                        <a:ea typeface="Arial"/>
                        <a:cs typeface="Arial"/>
                      </a:endParaRPr>
                    </a:p>
                    <a:p>
                      <a:pPr algn="l" rtl="0" eaLnBrk="0">
                        <a:lnSpc>
                          <a:spcPct val="114000"/>
                        </a:lnSpc>
                        <a:tabLst/>
                      </a:pPr>
                      <a:endParaRPr sz="1000" dirty="0">
                        <a:latin typeface="Arial"/>
                        <a:ea typeface="Arial"/>
                        <a:cs typeface="Arial"/>
                      </a:endParaRPr>
                    </a:p>
                    <a:p>
                      <a:pPr algn="l" rtl="0" eaLnBrk="0">
                        <a:lnSpc>
                          <a:spcPct val="115000"/>
                        </a:lnSpc>
                        <a:tabLst/>
                      </a:pPr>
                      <a:endParaRPr sz="1000" dirty="0">
                        <a:latin typeface="Arial"/>
                        <a:ea typeface="Arial"/>
                        <a:cs typeface="Arial"/>
                      </a:endParaRPr>
                    </a:p>
                    <a:p>
                      <a:pPr algn="l" rtl="0" eaLnBrk="0">
                        <a:lnSpc>
                          <a:spcPct val="115000"/>
                        </a:lnSpc>
                        <a:tabLst/>
                      </a:pPr>
                      <a:endParaRPr sz="1000" dirty="0">
                        <a:latin typeface="Arial"/>
                        <a:ea typeface="Arial"/>
                        <a:cs typeface="Arial"/>
                      </a:endParaRPr>
                    </a:p>
                    <a:p>
                      <a:pPr algn="l" rtl="0" eaLnBrk="0">
                        <a:lnSpc>
                          <a:spcPct val="115000"/>
                        </a:lnSpc>
                        <a:tabLst/>
                      </a:pPr>
                      <a:endParaRPr sz="1000" dirty="0">
                        <a:latin typeface="Arial"/>
                        <a:ea typeface="Arial"/>
                        <a:cs typeface="Arial"/>
                      </a:endParaRPr>
                    </a:p>
                    <a:p>
                      <a:pPr algn="l" rtl="0" eaLnBrk="0">
                        <a:lnSpc>
                          <a:spcPct val="115000"/>
                        </a:lnSpc>
                        <a:tabLst/>
                      </a:pPr>
                      <a:endParaRPr sz="1000" dirty="0">
                        <a:latin typeface="Arial"/>
                        <a:ea typeface="Arial"/>
                        <a:cs typeface="Arial"/>
                      </a:endParaRPr>
                    </a:p>
                    <a:p>
                      <a:pPr algn="l" rtl="0" eaLnBrk="0">
                        <a:lnSpc>
                          <a:spcPct val="125000"/>
                        </a:lnSpc>
                        <a:tabLst/>
                      </a:pPr>
                      <a:endParaRPr sz="300" dirty="0">
                        <a:latin typeface="Arial"/>
                        <a:ea typeface="Arial"/>
                        <a:cs typeface="Arial"/>
                      </a:endParaRPr>
                    </a:p>
                    <a:p>
                      <a:pPr marL="71119" indent="15240" algn="l" rtl="0" eaLnBrk="0">
                        <a:lnSpc>
                          <a:spcPct val="104000"/>
                        </a:lnSpc>
                        <a:tabLst/>
                      </a:pPr>
                      <a:r>
                        <a:rPr sz="1500" kern="0" spc="80" dirty="0">
                          <a:solidFill>
                            <a:srgbClr val="000000">
                              <a:alpha val="100000"/>
                            </a:srgbClr>
                          </a:solidFill>
                          <a:latin typeface="FangSong"/>
                          <a:ea typeface="FangSong"/>
                          <a:cs typeface="FangSong"/>
                        </a:rPr>
                        <a:t>5.</a:t>
                      </a:r>
                      <a:r>
                        <a:rPr sz="1500" kern="0" spc="80" dirty="0">
                          <a:solidFill>
                            <a:srgbClr val="000000">
                              <a:alpha val="100000"/>
                            </a:srgbClr>
                          </a:solidFill>
                          <a:latin typeface="Microsoft YaHei"/>
                          <a:ea typeface="Microsoft YaHei"/>
                          <a:cs typeface="Microsoft YaHei"/>
                        </a:rPr>
                        <a:t>查各类调压装置设置的安</a:t>
                      </a:r>
                      <a:r>
                        <a:rPr sz="1500" kern="0" spc="-10" dirty="0">
                          <a:solidFill>
                            <a:srgbClr val="000000">
                              <a:alpha val="100000"/>
                            </a:srgbClr>
                          </a:solidFill>
                          <a:latin typeface="Microsoft YaHei"/>
                          <a:ea typeface="Microsoft YaHei"/>
                          <a:cs typeface="Microsoft YaHei"/>
                        </a:rPr>
                        <a:t>   </a:t>
                      </a:r>
                      <a:r>
                        <a:rPr sz="1500" kern="0" spc="80" dirty="0">
                          <a:solidFill>
                            <a:srgbClr val="000000">
                              <a:alpha val="100000"/>
                            </a:srgbClr>
                          </a:solidFill>
                          <a:latin typeface="Microsoft YaHei"/>
                          <a:ea typeface="Microsoft YaHei"/>
                          <a:cs typeface="Microsoft YaHei"/>
                        </a:rPr>
                        <a:t>全放散阀校验报告。</a:t>
                      </a:r>
                      <a:endParaRPr sz="1500" dirty="0">
                        <a:latin typeface="Microsoft YaHei"/>
                        <a:ea typeface="Microsoft YaHei"/>
                        <a:cs typeface="Microsoft YaHei"/>
                      </a:endParaRPr>
                    </a:p>
                  </a:txBody>
                  <a:tcPr marL="0" marR="0" marT="0" marB="0">
                    <a:lnL>
                      <a:noFill/>
                    </a:lnL>
                    <a:lnR w="12700" cap="flat" cmpd="sng" algn="ctr">
                      <a:solidFill>
                        <a:srgbClr val="8EBFD6"/>
                      </a:solidFill>
                      <a:prstDash val="solid"/>
                      <a:round/>
                      <a:headEnd type="none" w="med" len="med"/>
                      <a:tailEnd type="none" w="med" len="med"/>
                    </a:lnR>
                    <a:lnT w="12700" cap="flat" cmpd="sng" algn="ctr">
                      <a:solidFill>
                        <a:srgbClr val="8EBFD6"/>
                      </a:solidFill>
                      <a:prstDash val="solid"/>
                      <a:round/>
                      <a:headEnd type="none" w="med" len="med"/>
                      <a:tailEnd type="none" w="med" len="med"/>
                    </a:lnT>
                    <a:lnB w="12700" cap="flat" cmpd="sng" algn="ctr">
                      <a:solidFill>
                        <a:srgbClr val="8EBFD6"/>
                      </a:solidFill>
                      <a:prstDash val="solid"/>
                      <a:round/>
                      <a:headEnd type="none" w="med" len="med"/>
                      <a:tailEnd type="none" w="med" len="med"/>
                    </a:lnB>
                  </a:tcPr>
                </a:tc>
                <a:tc>
                  <a:txBody>
                    <a:bodyPr/>
                    <a:lstStyle/>
                    <a:p>
                      <a:pPr algn="l" rtl="0" eaLnBrk="0">
                        <a:lnSpc>
                          <a:spcPct val="192000"/>
                        </a:lnSpc>
                        <a:tabLst/>
                      </a:pPr>
                      <a:endParaRPr sz="1000" dirty="0">
                        <a:latin typeface="Arial"/>
                        <a:ea typeface="Arial"/>
                        <a:cs typeface="Arial"/>
                      </a:endParaRPr>
                    </a:p>
                    <a:p>
                      <a:pPr marL="1762125" algn="l" rtl="0" eaLnBrk="0">
                        <a:lnSpc>
                          <a:spcPct val="84000"/>
                        </a:lnSpc>
                        <a:spcBef>
                          <a:spcPts val="4"/>
                        </a:spcBef>
                        <a:tabLst/>
                      </a:pPr>
                      <a:r>
                        <a:rPr sz="1600" kern="0" spc="120" dirty="0">
                          <a:solidFill>
                            <a:srgbClr val="000000">
                              <a:alpha val="100000"/>
                            </a:srgbClr>
                          </a:solidFill>
                          <a:latin typeface="Microsoft YaHei"/>
                          <a:ea typeface="Microsoft YaHei"/>
                          <a:cs typeface="Microsoft YaHei"/>
                        </a:rPr>
                        <a:t>判定标准</a:t>
                      </a:r>
                      <a:endParaRPr sz="1600" dirty="0">
                        <a:latin typeface="Microsoft YaHei"/>
                        <a:ea typeface="Microsoft YaHei"/>
                        <a:cs typeface="Microsoft YaHei"/>
                      </a:endParaRPr>
                    </a:p>
                    <a:p>
                      <a:pPr algn="l" rtl="0" eaLnBrk="0">
                        <a:lnSpc>
                          <a:spcPct val="115000"/>
                        </a:lnSpc>
                        <a:tabLst/>
                      </a:pPr>
                      <a:endParaRPr sz="1000" dirty="0">
                        <a:latin typeface="Arial"/>
                        <a:ea typeface="Arial"/>
                        <a:cs typeface="Arial"/>
                      </a:endParaRPr>
                    </a:p>
                    <a:p>
                      <a:pPr algn="l" rtl="0" eaLnBrk="0">
                        <a:lnSpc>
                          <a:spcPct val="116000"/>
                        </a:lnSpc>
                        <a:tabLst/>
                      </a:pPr>
                      <a:endParaRPr sz="1000" dirty="0">
                        <a:latin typeface="Arial"/>
                        <a:ea typeface="Arial"/>
                        <a:cs typeface="Arial"/>
                      </a:endParaRPr>
                    </a:p>
                    <a:p>
                      <a:pPr marL="73025" indent="76835" algn="l" rtl="0" eaLnBrk="0">
                        <a:lnSpc>
                          <a:spcPct val="107000"/>
                        </a:lnSpc>
                        <a:spcBef>
                          <a:spcPts val="454"/>
                        </a:spcBef>
                        <a:tabLst/>
                      </a:pPr>
                      <a:r>
                        <a:rPr sz="1500" kern="0" spc="0" dirty="0">
                          <a:solidFill>
                            <a:srgbClr val="000000">
                              <a:alpha val="100000"/>
                            </a:srgbClr>
                          </a:solidFill>
                          <a:latin typeface="Microsoft YaHei"/>
                          <a:ea typeface="Microsoft YaHei"/>
                          <a:cs typeface="Microsoft YaHei"/>
                        </a:rPr>
                        <a:t>（</a:t>
                      </a:r>
                      <a:r>
                        <a:rPr sz="1500" kern="0" spc="120" dirty="0">
                          <a:solidFill>
                            <a:srgbClr val="000000">
                              <a:alpha val="100000"/>
                            </a:srgbClr>
                          </a:solidFill>
                          <a:latin typeface="Microsoft YaHei"/>
                          <a:ea typeface="Microsoft YaHei"/>
                          <a:cs typeface="Microsoft YaHei"/>
                        </a:rPr>
                        <a:t> </a:t>
                      </a:r>
                      <a:r>
                        <a:rPr sz="1500" kern="0" spc="0" dirty="0">
                          <a:solidFill>
                            <a:srgbClr val="000000">
                              <a:alpha val="100000"/>
                            </a:srgbClr>
                          </a:solidFill>
                          <a:latin typeface="FangSong"/>
                          <a:ea typeface="FangSong"/>
                          <a:cs typeface="FangSong"/>
                        </a:rPr>
                        <a:t>1</a:t>
                      </a:r>
                      <a:r>
                        <a:rPr sz="1500" kern="0" spc="-340" dirty="0">
                          <a:solidFill>
                            <a:srgbClr val="000000">
                              <a:alpha val="100000"/>
                            </a:srgbClr>
                          </a:solidFill>
                          <a:latin typeface="FangSong"/>
                          <a:ea typeface="FangSong"/>
                          <a:cs typeface="FangSong"/>
                        </a:rPr>
                        <a:t> </a:t>
                      </a:r>
                      <a:r>
                        <a:rPr sz="1500" kern="0" spc="0" dirty="0">
                          <a:solidFill>
                            <a:srgbClr val="000000">
                              <a:alpha val="100000"/>
                            </a:srgbClr>
                          </a:solidFill>
                          <a:latin typeface="Microsoft YaHei"/>
                          <a:ea typeface="Microsoft YaHei"/>
                          <a:cs typeface="Microsoft YaHei"/>
                        </a:rPr>
                        <a:t>）充装的气瓶未在本单位注册登记</a:t>
                      </a:r>
                      <a:r>
                        <a:rPr sz="1500" kern="0" spc="-10" dirty="0">
                          <a:solidFill>
                            <a:srgbClr val="000000">
                              <a:alpha val="100000"/>
                            </a:srgbClr>
                          </a:solidFill>
                          <a:latin typeface="Microsoft YaHei"/>
                          <a:ea typeface="Microsoft YaHei"/>
                          <a:cs typeface="Microsoft YaHei"/>
                        </a:rPr>
                        <a:t> ，且未涂</a:t>
                      </a:r>
                      <a:r>
                        <a:rPr sz="1500" kern="0" spc="0" dirty="0">
                          <a:solidFill>
                            <a:srgbClr val="000000">
                              <a:alpha val="100000"/>
                            </a:srgbClr>
                          </a:solidFill>
                          <a:latin typeface="Microsoft YaHei"/>
                          <a:ea typeface="Microsoft YaHei"/>
                          <a:cs typeface="Microsoft YaHei"/>
                        </a:rPr>
                        <a:t>    </a:t>
                      </a:r>
                      <a:r>
                        <a:rPr sz="1500" kern="0" spc="50" dirty="0">
                          <a:solidFill>
                            <a:srgbClr val="000000">
                              <a:alpha val="100000"/>
                            </a:srgbClr>
                          </a:solidFill>
                          <a:latin typeface="Microsoft YaHei"/>
                          <a:ea typeface="Microsoft YaHei"/>
                          <a:cs typeface="Microsoft YaHei"/>
                        </a:rPr>
                        <a:t>敷本单位标志 ，构成重大隐患。</a:t>
                      </a:r>
                      <a:endParaRPr sz="1500" dirty="0">
                        <a:latin typeface="Microsoft YaHei"/>
                        <a:ea typeface="Microsoft YaHei"/>
                        <a:cs typeface="Microsoft YaHei"/>
                      </a:endParaRPr>
                    </a:p>
                    <a:p>
                      <a:pPr marL="70485" indent="80010" algn="l" rtl="0" eaLnBrk="0">
                        <a:lnSpc>
                          <a:spcPct val="108000"/>
                        </a:lnSpc>
                        <a:spcBef>
                          <a:spcPts val="32"/>
                        </a:spcBef>
                        <a:tabLst/>
                      </a:pPr>
                      <a:r>
                        <a:rPr sz="1500" kern="0" spc="20" dirty="0">
                          <a:solidFill>
                            <a:srgbClr val="000000">
                              <a:alpha val="100000"/>
                            </a:srgbClr>
                          </a:solidFill>
                          <a:latin typeface="Microsoft YaHei"/>
                          <a:ea typeface="Microsoft YaHei"/>
                          <a:cs typeface="Microsoft YaHei"/>
                        </a:rPr>
                        <a:t>（ </a:t>
                      </a:r>
                      <a:r>
                        <a:rPr sz="1500" kern="0" spc="20" dirty="0">
                          <a:solidFill>
                            <a:srgbClr val="000000">
                              <a:alpha val="100000"/>
                            </a:srgbClr>
                          </a:solidFill>
                          <a:latin typeface="FangSong"/>
                          <a:ea typeface="FangSong"/>
                          <a:cs typeface="FangSong"/>
                        </a:rPr>
                        <a:t>2</a:t>
                      </a:r>
                      <a:r>
                        <a:rPr sz="1500" kern="0" spc="-350" dirty="0">
                          <a:solidFill>
                            <a:srgbClr val="000000">
                              <a:alpha val="100000"/>
                            </a:srgbClr>
                          </a:solidFill>
                          <a:latin typeface="FangSong"/>
                          <a:ea typeface="FangSong"/>
                          <a:cs typeface="FangSong"/>
                        </a:rPr>
                        <a:t> </a:t>
                      </a:r>
                      <a:r>
                        <a:rPr sz="1500" kern="0" spc="20" dirty="0">
                          <a:solidFill>
                            <a:srgbClr val="000000">
                              <a:alpha val="100000"/>
                            </a:srgbClr>
                          </a:solidFill>
                          <a:latin typeface="Microsoft YaHei"/>
                          <a:ea typeface="Microsoft YaHei"/>
                          <a:cs typeface="Microsoft YaHei"/>
                        </a:rPr>
                        <a:t>）充装超期未检、</a:t>
                      </a:r>
                      <a:r>
                        <a:rPr sz="1500" kern="0" spc="-320" dirty="0">
                          <a:solidFill>
                            <a:srgbClr val="000000">
                              <a:alpha val="100000"/>
                            </a:srgbClr>
                          </a:solidFill>
                          <a:latin typeface="Microsoft YaHei"/>
                          <a:ea typeface="Microsoft YaHei"/>
                          <a:cs typeface="Microsoft YaHei"/>
                        </a:rPr>
                        <a:t> </a:t>
                      </a:r>
                      <a:r>
                        <a:rPr sz="1500" kern="0" spc="20" dirty="0">
                          <a:solidFill>
                            <a:srgbClr val="000000">
                              <a:alpha val="100000"/>
                            </a:srgbClr>
                          </a:solidFill>
                          <a:latin typeface="Microsoft YaHei"/>
                          <a:ea typeface="Microsoft YaHei"/>
                          <a:cs typeface="Microsoft YaHei"/>
                        </a:rPr>
                        <a:t>超过设计使用年</a:t>
                      </a:r>
                      <a:r>
                        <a:rPr sz="1500" kern="0" spc="10" dirty="0">
                          <a:solidFill>
                            <a:srgbClr val="000000">
                              <a:alpha val="100000"/>
                            </a:srgbClr>
                          </a:solidFill>
                          <a:latin typeface="Microsoft YaHei"/>
                          <a:ea typeface="Microsoft YaHei"/>
                          <a:cs typeface="Microsoft YaHei"/>
                        </a:rPr>
                        <a:t>限未经评</a:t>
                      </a:r>
                      <a:r>
                        <a:rPr sz="1500" kern="0" spc="0" dirty="0">
                          <a:solidFill>
                            <a:srgbClr val="000000">
                              <a:alpha val="100000"/>
                            </a:srgbClr>
                          </a:solidFill>
                          <a:latin typeface="Microsoft YaHei"/>
                          <a:ea typeface="Microsoft YaHei"/>
                          <a:cs typeface="Microsoft YaHei"/>
                        </a:rPr>
                        <a:t>    </a:t>
                      </a:r>
                      <a:r>
                        <a:rPr sz="1500" kern="0" spc="70" dirty="0">
                          <a:solidFill>
                            <a:srgbClr val="000000">
                              <a:alpha val="100000"/>
                            </a:srgbClr>
                          </a:solidFill>
                          <a:latin typeface="Microsoft YaHei"/>
                          <a:ea typeface="Microsoft YaHei"/>
                          <a:cs typeface="Microsoft YaHei"/>
                        </a:rPr>
                        <a:t>估合格、</a:t>
                      </a:r>
                      <a:r>
                        <a:rPr sz="1500" kern="0" spc="-330" dirty="0">
                          <a:solidFill>
                            <a:srgbClr val="000000">
                              <a:alpha val="100000"/>
                            </a:srgbClr>
                          </a:solidFill>
                          <a:latin typeface="Microsoft YaHei"/>
                          <a:ea typeface="Microsoft YaHei"/>
                          <a:cs typeface="Microsoft YaHei"/>
                        </a:rPr>
                        <a:t> </a:t>
                      </a:r>
                      <a:r>
                        <a:rPr sz="1500" kern="0" spc="70" dirty="0">
                          <a:solidFill>
                            <a:srgbClr val="000000">
                              <a:alpha val="100000"/>
                            </a:srgbClr>
                          </a:solidFill>
                          <a:latin typeface="Microsoft YaHei"/>
                          <a:ea typeface="Microsoft YaHei"/>
                          <a:cs typeface="Microsoft YaHei"/>
                        </a:rPr>
                        <a:t>超过设计使用年限</a:t>
                      </a:r>
                      <a:r>
                        <a:rPr sz="1500" kern="0" spc="60" dirty="0">
                          <a:solidFill>
                            <a:srgbClr val="000000">
                              <a:alpha val="100000"/>
                            </a:srgbClr>
                          </a:solidFill>
                          <a:latin typeface="FangSong"/>
                          <a:ea typeface="FangSong"/>
                          <a:cs typeface="FangSong"/>
                        </a:rPr>
                        <a:t>4</a:t>
                      </a:r>
                      <a:r>
                        <a:rPr sz="1500" kern="0" spc="60" dirty="0">
                          <a:solidFill>
                            <a:srgbClr val="000000">
                              <a:alpha val="100000"/>
                            </a:srgbClr>
                          </a:solidFill>
                          <a:latin typeface="Microsoft YaHei"/>
                          <a:ea typeface="Microsoft YaHei"/>
                          <a:cs typeface="Microsoft YaHei"/>
                        </a:rPr>
                        <a:t>年以上气瓶的 ，构</a:t>
                      </a:r>
                      <a:r>
                        <a:rPr sz="1500" kern="0" spc="0" dirty="0">
                          <a:solidFill>
                            <a:srgbClr val="000000">
                              <a:alpha val="100000"/>
                            </a:srgbClr>
                          </a:solidFill>
                          <a:latin typeface="Microsoft YaHei"/>
                          <a:ea typeface="Microsoft YaHei"/>
                          <a:cs typeface="Microsoft YaHei"/>
                        </a:rPr>
                        <a:t>    </a:t>
                      </a:r>
                      <a:r>
                        <a:rPr sz="1500" kern="0" spc="70" dirty="0">
                          <a:solidFill>
                            <a:srgbClr val="000000">
                              <a:alpha val="100000"/>
                            </a:srgbClr>
                          </a:solidFill>
                          <a:latin typeface="Microsoft YaHei"/>
                          <a:ea typeface="Microsoft YaHei"/>
                          <a:cs typeface="Microsoft YaHei"/>
                        </a:rPr>
                        <a:t>成重大隐患。</a:t>
                      </a:r>
                      <a:endParaRPr sz="1500" dirty="0">
                        <a:latin typeface="Microsoft YaHei"/>
                        <a:ea typeface="Microsoft YaHei"/>
                        <a:cs typeface="Microsoft YaHei"/>
                      </a:endParaRPr>
                    </a:p>
                    <a:p>
                      <a:pPr algn="l" rtl="0" eaLnBrk="0">
                        <a:lnSpc>
                          <a:spcPct val="112000"/>
                        </a:lnSpc>
                        <a:tabLst/>
                      </a:pPr>
                      <a:endParaRPr sz="1000" dirty="0">
                        <a:latin typeface="Arial"/>
                        <a:ea typeface="Arial"/>
                        <a:cs typeface="Arial"/>
                      </a:endParaRPr>
                    </a:p>
                    <a:p>
                      <a:pPr algn="l" rtl="0" eaLnBrk="0">
                        <a:lnSpc>
                          <a:spcPct val="112000"/>
                        </a:lnSpc>
                        <a:tabLst/>
                      </a:pPr>
                      <a:endParaRPr sz="1000" dirty="0">
                        <a:latin typeface="Arial"/>
                        <a:ea typeface="Arial"/>
                        <a:cs typeface="Arial"/>
                      </a:endParaRPr>
                    </a:p>
                    <a:p>
                      <a:pPr algn="l" rtl="0" eaLnBrk="0">
                        <a:lnSpc>
                          <a:spcPct val="113000"/>
                        </a:lnSpc>
                        <a:tabLst/>
                      </a:pPr>
                      <a:endParaRPr sz="1000" dirty="0">
                        <a:latin typeface="Arial"/>
                        <a:ea typeface="Arial"/>
                        <a:cs typeface="Arial"/>
                      </a:endParaRPr>
                    </a:p>
                    <a:p>
                      <a:pPr algn="l" rtl="0" eaLnBrk="0">
                        <a:lnSpc>
                          <a:spcPct val="128000"/>
                        </a:lnSpc>
                        <a:tabLst/>
                      </a:pPr>
                      <a:endParaRPr sz="300" dirty="0">
                        <a:latin typeface="Arial"/>
                        <a:ea typeface="Arial"/>
                        <a:cs typeface="Arial"/>
                      </a:endParaRPr>
                    </a:p>
                    <a:p>
                      <a:pPr marL="81280" indent="-8889" algn="l" rtl="0" eaLnBrk="0">
                        <a:lnSpc>
                          <a:spcPct val="110000"/>
                        </a:lnSpc>
                        <a:spcBef>
                          <a:spcPts val="1"/>
                        </a:spcBef>
                        <a:tabLst/>
                      </a:pPr>
                      <a:r>
                        <a:rPr sz="1500" kern="0" spc="90" dirty="0">
                          <a:solidFill>
                            <a:srgbClr val="000000">
                              <a:alpha val="100000"/>
                            </a:srgbClr>
                          </a:solidFill>
                          <a:latin typeface="Microsoft YaHei"/>
                          <a:ea typeface="Microsoft YaHei"/>
                          <a:cs typeface="Microsoft YaHei"/>
                        </a:rPr>
                        <a:t>安全放散阀超期未校验（每年</a:t>
                      </a:r>
                      <a:r>
                        <a:rPr sz="1500" kern="0" spc="90" dirty="0">
                          <a:solidFill>
                            <a:srgbClr val="000000">
                              <a:alpha val="100000"/>
                            </a:srgbClr>
                          </a:solidFill>
                          <a:latin typeface="FangSong"/>
                          <a:ea typeface="FangSong"/>
                          <a:cs typeface="FangSong"/>
                        </a:rPr>
                        <a:t>1</a:t>
                      </a:r>
                      <a:r>
                        <a:rPr sz="1500" kern="0" spc="90" dirty="0">
                          <a:solidFill>
                            <a:srgbClr val="000000">
                              <a:alpha val="100000"/>
                            </a:srgbClr>
                          </a:solidFill>
                          <a:latin typeface="Microsoft YaHei"/>
                          <a:ea typeface="Microsoft YaHei"/>
                          <a:cs typeface="Microsoft YaHei"/>
                        </a:rPr>
                        <a:t>次</a:t>
                      </a:r>
                      <a:r>
                        <a:rPr sz="1500" kern="0" spc="-120" dirty="0">
                          <a:solidFill>
                            <a:srgbClr val="000000">
                              <a:alpha val="100000"/>
                            </a:srgbClr>
                          </a:solidFill>
                          <a:latin typeface="Microsoft YaHei"/>
                          <a:ea typeface="Microsoft YaHei"/>
                          <a:cs typeface="Microsoft YaHei"/>
                        </a:rPr>
                        <a:t>）</a:t>
                      </a:r>
                      <a:r>
                        <a:rPr sz="1500" kern="0" spc="80" dirty="0">
                          <a:solidFill>
                            <a:srgbClr val="000000">
                              <a:alpha val="100000"/>
                            </a:srgbClr>
                          </a:solidFill>
                          <a:latin typeface="Microsoft YaHei"/>
                          <a:ea typeface="Microsoft YaHei"/>
                          <a:cs typeface="Microsoft YaHei"/>
                        </a:rPr>
                        <a:t> </a:t>
                      </a:r>
                      <a:r>
                        <a:rPr sz="1500" kern="0" spc="-120" dirty="0">
                          <a:solidFill>
                            <a:srgbClr val="000000">
                              <a:alpha val="100000"/>
                            </a:srgbClr>
                          </a:solidFill>
                          <a:latin typeface="Microsoft YaHei"/>
                          <a:ea typeface="Microsoft YaHei"/>
                          <a:cs typeface="Microsoft YaHei"/>
                        </a:rPr>
                        <a:t>，</a:t>
                      </a:r>
                      <a:r>
                        <a:rPr sz="1500" kern="0" spc="90" dirty="0">
                          <a:solidFill>
                            <a:srgbClr val="000000">
                              <a:alpha val="100000"/>
                            </a:srgbClr>
                          </a:solidFill>
                          <a:latin typeface="Microsoft YaHei"/>
                          <a:ea typeface="Microsoft YaHei"/>
                          <a:cs typeface="Microsoft YaHei"/>
                        </a:rPr>
                        <a:t>构成重大</a:t>
                      </a:r>
                      <a:r>
                        <a:rPr sz="1500" kern="0" spc="0" dirty="0">
                          <a:solidFill>
                            <a:srgbClr val="000000">
                              <a:alpha val="100000"/>
                            </a:srgbClr>
                          </a:solidFill>
                          <a:latin typeface="Microsoft YaHei"/>
                          <a:ea typeface="Microsoft YaHei"/>
                          <a:cs typeface="Microsoft YaHei"/>
                        </a:rPr>
                        <a:t>    </a:t>
                      </a:r>
                      <a:r>
                        <a:rPr sz="1500" kern="0" spc="20" dirty="0">
                          <a:solidFill>
                            <a:srgbClr val="000000">
                              <a:alpha val="100000"/>
                            </a:srgbClr>
                          </a:solidFill>
                          <a:latin typeface="Microsoft YaHei"/>
                          <a:ea typeface="Microsoft YaHei"/>
                          <a:cs typeface="Microsoft YaHei"/>
                        </a:rPr>
                        <a:t>隐患。</a:t>
                      </a:r>
                      <a:endParaRPr sz="1500" dirty="0">
                        <a:latin typeface="Microsoft YaHei"/>
                        <a:ea typeface="Microsoft YaHei"/>
                        <a:cs typeface="Microsoft YaHei"/>
                      </a:endParaRPr>
                    </a:p>
                  </a:txBody>
                  <a:tcPr marL="0" marR="0" marT="0" marB="0">
                    <a:lnL w="12700" cap="flat" cmpd="sng" algn="ctr">
                      <a:solidFill>
                        <a:srgbClr val="8EBFD6"/>
                      </a:solidFill>
                      <a:prstDash val="solid"/>
                      <a:round/>
                      <a:headEnd type="none" w="med" len="med"/>
                      <a:tailEnd type="none" w="med" len="med"/>
                    </a:lnL>
                    <a:lnR w="12700" cap="flat" cmpd="sng" algn="ctr">
                      <a:solidFill>
                        <a:srgbClr val="8EBFD6"/>
                      </a:solidFill>
                      <a:prstDash val="solid"/>
                      <a:round/>
                      <a:headEnd type="none" w="med" len="med"/>
                      <a:tailEnd type="none" w="med" len="med"/>
                    </a:lnR>
                    <a:lnT w="12700" cap="flat" cmpd="sng" algn="ctr">
                      <a:solidFill>
                        <a:srgbClr val="8EBFD6"/>
                      </a:solidFill>
                      <a:prstDash val="solid"/>
                      <a:round/>
                      <a:headEnd type="none" w="med" len="med"/>
                      <a:tailEnd type="none" w="med" len="med"/>
                    </a:lnT>
                    <a:lnB w="12700" cap="flat" cmpd="sng" algn="ctr">
                      <a:solidFill>
                        <a:srgbClr val="8EBFD6"/>
                      </a:solidFill>
                      <a:prstDash val="solid"/>
                      <a:round/>
                      <a:headEnd type="none" w="med" len="med"/>
                      <a:tailEnd type="none" w="med" len="med"/>
                    </a:lnB>
                  </a:tcPr>
                </a:tc>
                <a:tc>
                  <a:txBody>
                    <a:bodyPr/>
                    <a:lstStyle/>
                    <a:p>
                      <a:pPr algn="l" rtl="0" eaLnBrk="0">
                        <a:lnSpc>
                          <a:spcPct val="191000"/>
                        </a:lnSpc>
                        <a:tabLst/>
                      </a:pPr>
                      <a:endParaRPr sz="1000" dirty="0">
                        <a:latin typeface="Arial"/>
                        <a:ea typeface="Arial"/>
                        <a:cs typeface="Arial"/>
                      </a:endParaRPr>
                    </a:p>
                    <a:p>
                      <a:pPr marL="1162050" algn="l" rtl="0" eaLnBrk="0">
                        <a:lnSpc>
                          <a:spcPct val="85000"/>
                        </a:lnSpc>
                        <a:spcBef>
                          <a:spcPts val="1"/>
                        </a:spcBef>
                        <a:tabLst/>
                      </a:pPr>
                      <a:r>
                        <a:rPr sz="1600" kern="0" spc="140" dirty="0">
                          <a:solidFill>
                            <a:srgbClr val="000000">
                              <a:alpha val="100000"/>
                            </a:srgbClr>
                          </a:solidFill>
                          <a:latin typeface="Microsoft YaHei"/>
                          <a:ea typeface="Microsoft YaHei"/>
                          <a:cs typeface="Microsoft YaHei"/>
                        </a:rPr>
                        <a:t>相关参考依据</a:t>
                      </a:r>
                      <a:endParaRPr sz="1600" dirty="0">
                        <a:latin typeface="Microsoft YaHei"/>
                        <a:ea typeface="Microsoft YaHei"/>
                        <a:cs typeface="Microsoft YaHei"/>
                      </a:endParaRPr>
                    </a:p>
                    <a:p>
                      <a:pPr algn="l" rtl="0" eaLnBrk="0">
                        <a:lnSpc>
                          <a:spcPct val="105000"/>
                        </a:lnSpc>
                        <a:tabLst/>
                      </a:pPr>
                      <a:endParaRPr sz="1000" dirty="0">
                        <a:latin typeface="Arial"/>
                        <a:ea typeface="Arial"/>
                        <a:cs typeface="Arial"/>
                      </a:endParaRPr>
                    </a:p>
                    <a:p>
                      <a:pPr algn="l" rtl="0" eaLnBrk="0">
                        <a:lnSpc>
                          <a:spcPct val="106000"/>
                        </a:lnSpc>
                        <a:tabLst/>
                      </a:pPr>
                      <a:endParaRPr sz="1000" dirty="0">
                        <a:latin typeface="Arial"/>
                        <a:ea typeface="Arial"/>
                        <a:cs typeface="Arial"/>
                      </a:endParaRPr>
                    </a:p>
                    <a:p>
                      <a:pPr marL="232409" indent="98425" algn="l" rtl="0" eaLnBrk="0">
                        <a:lnSpc>
                          <a:spcPct val="122000"/>
                        </a:lnSpc>
                        <a:spcBef>
                          <a:spcPts val="421"/>
                        </a:spcBef>
                        <a:tabLst/>
                      </a:pPr>
                      <a:r>
                        <a:rPr sz="1400" kern="0" spc="30" dirty="0">
                          <a:solidFill>
                            <a:srgbClr val="FF0000">
                              <a:alpha val="100000"/>
                            </a:srgbClr>
                          </a:solidFill>
                          <a:latin typeface="Microsoft YaHei"/>
                          <a:ea typeface="Microsoft YaHei"/>
                          <a:cs typeface="Microsoft YaHei"/>
                        </a:rPr>
                        <a:t>【依据】</a:t>
                      </a:r>
                      <a:r>
                        <a:rPr sz="1400" kern="0" spc="-150" dirty="0">
                          <a:solidFill>
                            <a:srgbClr val="FF0000">
                              <a:alpha val="100000"/>
                            </a:srgbClr>
                          </a:solidFill>
                          <a:latin typeface="Microsoft YaHei"/>
                          <a:ea typeface="Microsoft YaHei"/>
                          <a:cs typeface="Microsoft YaHei"/>
                        </a:rPr>
                        <a:t> </a:t>
                      </a:r>
                      <a:r>
                        <a:rPr sz="1400" kern="0" spc="30" dirty="0">
                          <a:solidFill>
                            <a:srgbClr val="000000">
                              <a:alpha val="100000"/>
                            </a:srgbClr>
                          </a:solidFill>
                          <a:latin typeface="Microsoft YaHei"/>
                          <a:ea typeface="Microsoft YaHei"/>
                          <a:cs typeface="Microsoft YaHei"/>
                        </a:rPr>
                        <a:t>《特种设备安全法》</a:t>
                      </a:r>
                      <a:r>
                        <a:rPr sz="1400" kern="0" spc="-170" dirty="0">
                          <a:solidFill>
                            <a:srgbClr val="000000">
                              <a:alpha val="100000"/>
                            </a:srgbClr>
                          </a:solidFill>
                          <a:latin typeface="Microsoft YaHei"/>
                          <a:ea typeface="Microsoft YaHei"/>
                          <a:cs typeface="Microsoft YaHei"/>
                        </a:rPr>
                        <a:t> </a:t>
                      </a:r>
                      <a:r>
                        <a:rPr sz="1400" kern="0" spc="30" dirty="0">
                          <a:solidFill>
                            <a:srgbClr val="000000">
                              <a:alpha val="100000"/>
                            </a:srgbClr>
                          </a:solidFill>
                          <a:latin typeface="Microsoft YaHei"/>
                          <a:ea typeface="Microsoft YaHei"/>
                          <a:cs typeface="Microsoft YaHei"/>
                        </a:rPr>
                        <a:t>第四十</a:t>
                      </a:r>
                      <a:r>
                        <a:rPr sz="1400" kern="0" spc="0" dirty="0">
                          <a:solidFill>
                            <a:srgbClr val="000000">
                              <a:alpha val="100000"/>
                            </a:srgbClr>
                          </a:solidFill>
                          <a:latin typeface="Microsoft YaHei"/>
                          <a:ea typeface="Microsoft YaHei"/>
                          <a:cs typeface="Microsoft YaHei"/>
                        </a:rPr>
                        <a:t>        </a:t>
                      </a:r>
                      <a:r>
                        <a:rPr sz="1400" kern="0" spc="80" dirty="0">
                          <a:solidFill>
                            <a:srgbClr val="000000">
                              <a:alpha val="100000"/>
                            </a:srgbClr>
                          </a:solidFill>
                          <a:latin typeface="Microsoft YaHei"/>
                          <a:ea typeface="Microsoft YaHei"/>
                          <a:cs typeface="Microsoft YaHei"/>
                        </a:rPr>
                        <a:t>九条 ：充装单位应当建立充装前后的</a:t>
                      </a:r>
                      <a:r>
                        <a:rPr sz="1400" kern="0" spc="-10" dirty="0">
                          <a:solidFill>
                            <a:srgbClr val="000000">
                              <a:alpha val="100000"/>
                            </a:srgbClr>
                          </a:solidFill>
                          <a:latin typeface="Microsoft YaHei"/>
                          <a:ea typeface="Microsoft YaHei"/>
                          <a:cs typeface="Microsoft YaHei"/>
                        </a:rPr>
                        <a:t>        </a:t>
                      </a:r>
                      <a:r>
                        <a:rPr sz="1400" kern="0" spc="60" dirty="0">
                          <a:solidFill>
                            <a:srgbClr val="000000">
                              <a:alpha val="100000"/>
                            </a:srgbClr>
                          </a:solidFill>
                          <a:latin typeface="Microsoft YaHei"/>
                          <a:ea typeface="Microsoft YaHei"/>
                          <a:cs typeface="Microsoft YaHei"/>
                        </a:rPr>
                        <a:t>检查</a:t>
                      </a:r>
                      <a:r>
                        <a:rPr sz="1400" kern="0" spc="-220" dirty="0">
                          <a:solidFill>
                            <a:srgbClr val="000000">
                              <a:alpha val="100000"/>
                            </a:srgbClr>
                          </a:solidFill>
                          <a:latin typeface="Microsoft YaHei"/>
                          <a:ea typeface="Microsoft YaHei"/>
                          <a:cs typeface="Microsoft YaHei"/>
                        </a:rPr>
                        <a:t> </a:t>
                      </a:r>
                      <a:r>
                        <a:rPr sz="1400" kern="0" spc="60" dirty="0">
                          <a:solidFill>
                            <a:srgbClr val="000000">
                              <a:alpha val="100000"/>
                            </a:srgbClr>
                          </a:solidFill>
                          <a:latin typeface="Microsoft YaHei"/>
                          <a:ea typeface="Microsoft YaHei"/>
                          <a:cs typeface="Microsoft YaHei"/>
                        </a:rPr>
                        <a:t>、</a:t>
                      </a:r>
                      <a:r>
                        <a:rPr sz="1400" kern="0" spc="-280" dirty="0">
                          <a:solidFill>
                            <a:srgbClr val="000000">
                              <a:alpha val="100000"/>
                            </a:srgbClr>
                          </a:solidFill>
                          <a:latin typeface="Microsoft YaHei"/>
                          <a:ea typeface="Microsoft YaHei"/>
                          <a:cs typeface="Microsoft YaHei"/>
                        </a:rPr>
                        <a:t> </a:t>
                      </a:r>
                      <a:r>
                        <a:rPr sz="1400" kern="0" spc="60" dirty="0">
                          <a:solidFill>
                            <a:srgbClr val="000000">
                              <a:alpha val="100000"/>
                            </a:srgbClr>
                          </a:solidFill>
                          <a:latin typeface="Microsoft YaHei"/>
                          <a:ea typeface="Microsoft YaHei"/>
                          <a:cs typeface="Microsoft YaHei"/>
                        </a:rPr>
                        <a:t>记录制度 ，禁止对不符合安全</a:t>
                      </a:r>
                      <a:r>
                        <a:rPr sz="1400" kern="0" spc="0" dirty="0">
                          <a:solidFill>
                            <a:srgbClr val="000000">
                              <a:alpha val="100000"/>
                            </a:srgbClr>
                          </a:solidFill>
                          <a:latin typeface="Microsoft YaHei"/>
                          <a:ea typeface="Microsoft YaHei"/>
                          <a:cs typeface="Microsoft YaHei"/>
                        </a:rPr>
                        <a:t>        </a:t>
                      </a:r>
                      <a:r>
                        <a:rPr sz="1400" kern="0" spc="110" dirty="0">
                          <a:solidFill>
                            <a:srgbClr val="000000">
                              <a:alpha val="100000"/>
                            </a:srgbClr>
                          </a:solidFill>
                          <a:latin typeface="Microsoft YaHei"/>
                          <a:ea typeface="Microsoft YaHei"/>
                          <a:cs typeface="Microsoft YaHei"/>
                        </a:rPr>
                        <a:t>技术规范要求的移动式压力容器和气</a:t>
                      </a:r>
                      <a:r>
                        <a:rPr sz="1400" kern="0" spc="0" dirty="0">
                          <a:solidFill>
                            <a:srgbClr val="000000">
                              <a:alpha val="100000"/>
                            </a:srgbClr>
                          </a:solidFill>
                          <a:latin typeface="Microsoft YaHei"/>
                          <a:ea typeface="Microsoft YaHei"/>
                          <a:cs typeface="Microsoft YaHei"/>
                        </a:rPr>
                        <a:t>        </a:t>
                      </a:r>
                      <a:r>
                        <a:rPr sz="1400" kern="0" spc="90" dirty="0">
                          <a:solidFill>
                            <a:srgbClr val="000000">
                              <a:alpha val="100000"/>
                            </a:srgbClr>
                          </a:solidFill>
                          <a:latin typeface="Microsoft YaHei"/>
                          <a:ea typeface="Microsoft YaHei"/>
                          <a:cs typeface="Microsoft YaHei"/>
                        </a:rPr>
                        <a:t>瓶进行充装。</a:t>
                      </a:r>
                      <a:endParaRPr sz="1400" dirty="0">
                        <a:latin typeface="Microsoft YaHei"/>
                        <a:ea typeface="Microsoft YaHei"/>
                        <a:cs typeface="Microsoft YaHei"/>
                      </a:endParaRPr>
                    </a:p>
                    <a:p>
                      <a:pPr marL="231140" indent="97155" algn="l" rtl="0" eaLnBrk="0">
                        <a:lnSpc>
                          <a:spcPct val="119000"/>
                        </a:lnSpc>
                        <a:spcBef>
                          <a:spcPts val="80"/>
                        </a:spcBef>
                        <a:tabLst/>
                      </a:pPr>
                      <a:r>
                        <a:rPr sz="1400" kern="0" spc="50" dirty="0">
                          <a:solidFill>
                            <a:srgbClr val="FF0000">
                              <a:alpha val="100000"/>
                            </a:srgbClr>
                          </a:solidFill>
                          <a:latin typeface="Microsoft YaHei"/>
                          <a:ea typeface="Microsoft YaHei"/>
                          <a:cs typeface="Microsoft YaHei"/>
                        </a:rPr>
                        <a:t>〖解读〗</a:t>
                      </a:r>
                      <a:r>
                        <a:rPr sz="1400" kern="0" spc="-170" dirty="0">
                          <a:solidFill>
                            <a:srgbClr val="FF0000">
                              <a:alpha val="100000"/>
                            </a:srgbClr>
                          </a:solidFill>
                          <a:latin typeface="Microsoft YaHei"/>
                          <a:ea typeface="Microsoft YaHei"/>
                          <a:cs typeface="Microsoft YaHei"/>
                        </a:rPr>
                        <a:t> </a:t>
                      </a:r>
                      <a:r>
                        <a:rPr sz="1400" kern="0" spc="50" dirty="0">
                          <a:solidFill>
                            <a:srgbClr val="FF0000">
                              <a:alpha val="100000"/>
                            </a:srgbClr>
                          </a:solidFill>
                          <a:latin typeface="Microsoft YaHei"/>
                          <a:ea typeface="Microsoft YaHei"/>
                          <a:cs typeface="Microsoft YaHei"/>
                        </a:rPr>
                        <a:t>气瓶充装单位应当</a:t>
                      </a:r>
                      <a:r>
                        <a:rPr sz="1400" kern="0" spc="40" dirty="0">
                          <a:solidFill>
                            <a:srgbClr val="FF0000">
                              <a:alpha val="100000"/>
                            </a:srgbClr>
                          </a:solidFill>
                          <a:latin typeface="Microsoft YaHei"/>
                          <a:ea typeface="Microsoft YaHei"/>
                          <a:cs typeface="Microsoft YaHei"/>
                        </a:rPr>
                        <a:t>向气体使</a:t>
                      </a:r>
                      <a:r>
                        <a:rPr sz="1400" kern="0" spc="0" dirty="0">
                          <a:solidFill>
                            <a:srgbClr val="FF0000">
                              <a:alpha val="100000"/>
                            </a:srgbClr>
                          </a:solidFill>
                          <a:latin typeface="Microsoft YaHei"/>
                          <a:ea typeface="Microsoft YaHei"/>
                          <a:cs typeface="Microsoft YaHei"/>
                        </a:rPr>
                        <a:t>        </a:t>
                      </a:r>
                      <a:r>
                        <a:rPr sz="1400" kern="0" spc="110" dirty="0">
                          <a:solidFill>
                            <a:srgbClr val="FF0000">
                              <a:alpha val="100000"/>
                            </a:srgbClr>
                          </a:solidFill>
                          <a:latin typeface="Microsoft YaHei"/>
                          <a:ea typeface="Microsoft YaHei"/>
                          <a:cs typeface="Microsoft YaHei"/>
                        </a:rPr>
                        <a:t>用者提供符合安全技术规范要求的气</a:t>
                      </a:r>
                      <a:r>
                        <a:rPr sz="1400" kern="0" spc="0" dirty="0">
                          <a:solidFill>
                            <a:srgbClr val="FF0000">
                              <a:alpha val="100000"/>
                            </a:srgbClr>
                          </a:solidFill>
                          <a:latin typeface="Microsoft YaHei"/>
                          <a:ea typeface="Microsoft YaHei"/>
                          <a:cs typeface="Microsoft YaHei"/>
                        </a:rPr>
                        <a:t>        </a:t>
                      </a:r>
                      <a:r>
                        <a:rPr sz="1400" kern="0" spc="80" dirty="0">
                          <a:solidFill>
                            <a:srgbClr val="FF0000">
                              <a:alpha val="100000"/>
                            </a:srgbClr>
                          </a:solidFill>
                          <a:latin typeface="Microsoft YaHei"/>
                          <a:ea typeface="Microsoft YaHei"/>
                          <a:cs typeface="Microsoft YaHei"/>
                        </a:rPr>
                        <a:t>瓶 ，对气体使用者进行气瓶安全使用</a:t>
                      </a:r>
                      <a:r>
                        <a:rPr sz="1400" kern="0" spc="0" dirty="0">
                          <a:solidFill>
                            <a:srgbClr val="FF0000">
                              <a:alpha val="100000"/>
                            </a:srgbClr>
                          </a:solidFill>
                          <a:latin typeface="Microsoft YaHei"/>
                          <a:ea typeface="Microsoft YaHei"/>
                          <a:cs typeface="Microsoft YaHei"/>
                        </a:rPr>
                        <a:t>        </a:t>
                      </a:r>
                      <a:r>
                        <a:rPr sz="1400" kern="0" spc="80" dirty="0">
                          <a:solidFill>
                            <a:srgbClr val="FF0000">
                              <a:alpha val="100000"/>
                            </a:srgbClr>
                          </a:solidFill>
                          <a:latin typeface="Microsoft YaHei"/>
                          <a:ea typeface="Microsoft YaHei"/>
                          <a:cs typeface="Microsoft YaHei"/>
                        </a:rPr>
                        <a:t>指导 ，并按照安全技术规范的要求办</a:t>
                      </a:r>
                      <a:r>
                        <a:rPr sz="1400" kern="0" spc="0" dirty="0">
                          <a:solidFill>
                            <a:srgbClr val="FF0000">
                              <a:alpha val="100000"/>
                            </a:srgbClr>
                          </a:solidFill>
                          <a:latin typeface="Microsoft YaHei"/>
                          <a:ea typeface="Microsoft YaHei"/>
                          <a:cs typeface="Microsoft YaHei"/>
                        </a:rPr>
                        <a:t>        </a:t>
                      </a:r>
                      <a:r>
                        <a:rPr sz="1400" kern="0" spc="30" dirty="0">
                          <a:solidFill>
                            <a:srgbClr val="FF0000">
                              <a:alpha val="100000"/>
                            </a:srgbClr>
                          </a:solidFill>
                          <a:latin typeface="Microsoft YaHei"/>
                          <a:ea typeface="Microsoft YaHei"/>
                          <a:cs typeface="Microsoft YaHei"/>
                        </a:rPr>
                        <a:t>理气瓶使用登记 ，及时申报定期</a:t>
                      </a:r>
                      <a:r>
                        <a:rPr sz="1400" kern="0" spc="20" dirty="0">
                          <a:solidFill>
                            <a:srgbClr val="FF0000">
                              <a:alpha val="100000"/>
                            </a:srgbClr>
                          </a:solidFill>
                          <a:latin typeface="Microsoft YaHei"/>
                          <a:ea typeface="Microsoft YaHei"/>
                          <a:cs typeface="Microsoft YaHei"/>
                        </a:rPr>
                        <a:t>检验。</a:t>
                      </a:r>
                      <a:endParaRPr sz="1400" dirty="0">
                        <a:latin typeface="Microsoft YaHei"/>
                        <a:ea typeface="Microsoft YaHei"/>
                        <a:cs typeface="Microsoft YaHei"/>
                      </a:endParaRPr>
                    </a:p>
                  </a:txBody>
                  <a:tcPr marL="0" marR="0" marT="0" marB="0">
                    <a:lnL w="12700" cap="flat" cmpd="sng" algn="ctr">
                      <a:solidFill>
                        <a:srgbClr val="8EBFD6"/>
                      </a:solidFill>
                      <a:prstDash val="solid"/>
                      <a:round/>
                      <a:headEnd type="none" w="med" len="med"/>
                      <a:tailEnd type="none" w="med" len="med"/>
                    </a:lnL>
                    <a:lnR>
                      <a:noFill/>
                    </a:lnR>
                    <a:lnT w="12700" cap="flat" cmpd="sng" algn="ctr">
                      <a:solidFill>
                        <a:srgbClr val="8EBFD6"/>
                      </a:solidFill>
                      <a:prstDash val="solid"/>
                      <a:round/>
                      <a:headEnd type="none" w="med" len="med"/>
                      <a:tailEnd type="none" w="med" len="med"/>
                    </a:lnT>
                    <a:lnB w="12700" cap="flat" cmpd="sng" algn="ctr">
                      <a:solidFill>
                        <a:srgbClr val="8EBFD6"/>
                      </a:solidFill>
                      <a:prstDash val="solid"/>
                      <a:round/>
                      <a:headEnd type="none" w="med" len="med"/>
                      <a:tailEnd type="none" w="med" len="med"/>
                    </a:lnB>
                  </a:tcPr>
                </a:tc>
                <a:extLst>
                  <a:ext uri="{0D108BD9-81ED-4DB2-BD59-A6C34878D82A}">
                    <a16:rowId xmlns:a16="http://schemas.microsoft.com/office/drawing/2014/main" val="10000"/>
                  </a:ext>
                </a:extLst>
              </a:tr>
            </a:tbl>
          </a:graphicData>
        </a:graphic>
      </p:graphicFrame>
      <p:sp>
        <p:nvSpPr>
          <p:cNvPr id="2012" name="textbox 2012"/>
          <p:cNvSpPr/>
          <p:nvPr/>
        </p:nvSpPr>
        <p:spPr>
          <a:xfrm>
            <a:off x="702236" y="510426"/>
            <a:ext cx="8160384" cy="1052194"/>
          </a:xfrm>
          <a:prstGeom prst="rect">
            <a:avLst/>
          </a:prstGeom>
          <a:noFill/>
          <a:ln w="0" cap="flat">
            <a:noFill/>
            <a:prstDash val="solid"/>
            <a:miter lim="0"/>
          </a:ln>
        </p:spPr>
        <p:txBody>
          <a:bodyPr vert="horz" wrap="square" lIns="0" tIns="0" rIns="0" bIns="0"/>
          <a:lstStyle/>
          <a:p>
            <a:pPr algn="l" rtl="0" eaLnBrk="0">
              <a:lnSpc>
                <a:spcPct val="83341"/>
              </a:lnSpc>
              <a:tabLst/>
            </a:pPr>
            <a:endParaRPr sz="100" dirty="0">
              <a:latin typeface="Arial"/>
              <a:ea typeface="Arial"/>
              <a:cs typeface="Arial"/>
            </a:endParaRPr>
          </a:p>
          <a:p>
            <a:pPr algn="r" rtl="0" eaLnBrk="0">
              <a:lnSpc>
                <a:spcPts val="4227"/>
              </a:lnSpc>
              <a:tabLst/>
            </a:pPr>
            <a:r>
              <a:rPr sz="3200" b="1" kern="0" spc="-80" dirty="0">
                <a:solidFill>
                  <a:srgbClr val="000000">
                    <a:alpha val="100000"/>
                  </a:srgbClr>
                </a:solidFill>
                <a:latin typeface="Microsoft YaHei"/>
                <a:ea typeface="Microsoft YaHei"/>
                <a:cs typeface="Microsoft YaHei"/>
              </a:rPr>
              <a:t>《城镇燃气经营安全重大隐患判定标准》解析</a:t>
            </a:r>
            <a:endParaRPr sz="3200" dirty="0">
              <a:latin typeface="Microsoft YaHei"/>
              <a:ea typeface="Microsoft YaHei"/>
              <a:cs typeface="Microsoft YaHei"/>
            </a:endParaRPr>
          </a:p>
          <a:p>
            <a:pPr algn="l" rtl="0" eaLnBrk="0">
              <a:lnSpc>
                <a:spcPct val="104000"/>
              </a:lnSpc>
              <a:tabLst/>
            </a:pPr>
            <a:endParaRPr sz="1000" dirty="0">
              <a:latin typeface="Arial"/>
              <a:ea typeface="Arial"/>
              <a:cs typeface="Arial"/>
            </a:endParaRPr>
          </a:p>
          <a:p>
            <a:pPr algn="l" rtl="0" eaLnBrk="0">
              <a:lnSpc>
                <a:spcPct val="100000"/>
              </a:lnSpc>
              <a:tabLst/>
            </a:pPr>
            <a:endParaRPr sz="400" dirty="0">
              <a:latin typeface="Arial"/>
              <a:ea typeface="Arial"/>
              <a:cs typeface="Arial"/>
            </a:endParaRPr>
          </a:p>
          <a:p>
            <a:pPr marL="52069" algn="l" rtl="0" eaLnBrk="0">
              <a:lnSpc>
                <a:spcPts val="2123"/>
              </a:lnSpc>
              <a:spcBef>
                <a:spcPts val="1"/>
              </a:spcBef>
              <a:tabLst/>
            </a:pPr>
            <a:r>
              <a:rPr sz="1600" kern="0" spc="0" dirty="0">
                <a:solidFill>
                  <a:srgbClr val="FF0000">
                    <a:alpha val="100000"/>
                  </a:srgbClr>
                </a:solidFill>
                <a:latin typeface="Wingdings"/>
                <a:ea typeface="Wingdings"/>
                <a:cs typeface="Wingdings"/>
              </a:rPr>
              <a:t>n</a:t>
            </a:r>
            <a:r>
              <a:rPr sz="1600" kern="0" spc="-570" dirty="0">
                <a:solidFill>
                  <a:srgbClr val="FF0000">
                    <a:alpha val="100000"/>
                  </a:srgbClr>
                </a:solidFill>
                <a:latin typeface="Wingdings"/>
                <a:ea typeface="Wingdings"/>
                <a:cs typeface="Wingdings"/>
              </a:rPr>
              <a:t> </a:t>
            </a:r>
            <a:r>
              <a:rPr sz="1600" kern="0" spc="0" dirty="0">
                <a:solidFill>
                  <a:srgbClr val="000000">
                    <a:alpha val="100000"/>
                  </a:srgbClr>
                </a:solidFill>
                <a:latin typeface="Microsoft YaHei"/>
                <a:ea typeface="Microsoft YaHei"/>
                <a:cs typeface="Microsoft YaHei"/>
              </a:rPr>
              <a:t>第七条  燃气经营者在气瓶安全管理中 ，有下列情形之一的 ，判定</a:t>
            </a:r>
            <a:r>
              <a:rPr sz="1600" kern="0" spc="-10" dirty="0">
                <a:solidFill>
                  <a:srgbClr val="000000">
                    <a:alpha val="100000"/>
                  </a:srgbClr>
                </a:solidFill>
                <a:latin typeface="Microsoft YaHei"/>
                <a:ea typeface="Microsoft YaHei"/>
                <a:cs typeface="Microsoft YaHei"/>
              </a:rPr>
              <a:t>为重大隐患:（ 3种）</a:t>
            </a:r>
            <a:endParaRPr sz="1600" dirty="0">
              <a:latin typeface="Microsoft YaHei"/>
              <a:ea typeface="Microsoft YaHei"/>
              <a:cs typeface="Microsoft YaHei"/>
            </a:endParaRPr>
          </a:p>
        </p:txBody>
      </p:sp>
      <p:sp>
        <p:nvSpPr>
          <p:cNvPr id="2014" name="textbox 2014"/>
          <p:cNvSpPr/>
          <p:nvPr/>
        </p:nvSpPr>
        <p:spPr>
          <a:xfrm>
            <a:off x="4276253" y="2032734"/>
            <a:ext cx="3615690" cy="295275"/>
          </a:xfrm>
          <a:prstGeom prst="rect">
            <a:avLst/>
          </a:prstGeom>
          <a:noFill/>
          <a:ln w="0" cap="flat">
            <a:noFill/>
            <a:prstDash val="solid"/>
            <a:miter lim="0"/>
          </a:ln>
        </p:spPr>
        <p:txBody>
          <a:bodyPr vert="horz" wrap="square" lIns="0" tIns="0" rIns="0" bIns="0"/>
          <a:lstStyle/>
          <a:p>
            <a:pPr algn="l" rtl="0" eaLnBrk="0">
              <a:lnSpc>
                <a:spcPct val="83341"/>
              </a:lnSpc>
              <a:tabLst/>
            </a:pPr>
            <a:endParaRPr sz="100" dirty="0">
              <a:latin typeface="Arial"/>
              <a:ea typeface="Arial"/>
              <a:cs typeface="Arial"/>
            </a:endParaRPr>
          </a:p>
          <a:p>
            <a:pPr algn="r" rtl="0" eaLnBrk="0">
              <a:lnSpc>
                <a:spcPts val="2123"/>
              </a:lnSpc>
              <a:tabLst/>
            </a:pPr>
            <a:r>
              <a:rPr sz="1600" kern="0" spc="-20" dirty="0">
                <a:solidFill>
                  <a:srgbClr val="000000">
                    <a:alpha val="100000"/>
                  </a:srgbClr>
                </a:solidFill>
                <a:latin typeface="Microsoft YaHei"/>
                <a:ea typeface="Microsoft YaHei"/>
                <a:cs typeface="Microsoft YaHei"/>
              </a:rPr>
              <a:t>（ 一 ）擅自为非自有气瓶充装燃气 ；</a:t>
            </a:r>
            <a:endParaRPr sz="1600" dirty="0">
              <a:latin typeface="Microsoft YaHei"/>
              <a:ea typeface="Microsoft YaHei"/>
              <a:cs typeface="Microsoft YaHei"/>
            </a:endParaRPr>
          </a:p>
        </p:txBody>
      </p:sp>
      <p:pic>
        <p:nvPicPr>
          <p:cNvPr id="2016" name="picture 2016"/>
          <p:cNvPicPr>
            <a:picLocks noChangeAspect="1"/>
          </p:cNvPicPr>
          <p:nvPr/>
        </p:nvPicPr>
        <p:blipFill>
          <a:blip r:embed="rId2"/>
          <a:stretch>
            <a:fillRect/>
          </a:stretch>
        </p:blipFill>
        <p:spPr>
          <a:xfrm rot="21600000">
            <a:off x="11472671" y="0"/>
            <a:ext cx="719328" cy="720852"/>
          </a:xfrm>
          <a:prstGeom prst="rect">
            <a:avLst/>
          </a:prstGeom>
        </p:spPr>
      </p:pic>
      <p:pic>
        <p:nvPicPr>
          <p:cNvPr id="2018" name="picture 2018"/>
          <p:cNvPicPr>
            <a:picLocks noChangeAspect="1"/>
          </p:cNvPicPr>
          <p:nvPr/>
        </p:nvPicPr>
        <p:blipFill>
          <a:blip r:embed="rId3"/>
          <a:stretch>
            <a:fillRect/>
          </a:stretch>
        </p:blipFill>
        <p:spPr>
          <a:xfrm rot="21600000">
            <a:off x="0" y="6138671"/>
            <a:ext cx="720852" cy="719328"/>
          </a:xfrm>
          <a:prstGeom prst="rect">
            <a:avLst/>
          </a:prstGeom>
        </p:spPr>
      </p:pic>
      <p:pic>
        <p:nvPicPr>
          <p:cNvPr id="2020" name="picture 2020"/>
          <p:cNvPicPr>
            <a:picLocks noChangeAspect="1"/>
          </p:cNvPicPr>
          <p:nvPr/>
        </p:nvPicPr>
        <p:blipFill>
          <a:blip r:embed="rId4"/>
          <a:stretch>
            <a:fillRect/>
          </a:stretch>
        </p:blipFill>
        <p:spPr>
          <a:xfrm rot="21600000">
            <a:off x="720090" y="1619250"/>
            <a:ext cx="10751184" cy="12700"/>
          </a:xfrm>
          <a:prstGeom prst="rect">
            <a:avLst/>
          </a:prstGeom>
        </p:spPr>
      </p:pic>
    </p:spTree>
  </p:cSld>
  <p:clrMapOvr>
    <a:masterClrMapping/>
  </p:clrMapOvr>
</p:sld>
</file>

<file path=ppt/slides/slide93.xml><?xml version="1.0" encoding="utf-8"?>
<p:sld xmlns:a16="http://schemas.microsoft.com/office/drawing/2014/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22" name="rect 2022"/>
          <p:cNvSpPr/>
          <p:nvPr/>
        </p:nvSpPr>
        <p:spPr>
          <a:xfrm>
            <a:off x="0" y="0"/>
            <a:ext cx="12192000" cy="6858000"/>
          </a:xfrm>
          <a:prstGeom prst="rect">
            <a:avLst/>
          </a:prstGeom>
          <a:solidFill>
            <a:srgbClr val="E4F4FB">
              <a:alpha val="100000"/>
            </a:srgbClr>
          </a:solidFill>
          <a:ln w="0" cap="flat">
            <a:noFill/>
            <a:prstDash val="solid"/>
            <a:miter lim="0"/>
          </a:ln>
        </p:spPr>
        <p:txBody>
          <a:bodyPr rtlCol="0"/>
          <a:lstStyle/>
          <a:p>
            <a:pPr algn="ctr"/>
            <a:endParaRPr lang="zh-CN" altLang="en-US"/>
          </a:p>
        </p:txBody>
      </p:sp>
      <p:grpSp>
        <p:nvGrpSpPr>
          <p:cNvPr id="162" name="group 162"/>
          <p:cNvGrpSpPr/>
          <p:nvPr/>
        </p:nvGrpSpPr>
        <p:grpSpPr>
          <a:xfrm rot="21600000">
            <a:off x="720852" y="1626107"/>
            <a:ext cx="10750296" cy="4585716"/>
            <a:chOff x="0" y="0"/>
            <a:chExt cx="10750296" cy="4585716"/>
          </a:xfrm>
        </p:grpSpPr>
        <p:sp>
          <p:nvSpPr>
            <p:cNvPr id="2024" name="path 2024"/>
            <p:cNvSpPr/>
            <p:nvPr/>
          </p:nvSpPr>
          <p:spPr>
            <a:xfrm>
              <a:off x="0" y="0"/>
              <a:ext cx="10750296" cy="4585716"/>
            </a:xfrm>
            <a:custGeom>
              <a:avLst/>
              <a:gdLst/>
              <a:ahLst/>
              <a:cxnLst/>
              <a:rect l="0" t="0" r="0" b="0"/>
              <a:pathLst>
                <a:path w="16929" h="7221">
                  <a:moveTo>
                    <a:pt x="0" y="0"/>
                  </a:moveTo>
                  <a:lnTo>
                    <a:pt x="16929" y="0"/>
                  </a:lnTo>
                  <a:lnTo>
                    <a:pt x="16929" y="979"/>
                  </a:lnTo>
                  <a:lnTo>
                    <a:pt x="0" y="979"/>
                  </a:lnTo>
                  <a:lnTo>
                    <a:pt x="0" y="0"/>
                  </a:lnTo>
                  <a:close/>
                </a:path>
                <a:path w="16929" h="7221">
                  <a:moveTo>
                    <a:pt x="0" y="1958"/>
                  </a:moveTo>
                  <a:lnTo>
                    <a:pt x="4171" y="1958"/>
                  </a:lnTo>
                  <a:lnTo>
                    <a:pt x="4171" y="7221"/>
                  </a:lnTo>
                  <a:lnTo>
                    <a:pt x="0" y="7221"/>
                  </a:lnTo>
                  <a:lnTo>
                    <a:pt x="0" y="1958"/>
                  </a:lnTo>
                  <a:close/>
                </a:path>
                <a:path w="16929" h="7221">
                  <a:moveTo>
                    <a:pt x="4171" y="1958"/>
                  </a:moveTo>
                  <a:lnTo>
                    <a:pt x="11138" y="1958"/>
                  </a:lnTo>
                  <a:lnTo>
                    <a:pt x="11138" y="4387"/>
                  </a:lnTo>
                  <a:lnTo>
                    <a:pt x="4171" y="4387"/>
                  </a:lnTo>
                  <a:lnTo>
                    <a:pt x="4171" y="1958"/>
                  </a:lnTo>
                  <a:close/>
                </a:path>
                <a:path w="16929" h="7221">
                  <a:moveTo>
                    <a:pt x="11138" y="1958"/>
                  </a:moveTo>
                  <a:lnTo>
                    <a:pt x="16929" y="1958"/>
                  </a:lnTo>
                  <a:lnTo>
                    <a:pt x="16929" y="7221"/>
                  </a:lnTo>
                  <a:lnTo>
                    <a:pt x="11138" y="7221"/>
                  </a:lnTo>
                  <a:lnTo>
                    <a:pt x="11138" y="1958"/>
                  </a:lnTo>
                  <a:close/>
                </a:path>
              </a:pathLst>
            </a:custGeom>
            <a:solidFill>
              <a:srgbClr val="B9D6E6">
                <a:alpha val="100000"/>
              </a:srgbClr>
            </a:solidFill>
            <a:ln w="0" cap="flat">
              <a:noFill/>
              <a:prstDash val="solid"/>
              <a:miter lim="0"/>
            </a:ln>
          </p:spPr>
          <p:txBody>
            <a:bodyPr rtlCol="0"/>
            <a:lstStyle/>
            <a:p>
              <a:pPr algn="ctr"/>
              <a:endParaRPr lang="zh-CN" altLang="en-US"/>
            </a:p>
          </p:txBody>
        </p:sp>
        <p:sp>
          <p:nvSpPr>
            <p:cNvPr id="2026" name="path 2026"/>
            <p:cNvSpPr/>
            <p:nvPr/>
          </p:nvSpPr>
          <p:spPr>
            <a:xfrm>
              <a:off x="0" y="621792"/>
              <a:ext cx="10750295" cy="3963923"/>
            </a:xfrm>
            <a:custGeom>
              <a:avLst/>
              <a:gdLst/>
              <a:ahLst/>
              <a:cxnLst/>
              <a:rect l="0" t="0" r="0" b="0"/>
              <a:pathLst>
                <a:path w="16929" h="6242">
                  <a:moveTo>
                    <a:pt x="0" y="0"/>
                  </a:moveTo>
                  <a:lnTo>
                    <a:pt x="4171" y="0"/>
                  </a:lnTo>
                  <a:lnTo>
                    <a:pt x="4171" y="979"/>
                  </a:lnTo>
                  <a:lnTo>
                    <a:pt x="0" y="979"/>
                  </a:lnTo>
                  <a:lnTo>
                    <a:pt x="0" y="0"/>
                  </a:lnTo>
                  <a:close/>
                </a:path>
                <a:path w="16929" h="6242">
                  <a:moveTo>
                    <a:pt x="4171" y="0"/>
                  </a:moveTo>
                  <a:lnTo>
                    <a:pt x="11138" y="0"/>
                  </a:lnTo>
                  <a:lnTo>
                    <a:pt x="11138" y="979"/>
                  </a:lnTo>
                  <a:lnTo>
                    <a:pt x="4171" y="979"/>
                  </a:lnTo>
                  <a:lnTo>
                    <a:pt x="4171" y="0"/>
                  </a:lnTo>
                  <a:close/>
                </a:path>
                <a:path w="16929" h="6242">
                  <a:moveTo>
                    <a:pt x="11138" y="0"/>
                  </a:moveTo>
                  <a:lnTo>
                    <a:pt x="16929" y="0"/>
                  </a:lnTo>
                  <a:lnTo>
                    <a:pt x="16929" y="979"/>
                  </a:lnTo>
                  <a:lnTo>
                    <a:pt x="11138" y="979"/>
                  </a:lnTo>
                  <a:lnTo>
                    <a:pt x="11138" y="0"/>
                  </a:lnTo>
                  <a:close/>
                </a:path>
                <a:path w="16929" h="6242">
                  <a:moveTo>
                    <a:pt x="4171" y="3407"/>
                  </a:moveTo>
                  <a:lnTo>
                    <a:pt x="7507" y="3407"/>
                  </a:lnTo>
                  <a:lnTo>
                    <a:pt x="7507" y="6242"/>
                  </a:lnTo>
                  <a:lnTo>
                    <a:pt x="4171" y="6242"/>
                  </a:lnTo>
                  <a:lnTo>
                    <a:pt x="4171" y="3407"/>
                  </a:lnTo>
                  <a:close/>
                </a:path>
                <a:path w="16929" h="6242">
                  <a:moveTo>
                    <a:pt x="7507" y="3407"/>
                  </a:moveTo>
                  <a:lnTo>
                    <a:pt x="11138" y="3407"/>
                  </a:lnTo>
                  <a:lnTo>
                    <a:pt x="11138" y="6242"/>
                  </a:lnTo>
                  <a:lnTo>
                    <a:pt x="7507" y="6242"/>
                  </a:lnTo>
                  <a:lnTo>
                    <a:pt x="7507" y="3407"/>
                  </a:lnTo>
                  <a:close/>
                </a:path>
              </a:pathLst>
            </a:custGeom>
            <a:solidFill>
              <a:srgbClr val="FFFFFF">
                <a:alpha val="100000"/>
              </a:srgbClr>
            </a:solidFill>
            <a:ln w="0" cap="flat">
              <a:noFill/>
              <a:prstDash val="solid"/>
              <a:miter lim="0"/>
            </a:ln>
          </p:spPr>
          <p:txBody>
            <a:bodyPr rtlCol="0"/>
            <a:lstStyle/>
            <a:p>
              <a:pPr algn="ctr"/>
              <a:endParaRPr lang="zh-CN" altLang="en-US"/>
            </a:p>
          </p:txBody>
        </p:sp>
      </p:grpSp>
      <p:graphicFrame>
        <p:nvGraphicFramePr>
          <p:cNvPr id="2028" name="table 2028"/>
          <p:cNvGraphicFramePr>
            <a:graphicFrameLocks noGrp="1"/>
          </p:cNvGraphicFramePr>
          <p:nvPr/>
        </p:nvGraphicFramePr>
        <p:xfrm>
          <a:off x="720090" y="2241550"/>
          <a:ext cx="10750549" cy="3976370"/>
        </p:xfrm>
        <a:graphic>
          <a:graphicData uri="http://schemas.openxmlformats.org/drawingml/2006/table">
            <a:tbl>
              <a:tblPr/>
              <a:tblGrid>
                <a:gridCol w="2649855">
                  <a:extLst>
                    <a:ext uri="{9D8B030D-6E8A-4147-A177-3AD203B41FA5}">
                      <a16:colId xmlns:a16="http://schemas.microsoft.com/office/drawing/2014/main" val="20000"/>
                    </a:ext>
                  </a:extLst>
                </a:gridCol>
                <a:gridCol w="2047875">
                  <a:extLst>
                    <a:ext uri="{9D8B030D-6E8A-4147-A177-3AD203B41FA5}">
                      <a16:colId xmlns:a16="http://schemas.microsoft.com/office/drawing/2014/main" val="20001"/>
                    </a:ext>
                  </a:extLst>
                </a:gridCol>
                <a:gridCol w="2375535">
                  <a:extLst>
                    <a:ext uri="{9D8B030D-6E8A-4147-A177-3AD203B41FA5}">
                      <a16:colId xmlns:a16="http://schemas.microsoft.com/office/drawing/2014/main" val="20002"/>
                    </a:ext>
                  </a:extLst>
                </a:gridCol>
                <a:gridCol w="3677284">
                  <a:extLst>
                    <a:ext uri="{9D8B030D-6E8A-4147-A177-3AD203B41FA5}">
                      <a16:colId xmlns:a16="http://schemas.microsoft.com/office/drawing/2014/main" val="20003"/>
                    </a:ext>
                  </a:extLst>
                </a:gridCol>
              </a:tblGrid>
              <a:tr h="2080260">
                <a:tc rowSpan="2">
                  <a:txBody>
                    <a:bodyPr/>
                    <a:lstStyle/>
                    <a:p>
                      <a:pPr algn="l" rtl="0" eaLnBrk="0">
                        <a:lnSpc>
                          <a:spcPct val="157000"/>
                        </a:lnSpc>
                        <a:tabLst/>
                      </a:pPr>
                      <a:endParaRPr sz="1000" dirty="0">
                        <a:latin typeface="Arial"/>
                        <a:ea typeface="Arial"/>
                        <a:cs typeface="Arial"/>
                      </a:endParaRPr>
                    </a:p>
                    <a:p>
                      <a:pPr marL="872489" algn="l" rtl="0" eaLnBrk="0">
                        <a:lnSpc>
                          <a:spcPct val="84000"/>
                        </a:lnSpc>
                        <a:tabLst/>
                      </a:pPr>
                      <a:r>
                        <a:rPr sz="1600" kern="0" spc="120" dirty="0">
                          <a:solidFill>
                            <a:srgbClr val="000000">
                              <a:alpha val="100000"/>
                            </a:srgbClr>
                          </a:solidFill>
                          <a:latin typeface="Microsoft YaHei"/>
                          <a:ea typeface="Microsoft YaHei"/>
                          <a:cs typeface="Microsoft YaHei"/>
                        </a:rPr>
                        <a:t>检查要点</a:t>
                      </a:r>
                      <a:endParaRPr sz="1600" dirty="0">
                        <a:latin typeface="Microsoft YaHei"/>
                        <a:ea typeface="Microsoft YaHei"/>
                        <a:cs typeface="Microsoft YaHei"/>
                      </a:endParaRPr>
                    </a:p>
                    <a:p>
                      <a:pPr algn="l" rtl="0" eaLnBrk="0">
                        <a:lnSpc>
                          <a:spcPct val="101000"/>
                        </a:lnSpc>
                        <a:tabLst/>
                      </a:pPr>
                      <a:endParaRPr sz="1000" dirty="0">
                        <a:latin typeface="Arial"/>
                        <a:ea typeface="Arial"/>
                        <a:cs typeface="Arial"/>
                      </a:endParaRPr>
                    </a:p>
                    <a:p>
                      <a:pPr algn="l" rtl="0" eaLnBrk="0">
                        <a:lnSpc>
                          <a:spcPct val="101000"/>
                        </a:lnSpc>
                        <a:tabLst/>
                      </a:pPr>
                      <a:endParaRPr sz="1000" dirty="0">
                        <a:latin typeface="Arial"/>
                        <a:ea typeface="Arial"/>
                        <a:cs typeface="Arial"/>
                      </a:endParaRPr>
                    </a:p>
                    <a:p>
                      <a:pPr algn="l" rtl="0" eaLnBrk="0">
                        <a:lnSpc>
                          <a:spcPct val="101000"/>
                        </a:lnSpc>
                        <a:tabLst/>
                      </a:pPr>
                      <a:endParaRPr sz="1000" dirty="0">
                        <a:latin typeface="Arial"/>
                        <a:ea typeface="Arial"/>
                        <a:cs typeface="Arial"/>
                      </a:endParaRPr>
                    </a:p>
                    <a:p>
                      <a:pPr algn="l" rtl="0" eaLnBrk="0">
                        <a:lnSpc>
                          <a:spcPct val="101000"/>
                        </a:lnSpc>
                        <a:tabLst/>
                      </a:pPr>
                      <a:endParaRPr sz="1000" dirty="0">
                        <a:latin typeface="Arial"/>
                        <a:ea typeface="Arial"/>
                        <a:cs typeface="Arial"/>
                      </a:endParaRPr>
                    </a:p>
                    <a:p>
                      <a:pPr algn="l" rtl="0" eaLnBrk="0">
                        <a:lnSpc>
                          <a:spcPct val="101000"/>
                        </a:lnSpc>
                        <a:tabLst/>
                      </a:pPr>
                      <a:endParaRPr sz="1000" dirty="0">
                        <a:latin typeface="Arial"/>
                        <a:ea typeface="Arial"/>
                        <a:cs typeface="Arial"/>
                      </a:endParaRPr>
                    </a:p>
                    <a:p>
                      <a:pPr algn="l" rtl="0" eaLnBrk="0">
                        <a:lnSpc>
                          <a:spcPct val="102000"/>
                        </a:lnSpc>
                        <a:tabLst/>
                      </a:pPr>
                      <a:endParaRPr sz="1000" dirty="0">
                        <a:latin typeface="Arial"/>
                        <a:ea typeface="Arial"/>
                        <a:cs typeface="Arial"/>
                      </a:endParaRPr>
                    </a:p>
                    <a:p>
                      <a:pPr algn="l" rtl="0" eaLnBrk="0">
                        <a:lnSpc>
                          <a:spcPct val="102000"/>
                        </a:lnSpc>
                        <a:tabLst/>
                      </a:pPr>
                      <a:endParaRPr sz="1000" dirty="0">
                        <a:latin typeface="Arial"/>
                        <a:ea typeface="Arial"/>
                        <a:cs typeface="Arial"/>
                      </a:endParaRPr>
                    </a:p>
                    <a:p>
                      <a:pPr algn="l" rtl="0" eaLnBrk="0">
                        <a:lnSpc>
                          <a:spcPct val="102000"/>
                        </a:lnSpc>
                        <a:tabLst/>
                      </a:pPr>
                      <a:endParaRPr sz="1000" dirty="0">
                        <a:latin typeface="Arial"/>
                        <a:ea typeface="Arial"/>
                        <a:cs typeface="Arial"/>
                      </a:endParaRPr>
                    </a:p>
                    <a:p>
                      <a:pPr algn="l" rtl="0" eaLnBrk="0">
                        <a:lnSpc>
                          <a:spcPct val="102000"/>
                        </a:lnSpc>
                        <a:tabLst/>
                      </a:pPr>
                      <a:endParaRPr sz="1000" dirty="0">
                        <a:latin typeface="Arial"/>
                        <a:ea typeface="Arial"/>
                        <a:cs typeface="Arial"/>
                      </a:endParaRPr>
                    </a:p>
                    <a:p>
                      <a:pPr algn="l" rtl="0" eaLnBrk="0">
                        <a:lnSpc>
                          <a:spcPct val="102000"/>
                        </a:lnSpc>
                        <a:tabLst/>
                      </a:pPr>
                      <a:endParaRPr sz="1000" dirty="0">
                        <a:latin typeface="Arial"/>
                        <a:ea typeface="Arial"/>
                        <a:cs typeface="Arial"/>
                      </a:endParaRPr>
                    </a:p>
                    <a:p>
                      <a:pPr algn="l" rtl="0" eaLnBrk="0">
                        <a:lnSpc>
                          <a:spcPct val="102000"/>
                        </a:lnSpc>
                        <a:tabLst/>
                      </a:pPr>
                      <a:endParaRPr sz="1000" dirty="0">
                        <a:latin typeface="Arial"/>
                        <a:ea typeface="Arial"/>
                        <a:cs typeface="Arial"/>
                      </a:endParaRPr>
                    </a:p>
                    <a:p>
                      <a:pPr algn="l" rtl="0" eaLnBrk="0">
                        <a:lnSpc>
                          <a:spcPct val="126000"/>
                        </a:lnSpc>
                        <a:tabLst/>
                      </a:pPr>
                      <a:endParaRPr sz="300" dirty="0">
                        <a:latin typeface="Arial"/>
                        <a:ea typeface="Arial"/>
                        <a:cs typeface="Arial"/>
                      </a:endParaRPr>
                    </a:p>
                    <a:p>
                      <a:pPr marL="232409" algn="l" rtl="0" eaLnBrk="0">
                        <a:lnSpc>
                          <a:spcPct val="88000"/>
                        </a:lnSpc>
                        <a:spcBef>
                          <a:spcPts val="1"/>
                        </a:spcBef>
                        <a:tabLst/>
                      </a:pPr>
                      <a:r>
                        <a:rPr sz="1500" kern="0" spc="80" dirty="0">
                          <a:solidFill>
                            <a:srgbClr val="000000">
                              <a:alpha val="100000"/>
                            </a:srgbClr>
                          </a:solidFill>
                          <a:latin typeface="Microsoft YaHei"/>
                          <a:ea typeface="Microsoft YaHei"/>
                          <a:cs typeface="Microsoft YaHei"/>
                        </a:rPr>
                        <a:t>查燃气气瓶充装现场。</a:t>
                      </a:r>
                      <a:endParaRPr sz="1500" dirty="0">
                        <a:latin typeface="Microsoft YaHei"/>
                        <a:ea typeface="Microsoft YaHei"/>
                        <a:cs typeface="Microsoft YaHei"/>
                      </a:endParaRPr>
                    </a:p>
                  </a:txBody>
                  <a:tcPr marL="0" marR="0" marT="0" marB="0">
                    <a:lnL>
                      <a:noFill/>
                    </a:lnL>
                    <a:lnR w="12700" cap="flat" cmpd="sng" algn="ctr">
                      <a:solidFill>
                        <a:srgbClr val="8EBFD6"/>
                      </a:solidFill>
                      <a:prstDash val="solid"/>
                      <a:round/>
                      <a:headEnd type="none" w="med" len="med"/>
                      <a:tailEnd type="none" w="med" len="med"/>
                    </a:lnR>
                    <a:lnT w="12700" cap="flat" cmpd="sng" algn="ctr">
                      <a:solidFill>
                        <a:srgbClr val="8EBFD6"/>
                      </a:solidFill>
                      <a:prstDash val="solid"/>
                      <a:round/>
                      <a:headEnd type="none" w="med" len="med"/>
                      <a:tailEnd type="none" w="med" len="med"/>
                    </a:lnT>
                    <a:lnB w="12700" cap="flat" cmpd="sng" algn="ctr">
                      <a:solidFill>
                        <a:srgbClr val="8EBFD6"/>
                      </a:solidFill>
                      <a:prstDash val="solid"/>
                      <a:round/>
                      <a:headEnd type="none" w="med" len="med"/>
                      <a:tailEnd type="none" w="med" len="med"/>
                    </a:lnB>
                  </a:tcPr>
                </a:tc>
                <a:tc gridSpan="2">
                  <a:txBody>
                    <a:bodyPr/>
                    <a:lstStyle/>
                    <a:p>
                      <a:pPr algn="l" rtl="0" eaLnBrk="0">
                        <a:lnSpc>
                          <a:spcPct val="156000"/>
                        </a:lnSpc>
                        <a:tabLst/>
                      </a:pPr>
                      <a:endParaRPr sz="1000" dirty="0">
                        <a:latin typeface="Arial"/>
                        <a:ea typeface="Arial"/>
                        <a:cs typeface="Arial"/>
                      </a:endParaRPr>
                    </a:p>
                    <a:p>
                      <a:pPr marL="1761489" algn="l" rtl="0" eaLnBrk="0">
                        <a:lnSpc>
                          <a:spcPct val="84000"/>
                        </a:lnSpc>
                        <a:spcBef>
                          <a:spcPts val="6"/>
                        </a:spcBef>
                        <a:tabLst/>
                      </a:pPr>
                      <a:r>
                        <a:rPr sz="1600" kern="0" spc="120" dirty="0">
                          <a:solidFill>
                            <a:srgbClr val="000000">
                              <a:alpha val="100000"/>
                            </a:srgbClr>
                          </a:solidFill>
                          <a:latin typeface="Microsoft YaHei"/>
                          <a:ea typeface="Microsoft YaHei"/>
                          <a:cs typeface="Microsoft YaHei"/>
                        </a:rPr>
                        <a:t>判定标准</a:t>
                      </a:r>
                      <a:endParaRPr sz="1600" dirty="0">
                        <a:latin typeface="Microsoft YaHei"/>
                        <a:ea typeface="Microsoft YaHei"/>
                        <a:cs typeface="Microsoft YaHei"/>
                      </a:endParaRPr>
                    </a:p>
                    <a:p>
                      <a:pPr algn="l" rtl="0" eaLnBrk="0">
                        <a:lnSpc>
                          <a:spcPct val="181000"/>
                        </a:lnSpc>
                        <a:tabLst/>
                      </a:pPr>
                      <a:endParaRPr sz="1000" dirty="0">
                        <a:latin typeface="Arial"/>
                        <a:ea typeface="Arial"/>
                        <a:cs typeface="Arial"/>
                      </a:endParaRPr>
                    </a:p>
                    <a:p>
                      <a:pPr marL="232409" indent="78105" algn="l" rtl="0" eaLnBrk="0">
                        <a:lnSpc>
                          <a:spcPct val="107000"/>
                        </a:lnSpc>
                        <a:spcBef>
                          <a:spcPts val="459"/>
                        </a:spcBef>
                        <a:tabLst/>
                      </a:pPr>
                      <a:r>
                        <a:rPr sz="1500" kern="0" spc="-10" dirty="0">
                          <a:solidFill>
                            <a:srgbClr val="000000">
                              <a:alpha val="100000"/>
                            </a:srgbClr>
                          </a:solidFill>
                          <a:latin typeface="Microsoft YaHei"/>
                          <a:ea typeface="Microsoft YaHei"/>
                          <a:cs typeface="Microsoft YaHei"/>
                        </a:rPr>
                        <a:t>（</a:t>
                      </a:r>
                      <a:r>
                        <a:rPr sz="1500" kern="0" spc="180" dirty="0">
                          <a:solidFill>
                            <a:srgbClr val="000000">
                              <a:alpha val="100000"/>
                            </a:srgbClr>
                          </a:solidFill>
                          <a:latin typeface="Microsoft YaHei"/>
                          <a:ea typeface="Microsoft YaHei"/>
                          <a:cs typeface="Microsoft YaHei"/>
                        </a:rPr>
                        <a:t> </a:t>
                      </a:r>
                      <a:r>
                        <a:rPr sz="1500" kern="0" spc="-10" dirty="0">
                          <a:solidFill>
                            <a:srgbClr val="000000">
                              <a:alpha val="100000"/>
                            </a:srgbClr>
                          </a:solidFill>
                          <a:latin typeface="FangSong"/>
                          <a:ea typeface="FangSong"/>
                          <a:cs typeface="FangSong"/>
                        </a:rPr>
                        <a:t>1</a:t>
                      </a:r>
                      <a:r>
                        <a:rPr sz="1500" kern="0" spc="-340" dirty="0">
                          <a:solidFill>
                            <a:srgbClr val="000000">
                              <a:alpha val="100000"/>
                            </a:srgbClr>
                          </a:solidFill>
                          <a:latin typeface="FangSong"/>
                          <a:ea typeface="FangSong"/>
                          <a:cs typeface="FangSong"/>
                        </a:rPr>
                        <a:t> </a:t>
                      </a:r>
                      <a:r>
                        <a:rPr sz="1500" kern="0" spc="-10" dirty="0">
                          <a:solidFill>
                            <a:srgbClr val="000000">
                              <a:alpha val="100000"/>
                            </a:srgbClr>
                          </a:solidFill>
                          <a:latin typeface="Microsoft YaHei"/>
                          <a:ea typeface="Microsoft YaHei"/>
                          <a:cs typeface="Microsoft YaHei"/>
                        </a:rPr>
                        <a:t>）充装的气瓶未在本单位注册登记 ，且未</a:t>
                      </a:r>
                      <a:r>
                        <a:rPr sz="1500" kern="0" spc="0" dirty="0">
                          <a:solidFill>
                            <a:srgbClr val="000000">
                              <a:alpha val="100000"/>
                            </a:srgbClr>
                          </a:solidFill>
                          <a:latin typeface="Microsoft YaHei"/>
                          <a:ea typeface="Microsoft YaHei"/>
                          <a:cs typeface="Microsoft YaHei"/>
                        </a:rPr>
                        <a:t>     </a:t>
                      </a:r>
                      <a:r>
                        <a:rPr sz="1500" kern="0" spc="60" dirty="0">
                          <a:solidFill>
                            <a:srgbClr val="000000">
                              <a:alpha val="100000"/>
                            </a:srgbClr>
                          </a:solidFill>
                          <a:latin typeface="Microsoft YaHei"/>
                          <a:ea typeface="Microsoft YaHei"/>
                          <a:cs typeface="Microsoft YaHei"/>
                        </a:rPr>
                        <a:t>涂敷本单位标志 ，构成</a:t>
                      </a:r>
                      <a:r>
                        <a:rPr sz="1500" kern="0" spc="50" dirty="0">
                          <a:solidFill>
                            <a:srgbClr val="000000">
                              <a:alpha val="100000"/>
                            </a:srgbClr>
                          </a:solidFill>
                          <a:latin typeface="Microsoft YaHei"/>
                          <a:ea typeface="Microsoft YaHei"/>
                          <a:cs typeface="Microsoft YaHei"/>
                        </a:rPr>
                        <a:t>重大隐患。</a:t>
                      </a:r>
                      <a:endParaRPr sz="1500" dirty="0">
                        <a:latin typeface="Microsoft YaHei"/>
                        <a:ea typeface="Microsoft YaHei"/>
                        <a:cs typeface="Microsoft YaHei"/>
                      </a:endParaRPr>
                    </a:p>
                    <a:p>
                      <a:pPr marL="232409" indent="78739" algn="l" rtl="0" eaLnBrk="0">
                        <a:lnSpc>
                          <a:spcPct val="108000"/>
                        </a:lnSpc>
                        <a:spcBef>
                          <a:spcPts val="32"/>
                        </a:spcBef>
                        <a:tabLst/>
                      </a:pPr>
                      <a:r>
                        <a:rPr sz="1500" kern="0" spc="20" dirty="0">
                          <a:solidFill>
                            <a:srgbClr val="000000">
                              <a:alpha val="100000"/>
                            </a:srgbClr>
                          </a:solidFill>
                          <a:latin typeface="Microsoft YaHei"/>
                          <a:ea typeface="Microsoft YaHei"/>
                          <a:cs typeface="Microsoft YaHei"/>
                        </a:rPr>
                        <a:t>（ </a:t>
                      </a:r>
                      <a:r>
                        <a:rPr sz="1500" kern="0" spc="20" dirty="0">
                          <a:solidFill>
                            <a:srgbClr val="000000">
                              <a:alpha val="100000"/>
                            </a:srgbClr>
                          </a:solidFill>
                          <a:latin typeface="FangSong"/>
                          <a:ea typeface="FangSong"/>
                          <a:cs typeface="FangSong"/>
                        </a:rPr>
                        <a:t>2</a:t>
                      </a:r>
                      <a:r>
                        <a:rPr sz="1500" kern="0" spc="-350" dirty="0">
                          <a:solidFill>
                            <a:srgbClr val="000000">
                              <a:alpha val="100000"/>
                            </a:srgbClr>
                          </a:solidFill>
                          <a:latin typeface="FangSong"/>
                          <a:ea typeface="FangSong"/>
                          <a:cs typeface="FangSong"/>
                        </a:rPr>
                        <a:t> </a:t>
                      </a:r>
                      <a:r>
                        <a:rPr sz="1500" kern="0" spc="20" dirty="0">
                          <a:solidFill>
                            <a:srgbClr val="000000">
                              <a:alpha val="100000"/>
                            </a:srgbClr>
                          </a:solidFill>
                          <a:latin typeface="Microsoft YaHei"/>
                          <a:ea typeface="Microsoft YaHei"/>
                          <a:cs typeface="Microsoft YaHei"/>
                        </a:rPr>
                        <a:t>）充装超期未</a:t>
                      </a:r>
                      <a:r>
                        <a:rPr sz="1500" kern="0" spc="10" dirty="0">
                          <a:solidFill>
                            <a:srgbClr val="000000">
                              <a:alpha val="100000"/>
                            </a:srgbClr>
                          </a:solidFill>
                          <a:latin typeface="Microsoft YaHei"/>
                          <a:ea typeface="Microsoft YaHei"/>
                          <a:cs typeface="Microsoft YaHei"/>
                        </a:rPr>
                        <a:t>检、</a:t>
                      </a:r>
                      <a:r>
                        <a:rPr sz="1500" kern="0" spc="-320" dirty="0">
                          <a:solidFill>
                            <a:srgbClr val="000000">
                              <a:alpha val="100000"/>
                            </a:srgbClr>
                          </a:solidFill>
                          <a:latin typeface="Microsoft YaHei"/>
                          <a:ea typeface="Microsoft YaHei"/>
                          <a:cs typeface="Microsoft YaHei"/>
                        </a:rPr>
                        <a:t> </a:t>
                      </a:r>
                      <a:r>
                        <a:rPr sz="1500" kern="0" spc="10" dirty="0">
                          <a:solidFill>
                            <a:srgbClr val="000000">
                              <a:alpha val="100000"/>
                            </a:srgbClr>
                          </a:solidFill>
                          <a:latin typeface="Microsoft YaHei"/>
                          <a:ea typeface="Microsoft YaHei"/>
                          <a:cs typeface="Microsoft YaHei"/>
                        </a:rPr>
                        <a:t>超过设计使用年限未经</a:t>
                      </a:r>
                      <a:r>
                        <a:rPr sz="1500" kern="0" spc="0" dirty="0">
                          <a:solidFill>
                            <a:srgbClr val="000000">
                              <a:alpha val="100000"/>
                            </a:srgbClr>
                          </a:solidFill>
                          <a:latin typeface="Microsoft YaHei"/>
                          <a:ea typeface="Microsoft YaHei"/>
                          <a:cs typeface="Microsoft YaHei"/>
                        </a:rPr>
                        <a:t>     </a:t>
                      </a:r>
                      <a:r>
                        <a:rPr sz="1500" kern="0" spc="80" dirty="0">
                          <a:solidFill>
                            <a:srgbClr val="000000">
                              <a:alpha val="100000"/>
                            </a:srgbClr>
                          </a:solidFill>
                          <a:latin typeface="Microsoft YaHei"/>
                          <a:ea typeface="Microsoft YaHei"/>
                          <a:cs typeface="Microsoft YaHei"/>
                        </a:rPr>
                        <a:t>评估合格、</a:t>
                      </a:r>
                      <a:r>
                        <a:rPr sz="1500" kern="0" spc="-320" dirty="0">
                          <a:solidFill>
                            <a:srgbClr val="000000">
                              <a:alpha val="100000"/>
                            </a:srgbClr>
                          </a:solidFill>
                          <a:latin typeface="Microsoft YaHei"/>
                          <a:ea typeface="Microsoft YaHei"/>
                          <a:cs typeface="Microsoft YaHei"/>
                        </a:rPr>
                        <a:t> </a:t>
                      </a:r>
                      <a:r>
                        <a:rPr sz="1500" kern="0" spc="80" dirty="0">
                          <a:solidFill>
                            <a:srgbClr val="000000">
                              <a:alpha val="100000"/>
                            </a:srgbClr>
                          </a:solidFill>
                          <a:latin typeface="Microsoft YaHei"/>
                          <a:ea typeface="Microsoft YaHei"/>
                          <a:cs typeface="Microsoft YaHei"/>
                        </a:rPr>
                        <a:t>超过设计使用</a:t>
                      </a:r>
                      <a:r>
                        <a:rPr sz="1500" kern="0" spc="70" dirty="0">
                          <a:solidFill>
                            <a:srgbClr val="000000">
                              <a:alpha val="100000"/>
                            </a:srgbClr>
                          </a:solidFill>
                          <a:latin typeface="Microsoft YaHei"/>
                          <a:ea typeface="Microsoft YaHei"/>
                          <a:cs typeface="Microsoft YaHei"/>
                        </a:rPr>
                        <a:t>年限</a:t>
                      </a:r>
                      <a:r>
                        <a:rPr sz="1500" kern="0" spc="70" dirty="0">
                          <a:solidFill>
                            <a:srgbClr val="000000">
                              <a:alpha val="100000"/>
                            </a:srgbClr>
                          </a:solidFill>
                          <a:latin typeface="FangSong"/>
                          <a:ea typeface="FangSong"/>
                          <a:cs typeface="FangSong"/>
                        </a:rPr>
                        <a:t>4</a:t>
                      </a:r>
                      <a:r>
                        <a:rPr sz="1500" kern="0" spc="70" dirty="0">
                          <a:solidFill>
                            <a:srgbClr val="000000">
                              <a:alpha val="100000"/>
                            </a:srgbClr>
                          </a:solidFill>
                          <a:latin typeface="Microsoft YaHei"/>
                          <a:ea typeface="Microsoft YaHei"/>
                          <a:cs typeface="Microsoft YaHei"/>
                        </a:rPr>
                        <a:t>年以上气瓶的 ，</a:t>
                      </a:r>
                      <a:r>
                        <a:rPr sz="1500" kern="0" spc="0" dirty="0">
                          <a:solidFill>
                            <a:srgbClr val="000000">
                              <a:alpha val="100000"/>
                            </a:srgbClr>
                          </a:solidFill>
                          <a:latin typeface="Microsoft YaHei"/>
                          <a:ea typeface="Microsoft YaHei"/>
                          <a:cs typeface="Microsoft YaHei"/>
                        </a:rPr>
                        <a:t> </a:t>
                      </a:r>
                      <a:r>
                        <a:rPr sz="1500" kern="0" spc="80" dirty="0">
                          <a:solidFill>
                            <a:srgbClr val="000000">
                              <a:alpha val="100000"/>
                            </a:srgbClr>
                          </a:solidFill>
                          <a:latin typeface="Microsoft YaHei"/>
                          <a:ea typeface="Microsoft YaHei"/>
                          <a:cs typeface="Microsoft YaHei"/>
                        </a:rPr>
                        <a:t>构成重大隐患。</a:t>
                      </a:r>
                      <a:endParaRPr sz="1500" dirty="0">
                        <a:latin typeface="Microsoft YaHei"/>
                        <a:ea typeface="Microsoft YaHei"/>
                        <a:cs typeface="Microsoft YaHei"/>
                      </a:endParaRPr>
                    </a:p>
                  </a:txBody>
                  <a:tcPr marL="0" marR="0" marT="0" marB="0">
                    <a:lnL w="12700" cap="flat" cmpd="sng" algn="ctr">
                      <a:solidFill>
                        <a:srgbClr val="8EBFD6"/>
                      </a:solidFill>
                      <a:prstDash val="solid"/>
                      <a:round/>
                      <a:headEnd type="none" w="med" len="med"/>
                      <a:tailEnd type="none" w="med" len="med"/>
                    </a:lnL>
                    <a:lnR w="12700" cap="flat" cmpd="sng" algn="ctr">
                      <a:solidFill>
                        <a:srgbClr val="8EBFD6"/>
                      </a:solidFill>
                      <a:prstDash val="solid"/>
                      <a:round/>
                      <a:headEnd type="none" w="med" len="med"/>
                      <a:tailEnd type="none" w="med" len="med"/>
                    </a:lnR>
                    <a:lnT w="12700" cap="flat" cmpd="sng" algn="ctr">
                      <a:solidFill>
                        <a:srgbClr val="8EBFD6"/>
                      </a:solidFill>
                      <a:prstDash val="solid"/>
                      <a:round/>
                      <a:headEnd type="none" w="med" len="med"/>
                      <a:tailEnd type="none" w="med" len="med"/>
                    </a:lnT>
                    <a:lnB>
                      <a:noFill/>
                    </a:lnB>
                  </a:tcPr>
                </a:tc>
                <a:tc hMerge="1">
                  <a:txBody>
                    <a:bodyPr/>
                    <a:lstStyle/>
                    <a:p>
                      <a:endParaRPr/>
                    </a:p>
                  </a:txBody>
                  <a:tcPr marL="0" marR="0" marT="0" marB="0">
                    <a:lnL w="12700" cap="flat" cmpd="sng" algn="ctr">
                      <a:solidFill>
                        <a:srgbClr val="8EBFD6"/>
                      </a:solidFill>
                      <a:prstDash val="solid"/>
                      <a:round/>
                      <a:headEnd type="none" w="med" len="med"/>
                      <a:tailEnd type="none" w="med" len="med"/>
                    </a:lnL>
                    <a:lnR w="12700" cap="flat" cmpd="sng" algn="ctr">
                      <a:solidFill>
                        <a:srgbClr val="8EBFD6"/>
                      </a:solidFill>
                      <a:prstDash val="solid"/>
                      <a:round/>
                      <a:headEnd type="none" w="med" len="med"/>
                      <a:tailEnd type="none" w="med" len="med"/>
                    </a:lnR>
                    <a:lnT w="12700" cap="flat" cmpd="sng" algn="ctr">
                      <a:solidFill>
                        <a:srgbClr val="8EBFD6"/>
                      </a:solidFill>
                      <a:prstDash val="solid"/>
                      <a:round/>
                      <a:headEnd type="none" w="med" len="med"/>
                      <a:tailEnd type="none" w="med" len="med"/>
                    </a:lnT>
                    <a:lnB>
                      <a:noFill/>
                    </a:lnB>
                  </a:tcPr>
                </a:tc>
                <a:tc rowSpan="2">
                  <a:txBody>
                    <a:bodyPr/>
                    <a:lstStyle/>
                    <a:p>
                      <a:pPr algn="l" rtl="0" eaLnBrk="0">
                        <a:lnSpc>
                          <a:spcPct val="155000"/>
                        </a:lnSpc>
                        <a:tabLst/>
                      </a:pPr>
                      <a:endParaRPr sz="1000" dirty="0">
                        <a:latin typeface="Arial"/>
                        <a:ea typeface="Arial"/>
                        <a:cs typeface="Arial"/>
                      </a:endParaRPr>
                    </a:p>
                    <a:p>
                      <a:pPr marL="1162050" algn="l" rtl="0" eaLnBrk="0">
                        <a:lnSpc>
                          <a:spcPct val="85000"/>
                        </a:lnSpc>
                        <a:spcBef>
                          <a:spcPts val="3"/>
                        </a:spcBef>
                        <a:tabLst/>
                      </a:pPr>
                      <a:r>
                        <a:rPr sz="1600" kern="0" spc="140" dirty="0">
                          <a:solidFill>
                            <a:srgbClr val="000000">
                              <a:alpha val="100000"/>
                            </a:srgbClr>
                          </a:solidFill>
                          <a:latin typeface="Microsoft YaHei"/>
                          <a:ea typeface="Microsoft YaHei"/>
                          <a:cs typeface="Microsoft YaHei"/>
                        </a:rPr>
                        <a:t>相关参考依据</a:t>
                      </a:r>
                      <a:endParaRPr sz="1600" dirty="0">
                        <a:latin typeface="Microsoft YaHei"/>
                        <a:ea typeface="Microsoft YaHei"/>
                        <a:cs typeface="Microsoft YaHei"/>
                      </a:endParaRPr>
                    </a:p>
                    <a:p>
                      <a:pPr algn="l" rtl="0" eaLnBrk="0">
                        <a:lnSpc>
                          <a:spcPct val="105000"/>
                        </a:lnSpc>
                        <a:tabLst/>
                      </a:pPr>
                      <a:endParaRPr sz="1000" dirty="0">
                        <a:latin typeface="Arial"/>
                        <a:ea typeface="Arial"/>
                        <a:cs typeface="Arial"/>
                      </a:endParaRPr>
                    </a:p>
                    <a:p>
                      <a:pPr algn="l" rtl="0" eaLnBrk="0">
                        <a:lnSpc>
                          <a:spcPct val="105000"/>
                        </a:lnSpc>
                        <a:tabLst/>
                      </a:pPr>
                      <a:endParaRPr sz="1000" dirty="0">
                        <a:latin typeface="Arial"/>
                        <a:ea typeface="Arial"/>
                        <a:cs typeface="Arial"/>
                      </a:endParaRPr>
                    </a:p>
                    <a:p>
                      <a:pPr algn="l" rtl="0" eaLnBrk="0">
                        <a:lnSpc>
                          <a:spcPct val="106000"/>
                        </a:lnSpc>
                        <a:tabLst/>
                      </a:pPr>
                      <a:endParaRPr sz="1000" dirty="0">
                        <a:latin typeface="Arial"/>
                        <a:ea typeface="Arial"/>
                        <a:cs typeface="Arial"/>
                      </a:endParaRPr>
                    </a:p>
                    <a:p>
                      <a:pPr algn="l" rtl="0" eaLnBrk="0">
                        <a:lnSpc>
                          <a:spcPct val="106000"/>
                        </a:lnSpc>
                        <a:tabLst/>
                      </a:pPr>
                      <a:endParaRPr sz="1000" dirty="0">
                        <a:latin typeface="Arial"/>
                        <a:ea typeface="Arial"/>
                        <a:cs typeface="Arial"/>
                      </a:endParaRPr>
                    </a:p>
                    <a:p>
                      <a:pPr algn="l" rtl="0" eaLnBrk="0">
                        <a:lnSpc>
                          <a:spcPct val="106000"/>
                        </a:lnSpc>
                        <a:tabLst/>
                      </a:pPr>
                      <a:endParaRPr sz="1000" dirty="0">
                        <a:latin typeface="Arial"/>
                        <a:ea typeface="Arial"/>
                        <a:cs typeface="Arial"/>
                      </a:endParaRPr>
                    </a:p>
                    <a:p>
                      <a:pPr marL="231140" indent="84455" algn="l" rtl="0" eaLnBrk="0">
                        <a:lnSpc>
                          <a:spcPct val="122000"/>
                        </a:lnSpc>
                        <a:spcBef>
                          <a:spcPts val="365"/>
                        </a:spcBef>
                        <a:tabLst/>
                      </a:pPr>
                      <a:r>
                        <a:rPr sz="1200" kern="0" spc="50" dirty="0">
                          <a:solidFill>
                            <a:srgbClr val="FF0000">
                              <a:alpha val="100000"/>
                            </a:srgbClr>
                          </a:solidFill>
                          <a:latin typeface="Microsoft YaHei"/>
                          <a:ea typeface="Microsoft YaHei"/>
                          <a:cs typeface="Microsoft YaHei"/>
                        </a:rPr>
                        <a:t>【依据】</a:t>
                      </a:r>
                      <a:r>
                        <a:rPr sz="1200" kern="0" spc="-120" dirty="0">
                          <a:solidFill>
                            <a:srgbClr val="FF0000">
                              <a:alpha val="100000"/>
                            </a:srgbClr>
                          </a:solidFill>
                          <a:latin typeface="Microsoft YaHei"/>
                          <a:ea typeface="Microsoft YaHei"/>
                          <a:cs typeface="Microsoft YaHei"/>
                        </a:rPr>
                        <a:t> </a:t>
                      </a:r>
                      <a:r>
                        <a:rPr sz="1200" kern="0" spc="50" dirty="0">
                          <a:solidFill>
                            <a:srgbClr val="000000">
                              <a:alpha val="100000"/>
                            </a:srgbClr>
                          </a:solidFill>
                          <a:latin typeface="Microsoft YaHei"/>
                          <a:ea typeface="Microsoft YaHei"/>
                          <a:cs typeface="Microsoft YaHei"/>
                        </a:rPr>
                        <a:t>《特种设备安</a:t>
                      </a:r>
                      <a:r>
                        <a:rPr sz="1200" kern="0" spc="40" dirty="0">
                          <a:solidFill>
                            <a:srgbClr val="000000">
                              <a:alpha val="100000"/>
                            </a:srgbClr>
                          </a:solidFill>
                          <a:latin typeface="Microsoft YaHei"/>
                          <a:ea typeface="Microsoft YaHei"/>
                          <a:cs typeface="Microsoft YaHei"/>
                        </a:rPr>
                        <a:t>全法》</a:t>
                      </a:r>
                      <a:r>
                        <a:rPr sz="1200" kern="0" spc="-110" dirty="0">
                          <a:solidFill>
                            <a:srgbClr val="000000">
                              <a:alpha val="100000"/>
                            </a:srgbClr>
                          </a:solidFill>
                          <a:latin typeface="Microsoft YaHei"/>
                          <a:ea typeface="Microsoft YaHei"/>
                          <a:cs typeface="Microsoft YaHei"/>
                        </a:rPr>
                        <a:t> </a:t>
                      </a:r>
                      <a:r>
                        <a:rPr sz="1200" kern="0" spc="40" dirty="0">
                          <a:solidFill>
                            <a:srgbClr val="000000">
                              <a:alpha val="100000"/>
                            </a:srgbClr>
                          </a:solidFill>
                          <a:latin typeface="Microsoft YaHei"/>
                          <a:ea typeface="Microsoft YaHei"/>
                          <a:cs typeface="Microsoft YaHei"/>
                        </a:rPr>
                        <a:t>第四十九条</a:t>
                      </a:r>
                      <a:r>
                        <a:rPr sz="1200" kern="0" spc="290" dirty="0">
                          <a:solidFill>
                            <a:srgbClr val="000000">
                              <a:alpha val="100000"/>
                            </a:srgbClr>
                          </a:solidFill>
                          <a:latin typeface="Microsoft YaHei"/>
                          <a:ea typeface="Microsoft YaHei"/>
                          <a:cs typeface="Microsoft YaHei"/>
                        </a:rPr>
                        <a:t> </a:t>
                      </a:r>
                      <a:r>
                        <a:rPr sz="1200" kern="0" spc="40" dirty="0">
                          <a:solidFill>
                            <a:srgbClr val="000000">
                              <a:alpha val="100000"/>
                            </a:srgbClr>
                          </a:solidFill>
                          <a:latin typeface="Microsoft YaHei"/>
                          <a:ea typeface="Microsoft YaHei"/>
                          <a:cs typeface="Microsoft YaHei"/>
                        </a:rPr>
                        <a:t>：</a:t>
                      </a:r>
                      <a:r>
                        <a:rPr sz="1200" kern="0" spc="0" dirty="0">
                          <a:solidFill>
                            <a:srgbClr val="000000">
                              <a:alpha val="100000"/>
                            </a:srgbClr>
                          </a:solidFill>
                          <a:latin typeface="Microsoft YaHei"/>
                          <a:ea typeface="Microsoft YaHei"/>
                          <a:cs typeface="Microsoft YaHei"/>
                        </a:rPr>
                        <a:t>      </a:t>
                      </a:r>
                      <a:r>
                        <a:rPr sz="1200" kern="0" spc="100" dirty="0">
                          <a:solidFill>
                            <a:srgbClr val="000000">
                              <a:alpha val="100000"/>
                            </a:srgbClr>
                          </a:solidFill>
                          <a:latin typeface="Microsoft YaHei"/>
                          <a:ea typeface="Microsoft YaHei"/>
                          <a:cs typeface="Microsoft YaHei"/>
                        </a:rPr>
                        <a:t>充装单位应当建立充</a:t>
                      </a:r>
                      <a:r>
                        <a:rPr sz="1200" kern="0" spc="90" dirty="0">
                          <a:solidFill>
                            <a:srgbClr val="000000">
                              <a:alpha val="100000"/>
                            </a:srgbClr>
                          </a:solidFill>
                          <a:latin typeface="Microsoft YaHei"/>
                          <a:ea typeface="Microsoft YaHei"/>
                          <a:cs typeface="Microsoft YaHei"/>
                        </a:rPr>
                        <a:t>装前后的检查</a:t>
                      </a:r>
                      <a:r>
                        <a:rPr sz="1200" kern="0" spc="-160" dirty="0">
                          <a:solidFill>
                            <a:srgbClr val="000000">
                              <a:alpha val="100000"/>
                            </a:srgbClr>
                          </a:solidFill>
                          <a:latin typeface="Microsoft YaHei"/>
                          <a:ea typeface="Microsoft YaHei"/>
                          <a:cs typeface="Microsoft YaHei"/>
                        </a:rPr>
                        <a:t> </a:t>
                      </a:r>
                      <a:r>
                        <a:rPr sz="1200" kern="0" spc="90" dirty="0">
                          <a:solidFill>
                            <a:srgbClr val="000000">
                              <a:alpha val="100000"/>
                            </a:srgbClr>
                          </a:solidFill>
                          <a:latin typeface="Microsoft YaHei"/>
                          <a:ea typeface="Microsoft YaHei"/>
                          <a:cs typeface="Microsoft YaHei"/>
                        </a:rPr>
                        <a:t>、</a:t>
                      </a:r>
                      <a:r>
                        <a:rPr sz="1200" kern="0" spc="-220" dirty="0">
                          <a:solidFill>
                            <a:srgbClr val="000000">
                              <a:alpha val="100000"/>
                            </a:srgbClr>
                          </a:solidFill>
                          <a:latin typeface="Microsoft YaHei"/>
                          <a:ea typeface="Microsoft YaHei"/>
                          <a:cs typeface="Microsoft YaHei"/>
                        </a:rPr>
                        <a:t> </a:t>
                      </a:r>
                      <a:r>
                        <a:rPr sz="1200" kern="0" spc="90" dirty="0">
                          <a:solidFill>
                            <a:srgbClr val="000000">
                              <a:alpha val="100000"/>
                            </a:srgbClr>
                          </a:solidFill>
                          <a:latin typeface="Microsoft YaHei"/>
                          <a:ea typeface="Microsoft YaHei"/>
                          <a:cs typeface="Microsoft YaHei"/>
                        </a:rPr>
                        <a:t>记录制</a:t>
                      </a:r>
                      <a:r>
                        <a:rPr sz="1200" kern="0" spc="0" dirty="0">
                          <a:solidFill>
                            <a:srgbClr val="000000">
                              <a:alpha val="100000"/>
                            </a:srgbClr>
                          </a:solidFill>
                          <a:latin typeface="Microsoft YaHei"/>
                          <a:ea typeface="Microsoft YaHei"/>
                          <a:cs typeface="Microsoft YaHei"/>
                        </a:rPr>
                        <a:t>       </a:t>
                      </a:r>
                      <a:r>
                        <a:rPr sz="1200" kern="0" spc="90" dirty="0">
                          <a:solidFill>
                            <a:srgbClr val="000000">
                              <a:alpha val="100000"/>
                            </a:srgbClr>
                          </a:solidFill>
                          <a:latin typeface="Microsoft YaHei"/>
                          <a:ea typeface="Microsoft YaHei"/>
                          <a:cs typeface="Microsoft YaHei"/>
                        </a:rPr>
                        <a:t>度 ，禁止对不符合安全技术规范要求的</a:t>
                      </a:r>
                      <a:r>
                        <a:rPr sz="1200" kern="0" spc="80" dirty="0">
                          <a:solidFill>
                            <a:srgbClr val="000000">
                              <a:alpha val="100000"/>
                            </a:srgbClr>
                          </a:solidFill>
                          <a:latin typeface="Microsoft YaHei"/>
                          <a:ea typeface="Microsoft YaHei"/>
                          <a:cs typeface="Microsoft YaHei"/>
                        </a:rPr>
                        <a:t>移动</a:t>
                      </a:r>
                      <a:r>
                        <a:rPr sz="1200" kern="0" spc="0" dirty="0">
                          <a:solidFill>
                            <a:srgbClr val="000000">
                              <a:alpha val="100000"/>
                            </a:srgbClr>
                          </a:solidFill>
                          <a:latin typeface="Microsoft YaHei"/>
                          <a:ea typeface="Microsoft YaHei"/>
                          <a:cs typeface="Microsoft YaHei"/>
                        </a:rPr>
                        <a:t>       </a:t>
                      </a:r>
                      <a:r>
                        <a:rPr sz="1200" kern="0" spc="110" dirty="0">
                          <a:solidFill>
                            <a:srgbClr val="000000">
                              <a:alpha val="100000"/>
                            </a:srgbClr>
                          </a:solidFill>
                          <a:latin typeface="Microsoft YaHei"/>
                          <a:ea typeface="Microsoft YaHei"/>
                          <a:cs typeface="Microsoft YaHei"/>
                        </a:rPr>
                        <a:t>式压力容器和气瓶进行充装</a:t>
                      </a:r>
                      <a:r>
                        <a:rPr sz="1200" kern="0" spc="100" dirty="0">
                          <a:solidFill>
                            <a:srgbClr val="000000">
                              <a:alpha val="100000"/>
                            </a:srgbClr>
                          </a:solidFill>
                          <a:latin typeface="Microsoft YaHei"/>
                          <a:ea typeface="Microsoft YaHei"/>
                          <a:cs typeface="Microsoft YaHei"/>
                        </a:rPr>
                        <a:t>。</a:t>
                      </a:r>
                      <a:endParaRPr sz="1200" dirty="0">
                        <a:latin typeface="Microsoft YaHei"/>
                        <a:ea typeface="Microsoft YaHei"/>
                        <a:cs typeface="Microsoft YaHei"/>
                      </a:endParaRPr>
                    </a:p>
                    <a:p>
                      <a:pPr marL="230504" indent="83185" algn="l" rtl="0" eaLnBrk="0">
                        <a:lnSpc>
                          <a:spcPct val="119000"/>
                        </a:lnSpc>
                        <a:spcBef>
                          <a:spcPts val="58"/>
                        </a:spcBef>
                        <a:tabLst/>
                      </a:pPr>
                      <a:r>
                        <a:rPr sz="1200" kern="0" spc="70" dirty="0">
                          <a:solidFill>
                            <a:srgbClr val="FF0000">
                              <a:alpha val="100000"/>
                            </a:srgbClr>
                          </a:solidFill>
                          <a:latin typeface="Microsoft YaHei"/>
                          <a:ea typeface="Microsoft YaHei"/>
                          <a:cs typeface="Microsoft YaHei"/>
                        </a:rPr>
                        <a:t>〖解读〗</a:t>
                      </a:r>
                      <a:r>
                        <a:rPr sz="1200" kern="0" spc="-110" dirty="0">
                          <a:solidFill>
                            <a:srgbClr val="FF0000">
                              <a:alpha val="100000"/>
                            </a:srgbClr>
                          </a:solidFill>
                          <a:latin typeface="Microsoft YaHei"/>
                          <a:ea typeface="Microsoft YaHei"/>
                          <a:cs typeface="Microsoft YaHei"/>
                        </a:rPr>
                        <a:t> </a:t>
                      </a:r>
                      <a:r>
                        <a:rPr sz="1200" kern="0" spc="70" dirty="0">
                          <a:solidFill>
                            <a:srgbClr val="FF0000">
                              <a:alpha val="100000"/>
                            </a:srgbClr>
                          </a:solidFill>
                          <a:latin typeface="Microsoft YaHei"/>
                          <a:ea typeface="Microsoft YaHei"/>
                          <a:cs typeface="Microsoft YaHei"/>
                        </a:rPr>
                        <a:t>气瓶充装单</a:t>
                      </a:r>
                      <a:r>
                        <a:rPr sz="1200" kern="0" spc="60" dirty="0">
                          <a:solidFill>
                            <a:srgbClr val="FF0000">
                              <a:alpha val="100000"/>
                            </a:srgbClr>
                          </a:solidFill>
                          <a:latin typeface="Microsoft YaHei"/>
                          <a:ea typeface="Microsoft YaHei"/>
                          <a:cs typeface="Microsoft YaHei"/>
                        </a:rPr>
                        <a:t>位应当向气体使用者提</a:t>
                      </a:r>
                      <a:r>
                        <a:rPr sz="1200" kern="0" spc="0" dirty="0">
                          <a:solidFill>
                            <a:srgbClr val="FF0000">
                              <a:alpha val="100000"/>
                            </a:srgbClr>
                          </a:solidFill>
                          <a:latin typeface="Microsoft YaHei"/>
                          <a:ea typeface="Microsoft YaHei"/>
                          <a:cs typeface="Microsoft YaHei"/>
                        </a:rPr>
                        <a:t>       </a:t>
                      </a:r>
                      <a:r>
                        <a:rPr sz="1200" kern="0" spc="90" dirty="0">
                          <a:solidFill>
                            <a:srgbClr val="FF0000">
                              <a:alpha val="100000"/>
                            </a:srgbClr>
                          </a:solidFill>
                          <a:latin typeface="Microsoft YaHei"/>
                          <a:ea typeface="Microsoft YaHei"/>
                          <a:cs typeface="Microsoft YaHei"/>
                        </a:rPr>
                        <a:t>供符合安全技术规范要求的气瓶 ，对气体</a:t>
                      </a:r>
                      <a:r>
                        <a:rPr sz="1200" kern="0" spc="80" dirty="0">
                          <a:solidFill>
                            <a:srgbClr val="FF0000">
                              <a:alpha val="100000"/>
                            </a:srgbClr>
                          </a:solidFill>
                          <a:latin typeface="Microsoft YaHei"/>
                          <a:ea typeface="Microsoft YaHei"/>
                          <a:cs typeface="Microsoft YaHei"/>
                        </a:rPr>
                        <a:t>使</a:t>
                      </a:r>
                      <a:r>
                        <a:rPr sz="1200" kern="0" spc="-10" dirty="0">
                          <a:solidFill>
                            <a:srgbClr val="FF0000">
                              <a:alpha val="100000"/>
                            </a:srgbClr>
                          </a:solidFill>
                          <a:latin typeface="Microsoft YaHei"/>
                          <a:ea typeface="Microsoft YaHei"/>
                          <a:cs typeface="Microsoft YaHei"/>
                        </a:rPr>
                        <a:t>       </a:t>
                      </a:r>
                      <a:r>
                        <a:rPr sz="1200" kern="0" spc="90" dirty="0">
                          <a:solidFill>
                            <a:srgbClr val="FF0000">
                              <a:alpha val="100000"/>
                            </a:srgbClr>
                          </a:solidFill>
                          <a:latin typeface="Microsoft YaHei"/>
                          <a:ea typeface="Microsoft YaHei"/>
                          <a:cs typeface="Microsoft YaHei"/>
                        </a:rPr>
                        <a:t>用者进行气瓶安全使用指导 ，并按照安全</a:t>
                      </a:r>
                      <a:r>
                        <a:rPr sz="1200" kern="0" spc="80" dirty="0">
                          <a:solidFill>
                            <a:srgbClr val="FF0000">
                              <a:alpha val="100000"/>
                            </a:srgbClr>
                          </a:solidFill>
                          <a:latin typeface="Microsoft YaHei"/>
                          <a:ea typeface="Microsoft YaHei"/>
                          <a:cs typeface="Microsoft YaHei"/>
                        </a:rPr>
                        <a:t>技</a:t>
                      </a:r>
                      <a:r>
                        <a:rPr sz="1200" kern="0" spc="-10" dirty="0">
                          <a:solidFill>
                            <a:srgbClr val="FF0000">
                              <a:alpha val="100000"/>
                            </a:srgbClr>
                          </a:solidFill>
                          <a:latin typeface="Microsoft YaHei"/>
                          <a:ea typeface="Microsoft YaHei"/>
                          <a:cs typeface="Microsoft YaHei"/>
                        </a:rPr>
                        <a:t>       </a:t>
                      </a:r>
                      <a:r>
                        <a:rPr sz="1200" kern="0" spc="90" dirty="0">
                          <a:solidFill>
                            <a:srgbClr val="FF0000">
                              <a:alpha val="100000"/>
                            </a:srgbClr>
                          </a:solidFill>
                          <a:latin typeface="Microsoft YaHei"/>
                          <a:ea typeface="Microsoft YaHei"/>
                          <a:cs typeface="Microsoft YaHei"/>
                        </a:rPr>
                        <a:t>术规范的要求办理气瓶使用登记 ，及时申</a:t>
                      </a:r>
                      <a:r>
                        <a:rPr sz="1200" kern="0" spc="80" dirty="0">
                          <a:solidFill>
                            <a:srgbClr val="FF0000">
                              <a:alpha val="100000"/>
                            </a:srgbClr>
                          </a:solidFill>
                          <a:latin typeface="Microsoft YaHei"/>
                          <a:ea typeface="Microsoft YaHei"/>
                          <a:cs typeface="Microsoft YaHei"/>
                        </a:rPr>
                        <a:t>报</a:t>
                      </a:r>
                      <a:r>
                        <a:rPr sz="1200" kern="0" spc="-10" dirty="0">
                          <a:solidFill>
                            <a:srgbClr val="FF0000">
                              <a:alpha val="100000"/>
                            </a:srgbClr>
                          </a:solidFill>
                          <a:latin typeface="Microsoft YaHei"/>
                          <a:ea typeface="Microsoft YaHei"/>
                          <a:cs typeface="Microsoft YaHei"/>
                        </a:rPr>
                        <a:t>       </a:t>
                      </a:r>
                      <a:r>
                        <a:rPr sz="1200" kern="0" spc="90" dirty="0">
                          <a:solidFill>
                            <a:srgbClr val="FF0000">
                              <a:alpha val="100000"/>
                            </a:srgbClr>
                          </a:solidFill>
                          <a:latin typeface="Microsoft YaHei"/>
                          <a:ea typeface="Microsoft YaHei"/>
                          <a:cs typeface="Microsoft YaHei"/>
                        </a:rPr>
                        <a:t>定期检验。</a:t>
                      </a:r>
                      <a:endParaRPr sz="1200" dirty="0">
                        <a:latin typeface="Microsoft YaHei"/>
                        <a:ea typeface="Microsoft YaHei"/>
                        <a:cs typeface="Microsoft YaHei"/>
                      </a:endParaRPr>
                    </a:p>
                  </a:txBody>
                  <a:tcPr marL="0" marR="0" marT="0" marB="0">
                    <a:lnL w="12700" cap="flat" cmpd="sng" algn="ctr">
                      <a:solidFill>
                        <a:srgbClr val="8EBFD6"/>
                      </a:solidFill>
                      <a:prstDash val="solid"/>
                      <a:round/>
                      <a:headEnd type="none" w="med" len="med"/>
                      <a:tailEnd type="none" w="med" len="med"/>
                    </a:lnL>
                    <a:lnR>
                      <a:noFill/>
                    </a:lnR>
                    <a:lnT w="12700" cap="flat" cmpd="sng" algn="ctr">
                      <a:solidFill>
                        <a:srgbClr val="8EBFD6"/>
                      </a:solidFill>
                      <a:prstDash val="solid"/>
                      <a:round/>
                      <a:headEnd type="none" w="med" len="med"/>
                      <a:tailEnd type="none" w="med" len="med"/>
                    </a:lnT>
                    <a:lnB w="12700" cap="flat" cmpd="sng" algn="ctr">
                      <a:solidFill>
                        <a:srgbClr val="8EBFD6"/>
                      </a:solidFill>
                      <a:prstDash val="solid"/>
                      <a:round/>
                      <a:headEnd type="none" w="med" len="med"/>
                      <a:tailEnd type="none" w="med" len="med"/>
                    </a:lnB>
                  </a:tcPr>
                </a:tc>
                <a:extLst>
                  <a:ext uri="{0D108BD9-81ED-4DB2-BD59-A6C34878D82A}">
                    <a16:rowId xmlns:a16="http://schemas.microsoft.com/office/drawing/2014/main" val="10000"/>
                  </a:ext>
                </a:extLst>
              </a:tr>
              <a:tr h="1896110">
                <a:tc vMerge="1">
                  <a:txBody>
                    <a:bodyPr/>
                    <a:lstStyle/>
                    <a:p>
                      <a:pPr algn="l" rtl="0" eaLnBrk="0">
                        <a:lnSpc>
                          <a:spcPct val="100000"/>
                        </a:lnSpc>
                        <a:tabLst/>
                      </a:pPr>
                      <a:endParaRPr sz="1000" dirty="0">
                        <a:latin typeface="Arial"/>
                        <a:ea typeface="Arial"/>
                        <a:cs typeface="Arial"/>
                      </a:endParaRPr>
                    </a:p>
                  </a:txBody>
                  <a:tcPr marL="0" marR="0" marT="0" marB="0">
                    <a:lnL>
                      <a:noFill/>
                    </a:lnL>
                    <a:lnR w="12700" cap="flat" cmpd="sng" algn="ctr">
                      <a:solidFill>
                        <a:srgbClr val="8EBFD6"/>
                      </a:solidFill>
                      <a:prstDash val="solid"/>
                      <a:round/>
                      <a:headEnd type="none" w="med" len="med"/>
                      <a:tailEnd type="none" w="med" len="med"/>
                    </a:lnR>
                    <a:lnT w="12700" cap="flat" cmpd="sng" algn="ctr">
                      <a:solidFill>
                        <a:srgbClr val="8EBFD6"/>
                      </a:solidFill>
                      <a:prstDash val="solid"/>
                      <a:round/>
                      <a:headEnd type="none" w="med" len="med"/>
                      <a:tailEnd type="none" w="med" len="med"/>
                    </a:lnT>
                    <a:lnB w="12700" cap="flat" cmpd="sng" algn="ctr">
                      <a:solidFill>
                        <a:srgbClr val="8EBFD6"/>
                      </a:solidFill>
                      <a:prstDash val="solid"/>
                      <a:round/>
                      <a:headEnd type="none" w="med" len="med"/>
                      <a:tailEnd type="none" w="med" len="med"/>
                    </a:lnB>
                  </a:tcPr>
                </a:tc>
                <a:tc>
                  <a:txBody>
                    <a:bodyPr/>
                    <a:lstStyle/>
                    <a:p>
                      <a:pPr algn="l" rtl="0" eaLnBrk="0">
                        <a:lnSpc>
                          <a:spcPct val="100000"/>
                        </a:lnSpc>
                        <a:tabLst/>
                      </a:pPr>
                      <a:endParaRPr sz="1000" dirty="0">
                        <a:latin typeface="Arial"/>
                        <a:ea typeface="Arial"/>
                        <a:cs typeface="Arial"/>
                      </a:endParaRPr>
                    </a:p>
                  </a:txBody>
                  <a:tcPr marL="0" marR="0" marT="0" marB="0">
                    <a:lnL w="12700" cap="flat" cmpd="sng" algn="ctr">
                      <a:solidFill>
                        <a:srgbClr val="8EBFD6"/>
                      </a:solidFill>
                      <a:prstDash val="solid"/>
                      <a:round/>
                      <a:headEnd type="none" w="med" len="med"/>
                      <a:tailEnd type="none" w="med" len="med"/>
                    </a:lnL>
                    <a:lnR>
                      <a:noFill/>
                    </a:lnR>
                    <a:lnT>
                      <a:noFill/>
                    </a:lnT>
                    <a:lnB w="12700" cap="flat" cmpd="sng" algn="ctr">
                      <a:solidFill>
                        <a:srgbClr val="8EBFD6"/>
                      </a:solidFill>
                      <a:prstDash val="solid"/>
                      <a:round/>
                      <a:headEnd type="none" w="med" len="med"/>
                      <a:tailEnd type="none" w="med" len="med"/>
                    </a:lnB>
                  </a:tcPr>
                </a:tc>
                <a:tc>
                  <a:txBody>
                    <a:bodyPr/>
                    <a:lstStyle/>
                    <a:p>
                      <a:pPr algn="l" rtl="0" eaLnBrk="0">
                        <a:lnSpc>
                          <a:spcPct val="100000"/>
                        </a:lnSpc>
                        <a:tabLst/>
                      </a:pPr>
                      <a:endParaRPr sz="1000" dirty="0">
                        <a:latin typeface="Arial"/>
                        <a:ea typeface="Arial"/>
                        <a:cs typeface="Arial"/>
                      </a:endParaRPr>
                    </a:p>
                  </a:txBody>
                  <a:tcPr marL="0" marR="0" marT="0" marB="0">
                    <a:lnL>
                      <a:noFill/>
                    </a:lnL>
                    <a:lnR w="12700" cap="flat" cmpd="sng" algn="ctr">
                      <a:solidFill>
                        <a:srgbClr val="8EBFD6"/>
                      </a:solidFill>
                      <a:prstDash val="solid"/>
                      <a:round/>
                      <a:headEnd type="none" w="med" len="med"/>
                      <a:tailEnd type="none" w="med" len="med"/>
                    </a:lnR>
                    <a:lnT>
                      <a:noFill/>
                    </a:lnT>
                    <a:lnB w="12700" cap="flat" cmpd="sng" algn="ctr">
                      <a:solidFill>
                        <a:srgbClr val="8EBFD6"/>
                      </a:solidFill>
                      <a:prstDash val="solid"/>
                      <a:round/>
                      <a:headEnd type="none" w="med" len="med"/>
                      <a:tailEnd type="none" w="med" len="med"/>
                    </a:lnB>
                  </a:tcPr>
                </a:tc>
                <a:tc vMerge="1">
                  <a:txBody>
                    <a:bodyPr/>
                    <a:lstStyle/>
                    <a:p>
                      <a:pPr algn="l" rtl="0" eaLnBrk="0">
                        <a:lnSpc>
                          <a:spcPct val="100000"/>
                        </a:lnSpc>
                        <a:tabLst/>
                      </a:pPr>
                      <a:endParaRPr sz="1000" dirty="0">
                        <a:latin typeface="Arial"/>
                        <a:ea typeface="Arial"/>
                        <a:cs typeface="Arial"/>
                      </a:endParaRPr>
                    </a:p>
                  </a:txBody>
                  <a:tcPr marL="0" marR="0" marT="0" marB="0">
                    <a:lnL w="12700" cap="flat" cmpd="sng" algn="ctr">
                      <a:solidFill>
                        <a:srgbClr val="8EBFD6"/>
                      </a:solidFill>
                      <a:prstDash val="solid"/>
                      <a:round/>
                      <a:headEnd type="none" w="med" len="med"/>
                      <a:tailEnd type="none" w="med" len="med"/>
                    </a:lnL>
                    <a:lnR>
                      <a:noFill/>
                    </a:lnR>
                    <a:lnT w="12700" cap="flat" cmpd="sng" algn="ctr">
                      <a:solidFill>
                        <a:srgbClr val="8EBFD6"/>
                      </a:solidFill>
                      <a:prstDash val="solid"/>
                      <a:round/>
                      <a:headEnd type="none" w="med" len="med"/>
                      <a:tailEnd type="none" w="med" len="med"/>
                    </a:lnT>
                    <a:lnB w="12700" cap="flat" cmpd="sng" algn="ctr">
                      <a:solidFill>
                        <a:srgbClr val="8EBFD6"/>
                      </a:solidFill>
                      <a:prstDash val="solid"/>
                      <a:round/>
                      <a:headEnd type="none" w="med" len="med"/>
                      <a:tailEnd type="none" w="med" len="med"/>
                    </a:lnB>
                  </a:tcPr>
                </a:tc>
                <a:extLst>
                  <a:ext uri="{0D108BD9-81ED-4DB2-BD59-A6C34878D82A}">
                    <a16:rowId xmlns:a16="http://schemas.microsoft.com/office/drawing/2014/main" val="10001"/>
                  </a:ext>
                </a:extLst>
              </a:tr>
            </a:tbl>
          </a:graphicData>
        </a:graphic>
      </p:graphicFrame>
      <p:sp>
        <p:nvSpPr>
          <p:cNvPr id="2030" name="textbox 2030"/>
          <p:cNvSpPr/>
          <p:nvPr/>
        </p:nvSpPr>
        <p:spPr>
          <a:xfrm>
            <a:off x="702236" y="510426"/>
            <a:ext cx="8160384" cy="1052194"/>
          </a:xfrm>
          <a:prstGeom prst="rect">
            <a:avLst/>
          </a:prstGeom>
          <a:noFill/>
          <a:ln w="0" cap="flat">
            <a:noFill/>
            <a:prstDash val="solid"/>
            <a:miter lim="0"/>
          </a:ln>
        </p:spPr>
        <p:txBody>
          <a:bodyPr vert="horz" wrap="square" lIns="0" tIns="0" rIns="0" bIns="0"/>
          <a:lstStyle/>
          <a:p>
            <a:pPr algn="l" rtl="0" eaLnBrk="0">
              <a:lnSpc>
                <a:spcPct val="83341"/>
              </a:lnSpc>
              <a:tabLst/>
            </a:pPr>
            <a:endParaRPr sz="100" dirty="0">
              <a:latin typeface="Arial"/>
              <a:ea typeface="Arial"/>
              <a:cs typeface="Arial"/>
            </a:endParaRPr>
          </a:p>
          <a:p>
            <a:pPr algn="r" rtl="0" eaLnBrk="0">
              <a:lnSpc>
                <a:spcPts val="4227"/>
              </a:lnSpc>
              <a:tabLst/>
            </a:pPr>
            <a:r>
              <a:rPr sz="3200" b="1" kern="0" spc="-80" dirty="0">
                <a:solidFill>
                  <a:srgbClr val="000000">
                    <a:alpha val="100000"/>
                  </a:srgbClr>
                </a:solidFill>
                <a:latin typeface="Microsoft YaHei"/>
                <a:ea typeface="Microsoft YaHei"/>
                <a:cs typeface="Microsoft YaHei"/>
              </a:rPr>
              <a:t>《城镇燃气经营安全重大隐患判定标准》解析</a:t>
            </a:r>
            <a:endParaRPr sz="3200" dirty="0">
              <a:latin typeface="Microsoft YaHei"/>
              <a:ea typeface="Microsoft YaHei"/>
              <a:cs typeface="Microsoft YaHei"/>
            </a:endParaRPr>
          </a:p>
          <a:p>
            <a:pPr algn="l" rtl="0" eaLnBrk="0">
              <a:lnSpc>
                <a:spcPct val="104000"/>
              </a:lnSpc>
              <a:tabLst/>
            </a:pPr>
            <a:endParaRPr sz="1000" dirty="0">
              <a:latin typeface="Arial"/>
              <a:ea typeface="Arial"/>
              <a:cs typeface="Arial"/>
            </a:endParaRPr>
          </a:p>
          <a:p>
            <a:pPr algn="l" rtl="0" eaLnBrk="0">
              <a:lnSpc>
                <a:spcPct val="100000"/>
              </a:lnSpc>
              <a:tabLst/>
            </a:pPr>
            <a:endParaRPr sz="400" dirty="0">
              <a:latin typeface="Arial"/>
              <a:ea typeface="Arial"/>
              <a:cs typeface="Arial"/>
            </a:endParaRPr>
          </a:p>
          <a:p>
            <a:pPr marL="52069" algn="l" rtl="0" eaLnBrk="0">
              <a:lnSpc>
                <a:spcPts val="2123"/>
              </a:lnSpc>
              <a:spcBef>
                <a:spcPts val="1"/>
              </a:spcBef>
              <a:tabLst/>
            </a:pPr>
            <a:r>
              <a:rPr sz="1600" kern="0" spc="0" dirty="0">
                <a:solidFill>
                  <a:srgbClr val="FF0000">
                    <a:alpha val="100000"/>
                  </a:srgbClr>
                </a:solidFill>
                <a:latin typeface="Wingdings"/>
                <a:ea typeface="Wingdings"/>
                <a:cs typeface="Wingdings"/>
              </a:rPr>
              <a:t>n</a:t>
            </a:r>
            <a:r>
              <a:rPr sz="1600" kern="0" spc="-570" dirty="0">
                <a:solidFill>
                  <a:srgbClr val="FF0000">
                    <a:alpha val="100000"/>
                  </a:srgbClr>
                </a:solidFill>
                <a:latin typeface="Wingdings"/>
                <a:ea typeface="Wingdings"/>
                <a:cs typeface="Wingdings"/>
              </a:rPr>
              <a:t> </a:t>
            </a:r>
            <a:r>
              <a:rPr sz="1600" kern="0" spc="0" dirty="0">
                <a:solidFill>
                  <a:srgbClr val="000000">
                    <a:alpha val="100000"/>
                  </a:srgbClr>
                </a:solidFill>
                <a:latin typeface="Microsoft YaHei"/>
                <a:ea typeface="Microsoft YaHei"/>
                <a:cs typeface="Microsoft YaHei"/>
              </a:rPr>
              <a:t>第七条  燃气经营者在气瓶安全管理中 ，有下列情形之一的 ，判定</a:t>
            </a:r>
            <a:r>
              <a:rPr sz="1600" kern="0" spc="-10" dirty="0">
                <a:solidFill>
                  <a:srgbClr val="000000">
                    <a:alpha val="100000"/>
                  </a:srgbClr>
                </a:solidFill>
                <a:latin typeface="Microsoft YaHei"/>
                <a:ea typeface="Microsoft YaHei"/>
                <a:cs typeface="Microsoft YaHei"/>
              </a:rPr>
              <a:t>为重大隐患:（ 3种）</a:t>
            </a:r>
            <a:endParaRPr sz="1600" dirty="0">
              <a:latin typeface="Microsoft YaHei"/>
              <a:ea typeface="Microsoft YaHei"/>
              <a:cs typeface="Microsoft YaHei"/>
            </a:endParaRPr>
          </a:p>
        </p:txBody>
      </p:sp>
      <p:pic>
        <p:nvPicPr>
          <p:cNvPr id="2032" name="picture 2032"/>
          <p:cNvPicPr>
            <a:picLocks noChangeAspect="1"/>
          </p:cNvPicPr>
          <p:nvPr/>
        </p:nvPicPr>
        <p:blipFill>
          <a:blip r:embed="rId2"/>
          <a:stretch>
            <a:fillRect/>
          </a:stretch>
        </p:blipFill>
        <p:spPr>
          <a:xfrm rot="21600000">
            <a:off x="3462528" y="4485132"/>
            <a:ext cx="1892807" cy="1728216"/>
          </a:xfrm>
          <a:prstGeom prst="rect">
            <a:avLst/>
          </a:prstGeom>
        </p:spPr>
      </p:pic>
      <p:pic>
        <p:nvPicPr>
          <p:cNvPr id="2034" name="picture 2034"/>
          <p:cNvPicPr>
            <a:picLocks noChangeAspect="1"/>
          </p:cNvPicPr>
          <p:nvPr/>
        </p:nvPicPr>
        <p:blipFill>
          <a:blip r:embed="rId3"/>
          <a:stretch>
            <a:fillRect/>
          </a:stretch>
        </p:blipFill>
        <p:spPr>
          <a:xfrm rot="21600000">
            <a:off x="5650991" y="4483607"/>
            <a:ext cx="1770887" cy="1728216"/>
          </a:xfrm>
          <a:prstGeom prst="rect">
            <a:avLst/>
          </a:prstGeom>
        </p:spPr>
      </p:pic>
      <p:sp>
        <p:nvSpPr>
          <p:cNvPr id="2036" name="textbox 2036"/>
          <p:cNvSpPr/>
          <p:nvPr/>
        </p:nvSpPr>
        <p:spPr>
          <a:xfrm>
            <a:off x="4276253" y="1802229"/>
            <a:ext cx="3615690" cy="295275"/>
          </a:xfrm>
          <a:prstGeom prst="rect">
            <a:avLst/>
          </a:prstGeom>
          <a:noFill/>
          <a:ln w="0" cap="flat">
            <a:noFill/>
            <a:prstDash val="solid"/>
            <a:miter lim="0"/>
          </a:ln>
        </p:spPr>
        <p:txBody>
          <a:bodyPr vert="horz" wrap="square" lIns="0" tIns="0" rIns="0" bIns="0"/>
          <a:lstStyle/>
          <a:p>
            <a:pPr algn="l" rtl="0" eaLnBrk="0">
              <a:lnSpc>
                <a:spcPct val="83341"/>
              </a:lnSpc>
              <a:tabLst/>
            </a:pPr>
            <a:endParaRPr sz="100" dirty="0">
              <a:latin typeface="Arial"/>
              <a:ea typeface="Arial"/>
              <a:cs typeface="Arial"/>
            </a:endParaRPr>
          </a:p>
          <a:p>
            <a:pPr algn="r" rtl="0" eaLnBrk="0">
              <a:lnSpc>
                <a:spcPts val="2123"/>
              </a:lnSpc>
              <a:tabLst/>
            </a:pPr>
            <a:r>
              <a:rPr sz="1600" kern="0" spc="-20" dirty="0">
                <a:solidFill>
                  <a:srgbClr val="000000">
                    <a:alpha val="100000"/>
                  </a:srgbClr>
                </a:solidFill>
                <a:latin typeface="Microsoft YaHei"/>
                <a:ea typeface="Microsoft YaHei"/>
                <a:cs typeface="Microsoft YaHei"/>
              </a:rPr>
              <a:t>（ 一 ）擅自为非自有气瓶充装燃气 ；</a:t>
            </a:r>
            <a:endParaRPr sz="1600" dirty="0">
              <a:latin typeface="Microsoft YaHei"/>
              <a:ea typeface="Microsoft YaHei"/>
              <a:cs typeface="Microsoft YaHei"/>
            </a:endParaRPr>
          </a:p>
        </p:txBody>
      </p:sp>
      <p:pic>
        <p:nvPicPr>
          <p:cNvPr id="2038" name="picture 2038"/>
          <p:cNvPicPr>
            <a:picLocks noChangeAspect="1"/>
          </p:cNvPicPr>
          <p:nvPr/>
        </p:nvPicPr>
        <p:blipFill>
          <a:blip r:embed="rId4"/>
          <a:stretch>
            <a:fillRect/>
          </a:stretch>
        </p:blipFill>
        <p:spPr>
          <a:xfrm rot="21600000">
            <a:off x="11472671" y="0"/>
            <a:ext cx="719328" cy="720852"/>
          </a:xfrm>
          <a:prstGeom prst="rect">
            <a:avLst/>
          </a:prstGeom>
        </p:spPr>
      </p:pic>
      <p:pic>
        <p:nvPicPr>
          <p:cNvPr id="2040" name="picture 2040"/>
          <p:cNvPicPr>
            <a:picLocks noChangeAspect="1"/>
          </p:cNvPicPr>
          <p:nvPr/>
        </p:nvPicPr>
        <p:blipFill>
          <a:blip r:embed="rId5"/>
          <a:stretch>
            <a:fillRect/>
          </a:stretch>
        </p:blipFill>
        <p:spPr>
          <a:xfrm rot="21600000">
            <a:off x="0" y="6138671"/>
            <a:ext cx="720852" cy="719328"/>
          </a:xfrm>
          <a:prstGeom prst="rect">
            <a:avLst/>
          </a:prstGeom>
        </p:spPr>
      </p:pic>
      <p:pic>
        <p:nvPicPr>
          <p:cNvPr id="2042" name="picture 2042"/>
          <p:cNvPicPr>
            <a:picLocks noChangeAspect="1"/>
          </p:cNvPicPr>
          <p:nvPr/>
        </p:nvPicPr>
        <p:blipFill>
          <a:blip r:embed="rId6"/>
          <a:stretch>
            <a:fillRect/>
          </a:stretch>
        </p:blipFill>
        <p:spPr>
          <a:xfrm rot="21600000">
            <a:off x="720090" y="1619250"/>
            <a:ext cx="10751184" cy="12700"/>
          </a:xfrm>
          <a:prstGeom prst="rect">
            <a:avLst/>
          </a:prstGeom>
        </p:spPr>
      </p:pic>
      <p:pic>
        <p:nvPicPr>
          <p:cNvPr id="2044" name="picture 2044"/>
          <p:cNvPicPr>
            <a:picLocks noChangeAspect="1"/>
          </p:cNvPicPr>
          <p:nvPr/>
        </p:nvPicPr>
        <p:blipFill>
          <a:blip r:embed="rId7"/>
          <a:stretch>
            <a:fillRect/>
          </a:stretch>
        </p:blipFill>
        <p:spPr>
          <a:xfrm rot="21600000">
            <a:off x="5481320" y="4411979"/>
            <a:ext cx="12700" cy="1800225"/>
          </a:xfrm>
          <a:prstGeom prst="rect">
            <a:avLst/>
          </a:prstGeom>
        </p:spPr>
      </p:pic>
    </p:spTree>
  </p:cSld>
  <p:clrMapOvr>
    <a:masterClrMapping/>
  </p:clrMapOvr>
</p:sld>
</file>

<file path=ppt/slides/slide94.xml><?xml version="1.0" encoding="utf-8"?>
<p:sld xmlns:a16="http://schemas.microsoft.com/office/drawing/2014/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6" name="rect 2046"/>
          <p:cNvSpPr/>
          <p:nvPr/>
        </p:nvSpPr>
        <p:spPr>
          <a:xfrm>
            <a:off x="0" y="0"/>
            <a:ext cx="12192000" cy="6858000"/>
          </a:xfrm>
          <a:prstGeom prst="rect">
            <a:avLst/>
          </a:prstGeom>
          <a:solidFill>
            <a:srgbClr val="E4F4FB">
              <a:alpha val="100000"/>
            </a:srgbClr>
          </a:solidFill>
          <a:ln w="0" cap="flat">
            <a:noFill/>
            <a:prstDash val="solid"/>
            <a:miter lim="0"/>
          </a:ln>
        </p:spPr>
        <p:txBody>
          <a:bodyPr rtlCol="0"/>
          <a:lstStyle/>
          <a:p>
            <a:pPr algn="ctr"/>
            <a:endParaRPr lang="zh-CN" altLang="en-US"/>
          </a:p>
        </p:txBody>
      </p:sp>
      <p:grpSp>
        <p:nvGrpSpPr>
          <p:cNvPr id="164" name="group 164"/>
          <p:cNvGrpSpPr/>
          <p:nvPr/>
        </p:nvGrpSpPr>
        <p:grpSpPr>
          <a:xfrm rot="21600000">
            <a:off x="720852" y="1626107"/>
            <a:ext cx="10750296" cy="4568952"/>
            <a:chOff x="0" y="0"/>
            <a:chExt cx="10750296" cy="4568952"/>
          </a:xfrm>
        </p:grpSpPr>
        <p:sp>
          <p:nvSpPr>
            <p:cNvPr id="2048" name="path 2048"/>
            <p:cNvSpPr/>
            <p:nvPr/>
          </p:nvSpPr>
          <p:spPr>
            <a:xfrm>
              <a:off x="0" y="0"/>
              <a:ext cx="10750296" cy="4568952"/>
            </a:xfrm>
            <a:custGeom>
              <a:avLst/>
              <a:gdLst/>
              <a:ahLst/>
              <a:cxnLst/>
              <a:rect l="0" t="0" r="0" b="0"/>
              <a:pathLst>
                <a:path w="16929" h="7195">
                  <a:moveTo>
                    <a:pt x="0" y="0"/>
                  </a:moveTo>
                  <a:lnTo>
                    <a:pt x="16929" y="0"/>
                  </a:lnTo>
                  <a:lnTo>
                    <a:pt x="16929" y="1092"/>
                  </a:lnTo>
                  <a:lnTo>
                    <a:pt x="0" y="1092"/>
                  </a:lnTo>
                  <a:lnTo>
                    <a:pt x="0" y="0"/>
                  </a:lnTo>
                  <a:close/>
                </a:path>
                <a:path w="16929" h="7195">
                  <a:moveTo>
                    <a:pt x="0" y="2184"/>
                  </a:moveTo>
                  <a:lnTo>
                    <a:pt x="4171" y="2184"/>
                  </a:lnTo>
                  <a:lnTo>
                    <a:pt x="4171" y="7195"/>
                  </a:lnTo>
                  <a:lnTo>
                    <a:pt x="0" y="7195"/>
                  </a:lnTo>
                  <a:lnTo>
                    <a:pt x="0" y="2184"/>
                  </a:lnTo>
                  <a:close/>
                </a:path>
                <a:path w="16929" h="7195">
                  <a:moveTo>
                    <a:pt x="4171" y="2184"/>
                  </a:moveTo>
                  <a:lnTo>
                    <a:pt x="11138" y="2184"/>
                  </a:lnTo>
                  <a:lnTo>
                    <a:pt x="11138" y="4034"/>
                  </a:lnTo>
                  <a:lnTo>
                    <a:pt x="4171" y="4034"/>
                  </a:lnTo>
                  <a:lnTo>
                    <a:pt x="4171" y="2184"/>
                  </a:lnTo>
                  <a:close/>
                </a:path>
                <a:path w="16929" h="7195">
                  <a:moveTo>
                    <a:pt x="11138" y="2184"/>
                  </a:moveTo>
                  <a:lnTo>
                    <a:pt x="16929" y="2184"/>
                  </a:lnTo>
                  <a:lnTo>
                    <a:pt x="16929" y="7195"/>
                  </a:lnTo>
                  <a:lnTo>
                    <a:pt x="11138" y="7195"/>
                  </a:lnTo>
                  <a:lnTo>
                    <a:pt x="11138" y="2184"/>
                  </a:lnTo>
                  <a:close/>
                </a:path>
              </a:pathLst>
            </a:custGeom>
            <a:solidFill>
              <a:srgbClr val="B9D6E6">
                <a:alpha val="100000"/>
              </a:srgbClr>
            </a:solidFill>
            <a:ln w="0" cap="flat">
              <a:noFill/>
              <a:prstDash val="solid"/>
              <a:miter lim="0"/>
            </a:ln>
          </p:spPr>
          <p:txBody>
            <a:bodyPr rtlCol="0"/>
            <a:lstStyle/>
            <a:p>
              <a:pPr algn="ctr"/>
              <a:endParaRPr lang="zh-CN" altLang="en-US"/>
            </a:p>
          </p:txBody>
        </p:sp>
        <p:sp>
          <p:nvSpPr>
            <p:cNvPr id="2050" name="path 2050"/>
            <p:cNvSpPr/>
            <p:nvPr/>
          </p:nvSpPr>
          <p:spPr>
            <a:xfrm>
              <a:off x="0" y="693420"/>
              <a:ext cx="10750295" cy="3875531"/>
            </a:xfrm>
            <a:custGeom>
              <a:avLst/>
              <a:gdLst/>
              <a:ahLst/>
              <a:cxnLst/>
              <a:rect l="0" t="0" r="0" b="0"/>
              <a:pathLst>
                <a:path w="16929" h="6103">
                  <a:moveTo>
                    <a:pt x="0" y="0"/>
                  </a:moveTo>
                  <a:lnTo>
                    <a:pt x="4171" y="0"/>
                  </a:lnTo>
                  <a:lnTo>
                    <a:pt x="4171" y="1091"/>
                  </a:lnTo>
                  <a:lnTo>
                    <a:pt x="0" y="1091"/>
                  </a:lnTo>
                  <a:lnTo>
                    <a:pt x="0" y="0"/>
                  </a:lnTo>
                  <a:close/>
                </a:path>
                <a:path w="16929" h="6103">
                  <a:moveTo>
                    <a:pt x="4171" y="0"/>
                  </a:moveTo>
                  <a:lnTo>
                    <a:pt x="11138" y="0"/>
                  </a:lnTo>
                  <a:lnTo>
                    <a:pt x="11138" y="1091"/>
                  </a:lnTo>
                  <a:lnTo>
                    <a:pt x="4171" y="1091"/>
                  </a:lnTo>
                  <a:lnTo>
                    <a:pt x="4171" y="0"/>
                  </a:lnTo>
                  <a:close/>
                </a:path>
                <a:path w="16929" h="6103">
                  <a:moveTo>
                    <a:pt x="11138" y="0"/>
                  </a:moveTo>
                  <a:lnTo>
                    <a:pt x="16929" y="0"/>
                  </a:lnTo>
                  <a:lnTo>
                    <a:pt x="16929" y="1091"/>
                  </a:lnTo>
                  <a:lnTo>
                    <a:pt x="11138" y="1091"/>
                  </a:lnTo>
                  <a:lnTo>
                    <a:pt x="11138" y="0"/>
                  </a:lnTo>
                  <a:close/>
                </a:path>
                <a:path w="16929" h="6103">
                  <a:moveTo>
                    <a:pt x="4171" y="2942"/>
                  </a:moveTo>
                  <a:lnTo>
                    <a:pt x="11138" y="2942"/>
                  </a:lnTo>
                  <a:lnTo>
                    <a:pt x="11138" y="6103"/>
                  </a:lnTo>
                  <a:lnTo>
                    <a:pt x="4171" y="6103"/>
                  </a:lnTo>
                  <a:lnTo>
                    <a:pt x="4171" y="2942"/>
                  </a:lnTo>
                  <a:close/>
                </a:path>
              </a:pathLst>
            </a:custGeom>
            <a:solidFill>
              <a:srgbClr val="FFFFFF">
                <a:alpha val="100000"/>
              </a:srgbClr>
            </a:solidFill>
            <a:ln w="0" cap="flat">
              <a:noFill/>
              <a:prstDash val="solid"/>
              <a:miter lim="0"/>
            </a:ln>
          </p:spPr>
          <p:txBody>
            <a:bodyPr rtlCol="0"/>
            <a:lstStyle/>
            <a:p>
              <a:pPr algn="ctr"/>
              <a:endParaRPr lang="zh-CN" altLang="en-US"/>
            </a:p>
          </p:txBody>
        </p:sp>
      </p:grpSp>
      <p:graphicFrame>
        <p:nvGraphicFramePr>
          <p:cNvPr id="2052" name="table 2052"/>
          <p:cNvGraphicFramePr>
            <a:graphicFrameLocks noGrp="1"/>
          </p:cNvGraphicFramePr>
          <p:nvPr/>
        </p:nvGraphicFramePr>
        <p:xfrm>
          <a:off x="720090" y="2312670"/>
          <a:ext cx="10750549" cy="3887470"/>
        </p:xfrm>
        <a:graphic>
          <a:graphicData uri="http://schemas.openxmlformats.org/drawingml/2006/table">
            <a:tbl>
              <a:tblPr/>
              <a:tblGrid>
                <a:gridCol w="2649220">
                  <a:extLst>
                    <a:ext uri="{9D8B030D-6E8A-4147-A177-3AD203B41FA5}">
                      <a16:colId xmlns:a16="http://schemas.microsoft.com/office/drawing/2014/main" val="20000"/>
                    </a:ext>
                  </a:extLst>
                </a:gridCol>
                <a:gridCol w="4424045">
                  <a:extLst>
                    <a:ext uri="{9D8B030D-6E8A-4147-A177-3AD203B41FA5}">
                      <a16:colId xmlns:a16="http://schemas.microsoft.com/office/drawing/2014/main" val="20001"/>
                    </a:ext>
                  </a:extLst>
                </a:gridCol>
                <a:gridCol w="3677284">
                  <a:extLst>
                    <a:ext uri="{9D8B030D-6E8A-4147-A177-3AD203B41FA5}">
                      <a16:colId xmlns:a16="http://schemas.microsoft.com/office/drawing/2014/main" val="20002"/>
                    </a:ext>
                  </a:extLst>
                </a:gridCol>
              </a:tblGrid>
              <a:tr h="3887470">
                <a:tc>
                  <a:txBody>
                    <a:bodyPr/>
                    <a:lstStyle/>
                    <a:p>
                      <a:pPr algn="l" rtl="0" eaLnBrk="0">
                        <a:lnSpc>
                          <a:spcPct val="180000"/>
                        </a:lnSpc>
                        <a:tabLst/>
                      </a:pPr>
                      <a:endParaRPr sz="1000" dirty="0">
                        <a:latin typeface="Arial"/>
                        <a:ea typeface="Arial"/>
                        <a:cs typeface="Arial"/>
                      </a:endParaRPr>
                    </a:p>
                    <a:p>
                      <a:pPr marL="872489" algn="l" rtl="0" eaLnBrk="0">
                        <a:lnSpc>
                          <a:spcPct val="84000"/>
                        </a:lnSpc>
                        <a:spcBef>
                          <a:spcPts val="4"/>
                        </a:spcBef>
                        <a:tabLst/>
                      </a:pPr>
                      <a:r>
                        <a:rPr sz="1600" kern="0" spc="120" dirty="0">
                          <a:solidFill>
                            <a:srgbClr val="000000">
                              <a:alpha val="100000"/>
                            </a:srgbClr>
                          </a:solidFill>
                          <a:latin typeface="Microsoft YaHei"/>
                          <a:ea typeface="Microsoft YaHei"/>
                          <a:cs typeface="Microsoft YaHei"/>
                        </a:rPr>
                        <a:t>检查要点</a:t>
                      </a:r>
                      <a:endParaRPr sz="1600" dirty="0">
                        <a:latin typeface="Microsoft YaHei"/>
                        <a:ea typeface="Microsoft YaHei"/>
                        <a:cs typeface="Microsoft YaHei"/>
                      </a:endParaRPr>
                    </a:p>
                    <a:p>
                      <a:pPr algn="l" rtl="0" eaLnBrk="0">
                        <a:lnSpc>
                          <a:spcPct val="110000"/>
                        </a:lnSpc>
                        <a:tabLst/>
                      </a:pPr>
                      <a:endParaRPr sz="1000" dirty="0">
                        <a:latin typeface="Arial"/>
                        <a:ea typeface="Arial"/>
                        <a:cs typeface="Arial"/>
                      </a:endParaRPr>
                    </a:p>
                    <a:p>
                      <a:pPr algn="l" rtl="0" eaLnBrk="0">
                        <a:lnSpc>
                          <a:spcPct val="110000"/>
                        </a:lnSpc>
                        <a:tabLst/>
                      </a:pPr>
                      <a:endParaRPr sz="1000" dirty="0">
                        <a:latin typeface="Arial"/>
                        <a:ea typeface="Arial"/>
                        <a:cs typeface="Arial"/>
                      </a:endParaRPr>
                    </a:p>
                    <a:p>
                      <a:pPr algn="l" rtl="0" eaLnBrk="0">
                        <a:lnSpc>
                          <a:spcPct val="111000"/>
                        </a:lnSpc>
                        <a:tabLst/>
                      </a:pPr>
                      <a:endParaRPr sz="1000" dirty="0">
                        <a:latin typeface="Arial"/>
                        <a:ea typeface="Arial"/>
                        <a:cs typeface="Arial"/>
                      </a:endParaRPr>
                    </a:p>
                    <a:p>
                      <a:pPr algn="l" rtl="0" eaLnBrk="0">
                        <a:lnSpc>
                          <a:spcPct val="111000"/>
                        </a:lnSpc>
                        <a:tabLst/>
                      </a:pPr>
                      <a:endParaRPr sz="1000" dirty="0">
                        <a:latin typeface="Arial"/>
                        <a:ea typeface="Arial"/>
                        <a:cs typeface="Arial"/>
                      </a:endParaRPr>
                    </a:p>
                    <a:p>
                      <a:pPr algn="l" rtl="0" eaLnBrk="0">
                        <a:lnSpc>
                          <a:spcPct val="111000"/>
                        </a:lnSpc>
                        <a:tabLst/>
                      </a:pPr>
                      <a:endParaRPr sz="1000" dirty="0">
                        <a:latin typeface="Arial"/>
                        <a:ea typeface="Arial"/>
                        <a:cs typeface="Arial"/>
                      </a:endParaRPr>
                    </a:p>
                    <a:p>
                      <a:pPr algn="l" rtl="0" eaLnBrk="0">
                        <a:lnSpc>
                          <a:spcPct val="111000"/>
                        </a:lnSpc>
                        <a:tabLst/>
                      </a:pPr>
                      <a:endParaRPr sz="1000" dirty="0">
                        <a:latin typeface="Arial"/>
                        <a:ea typeface="Arial"/>
                        <a:cs typeface="Arial"/>
                      </a:endParaRPr>
                    </a:p>
                    <a:p>
                      <a:pPr algn="l" rtl="0" eaLnBrk="0">
                        <a:lnSpc>
                          <a:spcPct val="111000"/>
                        </a:lnSpc>
                        <a:tabLst/>
                      </a:pPr>
                      <a:endParaRPr sz="1000" dirty="0">
                        <a:latin typeface="Arial"/>
                        <a:ea typeface="Arial"/>
                        <a:cs typeface="Arial"/>
                      </a:endParaRPr>
                    </a:p>
                    <a:p>
                      <a:pPr algn="l" rtl="0" eaLnBrk="0">
                        <a:lnSpc>
                          <a:spcPct val="111000"/>
                        </a:lnSpc>
                        <a:tabLst/>
                      </a:pPr>
                      <a:endParaRPr sz="1000" dirty="0">
                        <a:latin typeface="Arial"/>
                        <a:ea typeface="Arial"/>
                        <a:cs typeface="Arial"/>
                      </a:endParaRPr>
                    </a:p>
                    <a:p>
                      <a:pPr algn="l" rtl="0" eaLnBrk="0">
                        <a:lnSpc>
                          <a:spcPct val="111000"/>
                        </a:lnSpc>
                        <a:tabLst/>
                      </a:pPr>
                      <a:endParaRPr sz="1000" dirty="0">
                        <a:latin typeface="Arial"/>
                        <a:ea typeface="Arial"/>
                        <a:cs typeface="Arial"/>
                      </a:endParaRPr>
                    </a:p>
                    <a:p>
                      <a:pPr algn="l" rtl="0" eaLnBrk="0">
                        <a:lnSpc>
                          <a:spcPct val="126000"/>
                        </a:lnSpc>
                        <a:tabLst/>
                      </a:pPr>
                      <a:endParaRPr sz="300" dirty="0">
                        <a:latin typeface="Arial"/>
                        <a:ea typeface="Arial"/>
                        <a:cs typeface="Arial"/>
                      </a:endParaRPr>
                    </a:p>
                    <a:p>
                      <a:pPr marL="232409" indent="9525" algn="l" rtl="0" eaLnBrk="0">
                        <a:lnSpc>
                          <a:spcPct val="105000"/>
                        </a:lnSpc>
                        <a:spcBef>
                          <a:spcPts val="3"/>
                        </a:spcBef>
                        <a:tabLst/>
                      </a:pPr>
                      <a:r>
                        <a:rPr sz="1500" kern="0" spc="80" dirty="0">
                          <a:solidFill>
                            <a:srgbClr val="000000">
                              <a:alpha val="100000"/>
                            </a:srgbClr>
                          </a:solidFill>
                          <a:latin typeface="Microsoft YaHei"/>
                          <a:ea typeface="Microsoft YaHei"/>
                          <a:cs typeface="Microsoft YaHei"/>
                        </a:rPr>
                        <a:t>随机抽查瓶装燃气销售</a:t>
                      </a:r>
                      <a:r>
                        <a:rPr sz="1500" kern="0" spc="10" dirty="0">
                          <a:solidFill>
                            <a:srgbClr val="000000">
                              <a:alpha val="100000"/>
                            </a:srgbClr>
                          </a:solidFill>
                          <a:latin typeface="Microsoft YaHei"/>
                          <a:ea typeface="Microsoft YaHei"/>
                          <a:cs typeface="Microsoft YaHei"/>
                        </a:rPr>
                        <a:t>        </a:t>
                      </a:r>
                      <a:r>
                        <a:rPr sz="1500" kern="0" spc="50" dirty="0">
                          <a:solidFill>
                            <a:srgbClr val="000000">
                              <a:alpha val="100000"/>
                            </a:srgbClr>
                          </a:solidFill>
                          <a:latin typeface="Microsoft YaHei"/>
                          <a:ea typeface="Microsoft YaHei"/>
                          <a:cs typeface="Microsoft YaHei"/>
                        </a:rPr>
                        <a:t>现场。</a:t>
                      </a:r>
                      <a:endParaRPr sz="1500" dirty="0">
                        <a:latin typeface="Microsoft YaHei"/>
                        <a:ea typeface="Microsoft YaHei"/>
                        <a:cs typeface="Microsoft YaHei"/>
                      </a:endParaRPr>
                    </a:p>
                  </a:txBody>
                  <a:tcPr marL="0" marR="0" marT="0" marB="0">
                    <a:lnL>
                      <a:noFill/>
                    </a:lnL>
                    <a:lnR w="12700" cap="flat" cmpd="sng" algn="ctr">
                      <a:solidFill>
                        <a:srgbClr val="8EBFD6"/>
                      </a:solidFill>
                      <a:prstDash val="solid"/>
                      <a:round/>
                      <a:headEnd type="none" w="med" len="med"/>
                      <a:tailEnd type="none" w="med" len="med"/>
                    </a:lnR>
                    <a:lnT w="12700" cap="flat" cmpd="sng" algn="ctr">
                      <a:solidFill>
                        <a:srgbClr val="8EBFD6"/>
                      </a:solidFill>
                      <a:prstDash val="solid"/>
                      <a:round/>
                      <a:headEnd type="none" w="med" len="med"/>
                      <a:tailEnd type="none" w="med" len="med"/>
                    </a:lnT>
                    <a:lnB w="12700" cap="flat" cmpd="sng" algn="ctr">
                      <a:solidFill>
                        <a:srgbClr val="8EBFD6"/>
                      </a:solidFill>
                      <a:prstDash val="solid"/>
                      <a:round/>
                      <a:headEnd type="none" w="med" len="med"/>
                      <a:tailEnd type="none" w="med" len="med"/>
                    </a:lnB>
                  </a:tcPr>
                </a:tc>
                <a:tc>
                  <a:txBody>
                    <a:bodyPr/>
                    <a:lstStyle/>
                    <a:p>
                      <a:pPr algn="l" rtl="0" eaLnBrk="0">
                        <a:lnSpc>
                          <a:spcPct val="179000"/>
                        </a:lnSpc>
                        <a:tabLst/>
                      </a:pPr>
                      <a:endParaRPr sz="1000" dirty="0">
                        <a:latin typeface="Arial"/>
                        <a:ea typeface="Arial"/>
                        <a:cs typeface="Arial"/>
                      </a:endParaRPr>
                    </a:p>
                    <a:p>
                      <a:pPr algn="l" rtl="0" eaLnBrk="0">
                        <a:lnSpc>
                          <a:spcPct val="7963"/>
                        </a:lnSpc>
                        <a:tabLst/>
                      </a:pPr>
                      <a:endParaRPr sz="100" dirty="0">
                        <a:latin typeface="Arial"/>
                        <a:ea typeface="Arial"/>
                        <a:cs typeface="Arial"/>
                      </a:endParaRPr>
                    </a:p>
                    <a:p>
                      <a:pPr marL="1762125" algn="l" rtl="0" eaLnBrk="0">
                        <a:lnSpc>
                          <a:spcPct val="84000"/>
                        </a:lnSpc>
                        <a:tabLst/>
                      </a:pPr>
                      <a:r>
                        <a:rPr sz="1600" kern="0" spc="120" dirty="0">
                          <a:solidFill>
                            <a:srgbClr val="000000">
                              <a:alpha val="100000"/>
                            </a:srgbClr>
                          </a:solidFill>
                          <a:latin typeface="Microsoft YaHei"/>
                          <a:ea typeface="Microsoft YaHei"/>
                          <a:cs typeface="Microsoft YaHei"/>
                        </a:rPr>
                        <a:t>判定标准</a:t>
                      </a:r>
                      <a:endParaRPr sz="1600" dirty="0">
                        <a:latin typeface="Microsoft YaHei"/>
                        <a:ea typeface="Microsoft YaHei"/>
                        <a:cs typeface="Microsoft YaHei"/>
                      </a:endParaRPr>
                    </a:p>
                    <a:p>
                      <a:pPr algn="l" rtl="0" eaLnBrk="0">
                        <a:lnSpc>
                          <a:spcPct val="122000"/>
                        </a:lnSpc>
                        <a:tabLst/>
                      </a:pPr>
                      <a:endParaRPr sz="1000" dirty="0">
                        <a:latin typeface="Arial"/>
                        <a:ea typeface="Arial"/>
                        <a:cs typeface="Arial"/>
                      </a:endParaRPr>
                    </a:p>
                    <a:p>
                      <a:pPr algn="l" rtl="0" eaLnBrk="0">
                        <a:lnSpc>
                          <a:spcPct val="123000"/>
                        </a:lnSpc>
                        <a:tabLst/>
                      </a:pPr>
                      <a:endParaRPr sz="1000" dirty="0">
                        <a:latin typeface="Arial"/>
                        <a:ea typeface="Arial"/>
                        <a:cs typeface="Arial"/>
                      </a:endParaRPr>
                    </a:p>
                    <a:p>
                      <a:pPr marL="233045" indent="78105" algn="l" rtl="0" eaLnBrk="0">
                        <a:lnSpc>
                          <a:spcPct val="107000"/>
                        </a:lnSpc>
                        <a:spcBef>
                          <a:spcPts val="451"/>
                        </a:spcBef>
                        <a:tabLst/>
                      </a:pPr>
                      <a:r>
                        <a:rPr sz="1500" kern="0" spc="20" dirty="0">
                          <a:solidFill>
                            <a:srgbClr val="000000">
                              <a:alpha val="100000"/>
                            </a:srgbClr>
                          </a:solidFill>
                          <a:latin typeface="Microsoft YaHei"/>
                          <a:ea typeface="Microsoft YaHei"/>
                          <a:cs typeface="Microsoft YaHei"/>
                        </a:rPr>
                        <a:t>（</a:t>
                      </a:r>
                      <a:r>
                        <a:rPr sz="1500" kern="0" spc="120" dirty="0">
                          <a:solidFill>
                            <a:srgbClr val="000000">
                              <a:alpha val="100000"/>
                            </a:srgbClr>
                          </a:solidFill>
                          <a:latin typeface="Microsoft YaHei"/>
                          <a:ea typeface="Microsoft YaHei"/>
                          <a:cs typeface="Microsoft YaHei"/>
                        </a:rPr>
                        <a:t> </a:t>
                      </a:r>
                      <a:r>
                        <a:rPr sz="1500" kern="0" spc="20" dirty="0">
                          <a:solidFill>
                            <a:srgbClr val="000000">
                              <a:alpha val="100000"/>
                            </a:srgbClr>
                          </a:solidFill>
                          <a:latin typeface="FangSong"/>
                          <a:ea typeface="FangSong"/>
                          <a:cs typeface="FangSong"/>
                        </a:rPr>
                        <a:t>1</a:t>
                      </a:r>
                      <a:r>
                        <a:rPr sz="1500" kern="0" spc="-340" dirty="0">
                          <a:solidFill>
                            <a:srgbClr val="000000">
                              <a:alpha val="100000"/>
                            </a:srgbClr>
                          </a:solidFill>
                          <a:latin typeface="FangSong"/>
                          <a:ea typeface="FangSong"/>
                          <a:cs typeface="FangSong"/>
                        </a:rPr>
                        <a:t> </a:t>
                      </a:r>
                      <a:r>
                        <a:rPr sz="1500" kern="0" spc="20" dirty="0">
                          <a:solidFill>
                            <a:srgbClr val="000000">
                              <a:alpha val="100000"/>
                            </a:srgbClr>
                          </a:solidFill>
                          <a:latin typeface="Microsoft YaHei"/>
                          <a:ea typeface="Microsoft YaHei"/>
                          <a:cs typeface="Microsoft YaHei"/>
                        </a:rPr>
                        <a:t>）所销售的瓶装燃</a:t>
                      </a:r>
                      <a:r>
                        <a:rPr sz="1500" kern="0" spc="10" dirty="0">
                          <a:solidFill>
                            <a:srgbClr val="000000">
                              <a:alpha val="100000"/>
                            </a:srgbClr>
                          </a:solidFill>
                          <a:latin typeface="Microsoft YaHei"/>
                          <a:ea typeface="Microsoft YaHei"/>
                          <a:cs typeface="Microsoft YaHei"/>
                        </a:rPr>
                        <a:t>气不能提供充装单位的</a:t>
                      </a:r>
                      <a:r>
                        <a:rPr sz="1500" kern="0" spc="0" dirty="0">
                          <a:solidFill>
                            <a:srgbClr val="000000">
                              <a:alpha val="100000"/>
                            </a:srgbClr>
                          </a:solidFill>
                          <a:latin typeface="Microsoft YaHei"/>
                          <a:ea typeface="Microsoft YaHei"/>
                          <a:cs typeface="Microsoft YaHei"/>
                        </a:rPr>
                        <a:t>     </a:t>
                      </a:r>
                      <a:r>
                        <a:rPr sz="1500" kern="0" spc="50" dirty="0">
                          <a:solidFill>
                            <a:srgbClr val="000000">
                              <a:alpha val="100000"/>
                            </a:srgbClr>
                          </a:solidFill>
                          <a:latin typeface="Microsoft YaHei"/>
                          <a:ea typeface="Microsoft YaHei"/>
                          <a:cs typeface="Microsoft YaHei"/>
                        </a:rPr>
                        <a:t>充装许可证明材料 ，构成重大隐患 ；</a:t>
                      </a:r>
                      <a:endParaRPr sz="1500" dirty="0">
                        <a:latin typeface="Microsoft YaHei"/>
                        <a:ea typeface="Microsoft YaHei"/>
                        <a:cs typeface="Microsoft YaHei"/>
                      </a:endParaRPr>
                    </a:p>
                    <a:p>
                      <a:pPr marL="311784" algn="l" rtl="0" eaLnBrk="0">
                        <a:lnSpc>
                          <a:spcPts val="2059"/>
                        </a:lnSpc>
                        <a:tabLst/>
                      </a:pPr>
                      <a:r>
                        <a:rPr sz="1500" kern="0" spc="0" dirty="0">
                          <a:solidFill>
                            <a:srgbClr val="000000">
                              <a:alpha val="100000"/>
                            </a:srgbClr>
                          </a:solidFill>
                          <a:latin typeface="Microsoft YaHei"/>
                          <a:ea typeface="Microsoft YaHei"/>
                          <a:cs typeface="Microsoft YaHei"/>
                        </a:rPr>
                        <a:t>（ </a:t>
                      </a:r>
                      <a:r>
                        <a:rPr sz="1500" kern="0" spc="0" dirty="0">
                          <a:solidFill>
                            <a:srgbClr val="000000">
                              <a:alpha val="100000"/>
                            </a:srgbClr>
                          </a:solidFill>
                          <a:latin typeface="FangSong"/>
                          <a:ea typeface="FangSong"/>
                          <a:cs typeface="FangSong"/>
                        </a:rPr>
                        <a:t>2</a:t>
                      </a:r>
                      <a:r>
                        <a:rPr sz="1500" kern="0" spc="-350" dirty="0">
                          <a:solidFill>
                            <a:srgbClr val="000000">
                              <a:alpha val="100000"/>
                            </a:srgbClr>
                          </a:solidFill>
                          <a:latin typeface="FangSong"/>
                          <a:ea typeface="FangSong"/>
                          <a:cs typeface="FangSong"/>
                        </a:rPr>
                        <a:t> </a:t>
                      </a:r>
                      <a:r>
                        <a:rPr sz="1500" kern="0" spc="0" dirty="0">
                          <a:solidFill>
                            <a:srgbClr val="000000">
                              <a:alpha val="100000"/>
                            </a:srgbClr>
                          </a:solidFill>
                          <a:latin typeface="Microsoft YaHei"/>
                          <a:ea typeface="Microsoft YaHei"/>
                          <a:cs typeface="Microsoft YaHei"/>
                        </a:rPr>
                        <a:t>）气瓶充装信息不可追溯 ，构成重大隐</a:t>
                      </a:r>
                      <a:r>
                        <a:rPr sz="1500" kern="0" spc="-10" dirty="0">
                          <a:solidFill>
                            <a:srgbClr val="000000">
                              <a:alpha val="100000"/>
                            </a:srgbClr>
                          </a:solidFill>
                          <a:latin typeface="Microsoft YaHei"/>
                          <a:ea typeface="Microsoft YaHei"/>
                          <a:cs typeface="Microsoft YaHei"/>
                        </a:rPr>
                        <a:t>患。</a:t>
                      </a:r>
                      <a:endParaRPr sz="1500" dirty="0">
                        <a:latin typeface="Microsoft YaHei"/>
                        <a:ea typeface="Microsoft YaHei"/>
                        <a:cs typeface="Microsoft YaHei"/>
                      </a:endParaRPr>
                    </a:p>
                  </a:txBody>
                  <a:tcPr marL="0" marR="0" marT="0" marB="0">
                    <a:lnL w="12700" cap="flat" cmpd="sng" algn="ctr">
                      <a:solidFill>
                        <a:srgbClr val="8EBFD6"/>
                      </a:solidFill>
                      <a:prstDash val="solid"/>
                      <a:round/>
                      <a:headEnd type="none" w="med" len="med"/>
                      <a:tailEnd type="none" w="med" len="med"/>
                    </a:lnL>
                    <a:lnR w="12700" cap="flat" cmpd="sng" algn="ctr">
                      <a:solidFill>
                        <a:srgbClr val="8EBFD6"/>
                      </a:solidFill>
                      <a:prstDash val="solid"/>
                      <a:round/>
                      <a:headEnd type="none" w="med" len="med"/>
                      <a:tailEnd type="none" w="med" len="med"/>
                    </a:lnR>
                    <a:lnT w="12700" cap="flat" cmpd="sng" algn="ctr">
                      <a:solidFill>
                        <a:srgbClr val="8EBFD6"/>
                      </a:solidFill>
                      <a:prstDash val="solid"/>
                      <a:round/>
                      <a:headEnd type="none" w="med" len="med"/>
                      <a:tailEnd type="none" w="med" len="med"/>
                    </a:lnT>
                    <a:lnB w="12700" cap="flat" cmpd="sng" algn="ctr">
                      <a:solidFill>
                        <a:srgbClr val="8EBFD6"/>
                      </a:solidFill>
                      <a:prstDash val="solid"/>
                      <a:round/>
                      <a:headEnd type="none" w="med" len="med"/>
                      <a:tailEnd type="none" w="med" len="med"/>
                    </a:lnB>
                  </a:tcPr>
                </a:tc>
                <a:tc>
                  <a:txBody>
                    <a:bodyPr/>
                    <a:lstStyle/>
                    <a:p>
                      <a:pPr algn="l" rtl="0" eaLnBrk="0">
                        <a:lnSpc>
                          <a:spcPct val="178000"/>
                        </a:lnSpc>
                        <a:tabLst/>
                      </a:pPr>
                      <a:endParaRPr sz="1000" dirty="0">
                        <a:latin typeface="Arial"/>
                        <a:ea typeface="Arial"/>
                        <a:cs typeface="Arial"/>
                      </a:endParaRPr>
                    </a:p>
                    <a:p>
                      <a:pPr marL="1162050" algn="l" rtl="0" eaLnBrk="0">
                        <a:lnSpc>
                          <a:spcPct val="85000"/>
                        </a:lnSpc>
                        <a:spcBef>
                          <a:spcPts val="7"/>
                        </a:spcBef>
                        <a:tabLst/>
                      </a:pPr>
                      <a:r>
                        <a:rPr sz="1600" kern="0" spc="140" dirty="0">
                          <a:solidFill>
                            <a:srgbClr val="000000">
                              <a:alpha val="100000"/>
                            </a:srgbClr>
                          </a:solidFill>
                          <a:latin typeface="Microsoft YaHei"/>
                          <a:ea typeface="Microsoft YaHei"/>
                          <a:cs typeface="Microsoft YaHei"/>
                        </a:rPr>
                        <a:t>相关参考依据</a:t>
                      </a:r>
                      <a:endParaRPr sz="1600" dirty="0">
                        <a:latin typeface="Microsoft YaHei"/>
                        <a:ea typeface="Microsoft YaHei"/>
                        <a:cs typeface="Microsoft YaHei"/>
                      </a:endParaRPr>
                    </a:p>
                    <a:p>
                      <a:pPr algn="l" rtl="0" eaLnBrk="0">
                        <a:lnSpc>
                          <a:spcPct val="148000"/>
                        </a:lnSpc>
                        <a:tabLst/>
                      </a:pPr>
                      <a:endParaRPr sz="1000" dirty="0">
                        <a:latin typeface="Arial"/>
                        <a:ea typeface="Arial"/>
                        <a:cs typeface="Arial"/>
                      </a:endParaRPr>
                    </a:p>
                    <a:p>
                      <a:pPr algn="l" rtl="0" eaLnBrk="0">
                        <a:lnSpc>
                          <a:spcPct val="149000"/>
                        </a:lnSpc>
                        <a:tabLst/>
                      </a:pPr>
                      <a:endParaRPr sz="1000" dirty="0">
                        <a:latin typeface="Arial"/>
                        <a:ea typeface="Arial"/>
                        <a:cs typeface="Arial"/>
                      </a:endParaRPr>
                    </a:p>
                    <a:p>
                      <a:pPr marL="232409" indent="98425" algn="l" rtl="0" eaLnBrk="0">
                        <a:lnSpc>
                          <a:spcPct val="122000"/>
                        </a:lnSpc>
                        <a:spcBef>
                          <a:spcPts val="424"/>
                        </a:spcBef>
                        <a:tabLst/>
                      </a:pPr>
                      <a:r>
                        <a:rPr sz="1400" kern="0" spc="30" dirty="0">
                          <a:solidFill>
                            <a:srgbClr val="FF0000">
                              <a:alpha val="100000"/>
                            </a:srgbClr>
                          </a:solidFill>
                          <a:latin typeface="Microsoft YaHei"/>
                          <a:ea typeface="Microsoft YaHei"/>
                          <a:cs typeface="Microsoft YaHei"/>
                        </a:rPr>
                        <a:t>【依据】</a:t>
                      </a:r>
                      <a:r>
                        <a:rPr sz="1400" kern="0" spc="-150" dirty="0">
                          <a:solidFill>
                            <a:srgbClr val="FF0000">
                              <a:alpha val="100000"/>
                            </a:srgbClr>
                          </a:solidFill>
                          <a:latin typeface="Microsoft YaHei"/>
                          <a:ea typeface="Microsoft YaHei"/>
                          <a:cs typeface="Microsoft YaHei"/>
                        </a:rPr>
                        <a:t> </a:t>
                      </a:r>
                      <a:r>
                        <a:rPr sz="1400" kern="0" spc="30" dirty="0">
                          <a:solidFill>
                            <a:srgbClr val="000000">
                              <a:alpha val="100000"/>
                            </a:srgbClr>
                          </a:solidFill>
                          <a:latin typeface="Microsoft YaHei"/>
                          <a:ea typeface="Microsoft YaHei"/>
                          <a:cs typeface="Microsoft YaHei"/>
                        </a:rPr>
                        <a:t>《特种设备安全法》</a:t>
                      </a:r>
                      <a:r>
                        <a:rPr sz="1400" kern="0" spc="-170" dirty="0">
                          <a:solidFill>
                            <a:srgbClr val="000000">
                              <a:alpha val="100000"/>
                            </a:srgbClr>
                          </a:solidFill>
                          <a:latin typeface="Microsoft YaHei"/>
                          <a:ea typeface="Microsoft YaHei"/>
                          <a:cs typeface="Microsoft YaHei"/>
                        </a:rPr>
                        <a:t> </a:t>
                      </a:r>
                      <a:r>
                        <a:rPr sz="1400" kern="0" spc="30" dirty="0">
                          <a:solidFill>
                            <a:srgbClr val="000000">
                              <a:alpha val="100000"/>
                            </a:srgbClr>
                          </a:solidFill>
                          <a:latin typeface="Microsoft YaHei"/>
                          <a:ea typeface="Microsoft YaHei"/>
                          <a:cs typeface="Microsoft YaHei"/>
                        </a:rPr>
                        <a:t>第四十</a:t>
                      </a:r>
                      <a:r>
                        <a:rPr sz="1400" kern="0" spc="0" dirty="0">
                          <a:solidFill>
                            <a:srgbClr val="000000">
                              <a:alpha val="100000"/>
                            </a:srgbClr>
                          </a:solidFill>
                          <a:latin typeface="Microsoft YaHei"/>
                          <a:ea typeface="Microsoft YaHei"/>
                          <a:cs typeface="Microsoft YaHei"/>
                        </a:rPr>
                        <a:t>        </a:t>
                      </a:r>
                      <a:r>
                        <a:rPr sz="1400" kern="0" spc="80" dirty="0">
                          <a:solidFill>
                            <a:srgbClr val="000000">
                              <a:alpha val="100000"/>
                            </a:srgbClr>
                          </a:solidFill>
                          <a:latin typeface="Microsoft YaHei"/>
                          <a:ea typeface="Microsoft YaHei"/>
                          <a:cs typeface="Microsoft YaHei"/>
                        </a:rPr>
                        <a:t>九条 ：充装单位应当建立充装前后的</a:t>
                      </a:r>
                      <a:r>
                        <a:rPr sz="1400" kern="0" spc="-10" dirty="0">
                          <a:solidFill>
                            <a:srgbClr val="000000">
                              <a:alpha val="100000"/>
                            </a:srgbClr>
                          </a:solidFill>
                          <a:latin typeface="Microsoft YaHei"/>
                          <a:ea typeface="Microsoft YaHei"/>
                          <a:cs typeface="Microsoft YaHei"/>
                        </a:rPr>
                        <a:t>        </a:t>
                      </a:r>
                      <a:r>
                        <a:rPr sz="1400" kern="0" spc="60" dirty="0">
                          <a:solidFill>
                            <a:srgbClr val="000000">
                              <a:alpha val="100000"/>
                            </a:srgbClr>
                          </a:solidFill>
                          <a:latin typeface="Microsoft YaHei"/>
                          <a:ea typeface="Microsoft YaHei"/>
                          <a:cs typeface="Microsoft YaHei"/>
                        </a:rPr>
                        <a:t>检查</a:t>
                      </a:r>
                      <a:r>
                        <a:rPr sz="1400" kern="0" spc="-220" dirty="0">
                          <a:solidFill>
                            <a:srgbClr val="000000">
                              <a:alpha val="100000"/>
                            </a:srgbClr>
                          </a:solidFill>
                          <a:latin typeface="Microsoft YaHei"/>
                          <a:ea typeface="Microsoft YaHei"/>
                          <a:cs typeface="Microsoft YaHei"/>
                        </a:rPr>
                        <a:t> </a:t>
                      </a:r>
                      <a:r>
                        <a:rPr sz="1400" kern="0" spc="60" dirty="0">
                          <a:solidFill>
                            <a:srgbClr val="000000">
                              <a:alpha val="100000"/>
                            </a:srgbClr>
                          </a:solidFill>
                          <a:latin typeface="Microsoft YaHei"/>
                          <a:ea typeface="Microsoft YaHei"/>
                          <a:cs typeface="Microsoft YaHei"/>
                        </a:rPr>
                        <a:t>、</a:t>
                      </a:r>
                      <a:r>
                        <a:rPr sz="1400" kern="0" spc="-280" dirty="0">
                          <a:solidFill>
                            <a:srgbClr val="000000">
                              <a:alpha val="100000"/>
                            </a:srgbClr>
                          </a:solidFill>
                          <a:latin typeface="Microsoft YaHei"/>
                          <a:ea typeface="Microsoft YaHei"/>
                          <a:cs typeface="Microsoft YaHei"/>
                        </a:rPr>
                        <a:t> </a:t>
                      </a:r>
                      <a:r>
                        <a:rPr sz="1400" kern="0" spc="60" dirty="0">
                          <a:solidFill>
                            <a:srgbClr val="000000">
                              <a:alpha val="100000"/>
                            </a:srgbClr>
                          </a:solidFill>
                          <a:latin typeface="Microsoft YaHei"/>
                          <a:ea typeface="Microsoft YaHei"/>
                          <a:cs typeface="Microsoft YaHei"/>
                        </a:rPr>
                        <a:t>记录制度 ，禁止对不符合安全</a:t>
                      </a:r>
                      <a:r>
                        <a:rPr sz="1400" kern="0" spc="0" dirty="0">
                          <a:solidFill>
                            <a:srgbClr val="000000">
                              <a:alpha val="100000"/>
                            </a:srgbClr>
                          </a:solidFill>
                          <a:latin typeface="Microsoft YaHei"/>
                          <a:ea typeface="Microsoft YaHei"/>
                          <a:cs typeface="Microsoft YaHei"/>
                        </a:rPr>
                        <a:t>        </a:t>
                      </a:r>
                      <a:r>
                        <a:rPr sz="1400" kern="0" spc="110" dirty="0">
                          <a:solidFill>
                            <a:srgbClr val="000000">
                              <a:alpha val="100000"/>
                            </a:srgbClr>
                          </a:solidFill>
                          <a:latin typeface="Microsoft YaHei"/>
                          <a:ea typeface="Microsoft YaHei"/>
                          <a:cs typeface="Microsoft YaHei"/>
                        </a:rPr>
                        <a:t>技术规范要求的移动式压力容器和气</a:t>
                      </a:r>
                      <a:r>
                        <a:rPr sz="1400" kern="0" spc="0" dirty="0">
                          <a:solidFill>
                            <a:srgbClr val="000000">
                              <a:alpha val="100000"/>
                            </a:srgbClr>
                          </a:solidFill>
                          <a:latin typeface="Microsoft YaHei"/>
                          <a:ea typeface="Microsoft YaHei"/>
                          <a:cs typeface="Microsoft YaHei"/>
                        </a:rPr>
                        <a:t>        </a:t>
                      </a:r>
                      <a:r>
                        <a:rPr sz="1400" kern="0" spc="90" dirty="0">
                          <a:solidFill>
                            <a:srgbClr val="000000">
                              <a:alpha val="100000"/>
                            </a:srgbClr>
                          </a:solidFill>
                          <a:latin typeface="Microsoft YaHei"/>
                          <a:ea typeface="Microsoft YaHei"/>
                          <a:cs typeface="Microsoft YaHei"/>
                        </a:rPr>
                        <a:t>瓶进行充装。</a:t>
                      </a:r>
                      <a:endParaRPr sz="1400" dirty="0">
                        <a:latin typeface="Microsoft YaHei"/>
                        <a:ea typeface="Microsoft YaHei"/>
                        <a:cs typeface="Microsoft YaHei"/>
                      </a:endParaRPr>
                    </a:p>
                    <a:p>
                      <a:pPr marL="231140" indent="97155" algn="l" rtl="0" eaLnBrk="0">
                        <a:lnSpc>
                          <a:spcPct val="119000"/>
                        </a:lnSpc>
                        <a:spcBef>
                          <a:spcPts val="80"/>
                        </a:spcBef>
                        <a:tabLst/>
                      </a:pPr>
                      <a:r>
                        <a:rPr sz="1400" kern="0" spc="50" dirty="0">
                          <a:solidFill>
                            <a:srgbClr val="FF0000">
                              <a:alpha val="100000"/>
                            </a:srgbClr>
                          </a:solidFill>
                          <a:latin typeface="Microsoft YaHei"/>
                          <a:ea typeface="Microsoft YaHei"/>
                          <a:cs typeface="Microsoft YaHei"/>
                        </a:rPr>
                        <a:t>〖解读〗</a:t>
                      </a:r>
                      <a:r>
                        <a:rPr sz="1400" kern="0" spc="-170" dirty="0">
                          <a:solidFill>
                            <a:srgbClr val="FF0000">
                              <a:alpha val="100000"/>
                            </a:srgbClr>
                          </a:solidFill>
                          <a:latin typeface="Microsoft YaHei"/>
                          <a:ea typeface="Microsoft YaHei"/>
                          <a:cs typeface="Microsoft YaHei"/>
                        </a:rPr>
                        <a:t> </a:t>
                      </a:r>
                      <a:r>
                        <a:rPr sz="1400" kern="0" spc="50" dirty="0">
                          <a:solidFill>
                            <a:srgbClr val="FF0000">
                              <a:alpha val="100000"/>
                            </a:srgbClr>
                          </a:solidFill>
                          <a:latin typeface="Microsoft YaHei"/>
                          <a:ea typeface="Microsoft YaHei"/>
                          <a:cs typeface="Microsoft YaHei"/>
                        </a:rPr>
                        <a:t>气瓶充装单位应当</a:t>
                      </a:r>
                      <a:r>
                        <a:rPr sz="1400" kern="0" spc="40" dirty="0">
                          <a:solidFill>
                            <a:srgbClr val="FF0000">
                              <a:alpha val="100000"/>
                            </a:srgbClr>
                          </a:solidFill>
                          <a:latin typeface="Microsoft YaHei"/>
                          <a:ea typeface="Microsoft YaHei"/>
                          <a:cs typeface="Microsoft YaHei"/>
                        </a:rPr>
                        <a:t>向气体使</a:t>
                      </a:r>
                      <a:r>
                        <a:rPr sz="1400" kern="0" spc="0" dirty="0">
                          <a:solidFill>
                            <a:srgbClr val="FF0000">
                              <a:alpha val="100000"/>
                            </a:srgbClr>
                          </a:solidFill>
                          <a:latin typeface="Microsoft YaHei"/>
                          <a:ea typeface="Microsoft YaHei"/>
                          <a:cs typeface="Microsoft YaHei"/>
                        </a:rPr>
                        <a:t>        </a:t>
                      </a:r>
                      <a:r>
                        <a:rPr sz="1400" kern="0" spc="110" dirty="0">
                          <a:solidFill>
                            <a:srgbClr val="FF0000">
                              <a:alpha val="100000"/>
                            </a:srgbClr>
                          </a:solidFill>
                          <a:latin typeface="Microsoft YaHei"/>
                          <a:ea typeface="Microsoft YaHei"/>
                          <a:cs typeface="Microsoft YaHei"/>
                        </a:rPr>
                        <a:t>用者提供符合安全技术规范要求的气</a:t>
                      </a:r>
                      <a:r>
                        <a:rPr sz="1400" kern="0" spc="0" dirty="0">
                          <a:solidFill>
                            <a:srgbClr val="FF0000">
                              <a:alpha val="100000"/>
                            </a:srgbClr>
                          </a:solidFill>
                          <a:latin typeface="Microsoft YaHei"/>
                          <a:ea typeface="Microsoft YaHei"/>
                          <a:cs typeface="Microsoft YaHei"/>
                        </a:rPr>
                        <a:t>        </a:t>
                      </a:r>
                      <a:r>
                        <a:rPr sz="1400" kern="0" spc="80" dirty="0">
                          <a:solidFill>
                            <a:srgbClr val="FF0000">
                              <a:alpha val="100000"/>
                            </a:srgbClr>
                          </a:solidFill>
                          <a:latin typeface="Microsoft YaHei"/>
                          <a:ea typeface="Microsoft YaHei"/>
                          <a:cs typeface="Microsoft YaHei"/>
                        </a:rPr>
                        <a:t>瓶 ，对气体使用者进行气瓶安全使用</a:t>
                      </a:r>
                      <a:r>
                        <a:rPr sz="1400" kern="0" spc="0" dirty="0">
                          <a:solidFill>
                            <a:srgbClr val="FF0000">
                              <a:alpha val="100000"/>
                            </a:srgbClr>
                          </a:solidFill>
                          <a:latin typeface="Microsoft YaHei"/>
                          <a:ea typeface="Microsoft YaHei"/>
                          <a:cs typeface="Microsoft YaHei"/>
                        </a:rPr>
                        <a:t>        </a:t>
                      </a:r>
                      <a:r>
                        <a:rPr sz="1400" kern="0" spc="80" dirty="0">
                          <a:solidFill>
                            <a:srgbClr val="FF0000">
                              <a:alpha val="100000"/>
                            </a:srgbClr>
                          </a:solidFill>
                          <a:latin typeface="Microsoft YaHei"/>
                          <a:ea typeface="Microsoft YaHei"/>
                          <a:cs typeface="Microsoft YaHei"/>
                        </a:rPr>
                        <a:t>指导 ，并按照安全技术规范的要求办</a:t>
                      </a:r>
                      <a:r>
                        <a:rPr sz="1400" kern="0" spc="0" dirty="0">
                          <a:solidFill>
                            <a:srgbClr val="FF0000">
                              <a:alpha val="100000"/>
                            </a:srgbClr>
                          </a:solidFill>
                          <a:latin typeface="Microsoft YaHei"/>
                          <a:ea typeface="Microsoft YaHei"/>
                          <a:cs typeface="Microsoft YaHei"/>
                        </a:rPr>
                        <a:t>        </a:t>
                      </a:r>
                      <a:r>
                        <a:rPr sz="1400" kern="0" spc="30" dirty="0">
                          <a:solidFill>
                            <a:srgbClr val="FF0000">
                              <a:alpha val="100000"/>
                            </a:srgbClr>
                          </a:solidFill>
                          <a:latin typeface="Microsoft YaHei"/>
                          <a:ea typeface="Microsoft YaHei"/>
                          <a:cs typeface="Microsoft YaHei"/>
                        </a:rPr>
                        <a:t>理气瓶使用登记 ，及时申报定期</a:t>
                      </a:r>
                      <a:r>
                        <a:rPr sz="1400" kern="0" spc="20" dirty="0">
                          <a:solidFill>
                            <a:srgbClr val="FF0000">
                              <a:alpha val="100000"/>
                            </a:srgbClr>
                          </a:solidFill>
                          <a:latin typeface="Microsoft YaHei"/>
                          <a:ea typeface="Microsoft YaHei"/>
                          <a:cs typeface="Microsoft YaHei"/>
                        </a:rPr>
                        <a:t>检验。</a:t>
                      </a:r>
                      <a:endParaRPr sz="1400" dirty="0">
                        <a:latin typeface="Microsoft YaHei"/>
                        <a:ea typeface="Microsoft YaHei"/>
                        <a:cs typeface="Microsoft YaHei"/>
                      </a:endParaRPr>
                    </a:p>
                  </a:txBody>
                  <a:tcPr marL="0" marR="0" marT="0" marB="0">
                    <a:lnL w="12700" cap="flat" cmpd="sng" algn="ctr">
                      <a:solidFill>
                        <a:srgbClr val="8EBFD6"/>
                      </a:solidFill>
                      <a:prstDash val="solid"/>
                      <a:round/>
                      <a:headEnd type="none" w="med" len="med"/>
                      <a:tailEnd type="none" w="med" len="med"/>
                    </a:lnL>
                    <a:lnR>
                      <a:noFill/>
                    </a:lnR>
                    <a:lnT w="12700" cap="flat" cmpd="sng" algn="ctr">
                      <a:solidFill>
                        <a:srgbClr val="8EBFD6"/>
                      </a:solidFill>
                      <a:prstDash val="solid"/>
                      <a:round/>
                      <a:headEnd type="none" w="med" len="med"/>
                      <a:tailEnd type="none" w="med" len="med"/>
                    </a:lnT>
                    <a:lnB w="12700" cap="flat" cmpd="sng" algn="ctr">
                      <a:solidFill>
                        <a:srgbClr val="8EBFD6"/>
                      </a:solidFill>
                      <a:prstDash val="solid"/>
                      <a:round/>
                      <a:headEnd type="none" w="med" len="med"/>
                      <a:tailEnd type="none" w="med" len="med"/>
                    </a:lnB>
                  </a:tcPr>
                </a:tc>
                <a:extLst>
                  <a:ext uri="{0D108BD9-81ED-4DB2-BD59-A6C34878D82A}">
                    <a16:rowId xmlns:a16="http://schemas.microsoft.com/office/drawing/2014/main" val="10000"/>
                  </a:ext>
                </a:extLst>
              </a:tr>
            </a:tbl>
          </a:graphicData>
        </a:graphic>
      </p:graphicFrame>
      <p:sp>
        <p:nvSpPr>
          <p:cNvPr id="2054" name="textbox 2054"/>
          <p:cNvSpPr/>
          <p:nvPr/>
        </p:nvSpPr>
        <p:spPr>
          <a:xfrm>
            <a:off x="702236" y="510426"/>
            <a:ext cx="8722994" cy="1064894"/>
          </a:xfrm>
          <a:prstGeom prst="rect">
            <a:avLst/>
          </a:prstGeom>
          <a:noFill/>
          <a:ln w="0" cap="flat">
            <a:noFill/>
            <a:prstDash val="solid"/>
            <a:miter lim="0"/>
          </a:ln>
        </p:spPr>
        <p:txBody>
          <a:bodyPr vert="horz" wrap="square" lIns="0" tIns="0" rIns="0" bIns="0"/>
          <a:lstStyle/>
          <a:p>
            <a:pPr algn="l" rtl="0" eaLnBrk="0">
              <a:lnSpc>
                <a:spcPct val="83341"/>
              </a:lnSpc>
              <a:tabLst/>
            </a:pPr>
            <a:endParaRPr sz="100" dirty="0">
              <a:latin typeface="Arial"/>
              <a:ea typeface="Arial"/>
              <a:cs typeface="Arial"/>
            </a:endParaRPr>
          </a:p>
          <a:p>
            <a:pPr marL="215900" algn="l" rtl="0" eaLnBrk="0">
              <a:lnSpc>
                <a:spcPts val="4227"/>
              </a:lnSpc>
              <a:tabLst/>
            </a:pPr>
            <a:r>
              <a:rPr sz="3200" b="1" kern="0" spc="-80" dirty="0">
                <a:solidFill>
                  <a:srgbClr val="000000">
                    <a:alpha val="100000"/>
                  </a:srgbClr>
                </a:solidFill>
                <a:latin typeface="Microsoft YaHei"/>
                <a:ea typeface="Microsoft YaHei"/>
                <a:cs typeface="Microsoft YaHei"/>
              </a:rPr>
              <a:t>《城镇燃气经营安全重大隐患判定标准》解析</a:t>
            </a:r>
            <a:endParaRPr sz="3200" dirty="0">
              <a:latin typeface="Microsoft YaHei"/>
              <a:ea typeface="Microsoft YaHei"/>
              <a:cs typeface="Microsoft YaHei"/>
            </a:endParaRPr>
          </a:p>
          <a:p>
            <a:pPr algn="l" rtl="0" eaLnBrk="0">
              <a:lnSpc>
                <a:spcPct val="112000"/>
              </a:lnSpc>
              <a:tabLst/>
            </a:pPr>
            <a:endParaRPr sz="1000" dirty="0">
              <a:latin typeface="Arial"/>
              <a:ea typeface="Arial"/>
              <a:cs typeface="Arial"/>
            </a:endParaRPr>
          </a:p>
          <a:p>
            <a:pPr algn="l" rtl="0" eaLnBrk="0">
              <a:lnSpc>
                <a:spcPct val="101000"/>
              </a:lnSpc>
              <a:tabLst/>
            </a:pPr>
            <a:endParaRPr sz="400" dirty="0">
              <a:latin typeface="Arial"/>
              <a:ea typeface="Arial"/>
              <a:cs typeface="Arial"/>
            </a:endParaRPr>
          </a:p>
          <a:p>
            <a:pPr algn="r" rtl="0" eaLnBrk="0">
              <a:lnSpc>
                <a:spcPts val="2123"/>
              </a:lnSpc>
              <a:spcBef>
                <a:spcPts val="1"/>
              </a:spcBef>
              <a:tabLst/>
            </a:pPr>
            <a:r>
              <a:rPr sz="1600" kern="0" spc="70" dirty="0">
                <a:solidFill>
                  <a:srgbClr val="FF0000">
                    <a:alpha val="100000"/>
                  </a:srgbClr>
                </a:solidFill>
                <a:latin typeface="Wingdings"/>
                <a:ea typeface="Wingdings"/>
                <a:cs typeface="Wingdings"/>
              </a:rPr>
              <a:t>n</a:t>
            </a:r>
            <a:r>
              <a:rPr sz="1600" kern="0" spc="-570" dirty="0">
                <a:solidFill>
                  <a:srgbClr val="FF0000">
                    <a:alpha val="100000"/>
                  </a:srgbClr>
                </a:solidFill>
                <a:latin typeface="Wingdings"/>
                <a:ea typeface="Wingdings"/>
                <a:cs typeface="Wingdings"/>
              </a:rPr>
              <a:t> </a:t>
            </a:r>
            <a:r>
              <a:rPr sz="1600" kern="0" spc="70" dirty="0">
                <a:solidFill>
                  <a:srgbClr val="000000">
                    <a:alpha val="100000"/>
                  </a:srgbClr>
                </a:solidFill>
                <a:latin typeface="Microsoft YaHei"/>
                <a:ea typeface="Microsoft YaHei"/>
                <a:cs typeface="Microsoft YaHei"/>
              </a:rPr>
              <a:t>第七条</a:t>
            </a:r>
            <a:r>
              <a:rPr sz="1600" kern="0" spc="200" dirty="0">
                <a:solidFill>
                  <a:srgbClr val="000000">
                    <a:alpha val="100000"/>
                  </a:srgbClr>
                </a:solidFill>
                <a:latin typeface="Microsoft YaHei"/>
                <a:ea typeface="Microsoft YaHei"/>
                <a:cs typeface="Microsoft YaHei"/>
              </a:rPr>
              <a:t>  </a:t>
            </a:r>
            <a:r>
              <a:rPr sz="1600" kern="0" spc="70" dirty="0">
                <a:solidFill>
                  <a:srgbClr val="000000">
                    <a:alpha val="100000"/>
                  </a:srgbClr>
                </a:solidFill>
                <a:latin typeface="Microsoft YaHei"/>
                <a:ea typeface="Microsoft YaHei"/>
                <a:cs typeface="Microsoft YaHei"/>
              </a:rPr>
              <a:t>燃气经营者在气瓶安全管理中 ，有下列情形之一的 ，判定为重大隐患:（</a:t>
            </a:r>
            <a:r>
              <a:rPr sz="1600" kern="0" spc="170" dirty="0">
                <a:solidFill>
                  <a:srgbClr val="000000">
                    <a:alpha val="100000"/>
                  </a:srgbClr>
                </a:solidFill>
                <a:latin typeface="Microsoft YaHei"/>
                <a:ea typeface="Microsoft YaHei"/>
                <a:cs typeface="Microsoft YaHei"/>
              </a:rPr>
              <a:t> </a:t>
            </a:r>
            <a:r>
              <a:rPr sz="1600" kern="0" spc="60" dirty="0">
                <a:solidFill>
                  <a:srgbClr val="000000">
                    <a:alpha val="100000"/>
                  </a:srgbClr>
                </a:solidFill>
                <a:latin typeface="Microsoft YaHei"/>
                <a:ea typeface="Microsoft YaHei"/>
                <a:cs typeface="Microsoft YaHei"/>
              </a:rPr>
              <a:t>3种 ）</a:t>
            </a:r>
            <a:endParaRPr sz="1600" dirty="0">
              <a:latin typeface="Microsoft YaHei"/>
              <a:ea typeface="Microsoft YaHei"/>
              <a:cs typeface="Microsoft YaHei"/>
            </a:endParaRPr>
          </a:p>
        </p:txBody>
      </p:sp>
      <p:pic>
        <p:nvPicPr>
          <p:cNvPr id="2056" name="picture 2056"/>
          <p:cNvPicPr>
            <a:picLocks noChangeAspect="1"/>
          </p:cNvPicPr>
          <p:nvPr/>
        </p:nvPicPr>
        <p:blipFill>
          <a:blip r:embed="rId2"/>
          <a:stretch>
            <a:fillRect/>
          </a:stretch>
        </p:blipFill>
        <p:spPr>
          <a:xfrm rot="21600000">
            <a:off x="4741163" y="4410455"/>
            <a:ext cx="1778508" cy="1728216"/>
          </a:xfrm>
          <a:prstGeom prst="rect">
            <a:avLst/>
          </a:prstGeom>
        </p:spPr>
      </p:pic>
      <p:sp>
        <p:nvSpPr>
          <p:cNvPr id="2058" name="textbox 2058"/>
          <p:cNvSpPr/>
          <p:nvPr/>
        </p:nvSpPr>
        <p:spPr>
          <a:xfrm>
            <a:off x="3605693" y="1837788"/>
            <a:ext cx="4956809" cy="295275"/>
          </a:xfrm>
          <a:prstGeom prst="rect">
            <a:avLst/>
          </a:prstGeom>
          <a:noFill/>
          <a:ln w="0" cap="flat">
            <a:noFill/>
            <a:prstDash val="solid"/>
            <a:miter lim="0"/>
          </a:ln>
        </p:spPr>
        <p:txBody>
          <a:bodyPr vert="horz" wrap="square" lIns="0" tIns="0" rIns="0" bIns="0"/>
          <a:lstStyle/>
          <a:p>
            <a:pPr algn="l" rtl="0" eaLnBrk="0">
              <a:lnSpc>
                <a:spcPct val="83341"/>
              </a:lnSpc>
              <a:tabLst/>
            </a:pPr>
            <a:endParaRPr sz="100" dirty="0">
              <a:latin typeface="Arial"/>
              <a:ea typeface="Arial"/>
              <a:cs typeface="Arial"/>
            </a:endParaRPr>
          </a:p>
          <a:p>
            <a:pPr algn="r" rtl="0" eaLnBrk="0">
              <a:lnSpc>
                <a:spcPts val="2123"/>
              </a:lnSpc>
              <a:tabLst/>
            </a:pPr>
            <a:r>
              <a:rPr sz="1600" kern="0" spc="30" dirty="0">
                <a:solidFill>
                  <a:srgbClr val="000000">
                    <a:alpha val="100000"/>
                  </a:srgbClr>
                </a:solidFill>
                <a:latin typeface="Microsoft YaHei"/>
                <a:ea typeface="Microsoft YaHei"/>
                <a:cs typeface="Microsoft YaHei"/>
              </a:rPr>
              <a:t>（ 二 ）销售未经</a:t>
            </a:r>
            <a:r>
              <a:rPr sz="1600" kern="0" spc="20" dirty="0">
                <a:solidFill>
                  <a:srgbClr val="000000">
                    <a:alpha val="100000"/>
                  </a:srgbClr>
                </a:solidFill>
                <a:latin typeface="Microsoft YaHei"/>
                <a:ea typeface="Microsoft YaHei"/>
                <a:cs typeface="Microsoft YaHei"/>
              </a:rPr>
              <a:t>许可的充装单位充装的瓶装燃气 ；</a:t>
            </a:r>
            <a:endParaRPr sz="1600" dirty="0">
              <a:latin typeface="Microsoft YaHei"/>
              <a:ea typeface="Microsoft YaHei"/>
              <a:cs typeface="Microsoft YaHei"/>
            </a:endParaRPr>
          </a:p>
        </p:txBody>
      </p:sp>
      <p:pic>
        <p:nvPicPr>
          <p:cNvPr id="2060" name="picture 2060"/>
          <p:cNvPicPr>
            <a:picLocks noChangeAspect="1"/>
          </p:cNvPicPr>
          <p:nvPr/>
        </p:nvPicPr>
        <p:blipFill>
          <a:blip r:embed="rId3"/>
          <a:stretch>
            <a:fillRect/>
          </a:stretch>
        </p:blipFill>
        <p:spPr>
          <a:xfrm rot="21600000">
            <a:off x="11472671" y="0"/>
            <a:ext cx="719328" cy="720852"/>
          </a:xfrm>
          <a:prstGeom prst="rect">
            <a:avLst/>
          </a:prstGeom>
        </p:spPr>
      </p:pic>
      <p:pic>
        <p:nvPicPr>
          <p:cNvPr id="2062" name="picture 2062"/>
          <p:cNvPicPr>
            <a:picLocks noChangeAspect="1"/>
          </p:cNvPicPr>
          <p:nvPr/>
        </p:nvPicPr>
        <p:blipFill>
          <a:blip r:embed="rId4"/>
          <a:stretch>
            <a:fillRect/>
          </a:stretch>
        </p:blipFill>
        <p:spPr>
          <a:xfrm rot="21600000">
            <a:off x="0" y="6138671"/>
            <a:ext cx="720852" cy="719328"/>
          </a:xfrm>
          <a:prstGeom prst="rect">
            <a:avLst/>
          </a:prstGeom>
        </p:spPr>
      </p:pic>
      <p:pic>
        <p:nvPicPr>
          <p:cNvPr id="2064" name="picture 2064"/>
          <p:cNvPicPr>
            <a:picLocks noChangeAspect="1"/>
          </p:cNvPicPr>
          <p:nvPr/>
        </p:nvPicPr>
        <p:blipFill>
          <a:blip r:embed="rId5"/>
          <a:stretch>
            <a:fillRect/>
          </a:stretch>
        </p:blipFill>
        <p:spPr>
          <a:xfrm rot="21600000">
            <a:off x="720090" y="1619250"/>
            <a:ext cx="10751184" cy="12700"/>
          </a:xfrm>
          <a:prstGeom prst="rect">
            <a:avLst/>
          </a:prstGeom>
        </p:spPr>
      </p:pic>
    </p:spTree>
  </p:cSld>
  <p:clrMapOvr>
    <a:masterClrMapping/>
  </p:clrMapOvr>
</p:sld>
</file>

<file path=ppt/slides/slide95.xml><?xml version="1.0" encoding="utf-8"?>
<p:sld xmlns:a16="http://schemas.microsoft.com/office/drawing/2014/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66" name="rect 2066"/>
          <p:cNvSpPr/>
          <p:nvPr/>
        </p:nvSpPr>
        <p:spPr>
          <a:xfrm>
            <a:off x="0" y="0"/>
            <a:ext cx="12192000" cy="6858000"/>
          </a:xfrm>
          <a:prstGeom prst="rect">
            <a:avLst/>
          </a:prstGeom>
          <a:solidFill>
            <a:srgbClr val="E4F4FB">
              <a:alpha val="100000"/>
            </a:srgbClr>
          </a:solidFill>
          <a:ln w="0" cap="flat">
            <a:noFill/>
            <a:prstDash val="solid"/>
            <a:miter lim="0"/>
          </a:ln>
        </p:spPr>
        <p:txBody>
          <a:bodyPr rtlCol="0"/>
          <a:lstStyle/>
          <a:p>
            <a:pPr algn="ctr"/>
            <a:endParaRPr lang="zh-CN" altLang="en-US"/>
          </a:p>
        </p:txBody>
      </p:sp>
      <p:grpSp>
        <p:nvGrpSpPr>
          <p:cNvPr id="166" name="group 166"/>
          <p:cNvGrpSpPr/>
          <p:nvPr/>
        </p:nvGrpSpPr>
        <p:grpSpPr>
          <a:xfrm rot="21600000">
            <a:off x="720852" y="1626107"/>
            <a:ext cx="10750296" cy="4512564"/>
            <a:chOff x="0" y="0"/>
            <a:chExt cx="10750296" cy="4512564"/>
          </a:xfrm>
        </p:grpSpPr>
        <p:sp>
          <p:nvSpPr>
            <p:cNvPr id="2068" name="path 2068"/>
            <p:cNvSpPr/>
            <p:nvPr/>
          </p:nvSpPr>
          <p:spPr>
            <a:xfrm>
              <a:off x="0" y="0"/>
              <a:ext cx="10750296" cy="4512564"/>
            </a:xfrm>
            <a:custGeom>
              <a:avLst/>
              <a:gdLst/>
              <a:ahLst/>
              <a:cxnLst/>
              <a:rect l="0" t="0" r="0" b="0"/>
              <a:pathLst>
                <a:path w="16929" h="7106">
                  <a:moveTo>
                    <a:pt x="0" y="0"/>
                  </a:moveTo>
                  <a:lnTo>
                    <a:pt x="16929" y="0"/>
                  </a:lnTo>
                  <a:lnTo>
                    <a:pt x="16929" y="1077"/>
                  </a:lnTo>
                  <a:lnTo>
                    <a:pt x="0" y="1077"/>
                  </a:lnTo>
                  <a:lnTo>
                    <a:pt x="0" y="0"/>
                  </a:lnTo>
                  <a:close/>
                </a:path>
                <a:path w="16929" h="7106">
                  <a:moveTo>
                    <a:pt x="0" y="2157"/>
                  </a:moveTo>
                  <a:lnTo>
                    <a:pt x="4171" y="2157"/>
                  </a:lnTo>
                  <a:lnTo>
                    <a:pt x="4171" y="7106"/>
                  </a:lnTo>
                  <a:lnTo>
                    <a:pt x="0" y="7106"/>
                  </a:lnTo>
                  <a:lnTo>
                    <a:pt x="0" y="2157"/>
                  </a:lnTo>
                  <a:close/>
                </a:path>
                <a:path w="16929" h="7106">
                  <a:moveTo>
                    <a:pt x="4171" y="2157"/>
                  </a:moveTo>
                  <a:lnTo>
                    <a:pt x="11138" y="2157"/>
                  </a:lnTo>
                  <a:lnTo>
                    <a:pt x="11138" y="3984"/>
                  </a:lnTo>
                  <a:lnTo>
                    <a:pt x="4171" y="3984"/>
                  </a:lnTo>
                  <a:lnTo>
                    <a:pt x="4171" y="2157"/>
                  </a:lnTo>
                  <a:close/>
                </a:path>
                <a:path w="16929" h="7106">
                  <a:moveTo>
                    <a:pt x="11138" y="2157"/>
                  </a:moveTo>
                  <a:lnTo>
                    <a:pt x="16929" y="2157"/>
                  </a:lnTo>
                  <a:lnTo>
                    <a:pt x="16929" y="7106"/>
                  </a:lnTo>
                  <a:lnTo>
                    <a:pt x="11138" y="7106"/>
                  </a:lnTo>
                  <a:lnTo>
                    <a:pt x="11138" y="2157"/>
                  </a:lnTo>
                  <a:close/>
                </a:path>
              </a:pathLst>
            </a:custGeom>
            <a:solidFill>
              <a:srgbClr val="B9D6E6">
                <a:alpha val="100000"/>
              </a:srgbClr>
            </a:solidFill>
            <a:ln w="0" cap="flat">
              <a:noFill/>
              <a:prstDash val="solid"/>
              <a:miter lim="0"/>
            </a:ln>
          </p:spPr>
          <p:txBody>
            <a:bodyPr rtlCol="0"/>
            <a:lstStyle/>
            <a:p>
              <a:pPr algn="ctr"/>
              <a:endParaRPr lang="zh-CN" altLang="en-US"/>
            </a:p>
          </p:txBody>
        </p:sp>
        <p:sp>
          <p:nvSpPr>
            <p:cNvPr id="2070" name="path 2070"/>
            <p:cNvSpPr/>
            <p:nvPr/>
          </p:nvSpPr>
          <p:spPr>
            <a:xfrm>
              <a:off x="0" y="684276"/>
              <a:ext cx="10750295" cy="3828288"/>
            </a:xfrm>
            <a:custGeom>
              <a:avLst/>
              <a:gdLst/>
              <a:ahLst/>
              <a:cxnLst/>
              <a:rect l="0" t="0" r="0" b="0"/>
              <a:pathLst>
                <a:path w="16929" h="6028">
                  <a:moveTo>
                    <a:pt x="0" y="0"/>
                  </a:moveTo>
                  <a:lnTo>
                    <a:pt x="4171" y="0"/>
                  </a:lnTo>
                  <a:lnTo>
                    <a:pt x="4171" y="1080"/>
                  </a:lnTo>
                  <a:lnTo>
                    <a:pt x="0" y="1080"/>
                  </a:lnTo>
                  <a:lnTo>
                    <a:pt x="0" y="0"/>
                  </a:lnTo>
                  <a:close/>
                </a:path>
                <a:path w="16929" h="6028">
                  <a:moveTo>
                    <a:pt x="4171" y="0"/>
                  </a:moveTo>
                  <a:lnTo>
                    <a:pt x="11138" y="0"/>
                  </a:lnTo>
                  <a:lnTo>
                    <a:pt x="11138" y="1080"/>
                  </a:lnTo>
                  <a:lnTo>
                    <a:pt x="4171" y="1080"/>
                  </a:lnTo>
                  <a:lnTo>
                    <a:pt x="4171" y="0"/>
                  </a:lnTo>
                  <a:close/>
                </a:path>
                <a:path w="16929" h="6028">
                  <a:moveTo>
                    <a:pt x="11138" y="0"/>
                  </a:moveTo>
                  <a:lnTo>
                    <a:pt x="16929" y="0"/>
                  </a:lnTo>
                  <a:lnTo>
                    <a:pt x="16929" y="1080"/>
                  </a:lnTo>
                  <a:lnTo>
                    <a:pt x="11138" y="1080"/>
                  </a:lnTo>
                  <a:lnTo>
                    <a:pt x="11138" y="0"/>
                  </a:lnTo>
                  <a:close/>
                </a:path>
                <a:path w="16929" h="6028">
                  <a:moveTo>
                    <a:pt x="4171" y="2906"/>
                  </a:moveTo>
                  <a:lnTo>
                    <a:pt x="11138" y="2906"/>
                  </a:lnTo>
                  <a:lnTo>
                    <a:pt x="11138" y="6028"/>
                  </a:lnTo>
                  <a:lnTo>
                    <a:pt x="4171" y="6028"/>
                  </a:lnTo>
                  <a:lnTo>
                    <a:pt x="4171" y="2906"/>
                  </a:lnTo>
                  <a:close/>
                </a:path>
              </a:pathLst>
            </a:custGeom>
            <a:solidFill>
              <a:srgbClr val="FFFFFF">
                <a:alpha val="100000"/>
              </a:srgbClr>
            </a:solidFill>
            <a:ln w="0" cap="flat">
              <a:noFill/>
              <a:prstDash val="solid"/>
              <a:miter lim="0"/>
            </a:ln>
          </p:spPr>
          <p:txBody>
            <a:bodyPr rtlCol="0"/>
            <a:lstStyle/>
            <a:p>
              <a:pPr algn="ctr"/>
              <a:endParaRPr lang="zh-CN" altLang="en-US"/>
            </a:p>
          </p:txBody>
        </p:sp>
      </p:grpSp>
      <p:graphicFrame>
        <p:nvGraphicFramePr>
          <p:cNvPr id="2072" name="table 2072"/>
          <p:cNvGraphicFramePr>
            <a:graphicFrameLocks noGrp="1"/>
          </p:cNvGraphicFramePr>
          <p:nvPr/>
        </p:nvGraphicFramePr>
        <p:xfrm>
          <a:off x="720090" y="2304415"/>
          <a:ext cx="10750549" cy="3839209"/>
        </p:xfrm>
        <a:graphic>
          <a:graphicData uri="http://schemas.openxmlformats.org/drawingml/2006/table">
            <a:tbl>
              <a:tblPr/>
              <a:tblGrid>
                <a:gridCol w="2649220">
                  <a:extLst>
                    <a:ext uri="{9D8B030D-6E8A-4147-A177-3AD203B41FA5}">
                      <a16:colId xmlns:a16="http://schemas.microsoft.com/office/drawing/2014/main" val="20000"/>
                    </a:ext>
                  </a:extLst>
                </a:gridCol>
                <a:gridCol w="4424045">
                  <a:extLst>
                    <a:ext uri="{9D8B030D-6E8A-4147-A177-3AD203B41FA5}">
                      <a16:colId xmlns:a16="http://schemas.microsoft.com/office/drawing/2014/main" val="20001"/>
                    </a:ext>
                  </a:extLst>
                </a:gridCol>
                <a:gridCol w="3677284">
                  <a:extLst>
                    <a:ext uri="{9D8B030D-6E8A-4147-A177-3AD203B41FA5}">
                      <a16:colId xmlns:a16="http://schemas.microsoft.com/office/drawing/2014/main" val="20002"/>
                    </a:ext>
                  </a:extLst>
                </a:gridCol>
              </a:tblGrid>
              <a:tr h="3839209">
                <a:tc>
                  <a:txBody>
                    <a:bodyPr/>
                    <a:lstStyle/>
                    <a:p>
                      <a:pPr algn="l" rtl="0" eaLnBrk="0">
                        <a:lnSpc>
                          <a:spcPct val="177000"/>
                        </a:lnSpc>
                        <a:tabLst/>
                      </a:pPr>
                      <a:endParaRPr sz="1000" dirty="0">
                        <a:latin typeface="Arial"/>
                        <a:ea typeface="Arial"/>
                        <a:cs typeface="Arial"/>
                      </a:endParaRPr>
                    </a:p>
                    <a:p>
                      <a:pPr marL="872489" algn="l" rtl="0" eaLnBrk="0">
                        <a:lnSpc>
                          <a:spcPct val="84000"/>
                        </a:lnSpc>
                        <a:spcBef>
                          <a:spcPts val="5"/>
                        </a:spcBef>
                        <a:tabLst/>
                      </a:pPr>
                      <a:r>
                        <a:rPr sz="1600" kern="0" spc="120" dirty="0">
                          <a:solidFill>
                            <a:srgbClr val="000000">
                              <a:alpha val="100000"/>
                            </a:srgbClr>
                          </a:solidFill>
                          <a:latin typeface="Microsoft YaHei"/>
                          <a:ea typeface="Microsoft YaHei"/>
                          <a:cs typeface="Microsoft YaHei"/>
                        </a:rPr>
                        <a:t>检查要点</a:t>
                      </a:r>
                      <a:endParaRPr sz="1600" dirty="0">
                        <a:latin typeface="Microsoft YaHei"/>
                        <a:ea typeface="Microsoft YaHei"/>
                        <a:cs typeface="Microsoft YaHei"/>
                      </a:endParaRPr>
                    </a:p>
                    <a:p>
                      <a:pPr algn="l" rtl="0" eaLnBrk="0">
                        <a:lnSpc>
                          <a:spcPct val="109000"/>
                        </a:lnSpc>
                        <a:tabLst/>
                      </a:pPr>
                      <a:endParaRPr sz="1000" dirty="0">
                        <a:latin typeface="Arial"/>
                        <a:ea typeface="Arial"/>
                        <a:cs typeface="Arial"/>
                      </a:endParaRPr>
                    </a:p>
                    <a:p>
                      <a:pPr algn="l" rtl="0" eaLnBrk="0">
                        <a:lnSpc>
                          <a:spcPct val="109000"/>
                        </a:lnSpc>
                        <a:tabLst/>
                      </a:pPr>
                      <a:endParaRPr sz="1000" dirty="0">
                        <a:latin typeface="Arial"/>
                        <a:ea typeface="Arial"/>
                        <a:cs typeface="Arial"/>
                      </a:endParaRPr>
                    </a:p>
                    <a:p>
                      <a:pPr algn="l" rtl="0" eaLnBrk="0">
                        <a:lnSpc>
                          <a:spcPct val="109000"/>
                        </a:lnSpc>
                        <a:tabLst/>
                      </a:pPr>
                      <a:endParaRPr sz="1000" dirty="0">
                        <a:latin typeface="Arial"/>
                        <a:ea typeface="Arial"/>
                        <a:cs typeface="Arial"/>
                      </a:endParaRPr>
                    </a:p>
                    <a:p>
                      <a:pPr algn="l" rtl="0" eaLnBrk="0">
                        <a:lnSpc>
                          <a:spcPct val="109000"/>
                        </a:lnSpc>
                        <a:tabLst/>
                      </a:pPr>
                      <a:endParaRPr sz="1000" dirty="0">
                        <a:latin typeface="Arial"/>
                        <a:ea typeface="Arial"/>
                        <a:cs typeface="Arial"/>
                      </a:endParaRPr>
                    </a:p>
                    <a:p>
                      <a:pPr algn="l" rtl="0" eaLnBrk="0">
                        <a:lnSpc>
                          <a:spcPct val="109000"/>
                        </a:lnSpc>
                        <a:tabLst/>
                      </a:pPr>
                      <a:endParaRPr sz="1000" dirty="0">
                        <a:latin typeface="Arial"/>
                        <a:ea typeface="Arial"/>
                        <a:cs typeface="Arial"/>
                      </a:endParaRPr>
                    </a:p>
                    <a:p>
                      <a:pPr algn="l" rtl="0" eaLnBrk="0">
                        <a:lnSpc>
                          <a:spcPct val="109000"/>
                        </a:lnSpc>
                        <a:tabLst/>
                      </a:pPr>
                      <a:endParaRPr sz="1000" dirty="0">
                        <a:latin typeface="Arial"/>
                        <a:ea typeface="Arial"/>
                        <a:cs typeface="Arial"/>
                      </a:endParaRPr>
                    </a:p>
                    <a:p>
                      <a:pPr algn="l" rtl="0" eaLnBrk="0">
                        <a:lnSpc>
                          <a:spcPct val="109000"/>
                        </a:lnSpc>
                        <a:tabLst/>
                      </a:pPr>
                      <a:endParaRPr sz="1000" dirty="0">
                        <a:latin typeface="Arial"/>
                        <a:ea typeface="Arial"/>
                        <a:cs typeface="Arial"/>
                      </a:endParaRPr>
                    </a:p>
                    <a:p>
                      <a:pPr algn="l" rtl="0" eaLnBrk="0">
                        <a:lnSpc>
                          <a:spcPct val="109000"/>
                        </a:lnSpc>
                        <a:tabLst/>
                      </a:pPr>
                      <a:endParaRPr sz="1000" dirty="0">
                        <a:latin typeface="Arial"/>
                        <a:ea typeface="Arial"/>
                        <a:cs typeface="Arial"/>
                      </a:endParaRPr>
                    </a:p>
                    <a:p>
                      <a:pPr algn="l" rtl="0" eaLnBrk="0">
                        <a:lnSpc>
                          <a:spcPct val="109000"/>
                        </a:lnSpc>
                        <a:tabLst/>
                      </a:pPr>
                      <a:endParaRPr sz="1000" dirty="0">
                        <a:latin typeface="Arial"/>
                        <a:ea typeface="Arial"/>
                        <a:cs typeface="Arial"/>
                      </a:endParaRPr>
                    </a:p>
                    <a:p>
                      <a:pPr algn="l" rtl="0" eaLnBrk="0">
                        <a:lnSpc>
                          <a:spcPct val="127000"/>
                        </a:lnSpc>
                        <a:tabLst/>
                      </a:pPr>
                      <a:endParaRPr sz="300" dirty="0">
                        <a:latin typeface="Arial"/>
                        <a:ea typeface="Arial"/>
                        <a:cs typeface="Arial"/>
                      </a:endParaRPr>
                    </a:p>
                    <a:p>
                      <a:pPr marL="232409" indent="9525" algn="l" rtl="0" eaLnBrk="0">
                        <a:lnSpc>
                          <a:spcPct val="105000"/>
                        </a:lnSpc>
                        <a:spcBef>
                          <a:spcPts val="1"/>
                        </a:spcBef>
                        <a:tabLst/>
                      </a:pPr>
                      <a:r>
                        <a:rPr sz="1500" kern="0" spc="80" dirty="0">
                          <a:solidFill>
                            <a:srgbClr val="000000">
                              <a:alpha val="100000"/>
                            </a:srgbClr>
                          </a:solidFill>
                          <a:latin typeface="Microsoft YaHei"/>
                          <a:ea typeface="Microsoft YaHei"/>
                          <a:cs typeface="Microsoft YaHei"/>
                        </a:rPr>
                        <a:t>随机抽查瓶装燃气销售</a:t>
                      </a:r>
                      <a:r>
                        <a:rPr sz="1500" kern="0" spc="10" dirty="0">
                          <a:solidFill>
                            <a:srgbClr val="000000">
                              <a:alpha val="100000"/>
                            </a:srgbClr>
                          </a:solidFill>
                          <a:latin typeface="Microsoft YaHei"/>
                          <a:ea typeface="Microsoft YaHei"/>
                          <a:cs typeface="Microsoft YaHei"/>
                        </a:rPr>
                        <a:t>        </a:t>
                      </a:r>
                      <a:r>
                        <a:rPr sz="1500" kern="0" spc="50" dirty="0">
                          <a:solidFill>
                            <a:srgbClr val="000000">
                              <a:alpha val="100000"/>
                            </a:srgbClr>
                          </a:solidFill>
                          <a:latin typeface="Microsoft YaHei"/>
                          <a:ea typeface="Microsoft YaHei"/>
                          <a:cs typeface="Microsoft YaHei"/>
                        </a:rPr>
                        <a:t>现场。</a:t>
                      </a:r>
                      <a:endParaRPr sz="1500" dirty="0">
                        <a:latin typeface="Microsoft YaHei"/>
                        <a:ea typeface="Microsoft YaHei"/>
                        <a:cs typeface="Microsoft YaHei"/>
                      </a:endParaRPr>
                    </a:p>
                  </a:txBody>
                  <a:tcPr marL="0" marR="0" marT="0" marB="0">
                    <a:lnL>
                      <a:noFill/>
                    </a:lnL>
                    <a:lnR w="12700" cap="flat" cmpd="sng" algn="ctr">
                      <a:solidFill>
                        <a:srgbClr val="8EBFD6"/>
                      </a:solidFill>
                      <a:prstDash val="solid"/>
                      <a:round/>
                      <a:headEnd type="none" w="med" len="med"/>
                      <a:tailEnd type="none" w="med" len="med"/>
                    </a:lnR>
                    <a:lnT w="12700" cap="flat" cmpd="sng" algn="ctr">
                      <a:solidFill>
                        <a:srgbClr val="8EBFD6"/>
                      </a:solidFill>
                      <a:prstDash val="solid"/>
                      <a:round/>
                      <a:headEnd type="none" w="med" len="med"/>
                      <a:tailEnd type="none" w="med" len="med"/>
                    </a:lnT>
                    <a:lnB w="12700" cap="flat" cmpd="sng" algn="ctr">
                      <a:solidFill>
                        <a:srgbClr val="8EBFD6"/>
                      </a:solidFill>
                      <a:prstDash val="solid"/>
                      <a:round/>
                      <a:headEnd type="none" w="med" len="med"/>
                      <a:tailEnd type="none" w="med" len="med"/>
                    </a:lnB>
                  </a:tcPr>
                </a:tc>
                <a:tc>
                  <a:txBody>
                    <a:bodyPr/>
                    <a:lstStyle/>
                    <a:p>
                      <a:pPr algn="l" rtl="0" eaLnBrk="0">
                        <a:lnSpc>
                          <a:spcPct val="176000"/>
                        </a:lnSpc>
                        <a:tabLst/>
                      </a:pPr>
                      <a:endParaRPr sz="1000" dirty="0">
                        <a:latin typeface="Arial"/>
                        <a:ea typeface="Arial"/>
                        <a:cs typeface="Arial"/>
                      </a:endParaRPr>
                    </a:p>
                    <a:p>
                      <a:pPr algn="l" rtl="0" eaLnBrk="0">
                        <a:lnSpc>
                          <a:spcPct val="8793"/>
                        </a:lnSpc>
                        <a:tabLst/>
                      </a:pPr>
                      <a:endParaRPr sz="100" dirty="0">
                        <a:latin typeface="Arial"/>
                        <a:ea typeface="Arial"/>
                        <a:cs typeface="Arial"/>
                      </a:endParaRPr>
                    </a:p>
                    <a:p>
                      <a:pPr marL="1762125" algn="l" rtl="0" eaLnBrk="0">
                        <a:lnSpc>
                          <a:spcPct val="84000"/>
                        </a:lnSpc>
                        <a:tabLst/>
                      </a:pPr>
                      <a:r>
                        <a:rPr sz="1600" kern="0" spc="120" dirty="0">
                          <a:solidFill>
                            <a:srgbClr val="000000">
                              <a:alpha val="100000"/>
                            </a:srgbClr>
                          </a:solidFill>
                          <a:latin typeface="Microsoft YaHei"/>
                          <a:ea typeface="Microsoft YaHei"/>
                          <a:cs typeface="Microsoft YaHei"/>
                        </a:rPr>
                        <a:t>判定标准</a:t>
                      </a:r>
                      <a:endParaRPr sz="1600" dirty="0">
                        <a:latin typeface="Microsoft YaHei"/>
                        <a:ea typeface="Microsoft YaHei"/>
                        <a:cs typeface="Microsoft YaHei"/>
                      </a:endParaRPr>
                    </a:p>
                    <a:p>
                      <a:pPr algn="l" rtl="0" eaLnBrk="0">
                        <a:lnSpc>
                          <a:spcPct val="118000"/>
                        </a:lnSpc>
                        <a:tabLst/>
                      </a:pPr>
                      <a:endParaRPr sz="1000" dirty="0">
                        <a:latin typeface="Arial"/>
                        <a:ea typeface="Arial"/>
                        <a:cs typeface="Arial"/>
                      </a:endParaRPr>
                    </a:p>
                    <a:p>
                      <a:pPr algn="l" rtl="0" eaLnBrk="0">
                        <a:lnSpc>
                          <a:spcPct val="119000"/>
                        </a:lnSpc>
                        <a:tabLst/>
                      </a:pPr>
                      <a:endParaRPr sz="1000" dirty="0">
                        <a:latin typeface="Arial"/>
                        <a:ea typeface="Arial"/>
                        <a:cs typeface="Arial"/>
                      </a:endParaRPr>
                    </a:p>
                    <a:p>
                      <a:pPr marL="233045" indent="78739" algn="l" rtl="0" eaLnBrk="0">
                        <a:lnSpc>
                          <a:spcPct val="107000"/>
                        </a:lnSpc>
                        <a:spcBef>
                          <a:spcPts val="452"/>
                        </a:spcBef>
                        <a:tabLst/>
                      </a:pPr>
                      <a:r>
                        <a:rPr sz="1500" kern="0" spc="10" dirty="0">
                          <a:solidFill>
                            <a:srgbClr val="000000">
                              <a:alpha val="100000"/>
                            </a:srgbClr>
                          </a:solidFill>
                          <a:latin typeface="Microsoft YaHei"/>
                          <a:ea typeface="Microsoft YaHei"/>
                          <a:cs typeface="Microsoft YaHei"/>
                        </a:rPr>
                        <a:t>（</a:t>
                      </a:r>
                      <a:r>
                        <a:rPr sz="1500" kern="0" spc="120" dirty="0">
                          <a:solidFill>
                            <a:srgbClr val="000000">
                              <a:alpha val="100000"/>
                            </a:srgbClr>
                          </a:solidFill>
                          <a:latin typeface="Microsoft YaHei"/>
                          <a:ea typeface="Microsoft YaHei"/>
                          <a:cs typeface="Microsoft YaHei"/>
                        </a:rPr>
                        <a:t> </a:t>
                      </a:r>
                      <a:r>
                        <a:rPr sz="1500" kern="0" spc="10" dirty="0">
                          <a:solidFill>
                            <a:srgbClr val="000000">
                              <a:alpha val="100000"/>
                            </a:srgbClr>
                          </a:solidFill>
                          <a:latin typeface="FangSong"/>
                          <a:ea typeface="FangSong"/>
                          <a:cs typeface="FangSong"/>
                        </a:rPr>
                        <a:t>1</a:t>
                      </a:r>
                      <a:r>
                        <a:rPr sz="1500" kern="0" spc="-340" dirty="0">
                          <a:solidFill>
                            <a:srgbClr val="000000">
                              <a:alpha val="100000"/>
                            </a:srgbClr>
                          </a:solidFill>
                          <a:latin typeface="FangSong"/>
                          <a:ea typeface="FangSong"/>
                          <a:cs typeface="FangSong"/>
                        </a:rPr>
                        <a:t> </a:t>
                      </a:r>
                      <a:r>
                        <a:rPr sz="1500" kern="0" spc="10" dirty="0">
                          <a:solidFill>
                            <a:srgbClr val="000000">
                              <a:alpha val="100000"/>
                            </a:srgbClr>
                          </a:solidFill>
                          <a:latin typeface="Microsoft YaHei"/>
                          <a:ea typeface="Microsoft YaHei"/>
                          <a:cs typeface="Microsoft YaHei"/>
                        </a:rPr>
                        <a:t>）所销售的燃气气瓶未注册登记、</a:t>
                      </a:r>
                      <a:r>
                        <a:rPr sz="1500" kern="0" spc="-330" dirty="0">
                          <a:solidFill>
                            <a:srgbClr val="000000">
                              <a:alpha val="100000"/>
                            </a:srgbClr>
                          </a:solidFill>
                          <a:latin typeface="Microsoft YaHei"/>
                          <a:ea typeface="Microsoft YaHei"/>
                          <a:cs typeface="Microsoft YaHei"/>
                        </a:rPr>
                        <a:t> </a:t>
                      </a:r>
                      <a:r>
                        <a:rPr sz="1500" kern="0" spc="10" dirty="0">
                          <a:solidFill>
                            <a:srgbClr val="000000">
                              <a:alpha val="100000"/>
                            </a:srgbClr>
                          </a:solidFill>
                          <a:latin typeface="Microsoft YaHei"/>
                          <a:ea typeface="Microsoft YaHei"/>
                          <a:cs typeface="Microsoft YaHei"/>
                        </a:rPr>
                        <a:t>产</a:t>
                      </a:r>
                      <a:r>
                        <a:rPr sz="1500" kern="0" spc="0" dirty="0">
                          <a:solidFill>
                            <a:srgbClr val="000000">
                              <a:alpha val="100000"/>
                            </a:srgbClr>
                          </a:solidFill>
                          <a:latin typeface="Microsoft YaHei"/>
                          <a:ea typeface="Microsoft YaHei"/>
                          <a:cs typeface="Microsoft YaHei"/>
                        </a:rPr>
                        <a:t>权不     清 ，且未涂敷充装单位标志 </a:t>
                      </a:r>
                      <a:r>
                        <a:rPr sz="1500" kern="0" spc="-10" dirty="0">
                          <a:solidFill>
                            <a:srgbClr val="000000">
                              <a:alpha val="100000"/>
                            </a:srgbClr>
                          </a:solidFill>
                          <a:latin typeface="Microsoft YaHei"/>
                          <a:ea typeface="Microsoft YaHei"/>
                          <a:cs typeface="Microsoft YaHei"/>
                        </a:rPr>
                        <a:t>，构成重大隐患 ；</a:t>
                      </a:r>
                      <a:endParaRPr sz="1500" dirty="0">
                        <a:latin typeface="Microsoft YaHei"/>
                        <a:ea typeface="Microsoft YaHei"/>
                        <a:cs typeface="Microsoft YaHei"/>
                      </a:endParaRPr>
                    </a:p>
                    <a:p>
                      <a:pPr marL="311784" algn="l" rtl="0" eaLnBrk="0">
                        <a:lnSpc>
                          <a:spcPts val="2059"/>
                        </a:lnSpc>
                        <a:tabLst/>
                      </a:pPr>
                      <a:r>
                        <a:rPr sz="1500" kern="0" spc="0" dirty="0">
                          <a:solidFill>
                            <a:srgbClr val="000000">
                              <a:alpha val="100000"/>
                            </a:srgbClr>
                          </a:solidFill>
                          <a:latin typeface="Microsoft YaHei"/>
                          <a:ea typeface="Microsoft YaHei"/>
                          <a:cs typeface="Microsoft YaHei"/>
                        </a:rPr>
                        <a:t>（ </a:t>
                      </a:r>
                      <a:r>
                        <a:rPr sz="1500" kern="0" spc="0" dirty="0">
                          <a:solidFill>
                            <a:srgbClr val="000000">
                              <a:alpha val="100000"/>
                            </a:srgbClr>
                          </a:solidFill>
                          <a:latin typeface="FangSong"/>
                          <a:ea typeface="FangSong"/>
                          <a:cs typeface="FangSong"/>
                        </a:rPr>
                        <a:t>2</a:t>
                      </a:r>
                      <a:r>
                        <a:rPr sz="1500" kern="0" spc="-350" dirty="0">
                          <a:solidFill>
                            <a:srgbClr val="000000">
                              <a:alpha val="100000"/>
                            </a:srgbClr>
                          </a:solidFill>
                          <a:latin typeface="FangSong"/>
                          <a:ea typeface="FangSong"/>
                          <a:cs typeface="FangSong"/>
                        </a:rPr>
                        <a:t> </a:t>
                      </a:r>
                      <a:r>
                        <a:rPr sz="1500" kern="0" spc="0" dirty="0">
                          <a:solidFill>
                            <a:srgbClr val="000000">
                              <a:alpha val="100000"/>
                            </a:srgbClr>
                          </a:solidFill>
                          <a:latin typeface="Microsoft YaHei"/>
                          <a:ea typeface="Microsoft YaHei"/>
                          <a:cs typeface="Microsoft YaHei"/>
                        </a:rPr>
                        <a:t>）气瓶充装信息不可追溯 ，构成重大隐</a:t>
                      </a:r>
                      <a:r>
                        <a:rPr sz="1500" kern="0" spc="-10" dirty="0">
                          <a:solidFill>
                            <a:srgbClr val="000000">
                              <a:alpha val="100000"/>
                            </a:srgbClr>
                          </a:solidFill>
                          <a:latin typeface="Microsoft YaHei"/>
                          <a:ea typeface="Microsoft YaHei"/>
                          <a:cs typeface="Microsoft YaHei"/>
                        </a:rPr>
                        <a:t>患。</a:t>
                      </a:r>
                      <a:endParaRPr sz="1500" dirty="0">
                        <a:latin typeface="Microsoft YaHei"/>
                        <a:ea typeface="Microsoft YaHei"/>
                        <a:cs typeface="Microsoft YaHei"/>
                      </a:endParaRPr>
                    </a:p>
                  </a:txBody>
                  <a:tcPr marL="0" marR="0" marT="0" marB="0">
                    <a:lnL w="12700" cap="flat" cmpd="sng" algn="ctr">
                      <a:solidFill>
                        <a:srgbClr val="8EBFD6"/>
                      </a:solidFill>
                      <a:prstDash val="solid"/>
                      <a:round/>
                      <a:headEnd type="none" w="med" len="med"/>
                      <a:tailEnd type="none" w="med" len="med"/>
                    </a:lnL>
                    <a:lnR w="12700" cap="flat" cmpd="sng" algn="ctr">
                      <a:solidFill>
                        <a:srgbClr val="8EBFD6"/>
                      </a:solidFill>
                      <a:prstDash val="solid"/>
                      <a:round/>
                      <a:headEnd type="none" w="med" len="med"/>
                      <a:tailEnd type="none" w="med" len="med"/>
                    </a:lnR>
                    <a:lnT w="12700" cap="flat" cmpd="sng" algn="ctr">
                      <a:solidFill>
                        <a:srgbClr val="8EBFD6"/>
                      </a:solidFill>
                      <a:prstDash val="solid"/>
                      <a:round/>
                      <a:headEnd type="none" w="med" len="med"/>
                      <a:tailEnd type="none" w="med" len="med"/>
                    </a:lnT>
                    <a:lnB w="12700" cap="flat" cmpd="sng" algn="ctr">
                      <a:solidFill>
                        <a:srgbClr val="8EBFD6"/>
                      </a:solidFill>
                      <a:prstDash val="solid"/>
                      <a:round/>
                      <a:headEnd type="none" w="med" len="med"/>
                      <a:tailEnd type="none" w="med" len="med"/>
                    </a:lnB>
                  </a:tcPr>
                </a:tc>
                <a:tc>
                  <a:txBody>
                    <a:bodyPr/>
                    <a:lstStyle/>
                    <a:p>
                      <a:pPr algn="l" rtl="0" eaLnBrk="0">
                        <a:lnSpc>
                          <a:spcPct val="175000"/>
                        </a:lnSpc>
                        <a:tabLst/>
                      </a:pPr>
                      <a:endParaRPr sz="1000" dirty="0">
                        <a:latin typeface="Arial"/>
                        <a:ea typeface="Arial"/>
                        <a:cs typeface="Arial"/>
                      </a:endParaRPr>
                    </a:p>
                    <a:p>
                      <a:pPr algn="l" rtl="0" eaLnBrk="0">
                        <a:lnSpc>
                          <a:spcPct val="6794"/>
                        </a:lnSpc>
                        <a:tabLst/>
                      </a:pPr>
                      <a:endParaRPr sz="100" dirty="0">
                        <a:latin typeface="Arial"/>
                        <a:ea typeface="Arial"/>
                        <a:cs typeface="Arial"/>
                      </a:endParaRPr>
                    </a:p>
                    <a:p>
                      <a:pPr marL="1162050" algn="l" rtl="0" eaLnBrk="0">
                        <a:lnSpc>
                          <a:spcPct val="85000"/>
                        </a:lnSpc>
                        <a:tabLst/>
                      </a:pPr>
                      <a:r>
                        <a:rPr sz="1600" kern="0" spc="140" dirty="0">
                          <a:solidFill>
                            <a:srgbClr val="000000">
                              <a:alpha val="100000"/>
                            </a:srgbClr>
                          </a:solidFill>
                          <a:latin typeface="Microsoft YaHei"/>
                          <a:ea typeface="Microsoft YaHei"/>
                          <a:cs typeface="Microsoft YaHei"/>
                        </a:rPr>
                        <a:t>相关参考依据</a:t>
                      </a:r>
                      <a:endParaRPr sz="1600" dirty="0">
                        <a:latin typeface="Microsoft YaHei"/>
                        <a:ea typeface="Microsoft YaHei"/>
                        <a:cs typeface="Microsoft YaHei"/>
                      </a:endParaRPr>
                    </a:p>
                    <a:p>
                      <a:pPr algn="l" rtl="0" eaLnBrk="0">
                        <a:lnSpc>
                          <a:spcPct val="140000"/>
                        </a:lnSpc>
                        <a:tabLst/>
                      </a:pPr>
                      <a:endParaRPr sz="1000" dirty="0">
                        <a:latin typeface="Arial"/>
                        <a:ea typeface="Arial"/>
                        <a:cs typeface="Arial"/>
                      </a:endParaRPr>
                    </a:p>
                    <a:p>
                      <a:pPr algn="l" rtl="0" eaLnBrk="0">
                        <a:lnSpc>
                          <a:spcPct val="141000"/>
                        </a:lnSpc>
                        <a:tabLst/>
                      </a:pPr>
                      <a:endParaRPr sz="1000" dirty="0">
                        <a:latin typeface="Arial"/>
                        <a:ea typeface="Arial"/>
                        <a:cs typeface="Arial"/>
                      </a:endParaRPr>
                    </a:p>
                    <a:p>
                      <a:pPr marL="232409" indent="98425" algn="l" rtl="0" eaLnBrk="0">
                        <a:lnSpc>
                          <a:spcPct val="122000"/>
                        </a:lnSpc>
                        <a:spcBef>
                          <a:spcPts val="426"/>
                        </a:spcBef>
                        <a:tabLst/>
                      </a:pPr>
                      <a:r>
                        <a:rPr sz="1400" kern="0" spc="30" dirty="0">
                          <a:solidFill>
                            <a:srgbClr val="FF0000">
                              <a:alpha val="100000"/>
                            </a:srgbClr>
                          </a:solidFill>
                          <a:latin typeface="Microsoft YaHei"/>
                          <a:ea typeface="Microsoft YaHei"/>
                          <a:cs typeface="Microsoft YaHei"/>
                        </a:rPr>
                        <a:t>【依据】</a:t>
                      </a:r>
                      <a:r>
                        <a:rPr sz="1400" kern="0" spc="-150" dirty="0">
                          <a:solidFill>
                            <a:srgbClr val="FF0000">
                              <a:alpha val="100000"/>
                            </a:srgbClr>
                          </a:solidFill>
                          <a:latin typeface="Microsoft YaHei"/>
                          <a:ea typeface="Microsoft YaHei"/>
                          <a:cs typeface="Microsoft YaHei"/>
                        </a:rPr>
                        <a:t> </a:t>
                      </a:r>
                      <a:r>
                        <a:rPr sz="1400" kern="0" spc="30" dirty="0">
                          <a:solidFill>
                            <a:srgbClr val="000000">
                              <a:alpha val="100000"/>
                            </a:srgbClr>
                          </a:solidFill>
                          <a:latin typeface="Microsoft YaHei"/>
                          <a:ea typeface="Microsoft YaHei"/>
                          <a:cs typeface="Microsoft YaHei"/>
                        </a:rPr>
                        <a:t>《特种设备安全法》</a:t>
                      </a:r>
                      <a:r>
                        <a:rPr sz="1400" kern="0" spc="-170" dirty="0">
                          <a:solidFill>
                            <a:srgbClr val="000000">
                              <a:alpha val="100000"/>
                            </a:srgbClr>
                          </a:solidFill>
                          <a:latin typeface="Microsoft YaHei"/>
                          <a:ea typeface="Microsoft YaHei"/>
                          <a:cs typeface="Microsoft YaHei"/>
                        </a:rPr>
                        <a:t> </a:t>
                      </a:r>
                      <a:r>
                        <a:rPr sz="1400" kern="0" spc="30" dirty="0">
                          <a:solidFill>
                            <a:srgbClr val="000000">
                              <a:alpha val="100000"/>
                            </a:srgbClr>
                          </a:solidFill>
                          <a:latin typeface="Microsoft YaHei"/>
                          <a:ea typeface="Microsoft YaHei"/>
                          <a:cs typeface="Microsoft YaHei"/>
                        </a:rPr>
                        <a:t>第四十</a:t>
                      </a:r>
                      <a:r>
                        <a:rPr sz="1400" kern="0" spc="0" dirty="0">
                          <a:solidFill>
                            <a:srgbClr val="000000">
                              <a:alpha val="100000"/>
                            </a:srgbClr>
                          </a:solidFill>
                          <a:latin typeface="Microsoft YaHei"/>
                          <a:ea typeface="Microsoft YaHei"/>
                          <a:cs typeface="Microsoft YaHei"/>
                        </a:rPr>
                        <a:t>        </a:t>
                      </a:r>
                      <a:r>
                        <a:rPr sz="1400" kern="0" spc="80" dirty="0">
                          <a:solidFill>
                            <a:srgbClr val="000000">
                              <a:alpha val="100000"/>
                            </a:srgbClr>
                          </a:solidFill>
                          <a:latin typeface="Microsoft YaHei"/>
                          <a:ea typeface="Microsoft YaHei"/>
                          <a:cs typeface="Microsoft YaHei"/>
                        </a:rPr>
                        <a:t>九条 ：充装单位应当建立充装前后的</a:t>
                      </a:r>
                      <a:r>
                        <a:rPr sz="1400" kern="0" spc="-10" dirty="0">
                          <a:solidFill>
                            <a:srgbClr val="000000">
                              <a:alpha val="100000"/>
                            </a:srgbClr>
                          </a:solidFill>
                          <a:latin typeface="Microsoft YaHei"/>
                          <a:ea typeface="Microsoft YaHei"/>
                          <a:cs typeface="Microsoft YaHei"/>
                        </a:rPr>
                        <a:t>        </a:t>
                      </a:r>
                      <a:r>
                        <a:rPr sz="1400" kern="0" spc="60" dirty="0">
                          <a:solidFill>
                            <a:srgbClr val="000000">
                              <a:alpha val="100000"/>
                            </a:srgbClr>
                          </a:solidFill>
                          <a:latin typeface="Microsoft YaHei"/>
                          <a:ea typeface="Microsoft YaHei"/>
                          <a:cs typeface="Microsoft YaHei"/>
                        </a:rPr>
                        <a:t>检查</a:t>
                      </a:r>
                      <a:r>
                        <a:rPr sz="1400" kern="0" spc="-220" dirty="0">
                          <a:solidFill>
                            <a:srgbClr val="000000">
                              <a:alpha val="100000"/>
                            </a:srgbClr>
                          </a:solidFill>
                          <a:latin typeface="Microsoft YaHei"/>
                          <a:ea typeface="Microsoft YaHei"/>
                          <a:cs typeface="Microsoft YaHei"/>
                        </a:rPr>
                        <a:t> </a:t>
                      </a:r>
                      <a:r>
                        <a:rPr sz="1400" kern="0" spc="60" dirty="0">
                          <a:solidFill>
                            <a:srgbClr val="000000">
                              <a:alpha val="100000"/>
                            </a:srgbClr>
                          </a:solidFill>
                          <a:latin typeface="Microsoft YaHei"/>
                          <a:ea typeface="Microsoft YaHei"/>
                          <a:cs typeface="Microsoft YaHei"/>
                        </a:rPr>
                        <a:t>、</a:t>
                      </a:r>
                      <a:r>
                        <a:rPr sz="1400" kern="0" spc="-280" dirty="0">
                          <a:solidFill>
                            <a:srgbClr val="000000">
                              <a:alpha val="100000"/>
                            </a:srgbClr>
                          </a:solidFill>
                          <a:latin typeface="Microsoft YaHei"/>
                          <a:ea typeface="Microsoft YaHei"/>
                          <a:cs typeface="Microsoft YaHei"/>
                        </a:rPr>
                        <a:t> </a:t>
                      </a:r>
                      <a:r>
                        <a:rPr sz="1400" kern="0" spc="60" dirty="0">
                          <a:solidFill>
                            <a:srgbClr val="000000">
                              <a:alpha val="100000"/>
                            </a:srgbClr>
                          </a:solidFill>
                          <a:latin typeface="Microsoft YaHei"/>
                          <a:ea typeface="Microsoft YaHei"/>
                          <a:cs typeface="Microsoft YaHei"/>
                        </a:rPr>
                        <a:t>记录制度 ，禁止对不符合安全</a:t>
                      </a:r>
                      <a:r>
                        <a:rPr sz="1400" kern="0" spc="0" dirty="0">
                          <a:solidFill>
                            <a:srgbClr val="000000">
                              <a:alpha val="100000"/>
                            </a:srgbClr>
                          </a:solidFill>
                          <a:latin typeface="Microsoft YaHei"/>
                          <a:ea typeface="Microsoft YaHei"/>
                          <a:cs typeface="Microsoft YaHei"/>
                        </a:rPr>
                        <a:t>        </a:t>
                      </a:r>
                      <a:r>
                        <a:rPr sz="1400" kern="0" spc="110" dirty="0">
                          <a:solidFill>
                            <a:srgbClr val="000000">
                              <a:alpha val="100000"/>
                            </a:srgbClr>
                          </a:solidFill>
                          <a:latin typeface="Microsoft YaHei"/>
                          <a:ea typeface="Microsoft YaHei"/>
                          <a:cs typeface="Microsoft YaHei"/>
                        </a:rPr>
                        <a:t>技术规范要求的移动式压力容器和气</a:t>
                      </a:r>
                      <a:r>
                        <a:rPr sz="1400" kern="0" spc="0" dirty="0">
                          <a:solidFill>
                            <a:srgbClr val="000000">
                              <a:alpha val="100000"/>
                            </a:srgbClr>
                          </a:solidFill>
                          <a:latin typeface="Microsoft YaHei"/>
                          <a:ea typeface="Microsoft YaHei"/>
                          <a:cs typeface="Microsoft YaHei"/>
                        </a:rPr>
                        <a:t>        </a:t>
                      </a:r>
                      <a:r>
                        <a:rPr sz="1400" kern="0" spc="90" dirty="0">
                          <a:solidFill>
                            <a:srgbClr val="000000">
                              <a:alpha val="100000"/>
                            </a:srgbClr>
                          </a:solidFill>
                          <a:latin typeface="Microsoft YaHei"/>
                          <a:ea typeface="Microsoft YaHei"/>
                          <a:cs typeface="Microsoft YaHei"/>
                        </a:rPr>
                        <a:t>瓶进行充装。</a:t>
                      </a:r>
                      <a:endParaRPr sz="1400" dirty="0">
                        <a:latin typeface="Microsoft YaHei"/>
                        <a:ea typeface="Microsoft YaHei"/>
                        <a:cs typeface="Microsoft YaHei"/>
                      </a:endParaRPr>
                    </a:p>
                    <a:p>
                      <a:pPr marL="231140" indent="97155" algn="l" rtl="0" eaLnBrk="0">
                        <a:lnSpc>
                          <a:spcPct val="119000"/>
                        </a:lnSpc>
                        <a:spcBef>
                          <a:spcPts val="80"/>
                        </a:spcBef>
                        <a:tabLst/>
                      </a:pPr>
                      <a:r>
                        <a:rPr sz="1400" kern="0" spc="50" dirty="0">
                          <a:solidFill>
                            <a:srgbClr val="FF0000">
                              <a:alpha val="100000"/>
                            </a:srgbClr>
                          </a:solidFill>
                          <a:latin typeface="Microsoft YaHei"/>
                          <a:ea typeface="Microsoft YaHei"/>
                          <a:cs typeface="Microsoft YaHei"/>
                        </a:rPr>
                        <a:t>〖解读〗</a:t>
                      </a:r>
                      <a:r>
                        <a:rPr sz="1400" kern="0" spc="-170" dirty="0">
                          <a:solidFill>
                            <a:srgbClr val="FF0000">
                              <a:alpha val="100000"/>
                            </a:srgbClr>
                          </a:solidFill>
                          <a:latin typeface="Microsoft YaHei"/>
                          <a:ea typeface="Microsoft YaHei"/>
                          <a:cs typeface="Microsoft YaHei"/>
                        </a:rPr>
                        <a:t> </a:t>
                      </a:r>
                      <a:r>
                        <a:rPr sz="1400" kern="0" spc="50" dirty="0">
                          <a:solidFill>
                            <a:srgbClr val="FF0000">
                              <a:alpha val="100000"/>
                            </a:srgbClr>
                          </a:solidFill>
                          <a:latin typeface="Microsoft YaHei"/>
                          <a:ea typeface="Microsoft YaHei"/>
                          <a:cs typeface="Microsoft YaHei"/>
                        </a:rPr>
                        <a:t>气瓶充装单位应当</a:t>
                      </a:r>
                      <a:r>
                        <a:rPr sz="1400" kern="0" spc="40" dirty="0">
                          <a:solidFill>
                            <a:srgbClr val="FF0000">
                              <a:alpha val="100000"/>
                            </a:srgbClr>
                          </a:solidFill>
                          <a:latin typeface="Microsoft YaHei"/>
                          <a:ea typeface="Microsoft YaHei"/>
                          <a:cs typeface="Microsoft YaHei"/>
                        </a:rPr>
                        <a:t>向气体使</a:t>
                      </a:r>
                      <a:r>
                        <a:rPr sz="1400" kern="0" spc="0" dirty="0">
                          <a:solidFill>
                            <a:srgbClr val="FF0000">
                              <a:alpha val="100000"/>
                            </a:srgbClr>
                          </a:solidFill>
                          <a:latin typeface="Microsoft YaHei"/>
                          <a:ea typeface="Microsoft YaHei"/>
                          <a:cs typeface="Microsoft YaHei"/>
                        </a:rPr>
                        <a:t>        </a:t>
                      </a:r>
                      <a:r>
                        <a:rPr sz="1400" kern="0" spc="110" dirty="0">
                          <a:solidFill>
                            <a:srgbClr val="FF0000">
                              <a:alpha val="100000"/>
                            </a:srgbClr>
                          </a:solidFill>
                          <a:latin typeface="Microsoft YaHei"/>
                          <a:ea typeface="Microsoft YaHei"/>
                          <a:cs typeface="Microsoft YaHei"/>
                        </a:rPr>
                        <a:t>用者提供符合安全技术规范要求的气</a:t>
                      </a:r>
                      <a:r>
                        <a:rPr sz="1400" kern="0" spc="0" dirty="0">
                          <a:solidFill>
                            <a:srgbClr val="FF0000">
                              <a:alpha val="100000"/>
                            </a:srgbClr>
                          </a:solidFill>
                          <a:latin typeface="Microsoft YaHei"/>
                          <a:ea typeface="Microsoft YaHei"/>
                          <a:cs typeface="Microsoft YaHei"/>
                        </a:rPr>
                        <a:t>        </a:t>
                      </a:r>
                      <a:r>
                        <a:rPr sz="1400" kern="0" spc="80" dirty="0">
                          <a:solidFill>
                            <a:srgbClr val="FF0000">
                              <a:alpha val="100000"/>
                            </a:srgbClr>
                          </a:solidFill>
                          <a:latin typeface="Microsoft YaHei"/>
                          <a:ea typeface="Microsoft YaHei"/>
                          <a:cs typeface="Microsoft YaHei"/>
                        </a:rPr>
                        <a:t>瓶 ，对气体使用者进行气瓶安全使用</a:t>
                      </a:r>
                      <a:r>
                        <a:rPr sz="1400" kern="0" spc="0" dirty="0">
                          <a:solidFill>
                            <a:srgbClr val="FF0000">
                              <a:alpha val="100000"/>
                            </a:srgbClr>
                          </a:solidFill>
                          <a:latin typeface="Microsoft YaHei"/>
                          <a:ea typeface="Microsoft YaHei"/>
                          <a:cs typeface="Microsoft YaHei"/>
                        </a:rPr>
                        <a:t>        </a:t>
                      </a:r>
                      <a:r>
                        <a:rPr sz="1400" kern="0" spc="80" dirty="0">
                          <a:solidFill>
                            <a:srgbClr val="FF0000">
                              <a:alpha val="100000"/>
                            </a:srgbClr>
                          </a:solidFill>
                          <a:latin typeface="Microsoft YaHei"/>
                          <a:ea typeface="Microsoft YaHei"/>
                          <a:cs typeface="Microsoft YaHei"/>
                        </a:rPr>
                        <a:t>指导 ，并按照安全技术规范的要求办</a:t>
                      </a:r>
                      <a:r>
                        <a:rPr sz="1400" kern="0" spc="0" dirty="0">
                          <a:solidFill>
                            <a:srgbClr val="FF0000">
                              <a:alpha val="100000"/>
                            </a:srgbClr>
                          </a:solidFill>
                          <a:latin typeface="Microsoft YaHei"/>
                          <a:ea typeface="Microsoft YaHei"/>
                          <a:cs typeface="Microsoft YaHei"/>
                        </a:rPr>
                        <a:t>        </a:t>
                      </a:r>
                      <a:r>
                        <a:rPr sz="1400" kern="0" spc="30" dirty="0">
                          <a:solidFill>
                            <a:srgbClr val="FF0000">
                              <a:alpha val="100000"/>
                            </a:srgbClr>
                          </a:solidFill>
                          <a:latin typeface="Microsoft YaHei"/>
                          <a:ea typeface="Microsoft YaHei"/>
                          <a:cs typeface="Microsoft YaHei"/>
                        </a:rPr>
                        <a:t>理气瓶使用登记 ，及时申报定期</a:t>
                      </a:r>
                      <a:r>
                        <a:rPr sz="1400" kern="0" spc="20" dirty="0">
                          <a:solidFill>
                            <a:srgbClr val="FF0000">
                              <a:alpha val="100000"/>
                            </a:srgbClr>
                          </a:solidFill>
                          <a:latin typeface="Microsoft YaHei"/>
                          <a:ea typeface="Microsoft YaHei"/>
                          <a:cs typeface="Microsoft YaHei"/>
                        </a:rPr>
                        <a:t>检验。</a:t>
                      </a:r>
                      <a:endParaRPr sz="1400" dirty="0">
                        <a:latin typeface="Microsoft YaHei"/>
                        <a:ea typeface="Microsoft YaHei"/>
                        <a:cs typeface="Microsoft YaHei"/>
                      </a:endParaRPr>
                    </a:p>
                  </a:txBody>
                  <a:tcPr marL="0" marR="0" marT="0" marB="0">
                    <a:lnL w="12700" cap="flat" cmpd="sng" algn="ctr">
                      <a:solidFill>
                        <a:srgbClr val="8EBFD6"/>
                      </a:solidFill>
                      <a:prstDash val="solid"/>
                      <a:round/>
                      <a:headEnd type="none" w="med" len="med"/>
                      <a:tailEnd type="none" w="med" len="med"/>
                    </a:lnL>
                    <a:lnR>
                      <a:noFill/>
                    </a:lnR>
                    <a:lnT w="12700" cap="flat" cmpd="sng" algn="ctr">
                      <a:solidFill>
                        <a:srgbClr val="8EBFD6"/>
                      </a:solidFill>
                      <a:prstDash val="solid"/>
                      <a:round/>
                      <a:headEnd type="none" w="med" len="med"/>
                      <a:tailEnd type="none" w="med" len="med"/>
                    </a:lnT>
                    <a:lnB w="12700" cap="flat" cmpd="sng" algn="ctr">
                      <a:solidFill>
                        <a:srgbClr val="8EBFD6"/>
                      </a:solidFill>
                      <a:prstDash val="solid"/>
                      <a:round/>
                      <a:headEnd type="none" w="med" len="med"/>
                      <a:tailEnd type="none" w="med" len="med"/>
                    </a:lnB>
                  </a:tcPr>
                </a:tc>
                <a:extLst>
                  <a:ext uri="{0D108BD9-81ED-4DB2-BD59-A6C34878D82A}">
                    <a16:rowId xmlns:a16="http://schemas.microsoft.com/office/drawing/2014/main" val="10000"/>
                  </a:ext>
                </a:extLst>
              </a:tr>
            </a:tbl>
          </a:graphicData>
        </a:graphic>
      </p:graphicFrame>
      <p:sp>
        <p:nvSpPr>
          <p:cNvPr id="2074" name="textbox 2074"/>
          <p:cNvSpPr/>
          <p:nvPr/>
        </p:nvSpPr>
        <p:spPr>
          <a:xfrm>
            <a:off x="702236" y="510426"/>
            <a:ext cx="8160384" cy="1052194"/>
          </a:xfrm>
          <a:prstGeom prst="rect">
            <a:avLst/>
          </a:prstGeom>
          <a:noFill/>
          <a:ln w="0" cap="flat">
            <a:noFill/>
            <a:prstDash val="solid"/>
            <a:miter lim="0"/>
          </a:ln>
        </p:spPr>
        <p:txBody>
          <a:bodyPr vert="horz" wrap="square" lIns="0" tIns="0" rIns="0" bIns="0"/>
          <a:lstStyle/>
          <a:p>
            <a:pPr algn="l" rtl="0" eaLnBrk="0">
              <a:lnSpc>
                <a:spcPct val="83341"/>
              </a:lnSpc>
              <a:tabLst/>
            </a:pPr>
            <a:endParaRPr sz="100" dirty="0">
              <a:latin typeface="Arial"/>
              <a:ea typeface="Arial"/>
              <a:cs typeface="Arial"/>
            </a:endParaRPr>
          </a:p>
          <a:p>
            <a:pPr algn="r" rtl="0" eaLnBrk="0">
              <a:lnSpc>
                <a:spcPts val="4227"/>
              </a:lnSpc>
              <a:tabLst/>
            </a:pPr>
            <a:r>
              <a:rPr sz="3200" b="1" kern="0" spc="-80" dirty="0">
                <a:solidFill>
                  <a:srgbClr val="000000">
                    <a:alpha val="100000"/>
                  </a:srgbClr>
                </a:solidFill>
                <a:latin typeface="Microsoft YaHei"/>
                <a:ea typeface="Microsoft YaHei"/>
                <a:cs typeface="Microsoft YaHei"/>
              </a:rPr>
              <a:t>《城镇燃气经营安全重大隐患判定标准》解析</a:t>
            </a:r>
            <a:endParaRPr sz="3200" dirty="0">
              <a:latin typeface="Microsoft YaHei"/>
              <a:ea typeface="Microsoft YaHei"/>
              <a:cs typeface="Microsoft YaHei"/>
            </a:endParaRPr>
          </a:p>
          <a:p>
            <a:pPr algn="l" rtl="0" eaLnBrk="0">
              <a:lnSpc>
                <a:spcPct val="104000"/>
              </a:lnSpc>
              <a:tabLst/>
            </a:pPr>
            <a:endParaRPr sz="1000" dirty="0">
              <a:latin typeface="Arial"/>
              <a:ea typeface="Arial"/>
              <a:cs typeface="Arial"/>
            </a:endParaRPr>
          </a:p>
          <a:p>
            <a:pPr algn="l" rtl="0" eaLnBrk="0">
              <a:lnSpc>
                <a:spcPct val="100000"/>
              </a:lnSpc>
              <a:tabLst/>
            </a:pPr>
            <a:endParaRPr sz="400" dirty="0">
              <a:latin typeface="Arial"/>
              <a:ea typeface="Arial"/>
              <a:cs typeface="Arial"/>
            </a:endParaRPr>
          </a:p>
          <a:p>
            <a:pPr marL="52069" algn="l" rtl="0" eaLnBrk="0">
              <a:lnSpc>
                <a:spcPts val="2123"/>
              </a:lnSpc>
              <a:spcBef>
                <a:spcPts val="1"/>
              </a:spcBef>
              <a:tabLst/>
            </a:pPr>
            <a:r>
              <a:rPr sz="1600" kern="0" spc="0" dirty="0">
                <a:solidFill>
                  <a:srgbClr val="FF0000">
                    <a:alpha val="100000"/>
                  </a:srgbClr>
                </a:solidFill>
                <a:latin typeface="Wingdings"/>
                <a:ea typeface="Wingdings"/>
                <a:cs typeface="Wingdings"/>
              </a:rPr>
              <a:t>n</a:t>
            </a:r>
            <a:r>
              <a:rPr sz="1600" kern="0" spc="-570" dirty="0">
                <a:solidFill>
                  <a:srgbClr val="FF0000">
                    <a:alpha val="100000"/>
                  </a:srgbClr>
                </a:solidFill>
                <a:latin typeface="Wingdings"/>
                <a:ea typeface="Wingdings"/>
                <a:cs typeface="Wingdings"/>
              </a:rPr>
              <a:t> </a:t>
            </a:r>
            <a:r>
              <a:rPr sz="1600" kern="0" spc="0" dirty="0">
                <a:solidFill>
                  <a:srgbClr val="000000">
                    <a:alpha val="100000"/>
                  </a:srgbClr>
                </a:solidFill>
                <a:latin typeface="Microsoft YaHei"/>
                <a:ea typeface="Microsoft YaHei"/>
                <a:cs typeface="Microsoft YaHei"/>
              </a:rPr>
              <a:t>第七条  燃气经营者在气瓶安全管理中 ，有下列情形之一的 ，判定</a:t>
            </a:r>
            <a:r>
              <a:rPr sz="1600" kern="0" spc="-10" dirty="0">
                <a:solidFill>
                  <a:srgbClr val="000000">
                    <a:alpha val="100000"/>
                  </a:srgbClr>
                </a:solidFill>
                <a:latin typeface="Microsoft YaHei"/>
                <a:ea typeface="Microsoft YaHei"/>
                <a:cs typeface="Microsoft YaHei"/>
              </a:rPr>
              <a:t>为重大隐患:（ 3种）</a:t>
            </a:r>
            <a:endParaRPr sz="1600" dirty="0">
              <a:latin typeface="Microsoft YaHei"/>
              <a:ea typeface="Microsoft YaHei"/>
              <a:cs typeface="Microsoft YaHei"/>
            </a:endParaRPr>
          </a:p>
        </p:txBody>
      </p:sp>
      <p:pic>
        <p:nvPicPr>
          <p:cNvPr id="2076" name="picture 2076"/>
          <p:cNvPicPr>
            <a:picLocks noChangeAspect="1"/>
          </p:cNvPicPr>
          <p:nvPr/>
        </p:nvPicPr>
        <p:blipFill>
          <a:blip r:embed="rId2"/>
          <a:stretch>
            <a:fillRect/>
          </a:stretch>
        </p:blipFill>
        <p:spPr>
          <a:xfrm rot="21600000">
            <a:off x="4482083" y="4338828"/>
            <a:ext cx="2159507" cy="1728216"/>
          </a:xfrm>
          <a:prstGeom prst="rect">
            <a:avLst/>
          </a:prstGeom>
        </p:spPr>
      </p:pic>
      <p:sp>
        <p:nvSpPr>
          <p:cNvPr id="2078" name="textbox 2078"/>
          <p:cNvSpPr/>
          <p:nvPr/>
        </p:nvSpPr>
        <p:spPr>
          <a:xfrm>
            <a:off x="919643" y="1833343"/>
            <a:ext cx="5574029" cy="295275"/>
          </a:xfrm>
          <a:prstGeom prst="rect">
            <a:avLst/>
          </a:prstGeom>
          <a:noFill/>
          <a:ln w="0" cap="flat">
            <a:noFill/>
            <a:prstDash val="solid"/>
            <a:miter lim="0"/>
          </a:ln>
        </p:spPr>
        <p:txBody>
          <a:bodyPr vert="horz" wrap="square" lIns="0" tIns="0" rIns="0" bIns="0"/>
          <a:lstStyle/>
          <a:p>
            <a:pPr algn="l" rtl="0" eaLnBrk="0">
              <a:lnSpc>
                <a:spcPct val="83341"/>
              </a:lnSpc>
              <a:tabLst/>
            </a:pPr>
            <a:endParaRPr sz="100" dirty="0">
              <a:latin typeface="Arial"/>
              <a:ea typeface="Arial"/>
              <a:cs typeface="Arial"/>
            </a:endParaRPr>
          </a:p>
          <a:p>
            <a:pPr algn="r" rtl="0" eaLnBrk="0">
              <a:lnSpc>
                <a:spcPts val="2123"/>
              </a:lnSpc>
              <a:tabLst/>
            </a:pPr>
            <a:r>
              <a:rPr sz="1600" kern="0" spc="40" dirty="0">
                <a:solidFill>
                  <a:srgbClr val="000000">
                    <a:alpha val="100000"/>
                  </a:srgbClr>
                </a:solidFill>
                <a:latin typeface="Microsoft YaHei"/>
                <a:ea typeface="Microsoft YaHei"/>
                <a:cs typeface="Microsoft YaHei"/>
              </a:rPr>
              <a:t>（ 三 ）销售充装单位擅自为非自有气瓶充装的瓶装燃气。</a:t>
            </a:r>
            <a:endParaRPr sz="1600" dirty="0">
              <a:latin typeface="Microsoft YaHei"/>
              <a:ea typeface="Microsoft YaHei"/>
              <a:cs typeface="Microsoft YaHei"/>
            </a:endParaRPr>
          </a:p>
        </p:txBody>
      </p:sp>
      <p:pic>
        <p:nvPicPr>
          <p:cNvPr id="2080" name="picture 2080"/>
          <p:cNvPicPr>
            <a:picLocks noChangeAspect="1"/>
          </p:cNvPicPr>
          <p:nvPr/>
        </p:nvPicPr>
        <p:blipFill>
          <a:blip r:embed="rId3"/>
          <a:stretch>
            <a:fillRect/>
          </a:stretch>
        </p:blipFill>
        <p:spPr>
          <a:xfrm rot="21600000">
            <a:off x="11472671" y="0"/>
            <a:ext cx="719328" cy="720852"/>
          </a:xfrm>
          <a:prstGeom prst="rect">
            <a:avLst/>
          </a:prstGeom>
        </p:spPr>
      </p:pic>
      <p:pic>
        <p:nvPicPr>
          <p:cNvPr id="2082" name="picture 2082"/>
          <p:cNvPicPr>
            <a:picLocks noChangeAspect="1"/>
          </p:cNvPicPr>
          <p:nvPr/>
        </p:nvPicPr>
        <p:blipFill>
          <a:blip r:embed="rId4"/>
          <a:stretch>
            <a:fillRect/>
          </a:stretch>
        </p:blipFill>
        <p:spPr>
          <a:xfrm rot="21600000">
            <a:off x="0" y="6138671"/>
            <a:ext cx="720852" cy="719328"/>
          </a:xfrm>
          <a:prstGeom prst="rect">
            <a:avLst/>
          </a:prstGeom>
        </p:spPr>
      </p:pic>
      <p:pic>
        <p:nvPicPr>
          <p:cNvPr id="2084" name="picture 2084"/>
          <p:cNvPicPr>
            <a:picLocks noChangeAspect="1"/>
          </p:cNvPicPr>
          <p:nvPr/>
        </p:nvPicPr>
        <p:blipFill>
          <a:blip r:embed="rId5"/>
          <a:stretch>
            <a:fillRect/>
          </a:stretch>
        </p:blipFill>
        <p:spPr>
          <a:xfrm rot="21600000">
            <a:off x="720090" y="1619250"/>
            <a:ext cx="10751184" cy="12700"/>
          </a:xfrm>
          <a:prstGeom prst="rect">
            <a:avLst/>
          </a:prstGeom>
        </p:spPr>
      </p:pic>
    </p:spTree>
  </p:cSld>
  <p:clrMapOvr>
    <a:masterClrMapping/>
  </p:clrMapOvr>
</p:sld>
</file>

<file path=ppt/slides/slide96.xml><?xml version="1.0" encoding="utf-8"?>
<p:sld xmlns:a16="http://schemas.microsoft.com/office/drawing/2014/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86" name="rect 2086"/>
          <p:cNvSpPr/>
          <p:nvPr/>
        </p:nvSpPr>
        <p:spPr>
          <a:xfrm>
            <a:off x="0" y="0"/>
            <a:ext cx="12192000" cy="6858000"/>
          </a:xfrm>
          <a:prstGeom prst="rect">
            <a:avLst/>
          </a:prstGeom>
          <a:solidFill>
            <a:srgbClr val="E4F4FB">
              <a:alpha val="100000"/>
            </a:srgbClr>
          </a:solidFill>
          <a:ln w="0" cap="flat">
            <a:noFill/>
            <a:prstDash val="solid"/>
            <a:miter lim="0"/>
          </a:ln>
        </p:spPr>
        <p:txBody>
          <a:bodyPr rtlCol="0"/>
          <a:lstStyle/>
          <a:p>
            <a:pPr algn="ctr"/>
            <a:endParaRPr lang="zh-CN" altLang="en-US"/>
          </a:p>
        </p:txBody>
      </p:sp>
      <p:grpSp>
        <p:nvGrpSpPr>
          <p:cNvPr id="168" name="group 168"/>
          <p:cNvGrpSpPr/>
          <p:nvPr/>
        </p:nvGrpSpPr>
        <p:grpSpPr>
          <a:xfrm rot="21600000">
            <a:off x="720852" y="1626107"/>
            <a:ext cx="10750295" cy="4614672"/>
            <a:chOff x="0" y="0"/>
            <a:chExt cx="10750295" cy="4614672"/>
          </a:xfrm>
        </p:grpSpPr>
        <p:sp>
          <p:nvSpPr>
            <p:cNvPr id="2088" name="path 2088"/>
            <p:cNvSpPr/>
            <p:nvPr/>
          </p:nvSpPr>
          <p:spPr>
            <a:xfrm>
              <a:off x="0" y="0"/>
              <a:ext cx="10750295" cy="4614671"/>
            </a:xfrm>
            <a:custGeom>
              <a:avLst/>
              <a:gdLst/>
              <a:ahLst/>
              <a:cxnLst/>
              <a:rect l="0" t="0" r="0" b="0"/>
              <a:pathLst>
                <a:path w="16929" h="7267">
                  <a:moveTo>
                    <a:pt x="0" y="0"/>
                  </a:moveTo>
                  <a:lnTo>
                    <a:pt x="4171" y="0"/>
                  </a:lnTo>
                  <a:lnTo>
                    <a:pt x="4171" y="1118"/>
                  </a:lnTo>
                  <a:lnTo>
                    <a:pt x="0" y="1118"/>
                  </a:lnTo>
                  <a:lnTo>
                    <a:pt x="0" y="0"/>
                  </a:lnTo>
                  <a:close/>
                </a:path>
                <a:path w="16929" h="7267">
                  <a:moveTo>
                    <a:pt x="4171" y="0"/>
                  </a:moveTo>
                  <a:lnTo>
                    <a:pt x="11138" y="0"/>
                  </a:lnTo>
                  <a:lnTo>
                    <a:pt x="11138" y="1118"/>
                  </a:lnTo>
                  <a:lnTo>
                    <a:pt x="4171" y="1118"/>
                  </a:lnTo>
                  <a:lnTo>
                    <a:pt x="4171" y="0"/>
                  </a:lnTo>
                  <a:close/>
                </a:path>
                <a:path w="16929" h="7267">
                  <a:moveTo>
                    <a:pt x="11138" y="0"/>
                  </a:moveTo>
                  <a:lnTo>
                    <a:pt x="16929" y="0"/>
                  </a:lnTo>
                  <a:lnTo>
                    <a:pt x="16929" y="1118"/>
                  </a:lnTo>
                  <a:lnTo>
                    <a:pt x="11138" y="1118"/>
                  </a:lnTo>
                  <a:lnTo>
                    <a:pt x="11138" y="0"/>
                  </a:lnTo>
                  <a:close/>
                </a:path>
                <a:path w="16929" h="7267">
                  <a:moveTo>
                    <a:pt x="0" y="3537"/>
                  </a:moveTo>
                  <a:lnTo>
                    <a:pt x="4171" y="3537"/>
                  </a:lnTo>
                  <a:lnTo>
                    <a:pt x="4171" y="7267"/>
                  </a:lnTo>
                  <a:lnTo>
                    <a:pt x="0" y="7267"/>
                  </a:lnTo>
                  <a:lnTo>
                    <a:pt x="0" y="3537"/>
                  </a:lnTo>
                  <a:close/>
                </a:path>
                <a:path w="16929" h="7267">
                  <a:moveTo>
                    <a:pt x="4171" y="3537"/>
                  </a:moveTo>
                  <a:lnTo>
                    <a:pt x="11138" y="3537"/>
                  </a:lnTo>
                  <a:lnTo>
                    <a:pt x="11138" y="7267"/>
                  </a:lnTo>
                  <a:lnTo>
                    <a:pt x="4171" y="7267"/>
                  </a:lnTo>
                  <a:lnTo>
                    <a:pt x="4171" y="3537"/>
                  </a:lnTo>
                  <a:close/>
                </a:path>
              </a:pathLst>
            </a:custGeom>
            <a:solidFill>
              <a:srgbClr val="B9D6E6">
                <a:alpha val="100000"/>
              </a:srgbClr>
            </a:solidFill>
            <a:ln w="0" cap="flat">
              <a:noFill/>
              <a:prstDash val="solid"/>
              <a:miter lim="0"/>
            </a:ln>
          </p:spPr>
          <p:txBody>
            <a:bodyPr rtlCol="0"/>
            <a:lstStyle/>
            <a:p>
              <a:pPr algn="ctr"/>
              <a:endParaRPr lang="zh-CN" altLang="en-US"/>
            </a:p>
          </p:txBody>
        </p:sp>
        <p:sp>
          <p:nvSpPr>
            <p:cNvPr id="2090" name="path 2090"/>
            <p:cNvSpPr/>
            <p:nvPr/>
          </p:nvSpPr>
          <p:spPr>
            <a:xfrm>
              <a:off x="0" y="710184"/>
              <a:ext cx="10750295" cy="3904488"/>
            </a:xfrm>
            <a:custGeom>
              <a:avLst/>
              <a:gdLst/>
              <a:ahLst/>
              <a:cxnLst/>
              <a:rect l="0" t="0" r="0" b="0"/>
              <a:pathLst>
                <a:path w="16929" h="6148">
                  <a:moveTo>
                    <a:pt x="0" y="0"/>
                  </a:moveTo>
                  <a:lnTo>
                    <a:pt x="4171" y="0"/>
                  </a:lnTo>
                  <a:lnTo>
                    <a:pt x="4171" y="2419"/>
                  </a:lnTo>
                  <a:lnTo>
                    <a:pt x="0" y="2419"/>
                  </a:lnTo>
                  <a:lnTo>
                    <a:pt x="0" y="0"/>
                  </a:lnTo>
                  <a:close/>
                </a:path>
                <a:path w="16929" h="6148">
                  <a:moveTo>
                    <a:pt x="4171" y="0"/>
                  </a:moveTo>
                  <a:lnTo>
                    <a:pt x="11138" y="0"/>
                  </a:lnTo>
                  <a:lnTo>
                    <a:pt x="11138" y="2419"/>
                  </a:lnTo>
                  <a:lnTo>
                    <a:pt x="4171" y="2419"/>
                  </a:lnTo>
                  <a:lnTo>
                    <a:pt x="4171" y="0"/>
                  </a:lnTo>
                  <a:close/>
                </a:path>
                <a:path w="16929" h="6148">
                  <a:moveTo>
                    <a:pt x="11138" y="0"/>
                  </a:moveTo>
                  <a:lnTo>
                    <a:pt x="16929" y="0"/>
                  </a:lnTo>
                  <a:lnTo>
                    <a:pt x="16929" y="6148"/>
                  </a:lnTo>
                  <a:lnTo>
                    <a:pt x="11138" y="6148"/>
                  </a:lnTo>
                  <a:lnTo>
                    <a:pt x="11138" y="0"/>
                  </a:lnTo>
                  <a:close/>
                </a:path>
              </a:pathLst>
            </a:custGeom>
            <a:solidFill>
              <a:srgbClr val="FFFFFF">
                <a:alpha val="100000"/>
              </a:srgbClr>
            </a:solidFill>
            <a:ln w="0" cap="flat">
              <a:noFill/>
              <a:prstDash val="solid"/>
              <a:miter lim="0"/>
            </a:ln>
          </p:spPr>
          <p:txBody>
            <a:bodyPr rtlCol="0"/>
            <a:lstStyle/>
            <a:p>
              <a:pPr algn="ctr"/>
              <a:endParaRPr lang="zh-CN" altLang="en-US"/>
            </a:p>
          </p:txBody>
        </p:sp>
      </p:grpSp>
      <p:graphicFrame>
        <p:nvGraphicFramePr>
          <p:cNvPr id="2092" name="table 2092"/>
          <p:cNvGraphicFramePr>
            <a:graphicFrameLocks noGrp="1"/>
          </p:cNvGraphicFramePr>
          <p:nvPr/>
        </p:nvGraphicFramePr>
        <p:xfrm>
          <a:off x="720090" y="1619250"/>
          <a:ext cx="10750549" cy="4627244"/>
        </p:xfrm>
        <a:graphic>
          <a:graphicData uri="http://schemas.openxmlformats.org/drawingml/2006/table">
            <a:tbl>
              <a:tblPr/>
              <a:tblGrid>
                <a:gridCol w="2649220">
                  <a:extLst>
                    <a:ext uri="{9D8B030D-6E8A-4147-A177-3AD203B41FA5}">
                      <a16:colId xmlns:a16="http://schemas.microsoft.com/office/drawing/2014/main" val="20000"/>
                    </a:ext>
                  </a:extLst>
                </a:gridCol>
                <a:gridCol w="4424045">
                  <a:extLst>
                    <a:ext uri="{9D8B030D-6E8A-4147-A177-3AD203B41FA5}">
                      <a16:colId xmlns:a16="http://schemas.microsoft.com/office/drawing/2014/main" val="20001"/>
                    </a:ext>
                  </a:extLst>
                </a:gridCol>
                <a:gridCol w="3677284">
                  <a:extLst>
                    <a:ext uri="{9D8B030D-6E8A-4147-A177-3AD203B41FA5}">
                      <a16:colId xmlns:a16="http://schemas.microsoft.com/office/drawing/2014/main" val="20002"/>
                    </a:ext>
                  </a:extLst>
                </a:gridCol>
              </a:tblGrid>
              <a:tr h="715644">
                <a:tc>
                  <a:txBody>
                    <a:bodyPr/>
                    <a:lstStyle/>
                    <a:p>
                      <a:pPr algn="l" rtl="0" eaLnBrk="0">
                        <a:lnSpc>
                          <a:spcPct val="185000"/>
                        </a:lnSpc>
                        <a:tabLst/>
                      </a:pPr>
                      <a:endParaRPr sz="1000" dirty="0">
                        <a:latin typeface="Arial"/>
                        <a:ea typeface="Arial"/>
                        <a:cs typeface="Arial"/>
                      </a:endParaRPr>
                    </a:p>
                    <a:p>
                      <a:pPr algn="l" rtl="0" eaLnBrk="0">
                        <a:lnSpc>
                          <a:spcPct val="7552"/>
                        </a:lnSpc>
                        <a:tabLst/>
                      </a:pPr>
                      <a:endParaRPr sz="100" dirty="0">
                        <a:latin typeface="Arial"/>
                        <a:ea typeface="Arial"/>
                        <a:cs typeface="Arial"/>
                      </a:endParaRPr>
                    </a:p>
                    <a:p>
                      <a:pPr marL="872489" algn="l" rtl="0" eaLnBrk="0">
                        <a:lnSpc>
                          <a:spcPct val="84000"/>
                        </a:lnSpc>
                        <a:tabLst/>
                      </a:pPr>
                      <a:r>
                        <a:rPr sz="1600" kern="0" spc="120" dirty="0">
                          <a:solidFill>
                            <a:srgbClr val="000000">
                              <a:alpha val="100000"/>
                            </a:srgbClr>
                          </a:solidFill>
                          <a:latin typeface="Microsoft YaHei"/>
                          <a:ea typeface="Microsoft YaHei"/>
                          <a:cs typeface="Microsoft YaHei"/>
                        </a:rPr>
                        <a:t>检查要点</a:t>
                      </a:r>
                      <a:endParaRPr sz="1600" dirty="0">
                        <a:latin typeface="Microsoft YaHei"/>
                        <a:ea typeface="Microsoft YaHei"/>
                        <a:cs typeface="Microsoft YaHei"/>
                      </a:endParaRPr>
                    </a:p>
                  </a:txBody>
                  <a:tcPr marL="0" marR="0" marT="0" marB="0">
                    <a:lnL>
                      <a:noFill/>
                    </a:lnL>
                    <a:lnR w="12700" cap="flat" cmpd="sng" algn="ctr">
                      <a:solidFill>
                        <a:srgbClr val="8EBFD6"/>
                      </a:solidFill>
                      <a:prstDash val="solid"/>
                      <a:round/>
                      <a:headEnd type="none" w="med" len="med"/>
                      <a:tailEnd type="none" w="med" len="med"/>
                    </a:lnR>
                    <a:lnT w="12700" cap="flat" cmpd="sng" algn="ctr">
                      <a:solidFill>
                        <a:srgbClr val="8EBFD6"/>
                      </a:solidFill>
                      <a:prstDash val="solid"/>
                      <a:round/>
                      <a:headEnd type="none" w="med" len="med"/>
                      <a:tailEnd type="none" w="med" len="med"/>
                    </a:lnT>
                    <a:lnB w="12700" cap="flat" cmpd="sng" algn="ctr">
                      <a:solidFill>
                        <a:srgbClr val="8EBFD6"/>
                      </a:solidFill>
                      <a:prstDash val="solid"/>
                      <a:round/>
                      <a:headEnd type="none" w="med" len="med"/>
                      <a:tailEnd type="none" w="med" len="med"/>
                    </a:lnB>
                  </a:tcPr>
                </a:tc>
                <a:tc>
                  <a:txBody>
                    <a:bodyPr/>
                    <a:lstStyle/>
                    <a:p>
                      <a:pPr algn="l" rtl="0" eaLnBrk="0">
                        <a:lnSpc>
                          <a:spcPct val="185000"/>
                        </a:lnSpc>
                        <a:tabLst/>
                      </a:pPr>
                      <a:endParaRPr sz="1000" dirty="0">
                        <a:latin typeface="Arial"/>
                        <a:ea typeface="Arial"/>
                        <a:cs typeface="Arial"/>
                      </a:endParaRPr>
                    </a:p>
                    <a:p>
                      <a:pPr marL="1762125" algn="l" rtl="0" eaLnBrk="0">
                        <a:lnSpc>
                          <a:spcPct val="84000"/>
                        </a:lnSpc>
                        <a:spcBef>
                          <a:spcPts val="3"/>
                        </a:spcBef>
                        <a:tabLst/>
                      </a:pPr>
                      <a:r>
                        <a:rPr sz="1600" kern="0" spc="120" dirty="0">
                          <a:solidFill>
                            <a:srgbClr val="000000">
                              <a:alpha val="100000"/>
                            </a:srgbClr>
                          </a:solidFill>
                          <a:latin typeface="Microsoft YaHei"/>
                          <a:ea typeface="Microsoft YaHei"/>
                          <a:cs typeface="Microsoft YaHei"/>
                        </a:rPr>
                        <a:t>判定标准</a:t>
                      </a:r>
                      <a:endParaRPr sz="1600" dirty="0">
                        <a:latin typeface="Microsoft YaHei"/>
                        <a:ea typeface="Microsoft YaHei"/>
                        <a:cs typeface="Microsoft YaHei"/>
                      </a:endParaRPr>
                    </a:p>
                  </a:txBody>
                  <a:tcPr marL="0" marR="0" marT="0" marB="0">
                    <a:lnL w="12700" cap="flat" cmpd="sng" algn="ctr">
                      <a:solidFill>
                        <a:srgbClr val="8EBFD6"/>
                      </a:solidFill>
                      <a:prstDash val="solid"/>
                      <a:round/>
                      <a:headEnd type="none" w="med" len="med"/>
                      <a:tailEnd type="none" w="med" len="med"/>
                    </a:lnL>
                    <a:lnR w="12700" cap="flat" cmpd="sng" algn="ctr">
                      <a:solidFill>
                        <a:srgbClr val="8EBFD6"/>
                      </a:solidFill>
                      <a:prstDash val="solid"/>
                      <a:round/>
                      <a:headEnd type="none" w="med" len="med"/>
                      <a:tailEnd type="none" w="med" len="med"/>
                    </a:lnR>
                    <a:lnT w="12700" cap="flat" cmpd="sng" algn="ctr">
                      <a:solidFill>
                        <a:srgbClr val="8EBFD6"/>
                      </a:solidFill>
                      <a:prstDash val="solid"/>
                      <a:round/>
                      <a:headEnd type="none" w="med" len="med"/>
                      <a:tailEnd type="none" w="med" len="med"/>
                    </a:lnT>
                    <a:lnB w="12700" cap="flat" cmpd="sng" algn="ctr">
                      <a:solidFill>
                        <a:srgbClr val="8EBFD6"/>
                      </a:solidFill>
                      <a:prstDash val="solid"/>
                      <a:round/>
                      <a:headEnd type="none" w="med" len="med"/>
                      <a:tailEnd type="none" w="med" len="med"/>
                    </a:lnB>
                  </a:tcPr>
                </a:tc>
                <a:tc>
                  <a:txBody>
                    <a:bodyPr/>
                    <a:lstStyle/>
                    <a:p>
                      <a:pPr algn="l" rtl="0" eaLnBrk="0">
                        <a:lnSpc>
                          <a:spcPct val="184000"/>
                        </a:lnSpc>
                        <a:tabLst/>
                      </a:pPr>
                      <a:endParaRPr sz="1000" dirty="0">
                        <a:latin typeface="Arial"/>
                        <a:ea typeface="Arial"/>
                        <a:cs typeface="Arial"/>
                      </a:endParaRPr>
                    </a:p>
                    <a:p>
                      <a:pPr marL="1162050" algn="l" rtl="0" eaLnBrk="0">
                        <a:lnSpc>
                          <a:spcPct val="85000"/>
                        </a:lnSpc>
                        <a:tabLst/>
                      </a:pPr>
                      <a:r>
                        <a:rPr sz="1600" kern="0" spc="140" dirty="0">
                          <a:solidFill>
                            <a:srgbClr val="000000">
                              <a:alpha val="100000"/>
                            </a:srgbClr>
                          </a:solidFill>
                          <a:latin typeface="Microsoft YaHei"/>
                          <a:ea typeface="Microsoft YaHei"/>
                          <a:cs typeface="Microsoft YaHei"/>
                        </a:rPr>
                        <a:t>相关参考依据</a:t>
                      </a:r>
                      <a:endParaRPr sz="1600" dirty="0">
                        <a:latin typeface="Microsoft YaHei"/>
                        <a:ea typeface="Microsoft YaHei"/>
                        <a:cs typeface="Microsoft YaHei"/>
                      </a:endParaRPr>
                    </a:p>
                  </a:txBody>
                  <a:tcPr marL="0" marR="0" marT="0" marB="0">
                    <a:lnL w="12700" cap="flat" cmpd="sng" algn="ctr">
                      <a:solidFill>
                        <a:srgbClr val="8EBFD6"/>
                      </a:solidFill>
                      <a:prstDash val="solid"/>
                      <a:round/>
                      <a:headEnd type="none" w="med" len="med"/>
                      <a:tailEnd type="none" w="med" len="med"/>
                    </a:lnL>
                    <a:lnR>
                      <a:noFill/>
                    </a:lnR>
                    <a:lnT w="12700" cap="flat" cmpd="sng" algn="ctr">
                      <a:solidFill>
                        <a:srgbClr val="8EBFD6"/>
                      </a:solidFill>
                      <a:prstDash val="solid"/>
                      <a:round/>
                      <a:headEnd type="none" w="med" len="med"/>
                      <a:tailEnd type="none" w="med" len="med"/>
                    </a:lnT>
                    <a:lnB w="12700" cap="flat" cmpd="sng" algn="ctr">
                      <a:solidFill>
                        <a:srgbClr val="8EBFD6"/>
                      </a:solidFill>
                      <a:prstDash val="solid"/>
                      <a:round/>
                      <a:headEnd type="none" w="med" len="med"/>
                      <a:tailEnd type="none" w="med" len="med"/>
                    </a:lnB>
                  </a:tcPr>
                </a:tc>
                <a:extLst>
                  <a:ext uri="{0D108BD9-81ED-4DB2-BD59-A6C34878D82A}">
                    <a16:rowId xmlns:a16="http://schemas.microsoft.com/office/drawing/2014/main" val="10000"/>
                  </a:ext>
                </a:extLst>
              </a:tr>
              <a:tr h="3911600">
                <a:tc>
                  <a:txBody>
                    <a:bodyPr/>
                    <a:lstStyle/>
                    <a:p>
                      <a:pPr algn="l" rtl="0" eaLnBrk="0">
                        <a:lnSpc>
                          <a:spcPct val="136000"/>
                        </a:lnSpc>
                        <a:tabLst/>
                      </a:pPr>
                      <a:endParaRPr sz="1000" dirty="0">
                        <a:latin typeface="Arial"/>
                        <a:ea typeface="Arial"/>
                        <a:cs typeface="Arial"/>
                      </a:endParaRPr>
                    </a:p>
                    <a:p>
                      <a:pPr algn="l" rtl="0" eaLnBrk="0">
                        <a:lnSpc>
                          <a:spcPct val="137000"/>
                        </a:lnSpc>
                        <a:tabLst/>
                      </a:pPr>
                      <a:endParaRPr sz="1000" dirty="0">
                        <a:latin typeface="Arial"/>
                        <a:ea typeface="Arial"/>
                        <a:cs typeface="Arial"/>
                      </a:endParaRPr>
                    </a:p>
                    <a:p>
                      <a:pPr marL="71119" indent="17779" algn="l" rtl="0" eaLnBrk="0">
                        <a:lnSpc>
                          <a:spcPct val="105000"/>
                        </a:lnSpc>
                        <a:spcBef>
                          <a:spcPts val="6"/>
                        </a:spcBef>
                        <a:tabLst/>
                      </a:pPr>
                      <a:r>
                        <a:rPr sz="1500" kern="0" spc="70" dirty="0">
                          <a:solidFill>
                            <a:srgbClr val="000000">
                              <a:alpha val="100000"/>
                            </a:srgbClr>
                          </a:solidFill>
                          <a:latin typeface="FangSong"/>
                          <a:ea typeface="FangSong"/>
                          <a:cs typeface="FangSong"/>
                        </a:rPr>
                        <a:t>1.</a:t>
                      </a:r>
                      <a:r>
                        <a:rPr sz="1500" kern="0" spc="70" dirty="0">
                          <a:solidFill>
                            <a:srgbClr val="000000">
                              <a:alpha val="100000"/>
                            </a:srgbClr>
                          </a:solidFill>
                          <a:latin typeface="Microsoft YaHei"/>
                          <a:ea typeface="Microsoft YaHei"/>
                          <a:cs typeface="Microsoft YaHei"/>
                        </a:rPr>
                        <a:t>查天然气门站、</a:t>
                      </a:r>
                      <a:r>
                        <a:rPr sz="1500" kern="0" spc="-260" dirty="0">
                          <a:solidFill>
                            <a:srgbClr val="000000">
                              <a:alpha val="100000"/>
                            </a:srgbClr>
                          </a:solidFill>
                          <a:latin typeface="Microsoft YaHei"/>
                          <a:ea typeface="Microsoft YaHei"/>
                          <a:cs typeface="Microsoft YaHei"/>
                        </a:rPr>
                        <a:t> </a:t>
                      </a:r>
                      <a:r>
                        <a:rPr sz="1500" kern="0" spc="0" dirty="0">
                          <a:solidFill>
                            <a:srgbClr val="000000">
                              <a:alpha val="100000"/>
                            </a:srgbClr>
                          </a:solidFill>
                          <a:latin typeface="FangSong"/>
                          <a:ea typeface="FangSong"/>
                          <a:cs typeface="FangSong"/>
                        </a:rPr>
                        <a:t>LNG</a:t>
                      </a:r>
                      <a:r>
                        <a:rPr sz="1500" kern="0" spc="70" dirty="0">
                          <a:solidFill>
                            <a:srgbClr val="000000">
                              <a:alpha val="100000"/>
                            </a:srgbClr>
                          </a:solidFill>
                          <a:latin typeface="Microsoft YaHei"/>
                          <a:ea typeface="Microsoft YaHei"/>
                          <a:cs typeface="Microsoft YaHei"/>
                        </a:rPr>
                        <a:t>气化</a:t>
                      </a:r>
                      <a:r>
                        <a:rPr sz="1500" kern="0" spc="0" dirty="0">
                          <a:solidFill>
                            <a:srgbClr val="000000">
                              <a:alpha val="100000"/>
                            </a:srgbClr>
                          </a:solidFill>
                          <a:latin typeface="Microsoft YaHei"/>
                          <a:ea typeface="Microsoft YaHei"/>
                          <a:cs typeface="Microsoft YaHei"/>
                        </a:rPr>
                        <a:t>     </a:t>
                      </a:r>
                      <a:r>
                        <a:rPr sz="1500" kern="0" spc="90" dirty="0">
                          <a:solidFill>
                            <a:srgbClr val="000000">
                              <a:alpha val="100000"/>
                            </a:srgbClr>
                          </a:solidFill>
                          <a:latin typeface="Microsoft YaHei"/>
                          <a:ea typeface="Microsoft YaHei"/>
                          <a:cs typeface="Microsoft YaHei"/>
                        </a:rPr>
                        <a:t>站、压缩天然气供应站工艺</a:t>
                      </a:r>
                      <a:r>
                        <a:rPr sz="1500" kern="0" spc="20" dirty="0">
                          <a:solidFill>
                            <a:srgbClr val="000000">
                              <a:alpha val="100000"/>
                            </a:srgbClr>
                          </a:solidFill>
                          <a:latin typeface="Microsoft YaHei"/>
                          <a:ea typeface="Microsoft YaHei"/>
                          <a:cs typeface="Microsoft YaHei"/>
                        </a:rPr>
                        <a:t>   </a:t>
                      </a:r>
                      <a:r>
                        <a:rPr sz="1500" kern="0" spc="40" dirty="0">
                          <a:solidFill>
                            <a:srgbClr val="000000">
                              <a:alpha val="100000"/>
                            </a:srgbClr>
                          </a:solidFill>
                          <a:latin typeface="Microsoft YaHei"/>
                          <a:ea typeface="Microsoft YaHei"/>
                          <a:cs typeface="Microsoft YaHei"/>
                        </a:rPr>
                        <a:t>装置区 ；</a:t>
                      </a:r>
                      <a:endParaRPr sz="1500" dirty="0">
                        <a:latin typeface="Microsoft YaHei"/>
                        <a:ea typeface="Microsoft YaHei"/>
                        <a:cs typeface="Microsoft YaHei"/>
                      </a:endParaRPr>
                    </a:p>
                    <a:p>
                      <a:pPr algn="l" rtl="0" eaLnBrk="0">
                        <a:lnSpc>
                          <a:spcPct val="115000"/>
                        </a:lnSpc>
                        <a:tabLst/>
                      </a:pPr>
                      <a:endParaRPr sz="1000" dirty="0">
                        <a:latin typeface="Arial"/>
                        <a:ea typeface="Arial"/>
                        <a:cs typeface="Arial"/>
                      </a:endParaRPr>
                    </a:p>
                    <a:p>
                      <a:pPr algn="l" rtl="0" eaLnBrk="0">
                        <a:lnSpc>
                          <a:spcPct val="115000"/>
                        </a:lnSpc>
                        <a:tabLst/>
                      </a:pPr>
                      <a:endParaRPr sz="1000" dirty="0">
                        <a:latin typeface="Arial"/>
                        <a:ea typeface="Arial"/>
                        <a:cs typeface="Arial"/>
                      </a:endParaRPr>
                    </a:p>
                    <a:p>
                      <a:pPr algn="l" rtl="0" eaLnBrk="0">
                        <a:lnSpc>
                          <a:spcPct val="115000"/>
                        </a:lnSpc>
                        <a:tabLst/>
                      </a:pPr>
                      <a:endParaRPr sz="1000" dirty="0">
                        <a:latin typeface="Arial"/>
                        <a:ea typeface="Arial"/>
                        <a:cs typeface="Arial"/>
                      </a:endParaRPr>
                    </a:p>
                    <a:p>
                      <a:pPr algn="l" rtl="0" eaLnBrk="0">
                        <a:lnSpc>
                          <a:spcPct val="116000"/>
                        </a:lnSpc>
                        <a:tabLst/>
                      </a:pPr>
                      <a:endParaRPr sz="1000" dirty="0">
                        <a:latin typeface="Arial"/>
                        <a:ea typeface="Arial"/>
                        <a:cs typeface="Arial"/>
                      </a:endParaRPr>
                    </a:p>
                    <a:p>
                      <a:pPr algn="l" rtl="0" eaLnBrk="0">
                        <a:lnSpc>
                          <a:spcPct val="116000"/>
                        </a:lnSpc>
                        <a:tabLst/>
                      </a:pPr>
                      <a:endParaRPr sz="1000" dirty="0">
                        <a:latin typeface="Arial"/>
                        <a:ea typeface="Arial"/>
                        <a:cs typeface="Arial"/>
                      </a:endParaRPr>
                    </a:p>
                    <a:p>
                      <a:pPr algn="l" rtl="0" eaLnBrk="0">
                        <a:lnSpc>
                          <a:spcPct val="116000"/>
                        </a:lnSpc>
                        <a:tabLst/>
                      </a:pPr>
                      <a:endParaRPr sz="1000" dirty="0">
                        <a:latin typeface="Arial"/>
                        <a:ea typeface="Arial"/>
                        <a:cs typeface="Arial"/>
                      </a:endParaRPr>
                    </a:p>
                    <a:p>
                      <a:pPr algn="l" rtl="0" eaLnBrk="0">
                        <a:lnSpc>
                          <a:spcPct val="127000"/>
                        </a:lnSpc>
                        <a:tabLst/>
                      </a:pPr>
                      <a:endParaRPr sz="300" dirty="0">
                        <a:latin typeface="Arial"/>
                        <a:ea typeface="Arial"/>
                        <a:cs typeface="Arial"/>
                      </a:endParaRPr>
                    </a:p>
                    <a:p>
                      <a:pPr marL="69850" indent="13970" algn="l" rtl="0" eaLnBrk="0">
                        <a:lnSpc>
                          <a:spcPct val="105000"/>
                        </a:lnSpc>
                        <a:spcBef>
                          <a:spcPts val="3"/>
                        </a:spcBef>
                        <a:tabLst/>
                      </a:pPr>
                      <a:r>
                        <a:rPr sz="1500" kern="0" spc="80" dirty="0">
                          <a:solidFill>
                            <a:srgbClr val="000000">
                              <a:alpha val="100000"/>
                            </a:srgbClr>
                          </a:solidFill>
                          <a:latin typeface="FangSong"/>
                          <a:ea typeface="FangSong"/>
                          <a:cs typeface="FangSong"/>
                        </a:rPr>
                        <a:t>2</a:t>
                      </a:r>
                      <a:r>
                        <a:rPr sz="1500" kern="0" spc="80" dirty="0">
                          <a:solidFill>
                            <a:srgbClr val="000000">
                              <a:alpha val="100000"/>
                            </a:srgbClr>
                          </a:solidFill>
                          <a:latin typeface="Microsoft YaHei"/>
                          <a:ea typeface="Microsoft YaHei"/>
                          <a:cs typeface="Microsoft YaHei"/>
                        </a:rPr>
                        <a:t>、查天然气门站、</a:t>
                      </a:r>
                      <a:r>
                        <a:rPr sz="1500" kern="0" spc="-280" dirty="0">
                          <a:solidFill>
                            <a:srgbClr val="000000">
                              <a:alpha val="100000"/>
                            </a:srgbClr>
                          </a:solidFill>
                          <a:latin typeface="Microsoft YaHei"/>
                          <a:ea typeface="Microsoft YaHei"/>
                          <a:cs typeface="Microsoft YaHei"/>
                        </a:rPr>
                        <a:t> </a:t>
                      </a:r>
                      <a:r>
                        <a:rPr sz="1500" kern="0" spc="0" dirty="0">
                          <a:solidFill>
                            <a:srgbClr val="000000">
                              <a:alpha val="100000"/>
                            </a:srgbClr>
                          </a:solidFill>
                          <a:latin typeface="FangSong"/>
                          <a:ea typeface="FangSong"/>
                          <a:cs typeface="FangSong"/>
                        </a:rPr>
                        <a:t>LNG</a:t>
                      </a:r>
                      <a:r>
                        <a:rPr sz="1500" kern="0" spc="80" dirty="0">
                          <a:solidFill>
                            <a:srgbClr val="000000">
                              <a:alpha val="100000"/>
                            </a:srgbClr>
                          </a:solidFill>
                          <a:latin typeface="Microsoft YaHei"/>
                          <a:ea typeface="Microsoft YaHei"/>
                          <a:cs typeface="Microsoft YaHei"/>
                        </a:rPr>
                        <a:t>气化</a:t>
                      </a:r>
                      <a:r>
                        <a:rPr sz="1500" kern="0" spc="0" dirty="0">
                          <a:solidFill>
                            <a:srgbClr val="000000">
                              <a:alpha val="100000"/>
                            </a:srgbClr>
                          </a:solidFill>
                          <a:latin typeface="Microsoft YaHei"/>
                          <a:ea typeface="Microsoft YaHei"/>
                          <a:cs typeface="Microsoft YaHei"/>
                        </a:rPr>
                        <a:t>   </a:t>
                      </a:r>
                      <a:r>
                        <a:rPr sz="1500" kern="0" spc="100" dirty="0">
                          <a:solidFill>
                            <a:srgbClr val="000000">
                              <a:alpha val="100000"/>
                            </a:srgbClr>
                          </a:solidFill>
                          <a:latin typeface="Microsoft YaHei"/>
                          <a:ea typeface="Microsoft YaHei"/>
                          <a:cs typeface="Microsoft YaHei"/>
                        </a:rPr>
                        <a:t>站、压缩天然气供应</a:t>
                      </a:r>
                      <a:r>
                        <a:rPr sz="1500" kern="0" spc="90" dirty="0">
                          <a:solidFill>
                            <a:srgbClr val="000000">
                              <a:alpha val="100000"/>
                            </a:srgbClr>
                          </a:solidFill>
                          <a:latin typeface="Microsoft YaHei"/>
                          <a:ea typeface="Microsoft YaHei"/>
                          <a:cs typeface="Microsoft YaHei"/>
                        </a:rPr>
                        <a:t>站的加</a:t>
                      </a:r>
                      <a:r>
                        <a:rPr sz="1500" kern="0" spc="-10" dirty="0">
                          <a:solidFill>
                            <a:srgbClr val="000000">
                              <a:alpha val="100000"/>
                            </a:srgbClr>
                          </a:solidFill>
                          <a:latin typeface="Microsoft YaHei"/>
                          <a:ea typeface="Microsoft YaHei"/>
                          <a:cs typeface="Microsoft YaHei"/>
                        </a:rPr>
                        <a:t>   </a:t>
                      </a:r>
                      <a:r>
                        <a:rPr sz="1500" kern="0" spc="100" dirty="0">
                          <a:solidFill>
                            <a:srgbClr val="000000">
                              <a:alpha val="100000"/>
                            </a:srgbClr>
                          </a:solidFill>
                          <a:latin typeface="Microsoft YaHei"/>
                          <a:ea typeface="Microsoft YaHei"/>
                          <a:cs typeface="Microsoft YaHei"/>
                        </a:rPr>
                        <a:t>臭记录和天然气管网</a:t>
                      </a:r>
                      <a:r>
                        <a:rPr sz="1500" kern="0" spc="90" dirty="0">
                          <a:solidFill>
                            <a:srgbClr val="000000">
                              <a:alpha val="100000"/>
                            </a:srgbClr>
                          </a:solidFill>
                          <a:latin typeface="Microsoft YaHei"/>
                          <a:ea typeface="Microsoft YaHei"/>
                          <a:cs typeface="Microsoft YaHei"/>
                        </a:rPr>
                        <a:t>加臭检</a:t>
                      </a:r>
                      <a:r>
                        <a:rPr sz="1500" kern="0" spc="-10" dirty="0">
                          <a:solidFill>
                            <a:srgbClr val="000000">
                              <a:alpha val="100000"/>
                            </a:srgbClr>
                          </a:solidFill>
                          <a:latin typeface="Microsoft YaHei"/>
                          <a:ea typeface="Microsoft YaHei"/>
                          <a:cs typeface="Microsoft YaHei"/>
                        </a:rPr>
                        <a:t>   </a:t>
                      </a:r>
                      <a:r>
                        <a:rPr sz="1500" kern="0" spc="60" dirty="0">
                          <a:solidFill>
                            <a:srgbClr val="000000">
                              <a:alpha val="100000"/>
                            </a:srgbClr>
                          </a:solidFill>
                          <a:latin typeface="Microsoft YaHei"/>
                          <a:ea typeface="Microsoft YaHei"/>
                          <a:cs typeface="Microsoft YaHei"/>
                        </a:rPr>
                        <a:t>测记录。</a:t>
                      </a:r>
                      <a:endParaRPr sz="1500" dirty="0">
                        <a:latin typeface="Microsoft YaHei"/>
                        <a:ea typeface="Microsoft YaHei"/>
                        <a:cs typeface="Microsoft YaHei"/>
                      </a:endParaRPr>
                    </a:p>
                  </a:txBody>
                  <a:tcPr marL="0" marR="0" marT="0" marB="0">
                    <a:lnL>
                      <a:noFill/>
                    </a:lnL>
                    <a:lnR w="12700" cap="flat" cmpd="sng" algn="ctr">
                      <a:solidFill>
                        <a:srgbClr val="8EBFD6"/>
                      </a:solidFill>
                      <a:prstDash val="solid"/>
                      <a:round/>
                      <a:headEnd type="none" w="med" len="med"/>
                      <a:tailEnd type="none" w="med" len="med"/>
                    </a:lnR>
                    <a:lnT w="12700" cap="flat" cmpd="sng" algn="ctr">
                      <a:solidFill>
                        <a:srgbClr val="8EBFD6"/>
                      </a:solidFill>
                      <a:prstDash val="solid"/>
                      <a:round/>
                      <a:headEnd type="none" w="med" len="med"/>
                      <a:tailEnd type="none" w="med" len="med"/>
                    </a:lnT>
                    <a:lnB w="12700" cap="flat" cmpd="sng" algn="ctr">
                      <a:solidFill>
                        <a:srgbClr val="8EBFD6"/>
                      </a:solidFill>
                      <a:prstDash val="solid"/>
                      <a:round/>
                      <a:headEnd type="none" w="med" len="med"/>
                      <a:tailEnd type="none" w="med" len="med"/>
                    </a:lnB>
                  </a:tcPr>
                </a:tc>
                <a:tc>
                  <a:txBody>
                    <a:bodyPr/>
                    <a:lstStyle/>
                    <a:p>
                      <a:pPr algn="l" rtl="0" eaLnBrk="0">
                        <a:lnSpc>
                          <a:spcPct val="136000"/>
                        </a:lnSpc>
                        <a:tabLst/>
                      </a:pPr>
                      <a:endParaRPr sz="1000" dirty="0">
                        <a:latin typeface="Arial"/>
                        <a:ea typeface="Arial"/>
                        <a:cs typeface="Arial"/>
                      </a:endParaRPr>
                    </a:p>
                    <a:p>
                      <a:pPr algn="l" rtl="0" eaLnBrk="0">
                        <a:lnSpc>
                          <a:spcPct val="137000"/>
                        </a:lnSpc>
                        <a:tabLst/>
                      </a:pPr>
                      <a:endParaRPr sz="1000" dirty="0">
                        <a:latin typeface="Arial"/>
                        <a:ea typeface="Arial"/>
                        <a:cs typeface="Arial"/>
                      </a:endParaRPr>
                    </a:p>
                    <a:p>
                      <a:pPr marL="73025" indent="-1270" algn="l" rtl="0" eaLnBrk="0">
                        <a:lnSpc>
                          <a:spcPct val="105000"/>
                        </a:lnSpc>
                        <a:spcBef>
                          <a:spcPts val="5"/>
                        </a:spcBef>
                        <a:tabLst/>
                      </a:pPr>
                      <a:r>
                        <a:rPr sz="1500" kern="0" spc="90" dirty="0">
                          <a:solidFill>
                            <a:srgbClr val="000000">
                              <a:alpha val="100000"/>
                            </a:srgbClr>
                          </a:solidFill>
                          <a:latin typeface="Microsoft YaHei"/>
                          <a:ea typeface="Microsoft YaHei"/>
                          <a:cs typeface="Microsoft YaHei"/>
                        </a:rPr>
                        <a:t>天然气门站、</a:t>
                      </a:r>
                      <a:r>
                        <a:rPr sz="1500" kern="0" spc="-290" dirty="0">
                          <a:solidFill>
                            <a:srgbClr val="000000">
                              <a:alpha val="100000"/>
                            </a:srgbClr>
                          </a:solidFill>
                          <a:latin typeface="Microsoft YaHei"/>
                          <a:ea typeface="Microsoft YaHei"/>
                          <a:cs typeface="Microsoft YaHei"/>
                        </a:rPr>
                        <a:t> </a:t>
                      </a:r>
                      <a:r>
                        <a:rPr sz="1500" kern="0" spc="0" dirty="0">
                          <a:solidFill>
                            <a:srgbClr val="000000">
                              <a:alpha val="100000"/>
                            </a:srgbClr>
                          </a:solidFill>
                          <a:latin typeface="FangSong"/>
                          <a:ea typeface="FangSong"/>
                          <a:cs typeface="FangSong"/>
                        </a:rPr>
                        <a:t>LNG</a:t>
                      </a:r>
                      <a:r>
                        <a:rPr sz="1500" kern="0" spc="90" dirty="0">
                          <a:solidFill>
                            <a:srgbClr val="000000">
                              <a:alpha val="100000"/>
                            </a:srgbClr>
                          </a:solidFill>
                          <a:latin typeface="Microsoft YaHei"/>
                          <a:ea typeface="Microsoft YaHei"/>
                          <a:cs typeface="Microsoft YaHei"/>
                        </a:rPr>
                        <a:t>气化站、</a:t>
                      </a:r>
                      <a:r>
                        <a:rPr sz="1500" kern="0" spc="-320" dirty="0">
                          <a:solidFill>
                            <a:srgbClr val="000000">
                              <a:alpha val="100000"/>
                            </a:srgbClr>
                          </a:solidFill>
                          <a:latin typeface="Microsoft YaHei"/>
                          <a:ea typeface="Microsoft YaHei"/>
                          <a:cs typeface="Microsoft YaHei"/>
                        </a:rPr>
                        <a:t> </a:t>
                      </a:r>
                      <a:r>
                        <a:rPr sz="1500" kern="0" spc="90" dirty="0">
                          <a:solidFill>
                            <a:srgbClr val="000000">
                              <a:alpha val="100000"/>
                            </a:srgbClr>
                          </a:solidFill>
                          <a:latin typeface="Microsoft YaHei"/>
                          <a:ea typeface="Microsoft YaHei"/>
                          <a:cs typeface="Microsoft YaHei"/>
                        </a:rPr>
                        <a:t>压缩天然气供应站工</a:t>
                      </a:r>
                      <a:r>
                        <a:rPr sz="1500" kern="0" spc="0" dirty="0">
                          <a:solidFill>
                            <a:srgbClr val="000000">
                              <a:alpha val="100000"/>
                            </a:srgbClr>
                          </a:solidFill>
                          <a:latin typeface="Microsoft YaHei"/>
                          <a:ea typeface="Microsoft YaHei"/>
                          <a:cs typeface="Microsoft YaHei"/>
                        </a:rPr>
                        <a:t>    </a:t>
                      </a:r>
                      <a:r>
                        <a:rPr sz="1500" kern="0" spc="70" dirty="0">
                          <a:solidFill>
                            <a:srgbClr val="000000">
                              <a:alpha val="100000"/>
                            </a:srgbClr>
                          </a:solidFill>
                          <a:latin typeface="Microsoft YaHei"/>
                          <a:ea typeface="Microsoft YaHei"/>
                          <a:cs typeface="Microsoft YaHei"/>
                        </a:rPr>
                        <a:t>艺装置区未按规范要求设置加臭装置 ，构成重大</a:t>
                      </a:r>
                      <a:r>
                        <a:rPr sz="1500" kern="0" spc="20" dirty="0">
                          <a:solidFill>
                            <a:srgbClr val="000000">
                              <a:alpha val="100000"/>
                            </a:srgbClr>
                          </a:solidFill>
                          <a:latin typeface="Microsoft YaHei"/>
                          <a:ea typeface="Microsoft YaHei"/>
                          <a:cs typeface="Microsoft YaHei"/>
                        </a:rPr>
                        <a:t>  </a:t>
                      </a:r>
                      <a:r>
                        <a:rPr sz="1500" kern="0" spc="50" dirty="0">
                          <a:solidFill>
                            <a:srgbClr val="000000">
                              <a:alpha val="100000"/>
                            </a:srgbClr>
                          </a:solidFill>
                          <a:latin typeface="Microsoft YaHei"/>
                          <a:ea typeface="Microsoft YaHei"/>
                          <a:cs typeface="Microsoft YaHei"/>
                        </a:rPr>
                        <a:t>隐患。</a:t>
                      </a:r>
                      <a:endParaRPr sz="1500" dirty="0">
                        <a:latin typeface="Microsoft YaHei"/>
                        <a:ea typeface="Microsoft YaHei"/>
                        <a:cs typeface="Microsoft YaHei"/>
                      </a:endParaRPr>
                    </a:p>
                    <a:p>
                      <a:pPr algn="l" rtl="0" eaLnBrk="0">
                        <a:lnSpc>
                          <a:spcPct val="112000"/>
                        </a:lnSpc>
                        <a:tabLst/>
                      </a:pPr>
                      <a:endParaRPr sz="1000" dirty="0">
                        <a:latin typeface="Arial"/>
                        <a:ea typeface="Arial"/>
                        <a:cs typeface="Arial"/>
                      </a:endParaRPr>
                    </a:p>
                    <a:p>
                      <a:pPr algn="l" rtl="0" eaLnBrk="0">
                        <a:lnSpc>
                          <a:spcPct val="112000"/>
                        </a:lnSpc>
                        <a:tabLst/>
                      </a:pPr>
                      <a:endParaRPr sz="1000" dirty="0">
                        <a:latin typeface="Arial"/>
                        <a:ea typeface="Arial"/>
                        <a:cs typeface="Arial"/>
                      </a:endParaRPr>
                    </a:p>
                    <a:p>
                      <a:pPr algn="l" rtl="0" eaLnBrk="0">
                        <a:lnSpc>
                          <a:spcPct val="112000"/>
                        </a:lnSpc>
                        <a:tabLst/>
                      </a:pPr>
                      <a:endParaRPr sz="1000" dirty="0">
                        <a:latin typeface="Arial"/>
                        <a:ea typeface="Arial"/>
                        <a:cs typeface="Arial"/>
                      </a:endParaRPr>
                    </a:p>
                    <a:p>
                      <a:pPr algn="l" rtl="0" eaLnBrk="0">
                        <a:lnSpc>
                          <a:spcPct val="113000"/>
                        </a:lnSpc>
                        <a:tabLst/>
                      </a:pPr>
                      <a:endParaRPr sz="1000" dirty="0">
                        <a:latin typeface="Arial"/>
                        <a:ea typeface="Arial"/>
                        <a:cs typeface="Arial"/>
                      </a:endParaRPr>
                    </a:p>
                    <a:p>
                      <a:pPr algn="l" rtl="0" eaLnBrk="0">
                        <a:lnSpc>
                          <a:spcPct val="113000"/>
                        </a:lnSpc>
                        <a:tabLst/>
                      </a:pPr>
                      <a:endParaRPr sz="1000" dirty="0">
                        <a:latin typeface="Arial"/>
                        <a:ea typeface="Arial"/>
                        <a:cs typeface="Arial"/>
                      </a:endParaRPr>
                    </a:p>
                    <a:p>
                      <a:pPr algn="l" rtl="0" eaLnBrk="0">
                        <a:lnSpc>
                          <a:spcPct val="113000"/>
                        </a:lnSpc>
                        <a:tabLst/>
                      </a:pPr>
                      <a:endParaRPr sz="1000" dirty="0">
                        <a:latin typeface="Arial"/>
                        <a:ea typeface="Arial"/>
                        <a:cs typeface="Arial"/>
                      </a:endParaRPr>
                    </a:p>
                    <a:p>
                      <a:pPr algn="l" rtl="0" eaLnBrk="0">
                        <a:lnSpc>
                          <a:spcPct val="128000"/>
                        </a:lnSpc>
                        <a:tabLst/>
                      </a:pPr>
                      <a:endParaRPr sz="300" dirty="0">
                        <a:latin typeface="Arial"/>
                        <a:ea typeface="Arial"/>
                        <a:cs typeface="Arial"/>
                      </a:endParaRPr>
                    </a:p>
                    <a:p>
                      <a:pPr marL="71755" indent="78105" algn="l" rtl="0" eaLnBrk="0">
                        <a:lnSpc>
                          <a:spcPct val="108000"/>
                        </a:lnSpc>
                        <a:spcBef>
                          <a:spcPts val="1"/>
                        </a:spcBef>
                        <a:tabLst/>
                      </a:pPr>
                      <a:r>
                        <a:rPr sz="1500" kern="0" spc="10" dirty="0">
                          <a:solidFill>
                            <a:srgbClr val="000000">
                              <a:alpha val="100000"/>
                            </a:srgbClr>
                          </a:solidFill>
                          <a:latin typeface="Microsoft YaHei"/>
                          <a:ea typeface="Microsoft YaHei"/>
                          <a:cs typeface="Microsoft YaHei"/>
                        </a:rPr>
                        <a:t>（</a:t>
                      </a:r>
                      <a:r>
                        <a:rPr sz="1500" kern="0" spc="120" dirty="0">
                          <a:solidFill>
                            <a:srgbClr val="000000">
                              <a:alpha val="100000"/>
                            </a:srgbClr>
                          </a:solidFill>
                          <a:latin typeface="Microsoft YaHei"/>
                          <a:ea typeface="Microsoft YaHei"/>
                          <a:cs typeface="Microsoft YaHei"/>
                        </a:rPr>
                        <a:t> </a:t>
                      </a:r>
                      <a:r>
                        <a:rPr sz="1500" kern="0" spc="10" dirty="0">
                          <a:solidFill>
                            <a:srgbClr val="000000">
                              <a:alpha val="100000"/>
                            </a:srgbClr>
                          </a:solidFill>
                          <a:latin typeface="FangSong"/>
                          <a:ea typeface="FangSong"/>
                          <a:cs typeface="FangSong"/>
                        </a:rPr>
                        <a:t>1</a:t>
                      </a:r>
                      <a:r>
                        <a:rPr sz="1500" kern="0" spc="-340" dirty="0">
                          <a:solidFill>
                            <a:srgbClr val="000000">
                              <a:alpha val="100000"/>
                            </a:srgbClr>
                          </a:solidFill>
                          <a:latin typeface="FangSong"/>
                          <a:ea typeface="FangSong"/>
                          <a:cs typeface="FangSong"/>
                        </a:rPr>
                        <a:t> </a:t>
                      </a:r>
                      <a:r>
                        <a:rPr sz="1500" kern="0" spc="10" dirty="0">
                          <a:solidFill>
                            <a:srgbClr val="000000">
                              <a:alpha val="100000"/>
                            </a:srgbClr>
                          </a:solidFill>
                          <a:latin typeface="Microsoft YaHei"/>
                          <a:ea typeface="Microsoft YaHei"/>
                          <a:cs typeface="Microsoft YaHei"/>
                        </a:rPr>
                        <a:t>）天然气门站、</a:t>
                      </a:r>
                      <a:r>
                        <a:rPr sz="1500" kern="0" spc="-290" dirty="0">
                          <a:solidFill>
                            <a:srgbClr val="000000">
                              <a:alpha val="100000"/>
                            </a:srgbClr>
                          </a:solidFill>
                          <a:latin typeface="Microsoft YaHei"/>
                          <a:ea typeface="Microsoft YaHei"/>
                          <a:cs typeface="Microsoft YaHei"/>
                        </a:rPr>
                        <a:t> </a:t>
                      </a:r>
                      <a:r>
                        <a:rPr sz="1500" kern="0" spc="0" dirty="0">
                          <a:solidFill>
                            <a:srgbClr val="000000">
                              <a:alpha val="100000"/>
                            </a:srgbClr>
                          </a:solidFill>
                          <a:latin typeface="FangSong"/>
                          <a:ea typeface="FangSong"/>
                          <a:cs typeface="FangSong"/>
                        </a:rPr>
                        <a:t>LNG</a:t>
                      </a:r>
                      <a:r>
                        <a:rPr sz="1500" kern="0" spc="10" dirty="0">
                          <a:solidFill>
                            <a:srgbClr val="000000">
                              <a:alpha val="100000"/>
                            </a:srgbClr>
                          </a:solidFill>
                          <a:latin typeface="Microsoft YaHei"/>
                          <a:ea typeface="Microsoft YaHei"/>
                          <a:cs typeface="Microsoft YaHei"/>
                        </a:rPr>
                        <a:t>气化站、</a:t>
                      </a:r>
                      <a:r>
                        <a:rPr sz="1500" kern="0" spc="-320" dirty="0">
                          <a:solidFill>
                            <a:srgbClr val="000000">
                              <a:alpha val="100000"/>
                            </a:srgbClr>
                          </a:solidFill>
                          <a:latin typeface="Microsoft YaHei"/>
                          <a:ea typeface="Microsoft YaHei"/>
                          <a:cs typeface="Microsoft YaHei"/>
                        </a:rPr>
                        <a:t> </a:t>
                      </a:r>
                      <a:r>
                        <a:rPr sz="1500" kern="0" spc="10" dirty="0">
                          <a:solidFill>
                            <a:srgbClr val="000000">
                              <a:alpha val="100000"/>
                            </a:srgbClr>
                          </a:solidFill>
                          <a:latin typeface="Microsoft YaHei"/>
                          <a:ea typeface="Microsoft YaHei"/>
                          <a:cs typeface="Microsoft YaHei"/>
                        </a:rPr>
                        <a:t>压缩天</a:t>
                      </a:r>
                      <a:r>
                        <a:rPr sz="1500" kern="0" spc="0" dirty="0">
                          <a:solidFill>
                            <a:srgbClr val="000000">
                              <a:alpha val="100000"/>
                            </a:srgbClr>
                          </a:solidFill>
                          <a:latin typeface="Microsoft YaHei"/>
                          <a:ea typeface="Microsoft YaHei"/>
                          <a:cs typeface="Microsoft YaHei"/>
                        </a:rPr>
                        <a:t>然气供应  </a:t>
                      </a:r>
                      <a:r>
                        <a:rPr sz="1500" kern="0" spc="70" dirty="0">
                          <a:solidFill>
                            <a:srgbClr val="000000">
                              <a:alpha val="100000"/>
                            </a:srgbClr>
                          </a:solidFill>
                          <a:latin typeface="Microsoft YaHei"/>
                          <a:ea typeface="Microsoft YaHei"/>
                          <a:cs typeface="Microsoft YaHei"/>
                        </a:rPr>
                        <a:t>站无加臭记录或加臭量不符合要求 ，构成重大隐</a:t>
                      </a:r>
                      <a:r>
                        <a:rPr sz="1500" kern="0" spc="30" dirty="0">
                          <a:solidFill>
                            <a:srgbClr val="000000">
                              <a:alpha val="100000"/>
                            </a:srgbClr>
                          </a:solidFill>
                          <a:latin typeface="Microsoft YaHei"/>
                          <a:ea typeface="Microsoft YaHei"/>
                          <a:cs typeface="Microsoft YaHei"/>
                        </a:rPr>
                        <a:t>  </a:t>
                      </a:r>
                      <a:r>
                        <a:rPr sz="1500" kern="0" spc="50" dirty="0">
                          <a:solidFill>
                            <a:srgbClr val="000000">
                              <a:alpha val="100000"/>
                            </a:srgbClr>
                          </a:solidFill>
                          <a:latin typeface="Microsoft YaHei"/>
                          <a:ea typeface="Microsoft YaHei"/>
                          <a:cs typeface="Microsoft YaHei"/>
                        </a:rPr>
                        <a:t>患。（ </a:t>
                      </a:r>
                      <a:r>
                        <a:rPr sz="1500" kern="0" spc="50" dirty="0">
                          <a:solidFill>
                            <a:srgbClr val="000000">
                              <a:alpha val="100000"/>
                            </a:srgbClr>
                          </a:solidFill>
                          <a:latin typeface="FangSong"/>
                          <a:ea typeface="FangSong"/>
                          <a:cs typeface="FangSong"/>
                        </a:rPr>
                        <a:t>2</a:t>
                      </a:r>
                      <a:r>
                        <a:rPr sz="1500" kern="0" spc="-300" dirty="0">
                          <a:solidFill>
                            <a:srgbClr val="000000">
                              <a:alpha val="100000"/>
                            </a:srgbClr>
                          </a:solidFill>
                          <a:latin typeface="FangSong"/>
                          <a:ea typeface="FangSong"/>
                          <a:cs typeface="FangSong"/>
                        </a:rPr>
                        <a:t> </a:t>
                      </a:r>
                      <a:r>
                        <a:rPr sz="1500" kern="0" spc="50" dirty="0">
                          <a:solidFill>
                            <a:srgbClr val="000000">
                              <a:alpha val="100000"/>
                            </a:srgbClr>
                          </a:solidFill>
                          <a:latin typeface="Microsoft YaHei"/>
                          <a:ea typeface="Microsoft YaHei"/>
                          <a:cs typeface="Microsoft YaHei"/>
                        </a:rPr>
                        <a:t>）管网末端未按规程进行加臭量检测或</a:t>
                      </a:r>
                      <a:r>
                        <a:rPr sz="1500" kern="0" spc="0" dirty="0">
                          <a:solidFill>
                            <a:srgbClr val="000000">
                              <a:alpha val="100000"/>
                            </a:srgbClr>
                          </a:solidFill>
                          <a:latin typeface="Microsoft YaHei"/>
                          <a:ea typeface="Microsoft YaHei"/>
                          <a:cs typeface="Microsoft YaHei"/>
                        </a:rPr>
                        <a:t>    </a:t>
                      </a:r>
                      <a:r>
                        <a:rPr sz="1500" kern="0" spc="50" dirty="0">
                          <a:solidFill>
                            <a:srgbClr val="000000">
                              <a:alpha val="100000"/>
                            </a:srgbClr>
                          </a:solidFill>
                          <a:latin typeface="Microsoft YaHei"/>
                          <a:ea typeface="Microsoft YaHei"/>
                          <a:cs typeface="Microsoft YaHei"/>
                        </a:rPr>
                        <a:t>无检测记录 ，构成重大隐患。</a:t>
                      </a:r>
                      <a:endParaRPr sz="1500" dirty="0">
                        <a:latin typeface="Microsoft YaHei"/>
                        <a:ea typeface="Microsoft YaHei"/>
                        <a:cs typeface="Microsoft YaHei"/>
                      </a:endParaRPr>
                    </a:p>
                  </a:txBody>
                  <a:tcPr marL="0" marR="0" marT="0" marB="0">
                    <a:lnL w="12700" cap="flat" cmpd="sng" algn="ctr">
                      <a:solidFill>
                        <a:srgbClr val="8EBFD6"/>
                      </a:solidFill>
                      <a:prstDash val="solid"/>
                      <a:round/>
                      <a:headEnd type="none" w="med" len="med"/>
                      <a:tailEnd type="none" w="med" len="med"/>
                    </a:lnL>
                    <a:lnR w="12700" cap="flat" cmpd="sng" algn="ctr">
                      <a:solidFill>
                        <a:srgbClr val="8EBFD6"/>
                      </a:solidFill>
                      <a:prstDash val="solid"/>
                      <a:round/>
                      <a:headEnd type="none" w="med" len="med"/>
                      <a:tailEnd type="none" w="med" len="med"/>
                    </a:lnR>
                    <a:lnT w="12700" cap="flat" cmpd="sng" algn="ctr">
                      <a:solidFill>
                        <a:srgbClr val="8EBFD6"/>
                      </a:solidFill>
                      <a:prstDash val="solid"/>
                      <a:round/>
                      <a:headEnd type="none" w="med" len="med"/>
                      <a:tailEnd type="none" w="med" len="med"/>
                    </a:lnT>
                    <a:lnB w="12700" cap="flat" cmpd="sng" algn="ctr">
                      <a:solidFill>
                        <a:srgbClr val="8EBFD6"/>
                      </a:solidFill>
                      <a:prstDash val="solid"/>
                      <a:round/>
                      <a:headEnd type="none" w="med" len="med"/>
                      <a:tailEnd type="none" w="med" len="med"/>
                    </a:lnB>
                  </a:tcPr>
                </a:tc>
                <a:tc>
                  <a:txBody>
                    <a:bodyPr/>
                    <a:lstStyle/>
                    <a:p>
                      <a:pPr algn="l" rtl="0" eaLnBrk="0">
                        <a:lnSpc>
                          <a:spcPct val="103000"/>
                        </a:lnSpc>
                        <a:tabLst/>
                      </a:pPr>
                      <a:endParaRPr sz="1000" dirty="0">
                        <a:latin typeface="Arial"/>
                        <a:ea typeface="Arial"/>
                        <a:cs typeface="Arial"/>
                      </a:endParaRPr>
                    </a:p>
                    <a:p>
                      <a:pPr marL="232409" indent="97789" algn="l" rtl="0" eaLnBrk="0">
                        <a:lnSpc>
                          <a:spcPct val="120000"/>
                        </a:lnSpc>
                        <a:spcBef>
                          <a:spcPts val="6"/>
                        </a:spcBef>
                        <a:tabLst/>
                      </a:pPr>
                      <a:r>
                        <a:rPr sz="1400" kern="0" spc="30" dirty="0">
                          <a:solidFill>
                            <a:srgbClr val="FF0000">
                              <a:alpha val="100000"/>
                            </a:srgbClr>
                          </a:solidFill>
                          <a:latin typeface="Microsoft YaHei"/>
                          <a:ea typeface="Microsoft YaHei"/>
                          <a:cs typeface="Microsoft YaHei"/>
                        </a:rPr>
                        <a:t>【依据】</a:t>
                      </a:r>
                      <a:r>
                        <a:rPr sz="1400" kern="0" spc="-190" dirty="0">
                          <a:solidFill>
                            <a:srgbClr val="FF0000">
                              <a:alpha val="100000"/>
                            </a:srgbClr>
                          </a:solidFill>
                          <a:latin typeface="Microsoft YaHei"/>
                          <a:ea typeface="Microsoft YaHei"/>
                          <a:cs typeface="Microsoft YaHei"/>
                        </a:rPr>
                        <a:t> </a:t>
                      </a:r>
                      <a:r>
                        <a:rPr sz="1400" kern="0" spc="30" dirty="0">
                          <a:solidFill>
                            <a:srgbClr val="000000">
                              <a:alpha val="100000"/>
                            </a:srgbClr>
                          </a:solidFill>
                          <a:latin typeface="Microsoft YaHei"/>
                          <a:ea typeface="Microsoft YaHei"/>
                          <a:cs typeface="Microsoft YaHei"/>
                        </a:rPr>
                        <a:t>《燃气工程项</a:t>
                      </a:r>
                      <a:r>
                        <a:rPr sz="1400" kern="0" spc="20" dirty="0">
                          <a:solidFill>
                            <a:srgbClr val="000000">
                              <a:alpha val="100000"/>
                            </a:srgbClr>
                          </a:solidFill>
                          <a:latin typeface="Microsoft YaHei"/>
                          <a:ea typeface="Microsoft YaHei"/>
                          <a:cs typeface="Microsoft YaHei"/>
                        </a:rPr>
                        <a:t>目规范》</a:t>
                      </a:r>
                      <a:r>
                        <a:rPr sz="1400" kern="0" spc="-170" dirty="0">
                          <a:solidFill>
                            <a:srgbClr val="000000">
                              <a:alpha val="100000"/>
                            </a:srgbClr>
                          </a:solidFill>
                          <a:latin typeface="Microsoft YaHei"/>
                          <a:ea typeface="Microsoft YaHei"/>
                          <a:cs typeface="Microsoft YaHei"/>
                        </a:rPr>
                        <a:t> </a:t>
                      </a:r>
                      <a:r>
                        <a:rPr sz="1400" kern="0" spc="20" dirty="0">
                          <a:solidFill>
                            <a:srgbClr val="000000">
                              <a:alpha val="100000"/>
                            </a:srgbClr>
                          </a:solidFill>
                          <a:latin typeface="Microsoft YaHei"/>
                          <a:ea typeface="Microsoft YaHei"/>
                          <a:cs typeface="Microsoft YaHei"/>
                        </a:rPr>
                        <a:t>第</a:t>
                      </a:r>
                      <a:r>
                        <a:rPr sz="1400" kern="0" spc="0" dirty="0">
                          <a:solidFill>
                            <a:srgbClr val="000000">
                              <a:alpha val="100000"/>
                            </a:srgbClr>
                          </a:solidFill>
                          <a:latin typeface="Microsoft YaHei"/>
                          <a:ea typeface="Microsoft YaHei"/>
                          <a:cs typeface="Microsoft YaHei"/>
                        </a:rPr>
                        <a:t>            </a:t>
                      </a:r>
                      <a:r>
                        <a:rPr sz="1400" kern="0" spc="80" dirty="0">
                          <a:solidFill>
                            <a:srgbClr val="000000">
                              <a:alpha val="100000"/>
                            </a:srgbClr>
                          </a:solidFill>
                          <a:latin typeface="Microsoft YaHei"/>
                          <a:ea typeface="Microsoft YaHei"/>
                          <a:cs typeface="Microsoft YaHei"/>
                        </a:rPr>
                        <a:t>3.0.7</a:t>
                      </a:r>
                      <a:r>
                        <a:rPr sz="1400" kern="0" spc="250" dirty="0">
                          <a:solidFill>
                            <a:srgbClr val="000000">
                              <a:alpha val="100000"/>
                            </a:srgbClr>
                          </a:solidFill>
                          <a:latin typeface="Microsoft YaHei"/>
                          <a:ea typeface="Microsoft YaHei"/>
                          <a:cs typeface="Microsoft YaHei"/>
                        </a:rPr>
                        <a:t> </a:t>
                      </a:r>
                      <a:r>
                        <a:rPr sz="1400" kern="0" spc="80" dirty="0">
                          <a:solidFill>
                            <a:srgbClr val="000000">
                              <a:alpha val="100000"/>
                            </a:srgbClr>
                          </a:solidFill>
                          <a:latin typeface="Microsoft YaHei"/>
                          <a:ea typeface="Microsoft YaHei"/>
                          <a:cs typeface="Microsoft YaHei"/>
                        </a:rPr>
                        <a:t>条 ：燃气应</a:t>
                      </a:r>
                      <a:r>
                        <a:rPr sz="1400" kern="0" spc="70" dirty="0">
                          <a:solidFill>
                            <a:srgbClr val="000000">
                              <a:alpha val="100000"/>
                            </a:srgbClr>
                          </a:solidFill>
                          <a:latin typeface="Microsoft YaHei"/>
                          <a:ea typeface="Microsoft YaHei"/>
                          <a:cs typeface="Microsoft YaHei"/>
                        </a:rPr>
                        <a:t>具有当其泄漏到空</a:t>
                      </a:r>
                      <a:r>
                        <a:rPr sz="1400" kern="0" spc="0" dirty="0">
                          <a:solidFill>
                            <a:srgbClr val="000000">
                              <a:alpha val="100000"/>
                            </a:srgbClr>
                          </a:solidFill>
                          <a:latin typeface="Microsoft YaHei"/>
                          <a:ea typeface="Microsoft YaHei"/>
                          <a:cs typeface="Microsoft YaHei"/>
                        </a:rPr>
                        <a:t>         </a:t>
                      </a:r>
                      <a:r>
                        <a:rPr sz="1400" kern="0" spc="80" dirty="0">
                          <a:solidFill>
                            <a:srgbClr val="000000">
                              <a:alpha val="100000"/>
                            </a:srgbClr>
                          </a:solidFill>
                          <a:latin typeface="Microsoft YaHei"/>
                          <a:ea typeface="Microsoft YaHei"/>
                          <a:cs typeface="Microsoft YaHei"/>
                        </a:rPr>
                        <a:t>气中并在发生危险之前 ，嗅觉正常的</a:t>
                      </a:r>
                      <a:r>
                        <a:rPr sz="1400" kern="0" spc="-10" dirty="0">
                          <a:solidFill>
                            <a:srgbClr val="000000">
                              <a:alpha val="100000"/>
                            </a:srgbClr>
                          </a:solidFill>
                          <a:latin typeface="Microsoft YaHei"/>
                          <a:ea typeface="Microsoft YaHei"/>
                          <a:cs typeface="Microsoft YaHei"/>
                        </a:rPr>
                        <a:t>        </a:t>
                      </a:r>
                      <a:r>
                        <a:rPr sz="1400" kern="0" spc="110" dirty="0">
                          <a:solidFill>
                            <a:srgbClr val="000000">
                              <a:alpha val="100000"/>
                            </a:srgbClr>
                          </a:solidFill>
                          <a:latin typeface="Microsoft YaHei"/>
                          <a:ea typeface="Microsoft YaHei"/>
                          <a:cs typeface="Microsoft YaHei"/>
                        </a:rPr>
                        <a:t>人可以感知的警示性</a:t>
                      </a:r>
                      <a:r>
                        <a:rPr sz="1400" kern="0" spc="100" dirty="0">
                          <a:solidFill>
                            <a:srgbClr val="000000">
                              <a:alpha val="100000"/>
                            </a:srgbClr>
                          </a:solidFill>
                          <a:latin typeface="Microsoft YaHei"/>
                          <a:ea typeface="Microsoft YaHei"/>
                          <a:cs typeface="Microsoft YaHei"/>
                        </a:rPr>
                        <a:t>臭味。</a:t>
                      </a:r>
                      <a:endParaRPr sz="1400" dirty="0">
                        <a:latin typeface="Microsoft YaHei"/>
                        <a:ea typeface="Microsoft YaHei"/>
                        <a:cs typeface="Microsoft YaHei"/>
                      </a:endParaRPr>
                    </a:p>
                    <a:p>
                      <a:pPr marL="232409" indent="-1270" algn="l" rtl="0" eaLnBrk="0">
                        <a:lnSpc>
                          <a:spcPct val="118000"/>
                        </a:lnSpc>
                        <a:spcBef>
                          <a:spcPts val="98"/>
                        </a:spcBef>
                        <a:tabLst/>
                      </a:pPr>
                      <a:r>
                        <a:rPr sz="1400" kern="0" spc="70" dirty="0">
                          <a:solidFill>
                            <a:srgbClr val="000000">
                              <a:alpha val="100000"/>
                            </a:srgbClr>
                          </a:solidFill>
                          <a:latin typeface="Microsoft YaHei"/>
                          <a:ea typeface="Microsoft YaHei"/>
                          <a:cs typeface="Microsoft YaHei"/>
                        </a:rPr>
                        <a:t>第</a:t>
                      </a:r>
                      <a:r>
                        <a:rPr sz="1400" kern="0" spc="330" dirty="0">
                          <a:solidFill>
                            <a:srgbClr val="000000">
                              <a:alpha val="100000"/>
                            </a:srgbClr>
                          </a:solidFill>
                          <a:latin typeface="Microsoft YaHei"/>
                          <a:ea typeface="Microsoft YaHei"/>
                          <a:cs typeface="Microsoft YaHei"/>
                        </a:rPr>
                        <a:t> </a:t>
                      </a:r>
                      <a:r>
                        <a:rPr sz="1400" kern="0" spc="70" dirty="0">
                          <a:solidFill>
                            <a:srgbClr val="000000">
                              <a:alpha val="100000"/>
                            </a:srgbClr>
                          </a:solidFill>
                          <a:latin typeface="Microsoft YaHei"/>
                          <a:ea typeface="Microsoft YaHei"/>
                          <a:cs typeface="Microsoft YaHei"/>
                        </a:rPr>
                        <a:t>3.0.8</a:t>
                      </a:r>
                      <a:r>
                        <a:rPr sz="1400" kern="0" spc="250" dirty="0">
                          <a:solidFill>
                            <a:srgbClr val="000000">
                              <a:alpha val="100000"/>
                            </a:srgbClr>
                          </a:solidFill>
                          <a:latin typeface="Microsoft YaHei"/>
                          <a:ea typeface="Microsoft YaHei"/>
                          <a:cs typeface="Microsoft YaHei"/>
                        </a:rPr>
                        <a:t> </a:t>
                      </a:r>
                      <a:r>
                        <a:rPr sz="1400" kern="0" spc="70" dirty="0">
                          <a:solidFill>
                            <a:srgbClr val="000000">
                              <a:alpha val="100000"/>
                            </a:srgbClr>
                          </a:solidFill>
                          <a:latin typeface="Microsoft YaHei"/>
                          <a:ea typeface="Microsoft YaHei"/>
                          <a:cs typeface="Microsoft YaHei"/>
                        </a:rPr>
                        <a:t>条 ：当</a:t>
                      </a:r>
                      <a:r>
                        <a:rPr sz="1400" kern="0" spc="60" dirty="0">
                          <a:solidFill>
                            <a:srgbClr val="000000">
                              <a:alpha val="100000"/>
                            </a:srgbClr>
                          </a:solidFill>
                          <a:latin typeface="Microsoft YaHei"/>
                          <a:ea typeface="Microsoft YaHei"/>
                          <a:cs typeface="Microsoft YaHei"/>
                        </a:rPr>
                        <a:t>供应的燃气不符合本</a:t>
                      </a:r>
                      <a:r>
                        <a:rPr sz="1400" kern="0" spc="0" dirty="0">
                          <a:solidFill>
                            <a:srgbClr val="000000">
                              <a:alpha val="100000"/>
                            </a:srgbClr>
                          </a:solidFill>
                          <a:latin typeface="Microsoft YaHei"/>
                          <a:ea typeface="Microsoft YaHei"/>
                          <a:cs typeface="Microsoft YaHei"/>
                        </a:rPr>
                        <a:t>       </a:t>
                      </a:r>
                      <a:r>
                        <a:rPr sz="1400" kern="0" spc="80" dirty="0">
                          <a:solidFill>
                            <a:srgbClr val="000000">
                              <a:alpha val="100000"/>
                            </a:srgbClr>
                          </a:solidFill>
                          <a:latin typeface="Microsoft YaHei"/>
                          <a:ea typeface="Microsoft YaHei"/>
                          <a:cs typeface="Microsoft YaHei"/>
                        </a:rPr>
                        <a:t>规范第</a:t>
                      </a:r>
                      <a:r>
                        <a:rPr sz="1400" kern="0" spc="330" dirty="0">
                          <a:solidFill>
                            <a:srgbClr val="000000">
                              <a:alpha val="100000"/>
                            </a:srgbClr>
                          </a:solidFill>
                          <a:latin typeface="Microsoft YaHei"/>
                          <a:ea typeface="Microsoft YaHei"/>
                          <a:cs typeface="Microsoft YaHei"/>
                        </a:rPr>
                        <a:t> </a:t>
                      </a:r>
                      <a:r>
                        <a:rPr sz="1400" kern="0" spc="80" dirty="0">
                          <a:solidFill>
                            <a:srgbClr val="000000">
                              <a:alpha val="100000"/>
                            </a:srgbClr>
                          </a:solidFill>
                          <a:latin typeface="Microsoft YaHei"/>
                          <a:ea typeface="Microsoft YaHei"/>
                          <a:cs typeface="Microsoft YaHei"/>
                        </a:rPr>
                        <a:t>3.0.7</a:t>
                      </a:r>
                      <a:r>
                        <a:rPr sz="1400" kern="0" spc="260" dirty="0">
                          <a:solidFill>
                            <a:srgbClr val="000000">
                              <a:alpha val="100000"/>
                            </a:srgbClr>
                          </a:solidFill>
                          <a:latin typeface="Microsoft YaHei"/>
                          <a:ea typeface="Microsoft YaHei"/>
                          <a:cs typeface="Microsoft YaHei"/>
                        </a:rPr>
                        <a:t> </a:t>
                      </a:r>
                      <a:r>
                        <a:rPr sz="1400" kern="0" spc="80" dirty="0">
                          <a:solidFill>
                            <a:srgbClr val="000000">
                              <a:alpha val="100000"/>
                            </a:srgbClr>
                          </a:solidFill>
                          <a:latin typeface="Microsoft YaHei"/>
                          <a:ea typeface="Microsoft YaHei"/>
                          <a:cs typeface="Microsoft YaHei"/>
                        </a:rPr>
                        <a:t>条的规定</a:t>
                      </a:r>
                      <a:r>
                        <a:rPr sz="1400" kern="0" spc="70" dirty="0">
                          <a:solidFill>
                            <a:srgbClr val="000000">
                              <a:alpha val="100000"/>
                            </a:srgbClr>
                          </a:solidFill>
                          <a:latin typeface="Microsoft YaHei"/>
                          <a:ea typeface="Microsoft YaHei"/>
                          <a:cs typeface="Microsoft YaHei"/>
                        </a:rPr>
                        <a:t>时 ，</a:t>
                      </a:r>
                      <a:r>
                        <a:rPr sz="1400" kern="0" spc="-110" dirty="0">
                          <a:solidFill>
                            <a:srgbClr val="000000">
                              <a:alpha val="100000"/>
                            </a:srgbClr>
                          </a:solidFill>
                          <a:latin typeface="Microsoft YaHei"/>
                          <a:ea typeface="Microsoft YaHei"/>
                          <a:cs typeface="Microsoft YaHei"/>
                        </a:rPr>
                        <a:t> </a:t>
                      </a:r>
                      <a:r>
                        <a:rPr sz="1400" kern="0" spc="70" dirty="0">
                          <a:solidFill>
                            <a:srgbClr val="000000">
                              <a:alpha val="100000"/>
                            </a:srgbClr>
                          </a:solidFill>
                          <a:latin typeface="Microsoft YaHei"/>
                          <a:ea typeface="Microsoft YaHei"/>
                          <a:cs typeface="Microsoft YaHei"/>
                        </a:rPr>
                        <a:t>应进行加</a:t>
                      </a:r>
                      <a:r>
                        <a:rPr sz="1400" kern="0" spc="0" dirty="0">
                          <a:solidFill>
                            <a:srgbClr val="000000">
                              <a:alpha val="100000"/>
                            </a:srgbClr>
                          </a:solidFill>
                          <a:latin typeface="Microsoft YaHei"/>
                          <a:ea typeface="Microsoft YaHei"/>
                          <a:cs typeface="Microsoft YaHei"/>
                        </a:rPr>
                        <a:t>      </a:t>
                      </a:r>
                      <a:r>
                        <a:rPr sz="1400" kern="0" spc="80" dirty="0">
                          <a:solidFill>
                            <a:srgbClr val="000000">
                              <a:alpha val="100000"/>
                            </a:srgbClr>
                          </a:solidFill>
                          <a:latin typeface="Microsoft YaHei"/>
                          <a:ea typeface="Microsoft YaHei"/>
                          <a:cs typeface="Microsoft YaHei"/>
                        </a:rPr>
                        <a:t>臭</a:t>
                      </a:r>
                      <a:r>
                        <a:rPr sz="1400" kern="0" spc="-220" dirty="0">
                          <a:solidFill>
                            <a:srgbClr val="000000">
                              <a:alpha val="100000"/>
                            </a:srgbClr>
                          </a:solidFill>
                          <a:latin typeface="Microsoft YaHei"/>
                          <a:ea typeface="Microsoft YaHei"/>
                          <a:cs typeface="Microsoft YaHei"/>
                        </a:rPr>
                        <a:t> </a:t>
                      </a:r>
                      <a:r>
                        <a:rPr sz="1400" kern="0" spc="80" dirty="0">
                          <a:solidFill>
                            <a:srgbClr val="000000">
                              <a:alpha val="100000"/>
                            </a:srgbClr>
                          </a:solidFill>
                          <a:latin typeface="Microsoft YaHei"/>
                          <a:ea typeface="Microsoft YaHei"/>
                          <a:cs typeface="Microsoft YaHei"/>
                        </a:rPr>
                        <a:t>。</a:t>
                      </a:r>
                      <a:r>
                        <a:rPr sz="1400" kern="0" spc="-290" dirty="0">
                          <a:solidFill>
                            <a:srgbClr val="000000">
                              <a:alpha val="100000"/>
                            </a:srgbClr>
                          </a:solidFill>
                          <a:latin typeface="Microsoft YaHei"/>
                          <a:ea typeface="Microsoft YaHei"/>
                          <a:cs typeface="Microsoft YaHei"/>
                        </a:rPr>
                        <a:t> </a:t>
                      </a:r>
                      <a:r>
                        <a:rPr sz="1400" kern="0" spc="80" dirty="0">
                          <a:solidFill>
                            <a:srgbClr val="000000">
                              <a:alpha val="100000"/>
                            </a:srgbClr>
                          </a:solidFill>
                          <a:latin typeface="Microsoft YaHei"/>
                          <a:ea typeface="Microsoft YaHei"/>
                          <a:cs typeface="Microsoft YaHei"/>
                        </a:rPr>
                        <a:t>加臭剂的最小量应符合下列规定</a:t>
                      </a:r>
                      <a:r>
                        <a:rPr sz="1400" kern="0" spc="320" dirty="0">
                          <a:solidFill>
                            <a:srgbClr val="000000">
                              <a:alpha val="100000"/>
                            </a:srgbClr>
                          </a:solidFill>
                          <a:latin typeface="Microsoft YaHei"/>
                          <a:ea typeface="Microsoft YaHei"/>
                          <a:cs typeface="Microsoft YaHei"/>
                        </a:rPr>
                        <a:t> </a:t>
                      </a:r>
                      <a:r>
                        <a:rPr sz="1400" kern="0" spc="80" dirty="0">
                          <a:solidFill>
                            <a:srgbClr val="000000">
                              <a:alpha val="100000"/>
                            </a:srgbClr>
                          </a:solidFill>
                          <a:latin typeface="Microsoft YaHei"/>
                          <a:ea typeface="Microsoft YaHei"/>
                          <a:cs typeface="Microsoft YaHei"/>
                        </a:rPr>
                        <a:t>:</a:t>
                      </a:r>
                      <a:endParaRPr sz="1400" dirty="0">
                        <a:latin typeface="Microsoft YaHei"/>
                        <a:ea typeface="Microsoft YaHei"/>
                        <a:cs typeface="Microsoft YaHei"/>
                      </a:endParaRPr>
                    </a:p>
                    <a:p>
                      <a:pPr marL="234950" indent="10795" algn="l" rtl="0" eaLnBrk="0">
                        <a:lnSpc>
                          <a:spcPct val="118000"/>
                        </a:lnSpc>
                        <a:spcBef>
                          <a:spcPts val="230"/>
                        </a:spcBef>
                        <a:tabLst/>
                      </a:pPr>
                      <a:r>
                        <a:rPr sz="1400" kern="0" spc="60" dirty="0">
                          <a:solidFill>
                            <a:srgbClr val="000000">
                              <a:alpha val="100000"/>
                            </a:srgbClr>
                          </a:solidFill>
                          <a:latin typeface="Microsoft YaHei"/>
                          <a:ea typeface="Microsoft YaHei"/>
                          <a:cs typeface="Microsoft YaHei"/>
                        </a:rPr>
                        <a:t>1</a:t>
                      </a:r>
                      <a:r>
                        <a:rPr sz="1400" kern="0" spc="340" dirty="0">
                          <a:solidFill>
                            <a:srgbClr val="000000">
                              <a:alpha val="100000"/>
                            </a:srgbClr>
                          </a:solidFill>
                          <a:latin typeface="Microsoft YaHei"/>
                          <a:ea typeface="Microsoft YaHei"/>
                          <a:cs typeface="Microsoft YaHei"/>
                        </a:rPr>
                        <a:t> </a:t>
                      </a:r>
                      <a:r>
                        <a:rPr sz="1400" kern="0" spc="60" dirty="0">
                          <a:solidFill>
                            <a:srgbClr val="000000">
                              <a:alpha val="100000"/>
                            </a:srgbClr>
                          </a:solidFill>
                          <a:latin typeface="Microsoft YaHei"/>
                          <a:ea typeface="Microsoft YaHei"/>
                          <a:cs typeface="Microsoft YaHei"/>
                        </a:rPr>
                        <a:t>无毒燃气泄漏到空气中 ，达到爆炸</a:t>
                      </a:r>
                      <a:r>
                        <a:rPr sz="1400" kern="0" spc="0" dirty="0">
                          <a:solidFill>
                            <a:srgbClr val="000000">
                              <a:alpha val="100000"/>
                            </a:srgbClr>
                          </a:solidFill>
                          <a:latin typeface="Microsoft YaHei"/>
                          <a:ea typeface="Microsoft YaHei"/>
                          <a:cs typeface="Microsoft YaHei"/>
                        </a:rPr>
                        <a:t>        </a:t>
                      </a:r>
                      <a:r>
                        <a:rPr sz="1400" kern="0" spc="50" dirty="0">
                          <a:solidFill>
                            <a:srgbClr val="000000">
                              <a:alpha val="100000"/>
                            </a:srgbClr>
                          </a:solidFill>
                          <a:latin typeface="Microsoft YaHei"/>
                          <a:ea typeface="Microsoft YaHei"/>
                          <a:cs typeface="Microsoft YaHei"/>
                        </a:rPr>
                        <a:t>下限的</a:t>
                      </a:r>
                      <a:r>
                        <a:rPr sz="1400" kern="0" spc="300" dirty="0">
                          <a:solidFill>
                            <a:srgbClr val="000000">
                              <a:alpha val="100000"/>
                            </a:srgbClr>
                          </a:solidFill>
                          <a:latin typeface="Microsoft YaHei"/>
                          <a:ea typeface="Microsoft YaHei"/>
                          <a:cs typeface="Microsoft YaHei"/>
                        </a:rPr>
                        <a:t> </a:t>
                      </a:r>
                      <a:r>
                        <a:rPr sz="1400" kern="0" spc="50" dirty="0">
                          <a:solidFill>
                            <a:srgbClr val="FF0000">
                              <a:alpha val="100000"/>
                            </a:srgbClr>
                          </a:solidFill>
                          <a:latin typeface="Microsoft YaHei"/>
                          <a:ea typeface="Microsoft YaHei"/>
                          <a:cs typeface="Microsoft YaHei"/>
                        </a:rPr>
                        <a:t>20%</a:t>
                      </a:r>
                      <a:r>
                        <a:rPr sz="1400" kern="0" spc="50" dirty="0">
                          <a:solidFill>
                            <a:srgbClr val="000000">
                              <a:alpha val="100000"/>
                            </a:srgbClr>
                          </a:solidFill>
                          <a:latin typeface="Microsoft YaHei"/>
                          <a:ea typeface="Microsoft YaHei"/>
                          <a:cs typeface="Microsoft YaHei"/>
                        </a:rPr>
                        <a:t>时 ，应能</a:t>
                      </a:r>
                      <a:r>
                        <a:rPr sz="1400" kern="0" spc="40" dirty="0">
                          <a:solidFill>
                            <a:srgbClr val="000000">
                              <a:alpha val="100000"/>
                            </a:srgbClr>
                          </a:solidFill>
                          <a:latin typeface="Microsoft YaHei"/>
                          <a:ea typeface="Microsoft YaHei"/>
                          <a:cs typeface="Microsoft YaHei"/>
                        </a:rPr>
                        <a:t>察觉 ；</a:t>
                      </a:r>
                      <a:endParaRPr sz="1400" dirty="0">
                        <a:latin typeface="Microsoft YaHei"/>
                        <a:ea typeface="Microsoft YaHei"/>
                        <a:cs typeface="Microsoft YaHei"/>
                      </a:endParaRPr>
                    </a:p>
                    <a:p>
                      <a:pPr marL="231775" indent="7620" algn="l" rtl="0" eaLnBrk="0">
                        <a:lnSpc>
                          <a:spcPct val="113000"/>
                        </a:lnSpc>
                        <a:spcBef>
                          <a:spcPts val="69"/>
                        </a:spcBef>
                        <a:tabLst/>
                      </a:pPr>
                      <a:r>
                        <a:rPr sz="1400" kern="0" spc="70" dirty="0">
                          <a:solidFill>
                            <a:srgbClr val="000000">
                              <a:alpha val="100000"/>
                            </a:srgbClr>
                          </a:solidFill>
                          <a:latin typeface="Microsoft YaHei"/>
                          <a:ea typeface="Microsoft YaHei"/>
                          <a:cs typeface="Microsoft YaHei"/>
                        </a:rPr>
                        <a:t>2</a:t>
                      </a:r>
                      <a:r>
                        <a:rPr sz="1400" kern="0" spc="240" dirty="0">
                          <a:solidFill>
                            <a:srgbClr val="000000">
                              <a:alpha val="100000"/>
                            </a:srgbClr>
                          </a:solidFill>
                          <a:latin typeface="Microsoft YaHei"/>
                          <a:ea typeface="Microsoft YaHei"/>
                          <a:cs typeface="Microsoft YaHei"/>
                        </a:rPr>
                        <a:t> </a:t>
                      </a:r>
                      <a:r>
                        <a:rPr sz="1400" kern="0" spc="70" dirty="0">
                          <a:solidFill>
                            <a:srgbClr val="000000">
                              <a:alpha val="100000"/>
                            </a:srgbClr>
                          </a:solidFill>
                          <a:latin typeface="Microsoft YaHei"/>
                          <a:ea typeface="Microsoft YaHei"/>
                          <a:cs typeface="Microsoft YaHei"/>
                        </a:rPr>
                        <a:t>有毒燃气泄漏到空气中 ，达到</a:t>
                      </a:r>
                      <a:r>
                        <a:rPr sz="1400" kern="0" spc="60" dirty="0">
                          <a:solidFill>
                            <a:srgbClr val="000000">
                              <a:alpha val="100000"/>
                            </a:srgbClr>
                          </a:solidFill>
                          <a:latin typeface="Microsoft YaHei"/>
                          <a:ea typeface="Microsoft YaHei"/>
                          <a:cs typeface="Microsoft YaHei"/>
                        </a:rPr>
                        <a:t>对人</a:t>
                      </a:r>
                      <a:r>
                        <a:rPr sz="1400" kern="0" spc="0" dirty="0">
                          <a:solidFill>
                            <a:srgbClr val="000000">
                              <a:alpha val="100000"/>
                            </a:srgbClr>
                          </a:solidFill>
                          <a:latin typeface="Microsoft YaHei"/>
                          <a:ea typeface="Microsoft YaHei"/>
                          <a:cs typeface="Microsoft YaHei"/>
                        </a:rPr>
                        <a:t>        </a:t>
                      </a:r>
                      <a:r>
                        <a:rPr sz="1400" kern="0" spc="70" dirty="0">
                          <a:solidFill>
                            <a:srgbClr val="000000">
                              <a:alpha val="100000"/>
                            </a:srgbClr>
                          </a:solidFill>
                          <a:latin typeface="Microsoft YaHei"/>
                          <a:ea typeface="Microsoft YaHei"/>
                          <a:cs typeface="Microsoft YaHei"/>
                        </a:rPr>
                        <a:t>体允许的有害浓度时 ，应能察觉</a:t>
                      </a:r>
                      <a:r>
                        <a:rPr sz="1400" kern="0" spc="60" dirty="0">
                          <a:solidFill>
                            <a:srgbClr val="000000">
                              <a:alpha val="100000"/>
                            </a:srgbClr>
                          </a:solidFill>
                          <a:latin typeface="Microsoft YaHei"/>
                          <a:ea typeface="Microsoft YaHei"/>
                          <a:cs typeface="Microsoft YaHei"/>
                        </a:rPr>
                        <a:t> ；</a:t>
                      </a:r>
                      <a:endParaRPr sz="1400" dirty="0">
                        <a:latin typeface="Microsoft YaHei"/>
                        <a:ea typeface="Microsoft YaHei"/>
                        <a:cs typeface="Microsoft YaHei"/>
                      </a:endParaRPr>
                    </a:p>
                    <a:p>
                      <a:pPr marL="233045" indent="9525" algn="l" rtl="0" eaLnBrk="0">
                        <a:lnSpc>
                          <a:spcPct val="119000"/>
                        </a:lnSpc>
                        <a:spcBef>
                          <a:spcPts val="212"/>
                        </a:spcBef>
                        <a:tabLst/>
                      </a:pPr>
                      <a:r>
                        <a:rPr sz="1400" kern="0" spc="90" dirty="0">
                          <a:solidFill>
                            <a:srgbClr val="000000">
                              <a:alpha val="100000"/>
                            </a:srgbClr>
                          </a:solidFill>
                          <a:latin typeface="Microsoft YaHei"/>
                          <a:ea typeface="Microsoft YaHei"/>
                          <a:cs typeface="Microsoft YaHei"/>
                        </a:rPr>
                        <a:t>3</a:t>
                      </a:r>
                      <a:r>
                        <a:rPr sz="1400" kern="0" spc="250" dirty="0">
                          <a:solidFill>
                            <a:srgbClr val="000000">
                              <a:alpha val="100000"/>
                            </a:srgbClr>
                          </a:solidFill>
                          <a:latin typeface="Microsoft YaHei"/>
                          <a:ea typeface="Microsoft YaHei"/>
                          <a:cs typeface="Microsoft YaHei"/>
                        </a:rPr>
                        <a:t> </a:t>
                      </a:r>
                      <a:r>
                        <a:rPr sz="1400" kern="0" spc="90" dirty="0">
                          <a:solidFill>
                            <a:srgbClr val="000000">
                              <a:alpha val="100000"/>
                            </a:srgbClr>
                          </a:solidFill>
                          <a:latin typeface="Microsoft YaHei"/>
                          <a:ea typeface="Microsoft YaHei"/>
                          <a:cs typeface="Microsoft YaHei"/>
                        </a:rPr>
                        <a:t>对于含一氧化碳有毒成分的燃气</a:t>
                      </a:r>
                      <a:r>
                        <a:rPr sz="1400" kern="0" spc="270" dirty="0">
                          <a:solidFill>
                            <a:srgbClr val="000000">
                              <a:alpha val="100000"/>
                            </a:srgbClr>
                          </a:solidFill>
                          <a:latin typeface="Microsoft YaHei"/>
                          <a:ea typeface="Microsoft YaHei"/>
                          <a:cs typeface="Microsoft YaHei"/>
                        </a:rPr>
                        <a:t> </a:t>
                      </a:r>
                      <a:r>
                        <a:rPr sz="1400" kern="0" spc="80" dirty="0">
                          <a:solidFill>
                            <a:srgbClr val="000000">
                              <a:alpha val="100000"/>
                            </a:srgbClr>
                          </a:solidFill>
                          <a:latin typeface="Microsoft YaHei"/>
                          <a:ea typeface="Microsoft YaHei"/>
                          <a:cs typeface="Microsoft YaHei"/>
                        </a:rPr>
                        <a:t>，</a:t>
                      </a:r>
                      <a:r>
                        <a:rPr sz="1400" kern="0" spc="0" dirty="0">
                          <a:solidFill>
                            <a:srgbClr val="000000">
                              <a:alpha val="100000"/>
                            </a:srgbClr>
                          </a:solidFill>
                          <a:latin typeface="Microsoft YaHei"/>
                          <a:ea typeface="Microsoft YaHei"/>
                          <a:cs typeface="Microsoft YaHei"/>
                        </a:rPr>
                        <a:t>       </a:t>
                      </a:r>
                      <a:r>
                        <a:rPr sz="1400" kern="0" spc="110" dirty="0">
                          <a:solidFill>
                            <a:srgbClr val="000000">
                              <a:alpha val="100000"/>
                            </a:srgbClr>
                          </a:solidFill>
                          <a:latin typeface="Microsoft YaHei"/>
                          <a:ea typeface="Microsoft YaHei"/>
                          <a:cs typeface="Microsoft YaHei"/>
                        </a:rPr>
                        <a:t>空气中一氧化碳含量的体积分数达到</a:t>
                      </a:r>
                      <a:r>
                        <a:rPr sz="1400" kern="0" spc="0" dirty="0">
                          <a:solidFill>
                            <a:srgbClr val="000000">
                              <a:alpha val="100000"/>
                            </a:srgbClr>
                          </a:solidFill>
                          <a:latin typeface="Microsoft YaHei"/>
                          <a:ea typeface="Microsoft YaHei"/>
                          <a:cs typeface="Microsoft YaHei"/>
                        </a:rPr>
                        <a:t>        </a:t>
                      </a:r>
                      <a:r>
                        <a:rPr sz="1400" kern="0" spc="50" dirty="0">
                          <a:solidFill>
                            <a:srgbClr val="000000">
                              <a:alpha val="100000"/>
                            </a:srgbClr>
                          </a:solidFill>
                          <a:latin typeface="Microsoft YaHei"/>
                          <a:ea typeface="Microsoft YaHei"/>
                          <a:cs typeface="Microsoft YaHei"/>
                        </a:rPr>
                        <a:t>0.</a:t>
                      </a:r>
                      <a:r>
                        <a:rPr sz="1400" kern="0" spc="-220" dirty="0">
                          <a:solidFill>
                            <a:srgbClr val="000000">
                              <a:alpha val="100000"/>
                            </a:srgbClr>
                          </a:solidFill>
                          <a:latin typeface="Microsoft YaHei"/>
                          <a:ea typeface="Microsoft YaHei"/>
                          <a:cs typeface="Microsoft YaHei"/>
                        </a:rPr>
                        <a:t> </a:t>
                      </a:r>
                      <a:r>
                        <a:rPr sz="1400" kern="0" spc="50" dirty="0">
                          <a:solidFill>
                            <a:srgbClr val="000000">
                              <a:alpha val="100000"/>
                            </a:srgbClr>
                          </a:solidFill>
                          <a:latin typeface="Microsoft YaHei"/>
                          <a:ea typeface="Microsoft YaHei"/>
                          <a:cs typeface="Microsoft YaHei"/>
                        </a:rPr>
                        <a:t>02%时 ，应能察觉。</a:t>
                      </a:r>
                      <a:endParaRPr sz="1400" dirty="0">
                        <a:latin typeface="Microsoft YaHei"/>
                        <a:ea typeface="Microsoft YaHei"/>
                        <a:cs typeface="Microsoft YaHei"/>
                      </a:endParaRPr>
                    </a:p>
                  </a:txBody>
                  <a:tcPr marL="0" marR="0" marT="0" marB="0">
                    <a:lnL w="12700" cap="flat" cmpd="sng" algn="ctr">
                      <a:solidFill>
                        <a:srgbClr val="8EBFD6"/>
                      </a:solidFill>
                      <a:prstDash val="solid"/>
                      <a:round/>
                      <a:headEnd type="none" w="med" len="med"/>
                      <a:tailEnd type="none" w="med" len="med"/>
                    </a:lnL>
                    <a:lnR>
                      <a:noFill/>
                    </a:lnR>
                    <a:lnT w="12700" cap="flat" cmpd="sng" algn="ctr">
                      <a:solidFill>
                        <a:srgbClr val="8EBFD6"/>
                      </a:solidFill>
                      <a:prstDash val="solid"/>
                      <a:round/>
                      <a:headEnd type="none" w="med" len="med"/>
                      <a:tailEnd type="none" w="med" len="med"/>
                    </a:lnT>
                    <a:lnB w="12700" cap="flat" cmpd="sng" algn="ctr">
                      <a:solidFill>
                        <a:srgbClr val="8EBFD6"/>
                      </a:solidFill>
                      <a:prstDash val="solid"/>
                      <a:round/>
                      <a:headEnd type="none" w="med" len="med"/>
                      <a:tailEnd type="none" w="med" len="med"/>
                    </a:lnB>
                  </a:tcPr>
                </a:tc>
                <a:extLst>
                  <a:ext uri="{0D108BD9-81ED-4DB2-BD59-A6C34878D82A}">
                    <a16:rowId xmlns:a16="http://schemas.microsoft.com/office/drawing/2014/main" val="10001"/>
                  </a:ext>
                </a:extLst>
              </a:tr>
            </a:tbl>
          </a:graphicData>
        </a:graphic>
      </p:graphicFrame>
      <p:sp>
        <p:nvSpPr>
          <p:cNvPr id="2094" name="textbox 2094"/>
          <p:cNvSpPr/>
          <p:nvPr/>
        </p:nvSpPr>
        <p:spPr>
          <a:xfrm>
            <a:off x="701601" y="510426"/>
            <a:ext cx="8160384" cy="1052194"/>
          </a:xfrm>
          <a:prstGeom prst="rect">
            <a:avLst/>
          </a:prstGeom>
          <a:noFill/>
          <a:ln w="0" cap="flat">
            <a:noFill/>
            <a:prstDash val="solid"/>
            <a:miter lim="0"/>
          </a:ln>
        </p:spPr>
        <p:txBody>
          <a:bodyPr vert="horz" wrap="square" lIns="0" tIns="0" rIns="0" bIns="0"/>
          <a:lstStyle/>
          <a:p>
            <a:pPr algn="l" rtl="0" eaLnBrk="0">
              <a:lnSpc>
                <a:spcPct val="83341"/>
              </a:lnSpc>
              <a:tabLst/>
            </a:pPr>
            <a:endParaRPr sz="100" dirty="0">
              <a:latin typeface="Arial"/>
              <a:ea typeface="Arial"/>
              <a:cs typeface="Arial"/>
            </a:endParaRPr>
          </a:p>
          <a:p>
            <a:pPr algn="r" rtl="0" eaLnBrk="0">
              <a:lnSpc>
                <a:spcPts val="4227"/>
              </a:lnSpc>
              <a:tabLst/>
            </a:pPr>
            <a:r>
              <a:rPr sz="3200" b="1" kern="0" spc="-80" dirty="0">
                <a:solidFill>
                  <a:srgbClr val="000000">
                    <a:alpha val="100000"/>
                  </a:srgbClr>
                </a:solidFill>
                <a:latin typeface="Microsoft YaHei"/>
                <a:ea typeface="Microsoft YaHei"/>
                <a:cs typeface="Microsoft YaHei"/>
              </a:rPr>
              <a:t>《城镇燃气经营安全重大隐患判定标准》解析</a:t>
            </a:r>
            <a:endParaRPr sz="3200" dirty="0">
              <a:latin typeface="Microsoft YaHei"/>
              <a:ea typeface="Microsoft YaHei"/>
              <a:cs typeface="Microsoft YaHei"/>
            </a:endParaRPr>
          </a:p>
          <a:p>
            <a:pPr algn="l" rtl="0" eaLnBrk="0">
              <a:lnSpc>
                <a:spcPct val="104000"/>
              </a:lnSpc>
              <a:tabLst/>
            </a:pPr>
            <a:endParaRPr sz="1000" dirty="0">
              <a:latin typeface="Arial"/>
              <a:ea typeface="Arial"/>
              <a:cs typeface="Arial"/>
            </a:endParaRPr>
          </a:p>
          <a:p>
            <a:pPr algn="l" rtl="0" eaLnBrk="0">
              <a:lnSpc>
                <a:spcPct val="100000"/>
              </a:lnSpc>
              <a:tabLst/>
            </a:pPr>
            <a:endParaRPr sz="400" dirty="0">
              <a:latin typeface="Arial"/>
              <a:ea typeface="Arial"/>
              <a:cs typeface="Arial"/>
            </a:endParaRPr>
          </a:p>
          <a:p>
            <a:pPr marL="52705" algn="l" rtl="0" eaLnBrk="0">
              <a:lnSpc>
                <a:spcPts val="2123"/>
              </a:lnSpc>
              <a:spcBef>
                <a:spcPts val="1"/>
              </a:spcBef>
              <a:tabLst/>
            </a:pPr>
            <a:r>
              <a:rPr sz="1600" kern="0" spc="10" dirty="0">
                <a:solidFill>
                  <a:srgbClr val="FF0000">
                    <a:alpha val="100000"/>
                  </a:srgbClr>
                </a:solidFill>
                <a:latin typeface="Wingdings"/>
                <a:ea typeface="Wingdings"/>
                <a:cs typeface="Wingdings"/>
              </a:rPr>
              <a:t>n</a:t>
            </a:r>
            <a:r>
              <a:rPr sz="1600" kern="0" spc="-570" dirty="0">
                <a:solidFill>
                  <a:srgbClr val="FF0000">
                    <a:alpha val="100000"/>
                  </a:srgbClr>
                </a:solidFill>
                <a:latin typeface="Wingdings"/>
                <a:ea typeface="Wingdings"/>
                <a:cs typeface="Wingdings"/>
              </a:rPr>
              <a:t> </a:t>
            </a:r>
            <a:r>
              <a:rPr sz="1600" kern="0" spc="10" dirty="0">
                <a:solidFill>
                  <a:srgbClr val="000000">
                    <a:alpha val="100000"/>
                  </a:srgbClr>
                </a:solidFill>
                <a:latin typeface="Microsoft YaHei"/>
                <a:ea typeface="Microsoft YaHei"/>
                <a:cs typeface="Microsoft YaHei"/>
              </a:rPr>
              <a:t>第八条  燃气经营者供应不具有标准要求警示性臭味燃气的 ，判定为重大隐</a:t>
            </a:r>
            <a:r>
              <a:rPr sz="1600" kern="0" spc="0" dirty="0">
                <a:solidFill>
                  <a:srgbClr val="000000">
                    <a:alpha val="100000"/>
                  </a:srgbClr>
                </a:solidFill>
                <a:latin typeface="Microsoft YaHei"/>
                <a:ea typeface="Microsoft YaHei"/>
                <a:cs typeface="Microsoft YaHei"/>
              </a:rPr>
              <a:t>患:（ 1种）</a:t>
            </a:r>
            <a:endParaRPr sz="1600" dirty="0">
              <a:latin typeface="Microsoft YaHei"/>
              <a:ea typeface="Microsoft YaHei"/>
              <a:cs typeface="Microsoft YaHei"/>
            </a:endParaRPr>
          </a:p>
        </p:txBody>
      </p:sp>
      <p:pic>
        <p:nvPicPr>
          <p:cNvPr id="2096" name="picture 2096"/>
          <p:cNvPicPr>
            <a:picLocks noChangeAspect="1"/>
          </p:cNvPicPr>
          <p:nvPr/>
        </p:nvPicPr>
        <p:blipFill>
          <a:blip r:embed="rId2"/>
          <a:stretch>
            <a:fillRect/>
          </a:stretch>
        </p:blipFill>
        <p:spPr>
          <a:xfrm rot="21600000">
            <a:off x="11472671" y="0"/>
            <a:ext cx="719328" cy="720852"/>
          </a:xfrm>
          <a:prstGeom prst="rect">
            <a:avLst/>
          </a:prstGeom>
        </p:spPr>
      </p:pic>
      <p:pic>
        <p:nvPicPr>
          <p:cNvPr id="2098" name="picture 2098"/>
          <p:cNvPicPr>
            <a:picLocks noChangeAspect="1"/>
          </p:cNvPicPr>
          <p:nvPr/>
        </p:nvPicPr>
        <p:blipFill>
          <a:blip r:embed="rId3"/>
          <a:stretch>
            <a:fillRect/>
          </a:stretch>
        </p:blipFill>
        <p:spPr>
          <a:xfrm rot="21600000">
            <a:off x="0" y="6138671"/>
            <a:ext cx="720852" cy="719328"/>
          </a:xfrm>
          <a:prstGeom prst="rect">
            <a:avLst/>
          </a:prstGeom>
        </p:spPr>
      </p:pic>
    </p:spTree>
  </p:cSld>
  <p:clrMapOvr>
    <a:masterClrMapping/>
  </p:clrMapOvr>
</p:sld>
</file>

<file path=ppt/slides/slide97.xml><?xml version="1.0" encoding="utf-8"?>
<p:sld xmlns:a16="http://schemas.microsoft.com/office/drawing/2014/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00" name="rect 2100"/>
          <p:cNvSpPr/>
          <p:nvPr/>
        </p:nvSpPr>
        <p:spPr>
          <a:xfrm>
            <a:off x="0" y="0"/>
            <a:ext cx="12192000" cy="6858000"/>
          </a:xfrm>
          <a:prstGeom prst="rect">
            <a:avLst/>
          </a:prstGeom>
          <a:solidFill>
            <a:srgbClr val="E4F4FB">
              <a:alpha val="100000"/>
            </a:srgbClr>
          </a:solidFill>
          <a:ln w="0" cap="flat">
            <a:noFill/>
            <a:prstDash val="solid"/>
            <a:miter lim="0"/>
          </a:ln>
        </p:spPr>
        <p:txBody>
          <a:bodyPr rtlCol="0"/>
          <a:lstStyle/>
          <a:p>
            <a:pPr algn="ctr"/>
            <a:endParaRPr lang="zh-CN" altLang="en-US"/>
          </a:p>
        </p:txBody>
      </p:sp>
      <p:grpSp>
        <p:nvGrpSpPr>
          <p:cNvPr id="170" name="group 170"/>
          <p:cNvGrpSpPr/>
          <p:nvPr/>
        </p:nvGrpSpPr>
        <p:grpSpPr>
          <a:xfrm rot="21600000">
            <a:off x="720852" y="1626107"/>
            <a:ext cx="10750295" cy="4604004"/>
            <a:chOff x="0" y="0"/>
            <a:chExt cx="10750295" cy="4604004"/>
          </a:xfrm>
        </p:grpSpPr>
        <p:sp>
          <p:nvSpPr>
            <p:cNvPr id="2102" name="path 2102"/>
            <p:cNvSpPr/>
            <p:nvPr/>
          </p:nvSpPr>
          <p:spPr>
            <a:xfrm>
              <a:off x="0" y="0"/>
              <a:ext cx="10750295" cy="4604004"/>
            </a:xfrm>
            <a:custGeom>
              <a:avLst/>
              <a:gdLst/>
              <a:ahLst/>
              <a:cxnLst/>
              <a:rect l="0" t="0" r="0" b="0"/>
              <a:pathLst>
                <a:path w="16929" h="7250">
                  <a:moveTo>
                    <a:pt x="0" y="0"/>
                  </a:moveTo>
                  <a:lnTo>
                    <a:pt x="4171" y="0"/>
                  </a:lnTo>
                  <a:lnTo>
                    <a:pt x="4171" y="1101"/>
                  </a:lnTo>
                  <a:lnTo>
                    <a:pt x="0" y="1101"/>
                  </a:lnTo>
                  <a:lnTo>
                    <a:pt x="0" y="0"/>
                  </a:lnTo>
                  <a:close/>
                </a:path>
                <a:path w="16929" h="7250">
                  <a:moveTo>
                    <a:pt x="4171" y="0"/>
                  </a:moveTo>
                  <a:lnTo>
                    <a:pt x="11138" y="0"/>
                  </a:lnTo>
                  <a:lnTo>
                    <a:pt x="11138" y="1101"/>
                  </a:lnTo>
                  <a:lnTo>
                    <a:pt x="4171" y="1101"/>
                  </a:lnTo>
                  <a:lnTo>
                    <a:pt x="4171" y="0"/>
                  </a:lnTo>
                  <a:close/>
                </a:path>
                <a:path w="16929" h="7250">
                  <a:moveTo>
                    <a:pt x="11138" y="0"/>
                  </a:moveTo>
                  <a:lnTo>
                    <a:pt x="16929" y="0"/>
                  </a:lnTo>
                  <a:lnTo>
                    <a:pt x="16929" y="1101"/>
                  </a:lnTo>
                  <a:lnTo>
                    <a:pt x="11138" y="1101"/>
                  </a:lnTo>
                  <a:lnTo>
                    <a:pt x="11138" y="0"/>
                  </a:lnTo>
                  <a:close/>
                </a:path>
                <a:path w="16929" h="7250">
                  <a:moveTo>
                    <a:pt x="0" y="3487"/>
                  </a:moveTo>
                  <a:lnTo>
                    <a:pt x="4171" y="3487"/>
                  </a:lnTo>
                  <a:lnTo>
                    <a:pt x="4171" y="7250"/>
                  </a:lnTo>
                  <a:lnTo>
                    <a:pt x="0" y="7250"/>
                  </a:lnTo>
                  <a:lnTo>
                    <a:pt x="0" y="3487"/>
                  </a:lnTo>
                  <a:close/>
                </a:path>
                <a:path w="16929" h="7250">
                  <a:moveTo>
                    <a:pt x="4171" y="3487"/>
                  </a:moveTo>
                  <a:lnTo>
                    <a:pt x="11138" y="3487"/>
                  </a:lnTo>
                  <a:lnTo>
                    <a:pt x="11138" y="7250"/>
                  </a:lnTo>
                  <a:lnTo>
                    <a:pt x="4171" y="7250"/>
                  </a:lnTo>
                  <a:lnTo>
                    <a:pt x="4171" y="3487"/>
                  </a:lnTo>
                  <a:close/>
                </a:path>
              </a:pathLst>
            </a:custGeom>
            <a:solidFill>
              <a:srgbClr val="B9D6E6">
                <a:alpha val="100000"/>
              </a:srgbClr>
            </a:solidFill>
            <a:ln w="0" cap="flat">
              <a:noFill/>
              <a:prstDash val="solid"/>
              <a:miter lim="0"/>
            </a:ln>
          </p:spPr>
          <p:txBody>
            <a:bodyPr rtlCol="0"/>
            <a:lstStyle/>
            <a:p>
              <a:pPr algn="ctr"/>
              <a:endParaRPr lang="zh-CN" altLang="en-US"/>
            </a:p>
          </p:txBody>
        </p:sp>
        <p:sp>
          <p:nvSpPr>
            <p:cNvPr id="2104" name="path 2104"/>
            <p:cNvSpPr/>
            <p:nvPr/>
          </p:nvSpPr>
          <p:spPr>
            <a:xfrm>
              <a:off x="0" y="699516"/>
              <a:ext cx="10750295" cy="3904488"/>
            </a:xfrm>
            <a:custGeom>
              <a:avLst/>
              <a:gdLst/>
              <a:ahLst/>
              <a:cxnLst/>
              <a:rect l="0" t="0" r="0" b="0"/>
              <a:pathLst>
                <a:path w="16929" h="6148">
                  <a:moveTo>
                    <a:pt x="0" y="0"/>
                  </a:moveTo>
                  <a:lnTo>
                    <a:pt x="4171" y="0"/>
                  </a:lnTo>
                  <a:lnTo>
                    <a:pt x="4171" y="2385"/>
                  </a:lnTo>
                  <a:lnTo>
                    <a:pt x="0" y="2385"/>
                  </a:lnTo>
                  <a:lnTo>
                    <a:pt x="0" y="0"/>
                  </a:lnTo>
                  <a:close/>
                </a:path>
                <a:path w="16929" h="6148">
                  <a:moveTo>
                    <a:pt x="4171" y="0"/>
                  </a:moveTo>
                  <a:lnTo>
                    <a:pt x="11138" y="0"/>
                  </a:lnTo>
                  <a:lnTo>
                    <a:pt x="11138" y="2385"/>
                  </a:lnTo>
                  <a:lnTo>
                    <a:pt x="4171" y="2385"/>
                  </a:lnTo>
                  <a:lnTo>
                    <a:pt x="4171" y="0"/>
                  </a:lnTo>
                  <a:close/>
                </a:path>
                <a:path w="16929" h="6148">
                  <a:moveTo>
                    <a:pt x="11138" y="0"/>
                  </a:moveTo>
                  <a:lnTo>
                    <a:pt x="16929" y="0"/>
                  </a:lnTo>
                  <a:lnTo>
                    <a:pt x="16929" y="6148"/>
                  </a:lnTo>
                  <a:lnTo>
                    <a:pt x="11138" y="6148"/>
                  </a:lnTo>
                  <a:lnTo>
                    <a:pt x="11138" y="0"/>
                  </a:lnTo>
                  <a:close/>
                </a:path>
              </a:pathLst>
            </a:custGeom>
            <a:solidFill>
              <a:srgbClr val="FFFFFF">
                <a:alpha val="100000"/>
              </a:srgbClr>
            </a:solidFill>
            <a:ln w="0" cap="flat">
              <a:noFill/>
              <a:prstDash val="solid"/>
              <a:miter lim="0"/>
            </a:ln>
          </p:spPr>
          <p:txBody>
            <a:bodyPr rtlCol="0"/>
            <a:lstStyle/>
            <a:p>
              <a:pPr algn="ctr"/>
              <a:endParaRPr lang="zh-CN" altLang="en-US"/>
            </a:p>
          </p:txBody>
        </p:sp>
      </p:grpSp>
      <p:graphicFrame>
        <p:nvGraphicFramePr>
          <p:cNvPr id="2106" name="table 2106"/>
          <p:cNvGraphicFramePr>
            <a:graphicFrameLocks noGrp="1"/>
          </p:cNvGraphicFramePr>
          <p:nvPr/>
        </p:nvGraphicFramePr>
        <p:xfrm>
          <a:off x="720090" y="1619250"/>
          <a:ext cx="10750549" cy="4617719"/>
        </p:xfrm>
        <a:graphic>
          <a:graphicData uri="http://schemas.openxmlformats.org/drawingml/2006/table">
            <a:tbl>
              <a:tblPr/>
              <a:tblGrid>
                <a:gridCol w="2649220">
                  <a:extLst>
                    <a:ext uri="{9D8B030D-6E8A-4147-A177-3AD203B41FA5}">
                      <a16:colId xmlns:a16="http://schemas.microsoft.com/office/drawing/2014/main" val="20000"/>
                    </a:ext>
                  </a:extLst>
                </a:gridCol>
                <a:gridCol w="4424045">
                  <a:extLst>
                    <a:ext uri="{9D8B030D-6E8A-4147-A177-3AD203B41FA5}">
                      <a16:colId xmlns:a16="http://schemas.microsoft.com/office/drawing/2014/main" val="20001"/>
                    </a:ext>
                  </a:extLst>
                </a:gridCol>
                <a:gridCol w="3677284">
                  <a:extLst>
                    <a:ext uri="{9D8B030D-6E8A-4147-A177-3AD203B41FA5}">
                      <a16:colId xmlns:a16="http://schemas.microsoft.com/office/drawing/2014/main" val="20002"/>
                    </a:ext>
                  </a:extLst>
                </a:gridCol>
              </a:tblGrid>
              <a:tr h="706119">
                <a:tc>
                  <a:txBody>
                    <a:bodyPr/>
                    <a:lstStyle/>
                    <a:p>
                      <a:pPr algn="l" rtl="0" eaLnBrk="0">
                        <a:lnSpc>
                          <a:spcPct val="182000"/>
                        </a:lnSpc>
                        <a:tabLst/>
                      </a:pPr>
                      <a:endParaRPr sz="1000" dirty="0">
                        <a:latin typeface="Arial"/>
                        <a:ea typeface="Arial"/>
                        <a:cs typeface="Arial"/>
                      </a:endParaRPr>
                    </a:p>
                    <a:p>
                      <a:pPr marL="872489" algn="l" rtl="0" eaLnBrk="0">
                        <a:lnSpc>
                          <a:spcPct val="84000"/>
                        </a:lnSpc>
                        <a:spcBef>
                          <a:spcPts val="5"/>
                        </a:spcBef>
                        <a:tabLst/>
                      </a:pPr>
                      <a:r>
                        <a:rPr sz="1600" kern="0" spc="120" dirty="0">
                          <a:solidFill>
                            <a:srgbClr val="000000">
                              <a:alpha val="100000"/>
                            </a:srgbClr>
                          </a:solidFill>
                          <a:latin typeface="Microsoft YaHei"/>
                          <a:ea typeface="Microsoft YaHei"/>
                          <a:cs typeface="Microsoft YaHei"/>
                        </a:rPr>
                        <a:t>检查要点</a:t>
                      </a:r>
                      <a:endParaRPr sz="1600" dirty="0">
                        <a:latin typeface="Microsoft YaHei"/>
                        <a:ea typeface="Microsoft YaHei"/>
                        <a:cs typeface="Microsoft YaHei"/>
                      </a:endParaRPr>
                    </a:p>
                  </a:txBody>
                  <a:tcPr marL="0" marR="0" marT="0" marB="0">
                    <a:lnL>
                      <a:noFill/>
                    </a:lnL>
                    <a:lnR w="12700" cap="flat" cmpd="sng" algn="ctr">
                      <a:solidFill>
                        <a:srgbClr val="8EBFD6"/>
                      </a:solidFill>
                      <a:prstDash val="solid"/>
                      <a:round/>
                      <a:headEnd type="none" w="med" len="med"/>
                      <a:tailEnd type="none" w="med" len="med"/>
                    </a:lnR>
                    <a:lnT w="12700" cap="flat" cmpd="sng" algn="ctr">
                      <a:solidFill>
                        <a:srgbClr val="8EBFD6"/>
                      </a:solidFill>
                      <a:prstDash val="solid"/>
                      <a:round/>
                      <a:headEnd type="none" w="med" len="med"/>
                      <a:tailEnd type="none" w="med" len="med"/>
                    </a:lnT>
                    <a:lnB w="12700" cap="flat" cmpd="sng" algn="ctr">
                      <a:solidFill>
                        <a:srgbClr val="8EBFD6"/>
                      </a:solidFill>
                      <a:prstDash val="solid"/>
                      <a:round/>
                      <a:headEnd type="none" w="med" len="med"/>
                      <a:tailEnd type="none" w="med" len="med"/>
                    </a:lnB>
                  </a:tcPr>
                </a:tc>
                <a:tc>
                  <a:txBody>
                    <a:bodyPr/>
                    <a:lstStyle/>
                    <a:p>
                      <a:pPr algn="l" rtl="0" eaLnBrk="0">
                        <a:lnSpc>
                          <a:spcPct val="181000"/>
                        </a:lnSpc>
                        <a:tabLst/>
                      </a:pPr>
                      <a:endParaRPr sz="1000" dirty="0">
                        <a:latin typeface="Arial"/>
                        <a:ea typeface="Arial"/>
                        <a:cs typeface="Arial"/>
                      </a:endParaRPr>
                    </a:p>
                    <a:p>
                      <a:pPr algn="l" rtl="0" eaLnBrk="0">
                        <a:lnSpc>
                          <a:spcPct val="8801"/>
                        </a:lnSpc>
                        <a:tabLst/>
                      </a:pPr>
                      <a:endParaRPr sz="100" dirty="0">
                        <a:latin typeface="Arial"/>
                        <a:ea typeface="Arial"/>
                        <a:cs typeface="Arial"/>
                      </a:endParaRPr>
                    </a:p>
                    <a:p>
                      <a:pPr marL="1762125" algn="l" rtl="0" eaLnBrk="0">
                        <a:lnSpc>
                          <a:spcPct val="84000"/>
                        </a:lnSpc>
                        <a:tabLst/>
                      </a:pPr>
                      <a:r>
                        <a:rPr sz="1600" kern="0" spc="120" dirty="0">
                          <a:solidFill>
                            <a:srgbClr val="000000">
                              <a:alpha val="100000"/>
                            </a:srgbClr>
                          </a:solidFill>
                          <a:latin typeface="Microsoft YaHei"/>
                          <a:ea typeface="Microsoft YaHei"/>
                          <a:cs typeface="Microsoft YaHei"/>
                        </a:rPr>
                        <a:t>判定标准</a:t>
                      </a:r>
                      <a:endParaRPr sz="1600" dirty="0">
                        <a:latin typeface="Microsoft YaHei"/>
                        <a:ea typeface="Microsoft YaHei"/>
                        <a:cs typeface="Microsoft YaHei"/>
                      </a:endParaRPr>
                    </a:p>
                  </a:txBody>
                  <a:tcPr marL="0" marR="0" marT="0" marB="0">
                    <a:lnL w="12700" cap="flat" cmpd="sng" algn="ctr">
                      <a:solidFill>
                        <a:srgbClr val="8EBFD6"/>
                      </a:solidFill>
                      <a:prstDash val="solid"/>
                      <a:round/>
                      <a:headEnd type="none" w="med" len="med"/>
                      <a:tailEnd type="none" w="med" len="med"/>
                    </a:lnL>
                    <a:lnR w="12700" cap="flat" cmpd="sng" algn="ctr">
                      <a:solidFill>
                        <a:srgbClr val="8EBFD6"/>
                      </a:solidFill>
                      <a:prstDash val="solid"/>
                      <a:round/>
                      <a:headEnd type="none" w="med" len="med"/>
                      <a:tailEnd type="none" w="med" len="med"/>
                    </a:lnR>
                    <a:lnT w="12700" cap="flat" cmpd="sng" algn="ctr">
                      <a:solidFill>
                        <a:srgbClr val="8EBFD6"/>
                      </a:solidFill>
                      <a:prstDash val="solid"/>
                      <a:round/>
                      <a:headEnd type="none" w="med" len="med"/>
                      <a:tailEnd type="none" w="med" len="med"/>
                    </a:lnT>
                    <a:lnB w="12700" cap="flat" cmpd="sng" algn="ctr">
                      <a:solidFill>
                        <a:srgbClr val="8EBFD6"/>
                      </a:solidFill>
                      <a:prstDash val="solid"/>
                      <a:round/>
                      <a:headEnd type="none" w="med" len="med"/>
                      <a:tailEnd type="none" w="med" len="med"/>
                    </a:lnB>
                  </a:tcPr>
                </a:tc>
                <a:tc>
                  <a:txBody>
                    <a:bodyPr/>
                    <a:lstStyle/>
                    <a:p>
                      <a:pPr algn="l" rtl="0" eaLnBrk="0">
                        <a:lnSpc>
                          <a:spcPct val="180000"/>
                        </a:lnSpc>
                        <a:tabLst/>
                      </a:pPr>
                      <a:endParaRPr sz="1000" dirty="0">
                        <a:latin typeface="Arial"/>
                        <a:ea typeface="Arial"/>
                        <a:cs typeface="Arial"/>
                      </a:endParaRPr>
                    </a:p>
                    <a:p>
                      <a:pPr algn="l" rtl="0" eaLnBrk="0">
                        <a:lnSpc>
                          <a:spcPct val="6799"/>
                        </a:lnSpc>
                        <a:tabLst/>
                      </a:pPr>
                      <a:endParaRPr sz="100" dirty="0">
                        <a:latin typeface="Arial"/>
                        <a:ea typeface="Arial"/>
                        <a:cs typeface="Arial"/>
                      </a:endParaRPr>
                    </a:p>
                    <a:p>
                      <a:pPr marL="1162050" algn="l" rtl="0" eaLnBrk="0">
                        <a:lnSpc>
                          <a:spcPct val="85000"/>
                        </a:lnSpc>
                        <a:tabLst/>
                      </a:pPr>
                      <a:r>
                        <a:rPr sz="1600" kern="0" spc="140" dirty="0">
                          <a:solidFill>
                            <a:srgbClr val="000000">
                              <a:alpha val="100000"/>
                            </a:srgbClr>
                          </a:solidFill>
                          <a:latin typeface="Microsoft YaHei"/>
                          <a:ea typeface="Microsoft YaHei"/>
                          <a:cs typeface="Microsoft YaHei"/>
                        </a:rPr>
                        <a:t>相关参考依据</a:t>
                      </a:r>
                      <a:endParaRPr sz="1600" dirty="0">
                        <a:latin typeface="Microsoft YaHei"/>
                        <a:ea typeface="Microsoft YaHei"/>
                        <a:cs typeface="Microsoft YaHei"/>
                      </a:endParaRPr>
                    </a:p>
                  </a:txBody>
                  <a:tcPr marL="0" marR="0" marT="0" marB="0">
                    <a:lnL w="12700" cap="flat" cmpd="sng" algn="ctr">
                      <a:solidFill>
                        <a:srgbClr val="8EBFD6"/>
                      </a:solidFill>
                      <a:prstDash val="solid"/>
                      <a:round/>
                      <a:headEnd type="none" w="med" len="med"/>
                      <a:tailEnd type="none" w="med" len="med"/>
                    </a:lnL>
                    <a:lnR>
                      <a:noFill/>
                    </a:lnR>
                    <a:lnT w="12700" cap="flat" cmpd="sng" algn="ctr">
                      <a:solidFill>
                        <a:srgbClr val="8EBFD6"/>
                      </a:solidFill>
                      <a:prstDash val="solid"/>
                      <a:round/>
                      <a:headEnd type="none" w="med" len="med"/>
                      <a:tailEnd type="none" w="med" len="med"/>
                    </a:lnT>
                    <a:lnB w="12700" cap="flat" cmpd="sng" algn="ctr">
                      <a:solidFill>
                        <a:srgbClr val="8EBFD6"/>
                      </a:solidFill>
                      <a:prstDash val="solid"/>
                      <a:round/>
                      <a:headEnd type="none" w="med" len="med"/>
                      <a:tailEnd type="none" w="med" len="med"/>
                    </a:lnB>
                  </a:tcPr>
                </a:tc>
                <a:extLst>
                  <a:ext uri="{0D108BD9-81ED-4DB2-BD59-A6C34878D82A}">
                    <a16:rowId xmlns:a16="http://schemas.microsoft.com/office/drawing/2014/main" val="10000"/>
                  </a:ext>
                </a:extLst>
              </a:tr>
              <a:tr h="3911600">
                <a:tc>
                  <a:txBody>
                    <a:bodyPr/>
                    <a:lstStyle/>
                    <a:p>
                      <a:pPr algn="l" rtl="0" eaLnBrk="0">
                        <a:lnSpc>
                          <a:spcPct val="137000"/>
                        </a:lnSpc>
                        <a:tabLst/>
                      </a:pPr>
                      <a:endParaRPr sz="1000" dirty="0">
                        <a:latin typeface="Arial"/>
                        <a:ea typeface="Arial"/>
                        <a:cs typeface="Arial"/>
                      </a:endParaRPr>
                    </a:p>
                    <a:p>
                      <a:pPr algn="l" rtl="0" eaLnBrk="0">
                        <a:lnSpc>
                          <a:spcPct val="137000"/>
                        </a:lnSpc>
                        <a:tabLst/>
                      </a:pPr>
                      <a:endParaRPr sz="1000" dirty="0">
                        <a:latin typeface="Arial"/>
                        <a:ea typeface="Arial"/>
                        <a:cs typeface="Arial"/>
                      </a:endParaRPr>
                    </a:p>
                    <a:p>
                      <a:pPr marL="92075" algn="l" rtl="0" eaLnBrk="0">
                        <a:lnSpc>
                          <a:spcPct val="88000"/>
                        </a:lnSpc>
                        <a:spcBef>
                          <a:spcPts val="3"/>
                        </a:spcBef>
                        <a:tabLst/>
                      </a:pPr>
                      <a:r>
                        <a:rPr sz="1500" kern="0" spc="80" dirty="0">
                          <a:solidFill>
                            <a:srgbClr val="000000">
                              <a:alpha val="100000"/>
                            </a:srgbClr>
                          </a:solidFill>
                          <a:latin typeface="FangSong"/>
                          <a:ea typeface="FangSong"/>
                          <a:cs typeface="FangSong"/>
                        </a:rPr>
                        <a:t>3.</a:t>
                      </a:r>
                      <a:r>
                        <a:rPr sz="1500" kern="0" spc="80" dirty="0">
                          <a:solidFill>
                            <a:srgbClr val="000000">
                              <a:alpha val="100000"/>
                            </a:srgbClr>
                          </a:solidFill>
                          <a:latin typeface="Microsoft YaHei"/>
                          <a:ea typeface="Microsoft YaHei"/>
                          <a:cs typeface="Microsoft YaHei"/>
                        </a:rPr>
                        <a:t>查</a:t>
                      </a:r>
                      <a:r>
                        <a:rPr sz="1500" kern="0" spc="0" dirty="0">
                          <a:solidFill>
                            <a:srgbClr val="000000">
                              <a:alpha val="100000"/>
                            </a:srgbClr>
                          </a:solidFill>
                          <a:latin typeface="FangSong"/>
                          <a:ea typeface="FangSong"/>
                          <a:cs typeface="FangSong"/>
                        </a:rPr>
                        <a:t>CNG</a:t>
                      </a:r>
                      <a:r>
                        <a:rPr sz="1500" kern="0" spc="80" dirty="0">
                          <a:solidFill>
                            <a:srgbClr val="000000">
                              <a:alpha val="100000"/>
                            </a:srgbClr>
                          </a:solidFill>
                          <a:latin typeface="Microsoft YaHei"/>
                          <a:ea typeface="Microsoft YaHei"/>
                          <a:cs typeface="Microsoft YaHei"/>
                        </a:rPr>
                        <a:t>汽车加气站出站燃</a:t>
                      </a:r>
                      <a:endParaRPr sz="1500" dirty="0">
                        <a:latin typeface="Microsoft YaHei"/>
                        <a:ea typeface="Microsoft YaHei"/>
                        <a:cs typeface="Microsoft YaHei"/>
                      </a:endParaRPr>
                    </a:p>
                    <a:p>
                      <a:pPr marL="71119" algn="l" rtl="0" eaLnBrk="0">
                        <a:lnSpc>
                          <a:spcPct val="110000"/>
                        </a:lnSpc>
                        <a:spcBef>
                          <a:spcPts val="27"/>
                        </a:spcBef>
                        <a:tabLst/>
                      </a:pPr>
                      <a:r>
                        <a:rPr sz="1500" kern="0" spc="40" dirty="0">
                          <a:solidFill>
                            <a:srgbClr val="000000">
                              <a:alpha val="100000"/>
                            </a:srgbClr>
                          </a:solidFill>
                          <a:latin typeface="Microsoft YaHei"/>
                          <a:ea typeface="Microsoft YaHei"/>
                          <a:cs typeface="Microsoft YaHei"/>
                        </a:rPr>
                        <a:t>气气质检验报告（加臭证明）</a:t>
                      </a:r>
                      <a:r>
                        <a:rPr sz="1500" kern="0" spc="80" dirty="0">
                          <a:solidFill>
                            <a:srgbClr val="000000">
                              <a:alpha val="100000"/>
                            </a:srgbClr>
                          </a:solidFill>
                          <a:latin typeface="Microsoft YaHei"/>
                          <a:ea typeface="Microsoft YaHei"/>
                          <a:cs typeface="Microsoft YaHei"/>
                        </a:rPr>
                        <a:t> </a:t>
                      </a:r>
                      <a:r>
                        <a:rPr sz="1500" kern="0" spc="30" dirty="0">
                          <a:solidFill>
                            <a:srgbClr val="000000">
                              <a:alpha val="100000"/>
                            </a:srgbClr>
                          </a:solidFill>
                          <a:latin typeface="Microsoft YaHei"/>
                          <a:ea typeface="Microsoft YaHei"/>
                          <a:cs typeface="Microsoft YaHei"/>
                        </a:rPr>
                        <a:t>或加臭记录。</a:t>
                      </a:r>
                      <a:endParaRPr sz="1500" dirty="0">
                        <a:latin typeface="Microsoft YaHei"/>
                        <a:ea typeface="Microsoft YaHei"/>
                        <a:cs typeface="Microsoft YaHei"/>
                      </a:endParaRPr>
                    </a:p>
                    <a:p>
                      <a:pPr algn="l" rtl="0" eaLnBrk="0">
                        <a:lnSpc>
                          <a:spcPct val="111000"/>
                        </a:lnSpc>
                        <a:tabLst/>
                      </a:pPr>
                      <a:endParaRPr sz="1000" dirty="0">
                        <a:latin typeface="Arial"/>
                        <a:ea typeface="Arial"/>
                        <a:cs typeface="Arial"/>
                      </a:endParaRPr>
                    </a:p>
                    <a:p>
                      <a:pPr algn="l" rtl="0" eaLnBrk="0">
                        <a:lnSpc>
                          <a:spcPct val="111000"/>
                        </a:lnSpc>
                        <a:tabLst/>
                      </a:pPr>
                      <a:endParaRPr sz="1000" dirty="0">
                        <a:latin typeface="Arial"/>
                        <a:ea typeface="Arial"/>
                        <a:cs typeface="Arial"/>
                      </a:endParaRPr>
                    </a:p>
                    <a:p>
                      <a:pPr algn="l" rtl="0" eaLnBrk="0">
                        <a:lnSpc>
                          <a:spcPct val="111000"/>
                        </a:lnSpc>
                        <a:tabLst/>
                      </a:pPr>
                      <a:endParaRPr sz="1000" dirty="0">
                        <a:latin typeface="Arial"/>
                        <a:ea typeface="Arial"/>
                        <a:cs typeface="Arial"/>
                      </a:endParaRPr>
                    </a:p>
                    <a:p>
                      <a:pPr algn="l" rtl="0" eaLnBrk="0">
                        <a:lnSpc>
                          <a:spcPct val="111000"/>
                        </a:lnSpc>
                        <a:tabLst/>
                      </a:pPr>
                      <a:endParaRPr sz="1000" dirty="0">
                        <a:latin typeface="Arial"/>
                        <a:ea typeface="Arial"/>
                        <a:cs typeface="Arial"/>
                      </a:endParaRPr>
                    </a:p>
                    <a:p>
                      <a:pPr algn="l" rtl="0" eaLnBrk="0">
                        <a:lnSpc>
                          <a:spcPct val="111000"/>
                        </a:lnSpc>
                        <a:tabLst/>
                      </a:pPr>
                      <a:endParaRPr sz="1000" dirty="0">
                        <a:latin typeface="Arial"/>
                        <a:ea typeface="Arial"/>
                        <a:cs typeface="Arial"/>
                      </a:endParaRPr>
                    </a:p>
                    <a:p>
                      <a:pPr algn="l" rtl="0" eaLnBrk="0">
                        <a:lnSpc>
                          <a:spcPct val="111000"/>
                        </a:lnSpc>
                        <a:tabLst/>
                      </a:pPr>
                      <a:endParaRPr sz="1000" dirty="0">
                        <a:latin typeface="Arial"/>
                        <a:ea typeface="Arial"/>
                        <a:cs typeface="Arial"/>
                      </a:endParaRPr>
                    </a:p>
                    <a:p>
                      <a:pPr algn="l" rtl="0" eaLnBrk="0">
                        <a:lnSpc>
                          <a:spcPct val="112000"/>
                        </a:lnSpc>
                        <a:tabLst/>
                      </a:pPr>
                      <a:endParaRPr sz="1000" dirty="0">
                        <a:latin typeface="Arial"/>
                        <a:ea typeface="Arial"/>
                        <a:cs typeface="Arial"/>
                      </a:endParaRPr>
                    </a:p>
                    <a:p>
                      <a:pPr algn="l" rtl="0" eaLnBrk="0">
                        <a:lnSpc>
                          <a:spcPct val="126000"/>
                        </a:lnSpc>
                        <a:tabLst/>
                      </a:pPr>
                      <a:endParaRPr sz="300" dirty="0">
                        <a:latin typeface="Arial"/>
                        <a:ea typeface="Arial"/>
                        <a:cs typeface="Arial"/>
                      </a:endParaRPr>
                    </a:p>
                    <a:p>
                      <a:pPr marL="71119" indent="12064" algn="l" rtl="0" eaLnBrk="0">
                        <a:lnSpc>
                          <a:spcPct val="106000"/>
                        </a:lnSpc>
                        <a:tabLst/>
                      </a:pPr>
                      <a:r>
                        <a:rPr sz="1500" kern="0" spc="80" dirty="0">
                          <a:solidFill>
                            <a:srgbClr val="000000">
                              <a:alpha val="100000"/>
                            </a:srgbClr>
                          </a:solidFill>
                          <a:latin typeface="FangSong"/>
                          <a:ea typeface="FangSong"/>
                          <a:cs typeface="FangSong"/>
                        </a:rPr>
                        <a:t>4.</a:t>
                      </a:r>
                      <a:r>
                        <a:rPr sz="1500" kern="0" spc="80" dirty="0">
                          <a:solidFill>
                            <a:srgbClr val="000000">
                              <a:alpha val="100000"/>
                            </a:srgbClr>
                          </a:solidFill>
                          <a:latin typeface="Microsoft YaHei"/>
                          <a:ea typeface="Microsoft YaHei"/>
                          <a:cs typeface="Microsoft YaHei"/>
                        </a:rPr>
                        <a:t>查液化石油气供应站出站</a:t>
                      </a:r>
                      <a:r>
                        <a:rPr sz="1500" kern="0" spc="0" dirty="0">
                          <a:solidFill>
                            <a:srgbClr val="000000">
                              <a:alpha val="100000"/>
                            </a:srgbClr>
                          </a:solidFill>
                          <a:latin typeface="Microsoft YaHei"/>
                          <a:ea typeface="Microsoft YaHei"/>
                          <a:cs typeface="Microsoft YaHei"/>
                        </a:rPr>
                        <a:t>   </a:t>
                      </a:r>
                      <a:r>
                        <a:rPr sz="1500" kern="0" spc="90" dirty="0">
                          <a:solidFill>
                            <a:srgbClr val="000000">
                              <a:alpha val="100000"/>
                            </a:srgbClr>
                          </a:solidFill>
                          <a:latin typeface="Microsoft YaHei"/>
                          <a:ea typeface="Microsoft YaHei"/>
                          <a:cs typeface="Microsoft YaHei"/>
                        </a:rPr>
                        <a:t>燃气气质检验报告（加臭证</a:t>
                      </a:r>
                      <a:r>
                        <a:rPr sz="1500" kern="0" spc="20" dirty="0">
                          <a:solidFill>
                            <a:srgbClr val="000000">
                              <a:alpha val="100000"/>
                            </a:srgbClr>
                          </a:solidFill>
                          <a:latin typeface="Microsoft YaHei"/>
                          <a:ea typeface="Microsoft YaHei"/>
                          <a:cs typeface="Microsoft YaHei"/>
                        </a:rPr>
                        <a:t>   明 ）或加臭记录。</a:t>
                      </a:r>
                      <a:endParaRPr sz="1500" dirty="0">
                        <a:latin typeface="Microsoft YaHei"/>
                        <a:ea typeface="Microsoft YaHei"/>
                        <a:cs typeface="Microsoft YaHei"/>
                      </a:endParaRPr>
                    </a:p>
                  </a:txBody>
                  <a:tcPr marL="0" marR="0" marT="0" marB="0">
                    <a:lnL>
                      <a:noFill/>
                    </a:lnL>
                    <a:lnR w="12700" cap="flat" cmpd="sng" algn="ctr">
                      <a:solidFill>
                        <a:srgbClr val="8EBFD6"/>
                      </a:solidFill>
                      <a:prstDash val="solid"/>
                      <a:round/>
                      <a:headEnd type="none" w="med" len="med"/>
                      <a:tailEnd type="none" w="med" len="med"/>
                    </a:lnR>
                    <a:lnT w="12700" cap="flat" cmpd="sng" algn="ctr">
                      <a:solidFill>
                        <a:srgbClr val="8EBFD6"/>
                      </a:solidFill>
                      <a:prstDash val="solid"/>
                      <a:round/>
                      <a:headEnd type="none" w="med" len="med"/>
                      <a:tailEnd type="none" w="med" len="med"/>
                    </a:lnT>
                    <a:lnB w="12700" cap="flat" cmpd="sng" algn="ctr">
                      <a:solidFill>
                        <a:srgbClr val="8EBFD6"/>
                      </a:solidFill>
                      <a:prstDash val="solid"/>
                      <a:round/>
                      <a:headEnd type="none" w="med" len="med"/>
                      <a:tailEnd type="none" w="med" len="med"/>
                    </a:lnB>
                  </a:tcPr>
                </a:tc>
                <a:tc>
                  <a:txBody>
                    <a:bodyPr/>
                    <a:lstStyle/>
                    <a:p>
                      <a:pPr algn="l" rtl="0" eaLnBrk="0">
                        <a:lnSpc>
                          <a:spcPct val="109000"/>
                        </a:lnSpc>
                        <a:tabLst/>
                      </a:pPr>
                      <a:endParaRPr sz="1000" dirty="0">
                        <a:latin typeface="Arial"/>
                        <a:ea typeface="Arial"/>
                        <a:cs typeface="Arial"/>
                      </a:endParaRPr>
                    </a:p>
                    <a:p>
                      <a:pPr algn="l" rtl="0" eaLnBrk="0">
                        <a:lnSpc>
                          <a:spcPct val="110000"/>
                        </a:lnSpc>
                        <a:tabLst/>
                      </a:pPr>
                      <a:endParaRPr sz="1000" dirty="0">
                        <a:latin typeface="Arial"/>
                        <a:ea typeface="Arial"/>
                        <a:cs typeface="Arial"/>
                      </a:endParaRPr>
                    </a:p>
                    <a:p>
                      <a:pPr algn="l" rtl="0" eaLnBrk="0">
                        <a:lnSpc>
                          <a:spcPct val="110000"/>
                        </a:lnSpc>
                        <a:tabLst/>
                      </a:pPr>
                      <a:endParaRPr sz="1000" dirty="0">
                        <a:latin typeface="Arial"/>
                        <a:ea typeface="Arial"/>
                        <a:cs typeface="Arial"/>
                      </a:endParaRPr>
                    </a:p>
                    <a:p>
                      <a:pPr marL="71755" indent="5714" algn="l" rtl="0" eaLnBrk="0">
                        <a:lnSpc>
                          <a:spcPct val="115000"/>
                        </a:lnSpc>
                        <a:spcBef>
                          <a:spcPts val="1"/>
                        </a:spcBef>
                        <a:tabLst/>
                      </a:pPr>
                      <a:r>
                        <a:rPr sz="1500" kern="0" spc="0" dirty="0">
                          <a:solidFill>
                            <a:srgbClr val="000000">
                              <a:alpha val="100000"/>
                            </a:srgbClr>
                          </a:solidFill>
                          <a:latin typeface="FangSong"/>
                          <a:ea typeface="FangSong"/>
                          <a:cs typeface="FangSong"/>
                        </a:rPr>
                        <a:t>CNG</a:t>
                      </a:r>
                      <a:r>
                        <a:rPr sz="1500" kern="0" spc="80" dirty="0">
                          <a:solidFill>
                            <a:srgbClr val="000000">
                              <a:alpha val="100000"/>
                            </a:srgbClr>
                          </a:solidFill>
                          <a:latin typeface="Microsoft YaHei"/>
                          <a:ea typeface="Microsoft YaHei"/>
                          <a:cs typeface="Microsoft YaHei"/>
                        </a:rPr>
                        <a:t>汽车加气站出站燃气</a:t>
                      </a:r>
                      <a:r>
                        <a:rPr sz="1500" kern="0" spc="70" dirty="0">
                          <a:solidFill>
                            <a:srgbClr val="000000">
                              <a:alpha val="100000"/>
                            </a:srgbClr>
                          </a:solidFill>
                          <a:latin typeface="Microsoft YaHei"/>
                          <a:ea typeface="Microsoft YaHei"/>
                          <a:cs typeface="Microsoft YaHei"/>
                        </a:rPr>
                        <a:t>加臭量不符合《车用压</a:t>
                      </a:r>
                      <a:r>
                        <a:rPr sz="1500" kern="0" spc="-10" dirty="0">
                          <a:solidFill>
                            <a:srgbClr val="000000">
                              <a:alpha val="100000"/>
                            </a:srgbClr>
                          </a:solidFill>
                          <a:latin typeface="Microsoft YaHei"/>
                          <a:ea typeface="Microsoft YaHei"/>
                          <a:cs typeface="Microsoft YaHei"/>
                        </a:rPr>
                        <a:t>     </a:t>
                      </a:r>
                      <a:r>
                        <a:rPr sz="1500" kern="0" spc="0" dirty="0">
                          <a:solidFill>
                            <a:srgbClr val="000000">
                              <a:alpha val="100000"/>
                            </a:srgbClr>
                          </a:solidFill>
                          <a:latin typeface="Microsoft YaHei"/>
                          <a:ea typeface="Microsoft YaHei"/>
                          <a:cs typeface="Microsoft YaHei"/>
                        </a:rPr>
                        <a:t>缩天然气》</a:t>
                      </a:r>
                      <a:r>
                        <a:rPr sz="1500" kern="0" spc="0" dirty="0">
                          <a:solidFill>
                            <a:srgbClr val="000000">
                              <a:alpha val="100000"/>
                            </a:srgbClr>
                          </a:solidFill>
                          <a:latin typeface="FangSong"/>
                          <a:ea typeface="FangSong"/>
                          <a:cs typeface="FangSong"/>
                        </a:rPr>
                        <a:t>GB18047-2000</a:t>
                      </a:r>
                      <a:r>
                        <a:rPr sz="1500" kern="0" spc="0" dirty="0">
                          <a:solidFill>
                            <a:srgbClr val="000000">
                              <a:alpha val="100000"/>
                            </a:srgbClr>
                          </a:solidFill>
                          <a:latin typeface="Microsoft YaHei"/>
                          <a:ea typeface="Microsoft YaHei"/>
                          <a:cs typeface="Microsoft YaHei"/>
                        </a:rPr>
                        <a:t>的要求 ，构成重大隐患。</a:t>
                      </a:r>
                      <a:endParaRPr sz="1500" dirty="0">
                        <a:latin typeface="Microsoft YaHei"/>
                        <a:ea typeface="Microsoft YaHei"/>
                        <a:cs typeface="Microsoft YaHei"/>
                      </a:endParaRPr>
                    </a:p>
                    <a:p>
                      <a:pPr algn="l" rtl="0" eaLnBrk="0">
                        <a:lnSpc>
                          <a:spcPct val="112000"/>
                        </a:lnSpc>
                        <a:tabLst/>
                      </a:pPr>
                      <a:endParaRPr sz="1000" dirty="0">
                        <a:latin typeface="Arial"/>
                        <a:ea typeface="Arial"/>
                        <a:cs typeface="Arial"/>
                      </a:endParaRPr>
                    </a:p>
                    <a:p>
                      <a:pPr algn="l" rtl="0" eaLnBrk="0">
                        <a:lnSpc>
                          <a:spcPct val="112000"/>
                        </a:lnSpc>
                        <a:tabLst/>
                      </a:pPr>
                      <a:endParaRPr sz="1000" dirty="0">
                        <a:latin typeface="Arial"/>
                        <a:ea typeface="Arial"/>
                        <a:cs typeface="Arial"/>
                      </a:endParaRPr>
                    </a:p>
                    <a:p>
                      <a:pPr algn="l" rtl="0" eaLnBrk="0">
                        <a:lnSpc>
                          <a:spcPct val="112000"/>
                        </a:lnSpc>
                        <a:tabLst/>
                      </a:pPr>
                      <a:endParaRPr sz="1000" dirty="0">
                        <a:latin typeface="Arial"/>
                        <a:ea typeface="Arial"/>
                        <a:cs typeface="Arial"/>
                      </a:endParaRPr>
                    </a:p>
                    <a:p>
                      <a:pPr algn="l" rtl="0" eaLnBrk="0">
                        <a:lnSpc>
                          <a:spcPct val="112000"/>
                        </a:lnSpc>
                        <a:tabLst/>
                      </a:pPr>
                      <a:endParaRPr sz="1000" dirty="0">
                        <a:latin typeface="Arial"/>
                        <a:ea typeface="Arial"/>
                        <a:cs typeface="Arial"/>
                      </a:endParaRPr>
                    </a:p>
                    <a:p>
                      <a:pPr algn="l" rtl="0" eaLnBrk="0">
                        <a:lnSpc>
                          <a:spcPct val="112000"/>
                        </a:lnSpc>
                        <a:tabLst/>
                      </a:pPr>
                      <a:endParaRPr sz="1000" dirty="0">
                        <a:latin typeface="Arial"/>
                        <a:ea typeface="Arial"/>
                        <a:cs typeface="Arial"/>
                      </a:endParaRPr>
                    </a:p>
                    <a:p>
                      <a:pPr algn="l" rtl="0" eaLnBrk="0">
                        <a:lnSpc>
                          <a:spcPct val="112000"/>
                        </a:lnSpc>
                        <a:tabLst/>
                      </a:pPr>
                      <a:endParaRPr sz="1000" dirty="0">
                        <a:latin typeface="Arial"/>
                        <a:ea typeface="Arial"/>
                        <a:cs typeface="Arial"/>
                      </a:endParaRPr>
                    </a:p>
                    <a:p>
                      <a:pPr algn="l" rtl="0" eaLnBrk="0">
                        <a:lnSpc>
                          <a:spcPct val="113000"/>
                        </a:lnSpc>
                        <a:tabLst/>
                      </a:pPr>
                      <a:endParaRPr sz="1000" dirty="0">
                        <a:latin typeface="Arial"/>
                        <a:ea typeface="Arial"/>
                        <a:cs typeface="Arial"/>
                      </a:endParaRPr>
                    </a:p>
                    <a:p>
                      <a:pPr algn="l" rtl="0" eaLnBrk="0">
                        <a:lnSpc>
                          <a:spcPct val="113000"/>
                        </a:lnSpc>
                        <a:tabLst/>
                      </a:pPr>
                      <a:endParaRPr sz="1000" dirty="0">
                        <a:latin typeface="Arial"/>
                        <a:ea typeface="Arial"/>
                        <a:cs typeface="Arial"/>
                      </a:endParaRPr>
                    </a:p>
                    <a:p>
                      <a:pPr algn="l" rtl="0" eaLnBrk="0">
                        <a:lnSpc>
                          <a:spcPct val="127000"/>
                        </a:lnSpc>
                        <a:tabLst/>
                      </a:pPr>
                      <a:endParaRPr sz="300" dirty="0">
                        <a:latin typeface="Arial"/>
                        <a:ea typeface="Arial"/>
                        <a:cs typeface="Arial"/>
                      </a:endParaRPr>
                    </a:p>
                    <a:p>
                      <a:pPr marL="71755" algn="l" rtl="0" eaLnBrk="0">
                        <a:lnSpc>
                          <a:spcPct val="115000"/>
                        </a:lnSpc>
                        <a:spcBef>
                          <a:spcPts val="3"/>
                        </a:spcBef>
                        <a:tabLst/>
                      </a:pPr>
                      <a:r>
                        <a:rPr sz="1500" kern="0" spc="100" dirty="0">
                          <a:solidFill>
                            <a:srgbClr val="000000">
                              <a:alpha val="100000"/>
                            </a:srgbClr>
                          </a:solidFill>
                          <a:latin typeface="Microsoft YaHei"/>
                          <a:ea typeface="Microsoft YaHei"/>
                          <a:cs typeface="Microsoft YaHei"/>
                        </a:rPr>
                        <a:t>液化石油气供应站出站燃气加臭量不符</a:t>
                      </a:r>
                      <a:r>
                        <a:rPr sz="1500" kern="0" spc="90" dirty="0">
                          <a:solidFill>
                            <a:srgbClr val="000000">
                              <a:alpha val="100000"/>
                            </a:srgbClr>
                          </a:solidFill>
                          <a:latin typeface="Microsoft YaHei"/>
                          <a:ea typeface="Microsoft YaHei"/>
                          <a:cs typeface="Microsoft YaHei"/>
                        </a:rPr>
                        <a:t>合《液化</a:t>
                      </a:r>
                      <a:r>
                        <a:rPr sz="1500" kern="0" spc="-10" dirty="0">
                          <a:solidFill>
                            <a:srgbClr val="000000">
                              <a:alpha val="100000"/>
                            </a:srgbClr>
                          </a:solidFill>
                          <a:latin typeface="Microsoft YaHei"/>
                          <a:ea typeface="Microsoft YaHei"/>
                          <a:cs typeface="Microsoft YaHei"/>
                        </a:rPr>
                        <a:t>  </a:t>
                      </a:r>
                      <a:r>
                        <a:rPr sz="1500" kern="0" spc="60" dirty="0">
                          <a:solidFill>
                            <a:srgbClr val="000000">
                              <a:alpha val="100000"/>
                            </a:srgbClr>
                          </a:solidFill>
                          <a:latin typeface="Microsoft YaHei"/>
                          <a:ea typeface="Microsoft YaHei"/>
                          <a:cs typeface="Microsoft YaHei"/>
                        </a:rPr>
                        <a:t>石油气》</a:t>
                      </a:r>
                      <a:r>
                        <a:rPr sz="1500" kern="0" spc="0" dirty="0">
                          <a:solidFill>
                            <a:srgbClr val="000000">
                              <a:alpha val="100000"/>
                            </a:srgbClr>
                          </a:solidFill>
                          <a:latin typeface="FangSong"/>
                          <a:ea typeface="FangSong"/>
                          <a:cs typeface="FangSong"/>
                        </a:rPr>
                        <a:t>GB</a:t>
                      </a:r>
                      <a:r>
                        <a:rPr sz="1500" kern="0" spc="60" dirty="0">
                          <a:solidFill>
                            <a:srgbClr val="000000">
                              <a:alpha val="100000"/>
                            </a:srgbClr>
                          </a:solidFill>
                          <a:latin typeface="FangSong"/>
                          <a:ea typeface="FangSong"/>
                          <a:cs typeface="FangSong"/>
                        </a:rPr>
                        <a:t>11174-2011</a:t>
                      </a:r>
                      <a:r>
                        <a:rPr sz="1500" kern="0" spc="60" dirty="0">
                          <a:solidFill>
                            <a:srgbClr val="000000">
                              <a:alpha val="100000"/>
                            </a:srgbClr>
                          </a:solidFill>
                          <a:latin typeface="Microsoft YaHei"/>
                          <a:ea typeface="Microsoft YaHei"/>
                          <a:cs typeface="Microsoft YaHei"/>
                        </a:rPr>
                        <a:t>的要求 ，构成</a:t>
                      </a:r>
                      <a:r>
                        <a:rPr sz="1500" kern="0" spc="50" dirty="0">
                          <a:solidFill>
                            <a:srgbClr val="000000">
                              <a:alpha val="100000"/>
                            </a:srgbClr>
                          </a:solidFill>
                          <a:latin typeface="Microsoft YaHei"/>
                          <a:ea typeface="Microsoft YaHei"/>
                          <a:cs typeface="Microsoft YaHei"/>
                        </a:rPr>
                        <a:t>重大隐患。</a:t>
                      </a:r>
                      <a:endParaRPr sz="1500" dirty="0">
                        <a:latin typeface="Microsoft YaHei"/>
                        <a:ea typeface="Microsoft YaHei"/>
                        <a:cs typeface="Microsoft YaHei"/>
                      </a:endParaRPr>
                    </a:p>
                  </a:txBody>
                  <a:tcPr marL="0" marR="0" marT="0" marB="0">
                    <a:lnL w="12700" cap="flat" cmpd="sng" algn="ctr">
                      <a:solidFill>
                        <a:srgbClr val="8EBFD6"/>
                      </a:solidFill>
                      <a:prstDash val="solid"/>
                      <a:round/>
                      <a:headEnd type="none" w="med" len="med"/>
                      <a:tailEnd type="none" w="med" len="med"/>
                    </a:lnL>
                    <a:lnR w="12700" cap="flat" cmpd="sng" algn="ctr">
                      <a:solidFill>
                        <a:srgbClr val="8EBFD6"/>
                      </a:solidFill>
                      <a:prstDash val="solid"/>
                      <a:round/>
                      <a:headEnd type="none" w="med" len="med"/>
                      <a:tailEnd type="none" w="med" len="med"/>
                    </a:lnR>
                    <a:lnT w="12700" cap="flat" cmpd="sng" algn="ctr">
                      <a:solidFill>
                        <a:srgbClr val="8EBFD6"/>
                      </a:solidFill>
                      <a:prstDash val="solid"/>
                      <a:round/>
                      <a:headEnd type="none" w="med" len="med"/>
                      <a:tailEnd type="none" w="med" len="med"/>
                    </a:lnT>
                    <a:lnB w="12700" cap="flat" cmpd="sng" algn="ctr">
                      <a:solidFill>
                        <a:srgbClr val="8EBFD6"/>
                      </a:solidFill>
                      <a:prstDash val="solid"/>
                      <a:round/>
                      <a:headEnd type="none" w="med" len="med"/>
                      <a:tailEnd type="none" w="med" len="med"/>
                    </a:lnB>
                  </a:tcPr>
                </a:tc>
                <a:tc>
                  <a:txBody>
                    <a:bodyPr/>
                    <a:lstStyle/>
                    <a:p>
                      <a:pPr algn="l" rtl="0" eaLnBrk="0">
                        <a:lnSpc>
                          <a:spcPct val="103000"/>
                        </a:lnSpc>
                        <a:tabLst/>
                      </a:pPr>
                      <a:endParaRPr sz="1000" dirty="0">
                        <a:latin typeface="Arial"/>
                        <a:ea typeface="Arial"/>
                        <a:cs typeface="Arial"/>
                      </a:endParaRPr>
                    </a:p>
                    <a:p>
                      <a:pPr marL="232409" indent="97789" algn="l" rtl="0" eaLnBrk="0">
                        <a:lnSpc>
                          <a:spcPct val="120000"/>
                        </a:lnSpc>
                        <a:spcBef>
                          <a:spcPts val="1"/>
                        </a:spcBef>
                        <a:tabLst/>
                      </a:pPr>
                      <a:r>
                        <a:rPr sz="1400" kern="0" spc="30" dirty="0">
                          <a:solidFill>
                            <a:srgbClr val="FF0000">
                              <a:alpha val="100000"/>
                            </a:srgbClr>
                          </a:solidFill>
                          <a:latin typeface="Microsoft YaHei"/>
                          <a:ea typeface="Microsoft YaHei"/>
                          <a:cs typeface="Microsoft YaHei"/>
                        </a:rPr>
                        <a:t>【依据】</a:t>
                      </a:r>
                      <a:r>
                        <a:rPr sz="1400" kern="0" spc="-190" dirty="0">
                          <a:solidFill>
                            <a:srgbClr val="FF0000">
                              <a:alpha val="100000"/>
                            </a:srgbClr>
                          </a:solidFill>
                          <a:latin typeface="Microsoft YaHei"/>
                          <a:ea typeface="Microsoft YaHei"/>
                          <a:cs typeface="Microsoft YaHei"/>
                        </a:rPr>
                        <a:t> </a:t>
                      </a:r>
                      <a:r>
                        <a:rPr sz="1400" kern="0" spc="30" dirty="0">
                          <a:solidFill>
                            <a:srgbClr val="000000">
                              <a:alpha val="100000"/>
                            </a:srgbClr>
                          </a:solidFill>
                          <a:latin typeface="Microsoft YaHei"/>
                          <a:ea typeface="Microsoft YaHei"/>
                          <a:cs typeface="Microsoft YaHei"/>
                        </a:rPr>
                        <a:t>《燃气工程项</a:t>
                      </a:r>
                      <a:r>
                        <a:rPr sz="1400" kern="0" spc="20" dirty="0">
                          <a:solidFill>
                            <a:srgbClr val="000000">
                              <a:alpha val="100000"/>
                            </a:srgbClr>
                          </a:solidFill>
                          <a:latin typeface="Microsoft YaHei"/>
                          <a:ea typeface="Microsoft YaHei"/>
                          <a:cs typeface="Microsoft YaHei"/>
                        </a:rPr>
                        <a:t>目规范》</a:t>
                      </a:r>
                      <a:r>
                        <a:rPr sz="1400" kern="0" spc="-170" dirty="0">
                          <a:solidFill>
                            <a:srgbClr val="000000">
                              <a:alpha val="100000"/>
                            </a:srgbClr>
                          </a:solidFill>
                          <a:latin typeface="Microsoft YaHei"/>
                          <a:ea typeface="Microsoft YaHei"/>
                          <a:cs typeface="Microsoft YaHei"/>
                        </a:rPr>
                        <a:t> </a:t>
                      </a:r>
                      <a:r>
                        <a:rPr sz="1400" kern="0" spc="20" dirty="0">
                          <a:solidFill>
                            <a:srgbClr val="000000">
                              <a:alpha val="100000"/>
                            </a:srgbClr>
                          </a:solidFill>
                          <a:latin typeface="Microsoft YaHei"/>
                          <a:ea typeface="Microsoft YaHei"/>
                          <a:cs typeface="Microsoft YaHei"/>
                        </a:rPr>
                        <a:t>第</a:t>
                      </a:r>
                      <a:r>
                        <a:rPr sz="1400" kern="0" spc="0" dirty="0">
                          <a:solidFill>
                            <a:srgbClr val="000000">
                              <a:alpha val="100000"/>
                            </a:srgbClr>
                          </a:solidFill>
                          <a:latin typeface="Microsoft YaHei"/>
                          <a:ea typeface="Microsoft YaHei"/>
                          <a:cs typeface="Microsoft YaHei"/>
                        </a:rPr>
                        <a:t>            </a:t>
                      </a:r>
                      <a:r>
                        <a:rPr sz="1400" kern="0" spc="80" dirty="0">
                          <a:solidFill>
                            <a:srgbClr val="000000">
                              <a:alpha val="100000"/>
                            </a:srgbClr>
                          </a:solidFill>
                          <a:latin typeface="Microsoft YaHei"/>
                          <a:ea typeface="Microsoft YaHei"/>
                          <a:cs typeface="Microsoft YaHei"/>
                        </a:rPr>
                        <a:t>3.0.7</a:t>
                      </a:r>
                      <a:r>
                        <a:rPr sz="1400" kern="0" spc="250" dirty="0">
                          <a:solidFill>
                            <a:srgbClr val="000000">
                              <a:alpha val="100000"/>
                            </a:srgbClr>
                          </a:solidFill>
                          <a:latin typeface="Microsoft YaHei"/>
                          <a:ea typeface="Microsoft YaHei"/>
                          <a:cs typeface="Microsoft YaHei"/>
                        </a:rPr>
                        <a:t> </a:t>
                      </a:r>
                      <a:r>
                        <a:rPr sz="1400" kern="0" spc="80" dirty="0">
                          <a:solidFill>
                            <a:srgbClr val="000000">
                              <a:alpha val="100000"/>
                            </a:srgbClr>
                          </a:solidFill>
                          <a:latin typeface="Microsoft YaHei"/>
                          <a:ea typeface="Microsoft YaHei"/>
                          <a:cs typeface="Microsoft YaHei"/>
                        </a:rPr>
                        <a:t>条 ：燃气应</a:t>
                      </a:r>
                      <a:r>
                        <a:rPr sz="1400" kern="0" spc="70" dirty="0">
                          <a:solidFill>
                            <a:srgbClr val="000000">
                              <a:alpha val="100000"/>
                            </a:srgbClr>
                          </a:solidFill>
                          <a:latin typeface="Microsoft YaHei"/>
                          <a:ea typeface="Microsoft YaHei"/>
                          <a:cs typeface="Microsoft YaHei"/>
                        </a:rPr>
                        <a:t>具有当其泄漏到空</a:t>
                      </a:r>
                      <a:r>
                        <a:rPr sz="1400" kern="0" spc="0" dirty="0">
                          <a:solidFill>
                            <a:srgbClr val="000000">
                              <a:alpha val="100000"/>
                            </a:srgbClr>
                          </a:solidFill>
                          <a:latin typeface="Microsoft YaHei"/>
                          <a:ea typeface="Microsoft YaHei"/>
                          <a:cs typeface="Microsoft YaHei"/>
                        </a:rPr>
                        <a:t>         </a:t>
                      </a:r>
                      <a:r>
                        <a:rPr sz="1400" kern="0" spc="80" dirty="0">
                          <a:solidFill>
                            <a:srgbClr val="000000">
                              <a:alpha val="100000"/>
                            </a:srgbClr>
                          </a:solidFill>
                          <a:latin typeface="Microsoft YaHei"/>
                          <a:ea typeface="Microsoft YaHei"/>
                          <a:cs typeface="Microsoft YaHei"/>
                        </a:rPr>
                        <a:t>气中并在发生危险之前 ，嗅觉正常的</a:t>
                      </a:r>
                      <a:r>
                        <a:rPr sz="1400" kern="0" spc="-10" dirty="0">
                          <a:solidFill>
                            <a:srgbClr val="000000">
                              <a:alpha val="100000"/>
                            </a:srgbClr>
                          </a:solidFill>
                          <a:latin typeface="Microsoft YaHei"/>
                          <a:ea typeface="Microsoft YaHei"/>
                          <a:cs typeface="Microsoft YaHei"/>
                        </a:rPr>
                        <a:t>        </a:t>
                      </a:r>
                      <a:r>
                        <a:rPr sz="1400" kern="0" spc="110" dirty="0">
                          <a:solidFill>
                            <a:srgbClr val="000000">
                              <a:alpha val="100000"/>
                            </a:srgbClr>
                          </a:solidFill>
                          <a:latin typeface="Microsoft YaHei"/>
                          <a:ea typeface="Microsoft YaHei"/>
                          <a:cs typeface="Microsoft YaHei"/>
                        </a:rPr>
                        <a:t>人可以感知的警示性</a:t>
                      </a:r>
                      <a:r>
                        <a:rPr sz="1400" kern="0" spc="100" dirty="0">
                          <a:solidFill>
                            <a:srgbClr val="000000">
                              <a:alpha val="100000"/>
                            </a:srgbClr>
                          </a:solidFill>
                          <a:latin typeface="Microsoft YaHei"/>
                          <a:ea typeface="Microsoft YaHei"/>
                          <a:cs typeface="Microsoft YaHei"/>
                        </a:rPr>
                        <a:t>臭味。</a:t>
                      </a:r>
                      <a:endParaRPr sz="1400" dirty="0">
                        <a:latin typeface="Microsoft YaHei"/>
                        <a:ea typeface="Microsoft YaHei"/>
                        <a:cs typeface="Microsoft YaHei"/>
                      </a:endParaRPr>
                    </a:p>
                    <a:p>
                      <a:pPr marL="232409" indent="-1270" algn="l" rtl="0" eaLnBrk="0">
                        <a:lnSpc>
                          <a:spcPct val="118000"/>
                        </a:lnSpc>
                        <a:spcBef>
                          <a:spcPts val="98"/>
                        </a:spcBef>
                        <a:tabLst/>
                      </a:pPr>
                      <a:r>
                        <a:rPr sz="1400" kern="0" spc="70" dirty="0">
                          <a:solidFill>
                            <a:srgbClr val="000000">
                              <a:alpha val="100000"/>
                            </a:srgbClr>
                          </a:solidFill>
                          <a:latin typeface="Microsoft YaHei"/>
                          <a:ea typeface="Microsoft YaHei"/>
                          <a:cs typeface="Microsoft YaHei"/>
                        </a:rPr>
                        <a:t>第</a:t>
                      </a:r>
                      <a:r>
                        <a:rPr sz="1400" kern="0" spc="330" dirty="0">
                          <a:solidFill>
                            <a:srgbClr val="000000">
                              <a:alpha val="100000"/>
                            </a:srgbClr>
                          </a:solidFill>
                          <a:latin typeface="Microsoft YaHei"/>
                          <a:ea typeface="Microsoft YaHei"/>
                          <a:cs typeface="Microsoft YaHei"/>
                        </a:rPr>
                        <a:t> </a:t>
                      </a:r>
                      <a:r>
                        <a:rPr sz="1400" kern="0" spc="70" dirty="0">
                          <a:solidFill>
                            <a:srgbClr val="000000">
                              <a:alpha val="100000"/>
                            </a:srgbClr>
                          </a:solidFill>
                          <a:latin typeface="Microsoft YaHei"/>
                          <a:ea typeface="Microsoft YaHei"/>
                          <a:cs typeface="Microsoft YaHei"/>
                        </a:rPr>
                        <a:t>3.0.8</a:t>
                      </a:r>
                      <a:r>
                        <a:rPr sz="1400" kern="0" spc="250" dirty="0">
                          <a:solidFill>
                            <a:srgbClr val="000000">
                              <a:alpha val="100000"/>
                            </a:srgbClr>
                          </a:solidFill>
                          <a:latin typeface="Microsoft YaHei"/>
                          <a:ea typeface="Microsoft YaHei"/>
                          <a:cs typeface="Microsoft YaHei"/>
                        </a:rPr>
                        <a:t> </a:t>
                      </a:r>
                      <a:r>
                        <a:rPr sz="1400" kern="0" spc="70" dirty="0">
                          <a:solidFill>
                            <a:srgbClr val="000000">
                              <a:alpha val="100000"/>
                            </a:srgbClr>
                          </a:solidFill>
                          <a:latin typeface="Microsoft YaHei"/>
                          <a:ea typeface="Microsoft YaHei"/>
                          <a:cs typeface="Microsoft YaHei"/>
                        </a:rPr>
                        <a:t>条 ：当</a:t>
                      </a:r>
                      <a:r>
                        <a:rPr sz="1400" kern="0" spc="60" dirty="0">
                          <a:solidFill>
                            <a:srgbClr val="000000">
                              <a:alpha val="100000"/>
                            </a:srgbClr>
                          </a:solidFill>
                          <a:latin typeface="Microsoft YaHei"/>
                          <a:ea typeface="Microsoft YaHei"/>
                          <a:cs typeface="Microsoft YaHei"/>
                        </a:rPr>
                        <a:t>供应的燃气不符合本</a:t>
                      </a:r>
                      <a:r>
                        <a:rPr sz="1400" kern="0" spc="0" dirty="0">
                          <a:solidFill>
                            <a:srgbClr val="000000">
                              <a:alpha val="100000"/>
                            </a:srgbClr>
                          </a:solidFill>
                          <a:latin typeface="Microsoft YaHei"/>
                          <a:ea typeface="Microsoft YaHei"/>
                          <a:cs typeface="Microsoft YaHei"/>
                        </a:rPr>
                        <a:t>       </a:t>
                      </a:r>
                      <a:r>
                        <a:rPr sz="1400" kern="0" spc="80" dirty="0">
                          <a:solidFill>
                            <a:srgbClr val="000000">
                              <a:alpha val="100000"/>
                            </a:srgbClr>
                          </a:solidFill>
                          <a:latin typeface="Microsoft YaHei"/>
                          <a:ea typeface="Microsoft YaHei"/>
                          <a:cs typeface="Microsoft YaHei"/>
                        </a:rPr>
                        <a:t>规范第</a:t>
                      </a:r>
                      <a:r>
                        <a:rPr sz="1400" kern="0" spc="330" dirty="0">
                          <a:solidFill>
                            <a:srgbClr val="000000">
                              <a:alpha val="100000"/>
                            </a:srgbClr>
                          </a:solidFill>
                          <a:latin typeface="Microsoft YaHei"/>
                          <a:ea typeface="Microsoft YaHei"/>
                          <a:cs typeface="Microsoft YaHei"/>
                        </a:rPr>
                        <a:t> </a:t>
                      </a:r>
                      <a:r>
                        <a:rPr sz="1400" kern="0" spc="80" dirty="0">
                          <a:solidFill>
                            <a:srgbClr val="000000">
                              <a:alpha val="100000"/>
                            </a:srgbClr>
                          </a:solidFill>
                          <a:latin typeface="Microsoft YaHei"/>
                          <a:ea typeface="Microsoft YaHei"/>
                          <a:cs typeface="Microsoft YaHei"/>
                        </a:rPr>
                        <a:t>3.0.7</a:t>
                      </a:r>
                      <a:r>
                        <a:rPr sz="1400" kern="0" spc="260" dirty="0">
                          <a:solidFill>
                            <a:srgbClr val="000000">
                              <a:alpha val="100000"/>
                            </a:srgbClr>
                          </a:solidFill>
                          <a:latin typeface="Microsoft YaHei"/>
                          <a:ea typeface="Microsoft YaHei"/>
                          <a:cs typeface="Microsoft YaHei"/>
                        </a:rPr>
                        <a:t> </a:t>
                      </a:r>
                      <a:r>
                        <a:rPr sz="1400" kern="0" spc="80" dirty="0">
                          <a:solidFill>
                            <a:srgbClr val="000000">
                              <a:alpha val="100000"/>
                            </a:srgbClr>
                          </a:solidFill>
                          <a:latin typeface="Microsoft YaHei"/>
                          <a:ea typeface="Microsoft YaHei"/>
                          <a:cs typeface="Microsoft YaHei"/>
                        </a:rPr>
                        <a:t>条的规定</a:t>
                      </a:r>
                      <a:r>
                        <a:rPr sz="1400" kern="0" spc="70" dirty="0">
                          <a:solidFill>
                            <a:srgbClr val="000000">
                              <a:alpha val="100000"/>
                            </a:srgbClr>
                          </a:solidFill>
                          <a:latin typeface="Microsoft YaHei"/>
                          <a:ea typeface="Microsoft YaHei"/>
                          <a:cs typeface="Microsoft YaHei"/>
                        </a:rPr>
                        <a:t>时 ，</a:t>
                      </a:r>
                      <a:r>
                        <a:rPr sz="1400" kern="0" spc="-110" dirty="0">
                          <a:solidFill>
                            <a:srgbClr val="000000">
                              <a:alpha val="100000"/>
                            </a:srgbClr>
                          </a:solidFill>
                          <a:latin typeface="Microsoft YaHei"/>
                          <a:ea typeface="Microsoft YaHei"/>
                          <a:cs typeface="Microsoft YaHei"/>
                        </a:rPr>
                        <a:t> </a:t>
                      </a:r>
                      <a:r>
                        <a:rPr sz="1400" kern="0" spc="70" dirty="0">
                          <a:solidFill>
                            <a:srgbClr val="000000">
                              <a:alpha val="100000"/>
                            </a:srgbClr>
                          </a:solidFill>
                          <a:latin typeface="Microsoft YaHei"/>
                          <a:ea typeface="Microsoft YaHei"/>
                          <a:cs typeface="Microsoft YaHei"/>
                        </a:rPr>
                        <a:t>应进行加</a:t>
                      </a:r>
                      <a:r>
                        <a:rPr sz="1400" kern="0" spc="0" dirty="0">
                          <a:solidFill>
                            <a:srgbClr val="000000">
                              <a:alpha val="100000"/>
                            </a:srgbClr>
                          </a:solidFill>
                          <a:latin typeface="Microsoft YaHei"/>
                          <a:ea typeface="Microsoft YaHei"/>
                          <a:cs typeface="Microsoft YaHei"/>
                        </a:rPr>
                        <a:t>      </a:t>
                      </a:r>
                      <a:r>
                        <a:rPr sz="1400" kern="0" spc="80" dirty="0">
                          <a:solidFill>
                            <a:srgbClr val="000000">
                              <a:alpha val="100000"/>
                            </a:srgbClr>
                          </a:solidFill>
                          <a:latin typeface="Microsoft YaHei"/>
                          <a:ea typeface="Microsoft YaHei"/>
                          <a:cs typeface="Microsoft YaHei"/>
                        </a:rPr>
                        <a:t>臭</a:t>
                      </a:r>
                      <a:r>
                        <a:rPr sz="1400" kern="0" spc="-220" dirty="0">
                          <a:solidFill>
                            <a:srgbClr val="000000">
                              <a:alpha val="100000"/>
                            </a:srgbClr>
                          </a:solidFill>
                          <a:latin typeface="Microsoft YaHei"/>
                          <a:ea typeface="Microsoft YaHei"/>
                          <a:cs typeface="Microsoft YaHei"/>
                        </a:rPr>
                        <a:t> </a:t>
                      </a:r>
                      <a:r>
                        <a:rPr sz="1400" kern="0" spc="80" dirty="0">
                          <a:solidFill>
                            <a:srgbClr val="000000">
                              <a:alpha val="100000"/>
                            </a:srgbClr>
                          </a:solidFill>
                          <a:latin typeface="Microsoft YaHei"/>
                          <a:ea typeface="Microsoft YaHei"/>
                          <a:cs typeface="Microsoft YaHei"/>
                        </a:rPr>
                        <a:t>。</a:t>
                      </a:r>
                      <a:r>
                        <a:rPr sz="1400" kern="0" spc="-290" dirty="0">
                          <a:solidFill>
                            <a:srgbClr val="000000">
                              <a:alpha val="100000"/>
                            </a:srgbClr>
                          </a:solidFill>
                          <a:latin typeface="Microsoft YaHei"/>
                          <a:ea typeface="Microsoft YaHei"/>
                          <a:cs typeface="Microsoft YaHei"/>
                        </a:rPr>
                        <a:t> </a:t>
                      </a:r>
                      <a:r>
                        <a:rPr sz="1400" kern="0" spc="80" dirty="0">
                          <a:solidFill>
                            <a:srgbClr val="000000">
                              <a:alpha val="100000"/>
                            </a:srgbClr>
                          </a:solidFill>
                          <a:latin typeface="Microsoft YaHei"/>
                          <a:ea typeface="Microsoft YaHei"/>
                          <a:cs typeface="Microsoft YaHei"/>
                        </a:rPr>
                        <a:t>加臭剂的最小量应符合下列规定</a:t>
                      </a:r>
                      <a:r>
                        <a:rPr sz="1400" kern="0" spc="320" dirty="0">
                          <a:solidFill>
                            <a:srgbClr val="000000">
                              <a:alpha val="100000"/>
                            </a:srgbClr>
                          </a:solidFill>
                          <a:latin typeface="Microsoft YaHei"/>
                          <a:ea typeface="Microsoft YaHei"/>
                          <a:cs typeface="Microsoft YaHei"/>
                        </a:rPr>
                        <a:t> </a:t>
                      </a:r>
                      <a:r>
                        <a:rPr sz="1400" kern="0" spc="80" dirty="0">
                          <a:solidFill>
                            <a:srgbClr val="000000">
                              <a:alpha val="100000"/>
                            </a:srgbClr>
                          </a:solidFill>
                          <a:latin typeface="Microsoft YaHei"/>
                          <a:ea typeface="Microsoft YaHei"/>
                          <a:cs typeface="Microsoft YaHei"/>
                        </a:rPr>
                        <a:t>:</a:t>
                      </a:r>
                      <a:endParaRPr sz="1400" dirty="0">
                        <a:latin typeface="Microsoft YaHei"/>
                        <a:ea typeface="Microsoft YaHei"/>
                        <a:cs typeface="Microsoft YaHei"/>
                      </a:endParaRPr>
                    </a:p>
                    <a:p>
                      <a:pPr marL="234950" indent="10795" algn="l" rtl="0" eaLnBrk="0">
                        <a:lnSpc>
                          <a:spcPct val="118000"/>
                        </a:lnSpc>
                        <a:spcBef>
                          <a:spcPts val="230"/>
                        </a:spcBef>
                        <a:tabLst/>
                      </a:pPr>
                      <a:r>
                        <a:rPr sz="1400" kern="0" spc="60" dirty="0">
                          <a:solidFill>
                            <a:srgbClr val="000000">
                              <a:alpha val="100000"/>
                            </a:srgbClr>
                          </a:solidFill>
                          <a:latin typeface="Microsoft YaHei"/>
                          <a:ea typeface="Microsoft YaHei"/>
                          <a:cs typeface="Microsoft YaHei"/>
                        </a:rPr>
                        <a:t>1</a:t>
                      </a:r>
                      <a:r>
                        <a:rPr sz="1400" kern="0" spc="340" dirty="0">
                          <a:solidFill>
                            <a:srgbClr val="000000">
                              <a:alpha val="100000"/>
                            </a:srgbClr>
                          </a:solidFill>
                          <a:latin typeface="Microsoft YaHei"/>
                          <a:ea typeface="Microsoft YaHei"/>
                          <a:cs typeface="Microsoft YaHei"/>
                        </a:rPr>
                        <a:t> </a:t>
                      </a:r>
                      <a:r>
                        <a:rPr sz="1400" kern="0" spc="60" dirty="0">
                          <a:solidFill>
                            <a:srgbClr val="000000">
                              <a:alpha val="100000"/>
                            </a:srgbClr>
                          </a:solidFill>
                          <a:latin typeface="Microsoft YaHei"/>
                          <a:ea typeface="Microsoft YaHei"/>
                          <a:cs typeface="Microsoft YaHei"/>
                        </a:rPr>
                        <a:t>无毒燃气泄漏到空气中 ，达到爆炸</a:t>
                      </a:r>
                      <a:r>
                        <a:rPr sz="1400" kern="0" spc="0" dirty="0">
                          <a:solidFill>
                            <a:srgbClr val="000000">
                              <a:alpha val="100000"/>
                            </a:srgbClr>
                          </a:solidFill>
                          <a:latin typeface="Microsoft YaHei"/>
                          <a:ea typeface="Microsoft YaHei"/>
                          <a:cs typeface="Microsoft YaHei"/>
                        </a:rPr>
                        <a:t>        </a:t>
                      </a:r>
                      <a:r>
                        <a:rPr sz="1400" kern="0" spc="50" dirty="0">
                          <a:solidFill>
                            <a:srgbClr val="000000">
                              <a:alpha val="100000"/>
                            </a:srgbClr>
                          </a:solidFill>
                          <a:latin typeface="Microsoft YaHei"/>
                          <a:ea typeface="Microsoft YaHei"/>
                          <a:cs typeface="Microsoft YaHei"/>
                        </a:rPr>
                        <a:t>下限的</a:t>
                      </a:r>
                      <a:r>
                        <a:rPr sz="1400" kern="0" spc="300" dirty="0">
                          <a:solidFill>
                            <a:srgbClr val="000000">
                              <a:alpha val="100000"/>
                            </a:srgbClr>
                          </a:solidFill>
                          <a:latin typeface="Microsoft YaHei"/>
                          <a:ea typeface="Microsoft YaHei"/>
                          <a:cs typeface="Microsoft YaHei"/>
                        </a:rPr>
                        <a:t> </a:t>
                      </a:r>
                      <a:r>
                        <a:rPr sz="1400" kern="0" spc="50" dirty="0">
                          <a:solidFill>
                            <a:srgbClr val="FF0000">
                              <a:alpha val="100000"/>
                            </a:srgbClr>
                          </a:solidFill>
                          <a:latin typeface="Microsoft YaHei"/>
                          <a:ea typeface="Microsoft YaHei"/>
                          <a:cs typeface="Microsoft YaHei"/>
                        </a:rPr>
                        <a:t>20%</a:t>
                      </a:r>
                      <a:r>
                        <a:rPr sz="1400" kern="0" spc="50" dirty="0">
                          <a:solidFill>
                            <a:srgbClr val="000000">
                              <a:alpha val="100000"/>
                            </a:srgbClr>
                          </a:solidFill>
                          <a:latin typeface="Microsoft YaHei"/>
                          <a:ea typeface="Microsoft YaHei"/>
                          <a:cs typeface="Microsoft YaHei"/>
                        </a:rPr>
                        <a:t>时 ，应能</a:t>
                      </a:r>
                      <a:r>
                        <a:rPr sz="1400" kern="0" spc="40" dirty="0">
                          <a:solidFill>
                            <a:srgbClr val="000000">
                              <a:alpha val="100000"/>
                            </a:srgbClr>
                          </a:solidFill>
                          <a:latin typeface="Microsoft YaHei"/>
                          <a:ea typeface="Microsoft YaHei"/>
                          <a:cs typeface="Microsoft YaHei"/>
                        </a:rPr>
                        <a:t>察觉 ；</a:t>
                      </a:r>
                      <a:endParaRPr sz="1400" dirty="0">
                        <a:latin typeface="Microsoft YaHei"/>
                        <a:ea typeface="Microsoft YaHei"/>
                        <a:cs typeface="Microsoft YaHei"/>
                      </a:endParaRPr>
                    </a:p>
                    <a:p>
                      <a:pPr marL="231775" indent="7620" algn="l" rtl="0" eaLnBrk="0">
                        <a:lnSpc>
                          <a:spcPct val="113000"/>
                        </a:lnSpc>
                        <a:spcBef>
                          <a:spcPts val="69"/>
                        </a:spcBef>
                        <a:tabLst/>
                      </a:pPr>
                      <a:r>
                        <a:rPr sz="1400" kern="0" spc="70" dirty="0">
                          <a:solidFill>
                            <a:srgbClr val="000000">
                              <a:alpha val="100000"/>
                            </a:srgbClr>
                          </a:solidFill>
                          <a:latin typeface="Microsoft YaHei"/>
                          <a:ea typeface="Microsoft YaHei"/>
                          <a:cs typeface="Microsoft YaHei"/>
                        </a:rPr>
                        <a:t>2</a:t>
                      </a:r>
                      <a:r>
                        <a:rPr sz="1400" kern="0" spc="240" dirty="0">
                          <a:solidFill>
                            <a:srgbClr val="000000">
                              <a:alpha val="100000"/>
                            </a:srgbClr>
                          </a:solidFill>
                          <a:latin typeface="Microsoft YaHei"/>
                          <a:ea typeface="Microsoft YaHei"/>
                          <a:cs typeface="Microsoft YaHei"/>
                        </a:rPr>
                        <a:t> </a:t>
                      </a:r>
                      <a:r>
                        <a:rPr sz="1400" kern="0" spc="70" dirty="0">
                          <a:solidFill>
                            <a:srgbClr val="000000">
                              <a:alpha val="100000"/>
                            </a:srgbClr>
                          </a:solidFill>
                          <a:latin typeface="Microsoft YaHei"/>
                          <a:ea typeface="Microsoft YaHei"/>
                          <a:cs typeface="Microsoft YaHei"/>
                        </a:rPr>
                        <a:t>有毒燃气泄漏到空气中 ，达到</a:t>
                      </a:r>
                      <a:r>
                        <a:rPr sz="1400" kern="0" spc="60" dirty="0">
                          <a:solidFill>
                            <a:srgbClr val="000000">
                              <a:alpha val="100000"/>
                            </a:srgbClr>
                          </a:solidFill>
                          <a:latin typeface="Microsoft YaHei"/>
                          <a:ea typeface="Microsoft YaHei"/>
                          <a:cs typeface="Microsoft YaHei"/>
                        </a:rPr>
                        <a:t>对人</a:t>
                      </a:r>
                      <a:r>
                        <a:rPr sz="1400" kern="0" spc="0" dirty="0">
                          <a:solidFill>
                            <a:srgbClr val="000000">
                              <a:alpha val="100000"/>
                            </a:srgbClr>
                          </a:solidFill>
                          <a:latin typeface="Microsoft YaHei"/>
                          <a:ea typeface="Microsoft YaHei"/>
                          <a:cs typeface="Microsoft YaHei"/>
                        </a:rPr>
                        <a:t>        </a:t>
                      </a:r>
                      <a:r>
                        <a:rPr sz="1400" kern="0" spc="70" dirty="0">
                          <a:solidFill>
                            <a:srgbClr val="000000">
                              <a:alpha val="100000"/>
                            </a:srgbClr>
                          </a:solidFill>
                          <a:latin typeface="Microsoft YaHei"/>
                          <a:ea typeface="Microsoft YaHei"/>
                          <a:cs typeface="Microsoft YaHei"/>
                        </a:rPr>
                        <a:t>体允许的有害浓度时 ，应能察觉</a:t>
                      </a:r>
                      <a:r>
                        <a:rPr sz="1400" kern="0" spc="60" dirty="0">
                          <a:solidFill>
                            <a:srgbClr val="000000">
                              <a:alpha val="100000"/>
                            </a:srgbClr>
                          </a:solidFill>
                          <a:latin typeface="Microsoft YaHei"/>
                          <a:ea typeface="Microsoft YaHei"/>
                          <a:cs typeface="Microsoft YaHei"/>
                        </a:rPr>
                        <a:t> ；</a:t>
                      </a:r>
                      <a:endParaRPr sz="1400" dirty="0">
                        <a:latin typeface="Microsoft YaHei"/>
                        <a:ea typeface="Microsoft YaHei"/>
                        <a:cs typeface="Microsoft YaHei"/>
                      </a:endParaRPr>
                    </a:p>
                    <a:p>
                      <a:pPr marL="233045" indent="9525" algn="l" rtl="0" eaLnBrk="0">
                        <a:lnSpc>
                          <a:spcPct val="119000"/>
                        </a:lnSpc>
                        <a:spcBef>
                          <a:spcPts val="212"/>
                        </a:spcBef>
                        <a:tabLst/>
                      </a:pPr>
                      <a:r>
                        <a:rPr sz="1400" kern="0" spc="90" dirty="0">
                          <a:solidFill>
                            <a:srgbClr val="000000">
                              <a:alpha val="100000"/>
                            </a:srgbClr>
                          </a:solidFill>
                          <a:latin typeface="Microsoft YaHei"/>
                          <a:ea typeface="Microsoft YaHei"/>
                          <a:cs typeface="Microsoft YaHei"/>
                        </a:rPr>
                        <a:t>3</a:t>
                      </a:r>
                      <a:r>
                        <a:rPr sz="1400" kern="0" spc="250" dirty="0">
                          <a:solidFill>
                            <a:srgbClr val="000000">
                              <a:alpha val="100000"/>
                            </a:srgbClr>
                          </a:solidFill>
                          <a:latin typeface="Microsoft YaHei"/>
                          <a:ea typeface="Microsoft YaHei"/>
                          <a:cs typeface="Microsoft YaHei"/>
                        </a:rPr>
                        <a:t> </a:t>
                      </a:r>
                      <a:r>
                        <a:rPr sz="1400" kern="0" spc="90" dirty="0">
                          <a:solidFill>
                            <a:srgbClr val="000000">
                              <a:alpha val="100000"/>
                            </a:srgbClr>
                          </a:solidFill>
                          <a:latin typeface="Microsoft YaHei"/>
                          <a:ea typeface="Microsoft YaHei"/>
                          <a:cs typeface="Microsoft YaHei"/>
                        </a:rPr>
                        <a:t>对于含一氧化碳有毒成分的燃气</a:t>
                      </a:r>
                      <a:r>
                        <a:rPr sz="1400" kern="0" spc="270" dirty="0">
                          <a:solidFill>
                            <a:srgbClr val="000000">
                              <a:alpha val="100000"/>
                            </a:srgbClr>
                          </a:solidFill>
                          <a:latin typeface="Microsoft YaHei"/>
                          <a:ea typeface="Microsoft YaHei"/>
                          <a:cs typeface="Microsoft YaHei"/>
                        </a:rPr>
                        <a:t> </a:t>
                      </a:r>
                      <a:r>
                        <a:rPr sz="1400" kern="0" spc="80" dirty="0">
                          <a:solidFill>
                            <a:srgbClr val="000000">
                              <a:alpha val="100000"/>
                            </a:srgbClr>
                          </a:solidFill>
                          <a:latin typeface="Microsoft YaHei"/>
                          <a:ea typeface="Microsoft YaHei"/>
                          <a:cs typeface="Microsoft YaHei"/>
                        </a:rPr>
                        <a:t>，</a:t>
                      </a:r>
                      <a:r>
                        <a:rPr sz="1400" kern="0" spc="0" dirty="0">
                          <a:solidFill>
                            <a:srgbClr val="000000">
                              <a:alpha val="100000"/>
                            </a:srgbClr>
                          </a:solidFill>
                          <a:latin typeface="Microsoft YaHei"/>
                          <a:ea typeface="Microsoft YaHei"/>
                          <a:cs typeface="Microsoft YaHei"/>
                        </a:rPr>
                        <a:t>       </a:t>
                      </a:r>
                      <a:r>
                        <a:rPr sz="1400" kern="0" spc="110" dirty="0">
                          <a:solidFill>
                            <a:srgbClr val="000000">
                              <a:alpha val="100000"/>
                            </a:srgbClr>
                          </a:solidFill>
                          <a:latin typeface="Microsoft YaHei"/>
                          <a:ea typeface="Microsoft YaHei"/>
                          <a:cs typeface="Microsoft YaHei"/>
                        </a:rPr>
                        <a:t>空气中一氧化碳含量的体积分数达到</a:t>
                      </a:r>
                      <a:r>
                        <a:rPr sz="1400" kern="0" spc="0" dirty="0">
                          <a:solidFill>
                            <a:srgbClr val="000000">
                              <a:alpha val="100000"/>
                            </a:srgbClr>
                          </a:solidFill>
                          <a:latin typeface="Microsoft YaHei"/>
                          <a:ea typeface="Microsoft YaHei"/>
                          <a:cs typeface="Microsoft YaHei"/>
                        </a:rPr>
                        <a:t>        </a:t>
                      </a:r>
                      <a:r>
                        <a:rPr sz="1400" kern="0" spc="50" dirty="0">
                          <a:solidFill>
                            <a:srgbClr val="000000">
                              <a:alpha val="100000"/>
                            </a:srgbClr>
                          </a:solidFill>
                          <a:latin typeface="Microsoft YaHei"/>
                          <a:ea typeface="Microsoft YaHei"/>
                          <a:cs typeface="Microsoft YaHei"/>
                        </a:rPr>
                        <a:t>0.</a:t>
                      </a:r>
                      <a:r>
                        <a:rPr sz="1400" kern="0" spc="-220" dirty="0">
                          <a:solidFill>
                            <a:srgbClr val="000000">
                              <a:alpha val="100000"/>
                            </a:srgbClr>
                          </a:solidFill>
                          <a:latin typeface="Microsoft YaHei"/>
                          <a:ea typeface="Microsoft YaHei"/>
                          <a:cs typeface="Microsoft YaHei"/>
                        </a:rPr>
                        <a:t> </a:t>
                      </a:r>
                      <a:r>
                        <a:rPr sz="1400" kern="0" spc="50" dirty="0">
                          <a:solidFill>
                            <a:srgbClr val="000000">
                              <a:alpha val="100000"/>
                            </a:srgbClr>
                          </a:solidFill>
                          <a:latin typeface="Microsoft YaHei"/>
                          <a:ea typeface="Microsoft YaHei"/>
                          <a:cs typeface="Microsoft YaHei"/>
                        </a:rPr>
                        <a:t>02%时 ，应能察觉。</a:t>
                      </a:r>
                      <a:endParaRPr sz="1400" dirty="0">
                        <a:latin typeface="Microsoft YaHei"/>
                        <a:ea typeface="Microsoft YaHei"/>
                        <a:cs typeface="Microsoft YaHei"/>
                      </a:endParaRPr>
                    </a:p>
                  </a:txBody>
                  <a:tcPr marL="0" marR="0" marT="0" marB="0">
                    <a:lnL w="12700" cap="flat" cmpd="sng" algn="ctr">
                      <a:solidFill>
                        <a:srgbClr val="8EBFD6"/>
                      </a:solidFill>
                      <a:prstDash val="solid"/>
                      <a:round/>
                      <a:headEnd type="none" w="med" len="med"/>
                      <a:tailEnd type="none" w="med" len="med"/>
                    </a:lnL>
                    <a:lnR>
                      <a:noFill/>
                    </a:lnR>
                    <a:lnT w="12700" cap="flat" cmpd="sng" algn="ctr">
                      <a:solidFill>
                        <a:srgbClr val="8EBFD6"/>
                      </a:solidFill>
                      <a:prstDash val="solid"/>
                      <a:round/>
                      <a:headEnd type="none" w="med" len="med"/>
                      <a:tailEnd type="none" w="med" len="med"/>
                    </a:lnT>
                    <a:lnB w="12700" cap="flat" cmpd="sng" algn="ctr">
                      <a:solidFill>
                        <a:srgbClr val="8EBFD6"/>
                      </a:solidFill>
                      <a:prstDash val="solid"/>
                      <a:round/>
                      <a:headEnd type="none" w="med" len="med"/>
                      <a:tailEnd type="none" w="med" len="med"/>
                    </a:lnB>
                  </a:tcPr>
                </a:tc>
                <a:extLst>
                  <a:ext uri="{0D108BD9-81ED-4DB2-BD59-A6C34878D82A}">
                    <a16:rowId xmlns:a16="http://schemas.microsoft.com/office/drawing/2014/main" val="10001"/>
                  </a:ext>
                </a:extLst>
              </a:tr>
            </a:tbl>
          </a:graphicData>
        </a:graphic>
      </p:graphicFrame>
      <p:sp>
        <p:nvSpPr>
          <p:cNvPr id="2108" name="textbox 2108"/>
          <p:cNvSpPr/>
          <p:nvPr/>
        </p:nvSpPr>
        <p:spPr>
          <a:xfrm>
            <a:off x="702236" y="510426"/>
            <a:ext cx="8722994" cy="1064894"/>
          </a:xfrm>
          <a:prstGeom prst="rect">
            <a:avLst/>
          </a:prstGeom>
          <a:noFill/>
          <a:ln w="0" cap="flat">
            <a:noFill/>
            <a:prstDash val="solid"/>
            <a:miter lim="0"/>
          </a:ln>
        </p:spPr>
        <p:txBody>
          <a:bodyPr vert="horz" wrap="square" lIns="0" tIns="0" rIns="0" bIns="0"/>
          <a:lstStyle/>
          <a:p>
            <a:pPr algn="l" rtl="0" eaLnBrk="0">
              <a:lnSpc>
                <a:spcPct val="83341"/>
              </a:lnSpc>
              <a:tabLst/>
            </a:pPr>
            <a:endParaRPr sz="100" dirty="0">
              <a:latin typeface="Arial"/>
              <a:ea typeface="Arial"/>
              <a:cs typeface="Arial"/>
            </a:endParaRPr>
          </a:p>
          <a:p>
            <a:pPr marL="215900" algn="l" rtl="0" eaLnBrk="0">
              <a:lnSpc>
                <a:spcPts val="4227"/>
              </a:lnSpc>
              <a:tabLst/>
            </a:pPr>
            <a:r>
              <a:rPr sz="3200" b="1" kern="0" spc="-80" dirty="0">
                <a:solidFill>
                  <a:srgbClr val="000000">
                    <a:alpha val="100000"/>
                  </a:srgbClr>
                </a:solidFill>
                <a:latin typeface="Microsoft YaHei"/>
                <a:ea typeface="Microsoft YaHei"/>
                <a:cs typeface="Microsoft YaHei"/>
              </a:rPr>
              <a:t>《城镇燃气经营安全重大隐患判定标准》解析</a:t>
            </a:r>
            <a:endParaRPr sz="3200" dirty="0">
              <a:latin typeface="Microsoft YaHei"/>
              <a:ea typeface="Microsoft YaHei"/>
              <a:cs typeface="Microsoft YaHei"/>
            </a:endParaRPr>
          </a:p>
          <a:p>
            <a:pPr algn="l" rtl="0" eaLnBrk="0">
              <a:lnSpc>
                <a:spcPct val="112000"/>
              </a:lnSpc>
              <a:tabLst/>
            </a:pPr>
            <a:endParaRPr sz="1000" dirty="0">
              <a:latin typeface="Arial"/>
              <a:ea typeface="Arial"/>
              <a:cs typeface="Arial"/>
            </a:endParaRPr>
          </a:p>
          <a:p>
            <a:pPr algn="l" rtl="0" eaLnBrk="0">
              <a:lnSpc>
                <a:spcPct val="101000"/>
              </a:lnSpc>
              <a:tabLst/>
            </a:pPr>
            <a:endParaRPr sz="400" dirty="0">
              <a:latin typeface="Arial"/>
              <a:ea typeface="Arial"/>
              <a:cs typeface="Arial"/>
            </a:endParaRPr>
          </a:p>
          <a:p>
            <a:pPr algn="r" rtl="0" eaLnBrk="0">
              <a:lnSpc>
                <a:spcPts val="2123"/>
              </a:lnSpc>
              <a:spcBef>
                <a:spcPts val="1"/>
              </a:spcBef>
              <a:tabLst/>
            </a:pPr>
            <a:r>
              <a:rPr sz="1600" kern="0" spc="80" dirty="0">
                <a:solidFill>
                  <a:srgbClr val="FF0000">
                    <a:alpha val="100000"/>
                  </a:srgbClr>
                </a:solidFill>
                <a:latin typeface="Wingdings"/>
                <a:ea typeface="Wingdings"/>
                <a:cs typeface="Wingdings"/>
              </a:rPr>
              <a:t>n</a:t>
            </a:r>
            <a:r>
              <a:rPr sz="1600" kern="0" spc="-500" dirty="0">
                <a:solidFill>
                  <a:srgbClr val="FF0000">
                    <a:alpha val="100000"/>
                  </a:srgbClr>
                </a:solidFill>
                <a:latin typeface="Wingdings"/>
                <a:ea typeface="Wingdings"/>
                <a:cs typeface="Wingdings"/>
              </a:rPr>
              <a:t> </a:t>
            </a:r>
            <a:r>
              <a:rPr sz="1600" kern="0" spc="80" dirty="0">
                <a:solidFill>
                  <a:srgbClr val="000000">
                    <a:alpha val="100000"/>
                  </a:srgbClr>
                </a:solidFill>
                <a:latin typeface="Microsoft YaHei"/>
                <a:ea typeface="Microsoft YaHei"/>
                <a:cs typeface="Microsoft YaHei"/>
              </a:rPr>
              <a:t>第八条</a:t>
            </a:r>
            <a:r>
              <a:rPr sz="1600" kern="0" spc="200" dirty="0">
                <a:solidFill>
                  <a:srgbClr val="000000">
                    <a:alpha val="100000"/>
                  </a:srgbClr>
                </a:solidFill>
                <a:latin typeface="Microsoft YaHei"/>
                <a:ea typeface="Microsoft YaHei"/>
                <a:cs typeface="Microsoft YaHei"/>
              </a:rPr>
              <a:t>  </a:t>
            </a:r>
            <a:r>
              <a:rPr sz="1600" kern="0" spc="80" dirty="0">
                <a:solidFill>
                  <a:srgbClr val="000000">
                    <a:alpha val="100000"/>
                  </a:srgbClr>
                </a:solidFill>
                <a:latin typeface="Microsoft YaHei"/>
                <a:ea typeface="Microsoft YaHei"/>
                <a:cs typeface="Microsoft YaHei"/>
              </a:rPr>
              <a:t>燃气经营者供应不具有标准要求警示性臭味燃气的 ，判定为重大隐患:（</a:t>
            </a:r>
            <a:r>
              <a:rPr sz="1600" kern="0" spc="200" dirty="0">
                <a:solidFill>
                  <a:srgbClr val="000000">
                    <a:alpha val="100000"/>
                  </a:srgbClr>
                </a:solidFill>
                <a:latin typeface="Microsoft YaHei"/>
                <a:ea typeface="Microsoft YaHei"/>
                <a:cs typeface="Microsoft YaHei"/>
              </a:rPr>
              <a:t> </a:t>
            </a:r>
            <a:r>
              <a:rPr sz="1600" kern="0" spc="80" dirty="0">
                <a:solidFill>
                  <a:srgbClr val="000000">
                    <a:alpha val="100000"/>
                  </a:srgbClr>
                </a:solidFill>
                <a:latin typeface="Microsoft YaHei"/>
                <a:ea typeface="Microsoft YaHei"/>
                <a:cs typeface="Microsoft YaHei"/>
              </a:rPr>
              <a:t>1种 ）</a:t>
            </a:r>
            <a:endParaRPr sz="1600" dirty="0">
              <a:latin typeface="Microsoft YaHei"/>
              <a:ea typeface="Microsoft YaHei"/>
              <a:cs typeface="Microsoft YaHei"/>
            </a:endParaRPr>
          </a:p>
        </p:txBody>
      </p:sp>
      <p:pic>
        <p:nvPicPr>
          <p:cNvPr id="2110" name="picture 2110"/>
          <p:cNvPicPr>
            <a:picLocks noChangeAspect="1"/>
          </p:cNvPicPr>
          <p:nvPr/>
        </p:nvPicPr>
        <p:blipFill>
          <a:blip r:embed="rId2"/>
          <a:stretch>
            <a:fillRect/>
          </a:stretch>
        </p:blipFill>
        <p:spPr>
          <a:xfrm rot="21600000">
            <a:off x="11472671" y="0"/>
            <a:ext cx="719328" cy="720852"/>
          </a:xfrm>
          <a:prstGeom prst="rect">
            <a:avLst/>
          </a:prstGeom>
        </p:spPr>
      </p:pic>
      <p:pic>
        <p:nvPicPr>
          <p:cNvPr id="2112" name="picture 2112"/>
          <p:cNvPicPr>
            <a:picLocks noChangeAspect="1"/>
          </p:cNvPicPr>
          <p:nvPr/>
        </p:nvPicPr>
        <p:blipFill>
          <a:blip r:embed="rId3"/>
          <a:stretch>
            <a:fillRect/>
          </a:stretch>
        </p:blipFill>
        <p:spPr>
          <a:xfrm rot="21600000">
            <a:off x="0" y="6138671"/>
            <a:ext cx="720852" cy="719328"/>
          </a:xfrm>
          <a:prstGeom prst="rect">
            <a:avLst/>
          </a:prstGeom>
        </p:spPr>
      </p:pic>
    </p:spTree>
  </p:cSld>
  <p:clrMapOvr>
    <a:masterClrMapping/>
  </p:clrMapOvr>
</p:sld>
</file>

<file path=ppt/slides/slide98.xml><?xml version="1.0" encoding="utf-8"?>
<p:sld xmlns:a16="http://schemas.microsoft.com/office/drawing/2014/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14" name="rect 2114"/>
          <p:cNvSpPr/>
          <p:nvPr/>
        </p:nvSpPr>
        <p:spPr>
          <a:xfrm>
            <a:off x="0" y="0"/>
            <a:ext cx="12192000" cy="6858000"/>
          </a:xfrm>
          <a:prstGeom prst="rect">
            <a:avLst/>
          </a:prstGeom>
          <a:solidFill>
            <a:srgbClr val="E4F4FB">
              <a:alpha val="100000"/>
            </a:srgbClr>
          </a:solidFill>
          <a:ln w="0" cap="flat">
            <a:noFill/>
            <a:prstDash val="solid"/>
            <a:miter lim="0"/>
          </a:ln>
        </p:spPr>
        <p:txBody>
          <a:bodyPr rtlCol="0"/>
          <a:lstStyle/>
          <a:p>
            <a:pPr algn="ctr"/>
            <a:endParaRPr lang="zh-CN" altLang="en-US"/>
          </a:p>
        </p:txBody>
      </p:sp>
      <p:grpSp>
        <p:nvGrpSpPr>
          <p:cNvPr id="172" name="group 172"/>
          <p:cNvGrpSpPr/>
          <p:nvPr/>
        </p:nvGrpSpPr>
        <p:grpSpPr>
          <a:xfrm rot="21600000">
            <a:off x="720852" y="1711452"/>
            <a:ext cx="10751819" cy="4716779"/>
            <a:chOff x="0" y="0"/>
            <a:chExt cx="10751819" cy="4716779"/>
          </a:xfrm>
        </p:grpSpPr>
        <p:sp>
          <p:nvSpPr>
            <p:cNvPr id="2116" name="path 2116"/>
            <p:cNvSpPr/>
            <p:nvPr/>
          </p:nvSpPr>
          <p:spPr>
            <a:xfrm>
              <a:off x="0" y="0"/>
              <a:ext cx="10751819" cy="4716779"/>
            </a:xfrm>
            <a:custGeom>
              <a:avLst/>
              <a:gdLst/>
              <a:ahLst/>
              <a:cxnLst/>
              <a:rect l="0" t="0" r="0" b="0"/>
              <a:pathLst>
                <a:path w="16931" h="7427">
                  <a:moveTo>
                    <a:pt x="0" y="0"/>
                  </a:moveTo>
                  <a:lnTo>
                    <a:pt x="16931" y="0"/>
                  </a:lnTo>
                  <a:lnTo>
                    <a:pt x="16931" y="1451"/>
                  </a:lnTo>
                  <a:lnTo>
                    <a:pt x="0" y="1451"/>
                  </a:lnTo>
                  <a:lnTo>
                    <a:pt x="0" y="0"/>
                  </a:lnTo>
                  <a:close/>
                </a:path>
                <a:path w="16931" h="7427">
                  <a:moveTo>
                    <a:pt x="0" y="2431"/>
                  </a:moveTo>
                  <a:lnTo>
                    <a:pt x="4173" y="2431"/>
                  </a:lnTo>
                  <a:lnTo>
                    <a:pt x="4173" y="7427"/>
                  </a:lnTo>
                  <a:lnTo>
                    <a:pt x="0" y="7427"/>
                  </a:lnTo>
                  <a:lnTo>
                    <a:pt x="0" y="2431"/>
                  </a:lnTo>
                  <a:close/>
                </a:path>
                <a:path w="16931" h="7427">
                  <a:moveTo>
                    <a:pt x="4173" y="2431"/>
                  </a:moveTo>
                  <a:lnTo>
                    <a:pt x="11140" y="2431"/>
                  </a:lnTo>
                  <a:lnTo>
                    <a:pt x="11140" y="4552"/>
                  </a:lnTo>
                  <a:lnTo>
                    <a:pt x="4173" y="4552"/>
                  </a:lnTo>
                  <a:lnTo>
                    <a:pt x="4173" y="2431"/>
                  </a:lnTo>
                  <a:close/>
                </a:path>
                <a:path w="16931" h="7427">
                  <a:moveTo>
                    <a:pt x="11140" y="2431"/>
                  </a:moveTo>
                  <a:lnTo>
                    <a:pt x="16931" y="2431"/>
                  </a:lnTo>
                  <a:lnTo>
                    <a:pt x="16931" y="7427"/>
                  </a:lnTo>
                  <a:lnTo>
                    <a:pt x="11140" y="7427"/>
                  </a:lnTo>
                  <a:lnTo>
                    <a:pt x="11140" y="2431"/>
                  </a:lnTo>
                  <a:close/>
                </a:path>
              </a:pathLst>
            </a:custGeom>
            <a:solidFill>
              <a:srgbClr val="B9D6E6">
                <a:alpha val="100000"/>
              </a:srgbClr>
            </a:solidFill>
            <a:ln w="0" cap="flat">
              <a:noFill/>
              <a:prstDash val="solid"/>
              <a:miter lim="0"/>
            </a:ln>
          </p:spPr>
          <p:txBody>
            <a:bodyPr rtlCol="0"/>
            <a:lstStyle/>
            <a:p>
              <a:pPr algn="ctr"/>
              <a:endParaRPr lang="zh-CN" altLang="en-US"/>
            </a:p>
          </p:txBody>
        </p:sp>
        <p:sp>
          <p:nvSpPr>
            <p:cNvPr id="2118" name="path 2118"/>
            <p:cNvSpPr/>
            <p:nvPr/>
          </p:nvSpPr>
          <p:spPr>
            <a:xfrm>
              <a:off x="0" y="922019"/>
              <a:ext cx="10751819" cy="3794759"/>
            </a:xfrm>
            <a:custGeom>
              <a:avLst/>
              <a:gdLst/>
              <a:ahLst/>
              <a:cxnLst/>
              <a:rect l="0" t="0" r="0" b="0"/>
              <a:pathLst>
                <a:path w="16931" h="5975">
                  <a:moveTo>
                    <a:pt x="0" y="0"/>
                  </a:moveTo>
                  <a:lnTo>
                    <a:pt x="4173" y="0"/>
                  </a:lnTo>
                  <a:lnTo>
                    <a:pt x="4173" y="979"/>
                  </a:lnTo>
                  <a:lnTo>
                    <a:pt x="0" y="979"/>
                  </a:lnTo>
                  <a:lnTo>
                    <a:pt x="0" y="0"/>
                  </a:lnTo>
                  <a:close/>
                </a:path>
                <a:path w="16931" h="5975">
                  <a:moveTo>
                    <a:pt x="4173" y="0"/>
                  </a:moveTo>
                  <a:lnTo>
                    <a:pt x="11140" y="0"/>
                  </a:lnTo>
                  <a:lnTo>
                    <a:pt x="11140" y="979"/>
                  </a:lnTo>
                  <a:lnTo>
                    <a:pt x="4173" y="979"/>
                  </a:lnTo>
                  <a:lnTo>
                    <a:pt x="4173" y="0"/>
                  </a:lnTo>
                  <a:close/>
                </a:path>
                <a:path w="16931" h="5975">
                  <a:moveTo>
                    <a:pt x="11140" y="0"/>
                  </a:moveTo>
                  <a:lnTo>
                    <a:pt x="16931" y="0"/>
                  </a:lnTo>
                  <a:lnTo>
                    <a:pt x="16931" y="979"/>
                  </a:lnTo>
                  <a:lnTo>
                    <a:pt x="11140" y="979"/>
                  </a:lnTo>
                  <a:lnTo>
                    <a:pt x="11140" y="0"/>
                  </a:lnTo>
                  <a:close/>
                </a:path>
                <a:path w="16931" h="5975">
                  <a:moveTo>
                    <a:pt x="4173" y="3100"/>
                  </a:moveTo>
                  <a:lnTo>
                    <a:pt x="11140" y="3100"/>
                  </a:lnTo>
                  <a:lnTo>
                    <a:pt x="11140" y="5975"/>
                  </a:lnTo>
                  <a:lnTo>
                    <a:pt x="4173" y="5975"/>
                  </a:lnTo>
                  <a:lnTo>
                    <a:pt x="4173" y="3100"/>
                  </a:lnTo>
                  <a:close/>
                </a:path>
              </a:pathLst>
            </a:custGeom>
            <a:solidFill>
              <a:srgbClr val="FFFFFF">
                <a:alpha val="100000"/>
              </a:srgbClr>
            </a:solidFill>
            <a:ln w="0" cap="flat">
              <a:noFill/>
              <a:prstDash val="solid"/>
              <a:miter lim="0"/>
            </a:ln>
          </p:spPr>
          <p:txBody>
            <a:bodyPr rtlCol="0"/>
            <a:lstStyle/>
            <a:p>
              <a:pPr algn="ctr"/>
              <a:endParaRPr lang="zh-CN" altLang="en-US"/>
            </a:p>
          </p:txBody>
        </p:sp>
      </p:grpSp>
      <p:graphicFrame>
        <p:nvGraphicFramePr>
          <p:cNvPr id="2120" name="table 2120"/>
          <p:cNvGraphicFramePr>
            <a:graphicFrameLocks noGrp="1"/>
          </p:cNvGraphicFramePr>
          <p:nvPr/>
        </p:nvGraphicFramePr>
        <p:xfrm>
          <a:off x="720725" y="2626995"/>
          <a:ext cx="10750549" cy="3806825"/>
        </p:xfrm>
        <a:graphic>
          <a:graphicData uri="http://schemas.openxmlformats.org/drawingml/2006/table">
            <a:tbl>
              <a:tblPr/>
              <a:tblGrid>
                <a:gridCol w="2649220">
                  <a:extLst>
                    <a:ext uri="{9D8B030D-6E8A-4147-A177-3AD203B41FA5}">
                      <a16:colId xmlns:a16="http://schemas.microsoft.com/office/drawing/2014/main" val="20000"/>
                    </a:ext>
                  </a:extLst>
                </a:gridCol>
                <a:gridCol w="4424045">
                  <a:extLst>
                    <a:ext uri="{9D8B030D-6E8A-4147-A177-3AD203B41FA5}">
                      <a16:colId xmlns:a16="http://schemas.microsoft.com/office/drawing/2014/main" val="20001"/>
                    </a:ext>
                  </a:extLst>
                </a:gridCol>
                <a:gridCol w="3677284">
                  <a:extLst>
                    <a:ext uri="{9D8B030D-6E8A-4147-A177-3AD203B41FA5}">
                      <a16:colId xmlns:a16="http://schemas.microsoft.com/office/drawing/2014/main" val="20002"/>
                    </a:ext>
                  </a:extLst>
                </a:gridCol>
              </a:tblGrid>
              <a:tr h="3806825">
                <a:tc>
                  <a:txBody>
                    <a:bodyPr/>
                    <a:lstStyle/>
                    <a:p>
                      <a:pPr algn="l" rtl="0" eaLnBrk="0">
                        <a:lnSpc>
                          <a:spcPct val="157000"/>
                        </a:lnSpc>
                        <a:tabLst/>
                      </a:pPr>
                      <a:endParaRPr sz="1000" dirty="0">
                        <a:latin typeface="Arial"/>
                        <a:ea typeface="Arial"/>
                        <a:cs typeface="Arial"/>
                      </a:endParaRPr>
                    </a:p>
                    <a:p>
                      <a:pPr marL="872489" algn="l" rtl="0" eaLnBrk="0">
                        <a:lnSpc>
                          <a:spcPct val="84000"/>
                        </a:lnSpc>
                        <a:tabLst/>
                      </a:pPr>
                      <a:r>
                        <a:rPr sz="1600" kern="0" spc="120" dirty="0">
                          <a:solidFill>
                            <a:srgbClr val="000000">
                              <a:alpha val="100000"/>
                            </a:srgbClr>
                          </a:solidFill>
                          <a:latin typeface="Microsoft YaHei"/>
                          <a:ea typeface="Microsoft YaHei"/>
                          <a:cs typeface="Microsoft YaHei"/>
                        </a:rPr>
                        <a:t>检查要点</a:t>
                      </a:r>
                      <a:endParaRPr sz="1600" dirty="0">
                        <a:latin typeface="Microsoft YaHei"/>
                        <a:ea typeface="Microsoft YaHei"/>
                        <a:cs typeface="Microsoft YaHei"/>
                      </a:endParaRPr>
                    </a:p>
                    <a:p>
                      <a:pPr algn="l" rtl="0" eaLnBrk="0">
                        <a:lnSpc>
                          <a:spcPct val="112000"/>
                        </a:lnSpc>
                        <a:tabLst/>
                      </a:pPr>
                      <a:endParaRPr sz="1000" dirty="0">
                        <a:latin typeface="Arial"/>
                        <a:ea typeface="Arial"/>
                        <a:cs typeface="Arial"/>
                      </a:endParaRPr>
                    </a:p>
                    <a:p>
                      <a:pPr algn="l" rtl="0" eaLnBrk="0">
                        <a:lnSpc>
                          <a:spcPct val="112000"/>
                        </a:lnSpc>
                        <a:tabLst/>
                      </a:pPr>
                      <a:endParaRPr sz="1000" dirty="0">
                        <a:latin typeface="Arial"/>
                        <a:ea typeface="Arial"/>
                        <a:cs typeface="Arial"/>
                      </a:endParaRPr>
                    </a:p>
                    <a:p>
                      <a:pPr algn="l" rtl="0" eaLnBrk="0">
                        <a:lnSpc>
                          <a:spcPct val="112000"/>
                        </a:lnSpc>
                        <a:tabLst/>
                      </a:pPr>
                      <a:endParaRPr sz="1000" dirty="0">
                        <a:latin typeface="Arial"/>
                        <a:ea typeface="Arial"/>
                        <a:cs typeface="Arial"/>
                      </a:endParaRPr>
                    </a:p>
                    <a:p>
                      <a:pPr algn="l" rtl="0" eaLnBrk="0">
                        <a:lnSpc>
                          <a:spcPct val="112000"/>
                        </a:lnSpc>
                        <a:tabLst/>
                      </a:pPr>
                      <a:endParaRPr sz="1000" dirty="0">
                        <a:latin typeface="Arial"/>
                        <a:ea typeface="Arial"/>
                        <a:cs typeface="Arial"/>
                      </a:endParaRPr>
                    </a:p>
                    <a:p>
                      <a:pPr algn="l" rtl="0" eaLnBrk="0">
                        <a:lnSpc>
                          <a:spcPct val="112000"/>
                        </a:lnSpc>
                        <a:tabLst/>
                      </a:pPr>
                      <a:endParaRPr sz="1000" dirty="0">
                        <a:latin typeface="Arial"/>
                        <a:ea typeface="Arial"/>
                        <a:cs typeface="Arial"/>
                      </a:endParaRPr>
                    </a:p>
                    <a:p>
                      <a:pPr algn="l" rtl="0" eaLnBrk="0">
                        <a:lnSpc>
                          <a:spcPct val="112000"/>
                        </a:lnSpc>
                        <a:tabLst/>
                      </a:pPr>
                      <a:endParaRPr sz="1000" dirty="0">
                        <a:latin typeface="Arial"/>
                        <a:ea typeface="Arial"/>
                        <a:cs typeface="Arial"/>
                      </a:endParaRPr>
                    </a:p>
                    <a:p>
                      <a:pPr algn="l" rtl="0" eaLnBrk="0">
                        <a:lnSpc>
                          <a:spcPct val="113000"/>
                        </a:lnSpc>
                        <a:tabLst/>
                      </a:pPr>
                      <a:endParaRPr sz="1000" dirty="0">
                        <a:latin typeface="Arial"/>
                        <a:ea typeface="Arial"/>
                        <a:cs typeface="Arial"/>
                      </a:endParaRPr>
                    </a:p>
                    <a:p>
                      <a:pPr marL="310515" algn="l" rtl="0" eaLnBrk="0">
                        <a:lnSpc>
                          <a:spcPct val="88000"/>
                        </a:lnSpc>
                        <a:spcBef>
                          <a:spcPts val="457"/>
                        </a:spcBef>
                        <a:tabLst/>
                      </a:pPr>
                      <a:r>
                        <a:rPr sz="1500" kern="0" spc="80" dirty="0">
                          <a:solidFill>
                            <a:srgbClr val="000000">
                              <a:alpha val="100000"/>
                            </a:srgbClr>
                          </a:solidFill>
                          <a:latin typeface="Microsoft YaHei"/>
                          <a:ea typeface="Microsoft YaHei"/>
                          <a:cs typeface="Microsoft YaHei"/>
                        </a:rPr>
                        <a:t>查设置燃气管道、</a:t>
                      </a:r>
                      <a:r>
                        <a:rPr sz="1500" kern="0" spc="-300" dirty="0">
                          <a:solidFill>
                            <a:srgbClr val="000000">
                              <a:alpha val="100000"/>
                            </a:srgbClr>
                          </a:solidFill>
                          <a:latin typeface="Microsoft YaHei"/>
                          <a:ea typeface="Microsoft YaHei"/>
                          <a:cs typeface="Microsoft YaHei"/>
                        </a:rPr>
                        <a:t> </a:t>
                      </a:r>
                      <a:r>
                        <a:rPr sz="1500" kern="0" spc="80" dirty="0">
                          <a:solidFill>
                            <a:srgbClr val="000000">
                              <a:alpha val="100000"/>
                            </a:srgbClr>
                          </a:solidFill>
                          <a:latin typeface="Microsoft YaHei"/>
                          <a:ea typeface="Microsoft YaHei"/>
                          <a:cs typeface="Microsoft YaHei"/>
                        </a:rPr>
                        <a:t>调压</a:t>
                      </a:r>
                      <a:endParaRPr sz="1500" dirty="0">
                        <a:latin typeface="Microsoft YaHei"/>
                        <a:ea typeface="Microsoft YaHei"/>
                        <a:cs typeface="Microsoft YaHei"/>
                      </a:endParaRPr>
                    </a:p>
                    <a:p>
                      <a:pPr marL="310515" algn="l" rtl="0" eaLnBrk="0">
                        <a:lnSpc>
                          <a:spcPct val="88000"/>
                        </a:lnSpc>
                        <a:spcBef>
                          <a:spcPts val="703"/>
                        </a:spcBef>
                        <a:tabLst/>
                      </a:pPr>
                      <a:r>
                        <a:rPr sz="1500" kern="0" spc="80" dirty="0">
                          <a:solidFill>
                            <a:srgbClr val="000000">
                              <a:alpha val="100000"/>
                            </a:srgbClr>
                          </a:solidFill>
                          <a:latin typeface="Microsoft YaHei"/>
                          <a:ea typeface="Microsoft YaHei"/>
                          <a:cs typeface="Microsoft YaHei"/>
                        </a:rPr>
                        <a:t>装置和燃具的地下室、</a:t>
                      </a:r>
                      <a:endParaRPr sz="1500" dirty="0">
                        <a:latin typeface="Microsoft YaHei"/>
                        <a:ea typeface="Microsoft YaHei"/>
                        <a:cs typeface="Microsoft YaHei"/>
                      </a:endParaRPr>
                    </a:p>
                    <a:p>
                      <a:pPr marL="311784" algn="l" rtl="0" eaLnBrk="0">
                        <a:lnSpc>
                          <a:spcPct val="88000"/>
                        </a:lnSpc>
                        <a:spcBef>
                          <a:spcPts val="715"/>
                        </a:spcBef>
                        <a:tabLst/>
                      </a:pPr>
                      <a:r>
                        <a:rPr sz="1500" kern="0" spc="80" dirty="0">
                          <a:solidFill>
                            <a:srgbClr val="000000">
                              <a:alpha val="100000"/>
                            </a:srgbClr>
                          </a:solidFill>
                          <a:latin typeface="Microsoft YaHei"/>
                          <a:ea typeface="Microsoft YaHei"/>
                          <a:cs typeface="Microsoft YaHei"/>
                        </a:rPr>
                        <a:t>半地下室、</a:t>
                      </a:r>
                      <a:r>
                        <a:rPr sz="1500" kern="0" spc="-310" dirty="0">
                          <a:solidFill>
                            <a:srgbClr val="000000">
                              <a:alpha val="100000"/>
                            </a:srgbClr>
                          </a:solidFill>
                          <a:latin typeface="Microsoft YaHei"/>
                          <a:ea typeface="Microsoft YaHei"/>
                          <a:cs typeface="Microsoft YaHei"/>
                        </a:rPr>
                        <a:t> </a:t>
                      </a:r>
                      <a:r>
                        <a:rPr sz="1500" kern="0" spc="80" dirty="0">
                          <a:solidFill>
                            <a:srgbClr val="000000">
                              <a:alpha val="100000"/>
                            </a:srgbClr>
                          </a:solidFill>
                          <a:latin typeface="Microsoft YaHei"/>
                          <a:ea typeface="Microsoft YaHei"/>
                          <a:cs typeface="Microsoft YaHei"/>
                        </a:rPr>
                        <a:t>地下箱体及</a:t>
                      </a:r>
                      <a:endParaRPr sz="1500" dirty="0">
                        <a:latin typeface="Microsoft YaHei"/>
                        <a:ea typeface="Microsoft YaHei"/>
                        <a:cs typeface="Microsoft YaHei"/>
                      </a:endParaRPr>
                    </a:p>
                    <a:p>
                      <a:pPr algn="l" rtl="0" eaLnBrk="0">
                        <a:lnSpc>
                          <a:spcPct val="101000"/>
                        </a:lnSpc>
                        <a:tabLst/>
                      </a:pPr>
                      <a:endParaRPr sz="600" dirty="0">
                        <a:latin typeface="Arial"/>
                        <a:ea typeface="Arial"/>
                        <a:cs typeface="Arial"/>
                      </a:endParaRPr>
                    </a:p>
                    <a:p>
                      <a:pPr marL="412115" algn="l" rtl="0" eaLnBrk="0">
                        <a:lnSpc>
                          <a:spcPct val="88000"/>
                        </a:lnSpc>
                        <a:spcBef>
                          <a:spcPts val="3"/>
                        </a:spcBef>
                        <a:tabLst/>
                      </a:pPr>
                      <a:r>
                        <a:rPr sz="1500" kern="0" spc="80" dirty="0">
                          <a:solidFill>
                            <a:srgbClr val="000000">
                              <a:alpha val="100000"/>
                            </a:srgbClr>
                          </a:solidFill>
                          <a:latin typeface="Microsoft YaHei"/>
                          <a:ea typeface="Microsoft YaHei"/>
                          <a:cs typeface="Microsoft YaHei"/>
                        </a:rPr>
                        <a:t>其他密闭地下空间。</a:t>
                      </a:r>
                      <a:endParaRPr sz="1500" dirty="0">
                        <a:latin typeface="Microsoft YaHei"/>
                        <a:ea typeface="Microsoft YaHei"/>
                        <a:cs typeface="Microsoft YaHei"/>
                      </a:endParaRPr>
                    </a:p>
                  </a:txBody>
                  <a:tcPr marL="0" marR="0" marT="0" marB="0">
                    <a:lnL>
                      <a:noFill/>
                    </a:lnL>
                    <a:lnR w="12700" cap="flat" cmpd="sng" algn="ctr">
                      <a:solidFill>
                        <a:srgbClr val="8EBFD6"/>
                      </a:solidFill>
                      <a:prstDash val="solid"/>
                      <a:round/>
                      <a:headEnd type="none" w="med" len="med"/>
                      <a:tailEnd type="none" w="med" len="med"/>
                    </a:lnR>
                    <a:lnT w="12700" cap="flat" cmpd="sng" algn="ctr">
                      <a:solidFill>
                        <a:srgbClr val="8EBFD6"/>
                      </a:solidFill>
                      <a:prstDash val="solid"/>
                      <a:round/>
                      <a:headEnd type="none" w="med" len="med"/>
                      <a:tailEnd type="none" w="med" len="med"/>
                    </a:lnT>
                    <a:lnB w="12700" cap="flat" cmpd="sng" algn="ctr">
                      <a:solidFill>
                        <a:srgbClr val="8EBFD6"/>
                      </a:solidFill>
                      <a:prstDash val="solid"/>
                      <a:round/>
                      <a:headEnd type="none" w="med" len="med"/>
                      <a:tailEnd type="none" w="med" len="med"/>
                    </a:lnB>
                  </a:tcPr>
                </a:tc>
                <a:tc>
                  <a:txBody>
                    <a:bodyPr/>
                    <a:lstStyle/>
                    <a:p>
                      <a:pPr algn="l" rtl="0" eaLnBrk="0">
                        <a:lnSpc>
                          <a:spcPct val="156000"/>
                        </a:lnSpc>
                        <a:tabLst/>
                      </a:pPr>
                      <a:endParaRPr sz="1000" dirty="0">
                        <a:latin typeface="Arial"/>
                        <a:ea typeface="Arial"/>
                        <a:cs typeface="Arial"/>
                      </a:endParaRPr>
                    </a:p>
                    <a:p>
                      <a:pPr marL="1762125" algn="l" rtl="0" eaLnBrk="0">
                        <a:lnSpc>
                          <a:spcPct val="84000"/>
                        </a:lnSpc>
                        <a:spcBef>
                          <a:spcPts val="6"/>
                        </a:spcBef>
                        <a:tabLst/>
                      </a:pPr>
                      <a:r>
                        <a:rPr sz="1600" kern="0" spc="120" dirty="0">
                          <a:solidFill>
                            <a:srgbClr val="000000">
                              <a:alpha val="100000"/>
                            </a:srgbClr>
                          </a:solidFill>
                          <a:latin typeface="Microsoft YaHei"/>
                          <a:ea typeface="Microsoft YaHei"/>
                          <a:cs typeface="Microsoft YaHei"/>
                        </a:rPr>
                        <a:t>判定标准</a:t>
                      </a:r>
                      <a:endParaRPr sz="1600" dirty="0">
                        <a:latin typeface="Microsoft YaHei"/>
                        <a:ea typeface="Microsoft YaHei"/>
                        <a:cs typeface="Microsoft YaHei"/>
                      </a:endParaRPr>
                    </a:p>
                    <a:p>
                      <a:pPr algn="l" rtl="0" eaLnBrk="0">
                        <a:lnSpc>
                          <a:spcPct val="189000"/>
                        </a:lnSpc>
                        <a:tabLst/>
                      </a:pPr>
                      <a:endParaRPr sz="1000" dirty="0">
                        <a:latin typeface="Arial"/>
                        <a:ea typeface="Arial"/>
                        <a:cs typeface="Arial"/>
                      </a:endParaRPr>
                    </a:p>
                    <a:p>
                      <a:pPr algn="l" rtl="0" eaLnBrk="0">
                        <a:lnSpc>
                          <a:spcPct val="119000"/>
                        </a:lnSpc>
                        <a:tabLst/>
                      </a:pPr>
                      <a:endParaRPr sz="300" dirty="0">
                        <a:latin typeface="Arial"/>
                        <a:ea typeface="Arial"/>
                        <a:cs typeface="Arial"/>
                      </a:endParaRPr>
                    </a:p>
                    <a:p>
                      <a:pPr marL="232409" indent="635" algn="l" rtl="0" eaLnBrk="0">
                        <a:lnSpc>
                          <a:spcPct val="120000"/>
                        </a:lnSpc>
                        <a:spcBef>
                          <a:spcPts val="1"/>
                        </a:spcBef>
                        <a:tabLst/>
                      </a:pPr>
                      <a:r>
                        <a:rPr sz="1400" kern="0" spc="0" dirty="0">
                          <a:solidFill>
                            <a:srgbClr val="000000">
                              <a:alpha val="100000"/>
                            </a:srgbClr>
                          </a:solidFill>
                          <a:latin typeface="Microsoft YaHei"/>
                          <a:ea typeface="Microsoft YaHei"/>
                          <a:cs typeface="Microsoft YaHei"/>
                        </a:rPr>
                        <a:t>输送或使用相对密度大于等于</a:t>
                      </a:r>
                      <a:r>
                        <a:rPr sz="1400" kern="0" spc="0" dirty="0">
                          <a:solidFill>
                            <a:srgbClr val="000000">
                              <a:alpha val="100000"/>
                            </a:srgbClr>
                          </a:solidFill>
                          <a:latin typeface="FangSong"/>
                          <a:ea typeface="FangSong"/>
                          <a:cs typeface="FangSong"/>
                        </a:rPr>
                        <a:t>0.75</a:t>
                      </a:r>
                      <a:r>
                        <a:rPr sz="1400" kern="0" spc="0" dirty="0">
                          <a:solidFill>
                            <a:srgbClr val="000000">
                              <a:alpha val="100000"/>
                            </a:srgbClr>
                          </a:solidFill>
                          <a:latin typeface="Microsoft YaHei"/>
                          <a:ea typeface="Microsoft YaHei"/>
                          <a:cs typeface="Microsoft YaHei"/>
                        </a:rPr>
                        <a:t>的燃气（</a:t>
                      </a:r>
                      <a:r>
                        <a:rPr sz="1400" kern="0" spc="-10" dirty="0">
                          <a:solidFill>
                            <a:srgbClr val="000000">
                              <a:alpha val="100000"/>
                            </a:srgbClr>
                          </a:solidFill>
                          <a:latin typeface="Microsoft YaHei"/>
                          <a:ea typeface="Microsoft YaHei"/>
                          <a:cs typeface="Microsoft YaHei"/>
                        </a:rPr>
                        <a:t>液化石      </a:t>
                      </a:r>
                      <a:r>
                        <a:rPr sz="1400" kern="0" spc="0" dirty="0">
                          <a:solidFill>
                            <a:srgbClr val="000000">
                              <a:alpha val="100000"/>
                            </a:srgbClr>
                          </a:solidFill>
                          <a:latin typeface="Microsoft YaHei"/>
                          <a:ea typeface="Microsoft YaHei"/>
                          <a:cs typeface="Microsoft YaHei"/>
                        </a:rPr>
                        <a:t>油气、液化石油气混空气</a:t>
                      </a:r>
                      <a:r>
                        <a:rPr sz="1400" kern="0" spc="-170" dirty="0">
                          <a:solidFill>
                            <a:srgbClr val="000000">
                              <a:alpha val="100000"/>
                            </a:srgbClr>
                          </a:solidFill>
                          <a:latin typeface="Microsoft YaHei"/>
                          <a:ea typeface="Microsoft YaHei"/>
                          <a:cs typeface="Microsoft YaHei"/>
                        </a:rPr>
                        <a:t>）</a:t>
                      </a:r>
                      <a:r>
                        <a:rPr sz="1400" kern="0" spc="-70" dirty="0">
                          <a:solidFill>
                            <a:srgbClr val="000000">
                              <a:alpha val="100000"/>
                            </a:srgbClr>
                          </a:solidFill>
                          <a:latin typeface="Microsoft YaHei"/>
                          <a:ea typeface="Microsoft YaHei"/>
                          <a:cs typeface="Microsoft YaHei"/>
                        </a:rPr>
                        <a:t> </a:t>
                      </a:r>
                      <a:r>
                        <a:rPr sz="1400" kern="0" spc="-170" dirty="0">
                          <a:solidFill>
                            <a:srgbClr val="000000">
                              <a:alpha val="100000"/>
                            </a:srgbClr>
                          </a:solidFill>
                          <a:latin typeface="Microsoft YaHei"/>
                          <a:ea typeface="Microsoft YaHei"/>
                          <a:cs typeface="Microsoft YaHei"/>
                        </a:rPr>
                        <a:t>，</a:t>
                      </a:r>
                      <a:r>
                        <a:rPr sz="1400" kern="0" spc="0" dirty="0">
                          <a:solidFill>
                            <a:srgbClr val="000000">
                              <a:alpha val="100000"/>
                            </a:srgbClr>
                          </a:solidFill>
                          <a:latin typeface="Microsoft YaHei"/>
                          <a:ea typeface="Microsoft YaHei"/>
                          <a:cs typeface="Microsoft YaHei"/>
                        </a:rPr>
                        <a:t>燃气经营者</a:t>
                      </a:r>
                      <a:r>
                        <a:rPr sz="1400" kern="0" spc="-10" dirty="0">
                          <a:solidFill>
                            <a:srgbClr val="000000">
                              <a:alpha val="100000"/>
                            </a:srgbClr>
                          </a:solidFill>
                          <a:latin typeface="Microsoft YaHei"/>
                          <a:ea typeface="Microsoft YaHei"/>
                          <a:cs typeface="Microsoft YaHei"/>
                        </a:rPr>
                        <a:t>未采取书</a:t>
                      </a:r>
                      <a:r>
                        <a:rPr sz="1400" kern="0" spc="0" dirty="0">
                          <a:solidFill>
                            <a:srgbClr val="000000">
                              <a:alpha val="100000"/>
                            </a:srgbClr>
                          </a:solidFill>
                          <a:latin typeface="Microsoft YaHei"/>
                          <a:ea typeface="Microsoft YaHei"/>
                          <a:cs typeface="Microsoft YaHei"/>
                        </a:rPr>
                        <a:t>      面告知的形式通知用户按照合规要求进行整</a:t>
                      </a:r>
                      <a:r>
                        <a:rPr sz="1400" kern="0" spc="-10" dirty="0">
                          <a:solidFill>
                            <a:srgbClr val="000000">
                              <a:alpha val="100000"/>
                            </a:srgbClr>
                          </a:solidFill>
                          <a:latin typeface="Microsoft YaHei"/>
                          <a:ea typeface="Microsoft YaHei"/>
                          <a:cs typeface="Microsoft YaHei"/>
                        </a:rPr>
                        <a:t>改的</a:t>
                      </a:r>
                      <a:r>
                        <a:rPr sz="1400" kern="0" spc="140" dirty="0">
                          <a:solidFill>
                            <a:srgbClr val="000000">
                              <a:alpha val="100000"/>
                            </a:srgbClr>
                          </a:solidFill>
                          <a:latin typeface="Microsoft YaHei"/>
                          <a:ea typeface="Microsoft YaHei"/>
                          <a:cs typeface="Microsoft YaHei"/>
                        </a:rPr>
                        <a:t> </a:t>
                      </a:r>
                      <a:r>
                        <a:rPr sz="1400" kern="0" spc="-10" dirty="0">
                          <a:solidFill>
                            <a:srgbClr val="000000">
                              <a:alpha val="100000"/>
                            </a:srgbClr>
                          </a:solidFill>
                          <a:latin typeface="Microsoft YaHei"/>
                          <a:ea typeface="Microsoft YaHei"/>
                          <a:cs typeface="Microsoft YaHei"/>
                        </a:rPr>
                        <a:t>，</a:t>
                      </a:r>
                      <a:r>
                        <a:rPr sz="1400" kern="0" spc="0" dirty="0">
                          <a:solidFill>
                            <a:srgbClr val="000000">
                              <a:alpha val="100000"/>
                            </a:srgbClr>
                          </a:solidFill>
                          <a:latin typeface="Microsoft YaHei"/>
                          <a:ea typeface="Microsoft YaHei"/>
                          <a:cs typeface="Microsoft YaHei"/>
                        </a:rPr>
                        <a:t>     </a:t>
                      </a:r>
                      <a:r>
                        <a:rPr sz="1400" kern="0" spc="-10" dirty="0">
                          <a:solidFill>
                            <a:srgbClr val="000000">
                              <a:alpha val="100000"/>
                            </a:srgbClr>
                          </a:solidFill>
                          <a:latin typeface="Microsoft YaHei"/>
                          <a:ea typeface="Microsoft YaHei"/>
                          <a:cs typeface="Microsoft YaHei"/>
                        </a:rPr>
                        <a:t>构成重大隐患。</a:t>
                      </a:r>
                      <a:endParaRPr sz="1400" dirty="0">
                        <a:latin typeface="Microsoft YaHei"/>
                        <a:ea typeface="Microsoft YaHei"/>
                        <a:cs typeface="Microsoft YaHei"/>
                      </a:endParaRPr>
                    </a:p>
                  </a:txBody>
                  <a:tcPr marL="0" marR="0" marT="0" marB="0">
                    <a:lnL w="12700" cap="flat" cmpd="sng" algn="ctr">
                      <a:solidFill>
                        <a:srgbClr val="8EBFD6"/>
                      </a:solidFill>
                      <a:prstDash val="solid"/>
                      <a:round/>
                      <a:headEnd type="none" w="med" len="med"/>
                      <a:tailEnd type="none" w="med" len="med"/>
                    </a:lnL>
                    <a:lnR w="12700" cap="flat" cmpd="sng" algn="ctr">
                      <a:solidFill>
                        <a:srgbClr val="8EBFD6"/>
                      </a:solidFill>
                      <a:prstDash val="solid"/>
                      <a:round/>
                      <a:headEnd type="none" w="med" len="med"/>
                      <a:tailEnd type="none" w="med" len="med"/>
                    </a:lnR>
                    <a:lnT w="12700" cap="flat" cmpd="sng" algn="ctr">
                      <a:solidFill>
                        <a:srgbClr val="8EBFD6"/>
                      </a:solidFill>
                      <a:prstDash val="solid"/>
                      <a:round/>
                      <a:headEnd type="none" w="med" len="med"/>
                      <a:tailEnd type="none" w="med" len="med"/>
                    </a:lnT>
                    <a:lnB w="12700" cap="flat" cmpd="sng" algn="ctr">
                      <a:solidFill>
                        <a:srgbClr val="8EBFD6"/>
                      </a:solidFill>
                      <a:prstDash val="solid"/>
                      <a:round/>
                      <a:headEnd type="none" w="med" len="med"/>
                      <a:tailEnd type="none" w="med" len="med"/>
                    </a:lnB>
                  </a:tcPr>
                </a:tc>
                <a:tc>
                  <a:txBody>
                    <a:bodyPr/>
                    <a:lstStyle/>
                    <a:p>
                      <a:pPr algn="l" rtl="0" eaLnBrk="0">
                        <a:lnSpc>
                          <a:spcPct val="155000"/>
                        </a:lnSpc>
                        <a:tabLst/>
                      </a:pPr>
                      <a:endParaRPr sz="1000" dirty="0">
                        <a:latin typeface="Arial"/>
                        <a:ea typeface="Arial"/>
                        <a:cs typeface="Arial"/>
                      </a:endParaRPr>
                    </a:p>
                    <a:p>
                      <a:pPr marL="1162050" algn="l" rtl="0" eaLnBrk="0">
                        <a:lnSpc>
                          <a:spcPct val="85000"/>
                        </a:lnSpc>
                        <a:spcBef>
                          <a:spcPts val="3"/>
                        </a:spcBef>
                        <a:tabLst/>
                      </a:pPr>
                      <a:r>
                        <a:rPr sz="1600" kern="0" spc="140" dirty="0">
                          <a:solidFill>
                            <a:srgbClr val="000000">
                              <a:alpha val="100000"/>
                            </a:srgbClr>
                          </a:solidFill>
                          <a:latin typeface="Microsoft YaHei"/>
                          <a:ea typeface="Microsoft YaHei"/>
                          <a:cs typeface="Microsoft YaHei"/>
                        </a:rPr>
                        <a:t>相关参考依据</a:t>
                      </a:r>
                      <a:endParaRPr sz="1600" dirty="0">
                        <a:latin typeface="Microsoft YaHei"/>
                        <a:ea typeface="Microsoft YaHei"/>
                        <a:cs typeface="Microsoft YaHei"/>
                      </a:endParaRPr>
                    </a:p>
                    <a:p>
                      <a:pPr algn="l" rtl="0" eaLnBrk="0">
                        <a:lnSpc>
                          <a:spcPct val="124000"/>
                        </a:lnSpc>
                        <a:tabLst/>
                      </a:pPr>
                      <a:endParaRPr sz="1000" dirty="0">
                        <a:latin typeface="Arial"/>
                        <a:ea typeface="Arial"/>
                        <a:cs typeface="Arial"/>
                      </a:endParaRPr>
                    </a:p>
                    <a:p>
                      <a:pPr algn="l" rtl="0" eaLnBrk="0">
                        <a:lnSpc>
                          <a:spcPct val="125000"/>
                        </a:lnSpc>
                        <a:tabLst/>
                      </a:pPr>
                      <a:endParaRPr sz="1000" dirty="0">
                        <a:latin typeface="Arial"/>
                        <a:ea typeface="Arial"/>
                        <a:cs typeface="Arial"/>
                      </a:endParaRPr>
                    </a:p>
                    <a:p>
                      <a:pPr algn="l" rtl="0" eaLnBrk="0">
                        <a:lnSpc>
                          <a:spcPct val="125000"/>
                        </a:lnSpc>
                        <a:tabLst/>
                      </a:pPr>
                      <a:endParaRPr sz="1000" dirty="0">
                        <a:latin typeface="Arial"/>
                        <a:ea typeface="Arial"/>
                        <a:cs typeface="Arial"/>
                      </a:endParaRPr>
                    </a:p>
                    <a:p>
                      <a:pPr algn="l" rtl="0" eaLnBrk="0">
                        <a:lnSpc>
                          <a:spcPct val="125000"/>
                        </a:lnSpc>
                        <a:tabLst/>
                      </a:pPr>
                      <a:endParaRPr sz="1000" dirty="0">
                        <a:latin typeface="Arial"/>
                        <a:ea typeface="Arial"/>
                        <a:cs typeface="Arial"/>
                      </a:endParaRPr>
                    </a:p>
                    <a:p>
                      <a:pPr marL="316229" algn="l" rtl="0" eaLnBrk="0">
                        <a:lnSpc>
                          <a:spcPts val="1549"/>
                        </a:lnSpc>
                        <a:spcBef>
                          <a:spcPts val="365"/>
                        </a:spcBef>
                        <a:tabLst/>
                      </a:pPr>
                      <a:r>
                        <a:rPr sz="1200" kern="0" spc="50" dirty="0">
                          <a:solidFill>
                            <a:srgbClr val="FF0000">
                              <a:alpha val="100000"/>
                            </a:srgbClr>
                          </a:solidFill>
                          <a:latin typeface="Microsoft YaHei"/>
                          <a:ea typeface="Microsoft YaHei"/>
                          <a:cs typeface="Microsoft YaHei"/>
                        </a:rPr>
                        <a:t>【依据】</a:t>
                      </a:r>
                      <a:r>
                        <a:rPr sz="1200" kern="0" spc="-120" dirty="0">
                          <a:solidFill>
                            <a:srgbClr val="FF0000">
                              <a:alpha val="100000"/>
                            </a:srgbClr>
                          </a:solidFill>
                          <a:latin typeface="Microsoft YaHei"/>
                          <a:ea typeface="Microsoft YaHei"/>
                          <a:cs typeface="Microsoft YaHei"/>
                        </a:rPr>
                        <a:t> </a:t>
                      </a:r>
                      <a:r>
                        <a:rPr sz="1200" kern="0" spc="50" dirty="0">
                          <a:solidFill>
                            <a:srgbClr val="000000">
                              <a:alpha val="100000"/>
                            </a:srgbClr>
                          </a:solidFill>
                          <a:latin typeface="Microsoft YaHei"/>
                          <a:ea typeface="Microsoft YaHei"/>
                          <a:cs typeface="Microsoft YaHei"/>
                        </a:rPr>
                        <a:t>《燃气工程项目规</a:t>
                      </a:r>
                      <a:r>
                        <a:rPr sz="1200" kern="0" spc="40" dirty="0">
                          <a:solidFill>
                            <a:srgbClr val="000000">
                              <a:alpha val="100000"/>
                            </a:srgbClr>
                          </a:solidFill>
                          <a:latin typeface="Microsoft YaHei"/>
                          <a:ea typeface="Microsoft YaHei"/>
                          <a:cs typeface="Microsoft YaHei"/>
                        </a:rPr>
                        <a:t>范》</a:t>
                      </a:r>
                      <a:r>
                        <a:rPr sz="1200" kern="0" spc="-110" dirty="0">
                          <a:solidFill>
                            <a:srgbClr val="000000">
                              <a:alpha val="100000"/>
                            </a:srgbClr>
                          </a:solidFill>
                          <a:latin typeface="Microsoft YaHei"/>
                          <a:ea typeface="Microsoft YaHei"/>
                          <a:cs typeface="Microsoft YaHei"/>
                        </a:rPr>
                        <a:t> </a:t>
                      </a:r>
                      <a:r>
                        <a:rPr sz="1200" kern="0" spc="40" dirty="0">
                          <a:solidFill>
                            <a:srgbClr val="000000">
                              <a:alpha val="100000"/>
                            </a:srgbClr>
                          </a:solidFill>
                          <a:latin typeface="Microsoft YaHei"/>
                          <a:ea typeface="Microsoft YaHei"/>
                          <a:cs typeface="Microsoft YaHei"/>
                        </a:rPr>
                        <a:t>第</a:t>
                      </a:r>
                      <a:r>
                        <a:rPr sz="1200" kern="0" spc="300" dirty="0">
                          <a:solidFill>
                            <a:srgbClr val="000000">
                              <a:alpha val="100000"/>
                            </a:srgbClr>
                          </a:solidFill>
                          <a:latin typeface="Microsoft YaHei"/>
                          <a:ea typeface="Microsoft YaHei"/>
                          <a:cs typeface="Microsoft YaHei"/>
                        </a:rPr>
                        <a:t> </a:t>
                      </a:r>
                      <a:r>
                        <a:rPr sz="1200" kern="0" spc="40" dirty="0">
                          <a:solidFill>
                            <a:srgbClr val="000000">
                              <a:alpha val="100000"/>
                            </a:srgbClr>
                          </a:solidFill>
                          <a:latin typeface="Microsoft YaHei"/>
                          <a:ea typeface="Microsoft YaHei"/>
                          <a:cs typeface="Microsoft YaHei"/>
                        </a:rPr>
                        <a:t>2.2.7</a:t>
                      </a:r>
                      <a:endParaRPr sz="1200" dirty="0">
                        <a:latin typeface="Microsoft YaHei"/>
                        <a:ea typeface="Microsoft YaHei"/>
                        <a:cs typeface="Microsoft YaHei"/>
                      </a:endParaRPr>
                    </a:p>
                    <a:p>
                      <a:pPr marL="231140" indent="635" algn="l" rtl="0" eaLnBrk="0">
                        <a:lnSpc>
                          <a:spcPct val="117000"/>
                        </a:lnSpc>
                        <a:spcBef>
                          <a:spcPts val="182"/>
                        </a:spcBef>
                        <a:tabLst/>
                      </a:pPr>
                      <a:r>
                        <a:rPr sz="1200" kern="0" spc="70" dirty="0">
                          <a:solidFill>
                            <a:srgbClr val="000000">
                              <a:alpha val="100000"/>
                            </a:srgbClr>
                          </a:solidFill>
                          <a:latin typeface="Microsoft YaHei"/>
                          <a:ea typeface="Microsoft YaHei"/>
                          <a:cs typeface="Microsoft YaHei"/>
                        </a:rPr>
                        <a:t>条 ：设置燃气设备</a:t>
                      </a:r>
                      <a:r>
                        <a:rPr sz="1200" kern="0" spc="-120" dirty="0">
                          <a:solidFill>
                            <a:srgbClr val="000000">
                              <a:alpha val="100000"/>
                            </a:srgbClr>
                          </a:solidFill>
                          <a:latin typeface="Microsoft YaHei"/>
                          <a:ea typeface="Microsoft YaHei"/>
                          <a:cs typeface="Microsoft YaHei"/>
                        </a:rPr>
                        <a:t> </a:t>
                      </a:r>
                      <a:r>
                        <a:rPr sz="1200" kern="0" spc="70" dirty="0">
                          <a:solidFill>
                            <a:srgbClr val="000000">
                              <a:alpha val="100000"/>
                            </a:srgbClr>
                          </a:solidFill>
                          <a:latin typeface="Microsoft YaHei"/>
                          <a:ea typeface="Microsoft YaHei"/>
                          <a:cs typeface="Microsoft YaHei"/>
                        </a:rPr>
                        <a:t>、</a:t>
                      </a:r>
                      <a:r>
                        <a:rPr sz="1200" kern="0" spc="-220" dirty="0">
                          <a:solidFill>
                            <a:srgbClr val="000000">
                              <a:alpha val="100000"/>
                            </a:srgbClr>
                          </a:solidFill>
                          <a:latin typeface="Microsoft YaHei"/>
                          <a:ea typeface="Microsoft YaHei"/>
                          <a:cs typeface="Microsoft YaHei"/>
                        </a:rPr>
                        <a:t> </a:t>
                      </a:r>
                      <a:r>
                        <a:rPr sz="1200" kern="0" spc="70" dirty="0">
                          <a:solidFill>
                            <a:srgbClr val="000000">
                              <a:alpha val="100000"/>
                            </a:srgbClr>
                          </a:solidFill>
                          <a:latin typeface="Microsoft YaHei"/>
                          <a:ea typeface="Microsoft YaHei"/>
                          <a:cs typeface="Microsoft YaHei"/>
                        </a:rPr>
                        <a:t>管道和燃具的场所不应</a:t>
                      </a:r>
                      <a:r>
                        <a:rPr sz="1200" kern="0" spc="0" dirty="0">
                          <a:solidFill>
                            <a:srgbClr val="000000">
                              <a:alpha val="100000"/>
                            </a:srgbClr>
                          </a:solidFill>
                          <a:latin typeface="Microsoft YaHei"/>
                          <a:ea typeface="Microsoft YaHei"/>
                          <a:cs typeface="Microsoft YaHei"/>
                        </a:rPr>
                        <a:t>       </a:t>
                      </a:r>
                      <a:r>
                        <a:rPr sz="1200" kern="0" spc="100" dirty="0">
                          <a:solidFill>
                            <a:srgbClr val="000000">
                              <a:alpha val="100000"/>
                            </a:srgbClr>
                          </a:solidFill>
                          <a:latin typeface="Microsoft YaHei"/>
                          <a:ea typeface="Microsoft YaHei"/>
                          <a:cs typeface="Microsoft YaHei"/>
                        </a:rPr>
                        <a:t>存在燃气泄漏后聚集</a:t>
                      </a:r>
                      <a:r>
                        <a:rPr sz="1200" kern="0" spc="90" dirty="0">
                          <a:solidFill>
                            <a:srgbClr val="000000">
                              <a:alpha val="100000"/>
                            </a:srgbClr>
                          </a:solidFill>
                          <a:latin typeface="Microsoft YaHei"/>
                          <a:ea typeface="Microsoft YaHei"/>
                          <a:cs typeface="Microsoft YaHei"/>
                        </a:rPr>
                        <a:t>的条件</a:t>
                      </a:r>
                      <a:r>
                        <a:rPr sz="1200" kern="0" spc="-160" dirty="0">
                          <a:solidFill>
                            <a:srgbClr val="000000">
                              <a:alpha val="100000"/>
                            </a:srgbClr>
                          </a:solidFill>
                          <a:latin typeface="Microsoft YaHei"/>
                          <a:ea typeface="Microsoft YaHei"/>
                          <a:cs typeface="Microsoft YaHei"/>
                        </a:rPr>
                        <a:t> </a:t>
                      </a:r>
                      <a:r>
                        <a:rPr sz="1200" kern="0" spc="90" dirty="0">
                          <a:solidFill>
                            <a:srgbClr val="000000">
                              <a:alpha val="100000"/>
                            </a:srgbClr>
                          </a:solidFill>
                          <a:latin typeface="Microsoft YaHei"/>
                          <a:ea typeface="Microsoft YaHei"/>
                          <a:cs typeface="Microsoft YaHei"/>
                        </a:rPr>
                        <a:t>。</a:t>
                      </a:r>
                      <a:r>
                        <a:rPr sz="1200" kern="0" spc="-220" dirty="0">
                          <a:solidFill>
                            <a:srgbClr val="000000">
                              <a:alpha val="100000"/>
                            </a:srgbClr>
                          </a:solidFill>
                          <a:latin typeface="Microsoft YaHei"/>
                          <a:ea typeface="Microsoft YaHei"/>
                          <a:cs typeface="Microsoft YaHei"/>
                        </a:rPr>
                        <a:t> </a:t>
                      </a:r>
                      <a:r>
                        <a:rPr sz="1200" kern="0" spc="90" dirty="0">
                          <a:solidFill>
                            <a:srgbClr val="000000">
                              <a:alpha val="100000"/>
                            </a:srgbClr>
                          </a:solidFill>
                          <a:latin typeface="Microsoft YaHei"/>
                          <a:ea typeface="Microsoft YaHei"/>
                          <a:cs typeface="Microsoft YaHei"/>
                        </a:rPr>
                        <a:t>燃气相对密度</a:t>
                      </a:r>
                      <a:r>
                        <a:rPr sz="1200" kern="0" spc="0" dirty="0">
                          <a:solidFill>
                            <a:srgbClr val="000000">
                              <a:alpha val="100000"/>
                            </a:srgbClr>
                          </a:solidFill>
                          <a:latin typeface="Microsoft YaHei"/>
                          <a:ea typeface="Microsoft YaHei"/>
                          <a:cs typeface="Microsoft YaHei"/>
                        </a:rPr>
                        <a:t>       </a:t>
                      </a:r>
                      <a:r>
                        <a:rPr sz="1200" kern="0" spc="80" dirty="0">
                          <a:solidFill>
                            <a:srgbClr val="000000">
                              <a:alpha val="100000"/>
                            </a:srgbClr>
                          </a:solidFill>
                          <a:latin typeface="Microsoft YaHei"/>
                          <a:ea typeface="Microsoft YaHei"/>
                          <a:cs typeface="Microsoft YaHei"/>
                        </a:rPr>
                        <a:t>大于等于</a:t>
                      </a:r>
                      <a:r>
                        <a:rPr sz="1200" kern="0" spc="290" dirty="0">
                          <a:solidFill>
                            <a:srgbClr val="000000">
                              <a:alpha val="100000"/>
                            </a:srgbClr>
                          </a:solidFill>
                          <a:latin typeface="Microsoft YaHei"/>
                          <a:ea typeface="Microsoft YaHei"/>
                          <a:cs typeface="Microsoft YaHei"/>
                        </a:rPr>
                        <a:t> </a:t>
                      </a:r>
                      <a:r>
                        <a:rPr sz="1200" kern="0" spc="80" dirty="0">
                          <a:solidFill>
                            <a:srgbClr val="000000">
                              <a:alpha val="100000"/>
                            </a:srgbClr>
                          </a:solidFill>
                          <a:latin typeface="Microsoft YaHei"/>
                          <a:ea typeface="Microsoft YaHei"/>
                          <a:cs typeface="Microsoft YaHei"/>
                        </a:rPr>
                        <a:t>0.75</a:t>
                      </a:r>
                      <a:r>
                        <a:rPr sz="1200" kern="0" spc="310" dirty="0">
                          <a:solidFill>
                            <a:srgbClr val="000000">
                              <a:alpha val="100000"/>
                            </a:srgbClr>
                          </a:solidFill>
                          <a:latin typeface="Microsoft YaHei"/>
                          <a:ea typeface="Microsoft YaHei"/>
                          <a:cs typeface="Microsoft YaHei"/>
                        </a:rPr>
                        <a:t> </a:t>
                      </a:r>
                      <a:r>
                        <a:rPr sz="1200" kern="0" spc="80" dirty="0">
                          <a:solidFill>
                            <a:srgbClr val="000000">
                              <a:alpha val="100000"/>
                            </a:srgbClr>
                          </a:solidFill>
                          <a:latin typeface="Microsoft YaHei"/>
                          <a:ea typeface="Microsoft YaHei"/>
                          <a:cs typeface="Microsoft YaHei"/>
                        </a:rPr>
                        <a:t>的燃气管道</a:t>
                      </a:r>
                      <a:r>
                        <a:rPr sz="1200" kern="0" spc="-160" dirty="0">
                          <a:solidFill>
                            <a:srgbClr val="000000">
                              <a:alpha val="100000"/>
                            </a:srgbClr>
                          </a:solidFill>
                          <a:latin typeface="Microsoft YaHei"/>
                          <a:ea typeface="Microsoft YaHei"/>
                          <a:cs typeface="Microsoft YaHei"/>
                        </a:rPr>
                        <a:t> </a:t>
                      </a:r>
                      <a:r>
                        <a:rPr sz="1200" kern="0" spc="80" dirty="0">
                          <a:solidFill>
                            <a:srgbClr val="000000">
                              <a:alpha val="100000"/>
                            </a:srgbClr>
                          </a:solidFill>
                          <a:latin typeface="Microsoft YaHei"/>
                          <a:ea typeface="Microsoft YaHei"/>
                          <a:cs typeface="Microsoft YaHei"/>
                        </a:rPr>
                        <a:t>、</a:t>
                      </a:r>
                      <a:r>
                        <a:rPr sz="1200" kern="0" spc="-220" dirty="0">
                          <a:solidFill>
                            <a:srgbClr val="000000">
                              <a:alpha val="100000"/>
                            </a:srgbClr>
                          </a:solidFill>
                          <a:latin typeface="Microsoft YaHei"/>
                          <a:ea typeface="Microsoft YaHei"/>
                          <a:cs typeface="Microsoft YaHei"/>
                        </a:rPr>
                        <a:t> </a:t>
                      </a:r>
                      <a:r>
                        <a:rPr sz="1200" kern="0" spc="80" dirty="0">
                          <a:solidFill>
                            <a:srgbClr val="000000">
                              <a:alpha val="100000"/>
                            </a:srgbClr>
                          </a:solidFill>
                          <a:latin typeface="Microsoft YaHei"/>
                          <a:ea typeface="Microsoft YaHei"/>
                          <a:cs typeface="Microsoft YaHei"/>
                        </a:rPr>
                        <a:t>调压</a:t>
                      </a:r>
                      <a:r>
                        <a:rPr sz="1200" kern="0" spc="70" dirty="0">
                          <a:solidFill>
                            <a:srgbClr val="000000">
                              <a:alpha val="100000"/>
                            </a:srgbClr>
                          </a:solidFill>
                          <a:latin typeface="Microsoft YaHei"/>
                          <a:ea typeface="Microsoft YaHei"/>
                          <a:cs typeface="Microsoft YaHei"/>
                        </a:rPr>
                        <a:t>装置和燃</a:t>
                      </a:r>
                      <a:r>
                        <a:rPr sz="1200" kern="0" spc="0" dirty="0">
                          <a:solidFill>
                            <a:srgbClr val="000000">
                              <a:alpha val="100000"/>
                            </a:srgbClr>
                          </a:solidFill>
                          <a:latin typeface="Microsoft YaHei"/>
                          <a:ea typeface="Microsoft YaHei"/>
                          <a:cs typeface="Microsoft YaHei"/>
                        </a:rPr>
                        <a:t>       </a:t>
                      </a:r>
                      <a:r>
                        <a:rPr sz="1200" kern="0" spc="70" dirty="0">
                          <a:solidFill>
                            <a:srgbClr val="000000">
                              <a:alpha val="100000"/>
                            </a:srgbClr>
                          </a:solidFill>
                          <a:latin typeface="Microsoft YaHei"/>
                          <a:ea typeface="Microsoft YaHei"/>
                          <a:cs typeface="Microsoft YaHei"/>
                        </a:rPr>
                        <a:t>具不得设置在地下室</a:t>
                      </a:r>
                      <a:r>
                        <a:rPr sz="1200" kern="0" spc="-160" dirty="0">
                          <a:solidFill>
                            <a:srgbClr val="000000">
                              <a:alpha val="100000"/>
                            </a:srgbClr>
                          </a:solidFill>
                          <a:latin typeface="Microsoft YaHei"/>
                          <a:ea typeface="Microsoft YaHei"/>
                          <a:cs typeface="Microsoft YaHei"/>
                        </a:rPr>
                        <a:t> </a:t>
                      </a:r>
                      <a:r>
                        <a:rPr sz="1200" kern="0" spc="70" dirty="0">
                          <a:solidFill>
                            <a:srgbClr val="000000">
                              <a:alpha val="100000"/>
                            </a:srgbClr>
                          </a:solidFill>
                          <a:latin typeface="Microsoft YaHei"/>
                          <a:ea typeface="Microsoft YaHei"/>
                          <a:cs typeface="Microsoft YaHei"/>
                        </a:rPr>
                        <a:t>、</a:t>
                      </a:r>
                      <a:r>
                        <a:rPr sz="1200" kern="0" spc="-220" dirty="0">
                          <a:solidFill>
                            <a:srgbClr val="000000">
                              <a:alpha val="100000"/>
                            </a:srgbClr>
                          </a:solidFill>
                          <a:latin typeface="Microsoft YaHei"/>
                          <a:ea typeface="Microsoft YaHei"/>
                          <a:cs typeface="Microsoft YaHei"/>
                        </a:rPr>
                        <a:t> </a:t>
                      </a:r>
                      <a:r>
                        <a:rPr sz="1200" kern="0" spc="70" dirty="0">
                          <a:solidFill>
                            <a:srgbClr val="000000">
                              <a:alpha val="100000"/>
                            </a:srgbClr>
                          </a:solidFill>
                          <a:latin typeface="Microsoft YaHei"/>
                          <a:ea typeface="Microsoft YaHei"/>
                          <a:cs typeface="Microsoft YaHei"/>
                        </a:rPr>
                        <a:t>半地下室</a:t>
                      </a:r>
                      <a:r>
                        <a:rPr sz="1200" kern="0" spc="-160" dirty="0">
                          <a:solidFill>
                            <a:srgbClr val="000000">
                              <a:alpha val="100000"/>
                            </a:srgbClr>
                          </a:solidFill>
                          <a:latin typeface="Microsoft YaHei"/>
                          <a:ea typeface="Microsoft YaHei"/>
                          <a:cs typeface="Microsoft YaHei"/>
                        </a:rPr>
                        <a:t> </a:t>
                      </a:r>
                      <a:r>
                        <a:rPr sz="1200" kern="0" spc="70" dirty="0">
                          <a:solidFill>
                            <a:srgbClr val="000000">
                              <a:alpha val="100000"/>
                            </a:srgbClr>
                          </a:solidFill>
                          <a:latin typeface="Microsoft YaHei"/>
                          <a:ea typeface="Microsoft YaHei"/>
                          <a:cs typeface="Microsoft YaHei"/>
                        </a:rPr>
                        <a:t>、</a:t>
                      </a:r>
                      <a:r>
                        <a:rPr sz="1200" kern="0" spc="-220" dirty="0">
                          <a:solidFill>
                            <a:srgbClr val="000000">
                              <a:alpha val="100000"/>
                            </a:srgbClr>
                          </a:solidFill>
                          <a:latin typeface="Microsoft YaHei"/>
                          <a:ea typeface="Microsoft YaHei"/>
                          <a:cs typeface="Microsoft YaHei"/>
                        </a:rPr>
                        <a:t> </a:t>
                      </a:r>
                      <a:r>
                        <a:rPr sz="1200" kern="0" spc="70" dirty="0">
                          <a:solidFill>
                            <a:srgbClr val="000000">
                              <a:alpha val="100000"/>
                            </a:srgbClr>
                          </a:solidFill>
                          <a:latin typeface="Microsoft YaHei"/>
                          <a:ea typeface="Microsoft YaHei"/>
                          <a:cs typeface="Microsoft YaHei"/>
                        </a:rPr>
                        <a:t>地下箱体</a:t>
                      </a:r>
                      <a:r>
                        <a:rPr sz="1200" kern="0" spc="-160" dirty="0">
                          <a:solidFill>
                            <a:srgbClr val="000000">
                              <a:alpha val="100000"/>
                            </a:srgbClr>
                          </a:solidFill>
                          <a:latin typeface="Microsoft YaHei"/>
                          <a:ea typeface="Microsoft YaHei"/>
                          <a:cs typeface="Microsoft YaHei"/>
                        </a:rPr>
                        <a:t> </a:t>
                      </a:r>
                      <a:r>
                        <a:rPr sz="1200" kern="0" spc="70" dirty="0">
                          <a:solidFill>
                            <a:srgbClr val="000000">
                              <a:alpha val="100000"/>
                            </a:srgbClr>
                          </a:solidFill>
                          <a:latin typeface="Microsoft YaHei"/>
                          <a:ea typeface="Microsoft YaHei"/>
                          <a:cs typeface="Microsoft YaHei"/>
                        </a:rPr>
                        <a:t>、</a:t>
                      </a:r>
                      <a:r>
                        <a:rPr sz="1200" kern="0" spc="0" dirty="0">
                          <a:solidFill>
                            <a:srgbClr val="000000">
                              <a:alpha val="100000"/>
                            </a:srgbClr>
                          </a:solidFill>
                          <a:latin typeface="Microsoft YaHei"/>
                          <a:ea typeface="Microsoft YaHei"/>
                          <a:cs typeface="Microsoft YaHei"/>
                        </a:rPr>
                        <a:t>   </a:t>
                      </a:r>
                      <a:r>
                        <a:rPr sz="1200" kern="0" spc="110" dirty="0">
                          <a:solidFill>
                            <a:srgbClr val="000000">
                              <a:alpha val="100000"/>
                            </a:srgbClr>
                          </a:solidFill>
                          <a:latin typeface="Microsoft YaHei"/>
                          <a:ea typeface="Microsoft YaHei"/>
                          <a:cs typeface="Microsoft YaHei"/>
                        </a:rPr>
                        <a:t>地下综合管廊及其他地下空间内。</a:t>
                      </a:r>
                      <a:endParaRPr sz="1200" dirty="0">
                        <a:latin typeface="Microsoft YaHei"/>
                        <a:ea typeface="Microsoft YaHei"/>
                        <a:cs typeface="Microsoft YaHei"/>
                      </a:endParaRPr>
                    </a:p>
                    <a:p>
                      <a:pPr marL="236220" indent="78105" algn="l" rtl="0" eaLnBrk="0">
                        <a:lnSpc>
                          <a:spcPct val="118000"/>
                        </a:lnSpc>
                        <a:spcBef>
                          <a:spcPts val="181"/>
                        </a:spcBef>
                        <a:tabLst/>
                      </a:pPr>
                      <a:r>
                        <a:rPr sz="1200" kern="0" spc="50" dirty="0">
                          <a:solidFill>
                            <a:srgbClr val="FF0000">
                              <a:alpha val="100000"/>
                            </a:srgbClr>
                          </a:solidFill>
                          <a:latin typeface="Microsoft YaHei"/>
                          <a:ea typeface="Microsoft YaHei"/>
                          <a:cs typeface="Microsoft YaHei"/>
                        </a:rPr>
                        <a:t>〖解读〗</a:t>
                      </a:r>
                      <a:r>
                        <a:rPr sz="1200" kern="0" spc="-110" dirty="0">
                          <a:solidFill>
                            <a:srgbClr val="FF0000">
                              <a:alpha val="100000"/>
                            </a:srgbClr>
                          </a:solidFill>
                          <a:latin typeface="Microsoft YaHei"/>
                          <a:ea typeface="Microsoft YaHei"/>
                          <a:cs typeface="Microsoft YaHei"/>
                        </a:rPr>
                        <a:t> </a:t>
                      </a:r>
                      <a:r>
                        <a:rPr sz="1200" kern="0" spc="50" dirty="0">
                          <a:solidFill>
                            <a:srgbClr val="404040">
                              <a:alpha val="100000"/>
                            </a:srgbClr>
                          </a:solidFill>
                          <a:latin typeface="SimHei"/>
                          <a:ea typeface="SimHei"/>
                          <a:cs typeface="SimHei"/>
                        </a:rPr>
                        <a:t>《工贸企业有限空间作业安全管理</a:t>
                      </a:r>
                      <a:r>
                        <a:rPr sz="1200" kern="0" spc="0" dirty="0">
                          <a:solidFill>
                            <a:srgbClr val="404040">
                              <a:alpha val="100000"/>
                            </a:srgbClr>
                          </a:solidFill>
                          <a:latin typeface="SimHei"/>
                          <a:ea typeface="SimHei"/>
                          <a:cs typeface="SimHei"/>
                        </a:rPr>
                        <a:t>     </a:t>
                      </a:r>
                      <a:r>
                        <a:rPr sz="1200" kern="0" spc="80" dirty="0">
                          <a:solidFill>
                            <a:srgbClr val="404040">
                              <a:alpha val="100000"/>
                            </a:srgbClr>
                          </a:solidFill>
                          <a:latin typeface="SimHei"/>
                          <a:ea typeface="SimHei"/>
                          <a:cs typeface="SimHei"/>
                        </a:rPr>
                        <a:t>与监督暂行规定》</a:t>
                      </a:r>
                      <a:r>
                        <a:rPr sz="1200" kern="0" spc="-330" dirty="0">
                          <a:solidFill>
                            <a:srgbClr val="404040">
                              <a:alpha val="100000"/>
                            </a:srgbClr>
                          </a:solidFill>
                          <a:latin typeface="SimHei"/>
                          <a:ea typeface="SimHei"/>
                          <a:cs typeface="SimHei"/>
                        </a:rPr>
                        <a:t> </a:t>
                      </a:r>
                      <a:r>
                        <a:rPr sz="1200" kern="0" spc="80" dirty="0">
                          <a:solidFill>
                            <a:srgbClr val="404040">
                              <a:alpha val="100000"/>
                            </a:srgbClr>
                          </a:solidFill>
                          <a:latin typeface="Arial"/>
                          <a:ea typeface="Arial"/>
                          <a:cs typeface="Arial"/>
                        </a:rPr>
                        <a:t>(</a:t>
                      </a:r>
                      <a:r>
                        <a:rPr sz="1200" kern="0" spc="80" dirty="0">
                          <a:solidFill>
                            <a:srgbClr val="404040">
                              <a:alpha val="100000"/>
                            </a:srgbClr>
                          </a:solidFill>
                          <a:latin typeface="SimHei"/>
                          <a:ea typeface="SimHei"/>
                          <a:cs typeface="SimHei"/>
                        </a:rPr>
                        <a:t>国家安全生产监</a:t>
                      </a:r>
                      <a:r>
                        <a:rPr sz="1200" kern="0" spc="70" dirty="0">
                          <a:solidFill>
                            <a:srgbClr val="404040">
                              <a:alpha val="100000"/>
                            </a:srgbClr>
                          </a:solidFill>
                          <a:latin typeface="SimHei"/>
                          <a:ea typeface="SimHei"/>
                          <a:cs typeface="SimHei"/>
                        </a:rPr>
                        <a:t>督管理总</a:t>
                      </a:r>
                      <a:r>
                        <a:rPr sz="1200" kern="0" spc="0" dirty="0">
                          <a:solidFill>
                            <a:srgbClr val="404040">
                              <a:alpha val="100000"/>
                            </a:srgbClr>
                          </a:solidFill>
                          <a:latin typeface="SimHei"/>
                          <a:ea typeface="SimHei"/>
                          <a:cs typeface="SimHei"/>
                        </a:rPr>
                        <a:t>    局令 第 </a:t>
                      </a:r>
                      <a:r>
                        <a:rPr sz="1200" kern="0" spc="0" dirty="0">
                          <a:solidFill>
                            <a:srgbClr val="404040">
                              <a:alpha val="100000"/>
                            </a:srgbClr>
                          </a:solidFill>
                          <a:latin typeface="Arial"/>
                          <a:ea typeface="Arial"/>
                          <a:cs typeface="Arial"/>
                        </a:rPr>
                        <a:t>59</a:t>
                      </a:r>
                      <a:r>
                        <a:rPr sz="1200" kern="0" spc="300" dirty="0">
                          <a:solidFill>
                            <a:srgbClr val="404040">
                              <a:alpha val="100000"/>
                            </a:srgbClr>
                          </a:solidFill>
                          <a:latin typeface="Arial"/>
                          <a:ea typeface="Arial"/>
                          <a:cs typeface="Arial"/>
                        </a:rPr>
                        <a:t> </a:t>
                      </a:r>
                      <a:r>
                        <a:rPr sz="1200" kern="0" spc="0" dirty="0">
                          <a:solidFill>
                            <a:srgbClr val="404040">
                              <a:alpha val="100000"/>
                            </a:srgbClr>
                          </a:solidFill>
                          <a:latin typeface="SimHei"/>
                          <a:ea typeface="SimHei"/>
                          <a:cs typeface="SimHei"/>
                        </a:rPr>
                        <a:t>号</a:t>
                      </a:r>
                      <a:r>
                        <a:rPr sz="1200" kern="0" spc="0" dirty="0">
                          <a:solidFill>
                            <a:srgbClr val="404040">
                              <a:alpha val="100000"/>
                            </a:srgbClr>
                          </a:solidFill>
                          <a:latin typeface="Arial"/>
                          <a:ea typeface="Arial"/>
                          <a:cs typeface="Arial"/>
                        </a:rPr>
                        <a:t>)</a:t>
                      </a:r>
                      <a:endParaRPr sz="1200" dirty="0">
                        <a:latin typeface="Arial"/>
                        <a:ea typeface="Arial"/>
                        <a:cs typeface="Arial"/>
                      </a:endParaRPr>
                    </a:p>
                  </a:txBody>
                  <a:tcPr marL="0" marR="0" marT="0" marB="0">
                    <a:lnL w="12700" cap="flat" cmpd="sng" algn="ctr">
                      <a:solidFill>
                        <a:srgbClr val="8EBFD6"/>
                      </a:solidFill>
                      <a:prstDash val="solid"/>
                      <a:round/>
                      <a:headEnd type="none" w="med" len="med"/>
                      <a:tailEnd type="none" w="med" len="med"/>
                    </a:lnL>
                    <a:lnR>
                      <a:noFill/>
                    </a:lnR>
                    <a:lnT w="12700" cap="flat" cmpd="sng" algn="ctr">
                      <a:solidFill>
                        <a:srgbClr val="8EBFD6"/>
                      </a:solidFill>
                      <a:prstDash val="solid"/>
                      <a:round/>
                      <a:headEnd type="none" w="med" len="med"/>
                      <a:tailEnd type="none" w="med" len="med"/>
                    </a:lnT>
                    <a:lnB w="12700" cap="flat" cmpd="sng" algn="ctr">
                      <a:solidFill>
                        <a:srgbClr val="8EBFD6"/>
                      </a:solidFill>
                      <a:prstDash val="solid"/>
                      <a:round/>
                      <a:headEnd type="none" w="med" len="med"/>
                      <a:tailEnd type="none" w="med" len="med"/>
                    </a:lnB>
                  </a:tcPr>
                </a:tc>
                <a:extLst>
                  <a:ext uri="{0D108BD9-81ED-4DB2-BD59-A6C34878D82A}">
                    <a16:rowId xmlns:a16="http://schemas.microsoft.com/office/drawing/2014/main" val="10000"/>
                  </a:ext>
                </a:extLst>
              </a:tr>
            </a:tbl>
          </a:graphicData>
        </a:graphic>
      </p:graphicFrame>
      <p:sp>
        <p:nvSpPr>
          <p:cNvPr id="2122" name="textbox 2122"/>
          <p:cNvSpPr/>
          <p:nvPr/>
        </p:nvSpPr>
        <p:spPr>
          <a:xfrm>
            <a:off x="702236" y="392316"/>
            <a:ext cx="10738484" cy="1211580"/>
          </a:xfrm>
          <a:prstGeom prst="rect">
            <a:avLst/>
          </a:prstGeom>
          <a:noFill/>
          <a:ln w="0" cap="flat">
            <a:noFill/>
            <a:prstDash val="solid"/>
            <a:miter lim="0"/>
          </a:ln>
        </p:spPr>
        <p:txBody>
          <a:bodyPr vert="horz" wrap="square" lIns="0" tIns="0" rIns="0" bIns="0"/>
          <a:lstStyle/>
          <a:p>
            <a:pPr algn="l" rtl="0" eaLnBrk="0">
              <a:lnSpc>
                <a:spcPct val="83341"/>
              </a:lnSpc>
              <a:tabLst/>
            </a:pPr>
            <a:endParaRPr sz="100" dirty="0">
              <a:latin typeface="Arial"/>
              <a:ea typeface="Arial"/>
              <a:cs typeface="Arial"/>
            </a:endParaRPr>
          </a:p>
          <a:p>
            <a:pPr marL="215900" algn="l" rtl="0" eaLnBrk="0">
              <a:lnSpc>
                <a:spcPts val="4227"/>
              </a:lnSpc>
              <a:tabLst/>
            </a:pPr>
            <a:r>
              <a:rPr sz="3200" b="1" kern="0" spc="-80" dirty="0">
                <a:solidFill>
                  <a:srgbClr val="000000">
                    <a:alpha val="100000"/>
                  </a:srgbClr>
                </a:solidFill>
                <a:latin typeface="Microsoft YaHei"/>
                <a:ea typeface="Microsoft YaHei"/>
                <a:cs typeface="Microsoft YaHei"/>
              </a:rPr>
              <a:t>《城镇燃气经营安全重大隐患判定标准》解析</a:t>
            </a:r>
            <a:endParaRPr sz="3200" dirty="0">
              <a:latin typeface="Microsoft YaHei"/>
              <a:ea typeface="Microsoft YaHei"/>
              <a:cs typeface="Microsoft YaHei"/>
            </a:endParaRPr>
          </a:p>
          <a:p>
            <a:pPr algn="l" rtl="0" eaLnBrk="0">
              <a:lnSpc>
                <a:spcPct val="102000"/>
              </a:lnSpc>
              <a:tabLst/>
            </a:pPr>
            <a:endParaRPr sz="600" dirty="0">
              <a:latin typeface="Arial"/>
              <a:ea typeface="Arial"/>
              <a:cs typeface="Arial"/>
            </a:endParaRPr>
          </a:p>
          <a:p>
            <a:pPr marL="306070" indent="-270509" algn="l" rtl="0" eaLnBrk="0">
              <a:lnSpc>
                <a:spcPct val="114000"/>
              </a:lnSpc>
              <a:tabLst/>
            </a:pPr>
            <a:r>
              <a:rPr sz="1600" kern="0" spc="130" dirty="0">
                <a:solidFill>
                  <a:srgbClr val="FF0000">
                    <a:alpha val="100000"/>
                  </a:srgbClr>
                </a:solidFill>
                <a:latin typeface="Wingdings"/>
                <a:ea typeface="Wingdings"/>
                <a:cs typeface="Wingdings"/>
              </a:rPr>
              <a:t>n</a:t>
            </a:r>
            <a:r>
              <a:rPr sz="1600" kern="0" spc="-570" dirty="0">
                <a:solidFill>
                  <a:srgbClr val="FF0000">
                    <a:alpha val="100000"/>
                  </a:srgbClr>
                </a:solidFill>
                <a:latin typeface="Wingdings"/>
                <a:ea typeface="Wingdings"/>
                <a:cs typeface="Wingdings"/>
              </a:rPr>
              <a:t> </a:t>
            </a:r>
            <a:r>
              <a:rPr sz="1600" kern="0" spc="130" dirty="0">
                <a:solidFill>
                  <a:srgbClr val="000000">
                    <a:alpha val="100000"/>
                  </a:srgbClr>
                </a:solidFill>
                <a:latin typeface="Microsoft YaHei"/>
                <a:ea typeface="Microsoft YaHei"/>
                <a:cs typeface="Microsoft YaHei"/>
              </a:rPr>
              <a:t>第九条</a:t>
            </a:r>
            <a:r>
              <a:rPr sz="1600" kern="0" spc="200" dirty="0">
                <a:solidFill>
                  <a:srgbClr val="000000">
                    <a:alpha val="100000"/>
                  </a:srgbClr>
                </a:solidFill>
                <a:latin typeface="Microsoft YaHei"/>
                <a:ea typeface="Microsoft YaHei"/>
                <a:cs typeface="Microsoft YaHei"/>
              </a:rPr>
              <a:t>  </a:t>
            </a:r>
            <a:r>
              <a:rPr sz="1600" kern="0" spc="130" dirty="0">
                <a:solidFill>
                  <a:srgbClr val="000000">
                    <a:alpha val="100000"/>
                  </a:srgbClr>
                </a:solidFill>
                <a:latin typeface="Microsoft YaHei"/>
                <a:ea typeface="Microsoft YaHei"/>
                <a:cs typeface="Microsoft YaHei"/>
              </a:rPr>
              <a:t>燃气经营者在对燃气用</a:t>
            </a:r>
            <a:r>
              <a:rPr sz="1600" kern="0" spc="120" dirty="0">
                <a:solidFill>
                  <a:srgbClr val="000000">
                    <a:alpha val="100000"/>
                  </a:srgbClr>
                </a:solidFill>
                <a:latin typeface="Microsoft YaHei"/>
                <a:ea typeface="Microsoft YaHei"/>
                <a:cs typeface="Microsoft YaHei"/>
              </a:rPr>
              <a:t>户进行安全检查时 ，发现有下列情形之一 ，不按规定采取书面告知用户整改</a:t>
            </a:r>
            <a:r>
              <a:rPr sz="1600" kern="0" spc="0" dirty="0">
                <a:solidFill>
                  <a:srgbClr val="000000">
                    <a:alpha val="100000"/>
                  </a:srgbClr>
                </a:solidFill>
                <a:latin typeface="Microsoft YaHei"/>
                <a:ea typeface="Microsoft YaHei"/>
                <a:cs typeface="Microsoft YaHei"/>
              </a:rPr>
              <a:t> </a:t>
            </a:r>
            <a:r>
              <a:rPr sz="1600" kern="0" spc="70" dirty="0">
                <a:solidFill>
                  <a:srgbClr val="000000">
                    <a:alpha val="100000"/>
                  </a:srgbClr>
                </a:solidFill>
                <a:latin typeface="Microsoft YaHei"/>
                <a:ea typeface="Microsoft YaHei"/>
                <a:cs typeface="Microsoft YaHei"/>
              </a:rPr>
              <a:t>等措施的 ，判定为重大隐患:（ 4种 ）</a:t>
            </a:r>
            <a:endParaRPr sz="1600" dirty="0">
              <a:latin typeface="Microsoft YaHei"/>
              <a:ea typeface="Microsoft YaHei"/>
              <a:cs typeface="Microsoft YaHei"/>
            </a:endParaRPr>
          </a:p>
        </p:txBody>
      </p:sp>
      <p:sp>
        <p:nvSpPr>
          <p:cNvPr id="2124" name="textbox 2124"/>
          <p:cNvSpPr/>
          <p:nvPr/>
        </p:nvSpPr>
        <p:spPr>
          <a:xfrm>
            <a:off x="920278" y="1887954"/>
            <a:ext cx="10116819" cy="591184"/>
          </a:xfrm>
          <a:prstGeom prst="rect">
            <a:avLst/>
          </a:prstGeom>
          <a:noFill/>
          <a:ln w="0" cap="flat">
            <a:noFill/>
            <a:prstDash val="solid"/>
            <a:miter lim="0"/>
          </a:ln>
        </p:spPr>
        <p:txBody>
          <a:bodyPr vert="horz" wrap="square" lIns="0" tIns="0" rIns="0" bIns="0"/>
          <a:lstStyle/>
          <a:p>
            <a:pPr algn="l" rtl="0" eaLnBrk="0">
              <a:lnSpc>
                <a:spcPct val="18141"/>
              </a:lnSpc>
              <a:tabLst/>
            </a:pPr>
            <a:endParaRPr sz="100" dirty="0">
              <a:latin typeface="Arial"/>
              <a:ea typeface="Arial"/>
              <a:cs typeface="Arial"/>
            </a:endParaRPr>
          </a:p>
          <a:p>
            <a:pPr marL="33655" indent="80010" algn="l" rtl="0" eaLnBrk="0">
              <a:lnSpc>
                <a:spcPct val="118000"/>
              </a:lnSpc>
              <a:tabLst/>
            </a:pPr>
            <a:r>
              <a:rPr sz="1600" kern="0" spc="90" dirty="0">
                <a:solidFill>
                  <a:srgbClr val="000000">
                    <a:alpha val="100000"/>
                  </a:srgbClr>
                </a:solidFill>
                <a:latin typeface="Microsoft YaHei"/>
                <a:ea typeface="Microsoft YaHei"/>
                <a:cs typeface="Microsoft YaHei"/>
              </a:rPr>
              <a:t>（ 一 ）燃气相对密度大于等于0</a:t>
            </a:r>
            <a:r>
              <a:rPr sz="1600" kern="0" spc="-270" dirty="0">
                <a:solidFill>
                  <a:srgbClr val="000000">
                    <a:alpha val="100000"/>
                  </a:srgbClr>
                </a:solidFill>
                <a:latin typeface="Microsoft YaHei"/>
                <a:ea typeface="Microsoft YaHei"/>
                <a:cs typeface="Microsoft YaHei"/>
              </a:rPr>
              <a:t> </a:t>
            </a:r>
            <a:r>
              <a:rPr sz="1600" kern="0" spc="90" dirty="0">
                <a:solidFill>
                  <a:srgbClr val="000000">
                    <a:alpha val="100000"/>
                  </a:srgbClr>
                </a:solidFill>
                <a:latin typeface="Microsoft YaHei"/>
                <a:ea typeface="Microsoft YaHei"/>
                <a:cs typeface="Microsoft YaHei"/>
              </a:rPr>
              <a:t>.</a:t>
            </a:r>
            <a:r>
              <a:rPr sz="1600" kern="0" spc="-280" dirty="0">
                <a:solidFill>
                  <a:srgbClr val="000000">
                    <a:alpha val="100000"/>
                  </a:srgbClr>
                </a:solidFill>
                <a:latin typeface="Microsoft YaHei"/>
                <a:ea typeface="Microsoft YaHei"/>
                <a:cs typeface="Microsoft YaHei"/>
              </a:rPr>
              <a:t> </a:t>
            </a:r>
            <a:r>
              <a:rPr sz="1600" kern="0" spc="90" dirty="0">
                <a:solidFill>
                  <a:srgbClr val="000000">
                    <a:alpha val="100000"/>
                  </a:srgbClr>
                </a:solidFill>
                <a:latin typeface="Microsoft YaHei"/>
                <a:ea typeface="Microsoft YaHei"/>
                <a:cs typeface="Microsoft YaHei"/>
              </a:rPr>
              <a:t>75的</a:t>
            </a:r>
            <a:r>
              <a:rPr sz="1600" kern="0" spc="80" dirty="0">
                <a:solidFill>
                  <a:srgbClr val="000000">
                    <a:alpha val="100000"/>
                  </a:srgbClr>
                </a:solidFill>
                <a:latin typeface="Microsoft YaHei"/>
                <a:ea typeface="Microsoft YaHei"/>
                <a:cs typeface="Microsoft YaHei"/>
              </a:rPr>
              <a:t>燃气管道</a:t>
            </a:r>
            <a:r>
              <a:rPr sz="1600" kern="0" spc="-260" dirty="0">
                <a:solidFill>
                  <a:srgbClr val="000000">
                    <a:alpha val="100000"/>
                  </a:srgbClr>
                </a:solidFill>
                <a:latin typeface="Microsoft YaHei"/>
                <a:ea typeface="Microsoft YaHei"/>
                <a:cs typeface="Microsoft YaHei"/>
              </a:rPr>
              <a:t> </a:t>
            </a:r>
            <a:r>
              <a:rPr sz="1600" kern="0" spc="80" dirty="0">
                <a:solidFill>
                  <a:srgbClr val="000000">
                    <a:alpha val="100000"/>
                  </a:srgbClr>
                </a:solidFill>
                <a:latin typeface="Microsoft YaHei"/>
                <a:ea typeface="Microsoft YaHei"/>
                <a:cs typeface="Microsoft YaHei"/>
              </a:rPr>
              <a:t>、</a:t>
            </a:r>
            <a:r>
              <a:rPr sz="1600" kern="0" spc="-300" dirty="0">
                <a:solidFill>
                  <a:srgbClr val="000000">
                    <a:alpha val="100000"/>
                  </a:srgbClr>
                </a:solidFill>
                <a:latin typeface="Microsoft YaHei"/>
                <a:ea typeface="Microsoft YaHei"/>
                <a:cs typeface="Microsoft YaHei"/>
              </a:rPr>
              <a:t> </a:t>
            </a:r>
            <a:r>
              <a:rPr sz="1600" kern="0" spc="80" dirty="0">
                <a:solidFill>
                  <a:srgbClr val="000000">
                    <a:alpha val="100000"/>
                  </a:srgbClr>
                </a:solidFill>
                <a:latin typeface="Microsoft YaHei"/>
                <a:ea typeface="Microsoft YaHei"/>
                <a:cs typeface="Microsoft YaHei"/>
              </a:rPr>
              <a:t>调压装置和燃具等设置在地下室</a:t>
            </a:r>
            <a:r>
              <a:rPr sz="1600" kern="0" spc="-260" dirty="0">
                <a:solidFill>
                  <a:srgbClr val="000000">
                    <a:alpha val="100000"/>
                  </a:srgbClr>
                </a:solidFill>
                <a:latin typeface="Microsoft YaHei"/>
                <a:ea typeface="Microsoft YaHei"/>
                <a:cs typeface="Microsoft YaHei"/>
              </a:rPr>
              <a:t> </a:t>
            </a:r>
            <a:r>
              <a:rPr sz="1600" kern="0" spc="80" dirty="0">
                <a:solidFill>
                  <a:srgbClr val="000000">
                    <a:alpha val="100000"/>
                  </a:srgbClr>
                </a:solidFill>
                <a:latin typeface="Microsoft YaHei"/>
                <a:ea typeface="Microsoft YaHei"/>
                <a:cs typeface="Microsoft YaHei"/>
              </a:rPr>
              <a:t>、</a:t>
            </a:r>
            <a:r>
              <a:rPr sz="1600" kern="0" spc="-290" dirty="0">
                <a:solidFill>
                  <a:srgbClr val="000000">
                    <a:alpha val="100000"/>
                  </a:srgbClr>
                </a:solidFill>
                <a:latin typeface="Microsoft YaHei"/>
                <a:ea typeface="Microsoft YaHei"/>
                <a:cs typeface="Microsoft YaHei"/>
              </a:rPr>
              <a:t> </a:t>
            </a:r>
            <a:r>
              <a:rPr sz="1600" kern="0" spc="80" dirty="0">
                <a:solidFill>
                  <a:srgbClr val="000000">
                    <a:alpha val="100000"/>
                  </a:srgbClr>
                </a:solidFill>
                <a:latin typeface="Microsoft YaHei"/>
                <a:ea typeface="Microsoft YaHei"/>
                <a:cs typeface="Microsoft YaHei"/>
              </a:rPr>
              <a:t>半地下室</a:t>
            </a:r>
            <a:r>
              <a:rPr sz="1600" kern="0" spc="-260" dirty="0">
                <a:solidFill>
                  <a:srgbClr val="000000">
                    <a:alpha val="100000"/>
                  </a:srgbClr>
                </a:solidFill>
                <a:latin typeface="Microsoft YaHei"/>
                <a:ea typeface="Microsoft YaHei"/>
                <a:cs typeface="Microsoft YaHei"/>
              </a:rPr>
              <a:t> </a:t>
            </a:r>
            <a:r>
              <a:rPr sz="1600" kern="0" spc="80" dirty="0">
                <a:solidFill>
                  <a:srgbClr val="000000">
                    <a:alpha val="100000"/>
                  </a:srgbClr>
                </a:solidFill>
                <a:latin typeface="Microsoft YaHei"/>
                <a:ea typeface="Microsoft YaHei"/>
                <a:cs typeface="Microsoft YaHei"/>
              </a:rPr>
              <a:t>、</a:t>
            </a:r>
            <a:r>
              <a:rPr sz="1600" kern="0" spc="-320" dirty="0">
                <a:solidFill>
                  <a:srgbClr val="000000">
                    <a:alpha val="100000"/>
                  </a:srgbClr>
                </a:solidFill>
                <a:latin typeface="Microsoft YaHei"/>
                <a:ea typeface="Microsoft YaHei"/>
                <a:cs typeface="Microsoft YaHei"/>
              </a:rPr>
              <a:t> </a:t>
            </a:r>
            <a:r>
              <a:rPr sz="1600" kern="0" spc="80" dirty="0">
                <a:solidFill>
                  <a:srgbClr val="000000">
                    <a:alpha val="100000"/>
                  </a:srgbClr>
                </a:solidFill>
                <a:latin typeface="Microsoft YaHei"/>
                <a:ea typeface="Microsoft YaHei"/>
                <a:cs typeface="Microsoft YaHei"/>
              </a:rPr>
              <a:t>地下箱体</a:t>
            </a:r>
            <a:r>
              <a:rPr sz="1600" kern="0" spc="0" dirty="0">
                <a:solidFill>
                  <a:srgbClr val="000000">
                    <a:alpha val="100000"/>
                  </a:srgbClr>
                </a:solidFill>
                <a:latin typeface="Microsoft YaHei"/>
                <a:ea typeface="Microsoft YaHei"/>
                <a:cs typeface="Microsoft YaHei"/>
              </a:rPr>
              <a:t> </a:t>
            </a:r>
            <a:r>
              <a:rPr sz="1600" kern="0" spc="120" dirty="0">
                <a:solidFill>
                  <a:srgbClr val="000000">
                    <a:alpha val="100000"/>
                  </a:srgbClr>
                </a:solidFill>
                <a:latin typeface="Microsoft YaHei"/>
                <a:ea typeface="Microsoft YaHei"/>
                <a:cs typeface="Microsoft YaHei"/>
              </a:rPr>
              <a:t>及其他密闭地下空间内 ；</a:t>
            </a:r>
            <a:endParaRPr sz="1600" dirty="0">
              <a:latin typeface="Microsoft YaHei"/>
              <a:ea typeface="Microsoft YaHei"/>
              <a:cs typeface="Microsoft YaHei"/>
            </a:endParaRPr>
          </a:p>
        </p:txBody>
      </p:sp>
      <p:pic>
        <p:nvPicPr>
          <p:cNvPr id="2126" name="picture 2126"/>
          <p:cNvPicPr>
            <a:picLocks noChangeAspect="1"/>
          </p:cNvPicPr>
          <p:nvPr/>
        </p:nvPicPr>
        <p:blipFill>
          <a:blip r:embed="rId2"/>
          <a:stretch>
            <a:fillRect/>
          </a:stretch>
        </p:blipFill>
        <p:spPr>
          <a:xfrm rot="21600000">
            <a:off x="4608575" y="4700016"/>
            <a:ext cx="1892808" cy="1728216"/>
          </a:xfrm>
          <a:prstGeom prst="rect">
            <a:avLst/>
          </a:prstGeom>
        </p:spPr>
      </p:pic>
      <p:pic>
        <p:nvPicPr>
          <p:cNvPr id="2128" name="picture 2128"/>
          <p:cNvPicPr>
            <a:picLocks noChangeAspect="1"/>
          </p:cNvPicPr>
          <p:nvPr/>
        </p:nvPicPr>
        <p:blipFill>
          <a:blip r:embed="rId3"/>
          <a:stretch>
            <a:fillRect/>
          </a:stretch>
        </p:blipFill>
        <p:spPr>
          <a:xfrm rot="21600000">
            <a:off x="11472671" y="0"/>
            <a:ext cx="719328" cy="720852"/>
          </a:xfrm>
          <a:prstGeom prst="rect">
            <a:avLst/>
          </a:prstGeom>
        </p:spPr>
      </p:pic>
      <p:pic>
        <p:nvPicPr>
          <p:cNvPr id="2130" name="picture 2130"/>
          <p:cNvPicPr>
            <a:picLocks noChangeAspect="1"/>
          </p:cNvPicPr>
          <p:nvPr/>
        </p:nvPicPr>
        <p:blipFill>
          <a:blip r:embed="rId4"/>
          <a:stretch>
            <a:fillRect/>
          </a:stretch>
        </p:blipFill>
        <p:spPr>
          <a:xfrm rot="21600000">
            <a:off x="0" y="6138671"/>
            <a:ext cx="720852" cy="719328"/>
          </a:xfrm>
          <a:prstGeom prst="rect">
            <a:avLst/>
          </a:prstGeom>
        </p:spPr>
      </p:pic>
      <p:pic>
        <p:nvPicPr>
          <p:cNvPr id="2132" name="picture 2132"/>
          <p:cNvPicPr>
            <a:picLocks noChangeAspect="1"/>
          </p:cNvPicPr>
          <p:nvPr/>
        </p:nvPicPr>
        <p:blipFill>
          <a:blip r:embed="rId5"/>
          <a:stretch>
            <a:fillRect/>
          </a:stretch>
        </p:blipFill>
        <p:spPr>
          <a:xfrm rot="21600000">
            <a:off x="720725" y="1704975"/>
            <a:ext cx="10751184" cy="12700"/>
          </a:xfrm>
          <a:prstGeom prst="rect">
            <a:avLst/>
          </a:prstGeom>
        </p:spPr>
      </p:pic>
    </p:spTree>
  </p:cSld>
  <p:clrMapOvr>
    <a:masterClrMapping/>
  </p:clrMapOvr>
</p:sld>
</file>

<file path=ppt/slides/slide99.xml><?xml version="1.0" encoding="utf-8"?>
<p:sld xmlns:a16="http://schemas.microsoft.com/office/drawing/2014/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34" name="rect 2134"/>
          <p:cNvSpPr/>
          <p:nvPr/>
        </p:nvSpPr>
        <p:spPr>
          <a:xfrm>
            <a:off x="0" y="0"/>
            <a:ext cx="12192000" cy="6858000"/>
          </a:xfrm>
          <a:prstGeom prst="rect">
            <a:avLst/>
          </a:prstGeom>
          <a:solidFill>
            <a:srgbClr val="E4F4FB">
              <a:alpha val="100000"/>
            </a:srgbClr>
          </a:solidFill>
          <a:ln w="0" cap="flat">
            <a:noFill/>
            <a:prstDash val="solid"/>
            <a:miter lim="0"/>
          </a:ln>
        </p:spPr>
        <p:txBody>
          <a:bodyPr rtlCol="0"/>
          <a:lstStyle/>
          <a:p>
            <a:pPr algn="ctr"/>
            <a:endParaRPr lang="zh-CN" altLang="en-US"/>
          </a:p>
        </p:txBody>
      </p:sp>
      <p:graphicFrame>
        <p:nvGraphicFramePr>
          <p:cNvPr id="2136" name="table 2136"/>
          <p:cNvGraphicFramePr>
            <a:graphicFrameLocks noGrp="1"/>
          </p:cNvGraphicFramePr>
          <p:nvPr/>
        </p:nvGraphicFramePr>
        <p:xfrm>
          <a:off x="720725" y="1704975"/>
          <a:ext cx="10750550" cy="4106544"/>
        </p:xfrm>
        <a:graphic>
          <a:graphicData uri="http://schemas.openxmlformats.org/drawingml/2006/table">
            <a:tbl>
              <a:tblPr/>
              <a:tblGrid>
                <a:gridCol w="10750550">
                  <a:extLst>
                    <a:ext uri="{9D8B030D-6E8A-4147-A177-3AD203B41FA5}">
                      <a16:colId xmlns:a16="http://schemas.microsoft.com/office/drawing/2014/main" val="20000"/>
                    </a:ext>
                  </a:extLst>
                </a:gridCol>
              </a:tblGrid>
              <a:tr h="928369">
                <a:tc>
                  <a:txBody>
                    <a:bodyPr/>
                    <a:lstStyle/>
                    <a:p>
                      <a:pPr algn="l" rtl="0" eaLnBrk="0">
                        <a:lnSpc>
                          <a:spcPct val="105000"/>
                        </a:lnSpc>
                        <a:tabLst/>
                      </a:pPr>
                      <a:endParaRPr sz="1000" dirty="0">
                        <a:latin typeface="Arial"/>
                        <a:ea typeface="Arial"/>
                        <a:cs typeface="Arial"/>
                      </a:endParaRPr>
                    </a:p>
                    <a:p>
                      <a:pPr algn="l" rtl="0" eaLnBrk="0">
                        <a:lnSpc>
                          <a:spcPct val="8905"/>
                        </a:lnSpc>
                        <a:tabLst/>
                      </a:pPr>
                      <a:endParaRPr sz="100" dirty="0">
                        <a:latin typeface="Arial"/>
                        <a:ea typeface="Arial"/>
                        <a:cs typeface="Arial"/>
                      </a:endParaRPr>
                    </a:p>
                    <a:p>
                      <a:pPr marL="233045" indent="80010" algn="l" rtl="0" eaLnBrk="0">
                        <a:lnSpc>
                          <a:spcPct val="123000"/>
                        </a:lnSpc>
                        <a:tabLst/>
                      </a:pPr>
                      <a:r>
                        <a:rPr sz="1600" kern="0" spc="90" dirty="0">
                          <a:solidFill>
                            <a:srgbClr val="000000">
                              <a:alpha val="100000"/>
                            </a:srgbClr>
                          </a:solidFill>
                          <a:latin typeface="Microsoft YaHei"/>
                          <a:ea typeface="Microsoft YaHei"/>
                          <a:cs typeface="Microsoft YaHei"/>
                        </a:rPr>
                        <a:t>（ 一 ）燃气相对密度大于等于0</a:t>
                      </a:r>
                      <a:r>
                        <a:rPr sz="1600" kern="0" spc="-270" dirty="0">
                          <a:solidFill>
                            <a:srgbClr val="000000">
                              <a:alpha val="100000"/>
                            </a:srgbClr>
                          </a:solidFill>
                          <a:latin typeface="Microsoft YaHei"/>
                          <a:ea typeface="Microsoft YaHei"/>
                          <a:cs typeface="Microsoft YaHei"/>
                        </a:rPr>
                        <a:t> </a:t>
                      </a:r>
                      <a:r>
                        <a:rPr sz="1600" kern="0" spc="90" dirty="0">
                          <a:solidFill>
                            <a:srgbClr val="000000">
                              <a:alpha val="100000"/>
                            </a:srgbClr>
                          </a:solidFill>
                          <a:latin typeface="Microsoft YaHei"/>
                          <a:ea typeface="Microsoft YaHei"/>
                          <a:cs typeface="Microsoft YaHei"/>
                        </a:rPr>
                        <a:t>.</a:t>
                      </a:r>
                      <a:r>
                        <a:rPr sz="1600" kern="0" spc="-280" dirty="0">
                          <a:solidFill>
                            <a:srgbClr val="000000">
                              <a:alpha val="100000"/>
                            </a:srgbClr>
                          </a:solidFill>
                          <a:latin typeface="Microsoft YaHei"/>
                          <a:ea typeface="Microsoft YaHei"/>
                          <a:cs typeface="Microsoft YaHei"/>
                        </a:rPr>
                        <a:t> </a:t>
                      </a:r>
                      <a:r>
                        <a:rPr sz="1600" kern="0" spc="90" dirty="0">
                          <a:solidFill>
                            <a:srgbClr val="000000">
                              <a:alpha val="100000"/>
                            </a:srgbClr>
                          </a:solidFill>
                          <a:latin typeface="Microsoft YaHei"/>
                          <a:ea typeface="Microsoft YaHei"/>
                          <a:cs typeface="Microsoft YaHei"/>
                        </a:rPr>
                        <a:t>75的</a:t>
                      </a:r>
                      <a:r>
                        <a:rPr sz="1600" kern="0" spc="80" dirty="0">
                          <a:solidFill>
                            <a:srgbClr val="000000">
                              <a:alpha val="100000"/>
                            </a:srgbClr>
                          </a:solidFill>
                          <a:latin typeface="Microsoft YaHei"/>
                          <a:ea typeface="Microsoft YaHei"/>
                          <a:cs typeface="Microsoft YaHei"/>
                        </a:rPr>
                        <a:t>燃气管道</a:t>
                      </a:r>
                      <a:r>
                        <a:rPr sz="1600" kern="0" spc="-260" dirty="0">
                          <a:solidFill>
                            <a:srgbClr val="000000">
                              <a:alpha val="100000"/>
                            </a:srgbClr>
                          </a:solidFill>
                          <a:latin typeface="Microsoft YaHei"/>
                          <a:ea typeface="Microsoft YaHei"/>
                          <a:cs typeface="Microsoft YaHei"/>
                        </a:rPr>
                        <a:t> </a:t>
                      </a:r>
                      <a:r>
                        <a:rPr sz="1600" kern="0" spc="80" dirty="0">
                          <a:solidFill>
                            <a:srgbClr val="000000">
                              <a:alpha val="100000"/>
                            </a:srgbClr>
                          </a:solidFill>
                          <a:latin typeface="Microsoft YaHei"/>
                          <a:ea typeface="Microsoft YaHei"/>
                          <a:cs typeface="Microsoft YaHei"/>
                        </a:rPr>
                        <a:t>、</a:t>
                      </a:r>
                      <a:r>
                        <a:rPr sz="1600" kern="0" spc="-300" dirty="0">
                          <a:solidFill>
                            <a:srgbClr val="000000">
                              <a:alpha val="100000"/>
                            </a:srgbClr>
                          </a:solidFill>
                          <a:latin typeface="Microsoft YaHei"/>
                          <a:ea typeface="Microsoft YaHei"/>
                          <a:cs typeface="Microsoft YaHei"/>
                        </a:rPr>
                        <a:t> </a:t>
                      </a:r>
                      <a:r>
                        <a:rPr sz="1600" kern="0" spc="80" dirty="0">
                          <a:solidFill>
                            <a:srgbClr val="000000">
                              <a:alpha val="100000"/>
                            </a:srgbClr>
                          </a:solidFill>
                          <a:latin typeface="Microsoft YaHei"/>
                          <a:ea typeface="Microsoft YaHei"/>
                          <a:cs typeface="Microsoft YaHei"/>
                        </a:rPr>
                        <a:t>调压装置和燃具等设置在地下室</a:t>
                      </a:r>
                      <a:r>
                        <a:rPr sz="1600" kern="0" spc="-260" dirty="0">
                          <a:solidFill>
                            <a:srgbClr val="000000">
                              <a:alpha val="100000"/>
                            </a:srgbClr>
                          </a:solidFill>
                          <a:latin typeface="Microsoft YaHei"/>
                          <a:ea typeface="Microsoft YaHei"/>
                          <a:cs typeface="Microsoft YaHei"/>
                        </a:rPr>
                        <a:t> </a:t>
                      </a:r>
                      <a:r>
                        <a:rPr sz="1600" kern="0" spc="80" dirty="0">
                          <a:solidFill>
                            <a:srgbClr val="000000">
                              <a:alpha val="100000"/>
                            </a:srgbClr>
                          </a:solidFill>
                          <a:latin typeface="Microsoft YaHei"/>
                          <a:ea typeface="Microsoft YaHei"/>
                          <a:cs typeface="Microsoft YaHei"/>
                        </a:rPr>
                        <a:t>、</a:t>
                      </a:r>
                      <a:r>
                        <a:rPr sz="1600" kern="0" spc="-290" dirty="0">
                          <a:solidFill>
                            <a:srgbClr val="000000">
                              <a:alpha val="100000"/>
                            </a:srgbClr>
                          </a:solidFill>
                          <a:latin typeface="Microsoft YaHei"/>
                          <a:ea typeface="Microsoft YaHei"/>
                          <a:cs typeface="Microsoft YaHei"/>
                        </a:rPr>
                        <a:t> </a:t>
                      </a:r>
                      <a:r>
                        <a:rPr sz="1600" kern="0" spc="80" dirty="0">
                          <a:solidFill>
                            <a:srgbClr val="000000">
                              <a:alpha val="100000"/>
                            </a:srgbClr>
                          </a:solidFill>
                          <a:latin typeface="Microsoft YaHei"/>
                          <a:ea typeface="Microsoft YaHei"/>
                          <a:cs typeface="Microsoft YaHei"/>
                        </a:rPr>
                        <a:t>半地下室</a:t>
                      </a:r>
                      <a:r>
                        <a:rPr sz="1600" kern="0" spc="-260" dirty="0">
                          <a:solidFill>
                            <a:srgbClr val="000000">
                              <a:alpha val="100000"/>
                            </a:srgbClr>
                          </a:solidFill>
                          <a:latin typeface="Microsoft YaHei"/>
                          <a:ea typeface="Microsoft YaHei"/>
                          <a:cs typeface="Microsoft YaHei"/>
                        </a:rPr>
                        <a:t> </a:t>
                      </a:r>
                      <a:r>
                        <a:rPr sz="1600" kern="0" spc="80" dirty="0">
                          <a:solidFill>
                            <a:srgbClr val="000000">
                              <a:alpha val="100000"/>
                            </a:srgbClr>
                          </a:solidFill>
                          <a:latin typeface="Microsoft YaHei"/>
                          <a:ea typeface="Microsoft YaHei"/>
                          <a:cs typeface="Microsoft YaHei"/>
                        </a:rPr>
                        <a:t>、</a:t>
                      </a:r>
                      <a:r>
                        <a:rPr sz="1600" kern="0" spc="-320" dirty="0">
                          <a:solidFill>
                            <a:srgbClr val="000000">
                              <a:alpha val="100000"/>
                            </a:srgbClr>
                          </a:solidFill>
                          <a:latin typeface="Microsoft YaHei"/>
                          <a:ea typeface="Microsoft YaHei"/>
                          <a:cs typeface="Microsoft YaHei"/>
                        </a:rPr>
                        <a:t> </a:t>
                      </a:r>
                      <a:r>
                        <a:rPr sz="1600" kern="0" spc="80" dirty="0">
                          <a:solidFill>
                            <a:srgbClr val="000000">
                              <a:alpha val="100000"/>
                            </a:srgbClr>
                          </a:solidFill>
                          <a:latin typeface="Microsoft YaHei"/>
                          <a:ea typeface="Microsoft YaHei"/>
                          <a:cs typeface="Microsoft YaHei"/>
                        </a:rPr>
                        <a:t>地下箱体</a:t>
                      </a:r>
                      <a:r>
                        <a:rPr sz="1600" kern="0" spc="0" dirty="0">
                          <a:solidFill>
                            <a:srgbClr val="000000">
                              <a:alpha val="100000"/>
                            </a:srgbClr>
                          </a:solidFill>
                          <a:latin typeface="Microsoft YaHei"/>
                          <a:ea typeface="Microsoft YaHei"/>
                          <a:cs typeface="Microsoft YaHei"/>
                        </a:rPr>
                        <a:t>        </a:t>
                      </a:r>
                      <a:r>
                        <a:rPr sz="1600" kern="0" spc="120" dirty="0">
                          <a:solidFill>
                            <a:srgbClr val="000000">
                              <a:alpha val="100000"/>
                            </a:srgbClr>
                          </a:solidFill>
                          <a:latin typeface="Microsoft YaHei"/>
                          <a:ea typeface="Microsoft YaHei"/>
                          <a:cs typeface="Microsoft YaHei"/>
                        </a:rPr>
                        <a:t>及其他密闭地下空间内 ；</a:t>
                      </a:r>
                      <a:endParaRPr sz="1600" dirty="0">
                        <a:latin typeface="Microsoft YaHei"/>
                        <a:ea typeface="Microsoft YaHei"/>
                        <a:cs typeface="Microsoft YaHei"/>
                      </a:endParaRPr>
                    </a:p>
                  </a:txBody>
                  <a:tcPr marL="0" marR="0" marT="0" marB="0">
                    <a:lnL>
                      <a:noFill/>
                    </a:lnL>
                    <a:lnR>
                      <a:noFill/>
                    </a:lnR>
                    <a:lnT w="12700" cap="flat" cmpd="sng" algn="ctr">
                      <a:solidFill>
                        <a:srgbClr val="8EBFD6"/>
                      </a:solidFill>
                      <a:prstDash val="solid"/>
                      <a:round/>
                      <a:headEnd type="none" w="med" len="med"/>
                      <a:tailEnd type="none" w="med" len="med"/>
                    </a:lnT>
                    <a:lnB w="12700" cap="flat" cmpd="sng" algn="ctr">
                      <a:solidFill>
                        <a:srgbClr val="8EBFD6"/>
                      </a:solidFill>
                      <a:prstDash val="solid"/>
                      <a:round/>
                      <a:headEnd type="none" w="med" len="med"/>
                      <a:tailEnd type="none" w="med" len="med"/>
                    </a:lnB>
                    <a:solidFill>
                      <a:srgbClr val="B9D6E6"/>
                    </a:solidFill>
                  </a:tcPr>
                </a:tc>
                <a:extLst>
                  <a:ext uri="{0D108BD9-81ED-4DB2-BD59-A6C34878D82A}">
                    <a16:rowId xmlns:a16="http://schemas.microsoft.com/office/drawing/2014/main" val="10000"/>
                  </a:ext>
                </a:extLst>
              </a:tr>
              <a:tr h="3178175">
                <a:tc>
                  <a:txBody>
                    <a:bodyPr/>
                    <a:lstStyle/>
                    <a:p>
                      <a:pPr algn="l" rtl="0" eaLnBrk="0">
                        <a:lnSpc>
                          <a:spcPct val="109000"/>
                        </a:lnSpc>
                        <a:tabLst/>
                      </a:pPr>
                      <a:endParaRPr sz="1000" dirty="0">
                        <a:latin typeface="Arial"/>
                        <a:ea typeface="Arial"/>
                        <a:cs typeface="Arial"/>
                      </a:endParaRPr>
                    </a:p>
                    <a:p>
                      <a:pPr algn="l" rtl="0" eaLnBrk="0">
                        <a:lnSpc>
                          <a:spcPct val="109000"/>
                        </a:lnSpc>
                        <a:tabLst/>
                      </a:pPr>
                      <a:endParaRPr sz="1000" dirty="0">
                        <a:latin typeface="Arial"/>
                        <a:ea typeface="Arial"/>
                        <a:cs typeface="Arial"/>
                      </a:endParaRPr>
                    </a:p>
                    <a:p>
                      <a:pPr algn="l" rtl="0" eaLnBrk="0">
                        <a:lnSpc>
                          <a:spcPct val="109000"/>
                        </a:lnSpc>
                        <a:tabLst/>
                      </a:pPr>
                      <a:endParaRPr sz="1000" dirty="0">
                        <a:latin typeface="Arial"/>
                        <a:ea typeface="Arial"/>
                        <a:cs typeface="Arial"/>
                      </a:endParaRPr>
                    </a:p>
                    <a:p>
                      <a:pPr algn="l" rtl="0" eaLnBrk="0">
                        <a:lnSpc>
                          <a:spcPct val="110000"/>
                        </a:lnSpc>
                        <a:tabLst/>
                      </a:pPr>
                      <a:endParaRPr sz="1000" dirty="0">
                        <a:latin typeface="Arial"/>
                        <a:ea typeface="Arial"/>
                        <a:cs typeface="Arial"/>
                      </a:endParaRPr>
                    </a:p>
                    <a:p>
                      <a:pPr marL="232409" indent="112395" algn="l" rtl="0" eaLnBrk="0">
                        <a:lnSpc>
                          <a:spcPct val="125000"/>
                        </a:lnSpc>
                        <a:tabLst/>
                      </a:pPr>
                      <a:r>
                        <a:rPr sz="1600" kern="0" spc="110" dirty="0">
                          <a:solidFill>
                            <a:srgbClr val="FF0000">
                              <a:alpha val="100000"/>
                            </a:srgbClr>
                          </a:solidFill>
                          <a:latin typeface="Microsoft YaHei"/>
                          <a:ea typeface="Microsoft YaHei"/>
                          <a:cs typeface="Microsoft YaHei"/>
                        </a:rPr>
                        <a:t>〖解读〗</a:t>
                      </a:r>
                      <a:r>
                        <a:rPr sz="1600" kern="0" spc="-190" dirty="0">
                          <a:solidFill>
                            <a:srgbClr val="FF0000">
                              <a:alpha val="100000"/>
                            </a:srgbClr>
                          </a:solidFill>
                          <a:latin typeface="Microsoft YaHei"/>
                          <a:ea typeface="Microsoft YaHei"/>
                          <a:cs typeface="Microsoft YaHei"/>
                        </a:rPr>
                        <a:t> </a:t>
                      </a:r>
                      <a:r>
                        <a:rPr sz="1600" kern="0" spc="110" dirty="0">
                          <a:solidFill>
                            <a:srgbClr val="000000">
                              <a:alpha val="100000"/>
                            </a:srgbClr>
                          </a:solidFill>
                          <a:latin typeface="Microsoft YaHei"/>
                          <a:ea typeface="Microsoft YaHei"/>
                          <a:cs typeface="Microsoft YaHei"/>
                        </a:rPr>
                        <a:t>燃气的泄漏是存在危险的 ，泄漏后的集聚给事故的发生创造了条件</a:t>
                      </a:r>
                      <a:r>
                        <a:rPr sz="1600" kern="0" spc="-250" dirty="0">
                          <a:solidFill>
                            <a:srgbClr val="000000">
                              <a:alpha val="100000"/>
                            </a:srgbClr>
                          </a:solidFill>
                          <a:latin typeface="Microsoft YaHei"/>
                          <a:ea typeface="Microsoft YaHei"/>
                          <a:cs typeface="Microsoft YaHei"/>
                        </a:rPr>
                        <a:t> </a:t>
                      </a:r>
                      <a:r>
                        <a:rPr sz="1600" kern="0" spc="110" dirty="0">
                          <a:solidFill>
                            <a:srgbClr val="000000">
                              <a:alpha val="100000"/>
                            </a:srgbClr>
                          </a:solidFill>
                          <a:latin typeface="Microsoft YaHei"/>
                          <a:ea typeface="Microsoft YaHei"/>
                          <a:cs typeface="Microsoft YaHei"/>
                        </a:rPr>
                        <a:t>。</a:t>
                      </a:r>
                      <a:r>
                        <a:rPr sz="1600" kern="0" spc="-310" dirty="0">
                          <a:solidFill>
                            <a:srgbClr val="000000">
                              <a:alpha val="100000"/>
                            </a:srgbClr>
                          </a:solidFill>
                          <a:latin typeface="Microsoft YaHei"/>
                          <a:ea typeface="Microsoft YaHei"/>
                          <a:cs typeface="Microsoft YaHei"/>
                        </a:rPr>
                        <a:t> </a:t>
                      </a:r>
                      <a:r>
                        <a:rPr sz="1600" kern="0" spc="110" dirty="0">
                          <a:solidFill>
                            <a:srgbClr val="000000">
                              <a:alpha val="100000"/>
                            </a:srgbClr>
                          </a:solidFill>
                          <a:latin typeface="Microsoft YaHei"/>
                          <a:ea typeface="Microsoft YaHei"/>
                          <a:cs typeface="Microsoft YaHei"/>
                        </a:rPr>
                        <a:t>所以在设置燃气设备管道和</a:t>
                      </a:r>
                      <a:r>
                        <a:rPr sz="1600" kern="0" spc="0" dirty="0">
                          <a:solidFill>
                            <a:srgbClr val="000000">
                              <a:alpha val="100000"/>
                            </a:srgbClr>
                          </a:solidFill>
                          <a:latin typeface="Microsoft YaHei"/>
                          <a:ea typeface="Microsoft YaHei"/>
                          <a:cs typeface="Microsoft YaHei"/>
                        </a:rPr>
                        <a:t>     </a:t>
                      </a:r>
                      <a:r>
                        <a:rPr sz="1600" kern="0" spc="140" dirty="0">
                          <a:solidFill>
                            <a:srgbClr val="000000">
                              <a:alpha val="100000"/>
                            </a:srgbClr>
                          </a:solidFill>
                          <a:latin typeface="Microsoft YaHei"/>
                          <a:ea typeface="Microsoft YaHei"/>
                          <a:cs typeface="Microsoft YaHei"/>
                        </a:rPr>
                        <a:t>燃具的场所加强泄漏监测和通风等技术措施减少集聚</a:t>
                      </a:r>
                      <a:r>
                        <a:rPr sz="1600" kern="0" spc="130" dirty="0">
                          <a:solidFill>
                            <a:srgbClr val="000000">
                              <a:alpha val="100000"/>
                            </a:srgbClr>
                          </a:solidFill>
                          <a:latin typeface="Microsoft YaHei"/>
                          <a:ea typeface="Microsoft YaHei"/>
                          <a:cs typeface="Microsoft YaHei"/>
                        </a:rPr>
                        <a:t>是非常重要的</a:t>
                      </a:r>
                      <a:r>
                        <a:rPr sz="1600" kern="0" spc="-250" dirty="0">
                          <a:solidFill>
                            <a:srgbClr val="000000">
                              <a:alpha val="100000"/>
                            </a:srgbClr>
                          </a:solidFill>
                          <a:latin typeface="Microsoft YaHei"/>
                          <a:ea typeface="Microsoft YaHei"/>
                          <a:cs typeface="Microsoft YaHei"/>
                        </a:rPr>
                        <a:t> </a:t>
                      </a:r>
                      <a:r>
                        <a:rPr sz="1600" kern="0" spc="130" dirty="0">
                          <a:solidFill>
                            <a:srgbClr val="000000">
                              <a:alpha val="100000"/>
                            </a:srgbClr>
                          </a:solidFill>
                          <a:latin typeface="Microsoft YaHei"/>
                          <a:ea typeface="Microsoft YaHei"/>
                          <a:cs typeface="Microsoft YaHei"/>
                        </a:rPr>
                        <a:t>。</a:t>
                      </a:r>
                      <a:r>
                        <a:rPr sz="1600" kern="0" spc="-310" dirty="0">
                          <a:solidFill>
                            <a:srgbClr val="000000">
                              <a:alpha val="100000"/>
                            </a:srgbClr>
                          </a:solidFill>
                          <a:latin typeface="Microsoft YaHei"/>
                          <a:ea typeface="Microsoft YaHei"/>
                          <a:cs typeface="Microsoft YaHei"/>
                        </a:rPr>
                        <a:t> </a:t>
                      </a:r>
                      <a:r>
                        <a:rPr sz="1600" kern="0" spc="130" dirty="0">
                          <a:solidFill>
                            <a:srgbClr val="000000">
                              <a:alpha val="100000"/>
                            </a:srgbClr>
                          </a:solidFill>
                          <a:latin typeface="Microsoft YaHei"/>
                          <a:ea typeface="Microsoft YaHei"/>
                          <a:cs typeface="Microsoft YaHei"/>
                        </a:rPr>
                        <a:t>对于具体场所 ，应根据燃气特性和运</a:t>
                      </a:r>
                      <a:r>
                        <a:rPr sz="1600" kern="0" spc="0" dirty="0">
                          <a:solidFill>
                            <a:srgbClr val="000000">
                              <a:alpha val="100000"/>
                            </a:srgbClr>
                          </a:solidFill>
                          <a:latin typeface="Microsoft YaHei"/>
                          <a:ea typeface="Microsoft YaHei"/>
                          <a:cs typeface="Microsoft YaHei"/>
                        </a:rPr>
                        <a:t>     </a:t>
                      </a:r>
                      <a:r>
                        <a:rPr sz="1600" kern="0" spc="130" dirty="0">
                          <a:solidFill>
                            <a:srgbClr val="000000">
                              <a:alpha val="100000"/>
                            </a:srgbClr>
                          </a:solidFill>
                          <a:latin typeface="Microsoft YaHei"/>
                          <a:ea typeface="Microsoft YaHei"/>
                          <a:cs typeface="Microsoft YaHei"/>
                        </a:rPr>
                        <a:t>行环境采取相应的有效措施</a:t>
                      </a:r>
                      <a:r>
                        <a:rPr sz="1600" kern="0" spc="-260" dirty="0">
                          <a:solidFill>
                            <a:srgbClr val="000000">
                              <a:alpha val="100000"/>
                            </a:srgbClr>
                          </a:solidFill>
                          <a:latin typeface="Microsoft YaHei"/>
                          <a:ea typeface="Microsoft YaHei"/>
                          <a:cs typeface="Microsoft YaHei"/>
                        </a:rPr>
                        <a:t> </a:t>
                      </a:r>
                      <a:r>
                        <a:rPr sz="1600" kern="0" spc="130" dirty="0">
                          <a:solidFill>
                            <a:srgbClr val="000000">
                              <a:alpha val="100000"/>
                            </a:srgbClr>
                          </a:solidFill>
                          <a:latin typeface="Microsoft YaHei"/>
                          <a:ea typeface="Microsoft YaHei"/>
                          <a:cs typeface="Microsoft YaHei"/>
                        </a:rPr>
                        <a:t>。</a:t>
                      </a:r>
                      <a:r>
                        <a:rPr sz="1600" kern="0" spc="-320" dirty="0">
                          <a:solidFill>
                            <a:srgbClr val="000000">
                              <a:alpha val="100000"/>
                            </a:srgbClr>
                          </a:solidFill>
                          <a:latin typeface="Microsoft YaHei"/>
                          <a:ea typeface="Microsoft YaHei"/>
                          <a:cs typeface="Microsoft YaHei"/>
                        </a:rPr>
                        <a:t> </a:t>
                      </a:r>
                      <a:r>
                        <a:rPr sz="1600" kern="0" spc="130" dirty="0">
                          <a:solidFill>
                            <a:srgbClr val="000000">
                              <a:alpha val="100000"/>
                            </a:srgbClr>
                          </a:solidFill>
                          <a:latin typeface="Microsoft YaHei"/>
                          <a:ea typeface="Microsoft YaHei"/>
                          <a:cs typeface="Microsoft YaHei"/>
                        </a:rPr>
                        <a:t>地下室</a:t>
                      </a:r>
                      <a:r>
                        <a:rPr sz="1600" kern="0" spc="-260" dirty="0">
                          <a:solidFill>
                            <a:srgbClr val="000000">
                              <a:alpha val="100000"/>
                            </a:srgbClr>
                          </a:solidFill>
                          <a:latin typeface="Microsoft YaHei"/>
                          <a:ea typeface="Microsoft YaHei"/>
                          <a:cs typeface="Microsoft YaHei"/>
                        </a:rPr>
                        <a:t> </a:t>
                      </a:r>
                      <a:r>
                        <a:rPr sz="1600" kern="0" spc="130" dirty="0">
                          <a:solidFill>
                            <a:srgbClr val="000000">
                              <a:alpha val="100000"/>
                            </a:srgbClr>
                          </a:solidFill>
                          <a:latin typeface="Microsoft YaHei"/>
                          <a:ea typeface="Microsoft YaHei"/>
                          <a:cs typeface="Microsoft YaHei"/>
                        </a:rPr>
                        <a:t>、</a:t>
                      </a:r>
                      <a:r>
                        <a:rPr sz="1600" kern="0" spc="-290" dirty="0">
                          <a:solidFill>
                            <a:srgbClr val="000000">
                              <a:alpha val="100000"/>
                            </a:srgbClr>
                          </a:solidFill>
                          <a:latin typeface="Microsoft YaHei"/>
                          <a:ea typeface="Microsoft YaHei"/>
                          <a:cs typeface="Microsoft YaHei"/>
                        </a:rPr>
                        <a:t> </a:t>
                      </a:r>
                      <a:r>
                        <a:rPr sz="1600" kern="0" spc="130" dirty="0">
                          <a:solidFill>
                            <a:srgbClr val="000000">
                              <a:alpha val="100000"/>
                            </a:srgbClr>
                          </a:solidFill>
                          <a:latin typeface="Microsoft YaHei"/>
                          <a:ea typeface="Microsoft YaHei"/>
                          <a:cs typeface="Microsoft YaHei"/>
                        </a:rPr>
                        <a:t>半地下室和地下</a:t>
                      </a:r>
                      <a:r>
                        <a:rPr sz="1600" kern="0" spc="120" dirty="0">
                          <a:solidFill>
                            <a:srgbClr val="000000">
                              <a:alpha val="100000"/>
                            </a:srgbClr>
                          </a:solidFill>
                          <a:latin typeface="Microsoft YaHei"/>
                          <a:ea typeface="Microsoft YaHei"/>
                          <a:cs typeface="Microsoft YaHei"/>
                        </a:rPr>
                        <a:t>箱内属通风不良场所 ，燃气相对密度大于等于</a:t>
                      </a:r>
                      <a:endParaRPr sz="1600" dirty="0">
                        <a:latin typeface="Microsoft YaHei"/>
                        <a:ea typeface="Microsoft YaHei"/>
                        <a:cs typeface="Microsoft YaHei"/>
                      </a:endParaRPr>
                    </a:p>
                    <a:p>
                      <a:pPr marL="232409" indent="5714" algn="l" rtl="0" eaLnBrk="0">
                        <a:lnSpc>
                          <a:spcPct val="121000"/>
                        </a:lnSpc>
                        <a:spcBef>
                          <a:spcPts val="111"/>
                        </a:spcBef>
                        <a:tabLst/>
                      </a:pPr>
                      <a:r>
                        <a:rPr sz="1600" kern="0" spc="100" dirty="0">
                          <a:solidFill>
                            <a:srgbClr val="000000">
                              <a:alpha val="100000"/>
                            </a:srgbClr>
                          </a:solidFill>
                          <a:latin typeface="Microsoft YaHei"/>
                          <a:ea typeface="Microsoft YaHei"/>
                          <a:cs typeface="Microsoft YaHei"/>
                        </a:rPr>
                        <a:t>0</a:t>
                      </a:r>
                      <a:r>
                        <a:rPr sz="1600" kern="0" spc="-270" dirty="0">
                          <a:solidFill>
                            <a:srgbClr val="000000">
                              <a:alpha val="100000"/>
                            </a:srgbClr>
                          </a:solidFill>
                          <a:latin typeface="Microsoft YaHei"/>
                          <a:ea typeface="Microsoft YaHei"/>
                          <a:cs typeface="Microsoft YaHei"/>
                        </a:rPr>
                        <a:t> </a:t>
                      </a:r>
                      <a:r>
                        <a:rPr sz="1600" kern="0" spc="100" dirty="0">
                          <a:solidFill>
                            <a:srgbClr val="000000">
                              <a:alpha val="100000"/>
                            </a:srgbClr>
                          </a:solidFill>
                          <a:latin typeface="Microsoft YaHei"/>
                          <a:ea typeface="Microsoft YaHei"/>
                          <a:cs typeface="Microsoft YaHei"/>
                        </a:rPr>
                        <a:t>.</a:t>
                      </a:r>
                      <a:r>
                        <a:rPr sz="1600" kern="0" spc="-270" dirty="0">
                          <a:solidFill>
                            <a:srgbClr val="000000">
                              <a:alpha val="100000"/>
                            </a:srgbClr>
                          </a:solidFill>
                          <a:latin typeface="Microsoft YaHei"/>
                          <a:ea typeface="Microsoft YaHei"/>
                          <a:cs typeface="Microsoft YaHei"/>
                        </a:rPr>
                        <a:t> </a:t>
                      </a:r>
                      <a:r>
                        <a:rPr sz="1600" kern="0" spc="100" dirty="0">
                          <a:solidFill>
                            <a:srgbClr val="000000">
                              <a:alpha val="100000"/>
                            </a:srgbClr>
                          </a:solidFill>
                          <a:latin typeface="Microsoft YaHei"/>
                          <a:ea typeface="Microsoft YaHei"/>
                          <a:cs typeface="Microsoft YaHei"/>
                        </a:rPr>
                        <a:t>75</a:t>
                      </a:r>
                      <a:r>
                        <a:rPr sz="1600" kern="0" spc="330" dirty="0">
                          <a:solidFill>
                            <a:srgbClr val="000000">
                              <a:alpha val="100000"/>
                            </a:srgbClr>
                          </a:solidFill>
                          <a:latin typeface="Microsoft YaHei"/>
                          <a:ea typeface="Microsoft YaHei"/>
                          <a:cs typeface="Microsoft YaHei"/>
                        </a:rPr>
                        <a:t> </a:t>
                      </a:r>
                      <a:r>
                        <a:rPr sz="1600" kern="0" spc="100" dirty="0">
                          <a:solidFill>
                            <a:srgbClr val="000000">
                              <a:alpha val="100000"/>
                            </a:srgbClr>
                          </a:solidFill>
                          <a:latin typeface="Microsoft YaHei"/>
                          <a:ea typeface="Microsoft YaHei"/>
                          <a:cs typeface="Microsoft YaHei"/>
                        </a:rPr>
                        <a:t>时 ，泄漏的燃气</a:t>
                      </a:r>
                      <a:r>
                        <a:rPr sz="1600" kern="0" spc="90" dirty="0">
                          <a:solidFill>
                            <a:srgbClr val="000000">
                              <a:alpha val="100000"/>
                            </a:srgbClr>
                          </a:solidFill>
                          <a:latin typeface="Microsoft YaHei"/>
                          <a:ea typeface="Microsoft YaHei"/>
                          <a:cs typeface="Microsoft YaHei"/>
                        </a:rPr>
                        <a:t>不易及时扩散 ，而且地下燃气设施损坏形成的泄漏具有隐蔽性 ，难以发现 ，极容易</a:t>
                      </a:r>
                      <a:r>
                        <a:rPr sz="1600" kern="0" spc="0" dirty="0">
                          <a:solidFill>
                            <a:srgbClr val="000000">
                              <a:alpha val="100000"/>
                            </a:srgbClr>
                          </a:solidFill>
                          <a:latin typeface="Microsoft YaHei"/>
                          <a:ea typeface="Microsoft YaHei"/>
                          <a:cs typeface="Microsoft YaHei"/>
                        </a:rPr>
                        <a:t>       </a:t>
                      </a:r>
                      <a:r>
                        <a:rPr sz="1600" kern="0" spc="100" dirty="0">
                          <a:solidFill>
                            <a:srgbClr val="000000">
                              <a:alpha val="100000"/>
                            </a:srgbClr>
                          </a:solidFill>
                          <a:latin typeface="Microsoft YaHei"/>
                          <a:ea typeface="Microsoft YaHei"/>
                          <a:cs typeface="Microsoft YaHei"/>
                        </a:rPr>
                        <a:t>引发燃气事故和次生灾害</a:t>
                      </a:r>
                      <a:r>
                        <a:rPr sz="1600" kern="0" spc="-260" dirty="0">
                          <a:solidFill>
                            <a:srgbClr val="000000">
                              <a:alpha val="100000"/>
                            </a:srgbClr>
                          </a:solidFill>
                          <a:latin typeface="Microsoft YaHei"/>
                          <a:ea typeface="Microsoft YaHei"/>
                          <a:cs typeface="Microsoft YaHei"/>
                        </a:rPr>
                        <a:t> </a:t>
                      </a:r>
                      <a:r>
                        <a:rPr sz="1600" kern="0" spc="100" dirty="0">
                          <a:solidFill>
                            <a:srgbClr val="000000">
                              <a:alpha val="100000"/>
                            </a:srgbClr>
                          </a:solidFill>
                          <a:latin typeface="Microsoft YaHei"/>
                          <a:ea typeface="Microsoft YaHei"/>
                          <a:cs typeface="Microsoft YaHei"/>
                        </a:rPr>
                        <a:t>。</a:t>
                      </a:r>
                      <a:r>
                        <a:rPr sz="1600" kern="0" spc="-190" dirty="0">
                          <a:solidFill>
                            <a:srgbClr val="000000">
                              <a:alpha val="100000"/>
                            </a:srgbClr>
                          </a:solidFill>
                          <a:latin typeface="Microsoft YaHei"/>
                          <a:ea typeface="Microsoft YaHei"/>
                          <a:cs typeface="Microsoft YaHei"/>
                        </a:rPr>
                        <a:t> </a:t>
                      </a:r>
                      <a:r>
                        <a:rPr sz="1600" kern="0" spc="100" dirty="0">
                          <a:solidFill>
                            <a:srgbClr val="000000">
                              <a:alpha val="100000"/>
                            </a:srgbClr>
                          </a:solidFill>
                          <a:latin typeface="Microsoft YaHei"/>
                          <a:ea typeface="Microsoft YaHei"/>
                          <a:cs typeface="Microsoft YaHei"/>
                        </a:rPr>
                        <a:t>同时 ，地下</a:t>
                      </a:r>
                      <a:r>
                        <a:rPr sz="1600" kern="0" spc="-260" dirty="0">
                          <a:solidFill>
                            <a:srgbClr val="000000">
                              <a:alpha val="100000"/>
                            </a:srgbClr>
                          </a:solidFill>
                          <a:latin typeface="Microsoft YaHei"/>
                          <a:ea typeface="Microsoft YaHei"/>
                          <a:cs typeface="Microsoft YaHei"/>
                        </a:rPr>
                        <a:t> </a:t>
                      </a:r>
                      <a:r>
                        <a:rPr sz="1600" kern="0" spc="100" dirty="0">
                          <a:solidFill>
                            <a:srgbClr val="000000">
                              <a:alpha val="100000"/>
                            </a:srgbClr>
                          </a:solidFill>
                          <a:latin typeface="Microsoft YaHei"/>
                          <a:ea typeface="Microsoft YaHei"/>
                          <a:cs typeface="Microsoft YaHei"/>
                        </a:rPr>
                        <a:t>、</a:t>
                      </a:r>
                      <a:r>
                        <a:rPr sz="1600" kern="0" spc="-290" dirty="0">
                          <a:solidFill>
                            <a:srgbClr val="000000">
                              <a:alpha val="100000"/>
                            </a:srgbClr>
                          </a:solidFill>
                          <a:latin typeface="Microsoft YaHei"/>
                          <a:ea typeface="Microsoft YaHei"/>
                          <a:cs typeface="Microsoft YaHei"/>
                        </a:rPr>
                        <a:t> </a:t>
                      </a:r>
                      <a:r>
                        <a:rPr sz="1600" kern="0" spc="100" dirty="0">
                          <a:solidFill>
                            <a:srgbClr val="000000">
                              <a:alpha val="100000"/>
                            </a:srgbClr>
                          </a:solidFill>
                          <a:latin typeface="Microsoft YaHei"/>
                          <a:ea typeface="Microsoft YaHei"/>
                          <a:cs typeface="Microsoft YaHei"/>
                        </a:rPr>
                        <a:t>半地下建筑(室)发生火灾后,热量不易散失 ，温度高</a:t>
                      </a:r>
                      <a:r>
                        <a:rPr sz="1600" kern="0" spc="-260" dirty="0">
                          <a:solidFill>
                            <a:srgbClr val="000000">
                              <a:alpha val="100000"/>
                            </a:srgbClr>
                          </a:solidFill>
                          <a:latin typeface="Microsoft YaHei"/>
                          <a:ea typeface="Microsoft YaHei"/>
                          <a:cs typeface="Microsoft YaHei"/>
                        </a:rPr>
                        <a:t> </a:t>
                      </a:r>
                      <a:r>
                        <a:rPr sz="1600" kern="0" spc="100" dirty="0">
                          <a:solidFill>
                            <a:srgbClr val="000000">
                              <a:alpha val="100000"/>
                            </a:srgbClr>
                          </a:solidFill>
                          <a:latin typeface="Microsoft YaHei"/>
                          <a:ea typeface="Microsoft YaHei"/>
                          <a:cs typeface="Microsoft YaHei"/>
                        </a:rPr>
                        <a:t>、</a:t>
                      </a:r>
                      <a:r>
                        <a:rPr sz="1600" kern="0" spc="-320" dirty="0">
                          <a:solidFill>
                            <a:srgbClr val="000000">
                              <a:alpha val="100000"/>
                            </a:srgbClr>
                          </a:solidFill>
                          <a:latin typeface="Microsoft YaHei"/>
                          <a:ea typeface="Microsoft YaHei"/>
                          <a:cs typeface="Microsoft YaHei"/>
                        </a:rPr>
                        <a:t> </a:t>
                      </a:r>
                      <a:r>
                        <a:rPr sz="1600" kern="0" spc="100" dirty="0">
                          <a:solidFill>
                            <a:srgbClr val="000000">
                              <a:alpha val="100000"/>
                            </a:srgbClr>
                          </a:solidFill>
                          <a:latin typeface="Microsoft YaHei"/>
                          <a:ea typeface="Microsoft YaHei"/>
                          <a:cs typeface="Microsoft YaHei"/>
                        </a:rPr>
                        <a:t>烟雾大</a:t>
                      </a:r>
                      <a:r>
                        <a:rPr sz="1600" kern="0" spc="300" dirty="0">
                          <a:solidFill>
                            <a:srgbClr val="000000">
                              <a:alpha val="100000"/>
                            </a:srgbClr>
                          </a:solidFill>
                          <a:latin typeface="Microsoft YaHei"/>
                          <a:ea typeface="Microsoft YaHei"/>
                          <a:cs typeface="Microsoft YaHei"/>
                        </a:rPr>
                        <a:t> </a:t>
                      </a:r>
                      <a:r>
                        <a:rPr sz="1600" kern="0" spc="90" dirty="0">
                          <a:solidFill>
                            <a:srgbClr val="000000">
                              <a:alpha val="100000"/>
                            </a:srgbClr>
                          </a:solidFill>
                          <a:latin typeface="Microsoft YaHei"/>
                          <a:ea typeface="Microsoft YaHei"/>
                          <a:cs typeface="Microsoft YaHei"/>
                        </a:rPr>
                        <a:t>，</a:t>
                      </a:r>
                      <a:r>
                        <a:rPr sz="1600" kern="0" spc="0" dirty="0">
                          <a:solidFill>
                            <a:srgbClr val="000000">
                              <a:alpha val="100000"/>
                            </a:srgbClr>
                          </a:solidFill>
                          <a:latin typeface="Microsoft YaHei"/>
                          <a:ea typeface="Microsoft YaHei"/>
                          <a:cs typeface="Microsoft YaHei"/>
                        </a:rPr>
                        <a:t>       </a:t>
                      </a:r>
                      <a:r>
                        <a:rPr sz="1600" kern="0" spc="110" dirty="0">
                          <a:solidFill>
                            <a:srgbClr val="000000">
                              <a:alpha val="100000"/>
                            </a:srgbClr>
                          </a:solidFill>
                          <a:latin typeface="Microsoft YaHei"/>
                          <a:ea typeface="Microsoft YaHei"/>
                          <a:cs typeface="Microsoft YaHei"/>
                        </a:rPr>
                        <a:t>燃烧时间长 ，疏散和扑</a:t>
                      </a:r>
                      <a:r>
                        <a:rPr sz="1600" kern="0" spc="100" dirty="0">
                          <a:solidFill>
                            <a:srgbClr val="000000">
                              <a:alpha val="100000"/>
                            </a:srgbClr>
                          </a:solidFill>
                          <a:latin typeface="Microsoft YaHei"/>
                          <a:ea typeface="Microsoft YaHei"/>
                          <a:cs typeface="Microsoft YaHei"/>
                        </a:rPr>
                        <a:t>救难度大</a:t>
                      </a:r>
                      <a:endParaRPr sz="1600" dirty="0">
                        <a:latin typeface="Microsoft YaHei"/>
                        <a:ea typeface="Microsoft YaHei"/>
                        <a:cs typeface="Microsoft YaHei"/>
                      </a:endParaRPr>
                    </a:p>
                  </a:txBody>
                  <a:tcPr marL="0" marR="0" marT="0" marB="0">
                    <a:lnL>
                      <a:noFill/>
                    </a:lnL>
                    <a:lnR>
                      <a:noFill/>
                    </a:lnR>
                    <a:lnT w="12700" cap="flat" cmpd="sng" algn="ctr">
                      <a:solidFill>
                        <a:srgbClr val="8EBFD6"/>
                      </a:solidFill>
                      <a:prstDash val="solid"/>
                      <a:round/>
                      <a:headEnd type="none" w="med" len="med"/>
                      <a:tailEnd type="none" w="med" len="med"/>
                    </a:lnT>
                    <a:lnB w="12700" cap="flat" cmpd="sng" algn="ctr">
                      <a:solidFill>
                        <a:srgbClr val="8EBFD6"/>
                      </a:solidFill>
                      <a:prstDash val="solid"/>
                      <a:round/>
                      <a:headEnd type="none" w="med" len="med"/>
                      <a:tailEnd type="none" w="med" len="med"/>
                    </a:lnB>
                    <a:solidFill>
                      <a:srgbClr val="FFFFFF"/>
                    </a:solidFill>
                  </a:tcPr>
                </a:tc>
                <a:extLst>
                  <a:ext uri="{0D108BD9-81ED-4DB2-BD59-A6C34878D82A}">
                    <a16:rowId xmlns:a16="http://schemas.microsoft.com/office/drawing/2014/main" val="10001"/>
                  </a:ext>
                </a:extLst>
              </a:tr>
            </a:tbl>
          </a:graphicData>
        </a:graphic>
      </p:graphicFrame>
      <p:sp>
        <p:nvSpPr>
          <p:cNvPr id="2138" name="textbox 2138"/>
          <p:cNvSpPr/>
          <p:nvPr/>
        </p:nvSpPr>
        <p:spPr>
          <a:xfrm>
            <a:off x="702236" y="392316"/>
            <a:ext cx="10738484" cy="1211580"/>
          </a:xfrm>
          <a:prstGeom prst="rect">
            <a:avLst/>
          </a:prstGeom>
          <a:noFill/>
          <a:ln w="0" cap="flat">
            <a:noFill/>
            <a:prstDash val="solid"/>
            <a:miter lim="0"/>
          </a:ln>
        </p:spPr>
        <p:txBody>
          <a:bodyPr vert="horz" wrap="square" lIns="0" tIns="0" rIns="0" bIns="0"/>
          <a:lstStyle/>
          <a:p>
            <a:pPr algn="l" rtl="0" eaLnBrk="0">
              <a:lnSpc>
                <a:spcPct val="83341"/>
              </a:lnSpc>
              <a:tabLst/>
            </a:pPr>
            <a:endParaRPr sz="100" dirty="0">
              <a:latin typeface="Arial"/>
              <a:ea typeface="Arial"/>
              <a:cs typeface="Arial"/>
            </a:endParaRPr>
          </a:p>
          <a:p>
            <a:pPr marL="215900" algn="l" rtl="0" eaLnBrk="0">
              <a:lnSpc>
                <a:spcPts val="4227"/>
              </a:lnSpc>
              <a:tabLst/>
            </a:pPr>
            <a:r>
              <a:rPr sz="3200" b="1" kern="0" spc="-80" dirty="0">
                <a:solidFill>
                  <a:srgbClr val="000000">
                    <a:alpha val="100000"/>
                  </a:srgbClr>
                </a:solidFill>
                <a:latin typeface="Microsoft YaHei"/>
                <a:ea typeface="Microsoft YaHei"/>
                <a:cs typeface="Microsoft YaHei"/>
              </a:rPr>
              <a:t>《城镇燃气经营安全重大隐患判定标准》解析</a:t>
            </a:r>
            <a:endParaRPr sz="3200" dirty="0">
              <a:latin typeface="Microsoft YaHei"/>
              <a:ea typeface="Microsoft YaHei"/>
              <a:cs typeface="Microsoft YaHei"/>
            </a:endParaRPr>
          </a:p>
          <a:p>
            <a:pPr algn="l" rtl="0" eaLnBrk="0">
              <a:lnSpc>
                <a:spcPct val="102000"/>
              </a:lnSpc>
              <a:tabLst/>
            </a:pPr>
            <a:endParaRPr sz="600" dirty="0">
              <a:latin typeface="Arial"/>
              <a:ea typeface="Arial"/>
              <a:cs typeface="Arial"/>
            </a:endParaRPr>
          </a:p>
          <a:p>
            <a:pPr marL="306070" indent="-270509" algn="l" rtl="0" eaLnBrk="0">
              <a:lnSpc>
                <a:spcPct val="114000"/>
              </a:lnSpc>
              <a:tabLst/>
            </a:pPr>
            <a:r>
              <a:rPr sz="1600" kern="0" spc="130" dirty="0">
                <a:solidFill>
                  <a:srgbClr val="FF0000">
                    <a:alpha val="100000"/>
                  </a:srgbClr>
                </a:solidFill>
                <a:latin typeface="Wingdings"/>
                <a:ea typeface="Wingdings"/>
                <a:cs typeface="Wingdings"/>
              </a:rPr>
              <a:t>n</a:t>
            </a:r>
            <a:r>
              <a:rPr sz="1600" kern="0" spc="-570" dirty="0">
                <a:solidFill>
                  <a:srgbClr val="FF0000">
                    <a:alpha val="100000"/>
                  </a:srgbClr>
                </a:solidFill>
                <a:latin typeface="Wingdings"/>
                <a:ea typeface="Wingdings"/>
                <a:cs typeface="Wingdings"/>
              </a:rPr>
              <a:t> </a:t>
            </a:r>
            <a:r>
              <a:rPr sz="1600" kern="0" spc="130" dirty="0">
                <a:solidFill>
                  <a:srgbClr val="000000">
                    <a:alpha val="100000"/>
                  </a:srgbClr>
                </a:solidFill>
                <a:latin typeface="Microsoft YaHei"/>
                <a:ea typeface="Microsoft YaHei"/>
                <a:cs typeface="Microsoft YaHei"/>
              </a:rPr>
              <a:t>第九条</a:t>
            </a:r>
            <a:r>
              <a:rPr sz="1600" kern="0" spc="200" dirty="0">
                <a:solidFill>
                  <a:srgbClr val="000000">
                    <a:alpha val="100000"/>
                  </a:srgbClr>
                </a:solidFill>
                <a:latin typeface="Microsoft YaHei"/>
                <a:ea typeface="Microsoft YaHei"/>
                <a:cs typeface="Microsoft YaHei"/>
              </a:rPr>
              <a:t>  </a:t>
            </a:r>
            <a:r>
              <a:rPr sz="1600" kern="0" spc="130" dirty="0">
                <a:solidFill>
                  <a:srgbClr val="000000">
                    <a:alpha val="100000"/>
                  </a:srgbClr>
                </a:solidFill>
                <a:latin typeface="Microsoft YaHei"/>
                <a:ea typeface="Microsoft YaHei"/>
                <a:cs typeface="Microsoft YaHei"/>
              </a:rPr>
              <a:t>燃气经营者在对燃气用</a:t>
            </a:r>
            <a:r>
              <a:rPr sz="1600" kern="0" spc="120" dirty="0">
                <a:solidFill>
                  <a:srgbClr val="000000">
                    <a:alpha val="100000"/>
                  </a:srgbClr>
                </a:solidFill>
                <a:latin typeface="Microsoft YaHei"/>
                <a:ea typeface="Microsoft YaHei"/>
                <a:cs typeface="Microsoft YaHei"/>
              </a:rPr>
              <a:t>户进行安全检查时 ，发现有下列情形之一 ，不按规定采取书面告知用户整改</a:t>
            </a:r>
            <a:r>
              <a:rPr sz="1600" kern="0" spc="0" dirty="0">
                <a:solidFill>
                  <a:srgbClr val="000000">
                    <a:alpha val="100000"/>
                  </a:srgbClr>
                </a:solidFill>
                <a:latin typeface="Microsoft YaHei"/>
                <a:ea typeface="Microsoft YaHei"/>
                <a:cs typeface="Microsoft YaHei"/>
              </a:rPr>
              <a:t> </a:t>
            </a:r>
            <a:r>
              <a:rPr sz="1600" kern="0" spc="70" dirty="0">
                <a:solidFill>
                  <a:srgbClr val="000000">
                    <a:alpha val="100000"/>
                  </a:srgbClr>
                </a:solidFill>
                <a:latin typeface="Microsoft YaHei"/>
                <a:ea typeface="Microsoft YaHei"/>
                <a:cs typeface="Microsoft YaHei"/>
              </a:rPr>
              <a:t>等措施的 ，判定为重大隐患:（ 4种 ）</a:t>
            </a:r>
            <a:endParaRPr sz="1600" dirty="0">
              <a:latin typeface="Microsoft YaHei"/>
              <a:ea typeface="Microsoft YaHei"/>
              <a:cs typeface="Microsoft YaHei"/>
            </a:endParaRPr>
          </a:p>
        </p:txBody>
      </p:sp>
      <p:pic>
        <p:nvPicPr>
          <p:cNvPr id="2140" name="picture 2140"/>
          <p:cNvPicPr>
            <a:picLocks noChangeAspect="1"/>
          </p:cNvPicPr>
          <p:nvPr/>
        </p:nvPicPr>
        <p:blipFill>
          <a:blip r:embed="rId2"/>
          <a:stretch>
            <a:fillRect/>
          </a:stretch>
        </p:blipFill>
        <p:spPr>
          <a:xfrm rot="21600000">
            <a:off x="11472671" y="0"/>
            <a:ext cx="719328" cy="720852"/>
          </a:xfrm>
          <a:prstGeom prst="rect">
            <a:avLst/>
          </a:prstGeom>
        </p:spPr>
      </p:pic>
      <p:pic>
        <p:nvPicPr>
          <p:cNvPr id="2142" name="picture 2142"/>
          <p:cNvPicPr>
            <a:picLocks noChangeAspect="1"/>
          </p:cNvPicPr>
          <p:nvPr/>
        </p:nvPicPr>
        <p:blipFill>
          <a:blip r:embed="rId3"/>
          <a:stretch>
            <a:fillRect/>
          </a:stretch>
        </p:blipFill>
        <p:spPr>
          <a:xfrm rot="21600000">
            <a:off x="0" y="6138671"/>
            <a:ext cx="720852" cy="719328"/>
          </a:xfrm>
          <a:prstGeom prst="rect">
            <a:avLst/>
          </a:prstGeom>
        </p:spPr>
      </p:pic>
    </p:spTree>
  </p:cSld>
  <p:clrMapOvr>
    <a:masterClrMapping/>
  </p:clrMapOvr>
</p:sld>
</file>

<file path=ppt/theme/theme1.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
        <a:ea typeface=""/>
        <a:cs typeface=""/>
      </a:majorFont>
      <a:minorFont>
        <a:latin typeface=""/>
        <a:ea typeface=""/>
        <a:cs typeface=""/>
      </a:minorFont>
    </a:fontScheme>
    <a:fmtScheme name="Office">
      <a:fillStyleLst>
        <a:solidFill>
          <a:schemeClr val="phClr"/>
        </a:solidFill>
        <a:gradFill rotWithShape="1">
          <a:gsLst>
            <a:gs pos="0">
              <a:schemeClr val="phClr">
                <a:satMod val="110000"/>
                <a:lumMod val="105000"/>
                <a:tint val="67000"/>
              </a:schemeClr>
            </a:gs>
            <a:gs pos="50000">
              <a:schemeClr val="phClr">
                <a:lumMod val="105000"/>
                <a:satMod val="103000"/>
                <a:tint val="73000"/>
              </a:schemeClr>
            </a:gs>
            <a:gs pos="100000">
              <a:schemeClr val="phClr">
                <a:satMod val="105000"/>
                <a:lumMod val="109000"/>
                <a:tint val="81000"/>
              </a:schemeClr>
            </a:gs>
          </a:gsLst>
          <a:lin ang="5400000" scaled="0"/>
        </a:gradFill>
        <a:gradFill rotWithShape="1">
          <a:gsLst>
            <a:gs pos="0">
              <a:schemeClr val="phClr">
                <a:satMod val="103000"/>
                <a:lumMod val="102000"/>
                <a:shade val="94000"/>
              </a:schemeClr>
            </a:gs>
            <a:gs pos="50000">
              <a:schemeClr val="phClr">
                <a:lumMod val="110000"/>
                <a:satMod val="100000"/>
                <a:tint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10696</Words>
  <PresentationFormat>宽屏</PresentationFormat>
  <Paragraphs>3293</Paragraphs>
  <Slides>106</Slides>
  <Notes>0</Notes>
  <HiddenSlides>0</HiddenSlides>
  <MMClips>0</MMClips>
  <ScaleCrop>false</ScaleCrop>
  <HeadingPairs>
    <vt:vector size="6" baseType="variant">
      <vt:variant>
        <vt:lpstr>已用的字体</vt:lpstr>
      </vt:variant>
      <vt:variant>
        <vt:i4>7</vt:i4>
      </vt:variant>
      <vt:variant>
        <vt:lpstr>主题</vt:lpstr>
      </vt:variant>
      <vt:variant>
        <vt:i4>1</vt:i4>
      </vt:variant>
      <vt:variant>
        <vt:lpstr>幻灯片标题</vt:lpstr>
      </vt:variant>
      <vt:variant>
        <vt:i4>106</vt:i4>
      </vt:variant>
    </vt:vector>
  </HeadingPairs>
  <TitlesOfParts>
    <vt:vector size="114" baseType="lpstr">
      <vt:lpstr>FangSong</vt:lpstr>
      <vt:lpstr>SimHei</vt:lpstr>
      <vt:lpstr>KaiTi</vt:lpstr>
      <vt:lpstr>SimSun</vt:lpstr>
      <vt:lpstr>Microsoft YaHei</vt:lpstr>
      <vt:lpstr>Arial</vt:lpstr>
      <vt:lpstr>Wingdings</vt:lpstr>
      <vt:lpstr>Office theme</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2025-07-01T15:12:06Z</dcterms:created>
  <dcterms:modified xsi:type="dcterms:W3CDTF">2026-09-05T07:02:23Z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O">
    <vt:lpwstr>wqlLaW5nc29mdCBQREYgdG8gV1BTIDExMA</vt:lpwstr>
  </property>
  <property fmtid="{D5CDD505-2E9C-101B-9397-08002B2CF9AE}" pid="3" name="Created">
    <vt:filetime>2025-07-02T07:45:04Z</vt:filetime>
  </property>
</Properties>
</file>